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3228" r:id="rId3"/>
    <p:sldId id="3241" r:id="rId4"/>
    <p:sldId id="263" r:id="rId5"/>
    <p:sldId id="3229" r:id="rId6"/>
    <p:sldId id="3230" r:id="rId7"/>
    <p:sldId id="3231" r:id="rId8"/>
    <p:sldId id="3232" r:id="rId9"/>
    <p:sldId id="3233" r:id="rId10"/>
    <p:sldId id="3237" r:id="rId11"/>
    <p:sldId id="3234" r:id="rId12"/>
    <p:sldId id="3238" r:id="rId13"/>
    <p:sldId id="3239" r:id="rId14"/>
    <p:sldId id="3236" r:id="rId15"/>
    <p:sldId id="3240" r:id="rId16"/>
  </p:sldIdLst>
  <p:sldSz cx="12852400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4AF"/>
    <a:srgbClr val="F7818F"/>
    <a:srgbClr val="42A8EE"/>
    <a:srgbClr val="F4823A"/>
    <a:srgbClr val="1A78C3"/>
    <a:srgbClr val="076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9" autoAdjust="0"/>
    <p:restoredTop sz="81338" autoAdjust="0"/>
  </p:normalViewPr>
  <p:slideViewPr>
    <p:cSldViewPr snapToGrid="0">
      <p:cViewPr varScale="1">
        <p:scale>
          <a:sx n="71" d="100"/>
          <a:sy n="71" d="100"/>
        </p:scale>
        <p:origin x="12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3:55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1,'2470'0,"-2457"0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4:58.63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 0,'0'0,"-2"0,-2 0,1 0,1 0,-2 0,-1 0,-1 0,1 0,0 0,-1 0,0 0,2 0,1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5:31.48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1,'1623'0,"-1611"0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5:32.97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6:07.20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1,'1623'0,"-1611"0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6:08.71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6:11.42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1,'240'0,"-228"0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6:12.17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1,'-2'0,"-2"0,1 0,1 0,0 0,1 0,0 0,1 0,0 0,0 0,0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6:23.32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1,'1637'0,"-1625"0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6:25.56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6:26.48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1,'-2'0,"-2"0,1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4:15.9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0,'2514'0,"-4887"0,2523 0,-141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6:26.83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6:27.17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6:28.53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1,'-2'0,"-1"0,0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6:29.90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6:31.67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1,'0'0,"-2"0,-4 0,-2 0,-3 0,-2 0,1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6:34.23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33 1,'-3'0,"-2"0,-4 0,1 0,1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6:52.29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0,'650'0,"-631"1,36 7,-17-2,1 0,-22-3,1 0,21-1,-6-1,47 8,-51-6,33-1,-38-2,0 1,35 5,-40-3,33 1,-35-4,1 1,23 5,66 11,-88-15,-12-1,0 0,-1 0,1 0,0 1,0 0,-1 0,7 3,-6-2,0 0,0 0,0-1,1 0,-1-1,0 0,12 1,56-3,-30-1,223 2,-256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6:59.7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1,'508'0,"-496"0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7:03.57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1,'509'0,"-961"0,932 0,-468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7:06.32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705 1,'-3'0,"-26"0,0 0,0 2,0 1,-51 12,66-12,0 0,-1-1,-26 0,25-2,0 1,-29 5,20-2,0-1,-1-1,1-1,-32-3,-5 0,46 2,0 1,0 1,0 0,0 2,-24 7,40-11,0 0,0 0,0-1,-1 1,1 0,0 0,0 0,0 0,0 0,0 0,0 0,-1 0,1 0,0 0,0 0,0 0,0 0,0 0,0 0,-1 1,1-1,0 0,0 0,0 0,0 0,0 0,0 0,0 0,0 0,-1 0,1 0,0 0,0 1,0-1,0 0,0 0,0 0,0 0,0 0,0 0,0 0,0 1,0-1,0 0,0 0,0 0,0 0,0 0,0 0,0 1,0-1,0 0,0 0,0 0,0 0,0 0,0 0,0 0,0 1,0-1,0 0,0 0,0 0,1 0,11 3,17-2,422-1,-749 0,293 0,-1-1,1 1,0-1,0 0,-6-2,2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4:48.45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0,'1691'0,"-1702"0,10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7:07.29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7:10.27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1,'6'0,"-7"0,-18 0,-30 0,46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7:12.75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1,'0'0,"0"0,0 0,0 0,0 0,-2 0,-1 0,-1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7:16.97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1,'1383'0,"-1371"0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7:19.02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7:26.02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1,'2'0,"4"0,0 0,2 0,2 0,-4 0,-4 0,-6 0,-4 0,-3 0,-2 0,-2 0,2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7:29.1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1,'0'0,"0"0,0 0,-27 0,35 0,-2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7:30.78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1,'11'0,"-8"0,-8 0,2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7:32.8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1,'286'0,"-329"0,37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7:33.49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1,'180'0,"-183"0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4:52.00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0,'367'0,"-355"0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7:34.0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0,'2'0,"-1"1,0-1,0 0,1 1,-1-1,0 1,0-1,0 1,0 0,0 0,0-1,0 1,0 0,0 0,0 0,0 0,0 0,-1 0,1 0,0 0,-1 1,1-1,-1 0,1 0,-1 0,0 1,1-1,-1 0,0 2,4 39,-4-42,-1 208,1-202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7:35.45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1,'0'0,"0"0,0 0,0 0,0 0,0 0,0 0,0 0,0 0,0 0,0 0,0 0,-15 0,10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8:11.65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0,'914'0,"-871"2,69 14,-99-14,0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8:13.61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0,'552'0,"-541"0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8:16.30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0,'2'0,"3"0,2 0,2 0,2 0,0 0,-1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8:18.75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0,'1148'0,"-1140"0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8:24.03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0,'-494'0,"484"0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8:32.19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0,'1741'0,"-1731"0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9:02.0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1,'262'0,"-256"0,1 1,0 1,0-1,-1 1,1 0,0 0,-1 1,8 4,-11-5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9:04.8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1,'1919'0,"-1910"0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4:53.25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0,'607'0,"-595"0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9:06.2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 1,'-88'0,"85"0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9:10.2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1,'2070'0,"-2060"0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9:12.1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1,'812'0,"-802"0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9:13.3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1,'346'0,"-338"0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9:14.4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1,'333'0,"-324"0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9:23.7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1,'2141'0,"-3883"0,2274 0,-1211 0,1448 0,-1441 0,2263 0,-3073 0,2217 0,-1487 0,1521 0,-1546 0,2438 0,-2483 0,814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19.16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26,'0'-1,"0"0,1 0,-1 0,1 0,-1 0,1 0,-1 0,1 0,0 0,0 1,-1-1,1 0,0 0,0 1,0-1,0 0,0 1,0-1,0 1,0-1,0 1,0 0,0-1,0 1,1 0,-1 0,2 0,36-5,-35 5,299-3,-155 5,228-2,-365 1,-1 0,0 1,1 0,-1 0,0 1,0 0,16 8,3 1,-2-3,0-1,31 6,-41-12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20.51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1,'0'1,"1"0,-1 0,0 0,1 0,-1 1,1-1,-1 0,1 0,-1 0,1 0,0 0,0 0,-1-1,1 1,0 0,0 0,0 0,0-1,2 2,22 11,-18-9,-3-2,1 2,0-1,-1 0,1 1,-1 0,0 0,6 8,-7-8,0 0,1 0,0 0,-1 0,1-1,0 0,1 0,-1 0,10 5,21 4,1-1,0-2,53 7,27 3,-96-15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21.1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0,'2'21,"0"0,1 1,1-2,1 1,1 0,12 26,-3-7,-11-22,0 0,0 0,-2 0,0 1,-2 34,1 15,10-10,-1 2,-9 116,-2-94,1-62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26.80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1,'24'0,"0"0,1 2,-1 0,47 12,340 100,-155-36,32 9,438 116,-670-185,18 6,93 43,-132-52,0-1,0-1,1-2,57 9,-50-9,-24-6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4:55.39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0,'-594'0,"582"0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29.12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0,'4'0,"5"0,10 0,4 0,8 4,1 5,-4 6,-2 7,-3 5,-1 1,1-4,-5-6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29.4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29.82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0 188,'0'0</inkml:trace>
  <inkml:trace contextRef="#ctx0" brushRef="#br0" timeOffset="1">376 0,'4'0,"5"0,6 0,-1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1.23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1,'0'1,"1"-1,-1 1,0 0,1 0,-1 0,0-1,1 1,-1 0,1-1,-1 1,1 0,-1-1,1 1,0 0,-1-1,1 1,0-1,-1 1,1-1,0 0,0 1,-1-1,1 0,0 1,0-1,0 0,1 0,26 5,-26-5,242 4,-140-6,3218 2,-3302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5.52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0,'3'2,"0"-1,-1 0,1 1,0-1,0-1,0 1,0 0,0-1,0 1,0-1,0 0,3 0,8 1,64 7,82-2,-36-3,15 14,-91-9,58 2,234-4,-64-3,-171-4,-97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6.06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0,'4'6,"0"0,0-1,-1 1,0 0,0 1,0-1,3 14,1-2,-1 3,0-1,-1 1,4 36,-2 65,-7 0,0-115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6.44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6.78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7.17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18 10</inkml:trace>
  <inkml:trace contextRef="#ctx0" brushRef="#br0" timeOffset="1">0 1,'0'0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8.5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4:56.04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0,'-2'0,"-1"0,0 0,0 0,1 0,1 0,1 0,-1 0,1 0,1 0,-1 0,0 0,0 0,0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9.17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374 1,'-1'0,"0"1,0-1,-1 1,1-1,0 1,0-1,0 1,0 0,0 0,0 0,0-1,0 1,0 0,0 0,0 0,1 1,-1-1,0 0,1 0,-1 0,1 0,-1 1,0 1,-10 36,9-31,-25 155,15-78,-53 230,43-237,-3-2,-37 75,38-101,-2-1,-40 56,56-92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9.8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9,'0'0,"0"-1,1 1,-1-1,1 1,-1-1,0 1,1-1,-1 1,1 0,-1-1,1 1,-1 0,1-1,-1 1,1 0,-1 0,1-1,0 1,-1 0,1 0,-1 0,1 0,0 0,-1 0,1 0,0 0,22-1,-20 1,19 1,0 2,0 0,0 2,0 0,-1 2,38 15,28 9,208 48,-224-61,94 23,198 55,65 27,-225-60,-191-60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44.60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0,'1'1,"-1"1,1-1,-1 0,0 0,1 0,0-1,-1 1,1 0,0 0,-1 0,1 0,0 0,0-1,0 1,0 0,-1-1,1 1,0-1,0 1,0-1,0 1,3-1,26 10,-26-9,54 12,117 10,64-14,-93-5,-98-2,-16-2,0 2,0 1,42 9,-15 1,62 4,-7-1,4-3,-30-5,50 15,20 0,-78-14,-54-7,-19-2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45.21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1,'4'0,"-1"0,1 1,-1 0,1 0,0 0,-1 0,0 0,1 0,-1 1,0 0,1 0,-1 0,4 3,4 5,-1 0,11 13,-2-3,6 10,-1 0,30 52,-44-63,-1-1,0 1,10 38,-5-15,-5-26,-4-10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52.83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1,'1'19,"1"-1,0 1,2-1,0 1,11 31,45 87,-36-85,-23-51,9 22,16 26,-22-44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53.3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1,'1'3,"0"0,0 1,0-1,0 0,1 0,2 6,3 4,5 28,-1-1,-2 1,-3 1,3 50,2 12,-5-58,1 72,-7-110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53.84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1,'2'2,"0"-1,0 1,0 0,0 0,-1 0,1 1,0-1,-1 0,0 1,1-1,-1 1,1 4,1-2,2 6,-1-1,0 2,0-1,-1 0,0 1,-1-1,-1 1,0-1,0 18,-1-22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55.98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1,'0'2,"1"-1,-1 1,1 0,0 0,-1 0,1-1,0 1,0 0,0-1,0 1,0-1,1 1,-1-1,3 2,23 20,-21-18,30 20,41 23,20 13,-4 12,43 29,519 360,-168-110,-486-352,618 433,-508-356,59 46,30 16,-62-48,-83-44,-41-33,1-1,20 13,5 3,-28-21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4:01.17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4:03.70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0,'-1'1,"0"-1,0 0,0 0,1 1,-1-1,0 0,0 1,1-1,-1 1,0-1,0 1,1-1,-1 1,1 0,-1-1,0 1,1 0,-1 0,1-1,0 1,-1 0,1 0,0 0,-1-1,1 1,0 0,0 1,-6 26,6-26,-5 84,6 92,1-66,-3-49,0-13,7 66,-4-100,0-1,2 1,0-1,0 0,1 0,1-1,1 1,12 19,67 124,-72-133,2 0,0-1,2 0,20 21,-11-14,-13-11,-1 1,0 0,-2 1,0 0,-2 1,8 28,13 28,-14-40,-8-17,1-1,17 30,-18-39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4:57.26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0,'563'0,"-554"0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4:14.28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4:14.7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7:34:57.99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16BC-D2C2-44FE-9499-0F6DB5DBB0D8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1143000"/>
            <a:ext cx="524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46A74-A4CD-490F-838E-D85A02144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9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1pPr>
    <a:lvl2pPr marL="489854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2pPr>
    <a:lvl3pPr marL="979711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3pPr>
    <a:lvl4pPr marL="1469564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4pPr>
    <a:lvl5pPr marL="1959419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5pPr>
    <a:lvl6pPr marL="2449273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6pPr>
    <a:lvl7pPr marL="2939128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7pPr>
    <a:lvl8pPr marL="3428983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8pPr>
    <a:lvl9pPr marL="3918838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Iclr</a:t>
            </a:r>
            <a:r>
              <a:rPr lang="zh-CN" altLang="en-US" dirty="0"/>
              <a:t>是深度学习里表征学习的顶会</a:t>
            </a:r>
            <a:endParaRPr lang="en-US" altLang="zh-CN" dirty="0"/>
          </a:p>
          <a:p>
            <a:r>
              <a:rPr lang="zh-CN" altLang="en-US" dirty="0"/>
              <a:t>从标题：作者的工作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257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82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3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06450" y="1143000"/>
            <a:ext cx="5245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79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/>
              <a:t>把图像分类领域传统的卷积方法和注意力机制方法作比较，有两个最突出直接的优点</a:t>
            </a:r>
            <a:endParaRPr lang="en-US" altLang="zh-CN" sz="3200" dirty="0"/>
          </a:p>
          <a:p>
            <a:pPr marL="0" marR="0" lvl="0" indent="0" algn="l" defTabSz="979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CNN </a:t>
            </a:r>
            <a:r>
              <a:rPr lang="zh-CN" altLang="en-US" sz="3200" dirty="0"/>
              <a:t>或者</a:t>
            </a:r>
            <a:r>
              <a:rPr lang="en-US" altLang="zh-CN" sz="3200" dirty="0" err="1"/>
              <a:t>ResNet</a:t>
            </a:r>
            <a:r>
              <a:rPr lang="en-US" altLang="zh-CN" sz="3200" dirty="0"/>
              <a:t> </a:t>
            </a:r>
            <a:r>
              <a:rPr lang="zh-CN" altLang="en-US" sz="3200" dirty="0"/>
              <a:t>仅有一个固定大小的核心卷积窗宽度（大小为 </a:t>
            </a:r>
            <a:r>
              <a:rPr lang="en-US" altLang="zh-CN" sz="3200" dirty="0"/>
              <a:t>3 </a:t>
            </a:r>
            <a:r>
              <a:rPr lang="zh-CN" altLang="en-US" sz="3200" dirty="0"/>
              <a:t>或者 </a:t>
            </a:r>
            <a:r>
              <a:rPr lang="en-US" altLang="zh-CN" sz="3200" dirty="0"/>
              <a:t>7</a:t>
            </a:r>
            <a:r>
              <a:rPr lang="zh-CN" altLang="en-US" sz="3200" dirty="0"/>
              <a:t>）。</a:t>
            </a:r>
            <a:r>
              <a:rPr lang="en-US" altLang="zh-CN" sz="3200" dirty="0"/>
              <a:t>CNNs </a:t>
            </a:r>
            <a:r>
              <a:rPr lang="zh-CN" altLang="en-US" sz="3200" dirty="0"/>
              <a:t>通过一层一层卷积，逐渐扩大卷积视窗的信息；而 </a:t>
            </a:r>
            <a:r>
              <a:rPr lang="en-US" altLang="zh-CN" sz="3200" dirty="0" err="1"/>
              <a:t>ViT</a:t>
            </a:r>
            <a:r>
              <a:rPr lang="en-US" altLang="zh-CN" sz="3200" dirty="0"/>
              <a:t> </a:t>
            </a:r>
            <a:r>
              <a:rPr lang="zh-CN" altLang="en-US" sz="3200" dirty="0"/>
              <a:t>模型即使在最低层，也可以通过自注意力机制允许模型有更大的视窗。</a:t>
            </a:r>
            <a:endParaRPr lang="en-US" altLang="zh-CN" sz="3200" dirty="0"/>
          </a:p>
          <a:p>
            <a:pPr marL="0" marR="0" lvl="0" indent="0" algn="l" defTabSz="979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/>
              <a:t>因为图片不同位置出现的相似特征可能是不同的类别，而卷积方法很难注意并且区分。</a:t>
            </a:r>
            <a:endParaRPr lang="en-US" altLang="zh-CN" sz="3200" dirty="0"/>
          </a:p>
          <a:p>
            <a:pPr marL="0" marR="0" lvl="0" indent="0" algn="l" defTabSz="979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/>
              <a:t>分布外泛化，即在不同的数据分布情况下也能有很好的泛化性。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C8B68-C652-4973-A4E3-11F7251075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9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3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16</a:t>
            </a:r>
            <a:r>
              <a:rPr lang="zh-CN" altLang="en-US" sz="1200" dirty="0"/>
              <a:t>x</a:t>
            </a:r>
            <a:r>
              <a:rPr lang="en-US" altLang="zh-CN" sz="1200" dirty="0"/>
              <a:t>16</a:t>
            </a:r>
            <a:r>
              <a:rPr lang="zh-CN" altLang="en-US" sz="1200" dirty="0"/>
              <a:t>大小的Patch进行划分，划分后会得到( </a:t>
            </a:r>
            <a:r>
              <a:rPr lang="en-US" altLang="zh-CN" sz="1200" dirty="0"/>
              <a:t>48</a:t>
            </a:r>
            <a:r>
              <a:rPr lang="zh-CN" altLang="en-US" sz="1200" dirty="0"/>
              <a:t> / </a:t>
            </a:r>
            <a:r>
              <a:rPr lang="en-US" altLang="zh-CN" sz="1200" dirty="0"/>
              <a:t>16</a:t>
            </a:r>
            <a:r>
              <a:rPr lang="zh-CN" altLang="en-US" sz="1200" dirty="0"/>
              <a:t> ) </a:t>
            </a:r>
            <a:r>
              <a:rPr lang="en-US" altLang="zh-CN" sz="1200" dirty="0"/>
              <a:t>^</a:t>
            </a:r>
            <a:r>
              <a:rPr lang="zh-CN" altLang="en-US" sz="1200" dirty="0"/>
              <a:t>2 =</a:t>
            </a:r>
            <a:r>
              <a:rPr lang="en-US" altLang="zh-CN" sz="1200" dirty="0"/>
              <a:t>3</a:t>
            </a:r>
            <a:r>
              <a:rPr lang="zh-CN" altLang="en-US" sz="1200" dirty="0"/>
              <a:t>^2=</a:t>
            </a:r>
            <a:r>
              <a:rPr lang="en-US" altLang="zh-CN" sz="1200" dirty="0"/>
              <a:t>9</a:t>
            </a:r>
            <a:r>
              <a:rPr lang="zh-CN" altLang="en-US" sz="1200" dirty="0"/>
              <a:t>个Patches。接着通过线性映射将每个Patch映射到一维向量中，每个Patche数据shape为[</a:t>
            </a:r>
            <a:r>
              <a:rPr lang="en-US" altLang="zh-CN" sz="1200" dirty="0"/>
              <a:t>16</a:t>
            </a:r>
            <a:r>
              <a:rPr lang="zh-CN" altLang="en-US" sz="1200" dirty="0"/>
              <a:t>, </a:t>
            </a:r>
            <a:r>
              <a:rPr lang="en-US" altLang="zh-CN" sz="1200" dirty="0"/>
              <a:t>16</a:t>
            </a:r>
            <a:r>
              <a:rPr lang="zh-CN" altLang="en-US" sz="1200" dirty="0"/>
              <a:t>, 3]通过映射得到一个长度为</a:t>
            </a:r>
            <a:r>
              <a:rPr lang="en-US" altLang="zh-CN" sz="1200" dirty="0"/>
              <a:t>768</a:t>
            </a:r>
            <a:r>
              <a:rPr lang="zh-CN" altLang="en-US" sz="1200" dirty="0"/>
              <a:t>的向量（后面都直接称为token）。在代码实现中，直接通过一个卷积层来实现。</a:t>
            </a:r>
            <a:endParaRPr lang="en-US" altLang="zh-CN" sz="1200" dirty="0"/>
          </a:p>
          <a:p>
            <a:pPr marL="0" marR="0" lvl="0" indent="0" algn="l" defTabSz="979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以ViT-B/16为例，就是一个长度为768的向量，与之前从图片中生成的tokens拼接在一起，Cat([1, 768], [196, 768]) -&gt; [197, 768]。</a:t>
            </a:r>
            <a:endParaRPr lang="en-US" altLang="zh-CN" sz="1200" dirty="0"/>
          </a:p>
          <a:p>
            <a:pPr marL="0" marR="0" lvl="0" indent="0" algn="l" defTabSz="979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是直接叠加在tokens上的</a:t>
            </a:r>
            <a:r>
              <a:rPr lang="en-US" altLang="zh-CN" sz="1200" dirty="0"/>
              <a:t>,</a:t>
            </a:r>
            <a:r>
              <a:rPr lang="zh-CN" altLang="en-US" sz="1200" dirty="0"/>
              <a:t>维度不变。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2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为什么不使用直接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呢，因为在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RNN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这类时序网络中，时序的长度并不是一个定值（网络深度不一定相同），比如每句话的长短都不一定相同，所有很难去使用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，所以作者沿用了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Layer Normalization</a:t>
            </a: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它是核心，通过多头注意力模块，使模型一次性学习整张图片的全局信息，并且结合空间特征，能够精细地学到图片的特征。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MLP 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层的作用是让特征向量不同维度之间做充分的交叉</a:t>
            </a:r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让模型能够抓取到更多的非线性特征和组合特征的信息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这就使深度学习模型在表达能力上较传统机器学习模型大为增强。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77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我们只是需要分类的信息，所以我们只需要提取出[class]token生成的对应结果就行，即[197, 768]中抽取出[class]token对应的[1, 768]。</a:t>
            </a:r>
            <a:endParaRPr lang="en-US" altLang="zh-CN" sz="1600" dirty="0"/>
          </a:p>
          <a:p>
            <a:r>
              <a:rPr lang="zh-CN" altLang="en-US" sz="1600" dirty="0"/>
              <a:t>接着我们通过MLP Head得到我们最终的分类结果。</a:t>
            </a:r>
            <a:endParaRPr lang="en-US" altLang="zh-CN" sz="1600" dirty="0"/>
          </a:p>
          <a:p>
            <a:r>
              <a:rPr lang="zh-CN" altLang="en-US" sz="1600" dirty="0"/>
              <a:t>MLP Head原论文中说在训练ImageNet21K时是由Linear+tanh激活函数+Linear组成。但是迁移到ImageNet1K上或者你自己的数据上时，只用一个Linear即可。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78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2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针对这两种处理方式，作者进行了消融实验，探究它们在基于Transformer的CV任务上的效果好坏。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endParaRPr lang="en-US" altLang="zh-CN" sz="1200" dirty="0"/>
          </a:p>
          <a:p>
            <a:r>
              <a:rPr lang="zh-CN" altLang="en-US" sz="1200" dirty="0"/>
              <a:t>Relative Positional Embedding：即相对位置编码，每一个patch的位置可以表示成与其它某一个patch的距离，实际上还是一种1D-Embedding。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56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这里主要是和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-apple-system"/>
              </a:rPr>
              <a:t>BiT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（即各种大小的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Resnet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）进行比较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6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550" y="1237457"/>
            <a:ext cx="9639300" cy="2632440"/>
          </a:xfrm>
        </p:spPr>
        <p:txBody>
          <a:bodyPr anchor="b"/>
          <a:lstStyle>
            <a:lvl1pPr algn="ctr">
              <a:defRPr sz="63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50" y="3971414"/>
            <a:ext cx="9639300" cy="1825554"/>
          </a:xfrm>
        </p:spPr>
        <p:txBody>
          <a:bodyPr/>
          <a:lstStyle>
            <a:lvl1pPr marL="0" indent="0" algn="ctr">
              <a:buNone/>
              <a:defRPr sz="2530"/>
            </a:lvl1pPr>
            <a:lvl2pPr marL="481980" indent="0" algn="ctr">
              <a:buNone/>
              <a:defRPr sz="2108"/>
            </a:lvl2pPr>
            <a:lvl3pPr marL="963960" indent="0" algn="ctr">
              <a:buNone/>
              <a:defRPr sz="1898"/>
            </a:lvl3pPr>
            <a:lvl4pPr marL="1445941" indent="0" algn="ctr">
              <a:buNone/>
              <a:defRPr sz="1687"/>
            </a:lvl4pPr>
            <a:lvl5pPr marL="1927921" indent="0" algn="ctr">
              <a:buNone/>
              <a:defRPr sz="1687"/>
            </a:lvl5pPr>
            <a:lvl6pPr marL="2409901" indent="0" algn="ctr">
              <a:buNone/>
              <a:defRPr sz="1687"/>
            </a:lvl6pPr>
            <a:lvl7pPr marL="2891881" indent="0" algn="ctr">
              <a:buNone/>
              <a:defRPr sz="1687"/>
            </a:lvl7pPr>
            <a:lvl8pPr marL="3373862" indent="0" algn="ctr">
              <a:buNone/>
              <a:defRPr sz="1687"/>
            </a:lvl8pPr>
            <a:lvl9pPr marL="3855842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5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2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7499" y="402567"/>
            <a:ext cx="2771299" cy="64078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603" y="402567"/>
            <a:ext cx="8153241" cy="640782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9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552" y="1237458"/>
            <a:ext cx="9639300" cy="2632440"/>
          </a:xfrm>
        </p:spPr>
        <p:txBody>
          <a:bodyPr anchor="b"/>
          <a:lstStyle>
            <a:lvl1pPr algn="ctr">
              <a:defRPr sz="6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6552" y="3971415"/>
            <a:ext cx="9639300" cy="1825555"/>
          </a:xfrm>
        </p:spPr>
        <p:txBody>
          <a:bodyPr/>
          <a:lstStyle>
            <a:lvl1pPr marL="0" indent="0" algn="ctr">
              <a:buNone/>
              <a:defRPr sz="2530"/>
            </a:lvl1pPr>
            <a:lvl2pPr marL="481980" indent="0" algn="ctr">
              <a:buNone/>
              <a:defRPr sz="2108"/>
            </a:lvl2pPr>
            <a:lvl3pPr marL="963291" indent="0" algn="ctr">
              <a:buNone/>
              <a:defRPr sz="1898"/>
            </a:lvl3pPr>
            <a:lvl4pPr marL="1445271" indent="0" algn="ctr">
              <a:buNone/>
              <a:defRPr sz="1687"/>
            </a:lvl4pPr>
            <a:lvl5pPr marL="1926582" indent="0" algn="ctr">
              <a:buNone/>
              <a:defRPr sz="1687"/>
            </a:lvl5pPr>
            <a:lvl6pPr marL="2408562" indent="0" algn="ctr">
              <a:buNone/>
              <a:defRPr sz="1687"/>
            </a:lvl6pPr>
            <a:lvl7pPr marL="2890543" indent="0" algn="ctr">
              <a:buNone/>
              <a:defRPr sz="1687"/>
            </a:lvl7pPr>
            <a:lvl8pPr marL="3371853" indent="0" algn="ctr">
              <a:buNone/>
              <a:defRPr sz="1687"/>
            </a:lvl8pPr>
            <a:lvl9pPr marL="3853834" indent="0" algn="ctr">
              <a:buNone/>
              <a:defRPr sz="1687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79248"/>
      </p:ext>
    </p:extLst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91382"/>
      </p:ext>
    </p:extLst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910" y="1885069"/>
            <a:ext cx="11085195" cy="3145275"/>
          </a:xfrm>
        </p:spPr>
        <p:txBody>
          <a:bodyPr anchor="b"/>
          <a:lstStyle>
            <a:lvl1pPr>
              <a:defRPr sz="6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910" y="5060097"/>
            <a:ext cx="11085195" cy="1654026"/>
          </a:xfrm>
        </p:spPr>
        <p:txBody>
          <a:bodyPr/>
          <a:lstStyle>
            <a:lvl1pPr marL="0" indent="0">
              <a:buNone/>
              <a:defRPr sz="2530">
                <a:solidFill>
                  <a:schemeClr val="tx1">
                    <a:tint val="75000"/>
                  </a:schemeClr>
                </a:solidFill>
              </a:defRPr>
            </a:lvl1pPr>
            <a:lvl2pPr marL="481980" indent="0">
              <a:buNone/>
              <a:defRPr sz="2108">
                <a:solidFill>
                  <a:schemeClr val="tx1">
                    <a:tint val="75000"/>
                  </a:schemeClr>
                </a:solidFill>
              </a:defRPr>
            </a:lvl2pPr>
            <a:lvl3pPr marL="96329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5271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658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0856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0543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1853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3834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67510"/>
      </p:ext>
    </p:extLst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83604" y="2012839"/>
            <a:ext cx="5462270" cy="47975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06529" y="2012839"/>
            <a:ext cx="5462270" cy="47975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08219"/>
      </p:ext>
    </p:extLst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8" y="402568"/>
            <a:ext cx="11085195" cy="1461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5279" y="1853560"/>
            <a:ext cx="5437166" cy="908401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80" indent="0">
              <a:buNone/>
              <a:defRPr sz="2108" b="1"/>
            </a:lvl2pPr>
            <a:lvl3pPr marL="963291" indent="0">
              <a:buNone/>
              <a:defRPr sz="1898" b="1"/>
            </a:lvl3pPr>
            <a:lvl4pPr marL="1445271" indent="0">
              <a:buNone/>
              <a:defRPr sz="1687" b="1"/>
            </a:lvl4pPr>
            <a:lvl5pPr marL="1926582" indent="0">
              <a:buNone/>
              <a:defRPr sz="1687" b="1"/>
            </a:lvl5pPr>
            <a:lvl6pPr marL="2408562" indent="0">
              <a:buNone/>
              <a:defRPr sz="1687" b="1"/>
            </a:lvl6pPr>
            <a:lvl7pPr marL="2890543" indent="0">
              <a:buNone/>
              <a:defRPr sz="1687" b="1"/>
            </a:lvl7pPr>
            <a:lvl8pPr marL="3371853" indent="0">
              <a:buNone/>
              <a:defRPr sz="1687" b="1"/>
            </a:lvl8pPr>
            <a:lvl9pPr marL="3853834" indent="0">
              <a:buNone/>
              <a:defRPr sz="168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85279" y="2761963"/>
            <a:ext cx="5437166" cy="40624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06529" y="1853560"/>
            <a:ext cx="5463945" cy="908401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80" indent="0">
              <a:buNone/>
              <a:defRPr sz="2108" b="1"/>
            </a:lvl2pPr>
            <a:lvl3pPr marL="963291" indent="0">
              <a:buNone/>
              <a:defRPr sz="1898" b="1"/>
            </a:lvl3pPr>
            <a:lvl4pPr marL="1445271" indent="0">
              <a:buNone/>
              <a:defRPr sz="1687" b="1"/>
            </a:lvl4pPr>
            <a:lvl5pPr marL="1926582" indent="0">
              <a:buNone/>
              <a:defRPr sz="1687" b="1"/>
            </a:lvl5pPr>
            <a:lvl6pPr marL="2408562" indent="0">
              <a:buNone/>
              <a:defRPr sz="1687" b="1"/>
            </a:lvl6pPr>
            <a:lvl7pPr marL="2890543" indent="0">
              <a:buNone/>
              <a:defRPr sz="1687" b="1"/>
            </a:lvl7pPr>
            <a:lvl8pPr marL="3371853" indent="0">
              <a:buNone/>
              <a:defRPr sz="1687" b="1"/>
            </a:lvl8pPr>
            <a:lvl9pPr marL="3853834" indent="0">
              <a:buNone/>
              <a:defRPr sz="168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06529" y="2761963"/>
            <a:ext cx="5463945" cy="40624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33700"/>
      </p:ext>
    </p:extLst>
  </p:cSld>
  <p:clrMapOvr>
    <a:masterClrMapping/>
  </p:clrMapOvr>
  <p:transition spd="slow" advClick="0" advTm="1000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48227"/>
      </p:ext>
    </p:extLst>
  </p:cSld>
  <p:clrMapOvr>
    <a:masterClrMapping/>
  </p:clrMapOvr>
  <p:transition spd="slow" advClick="0" advTm="1000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88187"/>
      </p:ext>
    </p:extLst>
  </p:cSld>
  <p:clrMapOvr>
    <a:masterClrMapping/>
  </p:clrMapOvr>
  <p:transition spd="slow" advClick="0" advTm="1000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7" y="504086"/>
            <a:ext cx="4145234" cy="1764294"/>
          </a:xfrm>
        </p:spPr>
        <p:txBody>
          <a:bodyPr anchor="b"/>
          <a:lstStyle>
            <a:lvl1pPr>
              <a:defRPr sz="33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63947" y="1088685"/>
            <a:ext cx="6506526" cy="5373398"/>
          </a:xfrm>
        </p:spPr>
        <p:txBody>
          <a:bodyPr/>
          <a:lstStyle>
            <a:lvl1pPr>
              <a:defRPr sz="3373"/>
            </a:lvl1pPr>
            <a:lvl2pPr>
              <a:defRPr sz="2952"/>
            </a:lvl2pPr>
            <a:lvl3pPr>
              <a:defRPr sz="2530"/>
            </a:lvl3pPr>
            <a:lvl4pPr>
              <a:defRPr sz="2108"/>
            </a:lvl4pPr>
            <a:lvl5pPr>
              <a:defRPr sz="2108"/>
            </a:lvl5pPr>
            <a:lvl6pPr>
              <a:defRPr sz="2108"/>
            </a:lvl6pPr>
            <a:lvl7pPr>
              <a:defRPr sz="2108"/>
            </a:lvl7pPr>
            <a:lvl8pPr>
              <a:defRPr sz="2108"/>
            </a:lvl8pPr>
            <a:lvl9pPr>
              <a:defRPr sz="2108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5277" y="2268380"/>
            <a:ext cx="4145234" cy="4202453"/>
          </a:xfrm>
        </p:spPr>
        <p:txBody>
          <a:bodyPr/>
          <a:lstStyle>
            <a:lvl1pPr marL="0" indent="0">
              <a:buNone/>
              <a:defRPr sz="1687"/>
            </a:lvl1pPr>
            <a:lvl2pPr marL="481980" indent="0">
              <a:buNone/>
              <a:defRPr sz="1476"/>
            </a:lvl2pPr>
            <a:lvl3pPr marL="963291" indent="0">
              <a:buNone/>
              <a:defRPr sz="1265"/>
            </a:lvl3pPr>
            <a:lvl4pPr marL="1445271" indent="0">
              <a:buNone/>
              <a:defRPr sz="1054"/>
            </a:lvl4pPr>
            <a:lvl5pPr marL="1926582" indent="0">
              <a:buNone/>
              <a:defRPr sz="1054"/>
            </a:lvl5pPr>
            <a:lvl6pPr marL="2408562" indent="0">
              <a:buNone/>
              <a:defRPr sz="1054"/>
            </a:lvl6pPr>
            <a:lvl7pPr marL="2890543" indent="0">
              <a:buNone/>
              <a:defRPr sz="1054"/>
            </a:lvl7pPr>
            <a:lvl8pPr marL="3371853" indent="0">
              <a:buNone/>
              <a:defRPr sz="1054"/>
            </a:lvl8pPr>
            <a:lvl9pPr marL="3853834" indent="0">
              <a:buNone/>
              <a:defRPr sz="105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95660"/>
      </p:ext>
    </p:extLst>
  </p:cSld>
  <p:clrMapOvr>
    <a:masterClrMapping/>
  </p:clrMapOvr>
  <p:transition spd="slow" advClick="0" advTm="1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57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7" y="504086"/>
            <a:ext cx="4145234" cy="1764294"/>
          </a:xfrm>
        </p:spPr>
        <p:txBody>
          <a:bodyPr anchor="b"/>
          <a:lstStyle>
            <a:lvl1pPr>
              <a:defRPr sz="33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3947" y="1088685"/>
            <a:ext cx="6506526" cy="5373398"/>
          </a:xfrm>
        </p:spPr>
        <p:txBody>
          <a:bodyPr anchor="t"/>
          <a:lstStyle>
            <a:lvl1pPr marL="0" indent="0">
              <a:buNone/>
              <a:defRPr sz="3373"/>
            </a:lvl1pPr>
            <a:lvl2pPr marL="481980" indent="0">
              <a:buNone/>
              <a:defRPr sz="2952"/>
            </a:lvl2pPr>
            <a:lvl3pPr marL="963291" indent="0">
              <a:buNone/>
              <a:defRPr sz="2530"/>
            </a:lvl3pPr>
            <a:lvl4pPr marL="1445271" indent="0">
              <a:buNone/>
              <a:defRPr sz="2108"/>
            </a:lvl4pPr>
            <a:lvl5pPr marL="1926582" indent="0">
              <a:buNone/>
              <a:defRPr sz="2108"/>
            </a:lvl5pPr>
            <a:lvl6pPr marL="2408562" indent="0">
              <a:buNone/>
              <a:defRPr sz="2108"/>
            </a:lvl6pPr>
            <a:lvl7pPr marL="2890543" indent="0">
              <a:buNone/>
              <a:defRPr sz="2108"/>
            </a:lvl7pPr>
            <a:lvl8pPr marL="3371853" indent="0">
              <a:buNone/>
              <a:defRPr sz="2108"/>
            </a:lvl8pPr>
            <a:lvl9pPr marL="3853834" indent="0">
              <a:buNone/>
              <a:defRPr sz="210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5277" y="2268380"/>
            <a:ext cx="4145234" cy="4202453"/>
          </a:xfrm>
        </p:spPr>
        <p:txBody>
          <a:bodyPr/>
          <a:lstStyle>
            <a:lvl1pPr marL="0" indent="0">
              <a:buNone/>
              <a:defRPr sz="1687"/>
            </a:lvl1pPr>
            <a:lvl2pPr marL="481980" indent="0">
              <a:buNone/>
              <a:defRPr sz="1476"/>
            </a:lvl2pPr>
            <a:lvl3pPr marL="963291" indent="0">
              <a:buNone/>
              <a:defRPr sz="1265"/>
            </a:lvl3pPr>
            <a:lvl4pPr marL="1445271" indent="0">
              <a:buNone/>
              <a:defRPr sz="1054"/>
            </a:lvl4pPr>
            <a:lvl5pPr marL="1926582" indent="0">
              <a:buNone/>
              <a:defRPr sz="1054"/>
            </a:lvl5pPr>
            <a:lvl6pPr marL="2408562" indent="0">
              <a:buNone/>
              <a:defRPr sz="1054"/>
            </a:lvl6pPr>
            <a:lvl7pPr marL="2890543" indent="0">
              <a:buNone/>
              <a:defRPr sz="1054"/>
            </a:lvl7pPr>
            <a:lvl8pPr marL="3371853" indent="0">
              <a:buNone/>
              <a:defRPr sz="1054"/>
            </a:lvl8pPr>
            <a:lvl9pPr marL="3853834" indent="0">
              <a:buNone/>
              <a:defRPr sz="105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218"/>
      </p:ext>
    </p:extLst>
  </p:cSld>
  <p:clrMapOvr>
    <a:masterClrMapping/>
  </p:clrMapOvr>
  <p:transition spd="slow" advClick="0" advTm="1000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42873"/>
      </p:ext>
    </p:extLst>
  </p:cSld>
  <p:clrMapOvr>
    <a:masterClrMapping/>
  </p:clrMapOvr>
  <p:transition spd="slow" advClick="0" advTm="1000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7500" y="402570"/>
            <a:ext cx="2771299" cy="64078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83605" y="402570"/>
            <a:ext cx="8153242" cy="640782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33407"/>
      </p:ext>
    </p:extLst>
  </p:cSld>
  <p:clrMapOvr>
    <a:masterClrMapping/>
  </p:clrMapOvr>
  <p:transition spd="slow" advClick="0" advTm="1000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852400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55868"/>
      </p:ext>
    </p:extLst>
  </p:cSld>
  <p:clrMapOvr>
    <a:masterClrMapping/>
  </p:clrMapOvr>
  <p:transition spd="slow" advClick="0" advTm="1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909" y="1885066"/>
            <a:ext cx="11085195" cy="3145275"/>
          </a:xfrm>
        </p:spPr>
        <p:txBody>
          <a:bodyPr anchor="b"/>
          <a:lstStyle>
            <a:lvl1pPr>
              <a:defRPr sz="63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909" y="5060096"/>
            <a:ext cx="11085195" cy="1654026"/>
          </a:xfrm>
        </p:spPr>
        <p:txBody>
          <a:bodyPr/>
          <a:lstStyle>
            <a:lvl1pPr marL="0" indent="0">
              <a:buNone/>
              <a:defRPr sz="2530">
                <a:solidFill>
                  <a:schemeClr val="tx1">
                    <a:tint val="75000"/>
                  </a:schemeClr>
                </a:solidFill>
              </a:defRPr>
            </a:lvl1pPr>
            <a:lvl2pPr marL="481980" indent="0">
              <a:buNone/>
              <a:defRPr sz="2108">
                <a:solidFill>
                  <a:schemeClr val="tx1">
                    <a:tint val="75000"/>
                  </a:schemeClr>
                </a:solidFill>
              </a:defRPr>
            </a:lvl2pPr>
            <a:lvl3pPr marL="963960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5941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7921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09901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1881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386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58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4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603" y="2012836"/>
            <a:ext cx="5462270" cy="47975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6528" y="2012836"/>
            <a:ext cx="5462270" cy="47975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55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7" y="402568"/>
            <a:ext cx="11085195" cy="1461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277" y="1853560"/>
            <a:ext cx="5437167" cy="908401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80" indent="0">
              <a:buNone/>
              <a:defRPr sz="2108" b="1"/>
            </a:lvl2pPr>
            <a:lvl3pPr marL="963960" indent="0">
              <a:buNone/>
              <a:defRPr sz="1898" b="1"/>
            </a:lvl3pPr>
            <a:lvl4pPr marL="1445941" indent="0">
              <a:buNone/>
              <a:defRPr sz="1687" b="1"/>
            </a:lvl4pPr>
            <a:lvl5pPr marL="1927921" indent="0">
              <a:buNone/>
              <a:defRPr sz="1687" b="1"/>
            </a:lvl5pPr>
            <a:lvl6pPr marL="2409901" indent="0">
              <a:buNone/>
              <a:defRPr sz="1687" b="1"/>
            </a:lvl6pPr>
            <a:lvl7pPr marL="2891881" indent="0">
              <a:buNone/>
              <a:defRPr sz="1687" b="1"/>
            </a:lvl7pPr>
            <a:lvl8pPr marL="3373862" indent="0">
              <a:buNone/>
              <a:defRPr sz="1687" b="1"/>
            </a:lvl8pPr>
            <a:lvl9pPr marL="3855842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277" y="2761961"/>
            <a:ext cx="5437167" cy="40624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6528" y="1853560"/>
            <a:ext cx="5463944" cy="908401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80" indent="0">
              <a:buNone/>
              <a:defRPr sz="2108" b="1"/>
            </a:lvl2pPr>
            <a:lvl3pPr marL="963960" indent="0">
              <a:buNone/>
              <a:defRPr sz="1898" b="1"/>
            </a:lvl3pPr>
            <a:lvl4pPr marL="1445941" indent="0">
              <a:buNone/>
              <a:defRPr sz="1687" b="1"/>
            </a:lvl4pPr>
            <a:lvl5pPr marL="1927921" indent="0">
              <a:buNone/>
              <a:defRPr sz="1687" b="1"/>
            </a:lvl5pPr>
            <a:lvl6pPr marL="2409901" indent="0">
              <a:buNone/>
              <a:defRPr sz="1687" b="1"/>
            </a:lvl6pPr>
            <a:lvl7pPr marL="2891881" indent="0">
              <a:buNone/>
              <a:defRPr sz="1687" b="1"/>
            </a:lvl7pPr>
            <a:lvl8pPr marL="3373862" indent="0">
              <a:buNone/>
              <a:defRPr sz="1687" b="1"/>
            </a:lvl8pPr>
            <a:lvl9pPr marL="3855842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6528" y="2761961"/>
            <a:ext cx="5463944" cy="40624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2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5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9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7" y="504084"/>
            <a:ext cx="4145233" cy="1764295"/>
          </a:xfrm>
        </p:spPr>
        <p:txBody>
          <a:bodyPr anchor="b"/>
          <a:lstStyle>
            <a:lvl1pPr>
              <a:defRPr sz="33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944" y="1088682"/>
            <a:ext cx="6506528" cy="5373398"/>
          </a:xfrm>
        </p:spPr>
        <p:txBody>
          <a:bodyPr/>
          <a:lstStyle>
            <a:lvl1pPr>
              <a:defRPr sz="3373"/>
            </a:lvl1pPr>
            <a:lvl2pPr>
              <a:defRPr sz="2952"/>
            </a:lvl2pPr>
            <a:lvl3pPr>
              <a:defRPr sz="2530"/>
            </a:lvl3pPr>
            <a:lvl4pPr>
              <a:defRPr sz="2108"/>
            </a:lvl4pPr>
            <a:lvl5pPr>
              <a:defRPr sz="2108"/>
            </a:lvl5pPr>
            <a:lvl6pPr>
              <a:defRPr sz="2108"/>
            </a:lvl6pPr>
            <a:lvl7pPr>
              <a:defRPr sz="2108"/>
            </a:lvl7pPr>
            <a:lvl8pPr>
              <a:defRPr sz="2108"/>
            </a:lvl8pPr>
            <a:lvl9pPr>
              <a:defRPr sz="210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277" y="2268379"/>
            <a:ext cx="4145233" cy="4202453"/>
          </a:xfrm>
        </p:spPr>
        <p:txBody>
          <a:bodyPr/>
          <a:lstStyle>
            <a:lvl1pPr marL="0" indent="0">
              <a:buNone/>
              <a:defRPr sz="1687"/>
            </a:lvl1pPr>
            <a:lvl2pPr marL="481980" indent="0">
              <a:buNone/>
              <a:defRPr sz="1476"/>
            </a:lvl2pPr>
            <a:lvl3pPr marL="963960" indent="0">
              <a:buNone/>
              <a:defRPr sz="1265"/>
            </a:lvl3pPr>
            <a:lvl4pPr marL="1445941" indent="0">
              <a:buNone/>
              <a:defRPr sz="1054"/>
            </a:lvl4pPr>
            <a:lvl5pPr marL="1927921" indent="0">
              <a:buNone/>
              <a:defRPr sz="1054"/>
            </a:lvl5pPr>
            <a:lvl6pPr marL="2409901" indent="0">
              <a:buNone/>
              <a:defRPr sz="1054"/>
            </a:lvl6pPr>
            <a:lvl7pPr marL="2891881" indent="0">
              <a:buNone/>
              <a:defRPr sz="1054"/>
            </a:lvl7pPr>
            <a:lvl8pPr marL="3373862" indent="0">
              <a:buNone/>
              <a:defRPr sz="1054"/>
            </a:lvl8pPr>
            <a:lvl9pPr marL="3855842" indent="0">
              <a:buNone/>
              <a:defRPr sz="10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7" y="504084"/>
            <a:ext cx="4145233" cy="1764295"/>
          </a:xfrm>
        </p:spPr>
        <p:txBody>
          <a:bodyPr anchor="b"/>
          <a:lstStyle>
            <a:lvl1pPr>
              <a:defRPr sz="33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3944" y="1088682"/>
            <a:ext cx="6506528" cy="5373398"/>
          </a:xfrm>
        </p:spPr>
        <p:txBody>
          <a:bodyPr anchor="t"/>
          <a:lstStyle>
            <a:lvl1pPr marL="0" indent="0">
              <a:buNone/>
              <a:defRPr sz="3373"/>
            </a:lvl1pPr>
            <a:lvl2pPr marL="481980" indent="0">
              <a:buNone/>
              <a:defRPr sz="2952"/>
            </a:lvl2pPr>
            <a:lvl3pPr marL="963960" indent="0">
              <a:buNone/>
              <a:defRPr sz="2530"/>
            </a:lvl3pPr>
            <a:lvl4pPr marL="1445941" indent="0">
              <a:buNone/>
              <a:defRPr sz="2108"/>
            </a:lvl4pPr>
            <a:lvl5pPr marL="1927921" indent="0">
              <a:buNone/>
              <a:defRPr sz="2108"/>
            </a:lvl5pPr>
            <a:lvl6pPr marL="2409901" indent="0">
              <a:buNone/>
              <a:defRPr sz="2108"/>
            </a:lvl6pPr>
            <a:lvl7pPr marL="2891881" indent="0">
              <a:buNone/>
              <a:defRPr sz="2108"/>
            </a:lvl7pPr>
            <a:lvl8pPr marL="3373862" indent="0">
              <a:buNone/>
              <a:defRPr sz="2108"/>
            </a:lvl8pPr>
            <a:lvl9pPr marL="3855842" indent="0">
              <a:buNone/>
              <a:defRPr sz="210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277" y="2268379"/>
            <a:ext cx="4145233" cy="4202453"/>
          </a:xfrm>
        </p:spPr>
        <p:txBody>
          <a:bodyPr/>
          <a:lstStyle>
            <a:lvl1pPr marL="0" indent="0">
              <a:buNone/>
              <a:defRPr sz="1687"/>
            </a:lvl1pPr>
            <a:lvl2pPr marL="481980" indent="0">
              <a:buNone/>
              <a:defRPr sz="1476"/>
            </a:lvl2pPr>
            <a:lvl3pPr marL="963960" indent="0">
              <a:buNone/>
              <a:defRPr sz="1265"/>
            </a:lvl3pPr>
            <a:lvl4pPr marL="1445941" indent="0">
              <a:buNone/>
              <a:defRPr sz="1054"/>
            </a:lvl4pPr>
            <a:lvl5pPr marL="1927921" indent="0">
              <a:buNone/>
              <a:defRPr sz="1054"/>
            </a:lvl5pPr>
            <a:lvl6pPr marL="2409901" indent="0">
              <a:buNone/>
              <a:defRPr sz="1054"/>
            </a:lvl6pPr>
            <a:lvl7pPr marL="2891881" indent="0">
              <a:buNone/>
              <a:defRPr sz="1054"/>
            </a:lvl7pPr>
            <a:lvl8pPr marL="3373862" indent="0">
              <a:buNone/>
              <a:defRPr sz="1054"/>
            </a:lvl8pPr>
            <a:lvl9pPr marL="3855842" indent="0">
              <a:buNone/>
              <a:defRPr sz="10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5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603" y="402568"/>
            <a:ext cx="11085195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603" y="2012836"/>
            <a:ext cx="11085195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03" y="7008171"/>
            <a:ext cx="289179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12D-4D1F-4DA8-B95A-A3B7D2AC11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7358" y="7008171"/>
            <a:ext cx="433768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7008" y="7008171"/>
            <a:ext cx="289179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2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3960" rtl="0" eaLnBrk="1" latinLnBrk="0" hangingPunct="1">
        <a:lnSpc>
          <a:spcPct val="90000"/>
        </a:lnSpc>
        <a:spcBef>
          <a:spcPct val="0"/>
        </a:spcBef>
        <a:buNone/>
        <a:defRPr sz="4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990" indent="-240990" algn="l" defTabSz="963960" rtl="0" eaLnBrk="1" latinLnBrk="0" hangingPunct="1">
        <a:lnSpc>
          <a:spcPct val="90000"/>
        </a:lnSpc>
        <a:spcBef>
          <a:spcPts val="1054"/>
        </a:spcBef>
        <a:buFont typeface="Arial" panose="020B0604020202020204" pitchFamily="34" charset="0"/>
        <a:buChar char="•"/>
        <a:defRPr sz="2952" kern="1200">
          <a:solidFill>
            <a:schemeClr val="tx1"/>
          </a:solidFill>
          <a:latin typeface="+mn-lt"/>
          <a:ea typeface="+mn-ea"/>
          <a:cs typeface="+mn-cs"/>
        </a:defRPr>
      </a:lvl1pPr>
      <a:lvl2pPr marL="722970" indent="-240990" algn="l" defTabSz="96396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4951" indent="-240990" algn="l" defTabSz="96396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8" kern="1200">
          <a:solidFill>
            <a:schemeClr val="tx1"/>
          </a:solidFill>
          <a:latin typeface="+mn-lt"/>
          <a:ea typeface="+mn-ea"/>
          <a:cs typeface="+mn-cs"/>
        </a:defRPr>
      </a:lvl3pPr>
      <a:lvl4pPr marL="1686931" indent="-240990" algn="l" defTabSz="96396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8911" indent="-240990" algn="l" defTabSz="96396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0891" indent="-240990" algn="l" defTabSz="96396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2872" indent="-240990" algn="l" defTabSz="96396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4852" indent="-240990" algn="l" defTabSz="96396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6832" indent="-240990" algn="l" defTabSz="96396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1980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3960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5941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7921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09901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1881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3862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5842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604" y="402568"/>
            <a:ext cx="11085195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604" y="2012839"/>
            <a:ext cx="11085195" cy="479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04" y="7008172"/>
            <a:ext cx="289179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7359" y="7008172"/>
            <a:ext cx="433768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7009" y="7008172"/>
            <a:ext cx="289179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78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slow" advClick="0" advTm="1000">
    <p:randomBar dir="vert"/>
  </p:transition>
  <p:txStyles>
    <p:titleStyle>
      <a:lvl1pPr algn="l" defTabSz="963291" rtl="0" eaLnBrk="1" latinLnBrk="0" hangingPunct="1">
        <a:lnSpc>
          <a:spcPct val="90000"/>
        </a:lnSpc>
        <a:spcBef>
          <a:spcPct val="0"/>
        </a:spcBef>
        <a:buNone/>
        <a:defRPr sz="46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990" indent="-240990" algn="l" defTabSz="963291" rtl="0" eaLnBrk="1" latinLnBrk="0" hangingPunct="1">
        <a:lnSpc>
          <a:spcPct val="90000"/>
        </a:lnSpc>
        <a:spcBef>
          <a:spcPts val="1054"/>
        </a:spcBef>
        <a:buFont typeface="Arial" panose="020B0604020202020204" pitchFamily="34" charset="0"/>
        <a:buChar char="•"/>
        <a:defRPr sz="2952" kern="1200">
          <a:solidFill>
            <a:schemeClr val="tx1"/>
          </a:solidFill>
          <a:latin typeface="+mn-lt"/>
          <a:ea typeface="+mn-ea"/>
          <a:cs typeface="+mn-cs"/>
        </a:defRPr>
      </a:lvl1pPr>
      <a:lvl2pPr marL="722301" indent="-240990" algn="l" defTabSz="963291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4281" indent="-240990" algn="l" defTabSz="963291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8" kern="1200">
          <a:solidFill>
            <a:schemeClr val="tx1"/>
          </a:solidFill>
          <a:latin typeface="+mn-lt"/>
          <a:ea typeface="+mn-ea"/>
          <a:cs typeface="+mn-cs"/>
        </a:defRPr>
      </a:lvl3pPr>
      <a:lvl4pPr marL="1686261" indent="-240990" algn="l" defTabSz="963291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7572" indent="-240990" algn="l" defTabSz="963291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49552" indent="-240990" algn="l" defTabSz="963291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1533" indent="-240990" algn="l" defTabSz="963291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2844" indent="-240990" algn="l" defTabSz="963291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4824" indent="-240990" algn="l" defTabSz="963291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1980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3291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5271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6582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08562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0543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1853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3834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microsoft.com/office/2007/relationships/hdphoto" Target="../media/hdphoto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svg"/><Relationship Id="rId5" Type="http://schemas.openxmlformats.org/officeDocument/2006/relationships/image" Target="../media/image90.png"/><Relationship Id="rId4" Type="http://schemas.openxmlformats.org/officeDocument/2006/relationships/image" Target="../media/image89.sv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customXml" Target="../ink/ink9.xml"/><Relationship Id="rId42" Type="http://schemas.openxmlformats.org/officeDocument/2006/relationships/customXml" Target="../ink/ink21.xml"/><Relationship Id="rId47" Type="http://schemas.openxmlformats.org/officeDocument/2006/relationships/customXml" Target="../ink/ink25.xml"/><Relationship Id="rId63" Type="http://schemas.openxmlformats.org/officeDocument/2006/relationships/customXml" Target="../ink/ink33.xml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49.png"/><Relationship Id="rId16" Type="http://schemas.openxmlformats.org/officeDocument/2006/relationships/image" Target="../media/image16.png"/><Relationship Id="rId107" Type="http://schemas.openxmlformats.org/officeDocument/2006/relationships/image" Target="../media/image58.png"/><Relationship Id="rId11" Type="http://schemas.openxmlformats.org/officeDocument/2006/relationships/customXml" Target="../ink/ink4.xml"/><Relationship Id="rId32" Type="http://schemas.openxmlformats.org/officeDocument/2006/relationships/customXml" Target="../ink/ink15.xml"/><Relationship Id="rId37" Type="http://schemas.openxmlformats.org/officeDocument/2006/relationships/image" Target="../media/image26.png"/><Relationship Id="rId53" Type="http://schemas.openxmlformats.org/officeDocument/2006/relationships/customXml" Target="../ink/ink28.xml"/><Relationship Id="rId58" Type="http://schemas.openxmlformats.org/officeDocument/2006/relationships/image" Target="../media/image34.png"/><Relationship Id="rId74" Type="http://schemas.openxmlformats.org/officeDocument/2006/relationships/customXml" Target="../ink/ink39.xml"/><Relationship Id="rId79" Type="http://schemas.openxmlformats.org/officeDocument/2006/relationships/image" Target="../media/image44.png"/><Relationship Id="rId102" Type="http://schemas.openxmlformats.org/officeDocument/2006/relationships/customXml" Target="../ink/ink53.xml"/><Relationship Id="rId5" Type="http://schemas.openxmlformats.org/officeDocument/2006/relationships/customXml" Target="../ink/ink1.xml"/><Relationship Id="rId90" Type="http://schemas.openxmlformats.org/officeDocument/2006/relationships/customXml" Target="../ink/ink47.xml"/><Relationship Id="rId95" Type="http://schemas.openxmlformats.org/officeDocument/2006/relationships/image" Target="../media/image52.png"/><Relationship Id="rId22" Type="http://schemas.openxmlformats.org/officeDocument/2006/relationships/image" Target="../media/image19.png"/><Relationship Id="rId27" Type="http://schemas.openxmlformats.org/officeDocument/2006/relationships/customXml" Target="../ink/ink12.xml"/><Relationship Id="rId43" Type="http://schemas.openxmlformats.org/officeDocument/2006/relationships/customXml" Target="../ink/ink22.xml"/><Relationship Id="rId48" Type="http://schemas.openxmlformats.org/officeDocument/2006/relationships/image" Target="../media/image29.png"/><Relationship Id="rId64" Type="http://schemas.openxmlformats.org/officeDocument/2006/relationships/image" Target="../media/image37.png"/><Relationship Id="rId69" Type="http://schemas.openxmlformats.org/officeDocument/2006/relationships/image" Target="../media/image39.png"/><Relationship Id="rId80" Type="http://schemas.openxmlformats.org/officeDocument/2006/relationships/customXml" Target="../ink/ink42.xml"/><Relationship Id="rId85" Type="http://schemas.openxmlformats.org/officeDocument/2006/relationships/image" Target="../media/image47.png"/><Relationship Id="rId12" Type="http://schemas.openxmlformats.org/officeDocument/2006/relationships/image" Target="../media/image14.png"/><Relationship Id="rId17" Type="http://schemas.openxmlformats.org/officeDocument/2006/relationships/customXml" Target="../ink/ink7.xml"/><Relationship Id="rId33" Type="http://schemas.openxmlformats.org/officeDocument/2006/relationships/image" Target="../media/image24.png"/><Relationship Id="rId38" Type="http://schemas.openxmlformats.org/officeDocument/2006/relationships/customXml" Target="../ink/ink18.xml"/><Relationship Id="rId59" Type="http://schemas.openxmlformats.org/officeDocument/2006/relationships/customXml" Target="../ink/ink31.xml"/><Relationship Id="rId103" Type="http://schemas.openxmlformats.org/officeDocument/2006/relationships/image" Target="../media/image56.png"/><Relationship Id="rId108" Type="http://schemas.openxmlformats.org/officeDocument/2006/relationships/image" Target="../media/image59.png"/><Relationship Id="rId54" Type="http://schemas.openxmlformats.org/officeDocument/2006/relationships/image" Target="../media/image32.png"/><Relationship Id="rId70" Type="http://schemas.openxmlformats.org/officeDocument/2006/relationships/customXml" Target="../ink/ink37.xml"/><Relationship Id="rId75" Type="http://schemas.openxmlformats.org/officeDocument/2006/relationships/image" Target="../media/image42.png"/><Relationship Id="rId91" Type="http://schemas.openxmlformats.org/officeDocument/2006/relationships/image" Target="../media/image50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customXml" Target="../ink/ink26.xml"/><Relationship Id="rId57" Type="http://schemas.openxmlformats.org/officeDocument/2006/relationships/customXml" Target="../ink/ink30.xml"/><Relationship Id="rId106" Type="http://schemas.openxmlformats.org/officeDocument/2006/relationships/customXml" Target="../ink/ink55.xml"/><Relationship Id="rId10" Type="http://schemas.openxmlformats.org/officeDocument/2006/relationships/image" Target="../media/image13.png"/><Relationship Id="rId31" Type="http://schemas.openxmlformats.org/officeDocument/2006/relationships/image" Target="../media/image23.png"/><Relationship Id="rId44" Type="http://schemas.openxmlformats.org/officeDocument/2006/relationships/customXml" Target="../ink/ink23.xml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65" Type="http://schemas.openxmlformats.org/officeDocument/2006/relationships/customXml" Target="../ink/ink34.xml"/><Relationship Id="rId73" Type="http://schemas.openxmlformats.org/officeDocument/2006/relationships/image" Target="../media/image41.png"/><Relationship Id="rId78" Type="http://schemas.openxmlformats.org/officeDocument/2006/relationships/customXml" Target="../ink/ink41.xml"/><Relationship Id="rId81" Type="http://schemas.openxmlformats.org/officeDocument/2006/relationships/image" Target="../media/image45.png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4" Type="http://schemas.openxmlformats.org/officeDocument/2006/relationships/image" Target="../media/image12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7.png"/><Relationship Id="rId39" Type="http://schemas.openxmlformats.org/officeDocument/2006/relationships/customXml" Target="../ink/ink19.xml"/><Relationship Id="rId109" Type="http://schemas.openxmlformats.org/officeDocument/2006/relationships/image" Target="../media/image4.png"/><Relationship Id="rId34" Type="http://schemas.openxmlformats.org/officeDocument/2006/relationships/customXml" Target="../ink/ink16.xml"/><Relationship Id="rId50" Type="http://schemas.openxmlformats.org/officeDocument/2006/relationships/image" Target="../media/image30.png"/><Relationship Id="rId55" Type="http://schemas.openxmlformats.org/officeDocument/2006/relationships/customXml" Target="../ink/ink29.xml"/><Relationship Id="rId76" Type="http://schemas.openxmlformats.org/officeDocument/2006/relationships/customXml" Target="../ink/ink40.xml"/><Relationship Id="rId97" Type="http://schemas.openxmlformats.org/officeDocument/2006/relationships/image" Target="../media/image53.png"/><Relationship Id="rId104" Type="http://schemas.openxmlformats.org/officeDocument/2006/relationships/customXml" Target="../ink/ink54.xml"/><Relationship Id="rId7" Type="http://schemas.openxmlformats.org/officeDocument/2006/relationships/customXml" Target="../ink/ink2.xml"/><Relationship Id="rId71" Type="http://schemas.openxmlformats.org/officeDocument/2006/relationships/image" Target="../media/image40.png"/><Relationship Id="rId92" Type="http://schemas.openxmlformats.org/officeDocument/2006/relationships/customXml" Target="../ink/ink48.xml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2.png"/><Relationship Id="rId24" Type="http://schemas.openxmlformats.org/officeDocument/2006/relationships/image" Target="../media/image20.png"/><Relationship Id="rId40" Type="http://schemas.openxmlformats.org/officeDocument/2006/relationships/image" Target="../media/image27.png"/><Relationship Id="rId45" Type="http://schemas.openxmlformats.org/officeDocument/2006/relationships/customXml" Target="../ink/ink24.xml"/><Relationship Id="rId66" Type="http://schemas.openxmlformats.org/officeDocument/2006/relationships/customXml" Target="../ink/ink35.xml"/><Relationship Id="rId87" Type="http://schemas.openxmlformats.org/officeDocument/2006/relationships/image" Target="../media/image48.png"/><Relationship Id="rId110" Type="http://schemas.microsoft.com/office/2007/relationships/hdphoto" Target="../media/hdphoto2.wdp"/><Relationship Id="rId61" Type="http://schemas.openxmlformats.org/officeDocument/2006/relationships/customXml" Target="../ink/ink32.xml"/><Relationship Id="rId82" Type="http://schemas.openxmlformats.org/officeDocument/2006/relationships/customXml" Target="../ink/ink43.xml"/><Relationship Id="rId19" Type="http://schemas.openxmlformats.org/officeDocument/2006/relationships/customXml" Target="../ink/ink8.xml"/><Relationship Id="rId14" Type="http://schemas.openxmlformats.org/officeDocument/2006/relationships/image" Target="../media/image15.png"/><Relationship Id="rId30" Type="http://schemas.openxmlformats.org/officeDocument/2006/relationships/customXml" Target="../ink/ink14.xml"/><Relationship Id="rId35" Type="http://schemas.openxmlformats.org/officeDocument/2006/relationships/image" Target="../media/image25.png"/><Relationship Id="rId56" Type="http://schemas.openxmlformats.org/officeDocument/2006/relationships/image" Target="../media/image33.png"/><Relationship Id="rId77" Type="http://schemas.openxmlformats.org/officeDocument/2006/relationships/image" Target="../media/image43.png"/><Relationship Id="rId100" Type="http://schemas.openxmlformats.org/officeDocument/2006/relationships/customXml" Target="../ink/ink52.xml"/><Relationship Id="rId105" Type="http://schemas.openxmlformats.org/officeDocument/2006/relationships/image" Target="../media/image57.png"/><Relationship Id="rId8" Type="http://schemas.openxmlformats.org/officeDocument/2006/relationships/image" Target="../media/image120.png"/><Relationship Id="rId51" Type="http://schemas.openxmlformats.org/officeDocument/2006/relationships/customXml" Target="../ink/ink27.xml"/><Relationship Id="rId72" Type="http://schemas.openxmlformats.org/officeDocument/2006/relationships/customXml" Target="../ink/ink38.xml"/><Relationship Id="rId93" Type="http://schemas.openxmlformats.org/officeDocument/2006/relationships/image" Target="../media/image51.png"/><Relationship Id="rId98" Type="http://schemas.openxmlformats.org/officeDocument/2006/relationships/customXml" Target="../ink/ink51.xml"/><Relationship Id="rId3" Type="http://schemas.openxmlformats.org/officeDocument/2006/relationships/image" Target="../media/image11.png"/><Relationship Id="rId25" Type="http://schemas.openxmlformats.org/officeDocument/2006/relationships/customXml" Target="../ink/ink11.xml"/><Relationship Id="rId46" Type="http://schemas.openxmlformats.org/officeDocument/2006/relationships/image" Target="../media/image28.png"/><Relationship Id="rId67" Type="http://schemas.openxmlformats.org/officeDocument/2006/relationships/image" Target="../media/image38.png"/><Relationship Id="rId20" Type="http://schemas.openxmlformats.org/officeDocument/2006/relationships/image" Target="../media/image18.png"/><Relationship Id="rId41" Type="http://schemas.openxmlformats.org/officeDocument/2006/relationships/customXml" Target="../ink/ink20.xml"/><Relationship Id="rId62" Type="http://schemas.openxmlformats.org/officeDocument/2006/relationships/image" Target="../media/image36.png"/><Relationship Id="rId83" Type="http://schemas.openxmlformats.org/officeDocument/2006/relationships/image" Target="../media/image46.png"/><Relationship Id="rId88" Type="http://schemas.openxmlformats.org/officeDocument/2006/relationships/customXml" Target="../ink/ink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gif"/><Relationship Id="rId7" Type="http://schemas.openxmlformats.org/officeDocument/2006/relationships/image" Target="../media/image6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1.xml"/><Relationship Id="rId18" Type="http://schemas.openxmlformats.org/officeDocument/2006/relationships/image" Target="../media/image70.png"/><Relationship Id="rId26" Type="http://schemas.openxmlformats.org/officeDocument/2006/relationships/image" Target="../media/image73.png"/><Relationship Id="rId39" Type="http://schemas.openxmlformats.org/officeDocument/2006/relationships/image" Target="../media/image79.png"/><Relationship Id="rId21" Type="http://schemas.openxmlformats.org/officeDocument/2006/relationships/customXml" Target="../ink/ink65.xml"/><Relationship Id="rId34" Type="http://schemas.openxmlformats.org/officeDocument/2006/relationships/customXml" Target="../ink/ink73.xml"/><Relationship Id="rId42" Type="http://schemas.openxmlformats.org/officeDocument/2006/relationships/customXml" Target="../ink/ink77.xml"/><Relationship Id="rId47" Type="http://schemas.openxmlformats.org/officeDocument/2006/relationships/customXml" Target="../ink/ink80.xml"/><Relationship Id="rId50" Type="http://schemas.openxmlformats.org/officeDocument/2006/relationships/image" Target="../media/image84.png"/><Relationship Id="rId7" Type="http://schemas.openxmlformats.org/officeDocument/2006/relationships/customXml" Target="../ink/ink58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9.png"/><Relationship Id="rId29" Type="http://schemas.openxmlformats.org/officeDocument/2006/relationships/image" Target="../media/image74.png"/><Relationship Id="rId11" Type="http://schemas.openxmlformats.org/officeDocument/2006/relationships/customXml" Target="../ink/ink60.xml"/><Relationship Id="rId24" Type="http://schemas.openxmlformats.org/officeDocument/2006/relationships/customXml" Target="../ink/ink67.xml"/><Relationship Id="rId32" Type="http://schemas.openxmlformats.org/officeDocument/2006/relationships/customXml" Target="../ink/ink72.xml"/><Relationship Id="rId37" Type="http://schemas.openxmlformats.org/officeDocument/2006/relationships/image" Target="../media/image78.png"/><Relationship Id="rId40" Type="http://schemas.openxmlformats.org/officeDocument/2006/relationships/customXml" Target="../ink/ink76.xml"/><Relationship Id="rId45" Type="http://schemas.openxmlformats.org/officeDocument/2006/relationships/customXml" Target="../ink/ink79.xml"/><Relationship Id="rId5" Type="http://schemas.openxmlformats.org/officeDocument/2006/relationships/customXml" Target="../ink/ink57.xml"/><Relationship Id="rId15" Type="http://schemas.openxmlformats.org/officeDocument/2006/relationships/customXml" Target="../ink/ink62.xml"/><Relationship Id="rId23" Type="http://schemas.openxmlformats.org/officeDocument/2006/relationships/customXml" Target="../ink/ink66.xml"/><Relationship Id="rId28" Type="http://schemas.openxmlformats.org/officeDocument/2006/relationships/customXml" Target="../ink/ink70.xml"/><Relationship Id="rId36" Type="http://schemas.openxmlformats.org/officeDocument/2006/relationships/customXml" Target="../ink/ink74.xml"/><Relationship Id="rId49" Type="http://schemas.openxmlformats.org/officeDocument/2006/relationships/image" Target="../media/image83.png"/><Relationship Id="rId10" Type="http://schemas.openxmlformats.org/officeDocument/2006/relationships/image" Target="../media/image66.png"/><Relationship Id="rId19" Type="http://schemas.openxmlformats.org/officeDocument/2006/relationships/customXml" Target="../ink/ink64.xml"/><Relationship Id="rId31" Type="http://schemas.openxmlformats.org/officeDocument/2006/relationships/image" Target="../media/image75.png"/><Relationship Id="rId44" Type="http://schemas.openxmlformats.org/officeDocument/2006/relationships/customXml" Target="../ink/ink78.xml"/><Relationship Id="rId52" Type="http://schemas.microsoft.com/office/2007/relationships/hdphoto" Target="../media/hdphoto2.wdp"/><Relationship Id="rId4" Type="http://schemas.openxmlformats.org/officeDocument/2006/relationships/image" Target="../media/image63.png"/><Relationship Id="rId9" Type="http://schemas.openxmlformats.org/officeDocument/2006/relationships/customXml" Target="../ink/ink59.xml"/><Relationship Id="rId14" Type="http://schemas.openxmlformats.org/officeDocument/2006/relationships/image" Target="../media/image68.png"/><Relationship Id="rId22" Type="http://schemas.openxmlformats.org/officeDocument/2006/relationships/image" Target="../media/image72.png"/><Relationship Id="rId27" Type="http://schemas.openxmlformats.org/officeDocument/2006/relationships/customXml" Target="../ink/ink69.xml"/><Relationship Id="rId30" Type="http://schemas.openxmlformats.org/officeDocument/2006/relationships/customXml" Target="../ink/ink71.xml"/><Relationship Id="rId35" Type="http://schemas.openxmlformats.org/officeDocument/2006/relationships/image" Target="../media/image77.png"/><Relationship Id="rId43" Type="http://schemas.openxmlformats.org/officeDocument/2006/relationships/image" Target="../media/image81.png"/><Relationship Id="rId48" Type="http://schemas.openxmlformats.org/officeDocument/2006/relationships/customXml" Target="../ink/ink81.xml"/><Relationship Id="rId8" Type="http://schemas.openxmlformats.org/officeDocument/2006/relationships/image" Target="../media/image65.png"/><Relationship Id="rId51" Type="http://schemas.openxmlformats.org/officeDocument/2006/relationships/image" Target="../media/image4.png"/><Relationship Id="rId3" Type="http://schemas.openxmlformats.org/officeDocument/2006/relationships/customXml" Target="../ink/ink56.xml"/><Relationship Id="rId12" Type="http://schemas.openxmlformats.org/officeDocument/2006/relationships/image" Target="../media/image67.png"/><Relationship Id="rId17" Type="http://schemas.openxmlformats.org/officeDocument/2006/relationships/customXml" Target="../ink/ink63.xml"/><Relationship Id="rId25" Type="http://schemas.openxmlformats.org/officeDocument/2006/relationships/customXml" Target="../ink/ink68.xml"/><Relationship Id="rId33" Type="http://schemas.openxmlformats.org/officeDocument/2006/relationships/image" Target="../media/image76.png"/><Relationship Id="rId38" Type="http://schemas.openxmlformats.org/officeDocument/2006/relationships/customXml" Target="../ink/ink75.xml"/><Relationship Id="rId46" Type="http://schemas.openxmlformats.org/officeDocument/2006/relationships/image" Target="../media/image82.png"/><Relationship Id="rId20" Type="http://schemas.openxmlformats.org/officeDocument/2006/relationships/image" Target="../media/image71.png"/><Relationship Id="rId41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3028657-37E2-7850-C5EA-78881DE6F056}"/>
              </a:ext>
            </a:extLst>
          </p:cNvPr>
          <p:cNvGrpSpPr/>
          <p:nvPr/>
        </p:nvGrpSpPr>
        <p:grpSpPr>
          <a:xfrm>
            <a:off x="9164262" y="865501"/>
            <a:ext cx="7376275" cy="6712736"/>
            <a:chOff x="1334766" y="2289058"/>
            <a:chExt cx="3310733" cy="3060866"/>
          </a:xfrm>
          <a:noFill/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23FE5E5-9A2C-7DB6-2AC9-208E86C911BE}"/>
                </a:ext>
              </a:extLst>
            </p:cNvPr>
            <p:cNvSpPr/>
            <p:nvPr/>
          </p:nvSpPr>
          <p:spPr>
            <a:xfrm>
              <a:off x="1606923" y="2436281"/>
              <a:ext cx="2766421" cy="276642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3291">
                <a:defRPr/>
              </a:pPr>
              <a:endParaRPr lang="zh-CN" altLang="en-US" sz="1898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90E3DCB-EDC8-81C0-D58B-F940DFAE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3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14000" contrast="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766" y="2289058"/>
              <a:ext cx="3310733" cy="3060866"/>
            </a:xfrm>
            <a:prstGeom prst="rect">
              <a:avLst/>
            </a:prstGeom>
            <a:grpFill/>
          </p:spPr>
        </p:pic>
      </p:grpSp>
      <p:sp>
        <p:nvSpPr>
          <p:cNvPr id="5" name="矩形 4"/>
          <p:cNvSpPr/>
          <p:nvPr/>
        </p:nvSpPr>
        <p:spPr>
          <a:xfrm>
            <a:off x="0" y="2400965"/>
            <a:ext cx="12851695" cy="1938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3291">
              <a:defRPr/>
            </a:pPr>
            <a:endParaRPr lang="zh-CN" altLang="en-US" sz="1898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688A586-12F1-F25F-F2C9-ED14293CC423}"/>
              </a:ext>
            </a:extLst>
          </p:cNvPr>
          <p:cNvGrpSpPr/>
          <p:nvPr/>
        </p:nvGrpSpPr>
        <p:grpSpPr>
          <a:xfrm>
            <a:off x="683836" y="1839609"/>
            <a:ext cx="3310733" cy="3060866"/>
            <a:chOff x="1334766" y="2289058"/>
            <a:chExt cx="3310733" cy="3060866"/>
          </a:xfrm>
        </p:grpSpPr>
        <p:sp>
          <p:nvSpPr>
            <p:cNvPr id="12" name="椭圆 11"/>
            <p:cNvSpPr/>
            <p:nvPr/>
          </p:nvSpPr>
          <p:spPr>
            <a:xfrm>
              <a:off x="1606923" y="2436281"/>
              <a:ext cx="2766421" cy="27664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3291">
                <a:defRPr/>
              </a:pPr>
              <a:endParaRPr lang="zh-CN" altLang="en-US" sz="1898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4000" contrast="21000"/>
                      </a14:imgEffect>
                      <a14:imgEffect>
                        <a14:colorTemperature colorTemp="6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766" y="2289058"/>
              <a:ext cx="3310733" cy="306086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3971322" y="2694643"/>
            <a:ext cx="847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image is worth 16x16 words: Transformers for image recognition at scale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方正仿宋简体" panose="03000509000000000000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  <p:sp>
        <p:nvSpPr>
          <p:cNvPr id="17" name="文本占位符 13"/>
          <p:cNvSpPr txBox="1"/>
          <p:nvPr/>
        </p:nvSpPr>
        <p:spPr>
          <a:xfrm>
            <a:off x="4829336" y="6669508"/>
            <a:ext cx="3193020" cy="312319"/>
          </a:xfrm>
          <a:prstGeom prst="rect">
            <a:avLst/>
          </a:prstGeom>
        </p:spPr>
        <p:txBody>
          <a:bodyPr vert="horz" lIns="96393" tIns="48197" rIns="96393" bIns="48197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63960">
              <a:spcBef>
                <a:spcPts val="1054"/>
              </a:spcBef>
              <a:defRPr/>
            </a:pPr>
            <a:r>
              <a:rPr lang="en-US" altLang="zh-CN" sz="2000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2023 / 6 / 28</a:t>
            </a:r>
            <a:endParaRPr lang="zh-CN" altLang="en-US" sz="2000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570CC3C-EA95-F23F-2F48-387AF14CABF6}"/>
              </a:ext>
            </a:extLst>
          </p:cNvPr>
          <p:cNvSpPr txBox="1"/>
          <p:nvPr/>
        </p:nvSpPr>
        <p:spPr>
          <a:xfrm>
            <a:off x="4430003" y="4438810"/>
            <a:ext cx="78715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A78C3"/>
                </a:solidFill>
              </a:rPr>
              <a:t>ICLR 2021 </a:t>
            </a:r>
            <a:r>
              <a:rPr lang="en-US" altLang="zh-CN" dirty="0">
                <a:solidFill>
                  <a:srgbClr val="1A78C3"/>
                </a:solidFill>
              </a:rPr>
              <a:t> ·  Alexey </a:t>
            </a:r>
            <a:r>
              <a:rPr lang="en-US" altLang="zh-CN" dirty="0" err="1">
                <a:solidFill>
                  <a:srgbClr val="1A78C3"/>
                </a:solidFill>
              </a:rPr>
              <a:t>Dosovitskiy</a:t>
            </a:r>
            <a:r>
              <a:rPr lang="en-US" altLang="zh-CN" dirty="0">
                <a:solidFill>
                  <a:srgbClr val="1A78C3"/>
                </a:solidFill>
              </a:rPr>
              <a:t>, Lucas Beyer, Alexander Kolesnikov, </a:t>
            </a:r>
          </a:p>
          <a:p>
            <a:r>
              <a:rPr lang="en-US" altLang="zh-CN" dirty="0">
                <a:solidFill>
                  <a:srgbClr val="1A78C3"/>
                </a:solidFill>
              </a:rPr>
              <a:t>Dirk </a:t>
            </a:r>
            <a:r>
              <a:rPr lang="en-US" altLang="zh-CN" dirty="0" err="1">
                <a:solidFill>
                  <a:srgbClr val="1A78C3"/>
                </a:solidFill>
              </a:rPr>
              <a:t>Weissenborn</a:t>
            </a:r>
            <a:r>
              <a:rPr lang="en-US" altLang="zh-CN" dirty="0">
                <a:solidFill>
                  <a:srgbClr val="1A78C3"/>
                </a:solidFill>
              </a:rPr>
              <a:t>, </a:t>
            </a:r>
            <a:r>
              <a:rPr lang="en-US" altLang="zh-CN" dirty="0" err="1">
                <a:solidFill>
                  <a:srgbClr val="1A78C3"/>
                </a:solidFill>
              </a:rPr>
              <a:t>Xiaohua</a:t>
            </a:r>
            <a:r>
              <a:rPr lang="en-US" altLang="zh-CN" dirty="0">
                <a:solidFill>
                  <a:srgbClr val="1A78C3"/>
                </a:solidFill>
              </a:rPr>
              <a:t> Zhai, Thomas </a:t>
            </a:r>
            <a:r>
              <a:rPr lang="en-US" altLang="zh-CN" dirty="0" err="1">
                <a:solidFill>
                  <a:srgbClr val="1A78C3"/>
                </a:solidFill>
              </a:rPr>
              <a:t>Unterthiner</a:t>
            </a:r>
            <a:r>
              <a:rPr lang="en-US" altLang="zh-CN" dirty="0">
                <a:solidFill>
                  <a:srgbClr val="1A78C3"/>
                </a:solidFill>
              </a:rPr>
              <a:t>, Mostafa </a:t>
            </a:r>
            <a:r>
              <a:rPr lang="en-US" altLang="zh-CN" dirty="0" err="1">
                <a:solidFill>
                  <a:srgbClr val="1A78C3"/>
                </a:solidFill>
              </a:rPr>
              <a:t>Dehghani</a:t>
            </a:r>
            <a:r>
              <a:rPr lang="en-US" altLang="zh-CN" dirty="0">
                <a:solidFill>
                  <a:srgbClr val="1A78C3"/>
                </a:solidFill>
              </a:rPr>
              <a:t>, </a:t>
            </a:r>
          </a:p>
          <a:p>
            <a:r>
              <a:rPr lang="en-US" altLang="zh-CN" dirty="0">
                <a:solidFill>
                  <a:srgbClr val="1A78C3"/>
                </a:solidFill>
              </a:rPr>
              <a:t>Matthias </a:t>
            </a:r>
            <a:r>
              <a:rPr lang="en-US" altLang="zh-CN" dirty="0" err="1">
                <a:solidFill>
                  <a:srgbClr val="1A78C3"/>
                </a:solidFill>
              </a:rPr>
              <a:t>Minderer</a:t>
            </a:r>
            <a:r>
              <a:rPr lang="en-US" altLang="zh-CN" dirty="0">
                <a:solidFill>
                  <a:srgbClr val="1A78C3"/>
                </a:solidFill>
              </a:rPr>
              <a:t>, Georg </a:t>
            </a:r>
            <a:r>
              <a:rPr lang="en-US" altLang="zh-CN" dirty="0" err="1">
                <a:solidFill>
                  <a:srgbClr val="1A78C3"/>
                </a:solidFill>
              </a:rPr>
              <a:t>Heigold</a:t>
            </a:r>
            <a:r>
              <a:rPr lang="en-US" altLang="zh-CN" dirty="0">
                <a:solidFill>
                  <a:srgbClr val="1A78C3"/>
                </a:solidFill>
              </a:rPr>
              <a:t>, Sylvain </a:t>
            </a:r>
            <a:r>
              <a:rPr lang="en-US" altLang="zh-CN" dirty="0" err="1">
                <a:solidFill>
                  <a:srgbClr val="1A78C3"/>
                </a:solidFill>
              </a:rPr>
              <a:t>Gelly</a:t>
            </a:r>
            <a:r>
              <a:rPr lang="en-US" altLang="zh-CN" dirty="0">
                <a:solidFill>
                  <a:srgbClr val="1A78C3"/>
                </a:solidFill>
              </a:rPr>
              <a:t>, Jakob </a:t>
            </a:r>
            <a:r>
              <a:rPr lang="en-US" altLang="zh-CN" dirty="0" err="1">
                <a:solidFill>
                  <a:srgbClr val="1A78C3"/>
                </a:solidFill>
              </a:rPr>
              <a:t>Uszkoreit</a:t>
            </a:r>
            <a:r>
              <a:rPr lang="en-US" altLang="zh-CN" dirty="0">
                <a:solidFill>
                  <a:srgbClr val="1A78C3"/>
                </a:solidFill>
              </a:rPr>
              <a:t>, Neil </a:t>
            </a:r>
            <a:r>
              <a:rPr lang="en-US" altLang="zh-CN" dirty="0" err="1">
                <a:solidFill>
                  <a:srgbClr val="1A78C3"/>
                </a:solidFill>
              </a:rPr>
              <a:t>Houlsby</a:t>
            </a:r>
            <a:r>
              <a:rPr lang="en-US" altLang="zh-CN" dirty="0">
                <a:solidFill>
                  <a:srgbClr val="1A78C3"/>
                </a:solidFill>
              </a:rPr>
              <a:t> 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5B63F905-DE79-36D3-DF6F-4CD87CF108D4}"/>
              </a:ext>
            </a:extLst>
          </p:cNvPr>
          <p:cNvSpPr/>
          <p:nvPr/>
        </p:nvSpPr>
        <p:spPr>
          <a:xfrm flipH="1">
            <a:off x="5151858" y="6157292"/>
            <a:ext cx="2547977" cy="397378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汇报人：许心怡</a:t>
            </a:r>
          </a:p>
        </p:txBody>
      </p:sp>
    </p:spTree>
  </p:cSld>
  <p:clrMapOvr>
    <a:masterClrMapping/>
  </p:clrMapOvr>
  <p:transition spd="slow" advClick="0" advTm="1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5CA6321-50DB-948A-8C49-2AC91AFE22B1}"/>
              </a:ext>
            </a:extLst>
          </p:cNvPr>
          <p:cNvSpPr/>
          <p:nvPr/>
        </p:nvSpPr>
        <p:spPr>
          <a:xfrm>
            <a:off x="1002418" y="5253260"/>
            <a:ext cx="4394335" cy="1129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3D0D889-A492-B393-A353-FD14E8C5CFD4}"/>
              </a:ext>
            </a:extLst>
          </p:cNvPr>
          <p:cNvSpPr/>
          <p:nvPr/>
        </p:nvSpPr>
        <p:spPr>
          <a:xfrm>
            <a:off x="1002418" y="2521119"/>
            <a:ext cx="5086611" cy="1502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B23A55D-7010-3CE8-24B2-6F06DA073042}"/>
              </a:ext>
            </a:extLst>
          </p:cNvPr>
          <p:cNvGrpSpPr/>
          <p:nvPr/>
        </p:nvGrpSpPr>
        <p:grpSpPr>
          <a:xfrm>
            <a:off x="1314243" y="362648"/>
            <a:ext cx="3344197" cy="731343"/>
            <a:chOff x="2193261" y="397240"/>
            <a:chExt cx="3172361" cy="69376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FA62008-855B-DF92-C50D-13ADDBCAD663}"/>
                </a:ext>
              </a:extLst>
            </p:cNvPr>
            <p:cNvSpPr txBox="1"/>
            <p:nvPr/>
          </p:nvSpPr>
          <p:spPr>
            <a:xfrm>
              <a:off x="2313878" y="397240"/>
              <a:ext cx="2593769" cy="613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12B326-5501-D0DB-76DF-6DE31C58745C}"/>
                </a:ext>
              </a:extLst>
            </p:cNvPr>
            <p:cNvSpPr/>
            <p:nvPr/>
          </p:nvSpPr>
          <p:spPr>
            <a:xfrm>
              <a:off x="2193261" y="1045287"/>
              <a:ext cx="3172361" cy="45719"/>
            </a:xfrm>
            <a:prstGeom prst="rect">
              <a:avLst/>
            </a:prstGeom>
            <a:solidFill>
              <a:srgbClr val="F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291" tIns="36144" rIns="72291" bIns="36144" anchor="ctr"/>
            <a:lstStyle/>
            <a:p>
              <a:pPr algn="ctr" defTabSz="963936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98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53">
            <a:extLst>
              <a:ext uri="{FF2B5EF4-FFF2-40B4-BE49-F238E27FC236}">
                <a16:creationId xmlns:a16="http://schemas.microsoft.com/office/drawing/2014/main" id="{1ECE2E75-98B7-FE38-EAF9-D4BA7A7CDF94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0CE11FE-6E18-62DD-12A5-40CC697D1898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55">
              <a:extLst>
                <a:ext uri="{FF2B5EF4-FFF2-40B4-BE49-F238E27FC236}">
                  <a16:creationId xmlns:a16="http://schemas.microsoft.com/office/drawing/2014/main" id="{25183A8C-04A7-88BA-B354-D26C55714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F787F88-CCC4-B8FF-9A2E-BDB986F93FED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B9035CB3-89C6-B891-3B64-B98E9411E700}"/>
              </a:ext>
            </a:extLst>
          </p:cNvPr>
          <p:cNvSpPr/>
          <p:nvPr/>
        </p:nvSpPr>
        <p:spPr>
          <a:xfrm flipH="1">
            <a:off x="1002418" y="1847295"/>
            <a:ext cx="4072690" cy="351212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Model Variants</a:t>
            </a:r>
            <a:endParaRPr lang="zh-CN" altLang="en-US" sz="16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48F2B340-422A-7AFC-5B85-54E2B4EFE79F}"/>
              </a:ext>
            </a:extLst>
          </p:cNvPr>
          <p:cNvSpPr/>
          <p:nvPr/>
        </p:nvSpPr>
        <p:spPr>
          <a:xfrm flipH="1">
            <a:off x="1002418" y="4551947"/>
            <a:ext cx="4072690" cy="351212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Comparison Of Training Costs</a:t>
            </a:r>
            <a:endParaRPr lang="zh-CN" altLang="en-US" sz="16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9BF86F9-9A1D-5900-B4B4-0A473222F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08" y="1274054"/>
            <a:ext cx="3835597" cy="113670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4BC6971-DC5B-CA6E-27C6-B11C477DB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00" y="2487719"/>
            <a:ext cx="5086611" cy="160028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D5B70D2-1058-951B-0DB2-6F9248270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89" y="4488662"/>
            <a:ext cx="6187654" cy="26253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7F3618D-6A0B-8CA6-5346-FE8B8F4A9F0A}"/>
              </a:ext>
            </a:extLst>
          </p:cNvPr>
          <p:cNvSpPr txBox="1"/>
          <p:nvPr/>
        </p:nvSpPr>
        <p:spPr>
          <a:xfrm>
            <a:off x="1152087" y="2705267"/>
            <a:ext cx="47167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        论文中定义的几种模型大小，分别是</a:t>
            </a:r>
            <a:r>
              <a:rPr lang="en-US" altLang="zh-CN" sz="1600" b="1" i="0" dirty="0">
                <a:solidFill>
                  <a:srgbClr val="4D4D4D"/>
                </a:solidFill>
                <a:effectLst/>
                <a:latin typeface="-apple-system"/>
              </a:rPr>
              <a:t>Base</a:t>
            </a:r>
            <a:r>
              <a:rPr lang="zh-CN" altLang="en-US" sz="1600" b="1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sz="1600" b="1" i="0" dirty="0">
                <a:solidFill>
                  <a:srgbClr val="4D4D4D"/>
                </a:solidFill>
                <a:effectLst/>
                <a:latin typeface="-apple-system"/>
              </a:rPr>
              <a:t>Large</a:t>
            </a:r>
            <a:r>
              <a:rPr lang="zh-CN" altLang="en-US" sz="1600" b="1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sz="1600" b="1" i="0" dirty="0">
                <a:solidFill>
                  <a:srgbClr val="4D4D4D"/>
                </a:solidFill>
                <a:effectLst/>
                <a:latin typeface="-apple-system"/>
              </a:rPr>
              <a:t>Huge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，它们的区别主要体现在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Transformer Encoder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Block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数量、输入向量的大小、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MLP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的大小、多头自注意机制模块的头的数量以及模型参数。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DC8F52-76EF-14B6-E6C8-FAFE2FD89985}"/>
              </a:ext>
            </a:extLst>
          </p:cNvPr>
          <p:cNvSpPr txBox="1"/>
          <p:nvPr/>
        </p:nvSpPr>
        <p:spPr>
          <a:xfrm>
            <a:off x="1235853" y="5520809"/>
            <a:ext cx="38392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         同时进一步探究了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Vision Transformer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在不同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Size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的数据集上做预训练后的效果，</a:t>
            </a:r>
            <a:endParaRPr lang="zh-CN" altLang="en-US" sz="16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ED71325-8A97-D0BB-9D88-BD9C0CCD38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2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B7EF2FB-98C6-9605-2375-1B21D4C2899C}"/>
              </a:ext>
            </a:extLst>
          </p:cNvPr>
          <p:cNvSpPr/>
          <p:nvPr/>
        </p:nvSpPr>
        <p:spPr bwMode="auto">
          <a:xfrm rot="10800000">
            <a:off x="982133" y="4796118"/>
            <a:ext cx="4825324" cy="1972234"/>
          </a:xfrm>
          <a:prstGeom prst="roundRect">
            <a:avLst>
              <a:gd name="adj" fmla="val 14709"/>
            </a:avLst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0"/>
          </a:gradFill>
          <a:ln>
            <a:solidFill>
              <a:srgbClr val="42A8EE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10800000" vert="horz" rtlCol="0" anchor="ctr"/>
          <a:lstStyle/>
          <a:p>
            <a:pPr algn="ctr"/>
            <a:endParaRPr lang="zh-CN" altLang="en-US" sz="1687" noProof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9B8E50F-1687-620D-DAB9-F779871FE3B3}"/>
              </a:ext>
            </a:extLst>
          </p:cNvPr>
          <p:cNvSpPr/>
          <p:nvPr/>
        </p:nvSpPr>
        <p:spPr bwMode="auto">
          <a:xfrm rot="10800000">
            <a:off x="8775539" y="2859553"/>
            <a:ext cx="2675467" cy="660185"/>
          </a:xfrm>
          <a:prstGeom prst="roundRect">
            <a:avLst>
              <a:gd name="adj" fmla="val 14709"/>
            </a:avLst>
          </a:prstGeom>
          <a:gradFill>
            <a:gsLst>
              <a:gs pos="0">
                <a:schemeClr val="bg1"/>
              </a:gs>
              <a:gs pos="100000">
                <a:srgbClr val="F9A4AF">
                  <a:alpha val="77000"/>
                </a:srgbClr>
              </a:gs>
            </a:gsLst>
            <a:lin ang="16200000" scaled="0"/>
          </a:gradFill>
          <a:ln>
            <a:solidFill>
              <a:srgbClr val="F9A4AF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10800000" vert="horz" rtlCol="0" anchor="ctr"/>
          <a:lstStyle/>
          <a:p>
            <a:pPr algn="ctr"/>
            <a:endParaRPr lang="zh-CN" altLang="en-US" sz="1687" noProof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E55A3E7-94F7-87A2-4D34-DAC1F6EE7B59}"/>
              </a:ext>
            </a:extLst>
          </p:cNvPr>
          <p:cNvSpPr/>
          <p:nvPr/>
        </p:nvSpPr>
        <p:spPr bwMode="auto">
          <a:xfrm rot="10800000">
            <a:off x="982133" y="2036526"/>
            <a:ext cx="4825324" cy="2406254"/>
          </a:xfrm>
          <a:prstGeom prst="roundRect">
            <a:avLst>
              <a:gd name="adj" fmla="val 14709"/>
            </a:avLst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0"/>
          </a:gradFill>
          <a:ln>
            <a:solidFill>
              <a:srgbClr val="42A8EE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10800000" vert="horz" rtlCol="0" anchor="ctr"/>
          <a:lstStyle/>
          <a:p>
            <a:pPr algn="ctr"/>
            <a:endParaRPr lang="zh-CN" altLang="en-US" sz="1687" noProof="1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A5749E-12D6-B773-86D7-11A61F8A7829}"/>
              </a:ext>
            </a:extLst>
          </p:cNvPr>
          <p:cNvGrpSpPr/>
          <p:nvPr/>
        </p:nvGrpSpPr>
        <p:grpSpPr>
          <a:xfrm>
            <a:off x="1314243" y="362648"/>
            <a:ext cx="3344197" cy="731343"/>
            <a:chOff x="2193261" y="397240"/>
            <a:chExt cx="3172361" cy="69376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6487517-6D05-86AB-8388-2E80F500C905}"/>
                </a:ext>
              </a:extLst>
            </p:cNvPr>
            <p:cNvSpPr txBox="1"/>
            <p:nvPr/>
          </p:nvSpPr>
          <p:spPr>
            <a:xfrm>
              <a:off x="2313878" y="397240"/>
              <a:ext cx="2593769" cy="613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Problems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87C9DB1-00FB-EA77-2877-55016B4AB7C4}"/>
                </a:ext>
              </a:extLst>
            </p:cNvPr>
            <p:cNvSpPr/>
            <p:nvPr/>
          </p:nvSpPr>
          <p:spPr>
            <a:xfrm>
              <a:off x="2193261" y="1045287"/>
              <a:ext cx="3172361" cy="45719"/>
            </a:xfrm>
            <a:prstGeom prst="rect">
              <a:avLst/>
            </a:prstGeom>
            <a:solidFill>
              <a:srgbClr val="F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291" tIns="36144" rIns="72291" bIns="36144" anchor="ctr"/>
            <a:lstStyle/>
            <a:p>
              <a:pPr algn="ctr" defTabSz="963936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98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53">
            <a:extLst>
              <a:ext uri="{FF2B5EF4-FFF2-40B4-BE49-F238E27FC236}">
                <a16:creationId xmlns:a16="http://schemas.microsoft.com/office/drawing/2014/main" id="{262E8691-E250-9983-74E7-F8DF3DAF3CA3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89E56B4-867A-A6CC-6B67-D8D96815331E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文本框 55">
              <a:extLst>
                <a:ext uri="{FF2B5EF4-FFF2-40B4-BE49-F238E27FC236}">
                  <a16:creationId xmlns:a16="http://schemas.microsoft.com/office/drawing/2014/main" id="{3357C50C-64F1-2458-0098-010DAA4F1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05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1EEA87B-8DE0-ED17-1A3C-A13A2984409E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41879206-92D9-F131-D30E-EC0A22A801EC}"/>
              </a:ext>
            </a:extLst>
          </p:cNvPr>
          <p:cNvSpPr txBox="1"/>
          <p:nvPr/>
        </p:nvSpPr>
        <p:spPr>
          <a:xfrm>
            <a:off x="1357298" y="2625011"/>
            <a:ext cx="3977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         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ViT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难以处理高分辨率图像，因为其计算复杂度为图像大小的平方； 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3E0C83-0038-32D1-1448-D7D60A181AF5}"/>
              </a:ext>
            </a:extLst>
          </p:cNvPr>
          <p:cNvSpPr txBox="1"/>
          <p:nvPr/>
        </p:nvSpPr>
        <p:spPr>
          <a:xfrm>
            <a:off x="1362493" y="3749617"/>
            <a:ext cx="41562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         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ViT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中的固定比例标记不适用于视觉元素具有可变比例的视觉任务。</a:t>
            </a:r>
            <a:endParaRPr lang="zh-CN" altLang="en-US" sz="1600" dirty="0"/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10DFFA6B-398A-1602-C74C-E343E2DDF99A}"/>
              </a:ext>
            </a:extLst>
          </p:cNvPr>
          <p:cNvSpPr/>
          <p:nvPr/>
        </p:nvSpPr>
        <p:spPr>
          <a:xfrm flipH="1">
            <a:off x="1388043" y="2176708"/>
            <a:ext cx="1158528" cy="397378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计算量大</a:t>
            </a:r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6B901366-E540-BD3B-058B-DF71E3B7153E}"/>
              </a:ext>
            </a:extLst>
          </p:cNvPr>
          <p:cNvSpPr/>
          <p:nvPr/>
        </p:nvSpPr>
        <p:spPr>
          <a:xfrm flipH="1">
            <a:off x="1388043" y="3271324"/>
            <a:ext cx="2969740" cy="397378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模型本身无法编码位置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0352E8F-4A6E-3E36-5D2C-AEA98AF9DDCA}"/>
              </a:ext>
            </a:extLst>
          </p:cNvPr>
          <p:cNvSpPr txBox="1"/>
          <p:nvPr/>
        </p:nvSpPr>
        <p:spPr>
          <a:xfrm>
            <a:off x="9213409" y="3004979"/>
            <a:ext cx="217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ea typeface="宋体" panose="02010600030101010101" pitchFamily="2" charset="-122"/>
              </a:rPr>
              <a:t>Swin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-Transformer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870AF6A7-52BD-96F4-5A39-ABC2ED2339EC}"/>
              </a:ext>
            </a:extLst>
          </p:cNvPr>
          <p:cNvSpPr/>
          <p:nvPr/>
        </p:nvSpPr>
        <p:spPr>
          <a:xfrm>
            <a:off x="6164117" y="2891721"/>
            <a:ext cx="2159903" cy="593702"/>
          </a:xfrm>
          <a:prstGeom prst="rightArrow">
            <a:avLst>
              <a:gd name="adj1" fmla="val 50000"/>
              <a:gd name="adj2" fmla="val 68446"/>
            </a:avLst>
          </a:prstGeom>
          <a:gradFill flip="none" rotWithShape="1">
            <a:gsLst>
              <a:gs pos="0">
                <a:srgbClr val="FD8E8E"/>
              </a:gs>
              <a:gs pos="100000">
                <a:srgbClr val="98DAF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F9AE56E-A3F3-08C4-A5E2-E133C6E4C933}"/>
              </a:ext>
            </a:extLst>
          </p:cNvPr>
          <p:cNvGrpSpPr/>
          <p:nvPr/>
        </p:nvGrpSpPr>
        <p:grpSpPr>
          <a:xfrm>
            <a:off x="8447199" y="2935145"/>
            <a:ext cx="519319" cy="523885"/>
            <a:chOff x="7710200" y="1751796"/>
            <a:chExt cx="730898" cy="730898"/>
          </a:xfrm>
        </p:grpSpPr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F9C9704E-90D4-04CC-C235-298FD59579F5}"/>
                </a:ext>
              </a:extLst>
            </p:cNvPr>
            <p:cNvSpPr/>
            <p:nvPr/>
          </p:nvSpPr>
          <p:spPr>
            <a:xfrm>
              <a:off x="7710200" y="1751796"/>
              <a:ext cx="730898" cy="730898"/>
            </a:xfrm>
            <a:prstGeom prst="ellipse">
              <a:avLst/>
            </a:prstGeom>
            <a:solidFill>
              <a:srgbClr val="FD8E8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401435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5835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3795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29" name="Shape 5271">
              <a:extLst>
                <a:ext uri="{FF2B5EF4-FFF2-40B4-BE49-F238E27FC236}">
                  <a16:creationId xmlns:a16="http://schemas.microsoft.com/office/drawing/2014/main" id="{18611BD8-C828-09CC-4E02-E834F485D94C}"/>
                </a:ext>
              </a:extLst>
            </p:cNvPr>
            <p:cNvSpPr/>
            <p:nvPr/>
          </p:nvSpPr>
          <p:spPr>
            <a:xfrm>
              <a:off x="7961184" y="1983544"/>
              <a:ext cx="228929" cy="267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038"/>
                  </a:moveTo>
                  <a:cubicBezTo>
                    <a:pt x="21600" y="4725"/>
                    <a:pt x="21600" y="4725"/>
                    <a:pt x="21600" y="4725"/>
                  </a:cubicBezTo>
                  <a:cubicBezTo>
                    <a:pt x="21600" y="6413"/>
                    <a:pt x="16495" y="7763"/>
                    <a:pt x="10604" y="7763"/>
                  </a:cubicBezTo>
                  <a:cubicBezTo>
                    <a:pt x="4713" y="7763"/>
                    <a:pt x="0" y="6413"/>
                    <a:pt x="0" y="4725"/>
                  </a:cubicBezTo>
                  <a:cubicBezTo>
                    <a:pt x="0" y="3038"/>
                    <a:pt x="0" y="3038"/>
                    <a:pt x="0" y="3038"/>
                  </a:cubicBezTo>
                  <a:cubicBezTo>
                    <a:pt x="0" y="1350"/>
                    <a:pt x="4713" y="0"/>
                    <a:pt x="10604" y="0"/>
                  </a:cubicBezTo>
                  <a:cubicBezTo>
                    <a:pt x="16495" y="0"/>
                    <a:pt x="21600" y="1350"/>
                    <a:pt x="21600" y="3038"/>
                  </a:cubicBezTo>
                  <a:close/>
                  <a:moveTo>
                    <a:pt x="21600" y="7088"/>
                  </a:moveTo>
                  <a:cubicBezTo>
                    <a:pt x="21600" y="9113"/>
                    <a:pt x="21600" y="9113"/>
                    <a:pt x="21600" y="9113"/>
                  </a:cubicBezTo>
                  <a:cubicBezTo>
                    <a:pt x="21600" y="10800"/>
                    <a:pt x="16495" y="12487"/>
                    <a:pt x="10604" y="12487"/>
                  </a:cubicBezTo>
                  <a:cubicBezTo>
                    <a:pt x="4713" y="12487"/>
                    <a:pt x="0" y="10800"/>
                    <a:pt x="0" y="9113"/>
                  </a:cubicBezTo>
                  <a:cubicBezTo>
                    <a:pt x="0" y="7088"/>
                    <a:pt x="0" y="7088"/>
                    <a:pt x="0" y="7088"/>
                  </a:cubicBezTo>
                  <a:cubicBezTo>
                    <a:pt x="2356" y="8438"/>
                    <a:pt x="6284" y="9113"/>
                    <a:pt x="10604" y="9113"/>
                  </a:cubicBezTo>
                  <a:cubicBezTo>
                    <a:pt x="14924" y="9113"/>
                    <a:pt x="19244" y="8438"/>
                    <a:pt x="21600" y="7088"/>
                  </a:cubicBezTo>
                  <a:close/>
                  <a:moveTo>
                    <a:pt x="21600" y="11812"/>
                  </a:moveTo>
                  <a:cubicBezTo>
                    <a:pt x="21600" y="13837"/>
                    <a:pt x="21600" y="13837"/>
                    <a:pt x="21600" y="13837"/>
                  </a:cubicBezTo>
                  <a:cubicBezTo>
                    <a:pt x="21600" y="15525"/>
                    <a:pt x="16495" y="16875"/>
                    <a:pt x="10604" y="16875"/>
                  </a:cubicBezTo>
                  <a:cubicBezTo>
                    <a:pt x="4713" y="16875"/>
                    <a:pt x="0" y="15525"/>
                    <a:pt x="0" y="13837"/>
                  </a:cubicBezTo>
                  <a:cubicBezTo>
                    <a:pt x="0" y="11812"/>
                    <a:pt x="0" y="11812"/>
                    <a:pt x="0" y="11812"/>
                  </a:cubicBezTo>
                  <a:cubicBezTo>
                    <a:pt x="2356" y="13162"/>
                    <a:pt x="6284" y="13837"/>
                    <a:pt x="10604" y="13837"/>
                  </a:cubicBezTo>
                  <a:cubicBezTo>
                    <a:pt x="14924" y="13837"/>
                    <a:pt x="19244" y="13162"/>
                    <a:pt x="21600" y="11812"/>
                  </a:cubicBezTo>
                  <a:close/>
                  <a:moveTo>
                    <a:pt x="21600" y="16537"/>
                  </a:moveTo>
                  <a:cubicBezTo>
                    <a:pt x="21600" y="18562"/>
                    <a:pt x="21600" y="18562"/>
                    <a:pt x="21600" y="18562"/>
                  </a:cubicBezTo>
                  <a:cubicBezTo>
                    <a:pt x="21600" y="20250"/>
                    <a:pt x="16495" y="21600"/>
                    <a:pt x="10604" y="21600"/>
                  </a:cubicBezTo>
                  <a:cubicBezTo>
                    <a:pt x="4713" y="21600"/>
                    <a:pt x="0" y="20250"/>
                    <a:pt x="0" y="18562"/>
                  </a:cubicBezTo>
                  <a:cubicBezTo>
                    <a:pt x="0" y="16537"/>
                    <a:pt x="0" y="16537"/>
                    <a:pt x="0" y="16537"/>
                  </a:cubicBezTo>
                  <a:cubicBezTo>
                    <a:pt x="2356" y="17887"/>
                    <a:pt x="6284" y="18562"/>
                    <a:pt x="10604" y="18562"/>
                  </a:cubicBezTo>
                  <a:cubicBezTo>
                    <a:pt x="14924" y="18562"/>
                    <a:pt x="19244" y="17887"/>
                    <a:pt x="21600" y="16537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6379" tIns="96379" rIns="96379" bIns="96379" numCol="1" anchor="t">
              <a:no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1435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835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63267">
                <a:defRPr sz="24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373">
                <a:solidFill>
                  <a:srgbClr val="000000"/>
                </a:solidFill>
                <a:latin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455698C-09E2-5154-221B-99CD6EDE2202}"/>
              </a:ext>
            </a:extLst>
          </p:cNvPr>
          <p:cNvGrpSpPr/>
          <p:nvPr/>
        </p:nvGrpSpPr>
        <p:grpSpPr>
          <a:xfrm>
            <a:off x="5399888" y="2892847"/>
            <a:ext cx="585899" cy="580530"/>
            <a:chOff x="3379408" y="1751796"/>
            <a:chExt cx="730898" cy="730898"/>
          </a:xfrm>
        </p:grpSpPr>
        <p:sp>
          <p:nvSpPr>
            <p:cNvPr id="31" name="Oval 38">
              <a:extLst>
                <a:ext uri="{FF2B5EF4-FFF2-40B4-BE49-F238E27FC236}">
                  <a16:creationId xmlns:a16="http://schemas.microsoft.com/office/drawing/2014/main" id="{0C4D0663-2C62-9187-336B-28BED768B1A1}"/>
                </a:ext>
              </a:extLst>
            </p:cNvPr>
            <p:cNvSpPr/>
            <p:nvPr/>
          </p:nvSpPr>
          <p:spPr>
            <a:xfrm flipH="1">
              <a:off x="3379408" y="1751796"/>
              <a:ext cx="730898" cy="730898"/>
            </a:xfrm>
            <a:prstGeom prst="ellipse">
              <a:avLst/>
            </a:prstGeom>
            <a:solidFill>
              <a:srgbClr val="42A8E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401435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5835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3795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32" name="Shape 5271">
              <a:extLst>
                <a:ext uri="{FF2B5EF4-FFF2-40B4-BE49-F238E27FC236}">
                  <a16:creationId xmlns:a16="http://schemas.microsoft.com/office/drawing/2014/main" id="{D191923C-E3F5-E8BF-79EB-572D31D68A04}"/>
                </a:ext>
              </a:extLst>
            </p:cNvPr>
            <p:cNvSpPr/>
            <p:nvPr/>
          </p:nvSpPr>
          <p:spPr>
            <a:xfrm flipH="1">
              <a:off x="3630392" y="1983544"/>
              <a:ext cx="228929" cy="267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038"/>
                  </a:moveTo>
                  <a:cubicBezTo>
                    <a:pt x="21600" y="4725"/>
                    <a:pt x="21600" y="4725"/>
                    <a:pt x="21600" y="4725"/>
                  </a:cubicBezTo>
                  <a:cubicBezTo>
                    <a:pt x="21600" y="6413"/>
                    <a:pt x="16495" y="7763"/>
                    <a:pt x="10604" y="7763"/>
                  </a:cubicBezTo>
                  <a:cubicBezTo>
                    <a:pt x="4713" y="7763"/>
                    <a:pt x="0" y="6413"/>
                    <a:pt x="0" y="4725"/>
                  </a:cubicBezTo>
                  <a:cubicBezTo>
                    <a:pt x="0" y="3038"/>
                    <a:pt x="0" y="3038"/>
                    <a:pt x="0" y="3038"/>
                  </a:cubicBezTo>
                  <a:cubicBezTo>
                    <a:pt x="0" y="1350"/>
                    <a:pt x="4713" y="0"/>
                    <a:pt x="10604" y="0"/>
                  </a:cubicBezTo>
                  <a:cubicBezTo>
                    <a:pt x="16495" y="0"/>
                    <a:pt x="21600" y="1350"/>
                    <a:pt x="21600" y="3038"/>
                  </a:cubicBezTo>
                  <a:close/>
                  <a:moveTo>
                    <a:pt x="21600" y="7088"/>
                  </a:moveTo>
                  <a:cubicBezTo>
                    <a:pt x="21600" y="9113"/>
                    <a:pt x="21600" y="9113"/>
                    <a:pt x="21600" y="9113"/>
                  </a:cubicBezTo>
                  <a:cubicBezTo>
                    <a:pt x="21600" y="10800"/>
                    <a:pt x="16495" y="12487"/>
                    <a:pt x="10604" y="12487"/>
                  </a:cubicBezTo>
                  <a:cubicBezTo>
                    <a:pt x="4713" y="12487"/>
                    <a:pt x="0" y="10800"/>
                    <a:pt x="0" y="9113"/>
                  </a:cubicBezTo>
                  <a:cubicBezTo>
                    <a:pt x="0" y="7088"/>
                    <a:pt x="0" y="7088"/>
                    <a:pt x="0" y="7088"/>
                  </a:cubicBezTo>
                  <a:cubicBezTo>
                    <a:pt x="2356" y="8438"/>
                    <a:pt x="6284" y="9113"/>
                    <a:pt x="10604" y="9113"/>
                  </a:cubicBezTo>
                  <a:cubicBezTo>
                    <a:pt x="14924" y="9113"/>
                    <a:pt x="19244" y="8438"/>
                    <a:pt x="21600" y="7088"/>
                  </a:cubicBezTo>
                  <a:close/>
                  <a:moveTo>
                    <a:pt x="21600" y="11812"/>
                  </a:moveTo>
                  <a:cubicBezTo>
                    <a:pt x="21600" y="13837"/>
                    <a:pt x="21600" y="13837"/>
                    <a:pt x="21600" y="13837"/>
                  </a:cubicBezTo>
                  <a:cubicBezTo>
                    <a:pt x="21600" y="15525"/>
                    <a:pt x="16495" y="16875"/>
                    <a:pt x="10604" y="16875"/>
                  </a:cubicBezTo>
                  <a:cubicBezTo>
                    <a:pt x="4713" y="16875"/>
                    <a:pt x="0" y="15525"/>
                    <a:pt x="0" y="13837"/>
                  </a:cubicBezTo>
                  <a:cubicBezTo>
                    <a:pt x="0" y="11812"/>
                    <a:pt x="0" y="11812"/>
                    <a:pt x="0" y="11812"/>
                  </a:cubicBezTo>
                  <a:cubicBezTo>
                    <a:pt x="2356" y="13162"/>
                    <a:pt x="6284" y="13837"/>
                    <a:pt x="10604" y="13837"/>
                  </a:cubicBezTo>
                  <a:cubicBezTo>
                    <a:pt x="14924" y="13837"/>
                    <a:pt x="19244" y="13162"/>
                    <a:pt x="21600" y="11812"/>
                  </a:cubicBezTo>
                  <a:close/>
                  <a:moveTo>
                    <a:pt x="21600" y="16537"/>
                  </a:moveTo>
                  <a:cubicBezTo>
                    <a:pt x="21600" y="18562"/>
                    <a:pt x="21600" y="18562"/>
                    <a:pt x="21600" y="18562"/>
                  </a:cubicBezTo>
                  <a:cubicBezTo>
                    <a:pt x="21600" y="20250"/>
                    <a:pt x="16495" y="21600"/>
                    <a:pt x="10604" y="21600"/>
                  </a:cubicBezTo>
                  <a:cubicBezTo>
                    <a:pt x="4713" y="21600"/>
                    <a:pt x="0" y="20250"/>
                    <a:pt x="0" y="18562"/>
                  </a:cubicBezTo>
                  <a:cubicBezTo>
                    <a:pt x="0" y="16537"/>
                    <a:pt x="0" y="16537"/>
                    <a:pt x="0" y="16537"/>
                  </a:cubicBezTo>
                  <a:cubicBezTo>
                    <a:pt x="2356" y="17887"/>
                    <a:pt x="6284" y="18562"/>
                    <a:pt x="10604" y="18562"/>
                  </a:cubicBezTo>
                  <a:cubicBezTo>
                    <a:pt x="14924" y="18562"/>
                    <a:pt x="19244" y="17887"/>
                    <a:pt x="21600" y="16537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6379" tIns="96379" rIns="96379" bIns="96379" numCol="1" anchor="t">
              <a:no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1435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835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63267">
                <a:defRPr sz="24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3373">
                <a:solidFill>
                  <a:srgbClr val="000000"/>
                </a:solidFill>
                <a:latin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E877427C-B8DE-4138-3E72-01D2053591A1}"/>
              </a:ext>
            </a:extLst>
          </p:cNvPr>
          <p:cNvSpPr/>
          <p:nvPr/>
        </p:nvSpPr>
        <p:spPr>
          <a:xfrm flipH="1">
            <a:off x="1344542" y="5005354"/>
            <a:ext cx="3313897" cy="397378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视频识别时无法考虑时间特征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7A466A9-7098-8770-DDAB-3622305ECE88}"/>
              </a:ext>
            </a:extLst>
          </p:cNvPr>
          <p:cNvSpPr/>
          <p:nvPr/>
        </p:nvSpPr>
        <p:spPr>
          <a:xfrm>
            <a:off x="6164117" y="5434817"/>
            <a:ext cx="2159903" cy="593702"/>
          </a:xfrm>
          <a:prstGeom prst="rightArrow">
            <a:avLst>
              <a:gd name="adj1" fmla="val 50000"/>
              <a:gd name="adj2" fmla="val 68446"/>
            </a:avLst>
          </a:prstGeom>
          <a:gradFill flip="none" rotWithShape="1">
            <a:gsLst>
              <a:gs pos="0">
                <a:srgbClr val="FD8E8E"/>
              </a:gs>
              <a:gs pos="100000">
                <a:srgbClr val="98DAF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D563271-49C3-AA74-13F7-738705C21570}"/>
              </a:ext>
            </a:extLst>
          </p:cNvPr>
          <p:cNvGrpSpPr/>
          <p:nvPr/>
        </p:nvGrpSpPr>
        <p:grpSpPr>
          <a:xfrm>
            <a:off x="5399888" y="5430516"/>
            <a:ext cx="585899" cy="580530"/>
            <a:chOff x="4913926" y="5224010"/>
            <a:chExt cx="585899" cy="580530"/>
          </a:xfrm>
        </p:grpSpPr>
        <p:sp>
          <p:nvSpPr>
            <p:cNvPr id="38" name="Oval 38">
              <a:extLst>
                <a:ext uri="{FF2B5EF4-FFF2-40B4-BE49-F238E27FC236}">
                  <a16:creationId xmlns:a16="http://schemas.microsoft.com/office/drawing/2014/main" id="{37090754-D98E-C1AA-FB96-DDB5EB8F2112}"/>
                </a:ext>
              </a:extLst>
            </p:cNvPr>
            <p:cNvSpPr/>
            <p:nvPr/>
          </p:nvSpPr>
          <p:spPr>
            <a:xfrm flipH="1">
              <a:off x="4913926" y="5224010"/>
              <a:ext cx="585899" cy="580530"/>
            </a:xfrm>
            <a:prstGeom prst="ellipse">
              <a:avLst/>
            </a:prstGeom>
            <a:solidFill>
              <a:srgbClr val="42A8E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401435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5835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3795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pic>
          <p:nvPicPr>
            <p:cNvPr id="43" name="图形 42" descr="照相机 纯色填充">
              <a:extLst>
                <a:ext uri="{FF2B5EF4-FFF2-40B4-BE49-F238E27FC236}">
                  <a16:creationId xmlns:a16="http://schemas.microsoft.com/office/drawing/2014/main" id="{3F0C0434-F998-5EA6-6647-96ED13878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29219" y="5330853"/>
              <a:ext cx="349910" cy="349910"/>
            </a:xfrm>
            <a:prstGeom prst="rect">
              <a:avLst/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B43CBF8-164F-49E1-0D28-DA188EC7989E}"/>
              </a:ext>
            </a:extLst>
          </p:cNvPr>
          <p:cNvGrpSpPr/>
          <p:nvPr/>
        </p:nvGrpSpPr>
        <p:grpSpPr>
          <a:xfrm>
            <a:off x="8715323" y="4682414"/>
            <a:ext cx="2688819" cy="2062656"/>
            <a:chOff x="8766571" y="4341752"/>
            <a:chExt cx="2688819" cy="206265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B387AB6-4AA7-04F1-8409-E7304AAF4C62}"/>
                </a:ext>
              </a:extLst>
            </p:cNvPr>
            <p:cNvSpPr/>
            <p:nvPr/>
          </p:nvSpPr>
          <p:spPr>
            <a:xfrm>
              <a:off x="8766571" y="4341752"/>
              <a:ext cx="2688819" cy="2062656"/>
            </a:xfrm>
            <a:prstGeom prst="roundRect">
              <a:avLst/>
            </a:prstGeom>
            <a:solidFill>
              <a:srgbClr val="F9A4AF">
                <a:alpha val="14000"/>
              </a:srgbClr>
            </a:solidFill>
            <a:ln w="25400">
              <a:solidFill>
                <a:srgbClr val="F7818F">
                  <a:alpha val="61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126F078-E871-8F5D-1F86-3A352CD4A64C}"/>
                </a:ext>
              </a:extLst>
            </p:cNvPr>
            <p:cNvGrpSpPr/>
            <p:nvPr/>
          </p:nvGrpSpPr>
          <p:grpSpPr>
            <a:xfrm>
              <a:off x="9329854" y="4715093"/>
              <a:ext cx="1629026" cy="503296"/>
              <a:chOff x="9338822" y="4643372"/>
              <a:chExt cx="1629026" cy="50329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25AC6798-BE23-4CC9-2CED-2E8D5715E1A2}"/>
                  </a:ext>
                </a:extLst>
              </p:cNvPr>
              <p:cNvSpPr/>
              <p:nvPr/>
            </p:nvSpPr>
            <p:spPr bwMode="auto">
              <a:xfrm rot="10800000">
                <a:off x="9338822" y="4643372"/>
                <a:ext cx="1629026" cy="503296"/>
              </a:xfrm>
              <a:prstGeom prst="roundRect">
                <a:avLst>
                  <a:gd name="adj" fmla="val 14709"/>
                </a:avLst>
              </a:prstGeom>
              <a:gradFill>
                <a:gsLst>
                  <a:gs pos="0">
                    <a:schemeClr val="bg1"/>
                  </a:gs>
                  <a:gs pos="100000">
                    <a:srgbClr val="F9A4AF">
                      <a:alpha val="77000"/>
                    </a:srgbClr>
                  </a:gs>
                </a:gsLst>
                <a:lin ang="16200000" scaled="0"/>
              </a:gradFill>
              <a:ln>
                <a:solidFill>
                  <a:srgbClr val="F9A4AF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ot="10800000" vert="horz" rtlCol="0" anchor="ctr"/>
              <a:lstStyle/>
              <a:p>
                <a:pPr algn="ctr"/>
                <a:endParaRPr lang="zh-CN" altLang="en-US" sz="1687" noProof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E824454-AFD5-195F-AAAD-475E25D13023}"/>
                  </a:ext>
                </a:extLst>
              </p:cNvPr>
              <p:cNvSpPr txBox="1"/>
              <p:nvPr/>
            </p:nvSpPr>
            <p:spPr>
              <a:xfrm>
                <a:off x="9759597" y="4718269"/>
                <a:ext cx="9801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Calibri" panose="020F0502020204030204" pitchFamily="34" charset="0"/>
                    <a:ea typeface="宋体" panose="02010600030101010101" pitchFamily="2" charset="-122"/>
                  </a:rPr>
                  <a:t>MViT</a:t>
                </a:r>
                <a:endParaRPr lang="zh-CN" altLang="en-US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3A512-B6AB-A968-C693-48E923ED641A}"/>
                </a:ext>
              </a:extLst>
            </p:cNvPr>
            <p:cNvGrpSpPr/>
            <p:nvPr/>
          </p:nvGrpSpPr>
          <p:grpSpPr>
            <a:xfrm>
              <a:off x="9329854" y="5499749"/>
              <a:ext cx="1629026" cy="503296"/>
              <a:chOff x="9338822" y="5768693"/>
              <a:chExt cx="1629026" cy="503296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357931E5-B9B6-8748-15D5-829007835141}"/>
                  </a:ext>
                </a:extLst>
              </p:cNvPr>
              <p:cNvSpPr/>
              <p:nvPr/>
            </p:nvSpPr>
            <p:spPr bwMode="auto">
              <a:xfrm rot="10800000">
                <a:off x="9338822" y="5768693"/>
                <a:ext cx="1629026" cy="503296"/>
              </a:xfrm>
              <a:prstGeom prst="roundRect">
                <a:avLst>
                  <a:gd name="adj" fmla="val 14709"/>
                </a:avLst>
              </a:prstGeom>
              <a:gradFill>
                <a:gsLst>
                  <a:gs pos="0">
                    <a:schemeClr val="bg1"/>
                  </a:gs>
                  <a:gs pos="100000">
                    <a:srgbClr val="F9A4AF">
                      <a:alpha val="77000"/>
                    </a:srgbClr>
                  </a:gs>
                </a:gsLst>
                <a:lin ang="16200000" scaled="0"/>
              </a:gradFill>
              <a:ln>
                <a:solidFill>
                  <a:srgbClr val="F9A4AF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ot="10800000" vert="horz" rtlCol="0" anchor="ctr"/>
              <a:lstStyle/>
              <a:p>
                <a:pPr algn="ctr"/>
                <a:endParaRPr lang="zh-CN" altLang="en-US" sz="1687" noProof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6888BC7-00B9-DBA5-4E12-7936735D4766}"/>
                  </a:ext>
                </a:extLst>
              </p:cNvPr>
              <p:cNvSpPr txBox="1"/>
              <p:nvPr/>
            </p:nvSpPr>
            <p:spPr>
              <a:xfrm>
                <a:off x="9455457" y="5835675"/>
                <a:ext cx="1445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 err="1"/>
                  <a:t>TimeSformer</a:t>
                </a:r>
                <a:endParaRPr lang="zh-CN" altLang="en-US" dirty="0"/>
              </a:p>
            </p:txBody>
          </p:sp>
        </p:grp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4B756ED-732F-BEA9-D37F-775B3E48E5ED}"/>
              </a:ext>
            </a:extLst>
          </p:cNvPr>
          <p:cNvSpPr/>
          <p:nvPr/>
        </p:nvSpPr>
        <p:spPr bwMode="auto">
          <a:xfrm rot="10800000">
            <a:off x="2600326" y="1317022"/>
            <a:ext cx="1680590" cy="514404"/>
          </a:xfrm>
          <a:prstGeom prst="roundRect">
            <a:avLst>
              <a:gd name="adj" fmla="val 14709"/>
            </a:avLst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0"/>
          </a:gradFill>
          <a:ln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10800000" vert="horz" rtlCol="0" anchor="ctr"/>
          <a:lstStyle/>
          <a:p>
            <a:pPr algn="ctr"/>
            <a:r>
              <a:rPr lang="zh-CN" altLang="en-US" sz="2108" noProof="1">
                <a:solidFill>
                  <a:schemeClr val="tx1"/>
                </a:solidFill>
                <a:latin typeface="+mn-ea"/>
              </a:rPr>
              <a:t>面临问题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AB0FA63-A73D-5C22-1A5F-EA5AC991AC58}"/>
              </a:ext>
            </a:extLst>
          </p:cNvPr>
          <p:cNvSpPr/>
          <p:nvPr/>
        </p:nvSpPr>
        <p:spPr bwMode="auto">
          <a:xfrm rot="10800000">
            <a:off x="8918407" y="1363671"/>
            <a:ext cx="1680590" cy="514404"/>
          </a:xfrm>
          <a:prstGeom prst="roundRect">
            <a:avLst>
              <a:gd name="adj" fmla="val 14709"/>
            </a:avLst>
          </a:prstGeom>
          <a:gradFill>
            <a:gsLst>
              <a:gs pos="0">
                <a:schemeClr val="bg1"/>
              </a:gs>
              <a:gs pos="100000">
                <a:srgbClr val="FFEFEF"/>
              </a:gs>
            </a:gsLst>
            <a:lin ang="16200000" scaled="0"/>
          </a:gradFill>
          <a:ln>
            <a:gradFill>
              <a:gsLst>
                <a:gs pos="0">
                  <a:srgbClr val="C00000"/>
                </a:gs>
                <a:gs pos="100000">
                  <a:schemeClr val="bg1"/>
                </a:gs>
              </a:gsLst>
              <a:lin ang="5400000" scaled="1"/>
            </a:gra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10800000" vert="horz" rtlCol="0" anchor="ctr"/>
          <a:lstStyle/>
          <a:p>
            <a:pPr algn="ctr"/>
            <a:r>
              <a:rPr lang="zh-CN" altLang="en-US" sz="2108" noProof="1">
                <a:solidFill>
                  <a:schemeClr val="tx1"/>
                </a:solidFill>
                <a:latin typeface="+mn-ea"/>
              </a:rPr>
              <a:t>解决问题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BCBC45A-DE8A-4504-8C99-34792A74461F}"/>
              </a:ext>
            </a:extLst>
          </p:cNvPr>
          <p:cNvGrpSpPr/>
          <p:nvPr/>
        </p:nvGrpSpPr>
        <p:grpSpPr>
          <a:xfrm>
            <a:off x="8447198" y="5469725"/>
            <a:ext cx="519319" cy="523885"/>
            <a:chOff x="8447198" y="5469725"/>
            <a:chExt cx="519319" cy="523885"/>
          </a:xfrm>
        </p:grpSpPr>
        <p:sp>
          <p:nvSpPr>
            <p:cNvPr id="39" name="Oval 26">
              <a:extLst>
                <a:ext uri="{FF2B5EF4-FFF2-40B4-BE49-F238E27FC236}">
                  <a16:creationId xmlns:a16="http://schemas.microsoft.com/office/drawing/2014/main" id="{89F9509C-E649-730C-207B-17BDA4D6CA41}"/>
                </a:ext>
              </a:extLst>
            </p:cNvPr>
            <p:cNvSpPr/>
            <p:nvPr/>
          </p:nvSpPr>
          <p:spPr>
            <a:xfrm>
              <a:off x="8447198" y="5469725"/>
              <a:ext cx="519319" cy="523885"/>
            </a:xfrm>
            <a:prstGeom prst="ellipse">
              <a:avLst/>
            </a:prstGeom>
            <a:solidFill>
              <a:srgbClr val="FD8E8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401435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5835" algn="l" defTabSz="1828800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3795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pic>
          <p:nvPicPr>
            <p:cNvPr id="40" name="图形 39" descr="摄像机 纯色填充">
              <a:extLst>
                <a:ext uri="{FF2B5EF4-FFF2-40B4-BE49-F238E27FC236}">
                  <a16:creationId xmlns:a16="http://schemas.microsoft.com/office/drawing/2014/main" id="{D0A33791-B74A-6EA5-AAC2-D86AF4648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1809" y="5517267"/>
              <a:ext cx="407029" cy="407029"/>
            </a:xfrm>
            <a:prstGeom prst="rect">
              <a:avLst/>
            </a:prstGeom>
          </p:spPr>
        </p:pic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03667EF6-9437-3785-A5FD-0B854530F695}"/>
              </a:ext>
            </a:extLst>
          </p:cNvPr>
          <p:cNvSpPr txBox="1"/>
          <p:nvPr/>
        </p:nvSpPr>
        <p:spPr>
          <a:xfrm>
            <a:off x="1273124" y="5508874"/>
            <a:ext cx="40516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         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ViT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在训练视频</a:t>
            </a:r>
            <a:r>
              <a:rPr lang="en-US" altLang="zh-CN" sz="1600" b="0" i="0">
                <a:solidFill>
                  <a:srgbClr val="4D4D4D"/>
                </a:solidFill>
                <a:effectLst/>
                <a:latin typeface="-apple-system"/>
              </a:rPr>
              <a:t>Transformer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模型时在打乱帧的视频上测试发现性能没有衰减，这说明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ViT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没有有效学习到时间信息，而是严重依赖于图像内容。</a:t>
            </a:r>
            <a:endParaRPr lang="zh-CN" altLang="en-US" sz="1600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CEB5B583-8597-B05D-7BE2-1A23645331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8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2">
            <a:extLst>
              <a:ext uri="{FF2B5EF4-FFF2-40B4-BE49-F238E27FC236}">
                <a16:creationId xmlns:a16="http://schemas.microsoft.com/office/drawing/2014/main" id="{2796052E-26B9-391B-D6F0-912445CD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10882"/>
              </p:ext>
            </p:extLst>
          </p:nvPr>
        </p:nvGraphicFramePr>
        <p:xfrm>
          <a:off x="1658471" y="1812365"/>
          <a:ext cx="9802584" cy="4359837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3749655"/>
                    </a:ext>
                  </a:extLst>
                </a:gridCol>
                <a:gridCol w="3596531">
                  <a:extLst>
                    <a:ext uri="{9D8B030D-6E8A-4147-A177-3AD203B41FA5}">
                      <a16:colId xmlns:a16="http://schemas.microsoft.com/office/drawing/2014/main" val="2911393500"/>
                    </a:ext>
                  </a:extLst>
                </a:gridCol>
                <a:gridCol w="4986853">
                  <a:extLst>
                    <a:ext uri="{9D8B030D-6E8A-4147-A177-3AD203B41FA5}">
                      <a16:colId xmlns:a16="http://schemas.microsoft.com/office/drawing/2014/main" val="3484382147"/>
                    </a:ext>
                  </a:extLst>
                </a:gridCol>
              </a:tblGrid>
              <a:tr h="6081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ctr" fontAlgn="ctr"/>
                      <a:r>
                        <a:rPr lang="en-US" altLang="zh-CN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CONTRIBUTION</a:t>
                      </a:r>
                      <a:endParaRPr lang="en-US" sz="16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092562"/>
                  </a:ext>
                </a:extLst>
              </a:tr>
              <a:tr h="12505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Swin</a:t>
                      </a:r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Transformer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Liu, Ze, et al. "</a:t>
                      </a:r>
                      <a:r>
                        <a:rPr lang="en-US" altLang="zh-CN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Swin</a:t>
                      </a:r>
                      <a:r>
                        <a:rPr lang="en-US" altLang="zh-C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transformer: Hierarchical vision transformer using shifted windows." Proceedings of the IEEE/CVF international conference on computer vision. 2021.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使用了层次化构建方法（</a:t>
                      </a:r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Hierarchical feature maps）</a:t>
                      </a:r>
                    </a:p>
                    <a:p>
                      <a:pPr marL="180000" algn="l" fontAlgn="ctr"/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提出了</a:t>
                      </a:r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Windows Multi-Head Self-Attention(W-MSA)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的概念；</a:t>
                      </a:r>
                    </a:p>
                    <a:p>
                      <a:pPr marL="180000" algn="l" fontAlgn="ctr"/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提出了 </a:t>
                      </a:r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Shifted Windows Multi-Head Self-Attention(SW-MSA)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的概念。</a:t>
                      </a:r>
                      <a:endParaRPr 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935961"/>
                  </a:ext>
                </a:extLst>
              </a:tr>
              <a:tr h="12505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MViT</a:t>
                      </a:r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Khan, Salman, et al. "Transformers in vision: A survey." ACM computing surveys (CSUR) 54.10s (2022): 1-41.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 defTabSz="914400" rtl="0" eaLnBrk="1" fontAlgn="ctr" latinLnBrk="0" hangingPunct="1"/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将多尺度特征与</a:t>
                      </a:r>
                      <a:r>
                        <a:rPr lang="en-US" altLang="zh-C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Transformer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相结合，提出多尺度</a:t>
                      </a:r>
                      <a:r>
                        <a:rPr lang="en-US" altLang="zh-C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Vision Transformer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用于图像识别和视频分类等任务。</a:t>
                      </a:r>
                    </a:p>
                    <a:p>
                      <a:pPr marL="180000" algn="l" defTabSz="914400" rtl="0" eaLnBrk="1" fontAlgn="ctr" latinLnBrk="0" hangingPunct="1"/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不同阶段具有不同的分辨率，最开始输入分辨率最大同时通道数最少，随着网络加深会扩展通道容量的同时降低空间分辨率。</a:t>
                      </a:r>
                      <a:endParaRPr lang="zh-CN" alt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310810"/>
                  </a:ext>
                </a:extLst>
              </a:tr>
              <a:tr h="12505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TimeSformer</a:t>
                      </a:r>
                      <a:endParaRPr lang="zh-CN" altLang="en-US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G. </a:t>
                      </a:r>
                      <a:r>
                        <a:rPr lang="en-US" altLang="zh-CN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Bertasius</a:t>
                      </a:r>
                      <a:r>
                        <a:rPr lang="en-US" altLang="zh-C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H. Wang, and L. </a:t>
                      </a:r>
                      <a:r>
                        <a:rPr lang="en-US" altLang="zh-CN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Torresani</a:t>
                      </a:r>
                      <a:r>
                        <a:rPr lang="en-US" altLang="zh-C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"Is space-time attention all you need for video understanding?," in ICML, vol. 2, no. 3, 2021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 defTabSz="914400" rtl="0" eaLnBrk="1" fontAlgn="ctr" latinLnBrk="0" hangingPunct="1"/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将标准的</a:t>
                      </a:r>
                      <a:r>
                        <a:rPr lang="en-US" altLang="zh-C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Transformer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体系结构适应于视频领域。</a:t>
                      </a:r>
                    </a:p>
                    <a:p>
                      <a:pPr marL="180000" algn="l" defTabSz="914400" rtl="0" eaLnBrk="1" fontAlgn="ctr" latinLnBrk="0" hangingPunct="1"/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提出时间注意力和空间注意力，将自注意机制从图像空间扩展到时空三维体。</a:t>
                      </a:r>
                      <a:endParaRPr lang="zh-CN" alt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744723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C6F3B2A7-03BA-63A2-49AE-C2F35C26561C}"/>
              </a:ext>
            </a:extLst>
          </p:cNvPr>
          <p:cNvGrpSpPr/>
          <p:nvPr/>
        </p:nvGrpSpPr>
        <p:grpSpPr>
          <a:xfrm>
            <a:off x="1314243" y="362648"/>
            <a:ext cx="3684478" cy="731343"/>
            <a:chOff x="2193261" y="397240"/>
            <a:chExt cx="3495157" cy="69376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E85B7B1-4D80-C320-2751-C19E1E58BE7D}"/>
                </a:ext>
              </a:extLst>
            </p:cNvPr>
            <p:cNvSpPr txBox="1"/>
            <p:nvPr/>
          </p:nvSpPr>
          <p:spPr>
            <a:xfrm>
              <a:off x="2313878" y="397240"/>
              <a:ext cx="3374540" cy="613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Solutions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47C7A8-EC85-124C-434A-C7A93FA28A65}"/>
                </a:ext>
              </a:extLst>
            </p:cNvPr>
            <p:cNvSpPr/>
            <p:nvPr/>
          </p:nvSpPr>
          <p:spPr>
            <a:xfrm>
              <a:off x="2193261" y="1045287"/>
              <a:ext cx="3172361" cy="45719"/>
            </a:xfrm>
            <a:prstGeom prst="rect">
              <a:avLst/>
            </a:prstGeom>
            <a:solidFill>
              <a:srgbClr val="F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291" tIns="36144" rIns="72291" bIns="36144" anchor="ctr"/>
            <a:lstStyle/>
            <a:p>
              <a:pPr algn="ctr" defTabSz="963936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98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53">
            <a:extLst>
              <a:ext uri="{FF2B5EF4-FFF2-40B4-BE49-F238E27FC236}">
                <a16:creationId xmlns:a16="http://schemas.microsoft.com/office/drawing/2014/main" id="{307C046E-2CB0-7B4B-C48F-A7872A05104F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5478AE-4BA7-1448-E5B5-4BEE18AD4410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55">
              <a:extLst>
                <a:ext uri="{FF2B5EF4-FFF2-40B4-BE49-F238E27FC236}">
                  <a16:creationId xmlns:a16="http://schemas.microsoft.com/office/drawing/2014/main" id="{714D1D3E-A7AA-EF80-C810-27DB84E2E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06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A427952-E5DC-23EE-24D5-5A5E365BF875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6EFA71A-C984-2953-4A56-2AFD355903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7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5D7786-551D-1652-0C01-4FBBFDF9F8AD}"/>
              </a:ext>
            </a:extLst>
          </p:cNvPr>
          <p:cNvSpPr/>
          <p:nvPr/>
        </p:nvSpPr>
        <p:spPr>
          <a:xfrm rot="10800000">
            <a:off x="7093887" y="3272118"/>
            <a:ext cx="4774196" cy="3531559"/>
          </a:xfrm>
          <a:prstGeom prst="roundRect">
            <a:avLst>
              <a:gd name="adj" fmla="val 10167"/>
            </a:avLst>
          </a:prstGeom>
          <a:noFill/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080AE95-C16C-5722-041E-D107DBFEF1CE}"/>
              </a:ext>
            </a:extLst>
          </p:cNvPr>
          <p:cNvSpPr/>
          <p:nvPr/>
        </p:nvSpPr>
        <p:spPr>
          <a:xfrm>
            <a:off x="7093887" y="1413196"/>
            <a:ext cx="4774196" cy="3314043"/>
          </a:xfrm>
          <a:prstGeom prst="roundRect">
            <a:avLst>
              <a:gd name="adj" fmla="val 10167"/>
            </a:avLst>
          </a:prstGeom>
          <a:noFill/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9BCF16A-C3DE-1169-ECBE-64F43AD92B13}"/>
              </a:ext>
            </a:extLst>
          </p:cNvPr>
          <p:cNvSpPr/>
          <p:nvPr/>
        </p:nvSpPr>
        <p:spPr>
          <a:xfrm rot="10800000">
            <a:off x="812222" y="3485037"/>
            <a:ext cx="5752383" cy="3314043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1CB0BAD-63A6-A86C-A713-7EB79F1B2233}"/>
              </a:ext>
            </a:extLst>
          </p:cNvPr>
          <p:cNvSpPr/>
          <p:nvPr/>
        </p:nvSpPr>
        <p:spPr>
          <a:xfrm>
            <a:off x="825928" y="1413197"/>
            <a:ext cx="5752383" cy="2784642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A5749E-12D6-B773-86D7-11A61F8A7829}"/>
              </a:ext>
            </a:extLst>
          </p:cNvPr>
          <p:cNvGrpSpPr/>
          <p:nvPr/>
        </p:nvGrpSpPr>
        <p:grpSpPr>
          <a:xfrm>
            <a:off x="1314243" y="362648"/>
            <a:ext cx="3344197" cy="731343"/>
            <a:chOff x="2193261" y="397240"/>
            <a:chExt cx="3172361" cy="69376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6487517-6D05-86AB-8388-2E80F500C905}"/>
                </a:ext>
              </a:extLst>
            </p:cNvPr>
            <p:cNvSpPr txBox="1"/>
            <p:nvPr/>
          </p:nvSpPr>
          <p:spPr>
            <a:xfrm>
              <a:off x="2313878" y="397240"/>
              <a:ext cx="2593769" cy="613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Conclusion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87C9DB1-00FB-EA77-2877-55016B4AB7C4}"/>
                </a:ext>
              </a:extLst>
            </p:cNvPr>
            <p:cNvSpPr/>
            <p:nvPr/>
          </p:nvSpPr>
          <p:spPr>
            <a:xfrm>
              <a:off x="2193261" y="1045287"/>
              <a:ext cx="3172361" cy="45719"/>
            </a:xfrm>
            <a:prstGeom prst="rect">
              <a:avLst/>
            </a:prstGeom>
            <a:solidFill>
              <a:srgbClr val="F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291" tIns="36144" rIns="72291" bIns="36144" anchor="ctr"/>
            <a:lstStyle/>
            <a:p>
              <a:pPr algn="ctr" defTabSz="963936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98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53">
            <a:extLst>
              <a:ext uri="{FF2B5EF4-FFF2-40B4-BE49-F238E27FC236}">
                <a16:creationId xmlns:a16="http://schemas.microsoft.com/office/drawing/2014/main" id="{262E8691-E250-9983-74E7-F8DF3DAF3CA3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89E56B4-867A-A6CC-6B67-D8D96815331E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文本框 55">
              <a:extLst>
                <a:ext uri="{FF2B5EF4-FFF2-40B4-BE49-F238E27FC236}">
                  <a16:creationId xmlns:a16="http://schemas.microsoft.com/office/drawing/2014/main" id="{3357C50C-64F1-2458-0098-010DAA4F1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07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1EEA87B-8DE0-ED17-1A3C-A13A2984409E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731066D-F26C-76C8-DE1C-245958D13E92}"/>
              </a:ext>
            </a:extLst>
          </p:cNvPr>
          <p:cNvSpPr txBox="1"/>
          <p:nvPr/>
        </p:nvSpPr>
        <p:spPr>
          <a:xfrm>
            <a:off x="978038" y="1723862"/>
            <a:ext cx="55393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ViT填补了CV和NLP之间的鸿沟，仅使用一个标准的Transformer Encoder就能够在计算机视觉领域的任务上达到和CNN相同甚至更好的结果。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4F34AE-75F2-EBCE-ACB5-11C63E6D902F}"/>
              </a:ext>
            </a:extLst>
          </p:cNvPr>
          <p:cNvSpPr txBox="1"/>
          <p:nvPr/>
        </p:nvSpPr>
        <p:spPr>
          <a:xfrm>
            <a:off x="978039" y="3102838"/>
            <a:ext cx="5448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当使用大规模预训练数据集时， ViT能够达到很好的迁移学习效果，广泛应用于各种下游任务。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8DF6F9-650F-49B0-40EF-908486F60ED3}"/>
              </a:ext>
            </a:extLst>
          </p:cNvPr>
          <p:cNvSpPr txBox="1"/>
          <p:nvPr/>
        </p:nvSpPr>
        <p:spPr>
          <a:xfrm>
            <a:off x="978039" y="4204815"/>
            <a:ext cx="5448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促进了多模态领域的发展，对音频、文本、视频等模态的处理可以使用同一个Transformer实现，真正实现了CV和NLP的大一统。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5F1380-951B-50CA-D4A8-8EA795428DBF}"/>
              </a:ext>
            </a:extLst>
          </p:cNvPr>
          <p:cNvSpPr txBox="1"/>
          <p:nvPr/>
        </p:nvSpPr>
        <p:spPr>
          <a:xfrm>
            <a:off x="978038" y="5583791"/>
            <a:ext cx="54047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给之后在应用任务（目标检测、图像分割）、模型架构、训练方式（</a:t>
            </a:r>
            <a:r>
              <a:rPr lang="zh-CN" altLang="en-US" b="0" i="0" dirty="0">
                <a:effectLst/>
                <a:latin typeface="-apple-system"/>
              </a:rPr>
              <a:t>有监督训练、自监督训练）等方面提供了一个基础，开拓新的研究空间。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2E56C8-62F8-B3B8-6289-CF35CBB863FB}"/>
              </a:ext>
            </a:extLst>
          </p:cNvPr>
          <p:cNvSpPr txBox="1"/>
          <p:nvPr/>
        </p:nvSpPr>
        <p:spPr>
          <a:xfrm>
            <a:off x="7344609" y="5790894"/>
            <a:ext cx="4435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挖掘其他领域提出的方法，应用在其他领域任务的时候建立标准合理的规则。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5F2CF7-027B-4F76-0B23-D045335D6104}"/>
              </a:ext>
            </a:extLst>
          </p:cNvPr>
          <p:cNvSpPr txBox="1"/>
          <p:nvPr/>
        </p:nvSpPr>
        <p:spPr>
          <a:xfrm>
            <a:off x="7270512" y="4527549"/>
            <a:ext cx="42915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实验严谨。作者针对各个层的参数进行实验，内部比较和外部比较都做了充分的实验验证模型有效性。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B3F40E-473E-823F-5CD7-A9DC1315651E}"/>
              </a:ext>
            </a:extLst>
          </p:cNvPr>
          <p:cNvSpPr txBox="1"/>
          <p:nvPr/>
        </p:nvSpPr>
        <p:spPr>
          <a:xfrm>
            <a:off x="7270512" y="3264205"/>
            <a:ext cx="41302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模型结构清晰，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ViT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这篇文章尽可能使用原始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旨在于享受架构的高效实现。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3D936C-9D7C-7A3F-61C5-75CA6F57B737}"/>
              </a:ext>
            </a:extLst>
          </p:cNvPr>
          <p:cNvSpPr txBox="1"/>
          <p:nvPr/>
        </p:nvSpPr>
        <p:spPr>
          <a:xfrm>
            <a:off x="7270512" y="1723862"/>
            <a:ext cx="4435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标题直接表达关键信息。</a:t>
            </a:r>
            <a:r>
              <a:rPr lang="en-US" altLang="zh-CN" dirty="0"/>
              <a:t>an image is worth 16*16 words</a:t>
            </a:r>
            <a:r>
              <a:rPr lang="zh-CN" altLang="en-US" dirty="0"/>
              <a:t>，即每一张输入</a:t>
            </a:r>
            <a:r>
              <a:rPr lang="en-US" altLang="zh-CN" dirty="0"/>
              <a:t>transformer</a:t>
            </a:r>
            <a:r>
              <a:rPr lang="zh-CN" altLang="en-US" dirty="0"/>
              <a:t>的图片都会被打散为若干个</a:t>
            </a:r>
            <a:r>
              <a:rPr lang="en-US" altLang="zh-CN" dirty="0"/>
              <a:t>16*16</a:t>
            </a:r>
            <a:r>
              <a:rPr lang="zh-CN" altLang="en-US" dirty="0"/>
              <a:t>的小方格</a:t>
            </a:r>
            <a:r>
              <a:rPr lang="en-US" altLang="zh-CN" dirty="0"/>
              <a:t>(patches)</a:t>
            </a:r>
            <a:r>
              <a:rPr lang="zh-CN" altLang="en-US" dirty="0"/>
              <a:t> 。</a:t>
            </a:r>
            <a:endParaRPr lang="en-US" altLang="zh-CN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8F9107B-450E-DE0E-DA1D-EC2699D6D9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4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B197B57A-4D14-DA58-5C35-110BDA8FA9EC}"/>
              </a:ext>
            </a:extLst>
          </p:cNvPr>
          <p:cNvGrpSpPr/>
          <p:nvPr/>
        </p:nvGrpSpPr>
        <p:grpSpPr>
          <a:xfrm>
            <a:off x="9164262" y="212782"/>
            <a:ext cx="7376275" cy="6712736"/>
            <a:chOff x="1334766" y="2289058"/>
            <a:chExt cx="3310733" cy="3060866"/>
          </a:xfrm>
          <a:noFill/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61B3305-1950-4E8F-71A9-60DBE57CC937}"/>
                </a:ext>
              </a:extLst>
            </p:cNvPr>
            <p:cNvSpPr/>
            <p:nvPr/>
          </p:nvSpPr>
          <p:spPr>
            <a:xfrm>
              <a:off x="1606923" y="2436281"/>
              <a:ext cx="2766421" cy="276642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3291">
                <a:defRPr/>
              </a:pPr>
              <a:endParaRPr lang="zh-CN" altLang="en-US" sz="1898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86F8962-12FA-246D-F049-76B3B4174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3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14000" contrast="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766" y="2289058"/>
              <a:ext cx="3310733" cy="3060866"/>
            </a:xfrm>
            <a:prstGeom prst="rect">
              <a:avLst/>
            </a:prstGeom>
            <a:grpFill/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CBF1A49-06A7-7FD5-75FC-2B6365A65F3E}"/>
              </a:ext>
            </a:extLst>
          </p:cNvPr>
          <p:cNvSpPr/>
          <p:nvPr/>
        </p:nvSpPr>
        <p:spPr>
          <a:xfrm>
            <a:off x="0" y="2641311"/>
            <a:ext cx="12852400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58CDB5-76FE-615D-B8F9-8FF213A82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F5423E7-ACB7-24F6-88B7-CD3DE4AA254A}"/>
              </a:ext>
            </a:extLst>
          </p:cNvPr>
          <p:cNvGrpSpPr/>
          <p:nvPr/>
        </p:nvGrpSpPr>
        <p:grpSpPr>
          <a:xfrm>
            <a:off x="1141036" y="2030161"/>
            <a:ext cx="3310733" cy="3060866"/>
            <a:chOff x="1334766" y="2289058"/>
            <a:chExt cx="3310733" cy="306086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4FB19B6-7FC4-4CF5-2FA9-6675D96B144E}"/>
                </a:ext>
              </a:extLst>
            </p:cNvPr>
            <p:cNvSpPr/>
            <p:nvPr/>
          </p:nvSpPr>
          <p:spPr>
            <a:xfrm>
              <a:off x="1606923" y="2436281"/>
              <a:ext cx="2766421" cy="27664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3291">
                <a:defRPr/>
              </a:pPr>
              <a:endParaRPr lang="zh-CN" altLang="en-US" sz="1898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8366892-3CB2-D748-BF36-5F7DE7274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4000" contrast="21000"/>
                      </a14:imgEffect>
                      <a14:imgEffect>
                        <a14:colorTemperature colorTemp="6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766" y="2289058"/>
              <a:ext cx="3310733" cy="3060866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058E96D-AC9B-BC61-6125-ACF13C0AFF66}"/>
              </a:ext>
            </a:extLst>
          </p:cNvPr>
          <p:cNvSpPr txBox="1"/>
          <p:nvPr/>
        </p:nvSpPr>
        <p:spPr>
          <a:xfrm>
            <a:off x="5814754" y="3098929"/>
            <a:ext cx="44408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 谢 聆 听</a:t>
            </a:r>
          </a:p>
        </p:txBody>
      </p:sp>
    </p:spTree>
    <p:extLst>
      <p:ext uri="{BB962C8B-B14F-4D97-AF65-F5344CB8AC3E}">
        <p14:creationId xmlns:p14="http://schemas.microsoft.com/office/powerpoint/2010/main" val="152051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0D1618E-0B86-C862-B60D-6A0DC0778ED1}"/>
              </a:ext>
            </a:extLst>
          </p:cNvPr>
          <p:cNvSpPr/>
          <p:nvPr/>
        </p:nvSpPr>
        <p:spPr>
          <a:xfrm>
            <a:off x="7038266" y="3473562"/>
            <a:ext cx="2889885" cy="1416411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ln>
            <a:gradFill>
              <a:gsLst>
                <a:gs pos="52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A51847-A661-B100-9C2B-0160FF560E0E}"/>
              </a:ext>
            </a:extLst>
          </p:cNvPr>
          <p:cNvSpPr/>
          <p:nvPr/>
        </p:nvSpPr>
        <p:spPr>
          <a:xfrm>
            <a:off x="7038266" y="1840946"/>
            <a:ext cx="2889885" cy="1416411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ln>
            <a:gradFill>
              <a:gsLst>
                <a:gs pos="0">
                  <a:schemeClr val="accent5">
                    <a:lumMod val="75000"/>
                  </a:schemeClr>
                </a:gs>
                <a:gs pos="99425">
                  <a:schemeClr val="accent5">
                    <a:lumMod val="60000"/>
                    <a:lumOff val="40000"/>
                  </a:schemeClr>
                </a:gs>
                <a:gs pos="49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77B8C7E8-CB33-B762-8A8C-53768455098E}"/>
              </a:ext>
            </a:extLst>
          </p:cNvPr>
          <p:cNvSpPr/>
          <p:nvPr/>
        </p:nvSpPr>
        <p:spPr>
          <a:xfrm>
            <a:off x="2457327" y="1857291"/>
            <a:ext cx="2889885" cy="1416411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ln>
            <a:gradFill>
              <a:gsLst>
                <a:gs pos="0">
                  <a:schemeClr val="accent5">
                    <a:lumMod val="75000"/>
                  </a:schemeClr>
                </a:gs>
                <a:gs pos="99425">
                  <a:schemeClr val="accent5">
                    <a:lumMod val="60000"/>
                    <a:lumOff val="40000"/>
                  </a:schemeClr>
                </a:gs>
                <a:gs pos="49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E3930E5-BB9D-FB14-1F37-4797DB5BA557}"/>
              </a:ext>
            </a:extLst>
          </p:cNvPr>
          <p:cNvSpPr/>
          <p:nvPr/>
        </p:nvSpPr>
        <p:spPr>
          <a:xfrm>
            <a:off x="2430876" y="3483593"/>
            <a:ext cx="2889885" cy="1416411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ln>
            <a:gradFill>
              <a:gsLst>
                <a:gs pos="52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3160082-82EC-7635-4BF6-56A86E7C4B10}"/>
              </a:ext>
            </a:extLst>
          </p:cNvPr>
          <p:cNvSpPr/>
          <p:nvPr/>
        </p:nvSpPr>
        <p:spPr>
          <a:xfrm>
            <a:off x="7038266" y="5109895"/>
            <a:ext cx="2889885" cy="1416411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6802152-049E-8A74-1FCB-9242185DCEF3}"/>
              </a:ext>
            </a:extLst>
          </p:cNvPr>
          <p:cNvSpPr/>
          <p:nvPr/>
        </p:nvSpPr>
        <p:spPr>
          <a:xfrm>
            <a:off x="2457327" y="5109895"/>
            <a:ext cx="2889885" cy="1416411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44B0DB67-0CF8-00BB-B442-7011B69CA775}"/>
              </a:ext>
            </a:extLst>
          </p:cNvPr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C09481-246D-3391-529F-1B8123AE2BC6}"/>
              </a:ext>
            </a:extLst>
          </p:cNvPr>
          <p:cNvSpPr/>
          <p:nvPr/>
        </p:nvSpPr>
        <p:spPr>
          <a:xfrm>
            <a:off x="0" y="7268329"/>
            <a:ext cx="12852400" cy="292934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916018-9802-3C8C-D3DA-88CE3068E28F}"/>
              </a:ext>
            </a:extLst>
          </p:cNvPr>
          <p:cNvSpPr txBox="1"/>
          <p:nvPr/>
        </p:nvSpPr>
        <p:spPr>
          <a:xfrm>
            <a:off x="594090" y="7281978"/>
            <a:ext cx="2031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6278A4A-5861-F3D5-BA6A-F1C768CB6E8E}"/>
              </a:ext>
            </a:extLst>
          </p:cNvPr>
          <p:cNvSpPr txBox="1"/>
          <p:nvPr/>
        </p:nvSpPr>
        <p:spPr>
          <a:xfrm>
            <a:off x="10107837" y="7268329"/>
            <a:ext cx="2484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46983FF-6C47-D9FC-3F6D-33A80F694268}"/>
              </a:ext>
            </a:extLst>
          </p:cNvPr>
          <p:cNvGrpSpPr/>
          <p:nvPr/>
        </p:nvGrpSpPr>
        <p:grpSpPr>
          <a:xfrm>
            <a:off x="2781192" y="1959731"/>
            <a:ext cx="2189254" cy="898986"/>
            <a:chOff x="5576876" y="540040"/>
            <a:chExt cx="2189254" cy="89898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16C78D4-B1CE-D615-0E69-96AC25072F5F}"/>
                </a:ext>
              </a:extLst>
            </p:cNvPr>
            <p:cNvSpPr txBox="1"/>
            <p:nvPr/>
          </p:nvSpPr>
          <p:spPr>
            <a:xfrm>
              <a:off x="5576876" y="540040"/>
              <a:ext cx="7793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1C6299"/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1C6299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16E469C-7830-1087-2280-B24C9672F052}"/>
                </a:ext>
              </a:extLst>
            </p:cNvPr>
            <p:cNvSpPr txBox="1"/>
            <p:nvPr/>
          </p:nvSpPr>
          <p:spPr>
            <a:xfrm>
              <a:off x="5576876" y="977361"/>
              <a:ext cx="2189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Background</a:t>
              </a:r>
              <a:endPara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7FE1EF7-A138-5F4D-B025-D082979D9C8F}"/>
              </a:ext>
            </a:extLst>
          </p:cNvPr>
          <p:cNvGrpSpPr/>
          <p:nvPr/>
        </p:nvGrpSpPr>
        <p:grpSpPr>
          <a:xfrm>
            <a:off x="7296025" y="1959731"/>
            <a:ext cx="2374368" cy="898986"/>
            <a:chOff x="8704421" y="540040"/>
            <a:chExt cx="2374368" cy="898986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32EF393-0B9C-E1B2-14AC-DC449AAC0BA3}"/>
                </a:ext>
              </a:extLst>
            </p:cNvPr>
            <p:cNvSpPr txBox="1"/>
            <p:nvPr/>
          </p:nvSpPr>
          <p:spPr>
            <a:xfrm>
              <a:off x="8704421" y="540040"/>
              <a:ext cx="8483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1C6299"/>
                      </a:gs>
                      <a:gs pos="97403">
                        <a:srgbClr val="5C307D">
                          <a:alpha val="0"/>
                        </a:srgbClr>
                      </a:gs>
                      <a:gs pos="97000">
                        <a:schemeClr val="bg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1C6299"/>
                    </a:gs>
                    <a:gs pos="97403">
                      <a:srgbClr val="5C307D">
                        <a:alpha val="0"/>
                      </a:srgbClr>
                    </a:gs>
                    <a:gs pos="97000">
                      <a:schemeClr val="bg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A289BA3-D73F-266A-E77B-955A1AD0A020}"/>
                </a:ext>
              </a:extLst>
            </p:cNvPr>
            <p:cNvSpPr txBox="1"/>
            <p:nvPr/>
          </p:nvSpPr>
          <p:spPr>
            <a:xfrm>
              <a:off x="8704421" y="977361"/>
              <a:ext cx="2374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Contribution</a:t>
              </a:r>
              <a:endPara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D2D5752-6A5B-BEF1-1754-556BA9109EF2}"/>
              </a:ext>
            </a:extLst>
          </p:cNvPr>
          <p:cNvGrpSpPr/>
          <p:nvPr/>
        </p:nvGrpSpPr>
        <p:grpSpPr>
          <a:xfrm>
            <a:off x="2781192" y="3566616"/>
            <a:ext cx="1441420" cy="868444"/>
            <a:chOff x="5576876" y="2230747"/>
            <a:chExt cx="1441420" cy="868444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1D8641C-3BE2-E9FD-36A4-EEA5595B2215}"/>
                </a:ext>
              </a:extLst>
            </p:cNvPr>
            <p:cNvSpPr txBox="1"/>
            <p:nvPr/>
          </p:nvSpPr>
          <p:spPr>
            <a:xfrm>
              <a:off x="5576876" y="2230747"/>
              <a:ext cx="8643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1C6299"/>
                      </a:gs>
                      <a:gs pos="90000">
                        <a:schemeClr val="bg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1C6299"/>
                    </a:gs>
                    <a:gs pos="9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7547E5D-F713-8147-3C99-E71C34684E7F}"/>
                </a:ext>
              </a:extLst>
            </p:cNvPr>
            <p:cNvSpPr txBox="1"/>
            <p:nvPr/>
          </p:nvSpPr>
          <p:spPr>
            <a:xfrm>
              <a:off x="5576876" y="2637526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Method</a:t>
              </a:r>
              <a:endPara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3B1D40C-8F8A-77DF-6AD9-3D43AB2F8D5C}"/>
              </a:ext>
            </a:extLst>
          </p:cNvPr>
          <p:cNvGrpSpPr/>
          <p:nvPr/>
        </p:nvGrpSpPr>
        <p:grpSpPr>
          <a:xfrm>
            <a:off x="7296025" y="3566616"/>
            <a:ext cx="2124299" cy="868444"/>
            <a:chOff x="8704421" y="2230747"/>
            <a:chExt cx="2124299" cy="868444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E2AE15F-7093-B018-D18B-1BC39D7FF45F}"/>
                </a:ext>
              </a:extLst>
            </p:cNvPr>
            <p:cNvSpPr txBox="1"/>
            <p:nvPr/>
          </p:nvSpPr>
          <p:spPr>
            <a:xfrm>
              <a:off x="8704421" y="2230747"/>
              <a:ext cx="8467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1C6299"/>
                      </a:gs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1C6299"/>
                    </a:gs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C826953-0FB9-171B-6BF8-58B823A9BA5A}"/>
                </a:ext>
              </a:extLst>
            </p:cNvPr>
            <p:cNvSpPr txBox="1"/>
            <p:nvPr/>
          </p:nvSpPr>
          <p:spPr>
            <a:xfrm>
              <a:off x="8704421" y="2637526"/>
              <a:ext cx="2124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Experiment</a:t>
              </a:r>
              <a:endPara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D71DBD1-7503-ABF6-D7D7-580C41F45980}"/>
              </a:ext>
            </a:extLst>
          </p:cNvPr>
          <p:cNvGrpSpPr/>
          <p:nvPr/>
        </p:nvGrpSpPr>
        <p:grpSpPr>
          <a:xfrm>
            <a:off x="2781192" y="5142959"/>
            <a:ext cx="2779535" cy="1250778"/>
            <a:chOff x="5576876" y="3877910"/>
            <a:chExt cx="2779535" cy="1250778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DF2ECE0-8874-6579-0719-9AC2708CD983}"/>
                </a:ext>
              </a:extLst>
            </p:cNvPr>
            <p:cNvSpPr txBox="1"/>
            <p:nvPr/>
          </p:nvSpPr>
          <p:spPr>
            <a:xfrm>
              <a:off x="5576876" y="3877910"/>
              <a:ext cx="8675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98052">
                        <a:schemeClr val="bg1"/>
                      </a:gs>
                      <a:gs pos="0">
                        <a:srgbClr val="1C6299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98052">
                      <a:schemeClr val="bg1"/>
                    </a:gs>
                    <a:gs pos="0">
                      <a:srgbClr val="1C6299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068B392-ABD6-3356-E651-91CA4D2AC2C1}"/>
                </a:ext>
              </a:extLst>
            </p:cNvPr>
            <p:cNvSpPr txBox="1"/>
            <p:nvPr/>
          </p:nvSpPr>
          <p:spPr>
            <a:xfrm>
              <a:off x="5576876" y="4297691"/>
              <a:ext cx="27795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30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Problems &amp; </a:t>
              </a:r>
              <a:r>
                <a:rPr kumimoji="0" lang="en-US" altLang="zh-CN" sz="2400" b="1" i="0" u="none" strike="noStrike" kern="1200" cap="none" spc="300" normalizeH="0" baseline="0" noProof="0" dirty="0" err="1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solucion</a:t>
              </a:r>
              <a:endPara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080F891-72A8-16B4-1A67-F94512130107}"/>
              </a:ext>
            </a:extLst>
          </p:cNvPr>
          <p:cNvGrpSpPr/>
          <p:nvPr/>
        </p:nvGrpSpPr>
        <p:grpSpPr>
          <a:xfrm rot="5400000">
            <a:off x="2408530" y="-1416403"/>
            <a:ext cx="1816843" cy="5445722"/>
            <a:chOff x="457933" y="870126"/>
            <a:chExt cx="1816843" cy="5445722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DC5E489-8300-85D6-3E39-79F32287A462}"/>
                </a:ext>
              </a:extLst>
            </p:cNvPr>
            <p:cNvSpPr txBox="1"/>
            <p:nvPr/>
          </p:nvSpPr>
          <p:spPr>
            <a:xfrm rot="16200000">
              <a:off x="-1541653" y="2869712"/>
              <a:ext cx="544572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800" b="1" i="0" u="none" strike="noStrike" kern="1200" cap="none" spc="5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Contents</a:t>
              </a:r>
              <a:r>
                <a:rPr kumimoji="0" lang="en-US" altLang="zh-CN" sz="8800" b="1" i="0" u="none" strike="noStrike" kern="1200" cap="none" spc="50" normalizeH="0" baseline="0" noProof="0" dirty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.</a:t>
              </a:r>
              <a:endParaRPr kumimoji="0" lang="zh-CN" altLang="en-US" sz="8800" b="1" i="0" u="none" strike="noStrike" kern="1200" cap="none" spc="5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BA95ECC-0E50-F2DE-8DAA-ABEEC4308443}"/>
                </a:ext>
              </a:extLst>
            </p:cNvPr>
            <p:cNvSpPr txBox="1"/>
            <p:nvPr/>
          </p:nvSpPr>
          <p:spPr>
            <a:xfrm rot="16200000">
              <a:off x="1320669" y="5117804"/>
              <a:ext cx="738664" cy="116955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600" normalizeH="0" baseline="0" noProof="0" dirty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:a16="http://schemas.microsoft.com/office/drawing/2014/main" id="{B25CF502-7633-24EB-9C88-019DE1054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grpSp>
        <p:nvGrpSpPr>
          <p:cNvPr id="61" name="组合 60">
            <a:extLst>
              <a:ext uri="{FF2B5EF4-FFF2-40B4-BE49-F238E27FC236}">
                <a16:creationId xmlns:a16="http://schemas.microsoft.com/office/drawing/2014/main" id="{D70F8833-3EDE-71E6-B40A-0A98FBF2F38C}"/>
              </a:ext>
            </a:extLst>
          </p:cNvPr>
          <p:cNvGrpSpPr/>
          <p:nvPr/>
        </p:nvGrpSpPr>
        <p:grpSpPr>
          <a:xfrm>
            <a:off x="7291674" y="5142959"/>
            <a:ext cx="2040943" cy="868444"/>
            <a:chOff x="8704421" y="2230747"/>
            <a:chExt cx="2040943" cy="868444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F555F23-D040-768B-F57C-146737581E2F}"/>
                </a:ext>
              </a:extLst>
            </p:cNvPr>
            <p:cNvSpPr txBox="1"/>
            <p:nvPr/>
          </p:nvSpPr>
          <p:spPr>
            <a:xfrm>
              <a:off x="8704421" y="2230747"/>
              <a:ext cx="8707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1C6299"/>
                      </a:gs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06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1C6299"/>
                    </a:gs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D63C0EB-4B35-1F17-DA8B-16F3406FA08F}"/>
                </a:ext>
              </a:extLst>
            </p:cNvPr>
            <p:cNvSpPr txBox="1"/>
            <p:nvPr/>
          </p:nvSpPr>
          <p:spPr>
            <a:xfrm>
              <a:off x="8704421" y="2637526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Conclusion</a:t>
              </a:r>
              <a:endPara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131319"/>
      </p:ext>
    </p:extLst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2A18573-8254-52B9-C8DB-7D89F6F852AB}"/>
              </a:ext>
            </a:extLst>
          </p:cNvPr>
          <p:cNvSpPr/>
          <p:nvPr/>
        </p:nvSpPr>
        <p:spPr>
          <a:xfrm>
            <a:off x="1027336" y="1743055"/>
            <a:ext cx="11021230" cy="1762163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F1AE92-9BB3-A151-1C46-E31B3D7F6F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460" y="7004677"/>
            <a:ext cx="1324876" cy="36123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C18064F2-EDB2-C82B-6A37-AC981C4068FC}"/>
              </a:ext>
            </a:extLst>
          </p:cNvPr>
          <p:cNvGrpSpPr/>
          <p:nvPr/>
        </p:nvGrpSpPr>
        <p:grpSpPr>
          <a:xfrm>
            <a:off x="1314243" y="362648"/>
            <a:ext cx="3344197" cy="731343"/>
            <a:chOff x="2193261" y="397240"/>
            <a:chExt cx="3172361" cy="693766"/>
          </a:xfrm>
        </p:grpSpPr>
        <p:sp>
          <p:nvSpPr>
            <p:cNvPr id="12" name="文本框 11"/>
            <p:cNvSpPr txBox="1"/>
            <p:nvPr/>
          </p:nvSpPr>
          <p:spPr>
            <a:xfrm>
              <a:off x="2313878" y="397240"/>
              <a:ext cx="2593769" cy="613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Background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2DB1797-5351-B0A3-DEA5-52954F562C6E}"/>
                </a:ext>
              </a:extLst>
            </p:cNvPr>
            <p:cNvSpPr/>
            <p:nvPr/>
          </p:nvSpPr>
          <p:spPr>
            <a:xfrm>
              <a:off x="2193261" y="1045287"/>
              <a:ext cx="3172361" cy="45719"/>
            </a:xfrm>
            <a:prstGeom prst="rect">
              <a:avLst/>
            </a:prstGeom>
            <a:solidFill>
              <a:srgbClr val="F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291" tIns="36144" rIns="72291" bIns="36144" anchor="ctr"/>
            <a:lstStyle/>
            <a:p>
              <a:pPr algn="ctr" defTabSz="963936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98" noProof="1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7250A52-1476-DB99-1798-EE8190A609B9}"/>
              </a:ext>
            </a:extLst>
          </p:cNvPr>
          <p:cNvSpPr txBox="1"/>
          <p:nvPr/>
        </p:nvSpPr>
        <p:spPr>
          <a:xfrm>
            <a:off x="1528881" y="1854854"/>
            <a:ext cx="10257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Transformer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最早在自然语言处理领域被提出，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《Attention is all you need》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作者提出了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Self-Attention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的概念，并且在此基础上提出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Multi-Head Attention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5" name="组合 53">
            <a:extLst>
              <a:ext uri="{FF2B5EF4-FFF2-40B4-BE49-F238E27FC236}">
                <a16:creationId xmlns:a16="http://schemas.microsoft.com/office/drawing/2014/main" id="{253E432E-DE65-2FB5-FCB9-915D08CA5D4A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5827C1C-28C7-F1E8-D172-127466FA1C36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文本框 55">
              <a:extLst>
                <a:ext uri="{FF2B5EF4-FFF2-40B4-BE49-F238E27FC236}">
                  <a16:creationId xmlns:a16="http://schemas.microsoft.com/office/drawing/2014/main" id="{6426FB9B-2532-DC64-543F-15AFDAF10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5BFBEF1-1D5C-D100-851E-F4B8D52636B0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C864B4A-76ED-3C77-8078-4DF6818E7685}"/>
              </a:ext>
            </a:extLst>
          </p:cNvPr>
          <p:cNvGrpSpPr/>
          <p:nvPr/>
        </p:nvGrpSpPr>
        <p:grpSpPr>
          <a:xfrm>
            <a:off x="1275433" y="5935494"/>
            <a:ext cx="4844567" cy="979485"/>
            <a:chOff x="470674" y="687628"/>
            <a:chExt cx="5448580" cy="909158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BB9CA52D-E062-6F2A-595F-54505689FA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2" b="91059"/>
            <a:stretch/>
          </p:blipFill>
          <p:spPr>
            <a:xfrm>
              <a:off x="470674" y="687628"/>
              <a:ext cx="5448580" cy="314553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1A178AF7-9030-038F-BF93-30DB6C911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04" b="62547"/>
            <a:stretch/>
          </p:blipFill>
          <p:spPr>
            <a:xfrm>
              <a:off x="470674" y="940668"/>
              <a:ext cx="5448580" cy="314553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0BE3EB35-95E8-6E22-AE3A-83A9E27BE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" t="63184" r="-134" b="31367"/>
            <a:stretch/>
          </p:blipFill>
          <p:spPr>
            <a:xfrm>
              <a:off x="470674" y="1282233"/>
              <a:ext cx="5448580" cy="314553"/>
            </a:xfrm>
            <a:prstGeom prst="rect">
              <a:avLst/>
            </a:prstGeom>
          </p:spPr>
        </p:pic>
      </p:grpSp>
      <p:sp>
        <p:nvSpPr>
          <p:cNvPr id="36" name="矩形 3">
            <a:extLst>
              <a:ext uri="{FF2B5EF4-FFF2-40B4-BE49-F238E27FC236}">
                <a16:creationId xmlns:a16="http://schemas.microsoft.com/office/drawing/2014/main" id="{ECC6EC4B-15CE-29A1-9D61-C2E2D377C608}"/>
              </a:ext>
            </a:extLst>
          </p:cNvPr>
          <p:cNvSpPr/>
          <p:nvPr/>
        </p:nvSpPr>
        <p:spPr>
          <a:xfrm>
            <a:off x="978038" y="1247399"/>
            <a:ext cx="4773031" cy="397378"/>
          </a:xfrm>
          <a:prstGeom prst="rect">
            <a:avLst/>
          </a:prstGeom>
          <a:noFill/>
          <a:ln w="9525">
            <a:noFill/>
          </a:ln>
        </p:spPr>
        <p:txBody>
          <a:bodyPr wrap="square" lIns="72287" tIns="36144" rIns="72287" bIns="36144" anchor="t">
            <a:spAutoFit/>
          </a:bodyPr>
          <a:lstStyle/>
          <a:p>
            <a:pPr marL="361476" indent="-361476">
              <a:buFont typeface="Wingdings" panose="05000000000000000000" pitchFamily="2" charset="2"/>
              <a:buChar char="p"/>
            </a:pPr>
            <a:r>
              <a:rPr lang="zh-CN" altLang="en-US" sz="2108" dirty="0">
                <a:latin typeface="Calibri" panose="020F0502020204030204" pitchFamily="34" charset="0"/>
                <a:ea typeface="宋体" panose="02010600030101010101" pitchFamily="2" charset="-122"/>
              </a:rPr>
              <a:t>从</a:t>
            </a:r>
            <a:r>
              <a:rPr lang="en-US" altLang="zh-CN" sz="2108" dirty="0">
                <a:latin typeface="Calibri" panose="020F0502020204030204" pitchFamily="34" charset="0"/>
                <a:ea typeface="宋体" panose="02010600030101010101" pitchFamily="2" charset="-122"/>
              </a:rPr>
              <a:t>Transformer</a:t>
            </a:r>
            <a:r>
              <a:rPr lang="zh-CN" altLang="en-US" sz="2108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108" dirty="0">
                <a:latin typeface="Calibri" panose="020F0502020204030204" pitchFamily="34" charset="0"/>
                <a:ea typeface="宋体" panose="02010600030101010101" pitchFamily="2" charset="-122"/>
              </a:rPr>
              <a:t>Vision Transformer</a:t>
            </a:r>
            <a:endParaRPr lang="zh-CN" altLang="en-US" sz="2108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17A314A-60B4-8F37-BC11-13EBB93E5F05}"/>
              </a:ext>
            </a:extLst>
          </p:cNvPr>
          <p:cNvSpPr txBox="1"/>
          <p:nvPr/>
        </p:nvSpPr>
        <p:spPr>
          <a:xfrm>
            <a:off x="1407232" y="2501185"/>
            <a:ext cx="10257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注意力机制在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nlp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取得巨大成功，随即有学者提出迁移到其他领域。其中，这篇论文是注意力机制在计算机视觉（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Computer Vision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）领域的开篇之作。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F92FA351-27F3-4002-85B9-140C048C3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6985" y="3780631"/>
            <a:ext cx="6188771" cy="304465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3745315-6794-C40E-C59F-D58B566FD7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F51B9E8E-3C9B-184A-F1D9-A54ADD3E576D}"/>
              </a:ext>
            </a:extLst>
          </p:cNvPr>
          <p:cNvSpPr/>
          <p:nvPr/>
        </p:nvSpPr>
        <p:spPr>
          <a:xfrm flipH="1">
            <a:off x="2263617" y="3424672"/>
            <a:ext cx="2095919" cy="397378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注意力 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vs </a:t>
            </a:r>
            <a:r>
              <a:rPr lang="zh-CN" altLang="en-US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卷 积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44D2C43-674A-7F22-FB49-8C80F58F58DF}"/>
              </a:ext>
            </a:extLst>
          </p:cNvPr>
          <p:cNvSpPr/>
          <p:nvPr/>
        </p:nvSpPr>
        <p:spPr>
          <a:xfrm>
            <a:off x="1683872" y="3991629"/>
            <a:ext cx="1400939" cy="452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初始视野大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078BCA7-4428-798A-C871-ECD77E9838BE}"/>
              </a:ext>
            </a:extLst>
          </p:cNvPr>
          <p:cNvSpPr/>
          <p:nvPr/>
        </p:nvSpPr>
        <p:spPr>
          <a:xfrm>
            <a:off x="1683871" y="4691435"/>
            <a:ext cx="1400939" cy="8719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通过位置编码保留更多的空间信息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BDD5CCC-CB42-223B-99F7-ACFE4F9CD5B2}"/>
              </a:ext>
            </a:extLst>
          </p:cNvPr>
          <p:cNvSpPr/>
          <p:nvPr/>
        </p:nvSpPr>
        <p:spPr>
          <a:xfrm>
            <a:off x="3605826" y="3991629"/>
            <a:ext cx="1482558" cy="5346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受卷积核影响浅层视野小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51196CD-3EB9-AAA5-1574-F94303E316D2}"/>
              </a:ext>
            </a:extLst>
          </p:cNvPr>
          <p:cNvSpPr/>
          <p:nvPr/>
        </p:nvSpPr>
        <p:spPr>
          <a:xfrm>
            <a:off x="3618257" y="4798878"/>
            <a:ext cx="1482558" cy="5346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没有保留位置信息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37E7882-0111-E2DC-ACA9-F547A68261C8}"/>
              </a:ext>
            </a:extLst>
          </p:cNvPr>
          <p:cNvCxnSpPr>
            <a:cxnSpLocks/>
          </p:cNvCxnSpPr>
          <p:nvPr/>
        </p:nvCxnSpPr>
        <p:spPr>
          <a:xfrm>
            <a:off x="3368153" y="3831015"/>
            <a:ext cx="0" cy="1840084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49EBF3D-CF05-B00E-A996-D5B6A33BAEE1}"/>
              </a:ext>
            </a:extLst>
          </p:cNvPr>
          <p:cNvSpPr/>
          <p:nvPr/>
        </p:nvSpPr>
        <p:spPr>
          <a:xfrm>
            <a:off x="1048318" y="3502491"/>
            <a:ext cx="4950771" cy="3097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325CCD-A5DA-5E43-091A-95FAEBD9F8F7}"/>
              </a:ext>
            </a:extLst>
          </p:cNvPr>
          <p:cNvSpPr/>
          <p:nvPr/>
        </p:nvSpPr>
        <p:spPr>
          <a:xfrm>
            <a:off x="1027336" y="1743056"/>
            <a:ext cx="11021230" cy="1343192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7003B6-402B-4C14-0519-0FECFB40A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85" y="3585264"/>
            <a:ext cx="5600792" cy="29402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849606-3D44-599C-52D3-705E080E422C}"/>
              </a:ext>
            </a:extLst>
          </p:cNvPr>
          <p:cNvSpPr txBox="1"/>
          <p:nvPr/>
        </p:nvSpPr>
        <p:spPr>
          <a:xfrm>
            <a:off x="1112424" y="5563346"/>
            <a:ext cx="10645856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24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endParaRPr lang="en-US" altLang="zh-CN" sz="1687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8D121DB-4793-9917-E394-8ED813F71E7E}"/>
              </a:ext>
            </a:extLst>
          </p:cNvPr>
          <p:cNvGrpSpPr/>
          <p:nvPr/>
        </p:nvGrpSpPr>
        <p:grpSpPr>
          <a:xfrm>
            <a:off x="1314243" y="362648"/>
            <a:ext cx="3344197" cy="731343"/>
            <a:chOff x="2193261" y="397240"/>
            <a:chExt cx="3172361" cy="69376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4452AC-1706-BA1C-196A-DDE108003F9B}"/>
                </a:ext>
              </a:extLst>
            </p:cNvPr>
            <p:cNvSpPr txBox="1"/>
            <p:nvPr/>
          </p:nvSpPr>
          <p:spPr>
            <a:xfrm>
              <a:off x="2313878" y="397240"/>
              <a:ext cx="2979384" cy="613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Contribution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465E52-DBD5-9F9C-D1A6-6CF0ABB627D5}"/>
                </a:ext>
              </a:extLst>
            </p:cNvPr>
            <p:cNvSpPr/>
            <p:nvPr/>
          </p:nvSpPr>
          <p:spPr>
            <a:xfrm>
              <a:off x="2193261" y="1045287"/>
              <a:ext cx="3172361" cy="45719"/>
            </a:xfrm>
            <a:prstGeom prst="rect">
              <a:avLst/>
            </a:prstGeom>
            <a:solidFill>
              <a:srgbClr val="F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291" tIns="36144" rIns="72291" bIns="36144" anchor="ctr"/>
            <a:lstStyle/>
            <a:p>
              <a:pPr algn="ctr" defTabSz="963936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98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53">
            <a:extLst>
              <a:ext uri="{FF2B5EF4-FFF2-40B4-BE49-F238E27FC236}">
                <a16:creationId xmlns:a16="http://schemas.microsoft.com/office/drawing/2014/main" id="{5B01F578-B219-E48C-2538-8084B3C8BCB1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D854CD4-B5C3-4C50-83DE-CD8D4A1644F4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文本框 55">
              <a:extLst>
                <a:ext uri="{FF2B5EF4-FFF2-40B4-BE49-F238E27FC236}">
                  <a16:creationId xmlns:a16="http://schemas.microsoft.com/office/drawing/2014/main" id="{4DA6925A-0EBD-7779-85B8-000B7C132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6E0D712-28FD-AA66-0A67-E4B964E012D8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4" name="矩形 3">
            <a:extLst>
              <a:ext uri="{FF2B5EF4-FFF2-40B4-BE49-F238E27FC236}">
                <a16:creationId xmlns:a16="http://schemas.microsoft.com/office/drawing/2014/main" id="{5331A4BC-516E-CF9B-F5DF-CB0EC46FF60A}"/>
              </a:ext>
            </a:extLst>
          </p:cNvPr>
          <p:cNvSpPr/>
          <p:nvPr/>
        </p:nvSpPr>
        <p:spPr>
          <a:xfrm>
            <a:off x="978038" y="1247399"/>
            <a:ext cx="4773031" cy="397378"/>
          </a:xfrm>
          <a:prstGeom prst="rect">
            <a:avLst/>
          </a:prstGeom>
          <a:noFill/>
          <a:ln w="9525">
            <a:noFill/>
          </a:ln>
        </p:spPr>
        <p:txBody>
          <a:bodyPr wrap="square" lIns="72287" tIns="36144" rIns="72287" bIns="36144" anchor="t">
            <a:spAutoFit/>
          </a:bodyPr>
          <a:lstStyle/>
          <a:p>
            <a:pPr marL="361476" indent="-361476">
              <a:buFont typeface="Wingdings" panose="05000000000000000000" pitchFamily="2" charset="2"/>
              <a:buChar char="p"/>
            </a:pPr>
            <a:r>
              <a:rPr lang="en-US" altLang="zh-CN" sz="2108" dirty="0">
                <a:latin typeface="Calibri" panose="020F0502020204030204" pitchFamily="34" charset="0"/>
                <a:ea typeface="宋体" panose="02010600030101010101" pitchFamily="2" charset="-122"/>
              </a:rPr>
              <a:t>Vision Transformer</a:t>
            </a:r>
            <a:endParaRPr lang="zh-CN" altLang="en-US" sz="2108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80109A-359F-9176-1522-7C23BE6348E9}"/>
              </a:ext>
            </a:extLst>
          </p:cNvPr>
          <p:cNvSpPr txBox="1"/>
          <p:nvPr/>
        </p:nvSpPr>
        <p:spPr>
          <a:xfrm>
            <a:off x="1202351" y="4476255"/>
            <a:ext cx="4767509" cy="1776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effectLst/>
                <a:latin typeface="-apple-system"/>
              </a:rPr>
              <a:t>Transformer Encoder(</a:t>
            </a:r>
            <a:r>
              <a:rPr lang="zh-CN" altLang="en-US" sz="2000" b="0" i="0" dirty="0">
                <a:effectLst/>
                <a:latin typeface="-apple-system"/>
              </a:rPr>
              <a:t>包含</a:t>
            </a:r>
            <a:r>
              <a:rPr lang="en-US" altLang="zh-CN" sz="2000" b="0" i="0" dirty="0">
                <a:effectLst/>
                <a:latin typeface="-apple-system"/>
              </a:rPr>
              <a:t>attention</a:t>
            </a:r>
            <a:r>
              <a:rPr lang="zh-CN" altLang="en-US" sz="2000" b="0" i="0" dirty="0">
                <a:effectLst/>
                <a:latin typeface="-apple-system"/>
              </a:rPr>
              <a:t>模块</a:t>
            </a:r>
            <a:r>
              <a:rPr lang="en-US" altLang="zh-CN" sz="2000" b="0" i="0" dirty="0">
                <a:effectLst/>
                <a:latin typeface="-apple-system"/>
              </a:rPr>
              <a:t>)</a:t>
            </a: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effectLst/>
                <a:latin typeface="-apple-system"/>
              </a:rPr>
              <a:t>MLP Head</a:t>
            </a:r>
            <a:r>
              <a:rPr lang="zh-CN" altLang="en-US" sz="2000" b="0" i="0" dirty="0">
                <a:effectLst/>
                <a:latin typeface="-apple-system"/>
              </a:rPr>
              <a:t>（最终用于分类的层结构）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7D2A7DF-DED8-9269-3FF0-685B08761357}"/>
              </a:ext>
            </a:extLst>
          </p:cNvPr>
          <p:cNvSpPr/>
          <p:nvPr/>
        </p:nvSpPr>
        <p:spPr>
          <a:xfrm>
            <a:off x="6241427" y="3502491"/>
            <a:ext cx="5832816" cy="3097049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4CCD9E7-4F36-0536-9227-09120AA63A80}"/>
              </a:ext>
            </a:extLst>
          </p:cNvPr>
          <p:cNvSpPr/>
          <p:nvPr/>
        </p:nvSpPr>
        <p:spPr>
          <a:xfrm rot="1658236">
            <a:off x="4894358" y="4549096"/>
            <a:ext cx="1937788" cy="262318"/>
          </a:xfrm>
          <a:prstGeom prst="rightArrow">
            <a:avLst>
              <a:gd name="adj1" fmla="val 50000"/>
              <a:gd name="adj2" fmla="val 1089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4CCFBC-BFCE-DB84-7705-9B7A9D3FDF31}"/>
              </a:ext>
            </a:extLst>
          </p:cNvPr>
          <p:cNvSpPr/>
          <p:nvPr/>
        </p:nvSpPr>
        <p:spPr>
          <a:xfrm>
            <a:off x="6494854" y="5227472"/>
            <a:ext cx="3680848" cy="1146387"/>
          </a:xfrm>
          <a:prstGeom prst="rect">
            <a:avLst/>
          </a:prstGeom>
          <a:noFill/>
          <a:ln w="25400">
            <a:solidFill>
              <a:srgbClr val="F4823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66B0E6C-6DC7-79FB-502D-7A41A2639680}"/>
              </a:ext>
            </a:extLst>
          </p:cNvPr>
          <p:cNvSpPr/>
          <p:nvPr/>
        </p:nvSpPr>
        <p:spPr>
          <a:xfrm rot="20929066">
            <a:off x="5918472" y="4865523"/>
            <a:ext cx="1525133" cy="250534"/>
          </a:xfrm>
          <a:prstGeom prst="rightArrow">
            <a:avLst>
              <a:gd name="adj1" fmla="val 50000"/>
              <a:gd name="adj2" fmla="val 9272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064346D-D6D1-7098-F909-76C5823E74F0}"/>
              </a:ext>
            </a:extLst>
          </p:cNvPr>
          <p:cNvSpPr/>
          <p:nvPr/>
        </p:nvSpPr>
        <p:spPr>
          <a:xfrm>
            <a:off x="10080551" y="4823310"/>
            <a:ext cx="521354" cy="195402"/>
          </a:xfrm>
          <a:prstGeom prst="rightArrow">
            <a:avLst>
              <a:gd name="adj1" fmla="val 50000"/>
              <a:gd name="adj2" fmla="val 822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70E8147-9E0D-BFB3-52F4-E0F4E4A8517A}"/>
              </a:ext>
            </a:extLst>
          </p:cNvPr>
          <p:cNvSpPr/>
          <p:nvPr/>
        </p:nvSpPr>
        <p:spPr>
          <a:xfrm rot="18954828">
            <a:off x="5407209" y="5100389"/>
            <a:ext cx="2239449" cy="239946"/>
          </a:xfrm>
          <a:prstGeom prst="rightArrow">
            <a:avLst>
              <a:gd name="adj1" fmla="val 50000"/>
              <a:gd name="adj2" fmla="val 9272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A963D4-2BF2-A84A-ED90-4D0E5FF61DCE}"/>
              </a:ext>
            </a:extLst>
          </p:cNvPr>
          <p:cNvSpPr txBox="1"/>
          <p:nvPr/>
        </p:nvSpPr>
        <p:spPr>
          <a:xfrm>
            <a:off x="1584308" y="1870372"/>
            <a:ext cx="96837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Vision Transformer打破了CNN在计算机视觉领域的统治地位，仅使用一个标准的Transformer Encoder（与NLP领域中使用的Transformer相同），并在大规模数据集预训练的情况下，达到和CNN一样甚至更好的效果，填补了CV和NLP之间的鸿沟。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73878D-8472-2E30-F48E-18B604E319FD}"/>
              </a:ext>
            </a:extLst>
          </p:cNvPr>
          <p:cNvSpPr txBox="1"/>
          <p:nvPr/>
        </p:nvSpPr>
        <p:spPr>
          <a:xfrm>
            <a:off x="1220882" y="3783737"/>
            <a:ext cx="4428827" cy="96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Linear Projection of Flattened 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-apple-system"/>
                <a:ea typeface="等线" panose="02010600030101010101" pitchFamily="2" charset="-122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Patches(Embedding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)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788E07B-3393-9448-F058-300D83A173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6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583CCDE-A951-FF1A-3E73-C5B23C7D4141}"/>
              </a:ext>
            </a:extLst>
          </p:cNvPr>
          <p:cNvSpPr/>
          <p:nvPr/>
        </p:nvSpPr>
        <p:spPr>
          <a:xfrm>
            <a:off x="3361821" y="6474689"/>
            <a:ext cx="4628681" cy="584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F502E29-EB9D-5C5D-403D-39421DE024B7}"/>
              </a:ext>
            </a:extLst>
          </p:cNvPr>
          <p:cNvSpPr/>
          <p:nvPr/>
        </p:nvSpPr>
        <p:spPr>
          <a:xfrm>
            <a:off x="3361821" y="5089991"/>
            <a:ext cx="4628681" cy="11601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345875-F9A5-B2D8-82EB-14580A2EE832}"/>
              </a:ext>
            </a:extLst>
          </p:cNvPr>
          <p:cNvSpPr/>
          <p:nvPr/>
        </p:nvSpPr>
        <p:spPr>
          <a:xfrm>
            <a:off x="3364711" y="3793437"/>
            <a:ext cx="3953024" cy="3739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79A19A0-E62F-BE4F-2E7E-7CBF3786BA94}"/>
              </a:ext>
            </a:extLst>
          </p:cNvPr>
          <p:cNvSpPr/>
          <p:nvPr/>
        </p:nvSpPr>
        <p:spPr>
          <a:xfrm>
            <a:off x="3364710" y="4434559"/>
            <a:ext cx="4628681" cy="3739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8222B16-578A-B6B7-F2BA-AA699DD3B7D8}"/>
              </a:ext>
            </a:extLst>
          </p:cNvPr>
          <p:cNvSpPr/>
          <p:nvPr/>
        </p:nvSpPr>
        <p:spPr>
          <a:xfrm>
            <a:off x="3364711" y="3793437"/>
            <a:ext cx="4095252" cy="3739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876C908-0F5D-A821-69A9-764ACE2BD0B6}"/>
              </a:ext>
            </a:extLst>
          </p:cNvPr>
          <p:cNvSpPr/>
          <p:nvPr/>
        </p:nvSpPr>
        <p:spPr>
          <a:xfrm>
            <a:off x="7142738" y="1858708"/>
            <a:ext cx="4866381" cy="1502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B23A55D-7010-3CE8-24B2-6F06DA073042}"/>
              </a:ext>
            </a:extLst>
          </p:cNvPr>
          <p:cNvGrpSpPr/>
          <p:nvPr/>
        </p:nvGrpSpPr>
        <p:grpSpPr>
          <a:xfrm>
            <a:off x="1314243" y="362648"/>
            <a:ext cx="3344197" cy="731343"/>
            <a:chOff x="2193261" y="397240"/>
            <a:chExt cx="3172361" cy="69376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FA62008-855B-DF92-C50D-13ADDBCAD663}"/>
                </a:ext>
              </a:extLst>
            </p:cNvPr>
            <p:cNvSpPr txBox="1"/>
            <p:nvPr/>
          </p:nvSpPr>
          <p:spPr>
            <a:xfrm>
              <a:off x="2313878" y="397240"/>
              <a:ext cx="2593769" cy="613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Method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12B326-5501-D0DB-76DF-6DE31C58745C}"/>
                </a:ext>
              </a:extLst>
            </p:cNvPr>
            <p:cNvSpPr/>
            <p:nvPr/>
          </p:nvSpPr>
          <p:spPr>
            <a:xfrm>
              <a:off x="2193261" y="1045287"/>
              <a:ext cx="3172361" cy="45719"/>
            </a:xfrm>
            <a:prstGeom prst="rect">
              <a:avLst/>
            </a:prstGeom>
            <a:solidFill>
              <a:srgbClr val="F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291" tIns="36144" rIns="72291" bIns="36144" anchor="ctr"/>
            <a:lstStyle/>
            <a:p>
              <a:pPr algn="ctr" defTabSz="963936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98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53">
            <a:extLst>
              <a:ext uri="{FF2B5EF4-FFF2-40B4-BE49-F238E27FC236}">
                <a16:creationId xmlns:a16="http://schemas.microsoft.com/office/drawing/2014/main" id="{1ECE2E75-98B7-FE38-EAF9-D4BA7A7CDF94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0CE11FE-6E18-62DD-12A5-40CC697D1898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55">
              <a:extLst>
                <a:ext uri="{FF2B5EF4-FFF2-40B4-BE49-F238E27FC236}">
                  <a16:creationId xmlns:a16="http://schemas.microsoft.com/office/drawing/2014/main" id="{25183A8C-04A7-88BA-B354-D26C55714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F787F88-CCC4-B8FF-9A2E-BDB986F93FED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" name="矩形 3">
            <a:extLst>
              <a:ext uri="{FF2B5EF4-FFF2-40B4-BE49-F238E27FC236}">
                <a16:creationId xmlns:a16="http://schemas.microsoft.com/office/drawing/2014/main" id="{E6DED47F-2BE4-FB04-4F9F-EEF9F515A600}"/>
              </a:ext>
            </a:extLst>
          </p:cNvPr>
          <p:cNvSpPr/>
          <p:nvPr/>
        </p:nvSpPr>
        <p:spPr>
          <a:xfrm>
            <a:off x="978038" y="1247399"/>
            <a:ext cx="4773031" cy="397378"/>
          </a:xfrm>
          <a:prstGeom prst="rect">
            <a:avLst/>
          </a:prstGeom>
          <a:noFill/>
          <a:ln w="9525">
            <a:noFill/>
          </a:ln>
        </p:spPr>
        <p:txBody>
          <a:bodyPr wrap="square" lIns="72287" tIns="36144" rIns="72287" bIns="36144" anchor="t">
            <a:spAutoFit/>
          </a:bodyPr>
          <a:lstStyle/>
          <a:p>
            <a:pPr marL="361476" indent="-361476">
              <a:buFont typeface="Wingdings" panose="05000000000000000000" pitchFamily="2" charset="2"/>
              <a:buChar char="p"/>
            </a:pPr>
            <a:r>
              <a:rPr lang="en-US" altLang="zh-CN" sz="2108" dirty="0">
                <a:latin typeface="Calibri" panose="020F0502020204030204" pitchFamily="34" charset="0"/>
                <a:ea typeface="宋体" panose="02010600030101010101" pitchFamily="2" charset="-122"/>
              </a:rPr>
              <a:t>Embedding</a:t>
            </a:r>
            <a:r>
              <a:rPr lang="zh-CN" altLang="en-US" sz="2108" dirty="0">
                <a:latin typeface="Calibri" panose="020F0502020204030204" pitchFamily="34" charset="0"/>
                <a:ea typeface="宋体" panose="02010600030101010101" pitchFamily="2" charset="-122"/>
              </a:rPr>
              <a:t>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619E199-EF9A-8A10-406A-9880CE7755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72" b="-1"/>
          <a:stretch/>
        </p:blipFill>
        <p:spPr>
          <a:xfrm>
            <a:off x="8295370" y="4688599"/>
            <a:ext cx="4024425" cy="1335689"/>
          </a:xfrm>
          <a:prstGeom prst="rect">
            <a:avLst/>
          </a:prstGeom>
        </p:spPr>
      </p:pic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162D7CC7-A279-3C04-965C-67B2E25BABF8}"/>
              </a:ext>
            </a:extLst>
          </p:cNvPr>
          <p:cNvSpPr/>
          <p:nvPr/>
        </p:nvSpPr>
        <p:spPr>
          <a:xfrm flipH="1">
            <a:off x="982487" y="5128622"/>
            <a:ext cx="1158528" cy="397378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处理方法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14DF5BB-15E3-6958-F3F4-A493B0AC4D8A}"/>
              </a:ext>
            </a:extLst>
          </p:cNvPr>
          <p:cNvSpPr txBox="1"/>
          <p:nvPr/>
        </p:nvSpPr>
        <p:spPr>
          <a:xfrm>
            <a:off x="3424575" y="6474689"/>
            <a:ext cx="4565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Position Embedding：采用可训练的一维编码，形式是直接叠加。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0A008DC-BBE4-57E1-8F53-CA81B82FF6B2}"/>
              </a:ext>
            </a:extLst>
          </p:cNvPr>
          <p:cNvSpPr txBox="1"/>
          <p:nvPr/>
        </p:nvSpPr>
        <p:spPr>
          <a:xfrm>
            <a:off x="7400335" y="2059724"/>
            <a:ext cx="44090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         将图片中的像素点输入到transformer中，但是因为模型训练中图片的大小是224*224=50176，而正常的bert的序列长度是512，是bert的100倍，复杂度爆炸。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AE8E41A-2530-2BC1-1E39-A7779DD7FC84}"/>
              </a:ext>
            </a:extLst>
          </p:cNvPr>
          <p:cNvGrpSpPr/>
          <p:nvPr/>
        </p:nvGrpSpPr>
        <p:grpSpPr>
          <a:xfrm>
            <a:off x="982487" y="1858708"/>
            <a:ext cx="5692634" cy="1502821"/>
            <a:chOff x="982487" y="1797748"/>
            <a:chExt cx="5692634" cy="1502821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3E9641C-87C6-C74D-571B-38EA25B827F6}"/>
                </a:ext>
              </a:extLst>
            </p:cNvPr>
            <p:cNvGrpSpPr/>
            <p:nvPr/>
          </p:nvGrpSpPr>
          <p:grpSpPr>
            <a:xfrm>
              <a:off x="2560992" y="1797748"/>
              <a:ext cx="4114128" cy="659419"/>
              <a:chOff x="2560992" y="1797748"/>
              <a:chExt cx="4429328" cy="659419"/>
            </a:xfrm>
          </p:grpSpPr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D30A195C-9BCD-A496-4B32-F1A8BF673582}"/>
                  </a:ext>
                </a:extLst>
              </p:cNvPr>
              <p:cNvSpPr/>
              <p:nvPr/>
            </p:nvSpPr>
            <p:spPr>
              <a:xfrm>
                <a:off x="2560992" y="1797748"/>
                <a:ext cx="4409007" cy="659419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2A0C98D-8823-E62F-2FB4-A4455CBD88A7}"/>
                  </a:ext>
                </a:extLst>
              </p:cNvPr>
              <p:cNvSpPr txBox="1"/>
              <p:nvPr/>
            </p:nvSpPr>
            <p:spPr>
              <a:xfrm>
                <a:off x="2581313" y="1842924"/>
                <a:ext cx="440900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标准的</a:t>
                </a:r>
                <a:r>
                  <a:rPr lang="en-US" altLang="zh-CN" sz="1600" dirty="0"/>
                  <a:t>Transformer</a:t>
                </a:r>
                <a:r>
                  <a:rPr lang="zh-CN" altLang="en-US" sz="1600" dirty="0"/>
                  <a:t>的输入形式是</a:t>
                </a:r>
                <a:r>
                  <a:rPr lang="en-US" altLang="zh-CN" sz="1600" dirty="0"/>
                  <a:t>token</a:t>
                </a:r>
                <a:r>
                  <a:rPr lang="zh-CN" altLang="en-US" sz="1600" dirty="0"/>
                  <a:t>向量序列。即二维矩阵</a:t>
                </a:r>
                <a:r>
                  <a:rPr lang="en-US" altLang="zh-CN" sz="1600" dirty="0"/>
                  <a:t>[</a:t>
                </a:r>
                <a:r>
                  <a:rPr lang="en-US" altLang="zh-CN" sz="1600" dirty="0" err="1"/>
                  <a:t>num_token</a:t>
                </a:r>
                <a:r>
                  <a:rPr lang="en-US" altLang="zh-CN" sz="1600" dirty="0"/>
                  <a:t>, </a:t>
                </a:r>
                <a:r>
                  <a:rPr lang="en-US" altLang="zh-CN" sz="1600" dirty="0" err="1"/>
                  <a:t>token_dim</a:t>
                </a:r>
                <a:r>
                  <a:rPr lang="en-US" altLang="zh-CN" sz="1600" dirty="0"/>
                  <a:t>]</a:t>
                </a:r>
              </a:p>
            </p:txBody>
          </p:sp>
        </p:grpSp>
        <p:sp>
          <p:nvSpPr>
            <p:cNvPr id="21" name="Rounded Rectangle 7">
              <a:extLst>
                <a:ext uri="{FF2B5EF4-FFF2-40B4-BE49-F238E27FC236}">
                  <a16:creationId xmlns:a16="http://schemas.microsoft.com/office/drawing/2014/main" id="{D5D85BB3-FE06-E21A-D040-71270FF9F75A}"/>
                </a:ext>
              </a:extLst>
            </p:cNvPr>
            <p:cNvSpPr/>
            <p:nvPr/>
          </p:nvSpPr>
          <p:spPr>
            <a:xfrm flipH="1">
              <a:off x="982487" y="2366599"/>
              <a:ext cx="1158528" cy="397378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/>
                </a:gs>
                <a:gs pos="52000">
                  <a:srgbClr val="0070C0"/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kern="100" dirty="0">
                  <a:latin typeface="等线" panose="02010600030101010101" pitchFamily="2" charset="-122"/>
                  <a:cs typeface="Times New Roman" panose="02020603050405020304" pitchFamily="18" charset="0"/>
                </a:rPr>
                <a:t>问题阐述</a:t>
              </a: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E5ADCB9-2151-94F8-2902-ADAB18F93A89}"/>
                </a:ext>
              </a:extLst>
            </p:cNvPr>
            <p:cNvGrpSpPr/>
            <p:nvPr/>
          </p:nvGrpSpPr>
          <p:grpSpPr>
            <a:xfrm>
              <a:off x="2560993" y="2641150"/>
              <a:ext cx="4114128" cy="659419"/>
              <a:chOff x="2560992" y="2641149"/>
              <a:chExt cx="4429327" cy="844854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36545231-7F80-9D6D-FD83-3712627BDBA5}"/>
                  </a:ext>
                </a:extLst>
              </p:cNvPr>
              <p:cNvSpPr/>
              <p:nvPr/>
            </p:nvSpPr>
            <p:spPr>
              <a:xfrm>
                <a:off x="2560992" y="2641149"/>
                <a:ext cx="4409007" cy="84485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5135869-8A38-1506-872B-F6349659E7E9}"/>
                  </a:ext>
                </a:extLst>
              </p:cNvPr>
              <p:cNvSpPr txBox="1"/>
              <p:nvPr/>
            </p:nvSpPr>
            <p:spPr>
              <a:xfrm>
                <a:off x="2581312" y="2693188"/>
                <a:ext cx="440900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对于图像数据而言，其数据格式为[H, W, C]的三维矩阵，与标准Transformer输入不符。</a:t>
                </a:r>
              </a:p>
            </p:txBody>
          </p:sp>
        </p:grpSp>
        <p:sp>
          <p:nvSpPr>
            <p:cNvPr id="43" name="左大括号 42">
              <a:extLst>
                <a:ext uri="{FF2B5EF4-FFF2-40B4-BE49-F238E27FC236}">
                  <a16:creationId xmlns:a16="http://schemas.microsoft.com/office/drawing/2014/main" id="{7893E628-E272-77D4-5090-DEF5E1DC0AAE}"/>
                </a:ext>
              </a:extLst>
            </p:cNvPr>
            <p:cNvSpPr/>
            <p:nvPr/>
          </p:nvSpPr>
          <p:spPr>
            <a:xfrm>
              <a:off x="2218923" y="1820771"/>
              <a:ext cx="229637" cy="1479798"/>
            </a:xfrm>
            <a:prstGeom prst="leftBrace">
              <a:avLst>
                <a:gd name="adj1" fmla="val 40327"/>
                <a:gd name="adj2" fmla="val 50000"/>
              </a:avLst>
            </a:prstGeom>
            <a:ln w="158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箭头: 右 51">
            <a:extLst>
              <a:ext uri="{FF2B5EF4-FFF2-40B4-BE49-F238E27FC236}">
                <a16:creationId xmlns:a16="http://schemas.microsoft.com/office/drawing/2014/main" id="{B5454DFC-9ADE-2A33-DF66-070A0FA05F00}"/>
              </a:ext>
            </a:extLst>
          </p:cNvPr>
          <p:cNvSpPr/>
          <p:nvPr/>
        </p:nvSpPr>
        <p:spPr>
          <a:xfrm>
            <a:off x="6622042" y="2411382"/>
            <a:ext cx="788227" cy="373901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BDEF66F-3671-B187-C6E4-681EBC96A637}"/>
              </a:ext>
            </a:extLst>
          </p:cNvPr>
          <p:cNvSpPr txBox="1"/>
          <p:nvPr/>
        </p:nvSpPr>
        <p:spPr>
          <a:xfrm>
            <a:off x="2464132" y="3780631"/>
            <a:ext cx="70057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/>
              <a:t>step1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4F06B7E-F1AB-7356-2B60-2F1BD82F1FB8}"/>
              </a:ext>
            </a:extLst>
          </p:cNvPr>
          <p:cNvSpPr txBox="1"/>
          <p:nvPr/>
        </p:nvSpPr>
        <p:spPr>
          <a:xfrm>
            <a:off x="3427465" y="3821270"/>
            <a:ext cx="39530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将一张图片按给定大小分成一堆Patches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0D81214-D920-3D61-AFA0-15C849AC478E}"/>
              </a:ext>
            </a:extLst>
          </p:cNvPr>
          <p:cNvSpPr txBox="1"/>
          <p:nvPr/>
        </p:nvSpPr>
        <p:spPr>
          <a:xfrm>
            <a:off x="2464132" y="4433662"/>
            <a:ext cx="70057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/>
              <a:t>step2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64E7D35-9A48-7362-F6BF-4D44124F78AB}"/>
              </a:ext>
            </a:extLst>
          </p:cNvPr>
          <p:cNvSpPr txBox="1"/>
          <p:nvPr/>
        </p:nvSpPr>
        <p:spPr>
          <a:xfrm>
            <a:off x="2461242" y="5283820"/>
            <a:ext cx="70057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/>
              <a:t>step3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8D8A73F-34CD-77EC-6121-848183C87C8F}"/>
              </a:ext>
            </a:extLst>
          </p:cNvPr>
          <p:cNvSpPr txBox="1"/>
          <p:nvPr/>
        </p:nvSpPr>
        <p:spPr>
          <a:xfrm>
            <a:off x="2461242" y="6506316"/>
            <a:ext cx="70057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/>
              <a:t>step4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4403658-3363-F3CA-6719-3ECE50A03BBF}"/>
              </a:ext>
            </a:extLst>
          </p:cNvPr>
          <p:cNvSpPr txBox="1"/>
          <p:nvPr/>
        </p:nvSpPr>
        <p:spPr>
          <a:xfrm>
            <a:off x="3382641" y="4363533"/>
            <a:ext cx="4610750" cy="42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通过线性映射将每个Patch映射到一维向量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token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中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1DB66AA-2668-1E36-6A2F-B524BF0C4D70}"/>
              </a:ext>
            </a:extLst>
          </p:cNvPr>
          <p:cNvSpPr txBox="1"/>
          <p:nvPr/>
        </p:nvSpPr>
        <p:spPr>
          <a:xfrm>
            <a:off x="3424577" y="5128607"/>
            <a:ext cx="45659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在得到的tokens中插入一个专门用于分类的[class]token，这个[class]token是一个可训练的参数，数据格式和其他token一样都是一个向量，与之前从图片中生成的tokens拼接在一起。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CA3DADEE-FBCB-9FEC-BD54-C3369F4D24B8}"/>
              </a:ext>
            </a:extLst>
          </p:cNvPr>
          <p:cNvSpPr/>
          <p:nvPr/>
        </p:nvSpPr>
        <p:spPr>
          <a:xfrm>
            <a:off x="2184728" y="3837240"/>
            <a:ext cx="229637" cy="3038408"/>
          </a:xfrm>
          <a:prstGeom prst="leftBrace">
            <a:avLst>
              <a:gd name="adj1" fmla="val 40327"/>
              <a:gd name="adj2" fmla="val 50000"/>
            </a:avLst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70D9BF5-56AB-E6D8-A3CB-BD73952A51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2278F3F-18BE-A1C9-17E1-EA93A913CDBE}"/>
              </a:ext>
            </a:extLst>
          </p:cNvPr>
          <p:cNvSpPr txBox="1"/>
          <p:nvPr/>
        </p:nvSpPr>
        <p:spPr>
          <a:xfrm>
            <a:off x="6095031" y="4642815"/>
            <a:ext cx="1842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[16, 16, 3] -&gt; [768]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F560C0-0A65-7A14-C2AF-0CBF268624C1}"/>
              </a:ext>
            </a:extLst>
          </p:cNvPr>
          <p:cNvSpPr txBox="1"/>
          <p:nvPr/>
        </p:nvSpPr>
        <p:spPr>
          <a:xfrm>
            <a:off x="6095030" y="4006262"/>
            <a:ext cx="2645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[</a:t>
            </a:r>
            <a:r>
              <a:rPr lang="en-US" altLang="zh-CN" dirty="0"/>
              <a:t>48</a:t>
            </a:r>
            <a:r>
              <a:rPr lang="zh-CN" altLang="en-US" sz="1800" dirty="0"/>
              <a:t>, </a:t>
            </a:r>
            <a:r>
              <a:rPr lang="en-US" altLang="zh-CN" sz="1800" dirty="0"/>
              <a:t>48</a:t>
            </a:r>
            <a:r>
              <a:rPr lang="zh-CN" altLang="en-US" sz="1800" dirty="0"/>
              <a:t>, 3] -&gt; </a:t>
            </a:r>
            <a:r>
              <a:rPr lang="en-US" altLang="zh-CN" sz="1800" dirty="0"/>
              <a:t>9*</a:t>
            </a:r>
            <a:r>
              <a:rPr lang="zh-CN" altLang="en-US" sz="1800" dirty="0"/>
              <a:t>[</a:t>
            </a:r>
            <a:r>
              <a:rPr lang="en-US" altLang="zh-CN" sz="1800" dirty="0"/>
              <a:t>16,16,3</a:t>
            </a:r>
            <a:r>
              <a:rPr lang="zh-CN" altLang="en-US" sz="1800" dirty="0"/>
              <a:t>]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83C6A1-B4EB-260E-64EF-D00812B29107}"/>
              </a:ext>
            </a:extLst>
          </p:cNvPr>
          <p:cNvSpPr txBox="1"/>
          <p:nvPr/>
        </p:nvSpPr>
        <p:spPr>
          <a:xfrm>
            <a:off x="6095030" y="6105357"/>
            <a:ext cx="3219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Cat([1, 768], [</a:t>
            </a:r>
            <a:r>
              <a:rPr lang="en-US" altLang="zh-CN" sz="1800" dirty="0"/>
              <a:t>9</a:t>
            </a:r>
            <a:r>
              <a:rPr lang="zh-CN" altLang="en-US" sz="1800" dirty="0"/>
              <a:t>, 768]) -&gt; [1</a:t>
            </a:r>
            <a:r>
              <a:rPr lang="en-US" altLang="zh-CN" sz="1800" dirty="0"/>
              <a:t>0</a:t>
            </a:r>
            <a:r>
              <a:rPr lang="zh-CN" altLang="en-US" sz="1800" dirty="0"/>
              <a:t>, 768]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CE24519-5C0E-7BE7-C9A7-CF29C6E7A1EE}"/>
              </a:ext>
            </a:extLst>
          </p:cNvPr>
          <p:cNvSpPr txBox="1"/>
          <p:nvPr/>
        </p:nvSpPr>
        <p:spPr>
          <a:xfrm>
            <a:off x="6095030" y="6778595"/>
            <a:ext cx="2313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[</a:t>
            </a:r>
            <a:r>
              <a:rPr lang="en-US" altLang="zh-CN" sz="1800" dirty="0"/>
              <a:t>10, 768</a:t>
            </a:r>
            <a:r>
              <a:rPr lang="zh-CN" altLang="en-US" sz="1800" dirty="0"/>
              <a:t>] -&gt; [</a:t>
            </a:r>
            <a:r>
              <a:rPr lang="en-US" altLang="zh-CN" sz="1800" dirty="0"/>
              <a:t>10, </a:t>
            </a:r>
            <a:r>
              <a:rPr lang="zh-CN" altLang="en-US" sz="1800" dirty="0"/>
              <a:t>768]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08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ECC875B-2BA1-3CEF-4970-C9D24F2504FF}"/>
              </a:ext>
            </a:extLst>
          </p:cNvPr>
          <p:cNvSpPr/>
          <p:nvPr/>
        </p:nvSpPr>
        <p:spPr>
          <a:xfrm>
            <a:off x="2561745" y="5845477"/>
            <a:ext cx="4866381" cy="4683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AFA8C78-5563-7919-E182-B590AA385C4E}"/>
              </a:ext>
            </a:extLst>
          </p:cNvPr>
          <p:cNvSpPr/>
          <p:nvPr/>
        </p:nvSpPr>
        <p:spPr>
          <a:xfrm>
            <a:off x="2546210" y="4943099"/>
            <a:ext cx="4884582" cy="7609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A4BB393-D22A-6779-AE51-52AC7BAD4210}"/>
              </a:ext>
            </a:extLst>
          </p:cNvPr>
          <p:cNvSpPr/>
          <p:nvPr/>
        </p:nvSpPr>
        <p:spPr>
          <a:xfrm>
            <a:off x="2509465" y="3209303"/>
            <a:ext cx="4866381" cy="646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2C350E7-F9B0-6EA3-1A04-D45ED32D3D63}"/>
              </a:ext>
            </a:extLst>
          </p:cNvPr>
          <p:cNvSpPr/>
          <p:nvPr/>
        </p:nvSpPr>
        <p:spPr>
          <a:xfrm>
            <a:off x="2520687" y="2454597"/>
            <a:ext cx="4866381" cy="5143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2B326-5501-D0DB-76DF-6DE31C58745C}"/>
              </a:ext>
            </a:extLst>
          </p:cNvPr>
          <p:cNvSpPr/>
          <p:nvPr/>
        </p:nvSpPr>
        <p:spPr>
          <a:xfrm>
            <a:off x="1314243" y="1045796"/>
            <a:ext cx="3344197" cy="48195"/>
          </a:xfrm>
          <a:prstGeom prst="rect">
            <a:avLst/>
          </a:prstGeom>
          <a:solidFill>
            <a:srgbClr val="FD9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291" tIns="36144" rIns="72291" bIns="36144" anchor="ctr"/>
          <a:lstStyle/>
          <a:p>
            <a:pPr algn="ctr" defTabSz="963936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98" noProof="1">
              <a:solidFill>
                <a:schemeClr val="bg1"/>
              </a:solidFill>
            </a:endParaRPr>
          </a:p>
        </p:txBody>
      </p:sp>
      <p:grpSp>
        <p:nvGrpSpPr>
          <p:cNvPr id="7" name="组合 53">
            <a:extLst>
              <a:ext uri="{FF2B5EF4-FFF2-40B4-BE49-F238E27FC236}">
                <a16:creationId xmlns:a16="http://schemas.microsoft.com/office/drawing/2014/main" id="{1ECE2E75-98B7-FE38-EAF9-D4BA7A7CDF94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0CE11FE-6E18-62DD-12A5-40CC697D1898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55">
              <a:extLst>
                <a:ext uri="{FF2B5EF4-FFF2-40B4-BE49-F238E27FC236}">
                  <a16:creationId xmlns:a16="http://schemas.microsoft.com/office/drawing/2014/main" id="{25183A8C-04A7-88BA-B354-D26C55714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F787F88-CCC4-B8FF-9A2E-BDB986F93FED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" name="矩形 3">
            <a:extLst>
              <a:ext uri="{FF2B5EF4-FFF2-40B4-BE49-F238E27FC236}">
                <a16:creationId xmlns:a16="http://schemas.microsoft.com/office/drawing/2014/main" id="{E6DED47F-2BE4-FB04-4F9F-EEF9F515A600}"/>
              </a:ext>
            </a:extLst>
          </p:cNvPr>
          <p:cNvSpPr/>
          <p:nvPr/>
        </p:nvSpPr>
        <p:spPr>
          <a:xfrm>
            <a:off x="978038" y="1247399"/>
            <a:ext cx="4773031" cy="397378"/>
          </a:xfrm>
          <a:prstGeom prst="rect">
            <a:avLst/>
          </a:prstGeom>
          <a:noFill/>
          <a:ln w="9525">
            <a:noFill/>
          </a:ln>
        </p:spPr>
        <p:txBody>
          <a:bodyPr wrap="square" lIns="72287" tIns="36144" rIns="72287" bIns="36144" anchor="t">
            <a:spAutoFit/>
          </a:bodyPr>
          <a:lstStyle/>
          <a:p>
            <a:pPr marL="361476" indent="-361476">
              <a:buFont typeface="Wingdings" panose="05000000000000000000" pitchFamily="2" charset="2"/>
              <a:buChar char="p"/>
            </a:pPr>
            <a:r>
              <a:rPr lang="en-US" altLang="zh-CN" sz="2108" dirty="0">
                <a:latin typeface="Calibri" panose="020F0502020204030204" pitchFamily="34" charset="0"/>
                <a:ea typeface="宋体" panose="02010600030101010101" pitchFamily="2" charset="-122"/>
              </a:rPr>
              <a:t>Transformer Encoder</a:t>
            </a:r>
            <a:endParaRPr lang="zh-CN" altLang="en-US" sz="2108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162D7CC7-A279-3C04-965C-67B2E25BABF8}"/>
              </a:ext>
            </a:extLst>
          </p:cNvPr>
          <p:cNvSpPr/>
          <p:nvPr/>
        </p:nvSpPr>
        <p:spPr>
          <a:xfrm flipH="1">
            <a:off x="1094943" y="2504397"/>
            <a:ext cx="1307962" cy="351212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Layer Norm</a:t>
            </a:r>
            <a:endParaRPr lang="zh-CN" altLang="en-US" sz="16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3F536D-593C-F280-5FE8-B738AFD86C19}"/>
              </a:ext>
            </a:extLst>
          </p:cNvPr>
          <p:cNvSpPr txBox="1"/>
          <p:nvPr/>
        </p:nvSpPr>
        <p:spPr>
          <a:xfrm>
            <a:off x="1146580" y="1714548"/>
            <a:ext cx="642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总结为重复堆叠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Encoder Block 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次，具体由以下几部分组成：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1456768-38A2-A04E-35DF-6F8FB8778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722"/>
          <a:stretch/>
        </p:blipFill>
        <p:spPr>
          <a:xfrm>
            <a:off x="8135428" y="1798185"/>
            <a:ext cx="2522411" cy="4262344"/>
          </a:xfrm>
          <a:prstGeom prst="rect">
            <a:avLst/>
          </a:prstGeom>
        </p:spPr>
      </p:pic>
      <p:pic>
        <p:nvPicPr>
          <p:cNvPr id="1026" name="Picture 2" descr="encoder">
            <a:extLst>
              <a:ext uri="{FF2B5EF4-FFF2-40B4-BE49-F238E27FC236}">
                <a16:creationId xmlns:a16="http://schemas.microsoft.com/office/drawing/2014/main" id="{881AA13D-C36F-0948-C488-6B5FB0BC8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9" t="9142" b="11914"/>
          <a:stretch/>
        </p:blipFill>
        <p:spPr bwMode="auto">
          <a:xfrm>
            <a:off x="10782393" y="3017686"/>
            <a:ext cx="1363508" cy="307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7519BBB3-5A23-FBCB-C848-3827A5BA8016}"/>
                  </a:ext>
                </a:extLst>
              </p14:cNvPr>
              <p14:cNvContentPartPr/>
              <p14:nvPr/>
            </p14:nvContentPartPr>
            <p14:xfrm>
              <a:off x="9077720" y="2834720"/>
              <a:ext cx="893880" cy="3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7519BBB3-5A23-FBCB-C848-3827A5BA80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3720" y="2727080"/>
                <a:ext cx="1001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D06FA07-DBF1-047E-C5D9-5BC873BC5DBE}"/>
                  </a:ext>
                </a:extLst>
              </p14:cNvPr>
              <p14:cNvContentPartPr/>
              <p14:nvPr/>
            </p14:nvContentPartPr>
            <p14:xfrm>
              <a:off x="9067640" y="2804480"/>
              <a:ext cx="905040" cy="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D06FA07-DBF1-047E-C5D9-5BC873BC5D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3640" y="2696480"/>
                <a:ext cx="1012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B9809C40-ABF3-2428-F296-20DF0DE1A272}"/>
                  </a:ext>
                </a:extLst>
              </p14:cNvPr>
              <p14:cNvContentPartPr/>
              <p14:nvPr/>
            </p14:nvContentPartPr>
            <p14:xfrm>
              <a:off x="9215240" y="3251600"/>
              <a:ext cx="609120" cy="3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B9809C40-ABF3-2428-F296-20DF0DE1A27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61240" y="3143600"/>
                <a:ext cx="716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028376ED-4264-8E8F-DD01-2DEDAA5839A2}"/>
                  </a:ext>
                </a:extLst>
              </p14:cNvPr>
              <p14:cNvContentPartPr/>
              <p14:nvPr/>
            </p14:nvContentPartPr>
            <p14:xfrm>
              <a:off x="9225320" y="3251600"/>
              <a:ext cx="136800" cy="3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028376ED-4264-8E8F-DD01-2DEDAA5839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71320" y="3143600"/>
                <a:ext cx="244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E558151B-FA03-EA64-036E-F61F9531A480}"/>
                  </a:ext>
                </a:extLst>
              </p14:cNvPr>
              <p14:cNvContentPartPr/>
              <p14:nvPr/>
            </p14:nvContentPartPr>
            <p14:xfrm>
              <a:off x="9215240" y="3251600"/>
              <a:ext cx="223200" cy="3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E558151B-FA03-EA64-036E-F61F9531A4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61240" y="3143600"/>
                <a:ext cx="33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80298E0B-4606-102A-23CF-364CF85245F9}"/>
                  </a:ext>
                </a:extLst>
              </p14:cNvPr>
              <p14:cNvContentPartPr/>
              <p14:nvPr/>
            </p14:nvContentPartPr>
            <p14:xfrm>
              <a:off x="9444200" y="3251600"/>
              <a:ext cx="218160" cy="3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80298E0B-4606-102A-23CF-364CF85245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90200" y="3143600"/>
                <a:ext cx="325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1994334E-0573-8546-32CC-763659DC06FC}"/>
                  </a:ext>
                </a:extLst>
              </p14:cNvPr>
              <p14:cNvContentPartPr/>
              <p14:nvPr/>
            </p14:nvContentPartPr>
            <p14:xfrm>
              <a:off x="9417920" y="3251600"/>
              <a:ext cx="5760" cy="3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1994334E-0573-8546-32CC-763659DC06F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63920" y="3143600"/>
                <a:ext cx="113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43D7D8A9-CCDC-42F2-6C93-408A855D278E}"/>
                  </a:ext>
                </a:extLst>
              </p14:cNvPr>
              <p14:cNvContentPartPr/>
              <p14:nvPr/>
            </p14:nvContentPartPr>
            <p14:xfrm>
              <a:off x="9331880" y="3251600"/>
              <a:ext cx="206280" cy="36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43D7D8A9-CCDC-42F2-6C93-408A855D27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77880" y="3143600"/>
                <a:ext cx="313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15B6C5CF-BEDC-900B-7B06-61CD6429ED58}"/>
                  </a:ext>
                </a:extLst>
              </p14:cNvPr>
              <p14:cNvContentPartPr/>
              <p14:nvPr/>
            </p14:nvContentPartPr>
            <p14:xfrm>
              <a:off x="9524840" y="3251600"/>
              <a:ext cx="360" cy="3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15B6C5CF-BEDC-900B-7B06-61CD6429ED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471200" y="3143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473D492B-7F56-5028-1A76-B658732BC7AD}"/>
                  </a:ext>
                </a:extLst>
              </p14:cNvPr>
              <p14:cNvContentPartPr/>
              <p14:nvPr/>
            </p14:nvContentPartPr>
            <p14:xfrm>
              <a:off x="9484880" y="3251600"/>
              <a:ext cx="20160" cy="3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473D492B-7F56-5028-1A76-B658732BC7A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30880" y="3143600"/>
                <a:ext cx="127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E720DE36-B170-73C1-8042-8266A173F0A5}"/>
                  </a:ext>
                </a:extLst>
              </p14:cNvPr>
              <p14:cNvContentPartPr/>
              <p14:nvPr/>
            </p14:nvContentPartPr>
            <p14:xfrm>
              <a:off x="9230000" y="3241160"/>
              <a:ext cx="589320" cy="36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E720DE36-B170-73C1-8042-8266A173F0A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76360" y="3133520"/>
                <a:ext cx="696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42503DF2-265E-7C8F-4105-D99B419ADECE}"/>
                  </a:ext>
                </a:extLst>
              </p14:cNvPr>
              <p14:cNvContentPartPr/>
              <p14:nvPr/>
            </p14:nvContentPartPr>
            <p14:xfrm>
              <a:off x="9219920" y="3241160"/>
              <a:ext cx="360" cy="36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42503DF2-265E-7C8F-4105-D99B419ADEC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166280" y="31335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A6DCA2A9-9ED3-0E47-8394-75BCC26CFCEE}"/>
                  </a:ext>
                </a:extLst>
              </p14:cNvPr>
              <p14:cNvContentPartPr/>
              <p14:nvPr/>
            </p14:nvContentPartPr>
            <p14:xfrm>
              <a:off x="9230000" y="5471360"/>
              <a:ext cx="589320" cy="36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A6DCA2A9-9ED3-0E47-8394-75BCC26CFCE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76360" y="5363720"/>
                <a:ext cx="696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CDF7F6A0-B015-5F21-812E-8899540746E2}"/>
                  </a:ext>
                </a:extLst>
              </p14:cNvPr>
              <p14:cNvContentPartPr/>
              <p14:nvPr/>
            </p14:nvContentPartPr>
            <p14:xfrm>
              <a:off x="9215240" y="5471360"/>
              <a:ext cx="360" cy="36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CDF7F6A0-B015-5F21-812E-8899540746E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61240" y="53637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8B299400-FB2E-735B-E22D-5CA27A7A85B5}"/>
                  </a:ext>
                </a:extLst>
              </p14:cNvPr>
              <p14:cNvContentPartPr/>
              <p14:nvPr/>
            </p14:nvContentPartPr>
            <p14:xfrm>
              <a:off x="9225320" y="5471360"/>
              <a:ext cx="91080" cy="36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8B299400-FB2E-735B-E22D-5CA27A7A85B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71320" y="5363720"/>
                <a:ext cx="198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B27F725C-A7F4-6F86-0D18-BE81AE51698B}"/>
                  </a:ext>
                </a:extLst>
              </p14:cNvPr>
              <p14:cNvContentPartPr/>
              <p14:nvPr/>
            </p14:nvContentPartPr>
            <p14:xfrm>
              <a:off x="9229640" y="5471360"/>
              <a:ext cx="5760" cy="36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B27F725C-A7F4-6F86-0D18-BE81AE5169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76000" y="5363720"/>
                <a:ext cx="113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FE2E77DC-5762-D08F-9DFB-C6D2D075ADBD}"/>
                  </a:ext>
                </a:extLst>
              </p14:cNvPr>
              <p14:cNvContentPartPr/>
              <p14:nvPr/>
            </p14:nvContentPartPr>
            <p14:xfrm>
              <a:off x="9230000" y="5430680"/>
              <a:ext cx="594360" cy="36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FE2E77DC-5762-D08F-9DFB-C6D2D075AD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76360" y="5323040"/>
                <a:ext cx="702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5A788912-2BB7-98FB-9502-962935E61179}"/>
                  </a:ext>
                </a:extLst>
              </p14:cNvPr>
              <p14:cNvContentPartPr/>
              <p14:nvPr/>
            </p14:nvContentPartPr>
            <p14:xfrm>
              <a:off x="9230000" y="5430680"/>
              <a:ext cx="360" cy="36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5A788912-2BB7-98FB-9502-962935E611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76360" y="53230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FE3920F3-79D6-CA64-C8AA-40D0A2F90EF7}"/>
                  </a:ext>
                </a:extLst>
              </p14:cNvPr>
              <p14:cNvContentPartPr/>
              <p14:nvPr/>
            </p14:nvContentPartPr>
            <p14:xfrm>
              <a:off x="9232160" y="5430680"/>
              <a:ext cx="3600" cy="36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FE3920F3-79D6-CA64-C8AA-40D0A2F90EF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178160" y="5323040"/>
                <a:ext cx="111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ABD3E307-1461-4FED-32E3-A700691B4B02}"/>
                  </a:ext>
                </a:extLst>
              </p14:cNvPr>
              <p14:cNvContentPartPr/>
              <p14:nvPr/>
            </p14:nvContentPartPr>
            <p14:xfrm>
              <a:off x="9230000" y="5430680"/>
              <a:ext cx="360" cy="36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ABD3E307-1461-4FED-32E3-A700691B4B0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76360" y="53230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6E2E795A-EED7-6678-2292-FADAF4900109}"/>
                  </a:ext>
                </a:extLst>
              </p14:cNvPr>
              <p14:cNvContentPartPr/>
              <p14:nvPr/>
            </p14:nvContentPartPr>
            <p14:xfrm>
              <a:off x="9230000" y="5430680"/>
              <a:ext cx="360" cy="36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6E2E795A-EED7-6678-2292-FADAF49001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76360" y="53230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94FD0D66-D83D-CA43-7401-3512004DBC11}"/>
                  </a:ext>
                </a:extLst>
              </p14:cNvPr>
              <p14:cNvContentPartPr/>
              <p14:nvPr/>
            </p14:nvContentPartPr>
            <p14:xfrm>
              <a:off x="9242240" y="5430680"/>
              <a:ext cx="3240" cy="36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94FD0D66-D83D-CA43-7401-3512004DBC1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188600" y="5323040"/>
                <a:ext cx="110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1D9CCC84-D9A7-A650-AAD9-CE3AA347B452}"/>
                  </a:ext>
                </a:extLst>
              </p14:cNvPr>
              <p14:cNvContentPartPr/>
              <p14:nvPr/>
            </p14:nvContentPartPr>
            <p14:xfrm>
              <a:off x="9230000" y="5430680"/>
              <a:ext cx="360" cy="36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1D9CCC84-D9A7-A650-AAD9-CE3AA347B4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76360" y="53230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37691AE8-5A54-3BC7-C63D-CB2BBF3E4927}"/>
                  </a:ext>
                </a:extLst>
              </p14:cNvPr>
              <p14:cNvContentPartPr/>
              <p14:nvPr/>
            </p14:nvContentPartPr>
            <p14:xfrm>
              <a:off x="9226760" y="5430680"/>
              <a:ext cx="19080" cy="36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37691AE8-5A54-3BC7-C63D-CB2BBF3E492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172760" y="5323040"/>
                <a:ext cx="126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8956C2F6-1B13-8A0B-6476-8B4051E797F2}"/>
                  </a:ext>
                </a:extLst>
              </p14:cNvPr>
              <p14:cNvContentPartPr/>
              <p14:nvPr/>
            </p14:nvContentPartPr>
            <p14:xfrm>
              <a:off x="9218480" y="5430680"/>
              <a:ext cx="11880" cy="36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8956C2F6-1B13-8A0B-6476-8B4051E797F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164840" y="5323040"/>
                <a:ext cx="119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72754D99-619E-25FD-6333-8FF70C45822A}"/>
                  </a:ext>
                </a:extLst>
              </p14:cNvPr>
              <p14:cNvContentPartPr/>
              <p14:nvPr/>
            </p14:nvContentPartPr>
            <p14:xfrm>
              <a:off x="9133520" y="4958000"/>
              <a:ext cx="716040" cy="4212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72754D99-619E-25FD-6333-8FF70C45822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079880" y="4850000"/>
                <a:ext cx="8236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7D3C4FC8-715E-9452-C9F1-674B4FDBA356}"/>
                  </a:ext>
                </a:extLst>
              </p14:cNvPr>
              <p14:cNvContentPartPr/>
              <p14:nvPr/>
            </p14:nvContentPartPr>
            <p14:xfrm>
              <a:off x="9636800" y="5059880"/>
              <a:ext cx="187560" cy="36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7D3C4FC8-715E-9452-C9F1-674B4FDBA35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582800" y="4952240"/>
                <a:ext cx="295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3310D450-E040-F4A9-C09D-5DD72B294266}"/>
                  </a:ext>
                </a:extLst>
              </p14:cNvPr>
              <p14:cNvContentPartPr/>
              <p14:nvPr/>
            </p14:nvContentPartPr>
            <p14:xfrm>
              <a:off x="9641480" y="5059880"/>
              <a:ext cx="198000" cy="36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3310D450-E040-F4A9-C09D-5DD72B29426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87840" y="4952240"/>
                <a:ext cx="305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73913781-F6FE-689B-EBC6-70323CF20F90}"/>
                  </a:ext>
                </a:extLst>
              </p14:cNvPr>
              <p14:cNvContentPartPr/>
              <p14:nvPr/>
            </p14:nvContentPartPr>
            <p14:xfrm>
              <a:off x="9591440" y="4962680"/>
              <a:ext cx="253800" cy="2628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73913781-F6FE-689B-EBC6-70323CF20F9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537800" y="4855040"/>
                <a:ext cx="3614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A7FF6001-C360-374F-AD27-2A0157689048}"/>
                  </a:ext>
                </a:extLst>
              </p14:cNvPr>
              <p14:cNvContentPartPr/>
              <p14:nvPr/>
            </p14:nvContentPartPr>
            <p14:xfrm>
              <a:off x="9631400" y="4963040"/>
              <a:ext cx="360" cy="36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A7FF6001-C360-374F-AD27-2A015768904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577760" y="48550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24" name="墨迹 1023">
                <a:extLst>
                  <a:ext uri="{FF2B5EF4-FFF2-40B4-BE49-F238E27FC236}">
                    <a16:creationId xmlns:a16="http://schemas.microsoft.com/office/drawing/2014/main" id="{A1C3931C-AEC7-C88A-5E64-F24BE7E23E79}"/>
                  </a:ext>
                </a:extLst>
              </p14:cNvPr>
              <p14:cNvContentPartPr/>
              <p14:nvPr/>
            </p14:nvContentPartPr>
            <p14:xfrm>
              <a:off x="9887000" y="5059880"/>
              <a:ext cx="26640" cy="360"/>
            </p14:xfrm>
          </p:contentPart>
        </mc:Choice>
        <mc:Fallback xmlns="">
          <p:pic>
            <p:nvPicPr>
              <p:cNvPr id="1024" name="墨迹 1023">
                <a:extLst>
                  <a:ext uri="{FF2B5EF4-FFF2-40B4-BE49-F238E27FC236}">
                    <a16:creationId xmlns:a16="http://schemas.microsoft.com/office/drawing/2014/main" id="{A1C3931C-AEC7-C88A-5E64-F24BE7E23E7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833360" y="4952240"/>
                <a:ext cx="134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025" name="墨迹 1024">
                <a:extLst>
                  <a:ext uri="{FF2B5EF4-FFF2-40B4-BE49-F238E27FC236}">
                    <a16:creationId xmlns:a16="http://schemas.microsoft.com/office/drawing/2014/main" id="{F2FFE303-36C6-E682-1997-3614EE17F5A3}"/>
                  </a:ext>
                </a:extLst>
              </p14:cNvPr>
              <p14:cNvContentPartPr/>
              <p14:nvPr/>
            </p14:nvContentPartPr>
            <p14:xfrm>
              <a:off x="9912920" y="5059880"/>
              <a:ext cx="3600" cy="360"/>
            </p14:xfrm>
          </p:contentPart>
        </mc:Choice>
        <mc:Fallback xmlns="">
          <p:pic>
            <p:nvPicPr>
              <p:cNvPr id="1025" name="墨迹 1024">
                <a:extLst>
                  <a:ext uri="{FF2B5EF4-FFF2-40B4-BE49-F238E27FC236}">
                    <a16:creationId xmlns:a16="http://schemas.microsoft.com/office/drawing/2014/main" id="{F2FFE303-36C6-E682-1997-3614EE17F5A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858920" y="4952240"/>
                <a:ext cx="111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027" name="墨迹 1026">
                <a:extLst>
                  <a:ext uri="{FF2B5EF4-FFF2-40B4-BE49-F238E27FC236}">
                    <a16:creationId xmlns:a16="http://schemas.microsoft.com/office/drawing/2014/main" id="{82000E30-6AC1-FFF8-582B-C5F6EF9EBF93}"/>
                  </a:ext>
                </a:extLst>
              </p14:cNvPr>
              <p14:cNvContentPartPr/>
              <p14:nvPr/>
            </p14:nvContentPartPr>
            <p14:xfrm>
              <a:off x="9128840" y="5059880"/>
              <a:ext cx="502560" cy="360"/>
            </p14:xfrm>
          </p:contentPart>
        </mc:Choice>
        <mc:Fallback xmlns="">
          <p:pic>
            <p:nvPicPr>
              <p:cNvPr id="1027" name="墨迹 1026">
                <a:extLst>
                  <a:ext uri="{FF2B5EF4-FFF2-40B4-BE49-F238E27FC236}">
                    <a16:creationId xmlns:a16="http://schemas.microsoft.com/office/drawing/2014/main" id="{82000E30-6AC1-FFF8-582B-C5F6EF9EBF9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074840" y="4952240"/>
                <a:ext cx="610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28" name="墨迹 1027">
                <a:extLst>
                  <a:ext uri="{FF2B5EF4-FFF2-40B4-BE49-F238E27FC236}">
                    <a16:creationId xmlns:a16="http://schemas.microsoft.com/office/drawing/2014/main" id="{9C8ABD3B-7F8B-A574-A59E-CB4B74E174C2}"/>
                  </a:ext>
                </a:extLst>
              </p14:cNvPr>
              <p14:cNvContentPartPr/>
              <p14:nvPr/>
            </p14:nvContentPartPr>
            <p14:xfrm>
              <a:off x="9128840" y="5059880"/>
              <a:ext cx="360" cy="360"/>
            </p14:xfrm>
          </p:contentPart>
        </mc:Choice>
        <mc:Fallback xmlns="">
          <p:pic>
            <p:nvPicPr>
              <p:cNvPr id="1028" name="墨迹 1027">
                <a:extLst>
                  <a:ext uri="{FF2B5EF4-FFF2-40B4-BE49-F238E27FC236}">
                    <a16:creationId xmlns:a16="http://schemas.microsoft.com/office/drawing/2014/main" id="{9C8ABD3B-7F8B-A574-A59E-CB4B74E174C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074840" y="4952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30" name="墨迹 1029">
                <a:extLst>
                  <a:ext uri="{FF2B5EF4-FFF2-40B4-BE49-F238E27FC236}">
                    <a16:creationId xmlns:a16="http://schemas.microsoft.com/office/drawing/2014/main" id="{6F54E63B-040C-629A-DCA4-46ABBB2A1F5D}"/>
                  </a:ext>
                </a:extLst>
              </p14:cNvPr>
              <p14:cNvContentPartPr/>
              <p14:nvPr/>
            </p14:nvContentPartPr>
            <p14:xfrm>
              <a:off x="9892400" y="5059880"/>
              <a:ext cx="23040" cy="360"/>
            </p14:xfrm>
          </p:contentPart>
        </mc:Choice>
        <mc:Fallback xmlns="">
          <p:pic>
            <p:nvPicPr>
              <p:cNvPr id="1030" name="墨迹 1029">
                <a:extLst>
                  <a:ext uri="{FF2B5EF4-FFF2-40B4-BE49-F238E27FC236}">
                    <a16:creationId xmlns:a16="http://schemas.microsoft.com/office/drawing/2014/main" id="{6F54E63B-040C-629A-DCA4-46ABBB2A1F5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38400" y="4952240"/>
                <a:ext cx="130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31" name="墨迹 1030">
                <a:extLst>
                  <a:ext uri="{FF2B5EF4-FFF2-40B4-BE49-F238E27FC236}">
                    <a16:creationId xmlns:a16="http://schemas.microsoft.com/office/drawing/2014/main" id="{D233B35F-C422-9864-D3C2-6CF7FD50492E}"/>
                  </a:ext>
                </a:extLst>
              </p14:cNvPr>
              <p14:cNvContentPartPr/>
              <p14:nvPr/>
            </p14:nvContentPartPr>
            <p14:xfrm>
              <a:off x="9885560" y="5059880"/>
              <a:ext cx="10440" cy="360"/>
            </p14:xfrm>
          </p:contentPart>
        </mc:Choice>
        <mc:Fallback xmlns="">
          <p:pic>
            <p:nvPicPr>
              <p:cNvPr id="1031" name="墨迹 1030">
                <a:extLst>
                  <a:ext uri="{FF2B5EF4-FFF2-40B4-BE49-F238E27FC236}">
                    <a16:creationId xmlns:a16="http://schemas.microsoft.com/office/drawing/2014/main" id="{D233B35F-C422-9864-D3C2-6CF7FD50492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31920" y="4952240"/>
                <a:ext cx="118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32" name="墨迹 1031">
                <a:extLst>
                  <a:ext uri="{FF2B5EF4-FFF2-40B4-BE49-F238E27FC236}">
                    <a16:creationId xmlns:a16="http://schemas.microsoft.com/office/drawing/2014/main" id="{54978062-92CB-0500-C0C7-9DEDE51181DE}"/>
                  </a:ext>
                </a:extLst>
              </p14:cNvPr>
              <p14:cNvContentPartPr/>
              <p14:nvPr/>
            </p14:nvContentPartPr>
            <p14:xfrm>
              <a:off x="9905720" y="5059880"/>
              <a:ext cx="5400" cy="360"/>
            </p14:xfrm>
          </p:contentPart>
        </mc:Choice>
        <mc:Fallback xmlns="">
          <p:pic>
            <p:nvPicPr>
              <p:cNvPr id="1032" name="墨迹 1031">
                <a:extLst>
                  <a:ext uri="{FF2B5EF4-FFF2-40B4-BE49-F238E27FC236}">
                    <a16:creationId xmlns:a16="http://schemas.microsoft.com/office/drawing/2014/main" id="{54978062-92CB-0500-C0C7-9DEDE51181D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851720" y="4952240"/>
                <a:ext cx="113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33" name="墨迹 1032">
                <a:extLst>
                  <a:ext uri="{FF2B5EF4-FFF2-40B4-BE49-F238E27FC236}">
                    <a16:creationId xmlns:a16="http://schemas.microsoft.com/office/drawing/2014/main" id="{02EF1D1E-C397-2266-6677-765F8CBBD720}"/>
                  </a:ext>
                </a:extLst>
              </p14:cNvPr>
              <p14:cNvContentPartPr/>
              <p14:nvPr/>
            </p14:nvContentPartPr>
            <p14:xfrm>
              <a:off x="9824360" y="5059880"/>
              <a:ext cx="103320" cy="360"/>
            </p14:xfrm>
          </p:contentPart>
        </mc:Choice>
        <mc:Fallback xmlns="">
          <p:pic>
            <p:nvPicPr>
              <p:cNvPr id="1033" name="墨迹 1032">
                <a:extLst>
                  <a:ext uri="{FF2B5EF4-FFF2-40B4-BE49-F238E27FC236}">
                    <a16:creationId xmlns:a16="http://schemas.microsoft.com/office/drawing/2014/main" id="{02EF1D1E-C397-2266-6677-765F8CBBD72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770720" y="4952240"/>
                <a:ext cx="21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34" name="墨迹 1033">
                <a:extLst>
                  <a:ext uri="{FF2B5EF4-FFF2-40B4-BE49-F238E27FC236}">
                    <a16:creationId xmlns:a16="http://schemas.microsoft.com/office/drawing/2014/main" id="{7757D1C1-A89B-4CC1-F67B-9E076FFD6B07}"/>
                  </a:ext>
                </a:extLst>
              </p14:cNvPr>
              <p14:cNvContentPartPr/>
              <p14:nvPr/>
            </p14:nvContentPartPr>
            <p14:xfrm>
              <a:off x="9854960" y="5059880"/>
              <a:ext cx="65520" cy="360"/>
            </p14:xfrm>
          </p:contentPart>
        </mc:Choice>
        <mc:Fallback xmlns="">
          <p:pic>
            <p:nvPicPr>
              <p:cNvPr id="1034" name="墨迹 1033">
                <a:extLst>
                  <a:ext uri="{FF2B5EF4-FFF2-40B4-BE49-F238E27FC236}">
                    <a16:creationId xmlns:a16="http://schemas.microsoft.com/office/drawing/2014/main" id="{7757D1C1-A89B-4CC1-F67B-9E076FFD6B0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801320" y="4952240"/>
                <a:ext cx="173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35" name="墨迹 1034">
                <a:extLst>
                  <a:ext uri="{FF2B5EF4-FFF2-40B4-BE49-F238E27FC236}">
                    <a16:creationId xmlns:a16="http://schemas.microsoft.com/office/drawing/2014/main" id="{ADB5F310-BD24-40C4-8203-D215EEED0548}"/>
                  </a:ext>
                </a:extLst>
              </p14:cNvPr>
              <p14:cNvContentPartPr/>
              <p14:nvPr/>
            </p14:nvContentPartPr>
            <p14:xfrm>
              <a:off x="9895640" y="4958000"/>
              <a:ext cx="10800" cy="102600"/>
            </p14:xfrm>
          </p:contentPart>
        </mc:Choice>
        <mc:Fallback xmlns="">
          <p:pic>
            <p:nvPicPr>
              <p:cNvPr id="1035" name="墨迹 1034">
                <a:extLst>
                  <a:ext uri="{FF2B5EF4-FFF2-40B4-BE49-F238E27FC236}">
                    <a16:creationId xmlns:a16="http://schemas.microsoft.com/office/drawing/2014/main" id="{ADB5F310-BD24-40C4-8203-D215EEED054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841640" y="4850000"/>
                <a:ext cx="1184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36" name="墨迹 1035">
                <a:extLst>
                  <a:ext uri="{FF2B5EF4-FFF2-40B4-BE49-F238E27FC236}">
                    <a16:creationId xmlns:a16="http://schemas.microsoft.com/office/drawing/2014/main" id="{A9883A70-BCC4-C9A1-7178-F38D0FFABC73}"/>
                  </a:ext>
                </a:extLst>
              </p14:cNvPr>
              <p14:cNvContentPartPr/>
              <p14:nvPr/>
            </p14:nvContentPartPr>
            <p14:xfrm>
              <a:off x="9908960" y="5059880"/>
              <a:ext cx="7560" cy="360"/>
            </p14:xfrm>
          </p:contentPart>
        </mc:Choice>
        <mc:Fallback xmlns="">
          <p:pic>
            <p:nvPicPr>
              <p:cNvPr id="1036" name="墨迹 1035">
                <a:extLst>
                  <a:ext uri="{FF2B5EF4-FFF2-40B4-BE49-F238E27FC236}">
                    <a16:creationId xmlns:a16="http://schemas.microsoft.com/office/drawing/2014/main" id="{A9883A70-BCC4-C9A1-7178-F38D0FFABC7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854960" y="4952240"/>
                <a:ext cx="115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38" name="墨迹 1037">
                <a:extLst>
                  <a:ext uri="{FF2B5EF4-FFF2-40B4-BE49-F238E27FC236}">
                    <a16:creationId xmlns:a16="http://schemas.microsoft.com/office/drawing/2014/main" id="{7DB13BED-5424-F408-6980-793EA524B2E1}"/>
                  </a:ext>
                </a:extLst>
              </p14:cNvPr>
              <p14:cNvContentPartPr/>
              <p14:nvPr/>
            </p14:nvContentPartPr>
            <p14:xfrm>
              <a:off x="9228353" y="3725160"/>
              <a:ext cx="394560" cy="8280"/>
            </p14:xfrm>
          </p:contentPart>
        </mc:Choice>
        <mc:Fallback xmlns="">
          <p:pic>
            <p:nvPicPr>
              <p:cNvPr id="1038" name="墨迹 1037">
                <a:extLst>
                  <a:ext uri="{FF2B5EF4-FFF2-40B4-BE49-F238E27FC236}">
                    <a16:creationId xmlns:a16="http://schemas.microsoft.com/office/drawing/2014/main" id="{7DB13BED-5424-F408-6980-793EA524B2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74713" y="3617160"/>
                <a:ext cx="5022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39" name="墨迹 1038">
                <a:extLst>
                  <a:ext uri="{FF2B5EF4-FFF2-40B4-BE49-F238E27FC236}">
                    <a16:creationId xmlns:a16="http://schemas.microsoft.com/office/drawing/2014/main" id="{FC729E94-F95A-2AE8-1570-9178CD4C75F3}"/>
                  </a:ext>
                </a:extLst>
              </p14:cNvPr>
              <p14:cNvContentPartPr/>
              <p14:nvPr/>
            </p14:nvContentPartPr>
            <p14:xfrm>
              <a:off x="9622193" y="3733080"/>
              <a:ext cx="203040" cy="360"/>
            </p14:xfrm>
          </p:contentPart>
        </mc:Choice>
        <mc:Fallback xmlns="">
          <p:pic>
            <p:nvPicPr>
              <p:cNvPr id="1039" name="墨迹 1038">
                <a:extLst>
                  <a:ext uri="{FF2B5EF4-FFF2-40B4-BE49-F238E27FC236}">
                    <a16:creationId xmlns:a16="http://schemas.microsoft.com/office/drawing/2014/main" id="{FC729E94-F95A-2AE8-1570-9178CD4C75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568553" y="3625080"/>
                <a:ext cx="310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40" name="墨迹 1039">
                <a:extLst>
                  <a:ext uri="{FF2B5EF4-FFF2-40B4-BE49-F238E27FC236}">
                    <a16:creationId xmlns:a16="http://schemas.microsoft.com/office/drawing/2014/main" id="{E9C85A59-29AD-38D2-D65A-6B95E10DF9D5}"/>
                  </a:ext>
                </a:extLst>
              </p14:cNvPr>
              <p14:cNvContentPartPr/>
              <p14:nvPr/>
            </p14:nvContentPartPr>
            <p14:xfrm>
              <a:off x="9224393" y="3733080"/>
              <a:ext cx="20160" cy="360"/>
            </p14:xfrm>
          </p:contentPart>
        </mc:Choice>
        <mc:Fallback xmlns="">
          <p:pic>
            <p:nvPicPr>
              <p:cNvPr id="1040" name="墨迹 1039">
                <a:extLst>
                  <a:ext uri="{FF2B5EF4-FFF2-40B4-BE49-F238E27FC236}">
                    <a16:creationId xmlns:a16="http://schemas.microsoft.com/office/drawing/2014/main" id="{E9C85A59-29AD-38D2-D65A-6B95E10DF9D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70393" y="3625080"/>
                <a:ext cx="127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41" name="墨迹 1040">
                <a:extLst>
                  <a:ext uri="{FF2B5EF4-FFF2-40B4-BE49-F238E27FC236}">
                    <a16:creationId xmlns:a16="http://schemas.microsoft.com/office/drawing/2014/main" id="{344501A5-B73D-B02C-0DD0-CA5B6545FBF8}"/>
                  </a:ext>
                </a:extLst>
              </p14:cNvPr>
              <p14:cNvContentPartPr/>
              <p14:nvPr/>
            </p14:nvContentPartPr>
            <p14:xfrm>
              <a:off x="9228353" y="3733080"/>
              <a:ext cx="416520" cy="360"/>
            </p14:xfrm>
          </p:contentPart>
        </mc:Choice>
        <mc:Fallback xmlns="">
          <p:pic>
            <p:nvPicPr>
              <p:cNvPr id="1041" name="墨迹 1040">
                <a:extLst>
                  <a:ext uri="{FF2B5EF4-FFF2-40B4-BE49-F238E27FC236}">
                    <a16:creationId xmlns:a16="http://schemas.microsoft.com/office/drawing/2014/main" id="{344501A5-B73D-B02C-0DD0-CA5B6545FBF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74713" y="3625080"/>
                <a:ext cx="524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43" name="墨迹 1042">
                <a:extLst>
                  <a:ext uri="{FF2B5EF4-FFF2-40B4-BE49-F238E27FC236}">
                    <a16:creationId xmlns:a16="http://schemas.microsoft.com/office/drawing/2014/main" id="{3EA11242-660E-6CFA-5C95-6AD53A1DF7C7}"/>
                  </a:ext>
                </a:extLst>
              </p14:cNvPr>
              <p14:cNvContentPartPr/>
              <p14:nvPr/>
            </p14:nvContentPartPr>
            <p14:xfrm>
              <a:off x="9631193" y="3733080"/>
              <a:ext cx="181800" cy="360"/>
            </p14:xfrm>
          </p:contentPart>
        </mc:Choice>
        <mc:Fallback xmlns="">
          <p:pic>
            <p:nvPicPr>
              <p:cNvPr id="1043" name="墨迹 1042">
                <a:extLst>
                  <a:ext uri="{FF2B5EF4-FFF2-40B4-BE49-F238E27FC236}">
                    <a16:creationId xmlns:a16="http://schemas.microsoft.com/office/drawing/2014/main" id="{3EA11242-660E-6CFA-5C95-6AD53A1DF7C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577193" y="3625080"/>
                <a:ext cx="289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45" name="墨迹 1044">
                <a:extLst>
                  <a:ext uri="{FF2B5EF4-FFF2-40B4-BE49-F238E27FC236}">
                    <a16:creationId xmlns:a16="http://schemas.microsoft.com/office/drawing/2014/main" id="{DE0A36DE-8EDC-076E-848A-F3FFCA9830F4}"/>
                  </a:ext>
                </a:extLst>
              </p14:cNvPr>
              <p14:cNvContentPartPr/>
              <p14:nvPr/>
            </p14:nvContentPartPr>
            <p14:xfrm>
              <a:off x="9203153" y="3707520"/>
              <a:ext cx="630720" cy="360"/>
            </p14:xfrm>
          </p:contentPart>
        </mc:Choice>
        <mc:Fallback xmlns="">
          <p:pic>
            <p:nvPicPr>
              <p:cNvPr id="1045" name="墨迹 1044">
                <a:extLst>
                  <a:ext uri="{FF2B5EF4-FFF2-40B4-BE49-F238E27FC236}">
                    <a16:creationId xmlns:a16="http://schemas.microsoft.com/office/drawing/2014/main" id="{DE0A36DE-8EDC-076E-848A-F3FFCA9830F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149153" y="3599520"/>
                <a:ext cx="738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46" name="墨迹 1045">
                <a:extLst>
                  <a:ext uri="{FF2B5EF4-FFF2-40B4-BE49-F238E27FC236}">
                    <a16:creationId xmlns:a16="http://schemas.microsoft.com/office/drawing/2014/main" id="{F2827238-F9EA-7478-686A-D2AC56DAA746}"/>
                  </a:ext>
                </a:extLst>
              </p14:cNvPr>
              <p14:cNvContentPartPr/>
              <p14:nvPr/>
            </p14:nvContentPartPr>
            <p14:xfrm>
              <a:off x="9076073" y="4558920"/>
              <a:ext cx="119880" cy="8280"/>
            </p14:xfrm>
          </p:contentPart>
        </mc:Choice>
        <mc:Fallback xmlns="">
          <p:pic>
            <p:nvPicPr>
              <p:cNvPr id="1046" name="墨迹 1045">
                <a:extLst>
                  <a:ext uri="{FF2B5EF4-FFF2-40B4-BE49-F238E27FC236}">
                    <a16:creationId xmlns:a16="http://schemas.microsoft.com/office/drawing/2014/main" id="{F2827238-F9EA-7478-686A-D2AC56DAA74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22073" y="4451280"/>
                <a:ext cx="2275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47" name="墨迹 1046">
                <a:extLst>
                  <a:ext uri="{FF2B5EF4-FFF2-40B4-BE49-F238E27FC236}">
                    <a16:creationId xmlns:a16="http://schemas.microsoft.com/office/drawing/2014/main" id="{CAAD1721-AB05-4040-E20C-D1198AE65B48}"/>
                  </a:ext>
                </a:extLst>
              </p14:cNvPr>
              <p14:cNvContentPartPr/>
              <p14:nvPr/>
            </p14:nvContentPartPr>
            <p14:xfrm>
              <a:off x="9220073" y="4566840"/>
              <a:ext cx="694080" cy="360"/>
            </p14:xfrm>
          </p:contentPart>
        </mc:Choice>
        <mc:Fallback xmlns="">
          <p:pic>
            <p:nvPicPr>
              <p:cNvPr id="1047" name="墨迹 1046">
                <a:extLst>
                  <a:ext uri="{FF2B5EF4-FFF2-40B4-BE49-F238E27FC236}">
                    <a16:creationId xmlns:a16="http://schemas.microsoft.com/office/drawing/2014/main" id="{CAAD1721-AB05-4040-E20C-D1198AE65B4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166073" y="4459200"/>
                <a:ext cx="801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48" name="墨迹 1047">
                <a:extLst>
                  <a:ext uri="{FF2B5EF4-FFF2-40B4-BE49-F238E27FC236}">
                    <a16:creationId xmlns:a16="http://schemas.microsoft.com/office/drawing/2014/main" id="{540128D6-AA99-5D21-FECE-CC4F60877940}"/>
                  </a:ext>
                </a:extLst>
              </p14:cNvPr>
              <p14:cNvContentPartPr/>
              <p14:nvPr/>
            </p14:nvContentPartPr>
            <p14:xfrm>
              <a:off x="9945113" y="4566840"/>
              <a:ext cx="33120" cy="360"/>
            </p14:xfrm>
          </p:contentPart>
        </mc:Choice>
        <mc:Fallback xmlns="">
          <p:pic>
            <p:nvPicPr>
              <p:cNvPr id="1048" name="墨迹 1047">
                <a:extLst>
                  <a:ext uri="{FF2B5EF4-FFF2-40B4-BE49-F238E27FC236}">
                    <a16:creationId xmlns:a16="http://schemas.microsoft.com/office/drawing/2014/main" id="{540128D6-AA99-5D21-FECE-CC4F6087794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91113" y="4459200"/>
                <a:ext cx="140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49" name="墨迹 1048">
                <a:extLst>
                  <a:ext uri="{FF2B5EF4-FFF2-40B4-BE49-F238E27FC236}">
                    <a16:creationId xmlns:a16="http://schemas.microsoft.com/office/drawing/2014/main" id="{8684B6CE-47CF-D82E-BA3C-A67D4C2280B4}"/>
                  </a:ext>
                </a:extLst>
              </p14:cNvPr>
              <p14:cNvContentPartPr/>
              <p14:nvPr/>
            </p14:nvContentPartPr>
            <p14:xfrm>
              <a:off x="9059153" y="4566840"/>
              <a:ext cx="749160" cy="360"/>
            </p14:xfrm>
          </p:contentPart>
        </mc:Choice>
        <mc:Fallback xmlns="">
          <p:pic>
            <p:nvPicPr>
              <p:cNvPr id="1049" name="墨迹 1048">
                <a:extLst>
                  <a:ext uri="{FF2B5EF4-FFF2-40B4-BE49-F238E27FC236}">
                    <a16:creationId xmlns:a16="http://schemas.microsoft.com/office/drawing/2014/main" id="{8684B6CE-47CF-D82E-BA3C-A67D4C2280B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05513" y="4459200"/>
                <a:ext cx="856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50" name="墨迹 1049">
                <a:extLst>
                  <a:ext uri="{FF2B5EF4-FFF2-40B4-BE49-F238E27FC236}">
                    <a16:creationId xmlns:a16="http://schemas.microsoft.com/office/drawing/2014/main" id="{03DC4E1C-44FA-EA9D-D2E3-8B1928B8DF9B}"/>
                  </a:ext>
                </a:extLst>
              </p14:cNvPr>
              <p14:cNvContentPartPr/>
              <p14:nvPr/>
            </p14:nvContentPartPr>
            <p14:xfrm>
              <a:off x="9296033" y="4566840"/>
              <a:ext cx="296280" cy="360"/>
            </p14:xfrm>
          </p:contentPart>
        </mc:Choice>
        <mc:Fallback xmlns="">
          <p:pic>
            <p:nvPicPr>
              <p:cNvPr id="1050" name="墨迹 1049">
                <a:extLst>
                  <a:ext uri="{FF2B5EF4-FFF2-40B4-BE49-F238E27FC236}">
                    <a16:creationId xmlns:a16="http://schemas.microsoft.com/office/drawing/2014/main" id="{03DC4E1C-44FA-EA9D-D2E3-8B1928B8DF9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242393" y="4459200"/>
                <a:ext cx="403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1" name="墨迹 1050">
                <a:extLst>
                  <a:ext uri="{FF2B5EF4-FFF2-40B4-BE49-F238E27FC236}">
                    <a16:creationId xmlns:a16="http://schemas.microsoft.com/office/drawing/2014/main" id="{2BC915D5-5B62-A396-1582-15DE0E774F47}"/>
                  </a:ext>
                </a:extLst>
              </p14:cNvPr>
              <p14:cNvContentPartPr/>
              <p14:nvPr/>
            </p14:nvContentPartPr>
            <p14:xfrm>
              <a:off x="9258233" y="4566840"/>
              <a:ext cx="127800" cy="360"/>
            </p14:xfrm>
          </p:contentPart>
        </mc:Choice>
        <mc:Fallback xmlns="">
          <p:pic>
            <p:nvPicPr>
              <p:cNvPr id="1051" name="墨迹 1050">
                <a:extLst>
                  <a:ext uri="{FF2B5EF4-FFF2-40B4-BE49-F238E27FC236}">
                    <a16:creationId xmlns:a16="http://schemas.microsoft.com/office/drawing/2014/main" id="{2BC915D5-5B62-A396-1582-15DE0E774F4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04233" y="4459200"/>
                <a:ext cx="235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52" name="墨迹 1051">
                <a:extLst>
                  <a:ext uri="{FF2B5EF4-FFF2-40B4-BE49-F238E27FC236}">
                    <a16:creationId xmlns:a16="http://schemas.microsoft.com/office/drawing/2014/main" id="{98B34078-1B70-B02C-F386-88E51B01CF47}"/>
                  </a:ext>
                </a:extLst>
              </p14:cNvPr>
              <p14:cNvContentPartPr/>
              <p14:nvPr/>
            </p14:nvContentPartPr>
            <p14:xfrm>
              <a:off x="9296033" y="4566840"/>
              <a:ext cx="123480" cy="360"/>
            </p14:xfrm>
          </p:contentPart>
        </mc:Choice>
        <mc:Fallback xmlns="">
          <p:pic>
            <p:nvPicPr>
              <p:cNvPr id="1052" name="墨迹 1051">
                <a:extLst>
                  <a:ext uri="{FF2B5EF4-FFF2-40B4-BE49-F238E27FC236}">
                    <a16:creationId xmlns:a16="http://schemas.microsoft.com/office/drawing/2014/main" id="{98B34078-1B70-B02C-F386-88E51B01CF4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242393" y="4459200"/>
                <a:ext cx="231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53" name="墨迹 1052">
                <a:extLst>
                  <a:ext uri="{FF2B5EF4-FFF2-40B4-BE49-F238E27FC236}">
                    <a16:creationId xmlns:a16="http://schemas.microsoft.com/office/drawing/2014/main" id="{A020297A-C840-A0C8-BAAA-6ED8991F363A}"/>
                  </a:ext>
                </a:extLst>
              </p14:cNvPr>
              <p14:cNvContentPartPr/>
              <p14:nvPr/>
            </p14:nvContentPartPr>
            <p14:xfrm>
              <a:off x="9072113" y="4566840"/>
              <a:ext cx="771120" cy="360"/>
            </p14:xfrm>
          </p:contentPart>
        </mc:Choice>
        <mc:Fallback xmlns="">
          <p:pic>
            <p:nvPicPr>
              <p:cNvPr id="1053" name="墨迹 1052">
                <a:extLst>
                  <a:ext uri="{FF2B5EF4-FFF2-40B4-BE49-F238E27FC236}">
                    <a16:creationId xmlns:a16="http://schemas.microsoft.com/office/drawing/2014/main" id="{A020297A-C840-A0C8-BAAA-6ED8991F363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018113" y="4459200"/>
                <a:ext cx="878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55" name="文本框 1054">
            <a:extLst>
              <a:ext uri="{FF2B5EF4-FFF2-40B4-BE49-F238E27FC236}">
                <a16:creationId xmlns:a16="http://schemas.microsoft.com/office/drawing/2014/main" id="{FBAB85D3-1363-A06D-6D0A-E71794748FBD}"/>
              </a:ext>
            </a:extLst>
          </p:cNvPr>
          <p:cNvSpPr txBox="1"/>
          <p:nvPr/>
        </p:nvSpPr>
        <p:spPr>
          <a:xfrm>
            <a:off x="2633569" y="2542515"/>
            <a:ext cx="29125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对每个token进行标准化处理。</a:t>
            </a:r>
            <a:endParaRPr lang="en-US" altLang="zh-CN" sz="1600" dirty="0"/>
          </a:p>
        </p:txBody>
      </p:sp>
      <p:sp>
        <p:nvSpPr>
          <p:cNvPr id="1056" name="Rounded Rectangle 7">
            <a:extLst>
              <a:ext uri="{FF2B5EF4-FFF2-40B4-BE49-F238E27FC236}">
                <a16:creationId xmlns:a16="http://schemas.microsoft.com/office/drawing/2014/main" id="{9BE76978-D18C-F74F-8F3E-E4FEA1A85C55}"/>
              </a:ext>
            </a:extLst>
          </p:cNvPr>
          <p:cNvSpPr/>
          <p:nvPr/>
        </p:nvSpPr>
        <p:spPr>
          <a:xfrm flipH="1">
            <a:off x="1094943" y="3241960"/>
            <a:ext cx="1307962" cy="515781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Multi-Head Attention</a:t>
            </a:r>
            <a:endParaRPr lang="zh-CN" altLang="en-US" sz="16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9" name="Rounded Rectangle 7">
            <a:extLst>
              <a:ext uri="{FF2B5EF4-FFF2-40B4-BE49-F238E27FC236}">
                <a16:creationId xmlns:a16="http://schemas.microsoft.com/office/drawing/2014/main" id="{7A7B5503-4E78-8E3A-EBE5-E70AC2C075D7}"/>
              </a:ext>
            </a:extLst>
          </p:cNvPr>
          <p:cNvSpPr/>
          <p:nvPr/>
        </p:nvSpPr>
        <p:spPr>
          <a:xfrm flipH="1">
            <a:off x="1088171" y="5105501"/>
            <a:ext cx="1307962" cy="351212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Dropout</a:t>
            </a:r>
            <a:endParaRPr lang="zh-CN" altLang="en-US" sz="16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1" name="Rounded Rectangle 7">
            <a:extLst>
              <a:ext uri="{FF2B5EF4-FFF2-40B4-BE49-F238E27FC236}">
                <a16:creationId xmlns:a16="http://schemas.microsoft.com/office/drawing/2014/main" id="{AE4E32A0-C051-C84E-02F1-F693652EC093}"/>
              </a:ext>
            </a:extLst>
          </p:cNvPr>
          <p:cNvSpPr/>
          <p:nvPr/>
        </p:nvSpPr>
        <p:spPr>
          <a:xfrm flipH="1">
            <a:off x="1094943" y="5848580"/>
            <a:ext cx="1307962" cy="351212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MLP Block</a:t>
            </a:r>
            <a:endParaRPr lang="zh-CN" altLang="en-US" sz="16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3" name="文本框 1062">
            <a:extLst>
              <a:ext uri="{FF2B5EF4-FFF2-40B4-BE49-F238E27FC236}">
                <a16:creationId xmlns:a16="http://schemas.microsoft.com/office/drawing/2014/main" id="{E0EA33B6-4D60-9573-8D51-8636949930C9}"/>
              </a:ext>
            </a:extLst>
          </p:cNvPr>
          <p:cNvSpPr txBox="1"/>
          <p:nvPr/>
        </p:nvSpPr>
        <p:spPr>
          <a:xfrm>
            <a:off x="2673639" y="5910394"/>
            <a:ext cx="50520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全连接+GELU激活函数+Dropout。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65D74A-D393-FB4A-01FE-8243C6BA682D}"/>
              </a:ext>
            </a:extLst>
          </p:cNvPr>
          <p:cNvSpPr txBox="1"/>
          <p:nvPr/>
        </p:nvSpPr>
        <p:spPr>
          <a:xfrm>
            <a:off x="2554332" y="5018265"/>
            <a:ext cx="4884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404040"/>
                </a:solidFill>
                <a:effectLst/>
                <a:latin typeface="-apple-system"/>
              </a:rPr>
              <a:t>让部分神经元失活，可以使模型更加泛化，不会太依赖某些神经元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，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-apple-system"/>
              </a:rPr>
              <a:t>避免模型发生过拟合。</a:t>
            </a:r>
            <a:endParaRPr lang="zh-CN" altLang="en-US" sz="16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0CA4128-8B40-5BBB-641F-4E8FF6E1191D}"/>
              </a:ext>
            </a:extLst>
          </p:cNvPr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>
            <a:off x="2255142" y="3943073"/>
            <a:ext cx="5342125" cy="76098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7CA6AA8-CA65-D234-D152-5ECE3AADE7D9}"/>
              </a:ext>
            </a:extLst>
          </p:cNvPr>
          <p:cNvPicPr>
            <a:picLocks noChangeAspect="1"/>
          </p:cNvPicPr>
          <p:nvPr/>
        </p:nvPicPr>
        <p:blipFill>
          <a:blip r:embed="rId109" cstate="print">
            <a:extLst>
              <a:ext uri="{BEBA8EAE-BF5A-486C-A8C5-ECC9F3942E4B}">
                <a14:imgProps xmlns:a14="http://schemas.microsoft.com/office/drawing/2010/main">
                  <a14:imgLayer r:embed="rId110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6D081F3-1771-3951-F74A-0E50862EB491}"/>
              </a:ext>
            </a:extLst>
          </p:cNvPr>
          <p:cNvSpPr txBox="1"/>
          <p:nvPr/>
        </p:nvSpPr>
        <p:spPr>
          <a:xfrm>
            <a:off x="2633569" y="3368966"/>
            <a:ext cx="4080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n</a:t>
            </a:r>
            <a:r>
              <a:rPr lang="zh-CN" altLang="en-US" sz="1600" dirty="0"/>
              <a:t>个token输入多头注意力模块。</a:t>
            </a:r>
            <a:endParaRPr lang="en-US" altLang="zh-CN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2E666A-558D-BF61-4A9C-C3908EBFD1A5}"/>
              </a:ext>
            </a:extLst>
          </p:cNvPr>
          <p:cNvSpPr txBox="1"/>
          <p:nvPr/>
        </p:nvSpPr>
        <p:spPr>
          <a:xfrm>
            <a:off x="1441393" y="362648"/>
            <a:ext cx="2734265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Method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8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33445CA-70A7-F278-1C06-D2DC3AB52BF3}"/>
              </a:ext>
            </a:extLst>
          </p:cNvPr>
          <p:cNvSpPr/>
          <p:nvPr/>
        </p:nvSpPr>
        <p:spPr>
          <a:xfrm>
            <a:off x="2896695" y="2515764"/>
            <a:ext cx="8129893" cy="792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055456F-7163-B23A-E44C-15C31336F581}"/>
              </a:ext>
            </a:extLst>
          </p:cNvPr>
          <p:cNvSpPr/>
          <p:nvPr/>
        </p:nvSpPr>
        <p:spPr>
          <a:xfrm>
            <a:off x="2896695" y="1743273"/>
            <a:ext cx="8129893" cy="56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2B326-5501-D0DB-76DF-6DE31C58745C}"/>
              </a:ext>
            </a:extLst>
          </p:cNvPr>
          <p:cNvSpPr/>
          <p:nvPr/>
        </p:nvSpPr>
        <p:spPr>
          <a:xfrm>
            <a:off x="1314243" y="1045796"/>
            <a:ext cx="3344197" cy="48195"/>
          </a:xfrm>
          <a:prstGeom prst="rect">
            <a:avLst/>
          </a:prstGeom>
          <a:solidFill>
            <a:srgbClr val="FD9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291" tIns="36144" rIns="72291" bIns="36144" anchor="ctr"/>
          <a:lstStyle/>
          <a:p>
            <a:pPr algn="ctr" defTabSz="963936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98" noProof="1">
              <a:solidFill>
                <a:schemeClr val="bg1"/>
              </a:solidFill>
            </a:endParaRPr>
          </a:p>
        </p:txBody>
      </p:sp>
      <p:grpSp>
        <p:nvGrpSpPr>
          <p:cNvPr id="7" name="组合 53">
            <a:extLst>
              <a:ext uri="{FF2B5EF4-FFF2-40B4-BE49-F238E27FC236}">
                <a16:creationId xmlns:a16="http://schemas.microsoft.com/office/drawing/2014/main" id="{1ECE2E75-98B7-FE38-EAF9-D4BA7A7CDF94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0CE11FE-6E18-62DD-12A5-40CC697D1898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55">
              <a:extLst>
                <a:ext uri="{FF2B5EF4-FFF2-40B4-BE49-F238E27FC236}">
                  <a16:creationId xmlns:a16="http://schemas.microsoft.com/office/drawing/2014/main" id="{25183A8C-04A7-88BA-B354-D26C55714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F787F88-CCC4-B8FF-9A2E-BDB986F93FED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" name="矩形 3">
            <a:extLst>
              <a:ext uri="{FF2B5EF4-FFF2-40B4-BE49-F238E27FC236}">
                <a16:creationId xmlns:a16="http://schemas.microsoft.com/office/drawing/2014/main" id="{E6DED47F-2BE4-FB04-4F9F-EEF9F515A600}"/>
              </a:ext>
            </a:extLst>
          </p:cNvPr>
          <p:cNvSpPr/>
          <p:nvPr/>
        </p:nvSpPr>
        <p:spPr>
          <a:xfrm>
            <a:off x="978038" y="1247399"/>
            <a:ext cx="4773031" cy="397378"/>
          </a:xfrm>
          <a:prstGeom prst="rect">
            <a:avLst/>
          </a:prstGeom>
          <a:noFill/>
          <a:ln w="9525">
            <a:noFill/>
          </a:ln>
        </p:spPr>
        <p:txBody>
          <a:bodyPr wrap="square" lIns="72287" tIns="36144" rIns="72287" bIns="36144" anchor="t">
            <a:spAutoFit/>
          </a:bodyPr>
          <a:lstStyle/>
          <a:p>
            <a:pPr marL="361476" indent="-361476">
              <a:buFont typeface="Wingdings" panose="05000000000000000000" pitchFamily="2" charset="2"/>
              <a:buChar char="p"/>
            </a:pPr>
            <a:r>
              <a:rPr lang="en-US" altLang="zh-CN" sz="2108" dirty="0">
                <a:latin typeface="Calibri" panose="020F0502020204030204" pitchFamily="34" charset="0"/>
                <a:ea typeface="宋体" panose="02010600030101010101" pitchFamily="2" charset="-122"/>
              </a:rPr>
              <a:t>MLP Head</a:t>
            </a:r>
            <a:endParaRPr lang="zh-CN" altLang="en-US" sz="2108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D09949-2B96-2FC4-6455-D49FCA91BF53}"/>
              </a:ext>
            </a:extLst>
          </p:cNvPr>
          <p:cNvSpPr txBox="1"/>
          <p:nvPr/>
        </p:nvSpPr>
        <p:spPr>
          <a:xfrm>
            <a:off x="2986341" y="1853388"/>
            <a:ext cx="820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提取出[class]token生成的对应结果，通过MLP Head得到我们最终的分类结果。</a:t>
            </a:r>
            <a:endParaRPr lang="en-US" altLang="zh-CN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3F7F08-4B9C-07BD-459A-96E85ECFEF90}"/>
              </a:ext>
            </a:extLst>
          </p:cNvPr>
          <p:cNvGrpSpPr/>
          <p:nvPr/>
        </p:nvGrpSpPr>
        <p:grpSpPr>
          <a:xfrm>
            <a:off x="3151094" y="3721149"/>
            <a:ext cx="5918200" cy="3097049"/>
            <a:chOff x="3151094" y="3353596"/>
            <a:chExt cx="5918200" cy="3097049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77AB598-B71A-2A8F-7510-A0B82324D8FD}"/>
                </a:ext>
              </a:extLst>
            </p:cNvPr>
            <p:cNvGrpSpPr/>
            <p:nvPr/>
          </p:nvGrpSpPr>
          <p:grpSpPr>
            <a:xfrm>
              <a:off x="3279685" y="3780631"/>
              <a:ext cx="5789609" cy="2210502"/>
              <a:chOff x="4920724" y="4103362"/>
              <a:chExt cx="5789609" cy="2210502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82D57CBD-A4D3-8B1B-DC5C-1C23E051A4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457" t="11310" r="31656" b="42953"/>
              <a:stretch/>
            </p:blipFill>
            <p:spPr>
              <a:xfrm>
                <a:off x="4920724" y="4103362"/>
                <a:ext cx="5789609" cy="2210502"/>
              </a:xfrm>
              <a:prstGeom prst="rect">
                <a:avLst/>
              </a:prstGeom>
            </p:spPr>
          </p:pic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C76A0D45-9281-CB7C-B7B2-82436FF27941}"/>
                  </a:ext>
                </a:extLst>
              </p:cNvPr>
              <p:cNvCxnSpPr/>
              <p:nvPr/>
            </p:nvCxnSpPr>
            <p:spPr>
              <a:xfrm flipV="1">
                <a:off x="6874934" y="4892513"/>
                <a:ext cx="0" cy="36406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002D9ACB-BC4D-F584-FE35-A1971D3378DC}"/>
                  </a:ext>
                </a:extLst>
              </p:cNvPr>
              <p:cNvCxnSpPr/>
              <p:nvPr/>
            </p:nvCxnSpPr>
            <p:spPr>
              <a:xfrm flipV="1">
                <a:off x="7306734" y="4892513"/>
                <a:ext cx="0" cy="36406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14F0B374-469E-40FD-789C-67A037DE8E95}"/>
                  </a:ext>
                </a:extLst>
              </p:cNvPr>
              <p:cNvCxnSpPr/>
              <p:nvPr/>
            </p:nvCxnSpPr>
            <p:spPr>
              <a:xfrm flipV="1">
                <a:off x="7679268" y="4892513"/>
                <a:ext cx="0" cy="36406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BC992B68-DCCB-EF69-F28A-0706C07FE022}"/>
                  </a:ext>
                </a:extLst>
              </p:cNvPr>
              <p:cNvCxnSpPr/>
              <p:nvPr/>
            </p:nvCxnSpPr>
            <p:spPr>
              <a:xfrm flipV="1">
                <a:off x="8094134" y="4892513"/>
                <a:ext cx="0" cy="36406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C3F0AA96-563F-75E8-6267-BFD45C29E0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09001" y="4892513"/>
                <a:ext cx="0" cy="36406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080EF4B7-B9DC-8BC6-B89E-478C1C7B9836}"/>
                  </a:ext>
                </a:extLst>
              </p:cNvPr>
              <p:cNvCxnSpPr/>
              <p:nvPr/>
            </p:nvCxnSpPr>
            <p:spPr>
              <a:xfrm flipV="1">
                <a:off x="8949267" y="4892513"/>
                <a:ext cx="0" cy="36406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8AE2394B-9DBE-4EEA-3A45-8EA420D0F720}"/>
                  </a:ext>
                </a:extLst>
              </p:cNvPr>
              <p:cNvCxnSpPr/>
              <p:nvPr/>
            </p:nvCxnSpPr>
            <p:spPr>
              <a:xfrm flipV="1">
                <a:off x="9381067" y="4892513"/>
                <a:ext cx="0" cy="36406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95F0A3EC-16CD-2878-3174-C65CDB6AF024}"/>
                  </a:ext>
                </a:extLst>
              </p:cNvPr>
              <p:cNvCxnSpPr/>
              <p:nvPr/>
            </p:nvCxnSpPr>
            <p:spPr>
              <a:xfrm flipV="1">
                <a:off x="9770534" y="4892513"/>
                <a:ext cx="0" cy="36406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7D5A251E-1D6C-B7F6-389D-23A3C19B6D8B}"/>
                  </a:ext>
                </a:extLst>
              </p:cNvPr>
              <p:cNvCxnSpPr/>
              <p:nvPr/>
            </p:nvCxnSpPr>
            <p:spPr>
              <a:xfrm flipV="1">
                <a:off x="10193868" y="4892513"/>
                <a:ext cx="0" cy="36406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AA870834-1C7F-CFD1-A740-951CC7CB1C66}"/>
                </a:ext>
              </a:extLst>
            </p:cNvPr>
            <p:cNvSpPr/>
            <p:nvPr/>
          </p:nvSpPr>
          <p:spPr>
            <a:xfrm>
              <a:off x="3151094" y="3353596"/>
              <a:ext cx="5832816" cy="3097049"/>
            </a:xfrm>
            <a:prstGeom prst="round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4867222-EDD1-6010-BD44-BC84C14E80C0}"/>
              </a:ext>
            </a:extLst>
          </p:cNvPr>
          <p:cNvSpPr txBox="1"/>
          <p:nvPr/>
        </p:nvSpPr>
        <p:spPr>
          <a:xfrm>
            <a:off x="2986341" y="2589030"/>
            <a:ext cx="8448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训练ImageNet21K时是由Linear+tanh激活函数+Linear组成。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但是迁移到ImageNet1K上或者你自己的数据上时，只用一个Linear即可。</a:t>
            </a:r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4F05426F-290F-E5E4-50F2-C38905155BC4}"/>
              </a:ext>
            </a:extLst>
          </p:cNvPr>
          <p:cNvSpPr/>
          <p:nvPr/>
        </p:nvSpPr>
        <p:spPr>
          <a:xfrm flipH="1">
            <a:off x="1522371" y="1839365"/>
            <a:ext cx="924994" cy="397378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作用</a:t>
            </a:r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172988EC-F26E-CB97-DEEC-CDDB227A8E40}"/>
              </a:ext>
            </a:extLst>
          </p:cNvPr>
          <p:cNvSpPr/>
          <p:nvPr/>
        </p:nvSpPr>
        <p:spPr>
          <a:xfrm flipH="1">
            <a:off x="1522371" y="2659285"/>
            <a:ext cx="924994" cy="397378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组成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F79CEC7C-2E9C-1107-0AFB-B78188E344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989E6B-3A4B-D20B-277A-CC00B0A725B7}"/>
              </a:ext>
            </a:extLst>
          </p:cNvPr>
          <p:cNvSpPr txBox="1"/>
          <p:nvPr/>
        </p:nvSpPr>
        <p:spPr>
          <a:xfrm>
            <a:off x="1441393" y="362648"/>
            <a:ext cx="2734265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Method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1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612B326-5501-D0DB-76DF-6DE31C58745C}"/>
              </a:ext>
            </a:extLst>
          </p:cNvPr>
          <p:cNvSpPr/>
          <p:nvPr/>
        </p:nvSpPr>
        <p:spPr>
          <a:xfrm>
            <a:off x="1314243" y="1045796"/>
            <a:ext cx="3344197" cy="48195"/>
          </a:xfrm>
          <a:prstGeom prst="rect">
            <a:avLst/>
          </a:prstGeom>
          <a:solidFill>
            <a:srgbClr val="FD9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291" tIns="36144" rIns="72291" bIns="36144" anchor="ctr"/>
          <a:lstStyle/>
          <a:p>
            <a:pPr algn="ctr" defTabSz="963936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98" noProof="1">
              <a:solidFill>
                <a:schemeClr val="bg1"/>
              </a:solidFill>
            </a:endParaRPr>
          </a:p>
        </p:txBody>
      </p:sp>
      <p:grpSp>
        <p:nvGrpSpPr>
          <p:cNvPr id="7" name="组合 53">
            <a:extLst>
              <a:ext uri="{FF2B5EF4-FFF2-40B4-BE49-F238E27FC236}">
                <a16:creationId xmlns:a16="http://schemas.microsoft.com/office/drawing/2014/main" id="{1ECE2E75-98B7-FE38-EAF9-D4BA7A7CDF94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0CE11FE-6E18-62DD-12A5-40CC697D1898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55">
              <a:extLst>
                <a:ext uri="{FF2B5EF4-FFF2-40B4-BE49-F238E27FC236}">
                  <a16:creationId xmlns:a16="http://schemas.microsoft.com/office/drawing/2014/main" id="{25183A8C-04A7-88BA-B354-D26C55714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F787F88-CCC4-B8FF-9A2E-BDB986F93FED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" name="矩形 3">
            <a:extLst>
              <a:ext uri="{FF2B5EF4-FFF2-40B4-BE49-F238E27FC236}">
                <a16:creationId xmlns:a16="http://schemas.microsoft.com/office/drawing/2014/main" id="{E6DED47F-2BE4-FB04-4F9F-EEF9F515A600}"/>
              </a:ext>
            </a:extLst>
          </p:cNvPr>
          <p:cNvSpPr/>
          <p:nvPr/>
        </p:nvSpPr>
        <p:spPr>
          <a:xfrm>
            <a:off x="978038" y="1247399"/>
            <a:ext cx="4773031" cy="397378"/>
          </a:xfrm>
          <a:prstGeom prst="rect">
            <a:avLst/>
          </a:prstGeom>
          <a:noFill/>
          <a:ln w="9525">
            <a:noFill/>
          </a:ln>
        </p:spPr>
        <p:txBody>
          <a:bodyPr wrap="square" lIns="72287" tIns="36144" rIns="72287" bIns="36144" anchor="t">
            <a:spAutoFit/>
          </a:bodyPr>
          <a:lstStyle/>
          <a:p>
            <a:pPr marL="361476" indent="-361476">
              <a:buFont typeface="Wingdings" panose="05000000000000000000" pitchFamily="2" charset="2"/>
              <a:buChar char="p"/>
            </a:pPr>
            <a:r>
              <a:rPr lang="zh-CN" altLang="en-US" sz="2108" dirty="0">
                <a:latin typeface="Calibri" panose="020F0502020204030204" pitchFamily="34" charset="0"/>
                <a:ea typeface="宋体" panose="02010600030101010101" pitchFamily="2" charset="-122"/>
              </a:rPr>
              <a:t>总体流程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956A86-5B66-DFEC-C6BA-70A35E18F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95" y="2143691"/>
            <a:ext cx="6643688" cy="457200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CD5580C-53C6-4607-0037-85419930D9DE}"/>
              </a:ext>
            </a:extLst>
          </p:cNvPr>
          <p:cNvSpPr/>
          <p:nvPr/>
        </p:nvSpPr>
        <p:spPr>
          <a:xfrm>
            <a:off x="2021840" y="1798184"/>
            <a:ext cx="8909114" cy="5263015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 descr="齿轮 纯色填充">
            <a:extLst>
              <a:ext uri="{FF2B5EF4-FFF2-40B4-BE49-F238E27FC236}">
                <a16:creationId xmlns:a16="http://schemas.microsoft.com/office/drawing/2014/main" id="{F8F32C7C-8CC6-9632-FDAF-8F83AC169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43" y="1798184"/>
            <a:ext cx="1073588" cy="1073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图形 18" descr="单级齿轮 纯色填充">
            <a:extLst>
              <a:ext uri="{FF2B5EF4-FFF2-40B4-BE49-F238E27FC236}">
                <a16:creationId xmlns:a16="http://schemas.microsoft.com/office/drawing/2014/main" id="{78299AB7-BB56-97CA-A471-23A5B3E1A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7050" y="6087531"/>
            <a:ext cx="1067807" cy="106780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0E6E3D9-69ED-C981-4520-2E44B8E285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7D0EF3B-023E-52D2-6B3A-C8E82C180547}"/>
              </a:ext>
            </a:extLst>
          </p:cNvPr>
          <p:cNvSpPr txBox="1"/>
          <p:nvPr/>
        </p:nvSpPr>
        <p:spPr>
          <a:xfrm>
            <a:off x="1441393" y="362648"/>
            <a:ext cx="2734265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Method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7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F2926B8B-18F1-2616-075D-1B0550412BC7}"/>
              </a:ext>
            </a:extLst>
          </p:cNvPr>
          <p:cNvSpPr/>
          <p:nvPr/>
        </p:nvSpPr>
        <p:spPr>
          <a:xfrm>
            <a:off x="978038" y="4599963"/>
            <a:ext cx="5326397" cy="1915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ADAB420-DECD-D844-7988-5D8FF065E95C}"/>
              </a:ext>
            </a:extLst>
          </p:cNvPr>
          <p:cNvSpPr/>
          <p:nvPr/>
        </p:nvSpPr>
        <p:spPr>
          <a:xfrm>
            <a:off x="978038" y="1992625"/>
            <a:ext cx="5844428" cy="1609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B23A55D-7010-3CE8-24B2-6F06DA073042}"/>
              </a:ext>
            </a:extLst>
          </p:cNvPr>
          <p:cNvGrpSpPr/>
          <p:nvPr/>
        </p:nvGrpSpPr>
        <p:grpSpPr>
          <a:xfrm>
            <a:off x="1314243" y="362648"/>
            <a:ext cx="3344197" cy="731343"/>
            <a:chOff x="2193261" y="397240"/>
            <a:chExt cx="3172361" cy="69376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FA62008-855B-DF92-C50D-13ADDBCAD663}"/>
                </a:ext>
              </a:extLst>
            </p:cNvPr>
            <p:cNvSpPr txBox="1"/>
            <p:nvPr/>
          </p:nvSpPr>
          <p:spPr>
            <a:xfrm>
              <a:off x="2313878" y="397240"/>
              <a:ext cx="2593769" cy="613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3600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xperiment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12B326-5501-D0DB-76DF-6DE31C58745C}"/>
                </a:ext>
              </a:extLst>
            </p:cNvPr>
            <p:cNvSpPr/>
            <p:nvPr/>
          </p:nvSpPr>
          <p:spPr>
            <a:xfrm>
              <a:off x="2193261" y="1045287"/>
              <a:ext cx="3172361" cy="45719"/>
            </a:xfrm>
            <a:prstGeom prst="rect">
              <a:avLst/>
            </a:prstGeom>
            <a:solidFill>
              <a:srgbClr val="F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291" tIns="36144" rIns="72291" bIns="36144" anchor="ctr"/>
            <a:lstStyle/>
            <a:p>
              <a:pPr algn="ctr" defTabSz="963936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98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53">
            <a:extLst>
              <a:ext uri="{FF2B5EF4-FFF2-40B4-BE49-F238E27FC236}">
                <a16:creationId xmlns:a16="http://schemas.microsoft.com/office/drawing/2014/main" id="{1ECE2E75-98B7-FE38-EAF9-D4BA7A7CDF94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0CE11FE-6E18-62DD-12A5-40CC697D1898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55">
              <a:extLst>
                <a:ext uri="{FF2B5EF4-FFF2-40B4-BE49-F238E27FC236}">
                  <a16:creationId xmlns:a16="http://schemas.microsoft.com/office/drawing/2014/main" id="{25183A8C-04A7-88BA-B354-D26C55714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F787F88-CCC4-B8FF-9A2E-BDB986F93FED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BE82C990-998B-E952-985F-6E7F8F424502}"/>
              </a:ext>
            </a:extLst>
          </p:cNvPr>
          <p:cNvSpPr/>
          <p:nvPr/>
        </p:nvSpPr>
        <p:spPr>
          <a:xfrm flipH="1">
            <a:off x="1002418" y="1390061"/>
            <a:ext cx="4072690" cy="351212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CLS Token &amp; Global Average Pooling</a:t>
            </a:r>
            <a:endParaRPr lang="zh-CN" altLang="en-US" sz="16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8800BE8C-4651-C248-841A-4AB1B5D71678}"/>
              </a:ext>
            </a:extLst>
          </p:cNvPr>
          <p:cNvSpPr/>
          <p:nvPr/>
        </p:nvSpPr>
        <p:spPr>
          <a:xfrm flipH="1">
            <a:off x="1002418" y="3958704"/>
            <a:ext cx="4072690" cy="351212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Positional Embedding</a:t>
            </a:r>
            <a:endParaRPr lang="zh-CN" altLang="en-US" sz="16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47EB9C-4D51-0021-23D0-128D32A49A31}"/>
              </a:ext>
            </a:extLst>
          </p:cNvPr>
          <p:cNvSpPr txBox="1"/>
          <p:nvPr/>
        </p:nvSpPr>
        <p:spPr>
          <a:xfrm>
            <a:off x="1112833" y="2110782"/>
            <a:ext cx="57374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/>
              <a:t>图像识别：</a:t>
            </a:r>
            <a:r>
              <a:rPr lang="zh-CN" altLang="en-US" sz="1600" dirty="0"/>
              <a:t>一张图片通常是经过一些卷积操作，然后通过Global Average Pooling即全局平均池化得到一个表示图像总体特征的特征向量，最后放入分类层进行分类；</a:t>
            </a:r>
            <a:endParaRPr lang="en-US" altLang="zh-CN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513059E-2201-F625-29FD-44130078000F}"/>
                  </a:ext>
                </a:extLst>
              </p14:cNvPr>
              <p14:cNvContentPartPr/>
              <p14:nvPr/>
            </p14:nvContentPartPr>
            <p14:xfrm>
              <a:off x="10650720" y="4003640"/>
              <a:ext cx="414720" cy="26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513059E-2201-F625-29FD-4413007800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7080" y="3895640"/>
                <a:ext cx="5223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3B0FDC7D-3F1D-41E0-2060-0792E337955C}"/>
                  </a:ext>
                </a:extLst>
              </p14:cNvPr>
              <p14:cNvContentPartPr/>
              <p14:nvPr/>
            </p14:nvContentPartPr>
            <p14:xfrm>
              <a:off x="11379000" y="4055120"/>
              <a:ext cx="168840" cy="666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3B0FDC7D-3F1D-41E0-2060-0792E33795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25000" y="3947480"/>
                <a:ext cx="2764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9FE4F65D-5D74-4C40-4E73-4EEF5E531196}"/>
                  </a:ext>
                </a:extLst>
              </p14:cNvPr>
              <p14:cNvContentPartPr/>
              <p14:nvPr/>
            </p14:nvContentPartPr>
            <p14:xfrm>
              <a:off x="11387640" y="4029920"/>
              <a:ext cx="34200" cy="29592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9FE4F65D-5D74-4C40-4E73-4EEF5E5311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33640" y="3921920"/>
                <a:ext cx="14184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89FA06E3-27C9-9DCF-3F1A-0A9B45817117}"/>
                  </a:ext>
                </a:extLst>
              </p14:cNvPr>
              <p14:cNvContentPartPr/>
              <p14:nvPr/>
            </p14:nvContentPartPr>
            <p14:xfrm>
              <a:off x="3183240" y="1489760"/>
              <a:ext cx="879840" cy="25164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89FA06E3-27C9-9DCF-3F1A-0A9B458171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29600" y="1382120"/>
                <a:ext cx="9874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0D5C1347-528E-2BA2-2CAD-5A51BFCF6659}"/>
                  </a:ext>
                </a:extLst>
              </p14:cNvPr>
              <p14:cNvContentPartPr/>
              <p14:nvPr/>
            </p14:nvContentPartPr>
            <p14:xfrm>
              <a:off x="3793080" y="4673600"/>
              <a:ext cx="93240" cy="5328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0D5C1347-528E-2BA2-2CAD-5A51BFCF66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9080" y="4565600"/>
                <a:ext cx="2008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DAEDD327-C395-9A99-FA52-E92AA293D049}"/>
                  </a:ext>
                </a:extLst>
              </p14:cNvPr>
              <p14:cNvContentPartPr/>
              <p14:nvPr/>
            </p14:nvContentPartPr>
            <p14:xfrm>
              <a:off x="3920160" y="4326560"/>
              <a:ext cx="360" cy="3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DAEDD327-C395-9A99-FA52-E92AA293D04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66160" y="421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361C67EF-1634-1925-B5B5-50ED22AF57AB}"/>
                  </a:ext>
                </a:extLst>
              </p14:cNvPr>
              <p14:cNvContentPartPr/>
              <p14:nvPr/>
            </p14:nvContentPartPr>
            <p14:xfrm>
              <a:off x="3920160" y="4258880"/>
              <a:ext cx="150840" cy="680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361C67EF-1634-1925-B5B5-50ED22AF57A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66160" y="4150880"/>
                <a:ext cx="2584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034BF07B-AB20-2700-7433-5393078844B7}"/>
                  </a:ext>
                </a:extLst>
              </p14:cNvPr>
              <p14:cNvContentPartPr/>
              <p14:nvPr/>
            </p14:nvContentPartPr>
            <p14:xfrm>
              <a:off x="10532280" y="4072400"/>
              <a:ext cx="1346040" cy="900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034BF07B-AB20-2700-7433-5393078844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78280" y="3964760"/>
                <a:ext cx="1453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F37E135B-74E9-656A-C083-73F27D8B1FEB}"/>
                  </a:ext>
                </a:extLst>
              </p14:cNvPr>
              <p14:cNvContentPartPr/>
              <p14:nvPr/>
            </p14:nvContentPartPr>
            <p14:xfrm>
              <a:off x="10747145" y="3997100"/>
              <a:ext cx="518400" cy="2592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F37E135B-74E9-656A-C083-73F27D8B1F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93145" y="3889100"/>
                <a:ext cx="6260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BAC949C9-BBE2-E98C-22E2-4A86E7E5FDBB}"/>
                  </a:ext>
                </a:extLst>
              </p14:cNvPr>
              <p14:cNvContentPartPr/>
              <p14:nvPr/>
            </p14:nvContentPartPr>
            <p14:xfrm>
              <a:off x="11267705" y="4022660"/>
              <a:ext cx="25920" cy="1623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BAC949C9-BBE2-E98C-22E2-4A86E7E5FDB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14065" y="3914660"/>
                <a:ext cx="1335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A3307A28-DC3B-9198-8CC1-87AAF69BE147}"/>
                  </a:ext>
                </a:extLst>
              </p14:cNvPr>
              <p14:cNvContentPartPr/>
              <p14:nvPr/>
            </p14:nvContentPartPr>
            <p14:xfrm>
              <a:off x="11283545" y="4070180"/>
              <a:ext cx="360" cy="3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A3307A28-DC3B-9198-8CC1-87AAF69BE1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29905" y="39621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8EF4113D-B471-C73A-3A93-ADB7FEA20AC2}"/>
                  </a:ext>
                </a:extLst>
              </p14:cNvPr>
              <p14:cNvContentPartPr/>
              <p14:nvPr/>
            </p14:nvContentPartPr>
            <p14:xfrm>
              <a:off x="11283545" y="4070180"/>
              <a:ext cx="360" cy="3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8EF4113D-B471-C73A-3A93-ADB7FEA20A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29905" y="39621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1FF3C5FF-A321-3810-FB8F-04BF445078CB}"/>
                  </a:ext>
                </a:extLst>
              </p14:cNvPr>
              <p14:cNvContentPartPr/>
              <p14:nvPr/>
            </p14:nvContentPartPr>
            <p14:xfrm>
              <a:off x="11274185" y="4060460"/>
              <a:ext cx="6840" cy="360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1FF3C5FF-A321-3810-FB8F-04BF445078C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220185" y="3952820"/>
                <a:ext cx="1144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0C5F6DA3-EB38-D7F1-FA7B-AEC542D6F7E2}"/>
                  </a:ext>
                </a:extLst>
              </p14:cNvPr>
              <p14:cNvContentPartPr/>
              <p14:nvPr/>
            </p14:nvContentPartPr>
            <p14:xfrm>
              <a:off x="9858305" y="3593900"/>
              <a:ext cx="360" cy="3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0C5F6DA3-EB38-D7F1-FA7B-AEC542D6F7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04305" y="34859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D420E3F7-9396-EEF9-801B-EECC16AEF2AC}"/>
                  </a:ext>
                </a:extLst>
              </p14:cNvPr>
              <p14:cNvContentPartPr/>
              <p14:nvPr/>
            </p14:nvContentPartPr>
            <p14:xfrm>
              <a:off x="9542585" y="3568340"/>
              <a:ext cx="135000" cy="4161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D420E3F7-9396-EEF9-801B-EECC16AEF2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88585" y="3460700"/>
                <a:ext cx="24264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EB6EC97B-F12C-0786-2E98-302D5E161D69}"/>
                  </a:ext>
                </a:extLst>
              </p14:cNvPr>
              <p14:cNvContentPartPr/>
              <p14:nvPr/>
            </p14:nvContentPartPr>
            <p14:xfrm>
              <a:off x="9648425" y="3625580"/>
              <a:ext cx="667800" cy="18072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EB6EC97B-F12C-0786-2E98-302D5E161D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94785" y="3517940"/>
                <a:ext cx="77544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21B0754E-60FD-45A6-A09E-95E39FD6B029}"/>
                  </a:ext>
                </a:extLst>
              </p14:cNvPr>
              <p14:cNvContentPartPr/>
              <p14:nvPr/>
            </p14:nvContentPartPr>
            <p14:xfrm>
              <a:off x="10661465" y="4000340"/>
              <a:ext cx="648000" cy="7992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21B0754E-60FD-45A6-A09E-95E39FD6B0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07465" y="3892340"/>
                <a:ext cx="7556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B59F47E9-FA2B-5DE2-5EE0-A658DF420D4A}"/>
                  </a:ext>
                </a:extLst>
              </p14:cNvPr>
              <p14:cNvContentPartPr/>
              <p14:nvPr/>
            </p14:nvContentPartPr>
            <p14:xfrm>
              <a:off x="11378945" y="4079540"/>
              <a:ext cx="105120" cy="14508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B59F47E9-FA2B-5DE2-5EE0-A658DF420D4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325305" y="3971900"/>
                <a:ext cx="2127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D1EA5183-1C50-AC3D-CC1F-48FA294EA526}"/>
                  </a:ext>
                </a:extLst>
              </p14:cNvPr>
              <p14:cNvContentPartPr/>
              <p14:nvPr/>
            </p14:nvContentPartPr>
            <p14:xfrm>
              <a:off x="10820225" y="4041380"/>
              <a:ext cx="55440" cy="14796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D1EA5183-1C50-AC3D-CC1F-48FA294EA5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66225" y="3933740"/>
                <a:ext cx="1630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0DC2D6D0-09EE-708A-0BE9-BD3A008CD05E}"/>
                  </a:ext>
                </a:extLst>
              </p14:cNvPr>
              <p14:cNvContentPartPr/>
              <p14:nvPr/>
            </p14:nvContentPartPr>
            <p14:xfrm>
              <a:off x="10785305" y="4012940"/>
              <a:ext cx="32040" cy="20664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0DC2D6D0-09EE-708A-0BE9-BD3A008CD05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31305" y="3905300"/>
                <a:ext cx="13968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1E0FD41A-8140-6BDC-137A-FE6BB7B56A47}"/>
                  </a:ext>
                </a:extLst>
              </p14:cNvPr>
              <p14:cNvContentPartPr/>
              <p14:nvPr/>
            </p14:nvContentPartPr>
            <p14:xfrm>
              <a:off x="10797905" y="4149380"/>
              <a:ext cx="19440" cy="6372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1E0FD41A-8140-6BDC-137A-FE6BB7B56A4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44265" y="4041740"/>
                <a:ext cx="1270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9AB552BA-5F1E-7E85-83D5-8A77D27283D5}"/>
                  </a:ext>
                </a:extLst>
              </p14:cNvPr>
              <p14:cNvContentPartPr/>
              <p14:nvPr/>
            </p14:nvContentPartPr>
            <p14:xfrm>
              <a:off x="2531640" y="2353680"/>
              <a:ext cx="1094760" cy="78444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9AB552BA-5F1E-7E85-83D5-8A77D27283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77640" y="2246040"/>
                <a:ext cx="120240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176ABA3D-2F9C-7A51-4D89-96A0C77B0098}"/>
                  </a:ext>
                </a:extLst>
              </p14:cNvPr>
              <p14:cNvContentPartPr/>
              <p14:nvPr/>
            </p14:nvContentPartPr>
            <p14:xfrm>
              <a:off x="8449320" y="3445920"/>
              <a:ext cx="360" cy="36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176ABA3D-2F9C-7A51-4D89-96A0C77B00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95680" y="3337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6A8BFC29-2FCA-9843-F3DB-D21249D1CFDD}"/>
                  </a:ext>
                </a:extLst>
              </p14:cNvPr>
              <p14:cNvContentPartPr/>
              <p14:nvPr/>
            </p14:nvContentPartPr>
            <p14:xfrm>
              <a:off x="10835760" y="3767400"/>
              <a:ext cx="165960" cy="55620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6A8BFC29-2FCA-9843-F3DB-D21249D1CFD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782120" y="3659400"/>
                <a:ext cx="273600" cy="7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F14C1E8F-46DD-ED16-AAAC-D8E1E97DCE7F}"/>
                  </a:ext>
                </a:extLst>
              </p14:cNvPr>
              <p14:cNvContentPartPr/>
              <p14:nvPr/>
            </p14:nvContentPartPr>
            <p14:xfrm>
              <a:off x="3570880" y="4155240"/>
              <a:ext cx="360" cy="36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F14C1E8F-46DD-ED16-AAAC-D8E1E97DCE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17240" y="4047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FB2BDDCC-D507-EB89-E81E-0FADD7EBBDB8}"/>
                  </a:ext>
                </a:extLst>
              </p14:cNvPr>
              <p14:cNvContentPartPr/>
              <p14:nvPr/>
            </p14:nvContentPartPr>
            <p14:xfrm>
              <a:off x="3570880" y="4155240"/>
              <a:ext cx="360" cy="36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FB2BDDCC-D507-EB89-E81E-0FADD7EBBDB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17240" y="404724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9" name="图片 48">
            <a:extLst>
              <a:ext uri="{FF2B5EF4-FFF2-40B4-BE49-F238E27FC236}">
                <a16:creationId xmlns:a16="http://schemas.microsoft.com/office/drawing/2014/main" id="{396F2A00-8097-B070-B987-0227D8599F25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25" y="1924057"/>
            <a:ext cx="4428332" cy="2367802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5062CF12-1091-07F6-42AE-3494B89514AB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6822466" y="5363268"/>
            <a:ext cx="4999874" cy="12241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F4D562-D68D-6917-142F-A3AF1F607BFE}"/>
              </a:ext>
            </a:extLst>
          </p:cNvPr>
          <p:cNvSpPr txBox="1"/>
          <p:nvPr/>
        </p:nvSpPr>
        <p:spPr>
          <a:xfrm>
            <a:off x="1112832" y="5179680"/>
            <a:ext cx="4697834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/>
              <a:t>1D-Positional Embedding</a:t>
            </a:r>
            <a:endParaRPr lang="en-US" altLang="zh-CN" sz="1600" dirty="0"/>
          </a:p>
          <a:p>
            <a:pPr marL="342900" indent="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/>
              <a:t>2D-Positional Embedding</a:t>
            </a:r>
            <a:endParaRPr lang="en-US" altLang="zh-CN" sz="1600" dirty="0"/>
          </a:p>
          <a:p>
            <a:pPr marL="342900" indent="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/>
              <a:t>Relative Positional Embedding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DB542B2-30FE-C249-9085-A584B64BEB37}"/>
              </a:ext>
            </a:extLst>
          </p:cNvPr>
          <p:cNvSpPr txBox="1"/>
          <p:nvPr/>
        </p:nvSpPr>
        <p:spPr>
          <a:xfrm>
            <a:off x="1112832" y="3093144"/>
            <a:ext cx="57374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自然语言处理：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通常是使用Class Token，即前面提到的CLS。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CA4723F-EF81-57B5-5319-D44A9163A84E}"/>
              </a:ext>
            </a:extLst>
          </p:cNvPr>
          <p:cNvSpPr txBox="1"/>
          <p:nvPr/>
        </p:nvSpPr>
        <p:spPr>
          <a:xfrm>
            <a:off x="1235853" y="4836729"/>
            <a:ext cx="4824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对于计算机视觉任务，位置编码方式通常有三种：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F5C63D17-3D76-57BE-2D63-4CD8F5C9401F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BEBA8EAE-BF5A-486C-A8C5-ECC9F3942E4B}">
                <a14:imgProps xmlns:a14="http://schemas.microsoft.com/office/drawing/2010/main">
                  <a14:imgLayer r:embed="rId5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3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2619</TotalTime>
  <Words>1996</Words>
  <Application>Microsoft Office PowerPoint</Application>
  <PresentationFormat>自定义</PresentationFormat>
  <Paragraphs>172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-apple-system</vt:lpstr>
      <vt:lpstr>等线</vt:lpstr>
      <vt:lpstr>仿宋</vt:lpstr>
      <vt:lpstr>Microsoft YaHei</vt:lpstr>
      <vt:lpstr>Microsoft YaHei</vt:lpstr>
      <vt:lpstr>Arial</vt:lpstr>
      <vt:lpstr>Calibri</vt:lpstr>
      <vt:lpstr>Calibri Light</vt:lpstr>
      <vt:lpstr>Impact</vt:lpstr>
      <vt:lpstr>Times New Roman</vt:lpstr>
      <vt:lpstr>Wingdings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xy</dc:creator>
  <cp:lastModifiedBy>xu xy</cp:lastModifiedBy>
  <cp:revision>24</cp:revision>
  <dcterms:created xsi:type="dcterms:W3CDTF">2023-03-21T13:31:03Z</dcterms:created>
  <dcterms:modified xsi:type="dcterms:W3CDTF">2023-06-29T04:44:04Z</dcterms:modified>
</cp:coreProperties>
</file>