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5" r:id="rId3"/>
    <p:sldId id="271" r:id="rId4"/>
    <p:sldId id="270" r:id="rId5"/>
    <p:sldId id="276" r:id="rId6"/>
    <p:sldId id="274" r:id="rId7"/>
    <p:sldId id="27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89849" autoAdjust="0"/>
  </p:normalViewPr>
  <p:slideViewPr>
    <p:cSldViewPr snapToGrid="0">
      <p:cViewPr varScale="1">
        <p:scale>
          <a:sx n="113" d="100"/>
          <a:sy n="113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晶晶 谭" userId="9ac539a938bcbea9" providerId="LiveId" clId="{B92B6208-9831-E747-AF9D-ACFAF632C88A}"/>
    <pc:docChg chg="modSld modShowInfo">
      <pc:chgData name="晶晶 谭" userId="9ac539a938bcbea9" providerId="LiveId" clId="{B92B6208-9831-E747-AF9D-ACFAF632C88A}" dt="2023-06-29T05:05:36.488" v="3" actId="2744"/>
      <pc:docMkLst>
        <pc:docMk/>
      </pc:docMkLst>
      <pc:sldChg chg="modSp mod">
        <pc:chgData name="晶晶 谭" userId="9ac539a938bcbea9" providerId="LiveId" clId="{B92B6208-9831-E747-AF9D-ACFAF632C88A}" dt="2023-06-29T04:58:28.837" v="1" actId="20577"/>
        <pc:sldMkLst>
          <pc:docMk/>
          <pc:sldMk cId="1290384143" sldId="257"/>
        </pc:sldMkLst>
        <pc:spChg chg="mod">
          <ac:chgData name="晶晶 谭" userId="9ac539a938bcbea9" providerId="LiveId" clId="{B92B6208-9831-E747-AF9D-ACFAF632C88A}" dt="2023-06-29T04:58:28.837" v="1" actId="20577"/>
          <ac:spMkLst>
            <pc:docMk/>
            <pc:sldMk cId="1290384143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CD0AA-DA29-41B8-BCEB-C380BB1F136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308E9-3595-40B2-AE9A-0A954A631F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4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43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51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F_(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j)</a:t>
            </a:r>
            <a:r>
              <a:rPr lang="zh-CN" altLang="en-US" dirty="0"/>
              <a:t>计算能力， </a:t>
            </a:r>
            <a:r>
              <a:rPr lang="en-US" altLang="zh-CN" dirty="0" err="1"/>
              <a:t>l_i</a:t>
            </a:r>
            <a:r>
              <a:rPr lang="zh-CN" altLang="en-US" dirty="0"/>
              <a:t>一跳的延迟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59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70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94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E8173-538B-4E6D-86F7-8205C6E6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017276-40E3-4C29-A7C4-5F7A636AB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95A84-FB5E-4E24-848D-F2B7AE1A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BECA3-33DB-4334-9F18-B994C6F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DE140-B21A-4ECC-90A5-FAFF49E0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8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6D61-9D70-4D4C-A4EB-95001716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9CFE6B-2034-4B40-AE07-41B651D0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8BFC2-BCB4-4EC5-999F-0C66CFE0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BDBC4-7EB3-4AC7-9815-E1506C50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E09D3-81EE-472E-9738-9BAA5120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1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BAAC4E-A389-4BA8-8A50-229938358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0D3AE-F9BC-4337-B8D5-77504AC5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A7295-83E9-4246-B8E6-2FF3F40B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EB96E-C370-4B76-8C45-76AA660D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9AFB-297F-42F6-B051-53CBECFC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7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BFF9C-9EC5-415F-BF76-E40747BE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5D895-DC29-41EB-B9A0-E5096EBA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2AA44-3D55-4203-A636-6637CA67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96AA7-CBCD-49A1-9901-B7B5E09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DA32E-DC82-4E24-8E7A-F15C82E5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DCE30-F4EB-44B4-A864-BC6D0EB7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F366A-8FBA-48E9-9144-85EFEDA6D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A1F24-E065-452E-ACD0-63C7C8F4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05A08-0C8C-4A9B-B2FC-02F89D8B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5C0B7-3FCD-4986-BCB1-395620AD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0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3576D-DBEB-4173-BA5A-6E33276D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A72D-9F5A-4E99-B96E-B746220C5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E7A954-CF3E-444B-9380-738A8360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7AC83-9AD8-47BB-A2A6-8182D79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F8DA3-675A-4148-A9C8-D7F168E0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E2C8A6-D1C3-47C5-A492-C0F81021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83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F14CA-8DB3-4EC9-AC7F-A252E363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E6506-4C47-42B1-9B24-495E9542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37962-B887-408D-AF0A-71B997648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189BBE-6FE8-4027-AB4A-16485A40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0642E-FB75-4360-8E4F-54D316A8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A976CD-7493-475E-AB0A-74184AE3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A9CC04-7A1D-42C4-A76B-E98B8FD5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C6C127-9658-421D-85AD-D23F6BF9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5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89B1B-404D-4599-BCEB-001B76FF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F7CB7-05F4-4427-95E8-987A519E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D74E24-8DCE-46A4-8F4C-E348ABDF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E8EEEC-27F9-488C-8BC6-590D9C64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1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14DB17-A95B-4033-B923-EA71469B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D53652-37B4-447E-ACBB-52472C18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B2562-6CF6-4A90-A510-0A00D702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37028-677F-4FCC-BFC9-3A7AD1C8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92EC1-80D4-4A08-A8D0-0636EE9E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62BABB-880C-459B-AC81-0820D750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8C6EBB-8671-409C-8B84-4DDD4DFF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DF2CD2-067C-4054-87FF-B166F6F0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1A27E-4159-413E-B9D9-9C86783E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A0AF7-E97F-4D9F-AB3C-41D724F2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87919C-102E-4E3F-9746-6E2C52F20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DB7AD-D67F-4350-BA4D-3BBC60D7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1F22D-F23A-45E2-8CD6-6A790EEE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78662-5443-4316-A0CF-3AADD78E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9991C-F42B-400B-B0A7-2CBE046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43FFB6-52F6-4705-ABF9-AC2B1F93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5990B-F72B-4EC9-97D3-33599C8A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5BF26-0BF7-40CB-B284-A42F17F19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3566-261B-436F-BC51-716C08C46F9C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D654C-750A-43BA-9469-241195A7E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4F529-3A83-4A38-A15F-E303CF826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2B3F-C1A8-4F2E-B898-82094E25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7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75965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6651" y="983112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1691" y="1531726"/>
            <a:ext cx="89632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Joint Resource Management and Flow Scheduling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SFC Deployment in Hybrid Edge-and-Cloud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Network (IEEE INFOCOM2022)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17" name="文本占位符 13"/>
          <p:cNvSpPr txBox="1"/>
          <p:nvPr/>
        </p:nvSpPr>
        <p:spPr>
          <a:xfrm>
            <a:off x="3966475" y="5889968"/>
            <a:ext cx="4470039" cy="413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087091" y="5163128"/>
            <a:ext cx="4017818" cy="1232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25056" y="5189790"/>
            <a:ext cx="354188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Name: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Jingjing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Tan</a:t>
            </a: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Date: 29 June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DE2428-242E-4C54-9ACB-1895E55EF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660" y="3441488"/>
            <a:ext cx="9616965" cy="12798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21" y="843454"/>
            <a:ext cx="3140616" cy="290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8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1" name="矩形 7"/>
          <p:cNvSpPr>
            <a:spLocks noChangeArrowheads="1"/>
          </p:cNvSpPr>
          <p:nvPr/>
        </p:nvSpPr>
        <p:spPr bwMode="auto">
          <a:xfrm>
            <a:off x="835010" y="93329"/>
            <a:ext cx="2662792" cy="584775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Background</a:t>
            </a:r>
            <a:endParaRPr lang="zh-CN" altLang="en-US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iconfont-1191-801540">
            <a:extLst>
              <a:ext uri="{FF2B5EF4-FFF2-40B4-BE49-F238E27FC236}">
                <a16:creationId xmlns:a16="http://schemas.microsoft.com/office/drawing/2014/main" id="{E8F1AD24-62F6-45D4-819A-398CEF55B280}"/>
              </a:ext>
            </a:extLst>
          </p:cNvPr>
          <p:cNvSpPr/>
          <p:nvPr/>
        </p:nvSpPr>
        <p:spPr>
          <a:xfrm>
            <a:off x="473376" y="1020151"/>
            <a:ext cx="287924" cy="288000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B4D81A-7221-48B9-96F9-CB77099182ED}"/>
              </a:ext>
            </a:extLst>
          </p:cNvPr>
          <p:cNvSpPr txBox="1"/>
          <p:nvPr/>
        </p:nvSpPr>
        <p:spPr>
          <a:xfrm>
            <a:off x="929104" y="961729"/>
            <a:ext cx="567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网络功能虚拟化的优势和服务功能链的形成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C17B166-1650-D157-32E6-5244C0BB4858}"/>
              </a:ext>
            </a:extLst>
          </p:cNvPr>
          <p:cNvGrpSpPr/>
          <p:nvPr/>
        </p:nvGrpSpPr>
        <p:grpSpPr>
          <a:xfrm>
            <a:off x="4226376" y="1757909"/>
            <a:ext cx="3524104" cy="3603470"/>
            <a:chOff x="3890051" y="1990013"/>
            <a:chExt cx="3524104" cy="360347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B29749C-D52D-5287-D2E4-7F49E63F2328}"/>
                </a:ext>
              </a:extLst>
            </p:cNvPr>
            <p:cNvSpPr/>
            <p:nvPr/>
          </p:nvSpPr>
          <p:spPr>
            <a:xfrm>
              <a:off x="4292228" y="2545857"/>
              <a:ext cx="2638097" cy="2231378"/>
            </a:xfrm>
            <a:prstGeom prst="triangl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0A7506-A669-EA02-DFFB-550298155F24}"/>
                </a:ext>
              </a:extLst>
            </p:cNvPr>
            <p:cNvSpPr/>
            <p:nvPr/>
          </p:nvSpPr>
          <p:spPr>
            <a:xfrm>
              <a:off x="5448842" y="2409366"/>
              <a:ext cx="324867" cy="3248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E2AD5BD-AF20-A4CE-602B-0E24139D30E6}"/>
                </a:ext>
              </a:extLst>
            </p:cNvPr>
            <p:cNvSpPr txBox="1"/>
            <p:nvPr/>
          </p:nvSpPr>
          <p:spPr>
            <a:xfrm>
              <a:off x="5438331" y="2377836"/>
              <a:ext cx="324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78F5B7C-5589-96F6-CE3B-8BBDD7C2A995}"/>
                </a:ext>
              </a:extLst>
            </p:cNvPr>
            <p:cNvSpPr/>
            <p:nvPr/>
          </p:nvSpPr>
          <p:spPr>
            <a:xfrm>
              <a:off x="4121322" y="4588859"/>
              <a:ext cx="324867" cy="3248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E9E67A0-9E2F-E66B-798E-79EF94698761}"/>
                </a:ext>
              </a:extLst>
            </p:cNvPr>
            <p:cNvSpPr/>
            <p:nvPr/>
          </p:nvSpPr>
          <p:spPr>
            <a:xfrm>
              <a:off x="6776364" y="4588858"/>
              <a:ext cx="324867" cy="3248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2712178-99D4-5EF0-768A-279160FD3BAB}"/>
                </a:ext>
              </a:extLst>
            </p:cNvPr>
            <p:cNvSpPr txBox="1"/>
            <p:nvPr/>
          </p:nvSpPr>
          <p:spPr>
            <a:xfrm>
              <a:off x="4121321" y="4568171"/>
              <a:ext cx="324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C0D4D64-D097-140C-A863-412250F49B87}"/>
                </a:ext>
              </a:extLst>
            </p:cNvPr>
            <p:cNvSpPr txBox="1"/>
            <p:nvPr/>
          </p:nvSpPr>
          <p:spPr>
            <a:xfrm>
              <a:off x="6757381" y="4554903"/>
              <a:ext cx="324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0CB7730-5169-8BDB-8275-B218DEC1E13C}"/>
                </a:ext>
              </a:extLst>
            </p:cNvPr>
            <p:cNvSpPr txBox="1"/>
            <p:nvPr/>
          </p:nvSpPr>
          <p:spPr>
            <a:xfrm>
              <a:off x="4537829" y="1990013"/>
              <a:ext cx="212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灵活性和可扩展性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B75EECA-D865-2D33-825A-9BF1E6A48E5B}"/>
                </a:ext>
              </a:extLst>
            </p:cNvPr>
            <p:cNvSpPr txBox="1"/>
            <p:nvPr/>
          </p:nvSpPr>
          <p:spPr>
            <a:xfrm>
              <a:off x="3890051" y="4947152"/>
              <a:ext cx="1230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高效性和低成本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FE7DD6-0C3A-2728-B575-52AD2E36F66A}"/>
                </a:ext>
              </a:extLst>
            </p:cNvPr>
            <p:cNvSpPr txBox="1"/>
            <p:nvPr/>
          </p:nvSpPr>
          <p:spPr>
            <a:xfrm>
              <a:off x="6184131" y="4939415"/>
              <a:ext cx="12300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集成性和自动化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74E2A3E-2051-95DB-0D63-6E51B1A95565}"/>
              </a:ext>
            </a:extLst>
          </p:cNvPr>
          <p:cNvGrpSpPr/>
          <p:nvPr/>
        </p:nvGrpSpPr>
        <p:grpSpPr>
          <a:xfrm>
            <a:off x="1525209" y="1574325"/>
            <a:ext cx="3220888" cy="1662334"/>
            <a:chOff x="1008278" y="1637914"/>
            <a:chExt cx="3220888" cy="166233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6F7796D-7A34-B2B9-1117-60922616164C}"/>
                </a:ext>
              </a:extLst>
            </p:cNvPr>
            <p:cNvSpPr/>
            <p:nvPr/>
          </p:nvSpPr>
          <p:spPr>
            <a:xfrm>
              <a:off x="1008278" y="1637914"/>
              <a:ext cx="3220888" cy="16623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5F1C014-D8AD-D98D-0AF0-020B889EBE5D}"/>
                </a:ext>
              </a:extLst>
            </p:cNvPr>
            <p:cNvSpPr txBox="1"/>
            <p:nvPr/>
          </p:nvSpPr>
          <p:spPr>
            <a:xfrm>
              <a:off x="1008278" y="1711484"/>
              <a:ext cx="3220888" cy="149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8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使用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NFV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将虚拟网络功能从专用设备中分离出来；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lnSpc>
                  <a:spcPts val="28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可以快速动态地配置和调整网络功能</a:t>
              </a:r>
              <a:r>
                <a:rPr lang="zh-CN" altLang="en-US" dirty="0"/>
                <a:t>；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6C718C-F42C-175C-929D-C6C47EDA9C1F}"/>
              </a:ext>
            </a:extLst>
          </p:cNvPr>
          <p:cNvGrpSpPr/>
          <p:nvPr/>
        </p:nvGrpSpPr>
        <p:grpSpPr>
          <a:xfrm>
            <a:off x="7093706" y="1439722"/>
            <a:ext cx="3220888" cy="1662334"/>
            <a:chOff x="6996024" y="1570900"/>
            <a:chExt cx="3220888" cy="166233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5649652-F9BA-13D4-78CC-079A6E0BBCF3}"/>
                </a:ext>
              </a:extLst>
            </p:cNvPr>
            <p:cNvSpPr/>
            <p:nvPr/>
          </p:nvSpPr>
          <p:spPr>
            <a:xfrm>
              <a:off x="6996024" y="1570900"/>
              <a:ext cx="3220888" cy="16623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A11906-0AD0-073E-0CD5-10C1C415AAE4}"/>
                </a:ext>
              </a:extLst>
            </p:cNvPr>
            <p:cNvSpPr txBox="1"/>
            <p:nvPr/>
          </p:nvSpPr>
          <p:spPr>
            <a:xfrm>
              <a:off x="6996024" y="1644470"/>
              <a:ext cx="3220888" cy="149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800"/>
                </a:lnSpc>
                <a:buFont typeface="Wingdings" panose="05000000000000000000" pitchFamily="2" charset="2"/>
                <a:buChar char="ü"/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NFV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能够更好地适应变化的业务需求和各种网络环境；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lnSpc>
                  <a:spcPts val="28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通过增加虚拟资源来实现网络功能更高效的利用</a:t>
              </a:r>
              <a:r>
                <a:rPr lang="zh-CN" altLang="en-US" dirty="0"/>
                <a:t>；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C9791C8-36E4-E7B4-BDCE-BF7081A43B41}"/>
              </a:ext>
            </a:extLst>
          </p:cNvPr>
          <p:cNvGrpSpPr/>
          <p:nvPr/>
        </p:nvGrpSpPr>
        <p:grpSpPr>
          <a:xfrm>
            <a:off x="920035" y="4010969"/>
            <a:ext cx="3220888" cy="1662334"/>
            <a:chOff x="718697" y="4064680"/>
            <a:chExt cx="3220888" cy="1662334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0D584CB-603A-FD2F-FB36-F71E30839244}"/>
                </a:ext>
              </a:extLst>
            </p:cNvPr>
            <p:cNvSpPr/>
            <p:nvPr/>
          </p:nvSpPr>
          <p:spPr>
            <a:xfrm>
              <a:off x="718697" y="4064680"/>
              <a:ext cx="3220888" cy="16623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8B177D8-8B44-7E47-DDB3-7E016723B8B4}"/>
                </a:ext>
              </a:extLst>
            </p:cNvPr>
            <p:cNvSpPr txBox="1"/>
            <p:nvPr/>
          </p:nvSpPr>
          <p:spPr>
            <a:xfrm>
              <a:off x="718697" y="4138250"/>
              <a:ext cx="3220888" cy="1500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8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可以自动化部署和动态分配资源来提高利用率；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lnSpc>
                  <a:spcPts val="28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分离减少了硬件成本和运维成本</a:t>
              </a:r>
              <a:r>
                <a:rPr lang="zh-CN" altLang="en-US" dirty="0"/>
                <a:t>；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7324B3-0346-B4B7-CCEC-7A5EF07AC0EB}"/>
              </a:ext>
            </a:extLst>
          </p:cNvPr>
          <p:cNvGrpSpPr/>
          <p:nvPr/>
        </p:nvGrpSpPr>
        <p:grpSpPr>
          <a:xfrm>
            <a:off x="7877979" y="4010868"/>
            <a:ext cx="3220888" cy="1662334"/>
            <a:chOff x="7414155" y="4051013"/>
            <a:chExt cx="3220888" cy="166233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02527C36-3829-E83E-616C-E60F38A8BB79}"/>
                </a:ext>
              </a:extLst>
            </p:cNvPr>
            <p:cNvSpPr/>
            <p:nvPr/>
          </p:nvSpPr>
          <p:spPr>
            <a:xfrm>
              <a:off x="7414155" y="4051013"/>
              <a:ext cx="3220888" cy="16623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E09A8A0-D798-E527-6C5C-5EA06677EC14}"/>
                </a:ext>
              </a:extLst>
            </p:cNvPr>
            <p:cNvSpPr txBox="1"/>
            <p:nvPr/>
          </p:nvSpPr>
          <p:spPr>
            <a:xfrm>
              <a:off x="7414155" y="4124583"/>
              <a:ext cx="3220888" cy="1500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8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使用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NFV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可以轻松地集成和管理不同的网络功能；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>
                <a:lnSpc>
                  <a:spcPts val="2800"/>
                </a:lnSpc>
                <a:buFont typeface="Wingdings" panose="05000000000000000000" pitchFamily="2" charset="2"/>
                <a:buChar char="ü"/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通过监测网络指标参数来自动化进行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NFV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管理；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64DB8E7-9CC9-095E-9152-1FB742B324BB}"/>
              </a:ext>
            </a:extLst>
          </p:cNvPr>
          <p:cNvSpPr txBox="1"/>
          <p:nvPr/>
        </p:nvSpPr>
        <p:spPr>
          <a:xfrm>
            <a:off x="1807796" y="5849185"/>
            <a:ext cx="920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虚拟网络功能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(VNF)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之间存在依赖关系，按照特定顺序的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VNF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会形成服务功能链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(SFC)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3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1" name="矩形 7"/>
          <p:cNvSpPr>
            <a:spLocks noChangeArrowheads="1"/>
          </p:cNvSpPr>
          <p:nvPr/>
        </p:nvSpPr>
        <p:spPr bwMode="auto">
          <a:xfrm>
            <a:off x="835010" y="93329"/>
            <a:ext cx="2662792" cy="584775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Background</a:t>
            </a:r>
            <a:endParaRPr lang="zh-CN" altLang="en-US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6E6605-16CD-4BFD-AAD4-70B90FFA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897" y="3619403"/>
            <a:ext cx="142352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iconfont-1191-801540">
            <a:extLst>
              <a:ext uri="{FF2B5EF4-FFF2-40B4-BE49-F238E27FC236}">
                <a16:creationId xmlns:a16="http://schemas.microsoft.com/office/drawing/2014/main" id="{E8F1AD24-62F6-45D4-819A-398CEF55B280}"/>
              </a:ext>
            </a:extLst>
          </p:cNvPr>
          <p:cNvSpPr/>
          <p:nvPr/>
        </p:nvSpPr>
        <p:spPr>
          <a:xfrm>
            <a:off x="473376" y="1020151"/>
            <a:ext cx="287924" cy="288000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B4D81A-7221-48B9-96F9-CB77099182ED}"/>
              </a:ext>
            </a:extLst>
          </p:cNvPr>
          <p:cNvSpPr txBox="1"/>
          <p:nvPr/>
        </p:nvSpPr>
        <p:spPr>
          <a:xfrm>
            <a:off x="929104" y="961729"/>
            <a:ext cx="567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中部署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的优势和挑战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4AC9B8-8604-30FA-74FA-8FBE46F04F0D}"/>
              </a:ext>
            </a:extLst>
          </p:cNvPr>
          <p:cNvSpPr/>
          <p:nvPr/>
        </p:nvSpPr>
        <p:spPr>
          <a:xfrm>
            <a:off x="1369428" y="1997878"/>
            <a:ext cx="3058511" cy="288124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5071BD-31CC-A140-CB82-015064C97B8E}"/>
              </a:ext>
            </a:extLst>
          </p:cNvPr>
          <p:cNvSpPr txBox="1"/>
          <p:nvPr/>
        </p:nvSpPr>
        <p:spPr>
          <a:xfrm>
            <a:off x="1377796" y="2219461"/>
            <a:ext cx="3058511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通过调整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来优化网络质量，减少通信延迟；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NFV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中构建更完善的安全体系，从而实现更可靠的网络环境。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6E821E-1C9C-DC1D-2626-257564295742}"/>
              </a:ext>
            </a:extLst>
          </p:cNvPr>
          <p:cNvSpPr/>
          <p:nvPr/>
        </p:nvSpPr>
        <p:spPr>
          <a:xfrm>
            <a:off x="1813790" y="1779861"/>
            <a:ext cx="2216014" cy="4194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SFC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的优势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4F328B3-4508-BC6E-27BD-C39397BBEFCE}"/>
              </a:ext>
            </a:extLst>
          </p:cNvPr>
          <p:cNvSpPr/>
          <p:nvPr/>
        </p:nvSpPr>
        <p:spPr>
          <a:xfrm>
            <a:off x="4678045" y="2998045"/>
            <a:ext cx="1071114" cy="315343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9379C70-4F57-9F47-0575-189883FDB55F}"/>
              </a:ext>
            </a:extLst>
          </p:cNvPr>
          <p:cNvSpPr/>
          <p:nvPr/>
        </p:nvSpPr>
        <p:spPr>
          <a:xfrm>
            <a:off x="6167400" y="1944069"/>
            <a:ext cx="4101207" cy="293505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7D853D-DA76-F4D3-F648-BAE99DC81D73}"/>
              </a:ext>
            </a:extLst>
          </p:cNvPr>
          <p:cNvSpPr txBox="1"/>
          <p:nvPr/>
        </p:nvSpPr>
        <p:spPr>
          <a:xfrm>
            <a:off x="6175769" y="2165652"/>
            <a:ext cx="4092838" cy="25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进行高效的资源管理以充分利用有限的边缘资源；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的部署可以考虑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VNF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之间的链接，错误的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会导致冗余流路径，提高高延迟和拥塞。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的部署复杂性和全局优化问题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D611FF5-7E3C-6EC4-FA64-5215038A3D83}"/>
              </a:ext>
            </a:extLst>
          </p:cNvPr>
          <p:cNvSpPr/>
          <p:nvPr/>
        </p:nvSpPr>
        <p:spPr>
          <a:xfrm>
            <a:off x="7109996" y="1716987"/>
            <a:ext cx="2216014" cy="4194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SFC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的挑战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227E127-F0DE-E638-D411-65FC0E954E90}"/>
              </a:ext>
            </a:extLst>
          </p:cNvPr>
          <p:cNvSpPr txBox="1"/>
          <p:nvPr/>
        </p:nvSpPr>
        <p:spPr>
          <a:xfrm>
            <a:off x="1574584" y="5308663"/>
            <a:ext cx="920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因此，在混合边缘和云网络中进行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SFC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部署以优化资源管理和数据流具有重要意义。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0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1" name="矩形 7"/>
          <p:cNvSpPr>
            <a:spLocks noChangeArrowheads="1"/>
          </p:cNvSpPr>
          <p:nvPr/>
        </p:nvSpPr>
        <p:spPr bwMode="auto">
          <a:xfrm>
            <a:off x="835009" y="93329"/>
            <a:ext cx="3106675" cy="584775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Related work</a:t>
            </a:r>
            <a:endParaRPr lang="zh-CN" altLang="en-US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1286BAE-99B3-AE2C-CA9B-7776970D0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803896"/>
              </p:ext>
            </p:extLst>
          </p:nvPr>
        </p:nvGraphicFramePr>
        <p:xfrm>
          <a:off x="761300" y="1621576"/>
          <a:ext cx="1068389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33">
                  <a:extLst>
                    <a:ext uri="{9D8B030D-6E8A-4147-A177-3AD203B41FA5}">
                      <a16:colId xmlns:a16="http://schemas.microsoft.com/office/drawing/2014/main" val="219009165"/>
                    </a:ext>
                  </a:extLst>
                </a:gridCol>
                <a:gridCol w="2301281">
                  <a:extLst>
                    <a:ext uri="{9D8B030D-6E8A-4147-A177-3AD203B41FA5}">
                      <a16:colId xmlns:a16="http://schemas.microsoft.com/office/drawing/2014/main" val="4024487686"/>
                    </a:ext>
                  </a:extLst>
                </a:gridCol>
                <a:gridCol w="2124176">
                  <a:extLst>
                    <a:ext uri="{9D8B030D-6E8A-4147-A177-3AD203B41FA5}">
                      <a16:colId xmlns:a16="http://schemas.microsoft.com/office/drawing/2014/main" val="915018626"/>
                    </a:ext>
                  </a:extLst>
                </a:gridCol>
                <a:gridCol w="1973168">
                  <a:extLst>
                    <a:ext uri="{9D8B030D-6E8A-4147-A177-3AD203B41FA5}">
                      <a16:colId xmlns:a16="http://schemas.microsoft.com/office/drawing/2014/main" val="2661895705"/>
                    </a:ext>
                  </a:extLst>
                </a:gridCol>
                <a:gridCol w="2567132">
                  <a:extLst>
                    <a:ext uri="{9D8B030D-6E8A-4147-A177-3AD203B41FA5}">
                      <a16:colId xmlns:a16="http://schemas.microsoft.com/office/drawing/2014/main" val="3805617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场景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指标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缺陷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81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VFC</a:t>
                      </a:r>
                      <a:r>
                        <a:rPr lang="zh-CN" altLang="en-US" dirty="0"/>
                        <a:t>放置问题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边缘计算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云计算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启发式方法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（模拟退火算法）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延迟、计算资源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没有可证明的性能保证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1667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SFC</a:t>
                      </a:r>
                      <a:r>
                        <a:rPr lang="zh-CN" altLang="en-US" dirty="0"/>
                        <a:t>放置问题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边缘计算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可证明近似方法（舍入算法）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延迟、计算资源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未考虑云服务器带来的影响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305042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边缘计算</a:t>
                      </a:r>
                    </a:p>
                    <a:p>
                      <a:r>
                        <a:rPr lang="zh-CN" altLang="en-US" dirty="0"/>
                        <a:t>云计算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可证明近似方法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（约束深度优先搜索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基于路径的贪心算法）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延迟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仅给出常数约束的理论证明的最坏情况的性能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264695"/>
                  </a:ext>
                </a:extLst>
              </a:tr>
            </a:tbl>
          </a:graphicData>
        </a:graphic>
      </p:graphicFrame>
      <p:sp>
        <p:nvSpPr>
          <p:cNvPr id="26" name="iconfont-1191-801540">
            <a:extLst>
              <a:ext uri="{FF2B5EF4-FFF2-40B4-BE49-F238E27FC236}">
                <a16:creationId xmlns:a16="http://schemas.microsoft.com/office/drawing/2014/main" id="{8F6C09C0-3D12-A6E2-8355-DD75297E0B91}"/>
              </a:ext>
            </a:extLst>
          </p:cNvPr>
          <p:cNvSpPr/>
          <p:nvPr/>
        </p:nvSpPr>
        <p:spPr>
          <a:xfrm>
            <a:off x="473376" y="1020151"/>
            <a:ext cx="287924" cy="288000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DF8F81-7314-DB8B-F1E7-D9895740BE8F}"/>
              </a:ext>
            </a:extLst>
          </p:cNvPr>
          <p:cNvSpPr txBox="1"/>
          <p:nvPr/>
        </p:nvSpPr>
        <p:spPr>
          <a:xfrm>
            <a:off x="929104" y="961729"/>
            <a:ext cx="567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部署的相关工作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BF1D65-15FC-1DD2-DE8B-8FAE31D11089}"/>
              </a:ext>
            </a:extLst>
          </p:cNvPr>
          <p:cNvSpPr txBox="1"/>
          <p:nvPr/>
        </p:nvSpPr>
        <p:spPr>
          <a:xfrm>
            <a:off x="965199" y="4867092"/>
            <a:ext cx="920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研究点：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VFC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SFC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放置联合优化问题；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创新点：提出了一种优于现存方案的放置策略、并证明出了近似比。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2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7E70B13-E3DC-836A-2E84-145202EAA8A6}"/>
              </a:ext>
            </a:extLst>
          </p:cNvPr>
          <p:cNvSpPr/>
          <p:nvPr/>
        </p:nvSpPr>
        <p:spPr>
          <a:xfrm>
            <a:off x="4090579" y="4240812"/>
            <a:ext cx="1235528" cy="5030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456DC3C-D52E-B3D9-6B30-A5396DF4FDE8}"/>
              </a:ext>
            </a:extLst>
          </p:cNvPr>
          <p:cNvSpPr/>
          <p:nvPr/>
        </p:nvSpPr>
        <p:spPr>
          <a:xfrm>
            <a:off x="6243380" y="4197948"/>
            <a:ext cx="1235528" cy="5030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AE9DF5B-0FF5-6F45-A5E3-FDA74CF559E1}"/>
              </a:ext>
            </a:extLst>
          </p:cNvPr>
          <p:cNvSpPr/>
          <p:nvPr/>
        </p:nvSpPr>
        <p:spPr>
          <a:xfrm>
            <a:off x="5210152" y="5150470"/>
            <a:ext cx="1235528" cy="5030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2BE0A47-05FB-D636-22D8-A9A244369E34}"/>
              </a:ext>
            </a:extLst>
          </p:cNvPr>
          <p:cNvSpPr/>
          <p:nvPr/>
        </p:nvSpPr>
        <p:spPr>
          <a:xfrm>
            <a:off x="6918388" y="5012586"/>
            <a:ext cx="1533900" cy="50305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E3FCFC-A5AF-207B-E210-F96C6B52D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78" y="1898963"/>
            <a:ext cx="3188274" cy="1318459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1" name="矩形 7"/>
          <p:cNvSpPr>
            <a:spLocks noChangeArrowheads="1"/>
          </p:cNvSpPr>
          <p:nvPr/>
        </p:nvSpPr>
        <p:spPr bwMode="auto">
          <a:xfrm>
            <a:off x="835010" y="93329"/>
            <a:ext cx="3301984" cy="584775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System model</a:t>
            </a:r>
            <a:endParaRPr lang="zh-CN" altLang="en-US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6E6605-16CD-4BFD-AAD4-70B90FFA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897" y="3619403"/>
            <a:ext cx="142352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BABD3DA-9A16-70E7-64CF-2B02C591EE7B}"/>
              </a:ext>
            </a:extLst>
          </p:cNvPr>
          <p:cNvSpPr/>
          <p:nvPr/>
        </p:nvSpPr>
        <p:spPr>
          <a:xfrm>
            <a:off x="4435761" y="4373117"/>
            <a:ext cx="136291" cy="172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B005B74-E7D8-1695-642F-B3119F7452B6}"/>
              </a:ext>
            </a:extLst>
          </p:cNvPr>
          <p:cNvSpPr/>
          <p:nvPr/>
        </p:nvSpPr>
        <p:spPr>
          <a:xfrm>
            <a:off x="4894397" y="4438412"/>
            <a:ext cx="136291" cy="172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F3FB0E0-3790-059D-FD05-A327940200EB}"/>
              </a:ext>
            </a:extLst>
          </p:cNvPr>
          <p:cNvSpPr/>
          <p:nvPr/>
        </p:nvSpPr>
        <p:spPr>
          <a:xfrm>
            <a:off x="5500215" y="5312345"/>
            <a:ext cx="136291" cy="172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DD99052-F4B3-C43C-6853-DAA558821123}"/>
              </a:ext>
            </a:extLst>
          </p:cNvPr>
          <p:cNvSpPr/>
          <p:nvPr/>
        </p:nvSpPr>
        <p:spPr>
          <a:xfrm>
            <a:off x="6582781" y="4352831"/>
            <a:ext cx="136291" cy="172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6B7D7C8-EE96-8C1C-69FF-93BABAC86C29}"/>
              </a:ext>
            </a:extLst>
          </p:cNvPr>
          <p:cNvSpPr/>
          <p:nvPr/>
        </p:nvSpPr>
        <p:spPr>
          <a:xfrm>
            <a:off x="5926569" y="5270934"/>
            <a:ext cx="136291" cy="172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B604D16-522B-D547-C002-A4A52301FB90}"/>
              </a:ext>
            </a:extLst>
          </p:cNvPr>
          <p:cNvSpPr/>
          <p:nvPr/>
        </p:nvSpPr>
        <p:spPr>
          <a:xfrm>
            <a:off x="6970652" y="4363157"/>
            <a:ext cx="136291" cy="172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6DDBB3C-0ABB-869B-CFDF-04674BB78FAC}"/>
              </a:ext>
            </a:extLst>
          </p:cNvPr>
          <p:cNvSpPr/>
          <p:nvPr/>
        </p:nvSpPr>
        <p:spPr>
          <a:xfrm>
            <a:off x="7231887" y="5177796"/>
            <a:ext cx="136291" cy="172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F6E42A-E69A-5126-E643-D149E2CA9200}"/>
              </a:ext>
            </a:extLst>
          </p:cNvPr>
          <p:cNvSpPr/>
          <p:nvPr/>
        </p:nvSpPr>
        <p:spPr>
          <a:xfrm>
            <a:off x="7584461" y="5177795"/>
            <a:ext cx="136291" cy="172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537D1DF-48CA-A20B-CEC5-AE321DD2EE47}"/>
              </a:ext>
            </a:extLst>
          </p:cNvPr>
          <p:cNvSpPr/>
          <p:nvPr/>
        </p:nvSpPr>
        <p:spPr>
          <a:xfrm>
            <a:off x="7933360" y="5264111"/>
            <a:ext cx="136291" cy="172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797CCF0-4403-BBDB-C9E0-F7C2901FAA68}"/>
              </a:ext>
            </a:extLst>
          </p:cNvPr>
          <p:cNvSpPr/>
          <p:nvPr/>
        </p:nvSpPr>
        <p:spPr>
          <a:xfrm>
            <a:off x="5213274" y="2502039"/>
            <a:ext cx="136291" cy="172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2964C15-187E-1538-3830-6AFC90108EE7}"/>
              </a:ext>
            </a:extLst>
          </p:cNvPr>
          <p:cNvSpPr/>
          <p:nvPr/>
        </p:nvSpPr>
        <p:spPr>
          <a:xfrm>
            <a:off x="4826251" y="2545949"/>
            <a:ext cx="136291" cy="172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AF944B0-6B33-30A8-0E7E-D80F6F3A449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894396" y="2701505"/>
            <a:ext cx="68147" cy="17369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CB93C48-F846-CD05-BE8F-0B461C1D10EE}"/>
              </a:ext>
            </a:extLst>
          </p:cNvPr>
          <p:cNvCxnSpPr>
            <a:endCxn id="46" idx="7"/>
          </p:cNvCxnSpPr>
          <p:nvPr/>
        </p:nvCxnSpPr>
        <p:spPr>
          <a:xfrm>
            <a:off x="4962542" y="4611043"/>
            <a:ext cx="1080359" cy="6851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0E3BEE7-EAAD-F86B-363E-488EAC57EA0A}"/>
              </a:ext>
            </a:extLst>
          </p:cNvPr>
          <p:cNvCxnSpPr>
            <a:stCxn id="42" idx="4"/>
            <a:endCxn id="46" idx="6"/>
          </p:cNvCxnSpPr>
          <p:nvPr/>
        </p:nvCxnSpPr>
        <p:spPr>
          <a:xfrm flipH="1">
            <a:off x="6042901" y="4525462"/>
            <a:ext cx="608026" cy="7707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CA1340D-C4B9-F2F7-23F9-EAA128FAB9DA}"/>
              </a:ext>
            </a:extLst>
          </p:cNvPr>
          <p:cNvCxnSpPr>
            <a:cxnSpLocks/>
            <a:stCxn id="42" idx="6"/>
            <a:endCxn id="52" idx="1"/>
          </p:cNvCxnSpPr>
          <p:nvPr/>
        </p:nvCxnSpPr>
        <p:spPr>
          <a:xfrm>
            <a:off x="6719072" y="4439147"/>
            <a:ext cx="1234247" cy="850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465C53-B45B-33ED-B826-A4F9A6B3AC4D}"/>
              </a:ext>
            </a:extLst>
          </p:cNvPr>
          <p:cNvCxnSpPr>
            <a:stCxn id="55" idx="4"/>
            <a:endCxn id="4" idx="0"/>
          </p:cNvCxnSpPr>
          <p:nvPr/>
        </p:nvCxnSpPr>
        <p:spPr>
          <a:xfrm flipH="1">
            <a:off x="4503907" y="2718580"/>
            <a:ext cx="390490" cy="1654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57E27DF-25DD-FCC6-6560-EC433004C0F9}"/>
              </a:ext>
            </a:extLst>
          </p:cNvPr>
          <p:cNvCxnSpPr>
            <a:endCxn id="53" idx="2"/>
          </p:cNvCxnSpPr>
          <p:nvPr/>
        </p:nvCxnSpPr>
        <p:spPr>
          <a:xfrm flipV="1">
            <a:off x="4962542" y="2588355"/>
            <a:ext cx="250732" cy="27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95B37DD-9D9C-1BF0-6B2E-0530BA5D4EF3}"/>
              </a:ext>
            </a:extLst>
          </p:cNvPr>
          <p:cNvCxnSpPr>
            <a:stCxn id="53" idx="4"/>
            <a:endCxn id="42" idx="1"/>
          </p:cNvCxnSpPr>
          <p:nvPr/>
        </p:nvCxnSpPr>
        <p:spPr>
          <a:xfrm>
            <a:off x="5281420" y="2674670"/>
            <a:ext cx="1321320" cy="17034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9186B454-0D7C-F2B1-8C4A-742219E73E7E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4503907" y="4545748"/>
            <a:ext cx="996308" cy="8046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F1BD0DE-5445-39C2-90EF-D1B56A017A0F}"/>
              </a:ext>
            </a:extLst>
          </p:cNvPr>
          <p:cNvCxnSpPr>
            <a:stCxn id="41" idx="6"/>
            <a:endCxn id="46" idx="2"/>
          </p:cNvCxnSpPr>
          <p:nvPr/>
        </p:nvCxnSpPr>
        <p:spPr>
          <a:xfrm flipV="1">
            <a:off x="5636506" y="5357250"/>
            <a:ext cx="290063" cy="414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916D3D7-FAD0-9A56-5F83-88EAAAC80FAE}"/>
              </a:ext>
            </a:extLst>
          </p:cNvPr>
          <p:cNvCxnSpPr>
            <a:endCxn id="50" idx="1"/>
          </p:cNvCxnSpPr>
          <p:nvPr/>
        </p:nvCxnSpPr>
        <p:spPr>
          <a:xfrm flipV="1">
            <a:off x="6062860" y="5264112"/>
            <a:ext cx="1169027" cy="931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19F9100-1197-FA14-4CA0-A9B46D49F0BE}"/>
              </a:ext>
            </a:extLst>
          </p:cNvPr>
          <p:cNvCxnSpPr>
            <a:stCxn id="50" idx="1"/>
            <a:endCxn id="42" idx="5"/>
          </p:cNvCxnSpPr>
          <p:nvPr/>
        </p:nvCxnSpPr>
        <p:spPr>
          <a:xfrm flipH="1" flipV="1">
            <a:off x="6699113" y="4500181"/>
            <a:ext cx="552733" cy="702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0EE1EC0-5C3A-480A-B293-507B7643EA2D}"/>
              </a:ext>
            </a:extLst>
          </p:cNvPr>
          <p:cNvCxnSpPr>
            <a:stCxn id="4" idx="6"/>
            <a:endCxn id="40" idx="2"/>
          </p:cNvCxnSpPr>
          <p:nvPr/>
        </p:nvCxnSpPr>
        <p:spPr>
          <a:xfrm>
            <a:off x="4572052" y="4459433"/>
            <a:ext cx="322345" cy="652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4243EF2-27A1-8D4D-62A3-AB241E50E231}"/>
              </a:ext>
            </a:extLst>
          </p:cNvPr>
          <p:cNvCxnSpPr>
            <a:stCxn id="40" idx="6"/>
            <a:endCxn id="42" idx="2"/>
          </p:cNvCxnSpPr>
          <p:nvPr/>
        </p:nvCxnSpPr>
        <p:spPr>
          <a:xfrm flipV="1">
            <a:off x="5030688" y="4439147"/>
            <a:ext cx="1552093" cy="855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CAFB0F0-01D5-E73E-13E4-27F841194AF8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7368178" y="5264111"/>
            <a:ext cx="216283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81CAD81-36F2-5512-6621-CE325294E603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7720752" y="5264111"/>
            <a:ext cx="212608" cy="863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BBFE8A3-F985-DBDA-AD85-8E788A938A32}"/>
              </a:ext>
            </a:extLst>
          </p:cNvPr>
          <p:cNvCxnSpPr>
            <a:cxnSpLocks/>
            <a:stCxn id="52" idx="7"/>
            <a:endCxn id="49" idx="6"/>
          </p:cNvCxnSpPr>
          <p:nvPr/>
        </p:nvCxnSpPr>
        <p:spPr>
          <a:xfrm flipH="1" flipV="1">
            <a:off x="7106943" y="4449473"/>
            <a:ext cx="942749" cy="8399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86A1D2F-EC3F-F796-D284-3A073FE753ED}"/>
              </a:ext>
            </a:extLst>
          </p:cNvPr>
          <p:cNvCxnSpPr>
            <a:cxnSpLocks/>
            <a:stCxn id="49" idx="1"/>
            <a:endCxn id="42" idx="6"/>
          </p:cNvCxnSpPr>
          <p:nvPr/>
        </p:nvCxnSpPr>
        <p:spPr>
          <a:xfrm flipH="1">
            <a:off x="6719072" y="4388438"/>
            <a:ext cx="271539" cy="507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6E47B921-17FE-25C2-F438-6B6CBF9D61BF}"/>
              </a:ext>
            </a:extLst>
          </p:cNvPr>
          <p:cNvSpPr txBox="1"/>
          <p:nvPr/>
        </p:nvSpPr>
        <p:spPr>
          <a:xfrm>
            <a:off x="5706277" y="2359938"/>
            <a:ext cx="14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0A0191D-6DC4-D7F1-C64D-72DDD70EC555}"/>
              </a:ext>
            </a:extLst>
          </p:cNvPr>
          <p:cNvSpPr txBox="1"/>
          <p:nvPr/>
        </p:nvSpPr>
        <p:spPr>
          <a:xfrm>
            <a:off x="2832834" y="4154205"/>
            <a:ext cx="14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17FABE5-0D0D-0686-BD45-5509261899E1}"/>
              </a:ext>
            </a:extLst>
          </p:cNvPr>
          <p:cNvSpPr txBox="1"/>
          <p:nvPr/>
        </p:nvSpPr>
        <p:spPr>
          <a:xfrm>
            <a:off x="3441658" y="2244760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iconfont-1191-801540">
            <a:extLst>
              <a:ext uri="{FF2B5EF4-FFF2-40B4-BE49-F238E27FC236}">
                <a16:creationId xmlns:a16="http://schemas.microsoft.com/office/drawing/2014/main" id="{7AFC375F-2EFA-6B49-0E8E-44549A11F973}"/>
              </a:ext>
            </a:extLst>
          </p:cNvPr>
          <p:cNvSpPr/>
          <p:nvPr/>
        </p:nvSpPr>
        <p:spPr>
          <a:xfrm>
            <a:off x="473376" y="1020151"/>
            <a:ext cx="287924" cy="288000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77E005B-7BBC-B80D-3221-E0DF189113B7}"/>
              </a:ext>
            </a:extLst>
          </p:cNvPr>
          <p:cNvSpPr txBox="1"/>
          <p:nvPr/>
        </p:nvSpPr>
        <p:spPr>
          <a:xfrm>
            <a:off x="929104" y="961729"/>
            <a:ext cx="251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部署的网络模型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0BB8640-52AC-8139-FEE2-18A2C2D4D214}"/>
                  </a:ext>
                </a:extLst>
              </p:cNvPr>
              <p:cNvSpPr txBox="1"/>
              <p:nvPr/>
            </p:nvSpPr>
            <p:spPr>
              <a:xfrm>
                <a:off x="4532180" y="874351"/>
                <a:ext cx="33291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VNF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SFC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0BB8640-52AC-8139-FEE2-18A2C2D4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80" y="874351"/>
                <a:ext cx="3329180" cy="923330"/>
              </a:xfrm>
              <a:prstGeom prst="rect">
                <a:avLst/>
              </a:prstGeom>
              <a:blipFill>
                <a:blip r:embed="rId5"/>
                <a:stretch>
                  <a:fillRect l="-1463" t="-394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28614780-7C0D-3EF9-FD09-B33AF3FA31DC}"/>
              </a:ext>
            </a:extLst>
          </p:cNvPr>
          <p:cNvGrpSpPr/>
          <p:nvPr/>
        </p:nvGrpSpPr>
        <p:grpSpPr>
          <a:xfrm>
            <a:off x="535867" y="1663411"/>
            <a:ext cx="2936162" cy="1101732"/>
            <a:chOff x="535867" y="1663411"/>
            <a:chExt cx="2936162" cy="110173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59781F3-1955-DA04-00D9-9C45B2D4C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344"/>
            <a:stretch/>
          </p:blipFill>
          <p:spPr>
            <a:xfrm>
              <a:off x="660400" y="1979988"/>
              <a:ext cx="2557152" cy="78515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AD050C7-5B1D-7399-5135-AE1EA2AEEDDB}"/>
                </a:ext>
              </a:extLst>
            </p:cNvPr>
            <p:cNvSpPr txBox="1"/>
            <p:nvPr/>
          </p:nvSpPr>
          <p:spPr>
            <a:xfrm>
              <a:off x="535867" y="1663411"/>
              <a:ext cx="2936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</a:t>
              </a:r>
              <a:r>
                <a:rPr lang="zh-CN" altLang="en-US" dirty="0"/>
                <a:t>边缘服务器计算能力限制：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6DC07F-3220-AE4B-FAA4-EEC4A7E2F903}"/>
              </a:ext>
            </a:extLst>
          </p:cNvPr>
          <p:cNvGrpSpPr/>
          <p:nvPr/>
        </p:nvGrpSpPr>
        <p:grpSpPr>
          <a:xfrm>
            <a:off x="507007" y="3040979"/>
            <a:ext cx="2683234" cy="1030916"/>
            <a:chOff x="507007" y="3040979"/>
            <a:chExt cx="2683234" cy="10309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94B47DE-873C-2E2F-311A-0932DA45D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5867" y="3408302"/>
              <a:ext cx="2654374" cy="663593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1D00D15-9E14-23A8-BD4C-9721B204C65E}"/>
                </a:ext>
              </a:extLst>
            </p:cNvPr>
            <p:cNvSpPr txBox="1"/>
            <p:nvPr/>
          </p:nvSpPr>
          <p:spPr>
            <a:xfrm>
              <a:off x="507007" y="3040979"/>
              <a:ext cx="255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 </a:t>
              </a:r>
              <a:r>
                <a:rPr lang="zh-CN" altLang="en-US" dirty="0"/>
                <a:t>上下行链路带宽限制：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B426F7C-57A7-938D-B69B-A3FE91C841B3}"/>
              </a:ext>
            </a:extLst>
          </p:cNvPr>
          <p:cNvGrpSpPr/>
          <p:nvPr/>
        </p:nvGrpSpPr>
        <p:grpSpPr>
          <a:xfrm>
            <a:off x="487644" y="4539484"/>
            <a:ext cx="3225522" cy="663593"/>
            <a:chOff x="610013" y="4492080"/>
            <a:chExt cx="3225522" cy="6635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B15D4E3-AFF9-3E20-C361-3B6A5C125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36578" y="4492080"/>
              <a:ext cx="998957" cy="663593"/>
            </a:xfrm>
            <a:prstGeom prst="rect">
              <a:avLst/>
            </a:prstGeom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4258BFE-B8D0-185B-442A-B0DF61CBF0CD}"/>
                </a:ext>
              </a:extLst>
            </p:cNvPr>
            <p:cNvSpPr txBox="1"/>
            <p:nvPr/>
          </p:nvSpPr>
          <p:spPr>
            <a:xfrm>
              <a:off x="610013" y="4602356"/>
              <a:ext cx="255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 VNF</a:t>
              </a:r>
              <a:r>
                <a:rPr lang="zh-CN" altLang="en-US" dirty="0"/>
                <a:t>不能分片限制：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955FB6B-2424-C1DD-6B7A-E040FBA72153}"/>
              </a:ext>
            </a:extLst>
          </p:cNvPr>
          <p:cNvGrpSpPr/>
          <p:nvPr/>
        </p:nvGrpSpPr>
        <p:grpSpPr>
          <a:xfrm>
            <a:off x="8186568" y="1268834"/>
            <a:ext cx="3329180" cy="1179039"/>
            <a:chOff x="8186568" y="1268834"/>
            <a:chExt cx="3329180" cy="117903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61BA1FD-1A04-1AB0-91E6-473A28B30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86568" y="1617613"/>
              <a:ext cx="3329180" cy="83026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3CFF662-EB72-C9FA-1B58-2E5743671860}"/>
                </a:ext>
              </a:extLst>
            </p:cNvPr>
            <p:cNvSpPr txBox="1"/>
            <p:nvPr/>
          </p:nvSpPr>
          <p:spPr>
            <a:xfrm>
              <a:off x="8186622" y="1268834"/>
              <a:ext cx="255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4. </a:t>
              </a:r>
              <a:r>
                <a:rPr lang="zh-CN" altLang="en-US" dirty="0"/>
                <a:t>数据流限制：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8EE5AA-74C9-7625-38D0-EFCA2CA986B4}"/>
              </a:ext>
            </a:extLst>
          </p:cNvPr>
          <p:cNvGrpSpPr/>
          <p:nvPr/>
        </p:nvGrpSpPr>
        <p:grpSpPr>
          <a:xfrm>
            <a:off x="7806560" y="2623974"/>
            <a:ext cx="4154369" cy="1132242"/>
            <a:chOff x="7657056" y="2757656"/>
            <a:chExt cx="4154369" cy="113224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5FBA320-AA0D-45C8-BA7E-34DE301DD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57056" y="3162883"/>
              <a:ext cx="4154369" cy="727015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01305A9-7B3C-DE39-BB8C-CCB092552FDE}"/>
                </a:ext>
              </a:extLst>
            </p:cNvPr>
            <p:cNvSpPr txBox="1"/>
            <p:nvPr/>
          </p:nvSpPr>
          <p:spPr>
            <a:xfrm>
              <a:off x="8116688" y="2757656"/>
              <a:ext cx="2557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5. </a:t>
              </a:r>
              <a:r>
                <a:rPr lang="zh-CN" altLang="en-US" dirty="0"/>
                <a:t>边缘网络跳数限制：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ED0E856-4F42-1834-F555-0D7F139A6F96}"/>
              </a:ext>
            </a:extLst>
          </p:cNvPr>
          <p:cNvGrpSpPr/>
          <p:nvPr/>
        </p:nvGrpSpPr>
        <p:grpSpPr>
          <a:xfrm>
            <a:off x="8751164" y="4189790"/>
            <a:ext cx="3064979" cy="1188165"/>
            <a:chOff x="8903924" y="4566745"/>
            <a:chExt cx="2819048" cy="11881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F9A1003-1CDD-120C-6B68-2F58E453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03924" y="4888243"/>
              <a:ext cx="2819048" cy="86666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EFE6EFE-F88B-DACA-039D-886D4BAC7A8A}"/>
                </a:ext>
              </a:extLst>
            </p:cNvPr>
            <p:cNvSpPr txBox="1"/>
            <p:nvPr/>
          </p:nvSpPr>
          <p:spPr>
            <a:xfrm>
              <a:off x="9065615" y="4566745"/>
              <a:ext cx="2557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6. </a:t>
              </a:r>
              <a:r>
                <a:rPr lang="zh-CN" altLang="en-US" dirty="0"/>
                <a:t>云网络上下行延迟限制：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5BFAAE47-6040-47FD-9767-1B92413276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447" y="5842740"/>
            <a:ext cx="1235529" cy="5512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E793804-A7F5-C868-0F90-233E34CC06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424" y="5835935"/>
            <a:ext cx="1739470" cy="65325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5D70284-9F9A-002E-4C3D-9E1144132B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47200" y="5858283"/>
            <a:ext cx="1779856" cy="62732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2FC2F83-F3AF-D7A8-6501-BD2B405E13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8049" y="5863126"/>
            <a:ext cx="3638095" cy="428571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0C36023-0D24-9BBC-A4E1-7A525A04810F}"/>
              </a:ext>
            </a:extLst>
          </p:cNvPr>
          <p:cNvSpPr/>
          <p:nvPr/>
        </p:nvSpPr>
        <p:spPr>
          <a:xfrm>
            <a:off x="8105656" y="5815492"/>
            <a:ext cx="3782880" cy="549322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A156788-DDEF-42C4-4ECF-48050CB902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30780" y="5887815"/>
            <a:ext cx="1739877" cy="588985"/>
          </a:xfrm>
          <a:prstGeom prst="rect">
            <a:avLst/>
          </a:prstGeom>
        </p:spPr>
      </p:pic>
      <p:sp>
        <p:nvSpPr>
          <p:cNvPr id="54" name="椭圆 53">
            <a:extLst>
              <a:ext uri="{FF2B5EF4-FFF2-40B4-BE49-F238E27FC236}">
                <a16:creationId xmlns:a16="http://schemas.microsoft.com/office/drawing/2014/main" id="{97F784D4-B4B2-419B-2214-0DA41093F440}"/>
              </a:ext>
            </a:extLst>
          </p:cNvPr>
          <p:cNvSpPr/>
          <p:nvPr/>
        </p:nvSpPr>
        <p:spPr>
          <a:xfrm>
            <a:off x="1400175" y="2124075"/>
            <a:ext cx="390525" cy="449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6BF7AD8-E7F2-2FC7-A032-1EAA16732243}"/>
              </a:ext>
            </a:extLst>
          </p:cNvPr>
          <p:cNvSpPr/>
          <p:nvPr/>
        </p:nvSpPr>
        <p:spPr>
          <a:xfrm>
            <a:off x="1256972" y="3505119"/>
            <a:ext cx="390525" cy="4493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8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1" name="矩形 7"/>
          <p:cNvSpPr>
            <a:spLocks noChangeArrowheads="1"/>
          </p:cNvSpPr>
          <p:nvPr/>
        </p:nvSpPr>
        <p:spPr bwMode="auto">
          <a:xfrm>
            <a:off x="835010" y="93329"/>
            <a:ext cx="3813190" cy="584775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Proposed scheme</a:t>
            </a:r>
            <a:endParaRPr lang="zh-CN" altLang="en-US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6E6605-16CD-4BFD-AAD4-70B90FFA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897" y="3619403"/>
            <a:ext cx="142352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iconfont-1191-801540">
            <a:extLst>
              <a:ext uri="{FF2B5EF4-FFF2-40B4-BE49-F238E27FC236}">
                <a16:creationId xmlns:a16="http://schemas.microsoft.com/office/drawing/2014/main" id="{ED597C5F-3301-4D41-54C1-4D8E9AA01D08}"/>
              </a:ext>
            </a:extLst>
          </p:cNvPr>
          <p:cNvSpPr/>
          <p:nvPr/>
        </p:nvSpPr>
        <p:spPr>
          <a:xfrm>
            <a:off x="473376" y="1020151"/>
            <a:ext cx="287924" cy="288000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084353-6182-B760-E86D-69C0DF1FBFAB}"/>
              </a:ext>
            </a:extLst>
          </p:cNvPr>
          <p:cNvSpPr txBox="1"/>
          <p:nvPr/>
        </p:nvSpPr>
        <p:spPr>
          <a:xfrm>
            <a:off x="929104" y="961729"/>
            <a:ext cx="343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只考虑边缘服务器优化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(CNF)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iconfont-1191-801540">
            <a:extLst>
              <a:ext uri="{FF2B5EF4-FFF2-40B4-BE49-F238E27FC236}">
                <a16:creationId xmlns:a16="http://schemas.microsoft.com/office/drawing/2014/main" id="{FAD0E02D-13D7-8482-2AB4-4F7ABCFCE6B4}"/>
              </a:ext>
            </a:extLst>
          </p:cNvPr>
          <p:cNvSpPr/>
          <p:nvPr/>
        </p:nvSpPr>
        <p:spPr>
          <a:xfrm>
            <a:off x="473376" y="3597387"/>
            <a:ext cx="287924" cy="288000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67C80D-B6B1-C42E-1509-3DF5E65BF89C}"/>
              </a:ext>
            </a:extLst>
          </p:cNvPr>
          <p:cNvSpPr txBox="1"/>
          <p:nvPr/>
        </p:nvSpPr>
        <p:spPr>
          <a:xfrm>
            <a:off x="929104" y="3538965"/>
            <a:ext cx="343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边缘和云服务器的联合优化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477AE9C-5BF1-3CA2-869A-E1FE05298010}"/>
              </a:ext>
            </a:extLst>
          </p:cNvPr>
          <p:cNvSpPr/>
          <p:nvPr/>
        </p:nvSpPr>
        <p:spPr>
          <a:xfrm>
            <a:off x="501635" y="1657350"/>
            <a:ext cx="1946290" cy="1651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883FCE9-FA60-3CE0-9F1F-9BCEDB51F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15" y="1757353"/>
            <a:ext cx="1235529" cy="55123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180D828-C9EA-9062-0B0E-2A32404A7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29" y="2482183"/>
            <a:ext cx="1739470" cy="653251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F15AE4C-4F5B-7A8B-D665-0214AA8592C1}"/>
              </a:ext>
            </a:extLst>
          </p:cNvPr>
          <p:cNvSpPr/>
          <p:nvPr/>
        </p:nvSpPr>
        <p:spPr>
          <a:xfrm>
            <a:off x="3530585" y="1656343"/>
            <a:ext cx="1946290" cy="1651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166AED-4525-7C3B-6097-A4FD99744B2C}"/>
              </a:ext>
            </a:extLst>
          </p:cNvPr>
          <p:cNvSpPr txBox="1"/>
          <p:nvPr/>
        </p:nvSpPr>
        <p:spPr>
          <a:xfrm>
            <a:off x="3530585" y="1820576"/>
            <a:ext cx="19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双生树</a:t>
            </a:r>
            <a:r>
              <a:rPr lang="en-US" altLang="zh-CN" dirty="0"/>
              <a:t>(DST) </a:t>
            </a:r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EBD70510-7B19-C5F8-6570-DD077A406840}"/>
              </a:ext>
            </a:extLst>
          </p:cNvPr>
          <p:cNvSpPr/>
          <p:nvPr/>
        </p:nvSpPr>
        <p:spPr>
          <a:xfrm>
            <a:off x="4314825" y="2250297"/>
            <a:ext cx="295275" cy="28221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1912F5-2934-6F34-267D-4960CCB40181}"/>
              </a:ext>
            </a:extLst>
          </p:cNvPr>
          <p:cNvSpPr txBox="1"/>
          <p:nvPr/>
        </p:nvSpPr>
        <p:spPr>
          <a:xfrm>
            <a:off x="3530585" y="2592897"/>
            <a:ext cx="194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通过减少跳数以优化网络延迟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E1F1B69-730A-8482-3857-F48686F6C4C4}"/>
              </a:ext>
            </a:extLst>
          </p:cNvPr>
          <p:cNvSpPr/>
          <p:nvPr/>
        </p:nvSpPr>
        <p:spPr>
          <a:xfrm>
            <a:off x="6559534" y="1656343"/>
            <a:ext cx="1946290" cy="1651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C9BF6E-9ADD-9737-C4DD-3838A9EAC0EC}"/>
              </a:ext>
            </a:extLst>
          </p:cNvPr>
          <p:cNvSpPr txBox="1"/>
          <p:nvPr/>
        </p:nvSpPr>
        <p:spPr>
          <a:xfrm>
            <a:off x="6559535" y="1814290"/>
            <a:ext cx="19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下一个适配策略</a:t>
            </a: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7A2BDE29-854F-0343-53C3-F6AA1A06413F}"/>
              </a:ext>
            </a:extLst>
          </p:cNvPr>
          <p:cNvSpPr/>
          <p:nvPr/>
        </p:nvSpPr>
        <p:spPr>
          <a:xfrm>
            <a:off x="7385041" y="2187241"/>
            <a:ext cx="295275" cy="28221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A96FA0D-41ED-4214-080B-BCF7BB26093D}"/>
              </a:ext>
            </a:extLst>
          </p:cNvPr>
          <p:cNvSpPr txBox="1"/>
          <p:nvPr/>
        </p:nvSpPr>
        <p:spPr>
          <a:xfrm>
            <a:off x="6559535" y="2552317"/>
            <a:ext cx="194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解决剩下的</a:t>
            </a:r>
            <a:r>
              <a:rPr lang="en-US" altLang="zh-CN" dirty="0"/>
              <a:t>VNF</a:t>
            </a:r>
            <a:r>
              <a:rPr lang="zh-CN" altLang="en-US" dirty="0"/>
              <a:t>放置优化问题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866EB80-57EF-F3C1-A618-EE3AB86C5379}"/>
              </a:ext>
            </a:extLst>
          </p:cNvPr>
          <p:cNvSpPr/>
          <p:nvPr/>
        </p:nvSpPr>
        <p:spPr>
          <a:xfrm>
            <a:off x="2600325" y="2308589"/>
            <a:ext cx="817533" cy="400110"/>
          </a:xfrm>
          <a:prstGeom prst="righ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3090BB0-1324-B83F-927D-AFF115F01701}"/>
              </a:ext>
            </a:extLst>
          </p:cNvPr>
          <p:cNvSpPr/>
          <p:nvPr/>
        </p:nvSpPr>
        <p:spPr>
          <a:xfrm>
            <a:off x="5589601" y="2352262"/>
            <a:ext cx="817533" cy="400110"/>
          </a:xfrm>
          <a:prstGeom prst="righ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E2B4E0E-FE76-E841-25C3-F4DC385D3B38}"/>
              </a:ext>
            </a:extLst>
          </p:cNvPr>
          <p:cNvSpPr/>
          <p:nvPr/>
        </p:nvSpPr>
        <p:spPr>
          <a:xfrm>
            <a:off x="8677276" y="2361434"/>
            <a:ext cx="817533" cy="400110"/>
          </a:xfrm>
          <a:prstGeom prst="righ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255A2CA-1D03-EAFE-CBA2-6587C5B05D11}"/>
              </a:ext>
            </a:extLst>
          </p:cNvPr>
          <p:cNvGrpSpPr/>
          <p:nvPr/>
        </p:nvGrpSpPr>
        <p:grpSpPr>
          <a:xfrm>
            <a:off x="9588482" y="1358719"/>
            <a:ext cx="2355867" cy="2028204"/>
            <a:chOff x="9769457" y="1358719"/>
            <a:chExt cx="2355867" cy="2028204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2140DED-4D0E-54F9-A456-D4C61A404265}"/>
                </a:ext>
              </a:extLst>
            </p:cNvPr>
            <p:cNvSpPr/>
            <p:nvPr/>
          </p:nvSpPr>
          <p:spPr>
            <a:xfrm>
              <a:off x="9769457" y="1358719"/>
              <a:ext cx="2355867" cy="20282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B026718-4D1C-2F2D-4275-4A0EF19EF3C1}"/>
                </a:ext>
              </a:extLst>
            </p:cNvPr>
            <p:cNvSpPr txBox="1"/>
            <p:nvPr/>
          </p:nvSpPr>
          <p:spPr>
            <a:xfrm>
              <a:off x="9974245" y="1386850"/>
              <a:ext cx="1946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证明近似比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0A76CA9-B319-CE6F-B283-586628D91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64696" y="1807377"/>
              <a:ext cx="2244753" cy="31177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97DD211-AE77-87AE-2652-043416852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7236" y="2291614"/>
              <a:ext cx="2244753" cy="36296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1928706-CD1C-DF35-8693-26BC76C07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98608" y="2766744"/>
              <a:ext cx="2310842" cy="365584"/>
            </a:xfrm>
            <a:prstGeom prst="rect">
              <a:avLst/>
            </a:prstGeom>
          </p:spPr>
        </p:pic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A0818E4-8EAF-70A7-3C3D-6DF80B4F4C30}"/>
              </a:ext>
            </a:extLst>
          </p:cNvPr>
          <p:cNvSpPr/>
          <p:nvPr/>
        </p:nvSpPr>
        <p:spPr>
          <a:xfrm>
            <a:off x="473376" y="4074351"/>
            <a:ext cx="1946290" cy="236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635BAA8F-8DA0-EBCF-D552-88B9FC743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56" y="4137211"/>
            <a:ext cx="1235529" cy="44083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6133DCB-7F5D-D3B8-E689-709DFF312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85" y="4679503"/>
            <a:ext cx="1739470" cy="565017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62ED1FC-2FA8-72CB-ADD4-B5CCEA4075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378" y="5299600"/>
            <a:ext cx="1739877" cy="49028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30C45C0-6780-7168-044F-B3CE2065A3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" y="5848177"/>
            <a:ext cx="1489812" cy="490285"/>
          </a:xfrm>
          <a:prstGeom prst="rect">
            <a:avLst/>
          </a:prstGeom>
        </p:spPr>
      </p:pic>
      <p:sp>
        <p:nvSpPr>
          <p:cNvPr id="54" name="箭头: 右 53">
            <a:extLst>
              <a:ext uri="{FF2B5EF4-FFF2-40B4-BE49-F238E27FC236}">
                <a16:creationId xmlns:a16="http://schemas.microsoft.com/office/drawing/2014/main" id="{FB642D57-762C-22C6-0159-C97144BB3044}"/>
              </a:ext>
            </a:extLst>
          </p:cNvPr>
          <p:cNvSpPr/>
          <p:nvPr/>
        </p:nvSpPr>
        <p:spPr>
          <a:xfrm>
            <a:off x="2600325" y="5170295"/>
            <a:ext cx="817533" cy="400110"/>
          </a:xfrm>
          <a:prstGeom prst="righ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72AB482-A68D-4A61-D4D2-37E321AE282D}"/>
              </a:ext>
            </a:extLst>
          </p:cNvPr>
          <p:cNvSpPr/>
          <p:nvPr/>
        </p:nvSpPr>
        <p:spPr>
          <a:xfrm>
            <a:off x="6559534" y="4542330"/>
            <a:ext cx="1946290" cy="1651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D64902E-F017-B8C9-281D-9D34F523592F}"/>
              </a:ext>
            </a:extLst>
          </p:cNvPr>
          <p:cNvSpPr txBox="1"/>
          <p:nvPr/>
        </p:nvSpPr>
        <p:spPr>
          <a:xfrm>
            <a:off x="6559535" y="4700277"/>
            <a:ext cx="19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下一个适配策略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7EEBC4F8-34FE-D947-B731-CF50AB14412D}"/>
              </a:ext>
            </a:extLst>
          </p:cNvPr>
          <p:cNvSpPr/>
          <p:nvPr/>
        </p:nvSpPr>
        <p:spPr>
          <a:xfrm>
            <a:off x="7385041" y="5073228"/>
            <a:ext cx="295275" cy="28221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B26E527-B56C-3C7B-724C-490A52934EC8}"/>
              </a:ext>
            </a:extLst>
          </p:cNvPr>
          <p:cNvSpPr txBox="1"/>
          <p:nvPr/>
        </p:nvSpPr>
        <p:spPr>
          <a:xfrm>
            <a:off x="6559535" y="5438304"/>
            <a:ext cx="194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解决剩下的</a:t>
            </a:r>
            <a:r>
              <a:rPr lang="en-US" altLang="zh-CN" dirty="0"/>
              <a:t>VNF</a:t>
            </a:r>
            <a:r>
              <a:rPr lang="zh-CN" altLang="en-US" dirty="0"/>
              <a:t>放置优化问题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7333085-9CC3-D9D8-AF83-2A6C1A46050E}"/>
              </a:ext>
            </a:extLst>
          </p:cNvPr>
          <p:cNvSpPr/>
          <p:nvPr/>
        </p:nvSpPr>
        <p:spPr>
          <a:xfrm>
            <a:off x="3533403" y="4626046"/>
            <a:ext cx="1924528" cy="1651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34E6743-B537-1F84-53D8-F00B0EA26DC6}"/>
              </a:ext>
            </a:extLst>
          </p:cNvPr>
          <p:cNvSpPr txBox="1"/>
          <p:nvPr/>
        </p:nvSpPr>
        <p:spPr>
          <a:xfrm>
            <a:off x="3530585" y="4715436"/>
            <a:ext cx="19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贪心算法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27DCE0A7-A566-A5D0-EBCC-50473C00A51C}"/>
              </a:ext>
            </a:extLst>
          </p:cNvPr>
          <p:cNvSpPr/>
          <p:nvPr/>
        </p:nvSpPr>
        <p:spPr>
          <a:xfrm>
            <a:off x="4362450" y="5154951"/>
            <a:ext cx="295275" cy="28221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3C9E2E2-BE57-2F18-AF52-EC4F5E220C42}"/>
              </a:ext>
            </a:extLst>
          </p:cNvPr>
          <p:cNvSpPr txBox="1"/>
          <p:nvPr/>
        </p:nvSpPr>
        <p:spPr>
          <a:xfrm>
            <a:off x="3533403" y="5477802"/>
            <a:ext cx="194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完全</a:t>
            </a:r>
            <a:r>
              <a:rPr lang="en-US" altLang="zh-CN" dirty="0"/>
              <a:t>SFC</a:t>
            </a:r>
            <a:r>
              <a:rPr lang="zh-CN" altLang="en-US" dirty="0"/>
              <a:t>的放置问题，先边缘再云</a:t>
            </a: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39FA2E47-6B00-CD57-FB88-98081E6B7ACC}"/>
              </a:ext>
            </a:extLst>
          </p:cNvPr>
          <p:cNvSpPr/>
          <p:nvPr/>
        </p:nvSpPr>
        <p:spPr>
          <a:xfrm>
            <a:off x="5648325" y="5183242"/>
            <a:ext cx="817533" cy="400110"/>
          </a:xfrm>
          <a:prstGeom prst="righ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51C59B2-DA43-4AA6-DA81-DC340340F916}"/>
              </a:ext>
            </a:extLst>
          </p:cNvPr>
          <p:cNvSpPr/>
          <p:nvPr/>
        </p:nvSpPr>
        <p:spPr>
          <a:xfrm>
            <a:off x="8694035" y="5127453"/>
            <a:ext cx="817533" cy="400110"/>
          </a:xfrm>
          <a:prstGeom prst="rightArrow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0DE8724-C3C7-D431-C700-CB4FEE46390D}"/>
              </a:ext>
            </a:extLst>
          </p:cNvPr>
          <p:cNvSpPr/>
          <p:nvPr/>
        </p:nvSpPr>
        <p:spPr>
          <a:xfrm>
            <a:off x="9572607" y="4271403"/>
            <a:ext cx="2355867" cy="20282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5CE0221-254B-37B5-775A-1D7BBDF4F67D}"/>
              </a:ext>
            </a:extLst>
          </p:cNvPr>
          <p:cNvSpPr txBox="1"/>
          <p:nvPr/>
        </p:nvSpPr>
        <p:spPr>
          <a:xfrm>
            <a:off x="9777395" y="4299534"/>
            <a:ext cx="194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证明近似比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5A89CB-F8E4-735C-CFA6-2E59C5E55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2467" y="4695908"/>
            <a:ext cx="2133436" cy="4174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F2917F-31EE-3216-5EF4-CD69917685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41015" y="5084768"/>
            <a:ext cx="1819048" cy="495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B0A85F-566C-C461-73A1-1633FA9F83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5967" y="5536591"/>
            <a:ext cx="1752657" cy="6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31" name="矩形 7"/>
          <p:cNvSpPr>
            <a:spLocks noChangeArrowheads="1"/>
          </p:cNvSpPr>
          <p:nvPr/>
        </p:nvSpPr>
        <p:spPr bwMode="auto">
          <a:xfrm>
            <a:off x="835009" y="93329"/>
            <a:ext cx="4584716" cy="584775"/>
          </a:xfrm>
          <a:prstGeom prst="rect">
            <a:avLst/>
          </a:prstGeom>
          <a:noFill/>
          <a:ln w="285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Performance evaluation</a:t>
            </a:r>
            <a:endParaRPr lang="zh-CN" altLang="en-US" sz="3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iconfont-1191-801540">
            <a:extLst>
              <a:ext uri="{FF2B5EF4-FFF2-40B4-BE49-F238E27FC236}">
                <a16:creationId xmlns:a16="http://schemas.microsoft.com/office/drawing/2014/main" id="{8F6C09C0-3D12-A6E2-8355-DD75297E0B91}"/>
              </a:ext>
            </a:extLst>
          </p:cNvPr>
          <p:cNvSpPr/>
          <p:nvPr/>
        </p:nvSpPr>
        <p:spPr>
          <a:xfrm>
            <a:off x="473376" y="1020151"/>
            <a:ext cx="287924" cy="288000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ADF8F81-7314-DB8B-F1E7-D9895740BE8F}"/>
              </a:ext>
            </a:extLst>
          </p:cNvPr>
          <p:cNvSpPr txBox="1"/>
          <p:nvPr/>
        </p:nvSpPr>
        <p:spPr>
          <a:xfrm>
            <a:off x="929104" y="961729"/>
            <a:ext cx="1823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小规模网络</a:t>
            </a:r>
          </a:p>
        </p:txBody>
      </p:sp>
      <p:sp>
        <p:nvSpPr>
          <p:cNvPr id="20" name="iconfont-1191-801540">
            <a:extLst>
              <a:ext uri="{FF2B5EF4-FFF2-40B4-BE49-F238E27FC236}">
                <a16:creationId xmlns:a16="http://schemas.microsoft.com/office/drawing/2014/main" id="{8F6C09C0-3D12-A6E2-8355-DD75297E0B91}"/>
              </a:ext>
            </a:extLst>
          </p:cNvPr>
          <p:cNvSpPr/>
          <p:nvPr/>
        </p:nvSpPr>
        <p:spPr>
          <a:xfrm>
            <a:off x="565141" y="3191974"/>
            <a:ext cx="287924" cy="288000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4ADF8F81-7314-DB8B-F1E7-D9895740BE8F}"/>
              </a:ext>
            </a:extLst>
          </p:cNvPr>
          <p:cNvSpPr txBox="1"/>
          <p:nvPr/>
        </p:nvSpPr>
        <p:spPr>
          <a:xfrm>
            <a:off x="1020869" y="3133552"/>
            <a:ext cx="1604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42FA4-18B2-6706-02D3-4C806DB37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370" y="893099"/>
            <a:ext cx="5085730" cy="2232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0F37B2-8111-C639-0165-C5AD12ABD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84" y="3702600"/>
            <a:ext cx="4902441" cy="1434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2890F9-D4A9-2738-04CC-F00FEF575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76" y="1543100"/>
            <a:ext cx="5235190" cy="11501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FE036E-6465-9E7A-30E7-905E6F90070E}"/>
              </a:ext>
            </a:extLst>
          </p:cNvPr>
          <p:cNvSpPr txBox="1"/>
          <p:nvPr/>
        </p:nvSpPr>
        <p:spPr>
          <a:xfrm>
            <a:off x="660400" y="5391242"/>
            <a:ext cx="1085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Rd(Rounding Algorithm)</a:t>
            </a:r>
            <a:r>
              <a:rPr lang="zh-CN" altLang="en-US" dirty="0"/>
              <a:t>：</a:t>
            </a:r>
            <a:r>
              <a:rPr lang="en-US" altLang="zh-CN" dirty="0"/>
              <a:t>2015-INFOCOM </a:t>
            </a:r>
            <a:r>
              <a:rPr lang="zh-CN" altLang="en-US" dirty="0"/>
              <a:t>，</a:t>
            </a:r>
            <a:r>
              <a:rPr lang="en-US" altLang="zh-CN" dirty="0"/>
              <a:t>2019-48th International Conference on Parallel Processing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BFSP</a:t>
            </a:r>
            <a:r>
              <a:rPr lang="zh-CN" altLang="en-US" dirty="0"/>
              <a:t>： </a:t>
            </a:r>
            <a:r>
              <a:rPr lang="en-US" altLang="zh-CN" dirty="0"/>
              <a:t>Best Fit Algorithm + Shortest Path Algorithm</a:t>
            </a:r>
          </a:p>
          <a:p>
            <a:pPr marL="342900" indent="-342900">
              <a:buAutoNum type="arabicPeriod"/>
            </a:pPr>
            <a:r>
              <a:rPr lang="en-US" altLang="zh-CN" dirty="0"/>
              <a:t>FFSP</a:t>
            </a:r>
            <a:r>
              <a:rPr lang="zh-CN" altLang="en-US" dirty="0"/>
              <a:t>：</a:t>
            </a:r>
            <a:r>
              <a:rPr lang="en-US" altLang="zh-CN" dirty="0"/>
              <a:t>First Fit Algorithm + Shortest Path Algorithm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6E1A5F-7D0A-D211-A1FE-7F3336D9A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3093" y="3194599"/>
            <a:ext cx="5000432" cy="18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58;#40715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58;#407158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728</Words>
  <Application>Microsoft Macintosh PowerPoint</Application>
  <PresentationFormat>宽屏</PresentationFormat>
  <Paragraphs>130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晶晶</dc:creator>
  <cp:lastModifiedBy>office</cp:lastModifiedBy>
  <cp:revision>35</cp:revision>
  <dcterms:created xsi:type="dcterms:W3CDTF">2021-05-27T08:29:42Z</dcterms:created>
  <dcterms:modified xsi:type="dcterms:W3CDTF">2023-06-29T05:05:45Z</dcterms:modified>
</cp:coreProperties>
</file>