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28" r:id="rId2"/>
    <p:sldId id="3249" r:id="rId3"/>
    <p:sldId id="3264" r:id="rId4"/>
    <p:sldId id="270" r:id="rId5"/>
    <p:sldId id="3255" r:id="rId6"/>
    <p:sldId id="3265" r:id="rId7"/>
    <p:sldId id="3257" r:id="rId8"/>
    <p:sldId id="548" r:id="rId9"/>
    <p:sldId id="3229" r:id="rId10"/>
    <p:sldId id="3269" r:id="rId11"/>
    <p:sldId id="3267" r:id="rId12"/>
    <p:sldId id="3268" r:id="rId13"/>
    <p:sldId id="3262" r:id="rId14"/>
    <p:sldId id="3252" r:id="rId15"/>
    <p:sldId id="3270" r:id="rId16"/>
    <p:sldId id="3272" r:id="rId17"/>
    <p:sldId id="3253" r:id="rId18"/>
    <p:sldId id="323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4F4"/>
    <a:srgbClr val="1C6299"/>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82039" autoAdjust="0"/>
  </p:normalViewPr>
  <p:slideViewPr>
    <p:cSldViewPr snapToGrid="0" showGuides="1">
      <p:cViewPr varScale="1">
        <p:scale>
          <a:sx n="61" d="100"/>
          <a:sy n="61" d="100"/>
        </p:scale>
        <p:origin x="844" y="4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767BF3-BCEB-F525-8115-3B0438DAC6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66A8A3-7CCA-9B8C-FEAC-EF0D5917F1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2023/7/11</a:t>
            </a:fld>
            <a:endParaRPr lang="zh-CN" altLang="en-US"/>
          </a:p>
        </p:txBody>
      </p:sp>
      <p:sp>
        <p:nvSpPr>
          <p:cNvPr id="4" name="页脚占位符 3">
            <a:extLst>
              <a:ext uri="{FF2B5EF4-FFF2-40B4-BE49-F238E27FC236}">
                <a16:creationId xmlns:a16="http://schemas.microsoft.com/office/drawing/2014/main" id="{8F915268-2B6F-79D2-7E8C-7D9686309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688976-C47A-A476-D7D1-77D680538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333449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61435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9225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6383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32375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3396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5664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91789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6642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18</a:t>
            </a:fld>
            <a:endParaRPr lang="zh-CN" altLang="en-US"/>
          </a:p>
        </p:txBody>
      </p:sp>
    </p:spTree>
    <p:extLst>
      <p:ext uri="{BB962C8B-B14F-4D97-AF65-F5344CB8AC3E}">
        <p14:creationId xmlns:p14="http://schemas.microsoft.com/office/powerpoint/2010/main" val="36636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E3F4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5083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3573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1200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1313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0098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708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1776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AD22144A-1BD5-4D18-99C5-32B795D98D0C}" type="datetime1">
              <a:rPr lang="zh-CN" altLang="en-US" smtClean="0"/>
              <a:t>2023/7/11</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1A5631E6-C714-405D-8DD3-C7ADA20FF350}" type="datetime1">
              <a:rPr lang="zh-CN" altLang="en-US" smtClean="0"/>
              <a:t>2023/7/11</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4AF86225-547A-4DFF-A03F-2459146BB754}" type="datetime1">
              <a:rPr lang="zh-CN" altLang="en-US" smtClean="0"/>
              <a:t>2023/7/11</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6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DAD99B13-C01A-4DB8-BD06-FF41C042ED36}" type="datetime1">
              <a:rPr lang="zh-CN" altLang="en-US" smtClean="0"/>
              <a:t>2023/7/11</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7806B97A-7BE2-4975-8BA0-5D123D254512}" type="datetime1">
              <a:rPr lang="zh-CN" altLang="en-US" smtClean="0"/>
              <a:t>2023/7/11</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196F5C60-C55B-4B8E-9FA3-B6CA28D66387}" type="datetime1">
              <a:rPr lang="zh-CN" altLang="en-US" smtClean="0"/>
              <a:t>2023/7/11</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2AE34107-2596-4AFA-9670-28383EFEA165}" type="datetime1">
              <a:rPr lang="zh-CN" altLang="en-US" smtClean="0"/>
              <a:t>2023/7/11</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4CE6892F-D236-445B-806C-BCD32408B148}" type="datetime1">
              <a:rPr lang="zh-CN" altLang="en-US" smtClean="0"/>
              <a:t>2023/7/11</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31879157-B3E6-4690-BE81-8FB93214FFF0}" type="datetime1">
              <a:rPr lang="zh-CN" altLang="en-US" smtClean="0"/>
              <a:t>2023/7/11</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7565E323-F43E-4BC3-9ABA-4A602347E337}" type="datetime1">
              <a:rPr lang="zh-CN" altLang="en-US" smtClean="0"/>
              <a:t>2023/7/11</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EFFBF46C-F46A-4E1E-9883-A41E6D3A166A}" type="datetime1">
              <a:rPr lang="zh-CN" altLang="en-US" smtClean="0"/>
              <a:t>2023/7/11</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r>
              <a:rPr lang="en-US" altLang="zh-CN" dirty="0"/>
              <a:t>Route Net-Erlang: A Graph Neural Network for Network Performance Evaluation</a:t>
            </a:r>
            <a:endParaRPr lang="zh-CN" altLang="en-US" dirty="0"/>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47B00-1821-4471-BF13-29F129EA39E4}" type="datetime1">
              <a:rPr lang="zh-CN" altLang="en-US" smtClean="0"/>
              <a:t>2023/7/11</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Route Net-Erlang: A Graph Neural Network for Network Performance Evaluation</a:t>
            </a:r>
            <a:endParaRPr lang="zh-CN" altLang="en-US" dirty="0"/>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1015620"/>
          </a:xfrm>
          <a:prstGeom prst="rect">
            <a:avLst/>
          </a:prstGeom>
        </p:spPr>
        <p:txBody>
          <a:bodyPr wrap="square" lIns="91397" tIns="45699" rIns="91397" bIns="45699">
            <a:spAutoFit/>
          </a:bodyPr>
          <a:lstStyle/>
          <a:p>
            <a:pPr algn="ctr" defTabSz="913765">
              <a:defRPr/>
            </a:pPr>
            <a:r>
              <a:rPr lang="en-US" altLang="zh-CN" sz="1800" b="0" i="0" dirty="0">
                <a:solidFill>
                  <a:srgbClr val="000000"/>
                </a:solidFill>
                <a:effectLst/>
                <a:latin typeface="NimbusRomNo9L-Regu"/>
              </a:rPr>
              <a:t>Kailash Sattva, Rigel Sattva, V.N. Venkatakrishnan</a:t>
            </a:r>
            <a:br>
              <a:rPr lang="en-US" altLang="zh-CN" sz="1800" b="0" i="1" dirty="0">
                <a:solidFill>
                  <a:srgbClr val="1C6299"/>
                </a:solidFill>
                <a:effectLst/>
                <a:latin typeface="CMSY8"/>
              </a:rPr>
            </a:br>
            <a:r>
              <a:rPr lang="en-US" altLang="zh-CN" dirty="0">
                <a:solidFill>
                  <a:srgbClr val="1C6299"/>
                </a:solidFill>
                <a:latin typeface="NimbusRomNo9L-Regu"/>
              </a:rPr>
              <a:t>Published in: 2021 European IEEE Symposium on Security and Privacy</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77578" y="1504385"/>
            <a:ext cx="7717584" cy="1077218"/>
          </a:xfrm>
          <a:prstGeom prst="rect">
            <a:avLst/>
          </a:prstGeom>
          <a:noFill/>
        </p:spPr>
        <p:txBody>
          <a:bodyPr wrap="square" rtlCol="0">
            <a:spAutoFit/>
          </a:bodyPr>
          <a:lstStyle/>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EXTRACTOR: Extracting Attack Behavior from Threat Reports</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汇报人：李焕</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RESOLUTION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40">
            <a:extLst>
              <a:ext uri="{FF2B5EF4-FFF2-40B4-BE49-F238E27FC236}">
                <a16:creationId xmlns:a16="http://schemas.microsoft.com/office/drawing/2014/main" id="{41D98586-2F9E-336E-282A-E864D69CAB3D}"/>
              </a:ext>
            </a:extLst>
          </p:cNvPr>
          <p:cNvSpPr txBox="1"/>
          <p:nvPr/>
        </p:nvSpPr>
        <p:spPr>
          <a:xfrm>
            <a:off x="1932823" y="1170122"/>
            <a:ext cx="461665" cy="92398"/>
          </a:xfrm>
          <a:prstGeom prst="rect">
            <a:avLst/>
          </a:prstGeom>
          <a:noFill/>
        </p:spPr>
        <p:txBody>
          <a:bodyPr vert="eaVert" wrap="none" rtlCol="0">
            <a:spAutoFit/>
          </a:bodyPr>
          <a:lstStyle/>
          <a:p>
            <a:endParaRPr lang="zh-CN" altLang="en-US" dirty="0"/>
          </a:p>
        </p:txBody>
      </p:sp>
      <p:sp>
        <p:nvSpPr>
          <p:cNvPr id="42" name="文本框 41">
            <a:extLst>
              <a:ext uri="{FF2B5EF4-FFF2-40B4-BE49-F238E27FC236}">
                <a16:creationId xmlns:a16="http://schemas.microsoft.com/office/drawing/2014/main" id="{B92FE01A-678F-1BC1-455B-03E125E8044C}"/>
              </a:ext>
            </a:extLst>
          </p:cNvPr>
          <p:cNvSpPr txBox="1"/>
          <p:nvPr/>
        </p:nvSpPr>
        <p:spPr>
          <a:xfrm>
            <a:off x="851338" y="1179928"/>
            <a:ext cx="8546050" cy="646331"/>
          </a:xfrm>
          <a:prstGeom prst="rect">
            <a:avLst/>
          </a:prstGeom>
          <a:noFill/>
        </p:spPr>
        <p:txBody>
          <a:bodyPr wrap="square" rtlCol="0">
            <a:spAutoFit/>
          </a:bodyPr>
          <a:lstStyle/>
          <a:p>
            <a:r>
              <a:rPr lang="zh-CN" altLang="en-US" dirty="0"/>
              <a:t>对于自然语言处理来说，省略句、代词等用法会对语义造成影响。在</a:t>
            </a:r>
            <a:r>
              <a:rPr lang="en-US" altLang="zh-CN" dirty="0"/>
              <a:t>EXTRACTOR</a:t>
            </a:r>
            <a:r>
              <a:rPr lang="zh-CN" altLang="en-US" dirty="0"/>
              <a:t>中，作者对语句进行处理，消除句子中的歧义。在</a:t>
            </a:r>
            <a:r>
              <a:rPr lang="en-US" altLang="zh-CN" dirty="0"/>
              <a:t>Resolution</a:t>
            </a:r>
            <a:r>
              <a:rPr lang="zh-CN" altLang="en-US" dirty="0"/>
              <a:t>模块中包含以下三步：</a:t>
            </a:r>
          </a:p>
        </p:txBody>
      </p:sp>
      <p:sp>
        <p:nvSpPr>
          <p:cNvPr id="43" name="文本框 42">
            <a:extLst>
              <a:ext uri="{FF2B5EF4-FFF2-40B4-BE49-F238E27FC236}">
                <a16:creationId xmlns:a16="http://schemas.microsoft.com/office/drawing/2014/main" id="{AE52A9D8-33BE-247F-F228-7A20FE1503D3}"/>
              </a:ext>
            </a:extLst>
          </p:cNvPr>
          <p:cNvSpPr txBox="1"/>
          <p:nvPr/>
        </p:nvSpPr>
        <p:spPr>
          <a:xfrm>
            <a:off x="847883" y="2016529"/>
            <a:ext cx="8769842" cy="4447500"/>
          </a:xfrm>
          <a:prstGeom prst="rect">
            <a:avLst/>
          </a:prstGeom>
          <a:noFill/>
        </p:spPr>
        <p:txBody>
          <a:bodyPr wrap="square" rtlCol="0">
            <a:spAutoFit/>
          </a:bodyPr>
          <a:lstStyle/>
          <a:p>
            <a:pPr>
              <a:lnSpc>
                <a:spcPct val="200000"/>
              </a:lnSpc>
            </a:pPr>
            <a:r>
              <a:rPr lang="zh-CN" altLang="en-US" b="1" dirty="0"/>
              <a:t>主语省略句消除：</a:t>
            </a:r>
            <a:r>
              <a:rPr lang="zh-CN" altLang="en-US" dirty="0"/>
              <a:t>这一步将丢失的主语补全。解决的办法是先找出</a:t>
            </a:r>
            <a:r>
              <a:rPr lang="en-US" altLang="zh-CN" dirty="0"/>
              <a:t>CTI</a:t>
            </a:r>
            <a:r>
              <a:rPr lang="zh-CN" altLang="en-US" dirty="0"/>
              <a:t>报告中所有的主语省略句，然后使用</a:t>
            </a:r>
            <a:r>
              <a:rPr lang="en-US" altLang="zh-CN" dirty="0"/>
              <a:t>POS</a:t>
            </a:r>
            <a:r>
              <a:rPr lang="zh-CN" altLang="en-US" dirty="0"/>
              <a:t>，</a:t>
            </a:r>
            <a:r>
              <a:rPr lang="en-US" altLang="zh-CN" dirty="0"/>
              <a:t>DP</a:t>
            </a:r>
            <a:r>
              <a:rPr lang="zh-CN" altLang="en-US" dirty="0"/>
              <a:t>以及</a:t>
            </a:r>
            <a:r>
              <a:rPr lang="en-US" altLang="zh-CN" dirty="0"/>
              <a:t>dictionary</a:t>
            </a:r>
            <a:r>
              <a:rPr lang="zh-CN" altLang="en-US" dirty="0"/>
              <a:t>系统找出候选词列表，并根据距离选择最可能的主语。</a:t>
            </a:r>
          </a:p>
          <a:p>
            <a:pPr>
              <a:lnSpc>
                <a:spcPct val="200000"/>
              </a:lnSpc>
            </a:pPr>
            <a:r>
              <a:rPr lang="zh-CN" altLang="en-US" b="1" dirty="0"/>
              <a:t>代词消除：</a:t>
            </a:r>
            <a:r>
              <a:rPr lang="zh-CN" altLang="en-US" dirty="0"/>
              <a:t>代词消除是将代词转换为其指代的实体。解决的方法是使用</a:t>
            </a:r>
            <a:r>
              <a:rPr lang="en-US" altLang="zh-CN" dirty="0"/>
              <a:t>Neural Core</a:t>
            </a:r>
            <a:r>
              <a:rPr lang="zh-CN" altLang="en-US" dirty="0"/>
              <a:t>，这个系统可以很好地完成任务，尤其是在进行标准化，主语省略句消除后。</a:t>
            </a:r>
          </a:p>
          <a:p>
            <a:pPr>
              <a:lnSpc>
                <a:spcPct val="200000"/>
              </a:lnSpc>
            </a:pPr>
            <a:r>
              <a:rPr lang="zh-CN" altLang="en-US" b="1" dirty="0"/>
              <a:t>同义词消除：</a:t>
            </a:r>
            <a:r>
              <a:rPr lang="zh-CN" altLang="en-US" dirty="0"/>
              <a:t>在</a:t>
            </a:r>
            <a:r>
              <a:rPr lang="en-US" altLang="zh-CN" dirty="0"/>
              <a:t>CTI</a:t>
            </a:r>
            <a:r>
              <a:rPr lang="zh-CN" altLang="en-US" dirty="0"/>
              <a:t>报告中，为了避免句式重复，对于同一个意思通常有多种表述。这一步将表达同一个意思的表述转换为可能在</a:t>
            </a:r>
            <a:r>
              <a:rPr lang="en-US" altLang="zh-CN" dirty="0"/>
              <a:t>CTI</a:t>
            </a:r>
            <a:r>
              <a:rPr lang="zh-CN" altLang="en-US" dirty="0"/>
              <a:t>报告中出现的表述。文章中应用</a:t>
            </a:r>
            <a:r>
              <a:rPr lang="en-US" altLang="zh-CN" dirty="0"/>
              <a:t>POS</a:t>
            </a:r>
            <a:r>
              <a:rPr lang="zh-CN" altLang="en-US" dirty="0"/>
              <a:t>和</a:t>
            </a:r>
            <a:r>
              <a:rPr lang="en-US" altLang="zh-CN" dirty="0"/>
              <a:t>DP</a:t>
            </a:r>
            <a:r>
              <a:rPr lang="zh-CN" altLang="en-US" dirty="0"/>
              <a:t>结合</a:t>
            </a:r>
            <a:r>
              <a:rPr lang="en-US" altLang="zh-CN" dirty="0"/>
              <a:t>CTI</a:t>
            </a:r>
            <a:r>
              <a:rPr lang="zh-CN" altLang="en-US" dirty="0"/>
              <a:t>字典进行解决。</a:t>
            </a: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10CCCA15-A5BD-0C9B-5FC3-13E9A17FAAAF}"/>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3" name="标注: 线形 2">
            <a:extLst>
              <a:ext uri="{FF2B5EF4-FFF2-40B4-BE49-F238E27FC236}">
                <a16:creationId xmlns:a16="http://schemas.microsoft.com/office/drawing/2014/main" id="{505E9684-E986-9EB1-BD78-80E258354B31}"/>
              </a:ext>
            </a:extLst>
          </p:cNvPr>
          <p:cNvSpPr/>
          <p:nvPr/>
        </p:nvSpPr>
        <p:spPr>
          <a:xfrm>
            <a:off x="847883" y="2016528"/>
            <a:ext cx="9684241" cy="4420785"/>
          </a:xfrm>
          <a:prstGeom prst="borderCallout1">
            <a:avLst>
              <a:gd name="adj1" fmla="val -117"/>
              <a:gd name="adj2" fmla="val 14237"/>
              <a:gd name="adj3" fmla="val 179"/>
              <a:gd name="adj4" fmla="val -32"/>
            </a:avLst>
          </a:prstGeom>
          <a:noFill/>
          <a:ln w="25400" cap="flat" cmpd="sng" algn="ctr">
            <a:solidFill>
              <a:srgbClr val="FF0000"/>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solidFill>
                <a:schemeClr val="accent2"/>
              </a:solidFill>
            </a:endParaRPr>
          </a:p>
        </p:txBody>
      </p:sp>
    </p:spTree>
    <p:extLst>
      <p:ext uri="{BB962C8B-B14F-4D97-AF65-F5344CB8AC3E}">
        <p14:creationId xmlns:p14="http://schemas.microsoft.com/office/powerpoint/2010/main" val="170066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Text Summarization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40">
            <a:extLst>
              <a:ext uri="{FF2B5EF4-FFF2-40B4-BE49-F238E27FC236}">
                <a16:creationId xmlns:a16="http://schemas.microsoft.com/office/drawing/2014/main" id="{41D98586-2F9E-336E-282A-E864D69CAB3D}"/>
              </a:ext>
            </a:extLst>
          </p:cNvPr>
          <p:cNvSpPr txBox="1"/>
          <p:nvPr/>
        </p:nvSpPr>
        <p:spPr>
          <a:xfrm>
            <a:off x="1932823" y="1170122"/>
            <a:ext cx="461665" cy="92398"/>
          </a:xfrm>
          <a:prstGeom prst="rect">
            <a:avLst/>
          </a:prstGeom>
          <a:noFill/>
        </p:spPr>
        <p:txBody>
          <a:bodyPr vert="eaVert" wrap="none" rtlCol="0">
            <a:spAutoFit/>
          </a:bodyPr>
          <a:lstStyle/>
          <a:p>
            <a:endParaRPr lang="zh-CN" altLang="en-US" dirty="0"/>
          </a:p>
        </p:txBody>
      </p:sp>
      <p:sp>
        <p:nvSpPr>
          <p:cNvPr id="42" name="文本框 41">
            <a:extLst>
              <a:ext uri="{FF2B5EF4-FFF2-40B4-BE49-F238E27FC236}">
                <a16:creationId xmlns:a16="http://schemas.microsoft.com/office/drawing/2014/main" id="{B92FE01A-678F-1BC1-455B-03E125E8044C}"/>
              </a:ext>
            </a:extLst>
          </p:cNvPr>
          <p:cNvSpPr txBox="1"/>
          <p:nvPr/>
        </p:nvSpPr>
        <p:spPr>
          <a:xfrm>
            <a:off x="929104" y="1388901"/>
            <a:ext cx="9202868" cy="646331"/>
          </a:xfrm>
          <a:prstGeom prst="rect">
            <a:avLst/>
          </a:prstGeom>
          <a:noFill/>
        </p:spPr>
        <p:txBody>
          <a:bodyPr wrap="square" rtlCol="0">
            <a:spAutoFit/>
          </a:bodyPr>
          <a:lstStyle/>
          <a:p>
            <a:r>
              <a:rPr lang="en-US" altLang="zh-CN" dirty="0"/>
              <a:t>Summarization</a:t>
            </a:r>
            <a:r>
              <a:rPr lang="zh-CN" altLang="en-US" dirty="0"/>
              <a:t>部分将</a:t>
            </a:r>
            <a:r>
              <a:rPr lang="en-US" altLang="zh-CN" dirty="0"/>
              <a:t>CTI</a:t>
            </a:r>
            <a:r>
              <a:rPr lang="zh-CN" altLang="en-US" dirty="0"/>
              <a:t>报告中与攻击描述无关的部分去除，这一部分分为</a:t>
            </a:r>
            <a:r>
              <a:rPr lang="zh-CN" altLang="en-US" b="1" dirty="0"/>
              <a:t>去除语句冗余</a:t>
            </a:r>
            <a:r>
              <a:rPr lang="zh-CN" altLang="en-US" dirty="0"/>
              <a:t>和</a:t>
            </a:r>
            <a:r>
              <a:rPr lang="zh-CN" altLang="en-US" b="1" dirty="0"/>
              <a:t>去除单词冗余</a:t>
            </a:r>
            <a:r>
              <a:rPr lang="zh-CN" altLang="en-US" dirty="0"/>
              <a:t>两部分。</a:t>
            </a: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10CCCA15-A5BD-0C9B-5FC3-13E9A17FAAAF}"/>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pic>
        <p:nvPicPr>
          <p:cNvPr id="3074" name="Picture 2">
            <a:extLst>
              <a:ext uri="{FF2B5EF4-FFF2-40B4-BE49-F238E27FC236}">
                <a16:creationId xmlns:a16="http://schemas.microsoft.com/office/drawing/2014/main" id="{440973FC-E490-9B63-3DD6-C284E73FB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642" y="3543764"/>
            <a:ext cx="8506361" cy="287110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8D3D6C92-02DF-0573-018B-74DC6B3FC180}"/>
              </a:ext>
            </a:extLst>
          </p:cNvPr>
          <p:cNvSpPr txBox="1"/>
          <p:nvPr/>
        </p:nvSpPr>
        <p:spPr>
          <a:xfrm>
            <a:off x="929104" y="2020632"/>
            <a:ext cx="9008110" cy="1477328"/>
          </a:xfrm>
          <a:prstGeom prst="rect">
            <a:avLst/>
          </a:prstGeom>
          <a:noFill/>
        </p:spPr>
        <p:txBody>
          <a:bodyPr wrap="square">
            <a:spAutoFit/>
          </a:bodyPr>
          <a:lstStyle/>
          <a:p>
            <a:r>
              <a:rPr lang="zh-CN" altLang="en-US" b="1" dirty="0"/>
              <a:t>目的</a:t>
            </a:r>
            <a:r>
              <a:rPr lang="zh-CN" altLang="en-US" dirty="0"/>
              <a:t>：对审计报告中没有出现的内容进行删除，</a:t>
            </a:r>
            <a:endParaRPr lang="en-US" altLang="zh-CN" dirty="0"/>
          </a:p>
          <a:p>
            <a:r>
              <a:rPr lang="zh-CN" altLang="en-US" b="1" dirty="0"/>
              <a:t>操作</a:t>
            </a:r>
            <a:r>
              <a:rPr lang="zh-CN" altLang="en-US" dirty="0"/>
              <a:t>：使用 bert 模型将句子分为生产性和非生产性使用 BiLSTM 推导生产性句子组件的语义角色，并删除不必要的单词为了避免删除可能包含重要对象的句子组件，使得删除更加精确，使用系统实体提取器——如果一个被标记为需要删除的句子组成部分不包含 SEE 组件规则可以生成的任何实体，则该组成部分将被删除。</a:t>
            </a:r>
          </a:p>
        </p:txBody>
      </p:sp>
    </p:spTree>
    <p:extLst>
      <p:ext uri="{BB962C8B-B14F-4D97-AF65-F5344CB8AC3E}">
        <p14:creationId xmlns:p14="http://schemas.microsoft.com/office/powerpoint/2010/main" val="3472901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Graph Generation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a:extLst>
              <a:ext uri="{FF2B5EF4-FFF2-40B4-BE49-F238E27FC236}">
                <a16:creationId xmlns:a16="http://schemas.microsoft.com/office/drawing/2014/main" id="{A7BA9D92-C0B4-96BE-E394-376494471053}"/>
              </a:ext>
            </a:extLst>
          </p:cNvPr>
          <p:cNvSpPr txBox="1"/>
          <p:nvPr/>
        </p:nvSpPr>
        <p:spPr>
          <a:xfrm>
            <a:off x="1518728" y="2243071"/>
            <a:ext cx="8517638" cy="2958630"/>
          </a:xfrm>
          <a:prstGeom prst="rect">
            <a:avLst/>
          </a:prstGeom>
          <a:noFill/>
        </p:spPr>
        <p:txBody>
          <a:bodyPr wrap="square">
            <a:spAutoFit/>
          </a:bodyPr>
          <a:lstStyle/>
          <a:p>
            <a:pPr marL="285750" indent="-285750" algn="l">
              <a:buFont typeface="Arial" panose="020B0604020202020204" pitchFamily="34" charset="0"/>
              <a:buChar char="•"/>
            </a:pPr>
            <a:r>
              <a:rPr lang="en-US" altLang="zh-CN" b="1" dirty="0"/>
              <a:t>Semantic Role Labeling </a:t>
            </a:r>
          </a:p>
          <a:p>
            <a:pPr>
              <a:lnSpc>
                <a:spcPct val="150000"/>
              </a:lnSpc>
            </a:pPr>
            <a:r>
              <a:rPr lang="en-US" altLang="zh-CN" dirty="0"/>
              <a:t>SRL</a:t>
            </a:r>
            <a:r>
              <a:rPr lang="zh-CN" altLang="en-US" dirty="0"/>
              <a:t>可以将句子中每个组件与其语义标签联系起来。经过</a:t>
            </a:r>
            <a:r>
              <a:rPr lang="en-US" altLang="zh-CN" dirty="0"/>
              <a:t>SRL</a:t>
            </a:r>
            <a:r>
              <a:rPr lang="zh-CN" altLang="en-US" dirty="0"/>
              <a:t>处理后，句子中动作的发起者和承受者都能够被正确地标记出来。</a:t>
            </a:r>
            <a:endParaRPr lang="en-US" altLang="zh-CN" dirty="0"/>
          </a:p>
          <a:p>
            <a:pPr algn="l"/>
            <a:endParaRPr lang="zh-CN" altLang="en-US" dirty="0"/>
          </a:p>
          <a:p>
            <a:pPr marL="285750" indent="-285750" algn="l">
              <a:buFont typeface="Arial" panose="020B0604020202020204" pitchFamily="34" charset="0"/>
              <a:buChar char="•"/>
            </a:pPr>
            <a:r>
              <a:rPr lang="en-US" altLang="zh-CN" b="1" dirty="0"/>
              <a:t>Graph Builder(GB)</a:t>
            </a:r>
            <a:r>
              <a:rPr lang="en-US" altLang="zh-CN" dirty="0"/>
              <a:t> </a:t>
            </a:r>
          </a:p>
          <a:p>
            <a:pPr algn="l">
              <a:lnSpc>
                <a:spcPct val="150000"/>
              </a:lnSpc>
            </a:pPr>
            <a:r>
              <a:rPr lang="en-US" altLang="zh-CN" dirty="0"/>
              <a:t>EXTRACTOR</a:t>
            </a:r>
            <a:r>
              <a:rPr lang="zh-CN" altLang="en-US" dirty="0"/>
              <a:t>的最后一步是构建起源图。</a:t>
            </a:r>
            <a:r>
              <a:rPr lang="en-US" altLang="zh-CN" dirty="0"/>
              <a:t>GB</a:t>
            </a:r>
            <a:r>
              <a:rPr lang="zh-CN" altLang="en-US" dirty="0"/>
              <a:t>包含两步：第一步将文本中同一个</a:t>
            </a:r>
            <a:r>
              <a:rPr lang="en-US" altLang="zh-CN" dirty="0"/>
              <a:t>SRL</a:t>
            </a:r>
            <a:r>
              <a:rPr lang="zh-CN" altLang="en-US" dirty="0"/>
              <a:t>参数合并为同一个结点，然后利用</a:t>
            </a:r>
            <a:r>
              <a:rPr lang="en-US" altLang="zh-CN" dirty="0"/>
              <a:t>SEE</a:t>
            </a:r>
            <a:r>
              <a:rPr lang="zh-CN" altLang="en-US" dirty="0"/>
              <a:t>去除非系统实体；第二步，构建起源图。起源图包含</a:t>
            </a:r>
            <a:r>
              <a:rPr lang="en-US" altLang="zh-CN" dirty="0"/>
              <a:t>node-edge-node</a:t>
            </a:r>
            <a:r>
              <a:rPr lang="zh-CN" altLang="en-US" dirty="0"/>
              <a:t>三元组集合以及表的方向集合。</a:t>
            </a:r>
          </a:p>
        </p:txBody>
      </p:sp>
      <p:sp>
        <p:nvSpPr>
          <p:cNvPr id="41" name="文本框 40">
            <a:extLst>
              <a:ext uri="{FF2B5EF4-FFF2-40B4-BE49-F238E27FC236}">
                <a16:creationId xmlns:a16="http://schemas.microsoft.com/office/drawing/2014/main" id="{41D98586-2F9E-336E-282A-E864D69CAB3D}"/>
              </a:ext>
            </a:extLst>
          </p:cNvPr>
          <p:cNvSpPr txBox="1"/>
          <p:nvPr/>
        </p:nvSpPr>
        <p:spPr>
          <a:xfrm>
            <a:off x="1932823" y="1170122"/>
            <a:ext cx="461665" cy="92398"/>
          </a:xfrm>
          <a:prstGeom prst="rect">
            <a:avLst/>
          </a:prstGeom>
          <a:noFill/>
        </p:spPr>
        <p:txBody>
          <a:bodyPr vert="eaVert" wrap="none" rtlCol="0">
            <a:spAutoFit/>
          </a:bodyPr>
          <a:lstStyle/>
          <a:p>
            <a:endParaRPr lang="zh-CN" altLang="en-US" dirty="0"/>
          </a:p>
        </p:txBody>
      </p:sp>
      <p:sp>
        <p:nvSpPr>
          <p:cNvPr id="42" name="文本框 41">
            <a:extLst>
              <a:ext uri="{FF2B5EF4-FFF2-40B4-BE49-F238E27FC236}">
                <a16:creationId xmlns:a16="http://schemas.microsoft.com/office/drawing/2014/main" id="{B92FE01A-678F-1BC1-455B-03E125E8044C}"/>
              </a:ext>
            </a:extLst>
          </p:cNvPr>
          <p:cNvSpPr txBox="1"/>
          <p:nvPr/>
        </p:nvSpPr>
        <p:spPr>
          <a:xfrm>
            <a:off x="1072856" y="1471633"/>
            <a:ext cx="10277878" cy="369332"/>
          </a:xfrm>
          <a:prstGeom prst="rect">
            <a:avLst/>
          </a:prstGeom>
          <a:noFill/>
        </p:spPr>
        <p:txBody>
          <a:bodyPr wrap="square" rtlCol="0">
            <a:spAutoFit/>
          </a:bodyPr>
          <a:lstStyle/>
          <a:p>
            <a:r>
              <a:rPr lang="zh-CN" altLang="en-US" dirty="0"/>
              <a:t>区分主语和宾语的因果关系，可以使用</a:t>
            </a:r>
            <a:r>
              <a:rPr lang="en-US" altLang="zh-CN" dirty="0"/>
              <a:t>SRL</a:t>
            </a:r>
            <a:r>
              <a:rPr lang="zh-CN" altLang="en-US" dirty="0"/>
              <a:t>以及一些预先设定的规则区分因果关系以及信息流的方向。</a:t>
            </a: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10CCCA15-A5BD-0C9B-5FC3-13E9A17FAAAF}"/>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Tree>
    <p:extLst>
      <p:ext uri="{BB962C8B-B14F-4D97-AF65-F5344CB8AC3E}">
        <p14:creationId xmlns:p14="http://schemas.microsoft.com/office/powerpoint/2010/main" val="1703147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 IMPLEMENTATION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7" name="直接连接符 6">
            <a:extLst>
              <a:ext uri="{FF2B5EF4-FFF2-40B4-BE49-F238E27FC236}">
                <a16:creationId xmlns:a16="http://schemas.microsoft.com/office/drawing/2014/main" id="{6FC90FCD-9285-3073-93AA-EBA9C9FB0AA0}"/>
              </a:ext>
            </a:extLst>
          </p:cNvPr>
          <p:cNvCxnSpPr>
            <a:cxnSpLocks/>
          </p:cNvCxnSpPr>
          <p:nvPr/>
        </p:nvCxnSpPr>
        <p:spPr>
          <a:xfrm>
            <a:off x="9640967" y="5111489"/>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110DF12-5380-710E-25BC-A641CE9B9626}"/>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9">
            <a:extLst>
              <a:ext uri="{FF2B5EF4-FFF2-40B4-BE49-F238E27FC236}">
                <a16:creationId xmlns:a16="http://schemas.microsoft.com/office/drawing/2014/main" id="{66301104-E1ED-0AD8-2EB7-851A3D9B5064}"/>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9" name="文本框 8">
            <a:extLst>
              <a:ext uri="{FF2B5EF4-FFF2-40B4-BE49-F238E27FC236}">
                <a16:creationId xmlns:a16="http://schemas.microsoft.com/office/drawing/2014/main" id="{AECCB194-1746-BE3B-2558-EB6EFEB6CD2E}"/>
              </a:ext>
            </a:extLst>
          </p:cNvPr>
          <p:cNvSpPr txBox="1"/>
          <p:nvPr/>
        </p:nvSpPr>
        <p:spPr>
          <a:xfrm>
            <a:off x="617338" y="1293286"/>
            <a:ext cx="10400535" cy="3512628"/>
          </a:xfrm>
          <a:prstGeom prst="rect">
            <a:avLst/>
          </a:prstGeom>
          <a:noFill/>
        </p:spPr>
        <p:txBody>
          <a:bodyPr wrap="square">
            <a:spAutoFit/>
          </a:bodyPr>
          <a:lstStyle/>
          <a:p>
            <a:pPr algn="l"/>
            <a:r>
              <a:rPr lang="zh-CN" altLang="en-US" dirty="0"/>
              <a:t>介绍了</a:t>
            </a:r>
            <a:r>
              <a:rPr lang="en-US" altLang="zh-CN" dirty="0"/>
              <a:t>EXTRACTOR</a:t>
            </a:r>
            <a:r>
              <a:rPr lang="zh-CN" altLang="en-US" dirty="0"/>
              <a:t>的实现细节及使用的工具：</a:t>
            </a:r>
            <a:endParaRPr lang="en-US" altLang="zh-CN" dirty="0"/>
          </a:p>
          <a:p>
            <a:pPr algn="l"/>
            <a:endParaRPr lang="zh-CN" altLang="en-US" dirty="0"/>
          </a:p>
          <a:p>
            <a:pPr>
              <a:lnSpc>
                <a:spcPct val="150000"/>
              </a:lnSpc>
              <a:buFont typeface="Arial" panose="020B0604020202020204" pitchFamily="34" charset="0"/>
              <a:buChar char="•"/>
            </a:pPr>
            <a:r>
              <a:rPr lang="en-US" altLang="zh-CN" b="1" dirty="0"/>
              <a:t>NLP toolkits</a:t>
            </a:r>
            <a:r>
              <a:rPr lang="zh-CN" altLang="en-US" dirty="0"/>
              <a:t>：</a:t>
            </a:r>
            <a:r>
              <a:rPr lang="en-US" altLang="zh-CN" dirty="0"/>
              <a:t>EXTRACTOR</a:t>
            </a:r>
            <a:r>
              <a:rPr lang="zh-CN" altLang="en-US" dirty="0"/>
              <a:t>使用了最先进的</a:t>
            </a:r>
            <a:r>
              <a:rPr lang="en-US" altLang="zh-CN" dirty="0"/>
              <a:t>NLP</a:t>
            </a:r>
            <a:r>
              <a:rPr lang="zh-CN" altLang="en-US" dirty="0"/>
              <a:t>工具包，包括：</a:t>
            </a:r>
            <a:r>
              <a:rPr lang="en-US" altLang="zh-CN" dirty="0" err="1"/>
              <a:t>spaCy</a:t>
            </a:r>
            <a:r>
              <a:rPr lang="en-US" altLang="zh-CN" dirty="0"/>
              <a:t> POS</a:t>
            </a:r>
            <a:r>
              <a:rPr lang="zh-CN" altLang="en-US" dirty="0"/>
              <a:t>，</a:t>
            </a:r>
            <a:r>
              <a:rPr lang="en-US" altLang="zh-CN" dirty="0"/>
              <a:t>DP tagger</a:t>
            </a:r>
            <a:r>
              <a:rPr lang="zh-CN" altLang="en-US" dirty="0"/>
              <a:t>，</a:t>
            </a:r>
            <a:r>
              <a:rPr lang="en-US" altLang="zh-CN" dirty="0"/>
              <a:t>NLTK</a:t>
            </a:r>
            <a:r>
              <a:rPr lang="zh-CN" altLang="en-US" dirty="0"/>
              <a:t>，以及</a:t>
            </a:r>
            <a:r>
              <a:rPr lang="en-US" altLang="zh-CN" dirty="0"/>
              <a:t>Stanford</a:t>
            </a:r>
            <a:r>
              <a:rPr lang="zh-CN" altLang="en-US" dirty="0"/>
              <a:t>。</a:t>
            </a:r>
          </a:p>
          <a:p>
            <a:pPr>
              <a:lnSpc>
                <a:spcPct val="150000"/>
              </a:lnSpc>
              <a:buFont typeface="Arial" panose="020B0604020202020204" pitchFamily="34" charset="0"/>
              <a:buChar char="•"/>
            </a:pPr>
            <a:r>
              <a:rPr lang="en-US" altLang="zh-CN" b="1" dirty="0"/>
              <a:t>Tokenization</a:t>
            </a:r>
            <a:r>
              <a:rPr lang="zh-CN" altLang="en-US" dirty="0"/>
              <a:t>：</a:t>
            </a:r>
            <a:r>
              <a:rPr lang="en-US" altLang="zh-CN" dirty="0"/>
              <a:t>Tokenization</a:t>
            </a:r>
            <a:r>
              <a:rPr lang="zh-CN" altLang="en-US" dirty="0"/>
              <a:t>部分使用</a:t>
            </a:r>
            <a:r>
              <a:rPr lang="en-US" altLang="zh-CN" dirty="0"/>
              <a:t>NLTK tokenizer</a:t>
            </a:r>
            <a:r>
              <a:rPr lang="zh-CN" altLang="en-US" dirty="0"/>
              <a:t>。</a:t>
            </a:r>
          </a:p>
          <a:p>
            <a:pPr>
              <a:lnSpc>
                <a:spcPct val="150000"/>
              </a:lnSpc>
              <a:buFont typeface="Arial" panose="020B0604020202020204" pitchFamily="34" charset="0"/>
              <a:buChar char="•"/>
            </a:pPr>
            <a:r>
              <a:rPr lang="en-US" altLang="zh-CN" b="1" dirty="0"/>
              <a:t>Text Summarization</a:t>
            </a:r>
            <a:r>
              <a:rPr lang="zh-CN" altLang="en-US" dirty="0"/>
              <a:t>：使用含有</a:t>
            </a:r>
            <a:r>
              <a:rPr lang="en-US" altLang="zh-CN" dirty="0"/>
              <a:t>12</a:t>
            </a:r>
            <a:r>
              <a:rPr lang="zh-CN" altLang="en-US" dirty="0"/>
              <a:t>层隐含层的</a:t>
            </a:r>
            <a:r>
              <a:rPr lang="en-US" altLang="zh-CN" dirty="0"/>
              <a:t>BERT</a:t>
            </a:r>
            <a:r>
              <a:rPr lang="zh-CN" altLang="en-US" dirty="0"/>
              <a:t>模型对语句进行识别。为了区分单词的语义，使用深层</a:t>
            </a:r>
            <a:r>
              <a:rPr lang="en-US" altLang="zh-CN" dirty="0"/>
              <a:t>BiLSTM</a:t>
            </a:r>
            <a:r>
              <a:rPr lang="zh-CN" altLang="en-US" dirty="0"/>
              <a:t>模型。这些模型都使用数据集重新进行训练。</a:t>
            </a:r>
          </a:p>
          <a:p>
            <a:pPr>
              <a:lnSpc>
                <a:spcPct val="150000"/>
              </a:lnSpc>
              <a:buFont typeface="Arial" panose="020B0604020202020204" pitchFamily="34" charset="0"/>
              <a:buChar char="•"/>
            </a:pPr>
            <a:r>
              <a:rPr lang="en-US" altLang="zh-CN" b="1" dirty="0"/>
              <a:t>SRL</a:t>
            </a:r>
            <a:r>
              <a:rPr lang="zh-CN" altLang="en-US" dirty="0"/>
              <a:t>：使用已有模型并使用数据集重新进行训练。</a:t>
            </a:r>
          </a:p>
          <a:p>
            <a:pPr>
              <a:lnSpc>
                <a:spcPct val="150000"/>
              </a:lnSpc>
              <a:buFont typeface="Arial" panose="020B0604020202020204" pitchFamily="34" charset="0"/>
              <a:buChar char="•"/>
            </a:pPr>
            <a:r>
              <a:rPr lang="zh-CN" altLang="en-US" dirty="0"/>
              <a:t>数据集收集及字典构建：从公开的</a:t>
            </a:r>
            <a:r>
              <a:rPr lang="en-US" altLang="zh-CN" dirty="0"/>
              <a:t>CTI</a:t>
            </a:r>
            <a:r>
              <a:rPr lang="zh-CN" altLang="en-US" dirty="0"/>
              <a:t>报告收集数据集并利用领域专家的知识构建攻击字典。</a:t>
            </a:r>
          </a:p>
        </p:txBody>
      </p:sp>
    </p:spTree>
    <p:extLst>
      <p:ext uri="{BB962C8B-B14F-4D97-AF65-F5344CB8AC3E}">
        <p14:creationId xmlns:p14="http://schemas.microsoft.com/office/powerpoint/2010/main" val="3199873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a:extLst>
              <a:ext uri="{FF2B5EF4-FFF2-40B4-BE49-F238E27FC236}">
                <a16:creationId xmlns:a16="http://schemas.microsoft.com/office/drawing/2014/main" id="{64318638-C8B9-5F1B-E18E-48FFAAA5EA50}"/>
              </a:ext>
            </a:extLst>
          </p:cNvPr>
          <p:cNvSpPr txBox="1"/>
          <p:nvPr/>
        </p:nvSpPr>
        <p:spPr>
          <a:xfrm>
            <a:off x="315012" y="5061349"/>
            <a:ext cx="12070814" cy="746743"/>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en-US" altLang="zh-CN" sz="1400" dirty="0">
                <a:solidFill>
                  <a:schemeClr val="accent1">
                    <a:lumMod val="75000"/>
                  </a:schemeClr>
                </a:solidFill>
              </a:rPr>
              <a:t>Table III </a:t>
            </a:r>
            <a:r>
              <a:rPr lang="en-US" altLang="zh-CN" sz="1600" b="0" i="0" dirty="0">
                <a:solidFill>
                  <a:srgbClr val="374151"/>
                </a:solidFill>
                <a:effectLst/>
                <a:latin typeface="Söhne"/>
              </a:rPr>
              <a:t>EXTRACTOR</a:t>
            </a:r>
            <a:r>
              <a:rPr lang="zh-CN" altLang="en-US" sz="1600" b="0" i="0" dirty="0">
                <a:solidFill>
                  <a:srgbClr val="374151"/>
                </a:solidFill>
                <a:effectLst/>
                <a:latin typeface="Söhne"/>
              </a:rPr>
              <a:t>生成的图表在威胁检测方面与人工生成的图表一样有用。</a:t>
            </a:r>
            <a:endParaRPr lang="en-US" altLang="zh-CN" sz="1600" b="0" i="0" dirty="0">
              <a:solidFill>
                <a:srgbClr val="374151"/>
              </a:solidFill>
              <a:effectLst/>
              <a:latin typeface="Söhne"/>
            </a:endParaRPr>
          </a:p>
          <a:p>
            <a:endParaRPr lang="zh-CN" altLang="en-US" sz="1400" dirty="0">
              <a:solidFill>
                <a:schemeClr val="accent1">
                  <a:lumMod val="75000"/>
                </a:schemeClr>
              </a:solidFill>
            </a:endParaRPr>
          </a:p>
        </p:txBody>
      </p:sp>
      <p:sp>
        <p:nvSpPr>
          <p:cNvPr id="2" name="页脚占位符 9">
            <a:extLst>
              <a:ext uri="{FF2B5EF4-FFF2-40B4-BE49-F238E27FC236}">
                <a16:creationId xmlns:a16="http://schemas.microsoft.com/office/drawing/2014/main" id="{42889C60-DAA4-B383-E5ED-2750381DDF2C}"/>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4" name="文本框 3">
            <a:extLst>
              <a:ext uri="{FF2B5EF4-FFF2-40B4-BE49-F238E27FC236}">
                <a16:creationId xmlns:a16="http://schemas.microsoft.com/office/drawing/2014/main" id="{C75C1CF1-A433-B2F3-2D00-D5731A0FB3CA}"/>
              </a:ext>
            </a:extLst>
          </p:cNvPr>
          <p:cNvSpPr txBox="1"/>
          <p:nvPr/>
        </p:nvSpPr>
        <p:spPr>
          <a:xfrm>
            <a:off x="615122" y="1038750"/>
            <a:ext cx="6097836" cy="369332"/>
          </a:xfrm>
          <a:prstGeom prst="rect">
            <a:avLst/>
          </a:prstGeom>
          <a:noFill/>
        </p:spPr>
        <p:txBody>
          <a:bodyPr wrap="square">
            <a:spAutoFit/>
          </a:bodyPr>
          <a:lstStyle/>
          <a:p>
            <a:r>
              <a:rPr lang="en-US" altLang="zh-CN" dirty="0"/>
              <a:t>A. Evaluation on Public CTI reports</a:t>
            </a:r>
            <a:endParaRPr lang="zh-CN" altLang="en-US" dirty="0"/>
          </a:p>
        </p:txBody>
      </p:sp>
      <p:pic>
        <p:nvPicPr>
          <p:cNvPr id="6" name="图片 5">
            <a:extLst>
              <a:ext uri="{FF2B5EF4-FFF2-40B4-BE49-F238E27FC236}">
                <a16:creationId xmlns:a16="http://schemas.microsoft.com/office/drawing/2014/main" id="{1A83FCDD-7D03-9C1C-0413-7552686EA778}"/>
              </a:ext>
            </a:extLst>
          </p:cNvPr>
          <p:cNvPicPr>
            <a:picLocks noChangeAspect="1"/>
          </p:cNvPicPr>
          <p:nvPr/>
        </p:nvPicPr>
        <p:blipFill>
          <a:blip r:embed="rId4"/>
          <a:stretch>
            <a:fillRect/>
          </a:stretch>
        </p:blipFill>
        <p:spPr>
          <a:xfrm>
            <a:off x="537185" y="1630690"/>
            <a:ext cx="5841581" cy="3079937"/>
          </a:xfrm>
          <a:prstGeom prst="rect">
            <a:avLst/>
          </a:prstGeom>
        </p:spPr>
      </p:pic>
      <p:pic>
        <p:nvPicPr>
          <p:cNvPr id="8" name="图片 7">
            <a:extLst>
              <a:ext uri="{FF2B5EF4-FFF2-40B4-BE49-F238E27FC236}">
                <a16:creationId xmlns:a16="http://schemas.microsoft.com/office/drawing/2014/main" id="{0DCC35A7-8C7F-ABE8-6A64-879A0242C569}"/>
              </a:ext>
            </a:extLst>
          </p:cNvPr>
          <p:cNvPicPr>
            <a:picLocks noChangeAspect="1"/>
          </p:cNvPicPr>
          <p:nvPr/>
        </p:nvPicPr>
        <p:blipFill>
          <a:blip r:embed="rId5"/>
          <a:stretch>
            <a:fillRect/>
          </a:stretch>
        </p:blipFill>
        <p:spPr>
          <a:xfrm>
            <a:off x="6686474" y="1643426"/>
            <a:ext cx="5226372" cy="2728166"/>
          </a:xfrm>
          <a:prstGeom prst="rect">
            <a:avLst/>
          </a:prstGeom>
        </p:spPr>
      </p:pic>
      <p:sp>
        <p:nvSpPr>
          <p:cNvPr id="10" name="矩形 9">
            <a:extLst>
              <a:ext uri="{FF2B5EF4-FFF2-40B4-BE49-F238E27FC236}">
                <a16:creationId xmlns:a16="http://schemas.microsoft.com/office/drawing/2014/main" id="{31A24303-2C3D-3D8C-3F0C-F6812F436975}"/>
              </a:ext>
            </a:extLst>
          </p:cNvPr>
          <p:cNvSpPr/>
          <p:nvPr/>
        </p:nvSpPr>
        <p:spPr>
          <a:xfrm>
            <a:off x="482599" y="1498294"/>
            <a:ext cx="5973284" cy="342735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DA781FD-5251-E798-1A39-06DF06AD14D2}"/>
              </a:ext>
            </a:extLst>
          </p:cNvPr>
          <p:cNvSpPr/>
          <p:nvPr/>
        </p:nvSpPr>
        <p:spPr>
          <a:xfrm>
            <a:off x="6599104" y="1549948"/>
            <a:ext cx="5357045" cy="338082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072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0">
            <a:extLst>
              <a:ext uri="{FF2B5EF4-FFF2-40B4-BE49-F238E27FC236}">
                <a16:creationId xmlns:a16="http://schemas.microsoft.com/office/drawing/2014/main" id="{64318638-C8B9-5F1B-E18E-48FFAAA5EA50}"/>
              </a:ext>
            </a:extLst>
          </p:cNvPr>
          <p:cNvSpPr txBox="1"/>
          <p:nvPr/>
        </p:nvSpPr>
        <p:spPr>
          <a:xfrm>
            <a:off x="315012" y="5061349"/>
            <a:ext cx="12070814" cy="700576"/>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sz="1400" dirty="0">
                <a:solidFill>
                  <a:schemeClr val="accent1">
                    <a:lumMod val="75000"/>
                  </a:schemeClr>
                </a:solidFill>
              </a:rPr>
              <a:t>表格</a:t>
            </a:r>
            <a:r>
              <a:rPr lang="en-US" altLang="zh-CN" sz="1400" dirty="0">
                <a:solidFill>
                  <a:schemeClr val="accent1">
                    <a:lumMod val="75000"/>
                  </a:schemeClr>
                </a:solidFill>
              </a:rPr>
              <a:t>VI</a:t>
            </a:r>
            <a:r>
              <a:rPr lang="zh-CN" altLang="en-US" sz="1400" dirty="0">
                <a:solidFill>
                  <a:schemeClr val="accent1">
                    <a:lumMod val="75000"/>
                  </a:schemeClr>
                </a:solidFill>
              </a:rPr>
              <a:t>显示了</a:t>
            </a:r>
            <a:r>
              <a:rPr lang="en-US" altLang="zh-CN" sz="1400" dirty="0">
                <a:solidFill>
                  <a:schemeClr val="accent1">
                    <a:lumMod val="75000"/>
                  </a:schemeClr>
                </a:solidFill>
              </a:rPr>
              <a:t>EXTRACTOR</a:t>
            </a:r>
            <a:r>
              <a:rPr lang="zh-CN" altLang="en-US" sz="1400" dirty="0">
                <a:solidFill>
                  <a:schemeClr val="accent1">
                    <a:lumMod val="75000"/>
                  </a:schemeClr>
                </a:solidFill>
              </a:rPr>
              <a:t>的性能以及其在</a:t>
            </a:r>
            <a:r>
              <a:rPr lang="en-US" altLang="zh-CN" sz="1400" dirty="0">
                <a:solidFill>
                  <a:schemeClr val="accent1">
                    <a:lumMod val="75000"/>
                  </a:schemeClr>
                </a:solidFill>
              </a:rPr>
              <a:t>DARPA</a:t>
            </a:r>
            <a:r>
              <a:rPr lang="zh-CN" altLang="en-US" sz="1400" dirty="0">
                <a:solidFill>
                  <a:schemeClr val="accent1">
                    <a:lumMod val="75000"/>
                  </a:schemeClr>
                </a:solidFill>
              </a:rPr>
              <a:t>报告中捕获所有相关攻击行为的能力。结果显示，与公共</a:t>
            </a:r>
            <a:r>
              <a:rPr lang="en-US" altLang="zh-CN" sz="1400" dirty="0">
                <a:solidFill>
                  <a:schemeClr val="accent1">
                    <a:lumMod val="75000"/>
                  </a:schemeClr>
                </a:solidFill>
              </a:rPr>
              <a:t>CTI</a:t>
            </a:r>
            <a:r>
              <a:rPr lang="zh-CN" altLang="en-US" sz="1400" dirty="0">
                <a:solidFill>
                  <a:schemeClr val="accent1">
                    <a:lumMod val="75000"/>
                  </a:schemeClr>
                </a:solidFill>
              </a:rPr>
              <a:t>报告（表格</a:t>
            </a:r>
            <a:r>
              <a:rPr lang="en-US" altLang="zh-CN" sz="1400" dirty="0">
                <a:solidFill>
                  <a:schemeClr val="accent1">
                    <a:lumMod val="75000"/>
                  </a:schemeClr>
                </a:solidFill>
              </a:rPr>
              <a:t>IV</a:t>
            </a:r>
            <a:r>
              <a:rPr lang="zh-CN" altLang="en-US" sz="1400" dirty="0">
                <a:solidFill>
                  <a:schemeClr val="accent1">
                    <a:lumMod val="75000"/>
                  </a:schemeClr>
                </a:solidFill>
              </a:rPr>
              <a:t>）相比，</a:t>
            </a:r>
            <a:r>
              <a:rPr lang="en-US" altLang="zh-CN" sz="1400" dirty="0">
                <a:solidFill>
                  <a:schemeClr val="accent1">
                    <a:lumMod val="75000"/>
                  </a:schemeClr>
                </a:solidFill>
              </a:rPr>
              <a:t>EXTRACTOR</a:t>
            </a:r>
            <a:r>
              <a:rPr lang="zh-CN" altLang="en-US" sz="1400" dirty="0">
                <a:solidFill>
                  <a:schemeClr val="accent1">
                    <a:lumMod val="75000"/>
                  </a:schemeClr>
                </a:solidFill>
              </a:rPr>
              <a:t>在</a:t>
            </a:r>
            <a:r>
              <a:rPr lang="en-US" altLang="zh-CN" sz="1400" dirty="0">
                <a:solidFill>
                  <a:schemeClr val="accent1">
                    <a:lumMod val="75000"/>
                  </a:schemeClr>
                </a:solidFill>
              </a:rPr>
              <a:t>DARPA CTI</a:t>
            </a:r>
            <a:r>
              <a:rPr lang="zh-CN" altLang="en-US" sz="1400" dirty="0">
                <a:solidFill>
                  <a:schemeClr val="accent1">
                    <a:lumMod val="75000"/>
                  </a:schemeClr>
                </a:solidFill>
              </a:rPr>
              <a:t>报告上的性能有所改善。</a:t>
            </a:r>
          </a:p>
        </p:txBody>
      </p:sp>
      <p:sp>
        <p:nvSpPr>
          <p:cNvPr id="2" name="页脚占位符 9">
            <a:extLst>
              <a:ext uri="{FF2B5EF4-FFF2-40B4-BE49-F238E27FC236}">
                <a16:creationId xmlns:a16="http://schemas.microsoft.com/office/drawing/2014/main" id="{42889C60-DAA4-B383-E5ED-2750381DDF2C}"/>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4" name="文本框 3">
            <a:extLst>
              <a:ext uri="{FF2B5EF4-FFF2-40B4-BE49-F238E27FC236}">
                <a16:creationId xmlns:a16="http://schemas.microsoft.com/office/drawing/2014/main" id="{C75C1CF1-A433-B2F3-2D00-D5731A0FB3CA}"/>
              </a:ext>
            </a:extLst>
          </p:cNvPr>
          <p:cNvSpPr txBox="1"/>
          <p:nvPr/>
        </p:nvSpPr>
        <p:spPr>
          <a:xfrm>
            <a:off x="615122" y="1038750"/>
            <a:ext cx="6097836" cy="369332"/>
          </a:xfrm>
          <a:prstGeom prst="rect">
            <a:avLst/>
          </a:prstGeom>
          <a:noFill/>
        </p:spPr>
        <p:txBody>
          <a:bodyPr wrap="square">
            <a:spAutoFit/>
          </a:bodyPr>
          <a:lstStyle/>
          <a:p>
            <a:r>
              <a:rPr lang="en-US" altLang="zh-CN" dirty="0"/>
              <a:t>B. Evaluation on the DARPA Transparent Computing Dataset</a:t>
            </a:r>
            <a:endParaRPr lang="zh-CN" altLang="en-US" dirty="0"/>
          </a:p>
        </p:txBody>
      </p:sp>
      <p:sp>
        <p:nvSpPr>
          <p:cNvPr id="10" name="矩形 9">
            <a:extLst>
              <a:ext uri="{FF2B5EF4-FFF2-40B4-BE49-F238E27FC236}">
                <a16:creationId xmlns:a16="http://schemas.microsoft.com/office/drawing/2014/main" id="{31A24303-2C3D-3D8C-3F0C-F6812F436975}"/>
              </a:ext>
            </a:extLst>
          </p:cNvPr>
          <p:cNvSpPr/>
          <p:nvPr/>
        </p:nvSpPr>
        <p:spPr>
          <a:xfrm>
            <a:off x="482599" y="1498293"/>
            <a:ext cx="5613401" cy="343248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DA781FD-5251-E798-1A39-06DF06AD14D2}"/>
              </a:ext>
            </a:extLst>
          </p:cNvPr>
          <p:cNvSpPr/>
          <p:nvPr/>
        </p:nvSpPr>
        <p:spPr>
          <a:xfrm>
            <a:off x="6265722" y="1524023"/>
            <a:ext cx="5357045" cy="3406756"/>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819F207-F890-16DD-370F-BE8C3D78957F}"/>
              </a:ext>
            </a:extLst>
          </p:cNvPr>
          <p:cNvPicPr>
            <a:picLocks noChangeAspect="1"/>
          </p:cNvPicPr>
          <p:nvPr/>
        </p:nvPicPr>
        <p:blipFill>
          <a:blip r:embed="rId4"/>
          <a:stretch>
            <a:fillRect/>
          </a:stretch>
        </p:blipFill>
        <p:spPr>
          <a:xfrm>
            <a:off x="615122" y="1701463"/>
            <a:ext cx="5379744" cy="3176509"/>
          </a:xfrm>
          <a:prstGeom prst="rect">
            <a:avLst/>
          </a:prstGeom>
        </p:spPr>
      </p:pic>
      <p:pic>
        <p:nvPicPr>
          <p:cNvPr id="9" name="图片 8">
            <a:extLst>
              <a:ext uri="{FF2B5EF4-FFF2-40B4-BE49-F238E27FC236}">
                <a16:creationId xmlns:a16="http://schemas.microsoft.com/office/drawing/2014/main" id="{771752AC-93C7-F4F0-A5DB-4F2E616A7B74}"/>
              </a:ext>
            </a:extLst>
          </p:cNvPr>
          <p:cNvPicPr>
            <a:picLocks noChangeAspect="1"/>
          </p:cNvPicPr>
          <p:nvPr/>
        </p:nvPicPr>
        <p:blipFill>
          <a:blip r:embed="rId5"/>
          <a:stretch>
            <a:fillRect/>
          </a:stretch>
        </p:blipFill>
        <p:spPr>
          <a:xfrm>
            <a:off x="6315252" y="1701463"/>
            <a:ext cx="5307515" cy="2966934"/>
          </a:xfrm>
          <a:prstGeom prst="rect">
            <a:avLst/>
          </a:prstGeom>
        </p:spPr>
      </p:pic>
    </p:spTree>
    <p:extLst>
      <p:ext uri="{BB962C8B-B14F-4D97-AF65-F5344CB8AC3E}">
        <p14:creationId xmlns:p14="http://schemas.microsoft.com/office/powerpoint/2010/main" val="1858546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EVALUATION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42889C60-DAA4-B383-E5ED-2750381DDF2C}"/>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4" name="文本框 3">
            <a:extLst>
              <a:ext uri="{FF2B5EF4-FFF2-40B4-BE49-F238E27FC236}">
                <a16:creationId xmlns:a16="http://schemas.microsoft.com/office/drawing/2014/main" id="{C75C1CF1-A433-B2F3-2D00-D5731A0FB3CA}"/>
              </a:ext>
            </a:extLst>
          </p:cNvPr>
          <p:cNvSpPr txBox="1"/>
          <p:nvPr/>
        </p:nvSpPr>
        <p:spPr>
          <a:xfrm>
            <a:off x="615122" y="1038750"/>
            <a:ext cx="6097836" cy="369332"/>
          </a:xfrm>
          <a:prstGeom prst="rect">
            <a:avLst/>
          </a:prstGeom>
          <a:noFill/>
        </p:spPr>
        <p:txBody>
          <a:bodyPr wrap="square">
            <a:spAutoFit/>
          </a:bodyPr>
          <a:lstStyle/>
          <a:p>
            <a:r>
              <a:rPr lang="en-US" altLang="zh-CN" dirty="0"/>
              <a:t> C. Large Scale Experiment</a:t>
            </a:r>
            <a:endParaRPr lang="zh-CN" altLang="en-US" dirty="0"/>
          </a:p>
        </p:txBody>
      </p:sp>
      <p:sp>
        <p:nvSpPr>
          <p:cNvPr id="10" name="矩形 9">
            <a:extLst>
              <a:ext uri="{FF2B5EF4-FFF2-40B4-BE49-F238E27FC236}">
                <a16:creationId xmlns:a16="http://schemas.microsoft.com/office/drawing/2014/main" id="{31A24303-2C3D-3D8C-3F0C-F6812F436975}"/>
              </a:ext>
            </a:extLst>
          </p:cNvPr>
          <p:cNvSpPr/>
          <p:nvPr/>
        </p:nvSpPr>
        <p:spPr>
          <a:xfrm>
            <a:off x="520239" y="3402914"/>
            <a:ext cx="11102528" cy="166484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332AB62-7C31-8526-86C4-9A37C241E462}"/>
              </a:ext>
            </a:extLst>
          </p:cNvPr>
          <p:cNvPicPr>
            <a:picLocks noChangeAspect="1"/>
          </p:cNvPicPr>
          <p:nvPr/>
        </p:nvPicPr>
        <p:blipFill>
          <a:blip r:embed="rId4"/>
          <a:stretch>
            <a:fillRect/>
          </a:stretch>
        </p:blipFill>
        <p:spPr>
          <a:xfrm>
            <a:off x="660400" y="3492705"/>
            <a:ext cx="9582150" cy="1381125"/>
          </a:xfrm>
          <a:prstGeom prst="rect">
            <a:avLst/>
          </a:prstGeom>
        </p:spPr>
      </p:pic>
      <p:sp>
        <p:nvSpPr>
          <p:cNvPr id="8" name="文本框 7">
            <a:extLst>
              <a:ext uri="{FF2B5EF4-FFF2-40B4-BE49-F238E27FC236}">
                <a16:creationId xmlns:a16="http://schemas.microsoft.com/office/drawing/2014/main" id="{0D8C974C-1704-BA42-98B7-2027EBC05FF8}"/>
              </a:ext>
            </a:extLst>
          </p:cNvPr>
          <p:cNvSpPr txBox="1"/>
          <p:nvPr/>
        </p:nvSpPr>
        <p:spPr>
          <a:xfrm>
            <a:off x="615122" y="1696198"/>
            <a:ext cx="11007645" cy="1477328"/>
          </a:xfrm>
          <a:prstGeom prst="rect">
            <a:avLst/>
          </a:prstGeom>
          <a:noFill/>
        </p:spPr>
        <p:txBody>
          <a:bodyPr wrap="square">
            <a:spAutoFit/>
          </a:bodyPr>
          <a:lstStyle/>
          <a:p>
            <a:r>
              <a:rPr lang="zh-CN" altLang="en-US" dirty="0"/>
              <a:t>为了验证</a:t>
            </a:r>
            <a:r>
              <a:rPr lang="en-US" altLang="zh-CN" dirty="0"/>
              <a:t>EXTRACTOR</a:t>
            </a:r>
            <a:r>
              <a:rPr lang="zh-CN" altLang="en-US" dirty="0"/>
              <a:t>对不同写作风格写成的</a:t>
            </a:r>
            <a:r>
              <a:rPr lang="en-US" altLang="zh-CN" dirty="0"/>
              <a:t>CTI</a:t>
            </a:r>
            <a:r>
              <a:rPr lang="zh-CN" altLang="en-US" dirty="0"/>
              <a:t>报告的可扩展性，作者采用大量非结构化的</a:t>
            </a:r>
            <a:r>
              <a:rPr lang="en-US" altLang="zh-CN" dirty="0"/>
              <a:t>CTI</a:t>
            </a:r>
            <a:r>
              <a:rPr lang="zh-CN" altLang="en-US" dirty="0"/>
              <a:t>报告对</a:t>
            </a:r>
            <a:r>
              <a:rPr lang="en-US" altLang="zh-CN" dirty="0"/>
              <a:t>EXTRACTOR</a:t>
            </a:r>
            <a:r>
              <a:rPr lang="zh-CN" altLang="en-US" dirty="0"/>
              <a:t>进行验证。这些</a:t>
            </a:r>
            <a:r>
              <a:rPr lang="en-US" altLang="zh-CN" dirty="0"/>
              <a:t>CTI</a:t>
            </a:r>
            <a:r>
              <a:rPr lang="zh-CN" altLang="en-US" dirty="0"/>
              <a:t>报告与之前的数据集相比没有已有的起源图进行对比。针对这个困难，作者提出了一个解决办法：在</a:t>
            </a:r>
            <a:r>
              <a:rPr lang="en-US" altLang="zh-CN" dirty="0"/>
              <a:t>CTI</a:t>
            </a:r>
            <a:r>
              <a:rPr lang="zh-CN" altLang="en-US" dirty="0"/>
              <a:t>报告中，通常含有</a:t>
            </a:r>
            <a:r>
              <a:rPr lang="en-US" altLang="zh-CN" dirty="0"/>
              <a:t>attack description section</a:t>
            </a:r>
            <a:r>
              <a:rPr lang="zh-CN" altLang="en-US" dirty="0"/>
              <a:t>和</a:t>
            </a:r>
            <a:r>
              <a:rPr lang="en-US" altLang="zh-CN" dirty="0"/>
              <a:t>solution section</a:t>
            </a:r>
            <a:r>
              <a:rPr lang="zh-CN" altLang="en-US" dirty="0"/>
              <a:t>，这两个部分通常是对应的，由这两部分产生的起源图应该也具备某种相似性，如果两部分产生的起源图相似度较高，说明</a:t>
            </a:r>
            <a:r>
              <a:rPr lang="en-US" altLang="zh-CN" dirty="0"/>
              <a:t>EXTRACTOR</a:t>
            </a:r>
            <a:r>
              <a:rPr lang="zh-CN" altLang="en-US" dirty="0"/>
              <a:t>能够正确提取</a:t>
            </a:r>
            <a:r>
              <a:rPr lang="en-US" altLang="zh-CN" dirty="0"/>
              <a:t>CTI</a:t>
            </a:r>
            <a:r>
              <a:rPr lang="zh-CN" altLang="en-US" dirty="0"/>
              <a:t>报告中含有的信息</a:t>
            </a:r>
          </a:p>
        </p:txBody>
      </p:sp>
      <p:sp>
        <p:nvSpPr>
          <p:cNvPr id="12" name="文本框 11">
            <a:extLst>
              <a:ext uri="{FF2B5EF4-FFF2-40B4-BE49-F238E27FC236}">
                <a16:creationId xmlns:a16="http://schemas.microsoft.com/office/drawing/2014/main" id="{D56C7A56-4863-FF11-E7C9-BC1EAA8734A6}"/>
              </a:ext>
            </a:extLst>
          </p:cNvPr>
          <p:cNvSpPr txBox="1"/>
          <p:nvPr/>
        </p:nvSpPr>
        <p:spPr>
          <a:xfrm>
            <a:off x="520239" y="5397011"/>
            <a:ext cx="11472064" cy="37741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endParaRPr lang="zh-CN" altLang="en-US" sz="1400" dirty="0">
              <a:solidFill>
                <a:schemeClr val="accent1">
                  <a:lumMod val="75000"/>
                </a:schemeClr>
              </a:solidFill>
            </a:endParaRPr>
          </a:p>
        </p:txBody>
      </p:sp>
    </p:spTree>
    <p:extLst>
      <p:ext uri="{BB962C8B-B14F-4D97-AF65-F5344CB8AC3E}">
        <p14:creationId xmlns:p14="http://schemas.microsoft.com/office/powerpoint/2010/main" val="835403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Conclusion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BF2752CB-619F-3969-1EC3-FDD17B3F06E0}"/>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11" name="文本框 10">
            <a:extLst>
              <a:ext uri="{FF2B5EF4-FFF2-40B4-BE49-F238E27FC236}">
                <a16:creationId xmlns:a16="http://schemas.microsoft.com/office/drawing/2014/main" id="{68613975-22F4-AFCC-F67D-143AB4E3EBAC}"/>
              </a:ext>
            </a:extLst>
          </p:cNvPr>
          <p:cNvSpPr txBox="1"/>
          <p:nvPr/>
        </p:nvSpPr>
        <p:spPr>
          <a:xfrm>
            <a:off x="666750" y="1135402"/>
            <a:ext cx="9058162" cy="369332"/>
          </a:xfrm>
          <a:prstGeom prst="rect">
            <a:avLst/>
          </a:prstGeom>
          <a:noFill/>
        </p:spPr>
        <p:txBody>
          <a:bodyPr wrap="square">
            <a:spAutoFit/>
          </a:bodyPr>
          <a:lstStyle/>
          <a:p>
            <a:pPr algn="l"/>
            <a:r>
              <a:rPr lang="en-US" altLang="zh-CN" b="1" i="0" dirty="0">
                <a:solidFill>
                  <a:srgbClr val="121212"/>
                </a:solidFill>
                <a:effectLst/>
                <a:latin typeface="-apple-system"/>
              </a:rPr>
              <a:t>EXTRACTOR</a:t>
            </a:r>
            <a:r>
              <a:rPr lang="zh-CN" altLang="en-US" b="1" i="0" dirty="0">
                <a:solidFill>
                  <a:srgbClr val="121212"/>
                </a:solidFill>
                <a:effectLst/>
                <a:latin typeface="-apple-system"/>
              </a:rPr>
              <a:t>缺点</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p:txBody>
      </p:sp>
      <p:graphicFrame>
        <p:nvGraphicFramePr>
          <p:cNvPr id="3" name="表格 3">
            <a:extLst>
              <a:ext uri="{FF2B5EF4-FFF2-40B4-BE49-F238E27FC236}">
                <a16:creationId xmlns:a16="http://schemas.microsoft.com/office/drawing/2014/main" id="{6821ACF0-31A4-A9E9-EC07-999BE9D02247}"/>
              </a:ext>
            </a:extLst>
          </p:cNvPr>
          <p:cNvGraphicFramePr>
            <a:graphicFrameLocks noGrp="1"/>
          </p:cNvGraphicFramePr>
          <p:nvPr>
            <p:extLst>
              <p:ext uri="{D42A27DB-BD31-4B8C-83A1-F6EECF244321}">
                <p14:modId xmlns:p14="http://schemas.microsoft.com/office/powerpoint/2010/main" val="2830494766"/>
              </p:ext>
            </p:extLst>
          </p:nvPr>
        </p:nvGraphicFramePr>
        <p:xfrm>
          <a:off x="851337" y="1686618"/>
          <a:ext cx="10152993" cy="3967678"/>
        </p:xfrm>
        <a:graphic>
          <a:graphicData uri="http://schemas.openxmlformats.org/drawingml/2006/table">
            <a:tbl>
              <a:tblPr firstRow="1" bandRow="1">
                <a:tableStyleId>{5C22544A-7EE6-4342-B048-85BDC9FD1C3A}</a:tableStyleId>
              </a:tblPr>
              <a:tblGrid>
                <a:gridCol w="4550980">
                  <a:extLst>
                    <a:ext uri="{9D8B030D-6E8A-4147-A177-3AD203B41FA5}">
                      <a16:colId xmlns:a16="http://schemas.microsoft.com/office/drawing/2014/main" val="2417603996"/>
                    </a:ext>
                  </a:extLst>
                </a:gridCol>
                <a:gridCol w="5602013">
                  <a:extLst>
                    <a:ext uri="{9D8B030D-6E8A-4147-A177-3AD203B41FA5}">
                      <a16:colId xmlns:a16="http://schemas.microsoft.com/office/drawing/2014/main" val="3146990745"/>
                    </a:ext>
                  </a:extLst>
                </a:gridCol>
              </a:tblGrid>
              <a:tr h="566519">
                <a:tc>
                  <a:txBody>
                    <a:bodyPr/>
                    <a:lstStyle/>
                    <a:p>
                      <a:pPr algn="ctr"/>
                      <a:r>
                        <a:rPr lang="en-US" altLang="zh-CN" dirty="0"/>
                        <a:t>Limitations</a:t>
                      </a:r>
                      <a:endParaRPr lang="zh-CN" altLang="en-US" dirty="0"/>
                    </a:p>
                  </a:txBody>
                  <a:tcPr anchor="ctr"/>
                </a:tc>
                <a:tc>
                  <a:txBody>
                    <a:bodyPr/>
                    <a:lstStyle/>
                    <a:p>
                      <a:pPr algn="ctr"/>
                      <a:r>
                        <a:rPr lang="en-US" altLang="zh-CN" dirty="0"/>
                        <a:t>detail</a:t>
                      </a:r>
                      <a:endParaRPr lang="zh-CN" altLang="en-US" dirty="0"/>
                    </a:p>
                  </a:txBody>
                  <a:tcPr anchor="ctr"/>
                </a:tc>
                <a:extLst>
                  <a:ext uri="{0D108BD9-81ED-4DB2-BD59-A6C34878D82A}">
                    <a16:rowId xmlns:a16="http://schemas.microsoft.com/office/drawing/2014/main" val="3537438537"/>
                  </a:ext>
                </a:extLst>
              </a:tr>
              <a:tr h="566519">
                <a:tc>
                  <a:txBody>
                    <a:bodyPr/>
                    <a:lstStyle/>
                    <a:p>
                      <a:pPr algn="ctr"/>
                      <a:r>
                        <a:rPr lang="en-US" altLang="zh-CN" dirty="0"/>
                        <a:t>a.</a:t>
                      </a:r>
                      <a:r>
                        <a:rPr lang="zh-CN" altLang="en-US" dirty="0"/>
                        <a:t>受限于威胁报告的描述</a:t>
                      </a:r>
                    </a:p>
                  </a:txBody>
                  <a:tcPr anchor="ctr"/>
                </a:tc>
                <a:tc>
                  <a:txBody>
                    <a:bodyPr/>
                    <a:lstStyle/>
                    <a:p>
                      <a:pPr algn="ctr"/>
                      <a:r>
                        <a:rPr lang="en-US" altLang="zh-CN" dirty="0"/>
                        <a:t>EXTRACTOR</a:t>
                      </a:r>
                      <a:r>
                        <a:rPr lang="zh-CN" altLang="en-US" dirty="0"/>
                        <a:t>的性能可能会在攻击行为描述跨越多个句子或段落的情况下受到影响。</a:t>
                      </a:r>
                    </a:p>
                  </a:txBody>
                  <a:tcPr anchor="ctr"/>
                </a:tc>
                <a:extLst>
                  <a:ext uri="{0D108BD9-81ED-4DB2-BD59-A6C34878D82A}">
                    <a16:rowId xmlns:a16="http://schemas.microsoft.com/office/drawing/2014/main" val="4037816252"/>
                  </a:ext>
                </a:extLst>
              </a:tr>
              <a:tr h="617227">
                <a:tc>
                  <a:txBody>
                    <a:bodyPr/>
                    <a:lstStyle/>
                    <a:p>
                      <a:pPr algn="ctr"/>
                      <a:r>
                        <a:rPr lang="en-US" altLang="zh-CN" dirty="0"/>
                        <a:t>b.</a:t>
                      </a:r>
                      <a:r>
                        <a:rPr lang="zh-CN" altLang="en-US" dirty="0"/>
                        <a:t>不适用于涉及时间和侧信道推断等攻击</a:t>
                      </a:r>
                    </a:p>
                  </a:txBody>
                  <a:tcPr anchor="ctr"/>
                </a:tc>
                <a:tc>
                  <a:txBody>
                    <a:bodyPr/>
                    <a:lstStyle/>
                    <a:p>
                      <a:pPr algn="ctr"/>
                      <a:r>
                        <a:rPr lang="en-US" altLang="zh-CN" dirty="0"/>
                        <a:t>EXTRACTOR</a:t>
                      </a:r>
                      <a:r>
                        <a:rPr lang="zh-CN" altLang="en-US" dirty="0"/>
                        <a:t>的图形描述是基于不捕获时间粒度和侧信道推断等攻击信息的审计日志。</a:t>
                      </a:r>
                    </a:p>
                  </a:txBody>
                  <a:tcPr anchor="ctr"/>
                </a:tc>
                <a:extLst>
                  <a:ext uri="{0D108BD9-81ED-4DB2-BD59-A6C34878D82A}">
                    <a16:rowId xmlns:a16="http://schemas.microsoft.com/office/drawing/2014/main" val="2930870391"/>
                  </a:ext>
                </a:extLst>
              </a:tr>
              <a:tr h="566519">
                <a:tc>
                  <a:txBody>
                    <a:bodyPr/>
                    <a:lstStyle/>
                    <a:p>
                      <a:pPr algn="ctr"/>
                      <a:r>
                        <a:rPr lang="en-US" altLang="zh-CN" dirty="0"/>
                        <a:t>c.</a:t>
                      </a:r>
                      <a:r>
                        <a:rPr lang="zh-CN" altLang="en-US" dirty="0"/>
                        <a:t>仅限于自然语言描述的攻击行为</a:t>
                      </a:r>
                    </a:p>
                  </a:txBody>
                  <a:tcPr anchor="ctr"/>
                </a:tc>
                <a:tc>
                  <a:txBody>
                    <a:bodyPr/>
                    <a:lstStyle/>
                    <a:p>
                      <a:pPr algn="ctr"/>
                      <a:r>
                        <a:rPr lang="en-US" altLang="zh-CN" dirty="0"/>
                        <a:t>EXTRACTOR</a:t>
                      </a:r>
                      <a:r>
                        <a:rPr lang="zh-CN" altLang="en-US" dirty="0"/>
                        <a:t>只能提取自然语言描述中的攻击行为，无法解析其他形式（如图表、图像）中表示的攻击行为。</a:t>
                      </a:r>
                    </a:p>
                  </a:txBody>
                  <a:tcPr anchor="ctr"/>
                </a:tc>
                <a:extLst>
                  <a:ext uri="{0D108BD9-81ED-4DB2-BD59-A6C34878D82A}">
                    <a16:rowId xmlns:a16="http://schemas.microsoft.com/office/drawing/2014/main" val="2190141646"/>
                  </a:ext>
                </a:extLst>
              </a:tr>
              <a:tr h="566519">
                <a:tc>
                  <a:txBody>
                    <a:bodyPr/>
                    <a:lstStyle/>
                    <a:p>
                      <a:pPr algn="ctr"/>
                      <a:r>
                        <a:rPr lang="en-US" altLang="zh-CN" dirty="0"/>
                        <a:t>d.</a:t>
                      </a:r>
                      <a:r>
                        <a:rPr lang="zh-CN" altLang="en-US" dirty="0"/>
                        <a:t>对词典的依赖性</a:t>
                      </a:r>
                    </a:p>
                  </a:txBody>
                  <a:tcPr anchor="ctr"/>
                </a:tc>
                <a:tc>
                  <a:txBody>
                    <a:bodyPr/>
                    <a:lstStyle/>
                    <a:p>
                      <a:pPr algn="ctr"/>
                      <a:r>
                        <a:rPr lang="en-US" altLang="zh-CN" dirty="0"/>
                        <a:t>EXTRACTOR</a:t>
                      </a:r>
                      <a:r>
                        <a:rPr lang="zh-CN" altLang="en-US" dirty="0"/>
                        <a:t>的各个模块使用词典来增强整体性能。</a:t>
                      </a:r>
                    </a:p>
                  </a:txBody>
                  <a:tcPr anchor="ctr"/>
                </a:tc>
                <a:extLst>
                  <a:ext uri="{0D108BD9-81ED-4DB2-BD59-A6C34878D82A}">
                    <a16:rowId xmlns:a16="http://schemas.microsoft.com/office/drawing/2014/main" val="2278076462"/>
                  </a:ext>
                </a:extLst>
              </a:tr>
              <a:tr h="566519">
                <a:tc>
                  <a:txBody>
                    <a:bodyPr/>
                    <a:lstStyle/>
                    <a:p>
                      <a:pPr algn="ctr"/>
                      <a:r>
                        <a:rPr lang="en-US" altLang="zh-CN" dirty="0"/>
                        <a:t>e.</a:t>
                      </a:r>
                      <a:r>
                        <a:rPr lang="zh-CN" altLang="en-US" dirty="0"/>
                        <a:t>需要人工操作员的协作</a:t>
                      </a:r>
                    </a:p>
                  </a:txBody>
                  <a:tcPr anchor="ctr"/>
                </a:tc>
                <a:tc>
                  <a:txBody>
                    <a:bodyPr/>
                    <a:lstStyle/>
                    <a:p>
                      <a:pPr algn="ctr"/>
                      <a:r>
                        <a:rPr lang="zh-CN" altLang="en-US" dirty="0"/>
                        <a:t>在处理复杂的攻击行为描述和信息缺失时，</a:t>
                      </a:r>
                      <a:r>
                        <a:rPr lang="en-US" altLang="zh-CN" dirty="0"/>
                        <a:t>EXTRACTOR</a:t>
                      </a:r>
                      <a:r>
                        <a:rPr lang="zh-CN" altLang="en-US" dirty="0"/>
                        <a:t>可能需要与人工操作员积极合作，以解决实体关系等问题。</a:t>
                      </a:r>
                    </a:p>
                  </a:txBody>
                  <a:tcPr anchor="ctr"/>
                </a:tc>
                <a:extLst>
                  <a:ext uri="{0D108BD9-81ED-4DB2-BD59-A6C34878D82A}">
                    <a16:rowId xmlns:a16="http://schemas.microsoft.com/office/drawing/2014/main" val="624873056"/>
                  </a:ext>
                </a:extLst>
              </a:tr>
            </a:tbl>
          </a:graphicData>
        </a:graphic>
      </p:graphicFrame>
    </p:spTree>
    <p:extLst>
      <p:ext uri="{BB962C8B-B14F-4D97-AF65-F5344CB8AC3E}">
        <p14:creationId xmlns:p14="http://schemas.microsoft.com/office/powerpoint/2010/main" val="181298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a:extLst>
              <a:ext uri="{FF2B5EF4-FFF2-40B4-BE49-F238E27FC236}">
                <a16:creationId xmlns:a16="http://schemas.microsoft.com/office/drawing/2014/main" id="{927A485F-F0BE-9C13-B404-69C30D783FA6}"/>
              </a:ext>
            </a:extLst>
          </p:cNvPr>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汇报人：李焕</a:t>
            </a:r>
          </a:p>
        </p:txBody>
      </p:sp>
      <p:sp>
        <p:nvSpPr>
          <p:cNvPr id="28" name="矩形 27">
            <a:extLst>
              <a:ext uri="{FF2B5EF4-FFF2-40B4-BE49-F238E27FC236}">
                <a16:creationId xmlns:a16="http://schemas.microsoft.com/office/drawing/2014/main" id="{9149D394-830B-9333-475D-365762325697}"/>
              </a:ext>
            </a:extLst>
          </p:cNvPr>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a:extLst>
              <a:ext uri="{FF2B5EF4-FFF2-40B4-BE49-F238E27FC236}">
                <a16:creationId xmlns:a16="http://schemas.microsoft.com/office/drawing/2014/main" id="{A8E45A9F-F994-358C-6965-02E451533A25}"/>
              </a:ext>
            </a:extLst>
          </p:cNvPr>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a:extLst>
              <a:ext uri="{FF2B5EF4-FFF2-40B4-BE49-F238E27FC236}">
                <a16:creationId xmlns:a16="http://schemas.microsoft.com/office/drawing/2014/main" id="{A5D53370-9730-9140-8572-BA4C97492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a:extLst>
              <a:ext uri="{FF2B5EF4-FFF2-40B4-BE49-F238E27FC236}">
                <a16:creationId xmlns:a16="http://schemas.microsoft.com/office/drawing/2014/main" id="{EAEB9C05-73B9-8978-1F3F-0932C70B03F0}"/>
              </a:ext>
            </a:extLst>
          </p:cNvPr>
          <p:cNvSpPr txBox="1"/>
          <p:nvPr/>
        </p:nvSpPr>
        <p:spPr>
          <a:xfrm>
            <a:off x="4055671" y="3418024"/>
            <a:ext cx="9584267" cy="369332"/>
          </a:xfrm>
          <a:prstGeom prst="rect">
            <a:avLst/>
          </a:prstGeom>
          <a:noFill/>
        </p:spPr>
        <p:txBody>
          <a:bodyPr wrap="square">
            <a:spAutoFit/>
          </a:bodyPr>
          <a:lstStyle/>
          <a:p>
            <a:pPr algn="l" defTabSz="913765">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EXTRACTOR: Extracting Attack Behavior from Threat Reports</a:t>
            </a:r>
          </a:p>
        </p:txBody>
      </p:sp>
      <p:sp>
        <p:nvSpPr>
          <p:cNvPr id="32" name="文本框 31">
            <a:extLst>
              <a:ext uri="{FF2B5EF4-FFF2-40B4-BE49-F238E27FC236}">
                <a16:creationId xmlns:a16="http://schemas.microsoft.com/office/drawing/2014/main" id="{03EA8BE5-D4A5-23E8-0574-438BE92AAAC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3" name="矩形 2">
            <a:extLst>
              <a:ext uri="{FF2B5EF4-FFF2-40B4-BE49-F238E27FC236}">
                <a16:creationId xmlns:a16="http://schemas.microsoft.com/office/drawing/2014/main" id="{AB6EE9AF-71B6-4CF4-75A4-D614BDEE8FD4}"/>
              </a:ext>
            </a:extLst>
          </p:cNvPr>
          <p:cNvSpPr/>
          <p:nvPr/>
        </p:nvSpPr>
        <p:spPr>
          <a:xfrm>
            <a:off x="3813345" y="3855675"/>
            <a:ext cx="8031521" cy="1015620"/>
          </a:xfrm>
          <a:prstGeom prst="rect">
            <a:avLst/>
          </a:prstGeom>
        </p:spPr>
        <p:txBody>
          <a:bodyPr wrap="square" lIns="91397" tIns="45699" rIns="91397" bIns="45699">
            <a:spAutoFit/>
          </a:bodyPr>
          <a:lstStyle/>
          <a:p>
            <a:pPr algn="ctr" defTabSz="913765">
              <a:defRPr/>
            </a:pPr>
            <a:r>
              <a:rPr lang="en-US" altLang="zh-CN" sz="1800" b="0" i="0" dirty="0">
                <a:solidFill>
                  <a:srgbClr val="000000"/>
                </a:solidFill>
                <a:effectLst/>
                <a:latin typeface="NimbusRomNo9L-Regu"/>
              </a:rPr>
              <a:t>Kailash Sattva, Rigel Sattva, V.N. Venkatakrishnan</a:t>
            </a:r>
            <a:br>
              <a:rPr lang="en-US" altLang="zh-CN" sz="1800" b="0" i="1" dirty="0">
                <a:solidFill>
                  <a:srgbClr val="1C6299"/>
                </a:solidFill>
                <a:effectLst/>
                <a:latin typeface="CMSY8"/>
              </a:rPr>
            </a:br>
            <a:r>
              <a:rPr lang="en-US" altLang="zh-CN" dirty="0">
                <a:solidFill>
                  <a:srgbClr val="1C6299"/>
                </a:solidFill>
                <a:latin typeface="NimbusRomNo9L-Regu"/>
              </a:rPr>
              <a:t>Published in: 2021 European IEEE Symposium on Security and Privacy</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introduction</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59D5260D-8C8A-748D-95AE-6815A29E2AAE}"/>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pic>
        <p:nvPicPr>
          <p:cNvPr id="8" name="图片 7">
            <a:extLst>
              <a:ext uri="{FF2B5EF4-FFF2-40B4-BE49-F238E27FC236}">
                <a16:creationId xmlns:a16="http://schemas.microsoft.com/office/drawing/2014/main" id="{47C57C95-0FFD-1B14-00C7-927DD5570CEF}"/>
              </a:ext>
            </a:extLst>
          </p:cNvPr>
          <p:cNvPicPr>
            <a:picLocks noChangeAspect="1"/>
          </p:cNvPicPr>
          <p:nvPr/>
        </p:nvPicPr>
        <p:blipFill>
          <a:blip r:embed="rId4"/>
          <a:stretch>
            <a:fillRect/>
          </a:stretch>
        </p:blipFill>
        <p:spPr>
          <a:xfrm>
            <a:off x="1313793" y="981338"/>
            <a:ext cx="9659007" cy="5346466"/>
          </a:xfrm>
          <a:prstGeom prst="rect">
            <a:avLst/>
          </a:prstGeom>
        </p:spPr>
      </p:pic>
    </p:spTree>
    <p:extLst>
      <p:ext uri="{BB962C8B-B14F-4D97-AF65-F5344CB8AC3E}">
        <p14:creationId xmlns:p14="http://schemas.microsoft.com/office/powerpoint/2010/main" val="116026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solidFill>
                  <a:srgbClr val="FF0000"/>
                </a:solidFill>
                <a:latin typeface="Arial" panose="020B0604020202020204"/>
                <a:ea typeface="微软雅黑" panose="020B0503020204020204" pitchFamily="34" charset="-122"/>
                <a:cs typeface="+mn-cs"/>
              </a:rPr>
              <a:t>创新点</a:t>
            </a:r>
            <a:endParaRPr kumimoji="0" lang="zh-CN" altLang="en-US" sz="2400" b="1" i="0" u="none" strike="noStrike" kern="1200" cap="none" spc="300" normalizeH="0" baseline="0" noProof="0" dirty="0">
              <a:ln>
                <a:noFill/>
              </a:ln>
              <a:solidFill>
                <a:srgbClr val="FF0000"/>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2F54838E-9E3A-4A56-05ED-5E507D40DE8B}"/>
              </a:ext>
            </a:extLst>
          </p:cNvPr>
          <p:cNvSpPr txBox="1"/>
          <p:nvPr/>
        </p:nvSpPr>
        <p:spPr>
          <a:xfrm>
            <a:off x="755650" y="1954894"/>
            <a:ext cx="4849247" cy="1910908"/>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lnSpc>
                <a:spcPts val="2400"/>
              </a:lnSpc>
              <a:buFont typeface="+mj-lt"/>
              <a:buAutoNum type="arabicPeriod"/>
            </a:pPr>
            <a:r>
              <a:rPr lang="zh-CN" altLang="en-US" b="1" dirty="0"/>
              <a:t>提出一个自动化工具</a:t>
            </a:r>
            <a:r>
              <a:rPr lang="en-US" altLang="zh-CN" b="1" dirty="0"/>
              <a:t>Extractor</a:t>
            </a:r>
            <a:r>
              <a:rPr lang="zh-CN" altLang="en-US" b="1" dirty="0"/>
              <a:t>，</a:t>
            </a:r>
            <a:r>
              <a:rPr lang="zh-CN" altLang="en-US" dirty="0"/>
              <a:t>用于自动从网络威胁情报（</a:t>
            </a:r>
            <a:r>
              <a:rPr lang="en-US" altLang="zh-CN" dirty="0"/>
              <a:t>CTI</a:t>
            </a:r>
            <a:r>
              <a:rPr lang="zh-CN" altLang="en-US" dirty="0"/>
              <a:t>）报告中提取出攻击行为信息</a:t>
            </a:r>
          </a:p>
          <a:p>
            <a:pPr marL="342900" indent="-342900">
              <a:lnSpc>
                <a:spcPts val="2400"/>
              </a:lnSpc>
              <a:buFont typeface="+mj-lt"/>
              <a:buAutoNum type="arabicPeriod"/>
            </a:pPr>
            <a:r>
              <a:rPr lang="zh-CN" altLang="en-US" b="1" dirty="0"/>
              <a:t>利用自然语言处理（</a:t>
            </a:r>
            <a:r>
              <a:rPr lang="en-US" altLang="zh-CN" b="1" dirty="0"/>
              <a:t>NLP</a:t>
            </a:r>
            <a:r>
              <a:rPr lang="zh-CN" altLang="en-US" b="1" dirty="0"/>
              <a:t>）</a:t>
            </a:r>
            <a:r>
              <a:rPr lang="zh-CN" altLang="en-US" dirty="0"/>
              <a:t>从</a:t>
            </a:r>
            <a:r>
              <a:rPr lang="en-US" altLang="zh-CN" dirty="0"/>
              <a:t>CTI</a:t>
            </a:r>
            <a:r>
              <a:rPr lang="zh-CN" altLang="en-US" dirty="0"/>
              <a:t>报告中精确地提取攻击行为</a:t>
            </a:r>
          </a:p>
          <a:p>
            <a:pPr marL="342900" indent="-342900">
              <a:lnSpc>
                <a:spcPts val="2400"/>
              </a:lnSpc>
              <a:buFont typeface="+mj-lt"/>
              <a:buAutoNum type="arabicPeriod"/>
            </a:pPr>
            <a:r>
              <a:rPr lang="zh-CN" altLang="en-US" b="1" dirty="0"/>
              <a:t>使用语义角色标注（</a:t>
            </a:r>
            <a:r>
              <a:rPr lang="en-US" altLang="zh-CN" b="1" dirty="0"/>
              <a:t>SRL</a:t>
            </a:r>
            <a:r>
              <a:rPr lang="zh-CN" altLang="en-US" b="1" dirty="0"/>
              <a:t>）</a:t>
            </a:r>
            <a:r>
              <a:rPr lang="zh-CN" altLang="en-US" dirty="0"/>
              <a:t>进行语义分析，理解攻击行为关系，并将非结构化文本转化为溯源图</a:t>
            </a:r>
          </a:p>
        </p:txBody>
      </p:sp>
      <p:sp>
        <p:nvSpPr>
          <p:cNvPr id="9" name="文本框 8">
            <a:extLst>
              <a:ext uri="{FF2B5EF4-FFF2-40B4-BE49-F238E27FC236}">
                <a16:creationId xmlns:a16="http://schemas.microsoft.com/office/drawing/2014/main" id="{DF636D4D-F4E5-7119-686D-F7D459D1DFA2}"/>
              </a:ext>
            </a:extLst>
          </p:cNvPr>
          <p:cNvSpPr txBox="1"/>
          <p:nvPr/>
        </p:nvSpPr>
        <p:spPr>
          <a:xfrm>
            <a:off x="643174" y="1326730"/>
            <a:ext cx="8192353" cy="369332"/>
          </a:xfrm>
          <a:prstGeom prst="rect">
            <a:avLst/>
          </a:prstGeom>
          <a:noFill/>
        </p:spPr>
        <p:txBody>
          <a:bodyPr wrap="square">
            <a:spAutoFit/>
          </a:bodyPr>
          <a:lstStyle/>
          <a:p>
            <a:r>
              <a:rPr lang="zh-CN" altLang="en-US" b="1" spc="300" dirty="0">
                <a:solidFill>
                  <a:srgbClr val="44546A">
                    <a:lumMod val="50000"/>
                  </a:srgbClr>
                </a:solidFill>
                <a:latin typeface="Arial" panose="020B0604020202020204"/>
                <a:ea typeface="微软雅黑" panose="020B0503020204020204" pitchFamily="34" charset="-122"/>
              </a:rPr>
              <a:t>本文提出了融合自然语言处理的</a:t>
            </a:r>
            <a:r>
              <a:rPr lang="en-US" altLang="zh-CN" b="1" spc="300" dirty="0">
                <a:solidFill>
                  <a:srgbClr val="44546A">
                    <a:lumMod val="50000"/>
                  </a:srgbClr>
                </a:solidFill>
                <a:latin typeface="Arial" panose="020B0604020202020204"/>
                <a:ea typeface="微软雅黑" panose="020B0503020204020204" pitchFamily="34" charset="-122"/>
              </a:rPr>
              <a:t>Extractor</a:t>
            </a:r>
            <a:r>
              <a:rPr lang="zh-CN" altLang="en-US" b="1" spc="300" dirty="0">
                <a:solidFill>
                  <a:srgbClr val="44546A">
                    <a:lumMod val="50000"/>
                  </a:srgbClr>
                </a:solidFill>
                <a:latin typeface="Arial" panose="020B0604020202020204"/>
                <a:ea typeface="微软雅黑" panose="020B0503020204020204" pitchFamily="34" charset="-122"/>
              </a:rPr>
              <a:t>方法。其主要贡献如下：</a:t>
            </a:r>
          </a:p>
        </p:txBody>
      </p:sp>
      <p:sp>
        <p:nvSpPr>
          <p:cNvPr id="2" name="页脚占位符 9">
            <a:extLst>
              <a:ext uri="{FF2B5EF4-FFF2-40B4-BE49-F238E27FC236}">
                <a16:creationId xmlns:a16="http://schemas.microsoft.com/office/drawing/2014/main" id="{8A2756EA-F795-9937-B660-A5B7FB2B2630}"/>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pic>
        <p:nvPicPr>
          <p:cNvPr id="4" name="图片 3">
            <a:extLst>
              <a:ext uri="{FF2B5EF4-FFF2-40B4-BE49-F238E27FC236}">
                <a16:creationId xmlns:a16="http://schemas.microsoft.com/office/drawing/2014/main" id="{4297C831-A81D-8BE5-CF50-4684EA1F29F2}"/>
              </a:ext>
            </a:extLst>
          </p:cNvPr>
          <p:cNvPicPr>
            <a:picLocks noChangeAspect="1"/>
          </p:cNvPicPr>
          <p:nvPr/>
        </p:nvPicPr>
        <p:blipFill>
          <a:blip r:embed="rId4"/>
          <a:stretch>
            <a:fillRect/>
          </a:stretch>
        </p:blipFill>
        <p:spPr>
          <a:xfrm>
            <a:off x="487854" y="4354456"/>
            <a:ext cx="11203591" cy="1910907"/>
          </a:xfrm>
          <a:prstGeom prst="rect">
            <a:avLst/>
          </a:prstGeom>
        </p:spPr>
      </p:pic>
    </p:spTree>
    <p:extLst>
      <p:ext uri="{BB962C8B-B14F-4D97-AF65-F5344CB8AC3E}">
        <p14:creationId xmlns:p14="http://schemas.microsoft.com/office/powerpoint/2010/main" val="3749073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r>
              <a:rPr lang="en-US" altLang="zh-CN" sz="1000" kern="0" dirty="0">
                <a:solidFill>
                  <a:prstClr val="white"/>
                </a:solidFill>
                <a:latin typeface="Arial" panose="020B0604020202020204"/>
                <a:ea typeface="微软雅黑" panose="020B0503020204020204" pitchFamily="34" charset="-122"/>
              </a:rPr>
              <a:t>	EXTRACTOR: </a:t>
            </a:r>
            <a:r>
              <a:rPr lang="en-US" altLang="zh-CN" sz="1000" dirty="0">
                <a:solidFill>
                  <a:prstClr val="white"/>
                </a:solidFill>
                <a:latin typeface="微软雅黑" panose="020B0503020204020204" pitchFamily="34" charset="-122"/>
                <a:ea typeface="微软雅黑" panose="020B0503020204020204" pitchFamily="34" charset="-122"/>
              </a:rPr>
              <a:t>Extracting</a:t>
            </a:r>
            <a:r>
              <a:rPr lang="en-US" altLang="zh-CN" sz="1000" kern="0" dirty="0">
                <a:solidFill>
                  <a:prstClr val="white"/>
                </a:solidFill>
                <a:latin typeface="Arial" panose="020B0604020202020204"/>
                <a:ea typeface="微软雅黑" panose="020B0503020204020204" pitchFamily="34" charset="-122"/>
              </a:rPr>
              <a:t> Attack Behavior from Threat Reports</a:t>
            </a: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1" name="组合 20"/>
          <p:cNvGrpSpPr/>
          <p:nvPr/>
        </p:nvGrpSpPr>
        <p:grpSpPr>
          <a:xfrm>
            <a:off x="3785242" y="1134978"/>
            <a:ext cx="2329484" cy="1637650"/>
            <a:chOff x="8704421" y="540040"/>
            <a:chExt cx="2329484" cy="1637650"/>
          </a:xfrm>
        </p:grpSpPr>
        <p:sp>
          <p:nvSpPr>
            <p:cNvPr id="22" name="文本框 21"/>
            <p:cNvSpPr txBox="1"/>
            <p:nvPr/>
          </p:nvSpPr>
          <p:spPr>
            <a:xfrm>
              <a:off x="8704421" y="540040"/>
              <a:ext cx="779381"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23" name="文本框 22"/>
            <p:cNvSpPr txBox="1"/>
            <p:nvPr/>
          </p:nvSpPr>
          <p:spPr>
            <a:xfrm>
              <a:off x="8704421" y="977361"/>
              <a:ext cx="2329484"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Arial" panose="020B0604020202020204"/>
                  <a:ea typeface="微软雅黑" panose="020B0503020204020204" pitchFamily="34" charset="-122"/>
                </a:rPr>
                <a:t>	</a:t>
              </a: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&amp;&amp;</a:t>
              </a:r>
              <a:b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b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challenges</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5" name="组合 24"/>
          <p:cNvGrpSpPr/>
          <p:nvPr/>
        </p:nvGrpSpPr>
        <p:grpSpPr>
          <a:xfrm>
            <a:off x="3785242" y="2876334"/>
            <a:ext cx="2255746" cy="868444"/>
            <a:chOff x="5576876" y="2230747"/>
            <a:chExt cx="2255746" cy="868444"/>
          </a:xfrm>
        </p:grpSpPr>
        <p:sp>
          <p:nvSpPr>
            <p:cNvPr id="26" name="文本框 25"/>
            <p:cNvSpPr txBox="1"/>
            <p:nvPr/>
          </p:nvSpPr>
          <p:spPr>
            <a:xfrm>
              <a:off x="5576876" y="2230747"/>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27" name="文本框 26"/>
            <p:cNvSpPr txBox="1"/>
            <p:nvPr/>
          </p:nvSpPr>
          <p:spPr>
            <a:xfrm>
              <a:off x="5576876" y="2637526"/>
              <a:ext cx="225574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APPROACH</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9" name="组合 28"/>
          <p:cNvGrpSpPr/>
          <p:nvPr/>
        </p:nvGrpSpPr>
        <p:grpSpPr>
          <a:xfrm>
            <a:off x="3785242" y="4587148"/>
            <a:ext cx="3692870" cy="868444"/>
            <a:chOff x="8704421" y="2230747"/>
            <a:chExt cx="3692870" cy="868444"/>
          </a:xfrm>
        </p:grpSpPr>
        <p:sp>
          <p:nvSpPr>
            <p:cNvPr id="30" name="文本框 29"/>
            <p:cNvSpPr txBox="1"/>
            <p:nvPr/>
          </p:nvSpPr>
          <p:spPr>
            <a:xfrm>
              <a:off x="8704421"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31" name="文本框 30"/>
            <p:cNvSpPr txBox="1"/>
            <p:nvPr/>
          </p:nvSpPr>
          <p:spPr>
            <a:xfrm>
              <a:off x="8704421" y="2637526"/>
              <a:ext cx="3692870"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1" i="0" u="none" strike="noStrike" cap="none" spc="300" normalizeH="0" baseline="0">
                  <a:ln>
                    <a:noFill/>
                  </a:ln>
                  <a:solidFill>
                    <a:srgbClr val="44546A">
                      <a:lumMod val="50000"/>
                    </a:srgbClr>
                  </a:solidFill>
                  <a:effectLst/>
                  <a:uLnTx/>
                  <a:uFillTx/>
                  <a:latin typeface="Arial" panose="020B0604020202020204"/>
                  <a:ea typeface="微软雅黑" panose="020B0503020204020204" pitchFamily="34" charset="-122"/>
                </a:defRPr>
              </a:lvl1pPr>
            </a:lstStyle>
            <a:p>
              <a:r>
                <a:rPr lang="en-US" altLang="zh-CN" dirty="0"/>
                <a:t>  IMPLEMENTATION</a:t>
              </a:r>
              <a:endParaRPr lang="zh-CN" altLang="en-US" dirty="0"/>
            </a:p>
          </p:txBody>
        </p:sp>
      </p:grpSp>
      <p:grpSp>
        <p:nvGrpSpPr>
          <p:cNvPr id="33" name="组合 32"/>
          <p:cNvGrpSpPr/>
          <p:nvPr/>
        </p:nvGrpSpPr>
        <p:grpSpPr>
          <a:xfrm>
            <a:off x="7355311" y="1152518"/>
            <a:ext cx="2090637" cy="881446"/>
            <a:chOff x="5576876" y="3877910"/>
            <a:chExt cx="2090637" cy="881446"/>
          </a:xfrm>
        </p:grpSpPr>
        <p:sp>
          <p:nvSpPr>
            <p:cNvPr id="34" name="文本框 33"/>
            <p:cNvSpPr txBox="1"/>
            <p:nvPr/>
          </p:nvSpPr>
          <p:spPr>
            <a:xfrm>
              <a:off x="5576876" y="3877910"/>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35" name="文本框 34"/>
            <p:cNvSpPr txBox="1"/>
            <p:nvPr/>
          </p:nvSpPr>
          <p:spPr>
            <a:xfrm>
              <a:off x="5576876" y="4297691"/>
              <a:ext cx="209063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evaluation</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 name="组合 1"/>
          <p:cNvGrpSpPr/>
          <p:nvPr/>
        </p:nvGrpSpPr>
        <p:grpSpPr>
          <a:xfrm>
            <a:off x="457933" y="870126"/>
            <a:ext cx="1601400" cy="5445722"/>
            <a:chOff x="457933" y="870126"/>
            <a:chExt cx="1601400" cy="5445722"/>
          </a:xfrm>
        </p:grpSpPr>
        <p:sp>
          <p:nvSpPr>
            <p:cNvPr id="37" name="文本框 36"/>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38" name="文本框 37"/>
            <p:cNvSpPr txBox="1"/>
            <p:nvPr/>
          </p:nvSpPr>
          <p:spPr>
            <a:xfrm>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grpSp>
        <p:nvGrpSpPr>
          <p:cNvPr id="39" name="组合 38"/>
          <p:cNvGrpSpPr/>
          <p:nvPr/>
        </p:nvGrpSpPr>
        <p:grpSpPr>
          <a:xfrm>
            <a:off x="10718598" y="6315848"/>
            <a:ext cx="1052654" cy="108000"/>
            <a:chOff x="10467218" y="6126091"/>
            <a:chExt cx="1052654" cy="108000"/>
          </a:xfrm>
          <a:gradFill>
            <a:gsLst>
              <a:gs pos="0">
                <a:srgbClr val="1C6299"/>
              </a:gs>
              <a:gs pos="100000">
                <a:srgbClr val="5C307D">
                  <a:alpha val="40000"/>
                </a:srgbClr>
              </a:gs>
            </a:gsLst>
            <a:lin ang="0" scaled="0"/>
          </a:gradFill>
        </p:grpSpPr>
        <p:sp>
          <p:nvSpPr>
            <p:cNvPr id="40" name="椭圆 39"/>
            <p:cNvSpPr/>
            <p:nvPr/>
          </p:nvSpPr>
          <p:spPr>
            <a:xfrm>
              <a:off x="1046721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1" name="椭圆 40"/>
            <p:cNvSpPr/>
            <p:nvPr/>
          </p:nvSpPr>
          <p:spPr>
            <a:xfrm>
              <a:off x="10703381"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2" name="椭圆 41"/>
            <p:cNvSpPr/>
            <p:nvPr/>
          </p:nvSpPr>
          <p:spPr>
            <a:xfrm>
              <a:off x="10939545"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3" name="椭圆 42"/>
            <p:cNvSpPr/>
            <p:nvPr/>
          </p:nvSpPr>
          <p:spPr>
            <a:xfrm>
              <a:off x="1117570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4" name="椭圆 43"/>
            <p:cNvSpPr/>
            <p:nvPr/>
          </p:nvSpPr>
          <p:spPr>
            <a:xfrm>
              <a:off x="11411872"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grpSp>
        <p:nvGrpSpPr>
          <p:cNvPr id="3" name="组合 2">
            <a:extLst>
              <a:ext uri="{FF2B5EF4-FFF2-40B4-BE49-F238E27FC236}">
                <a16:creationId xmlns:a16="http://schemas.microsoft.com/office/drawing/2014/main" id="{44E6408A-3EB2-9AF8-02BD-BF1A5BDFE7B8}"/>
              </a:ext>
            </a:extLst>
          </p:cNvPr>
          <p:cNvGrpSpPr/>
          <p:nvPr/>
        </p:nvGrpSpPr>
        <p:grpSpPr>
          <a:xfrm>
            <a:off x="7355311" y="2842390"/>
            <a:ext cx="2191626" cy="881446"/>
            <a:chOff x="5576876" y="3877910"/>
            <a:chExt cx="2191626" cy="881446"/>
          </a:xfrm>
        </p:grpSpPr>
        <p:sp>
          <p:nvSpPr>
            <p:cNvPr id="4" name="文本框 3">
              <a:extLst>
                <a:ext uri="{FF2B5EF4-FFF2-40B4-BE49-F238E27FC236}">
                  <a16:creationId xmlns:a16="http://schemas.microsoft.com/office/drawing/2014/main" id="{C49B71DA-38D1-272B-60D7-318C8021F974}"/>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148A8E3-3DA6-6E23-B658-7332B3115109}"/>
                </a:ext>
              </a:extLst>
            </p:cNvPr>
            <p:cNvSpPr txBox="1"/>
            <p:nvPr/>
          </p:nvSpPr>
          <p:spPr>
            <a:xfrm>
              <a:off x="5576876" y="4297691"/>
              <a:ext cx="219162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conclusion</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Problem Description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45485734-A046-FA53-A306-1797DD0BC77C}"/>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pic>
        <p:nvPicPr>
          <p:cNvPr id="2050" name="Picture 2">
            <a:extLst>
              <a:ext uri="{FF2B5EF4-FFF2-40B4-BE49-F238E27FC236}">
                <a16:creationId xmlns:a16="http://schemas.microsoft.com/office/drawing/2014/main" id="{542139C5-3077-AA44-5B21-6453483BC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3179435"/>
            <a:ext cx="10620375" cy="3000375"/>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4">
            <a:extLst>
              <a:ext uri="{FF2B5EF4-FFF2-40B4-BE49-F238E27FC236}">
                <a16:creationId xmlns:a16="http://schemas.microsoft.com/office/drawing/2014/main" id="{06A72F6B-8725-4FEA-C806-FB7F9A4CF22F}"/>
              </a:ext>
            </a:extLst>
          </p:cNvPr>
          <p:cNvSpPr txBox="1"/>
          <p:nvPr/>
        </p:nvSpPr>
        <p:spPr>
          <a:xfrm>
            <a:off x="851338" y="1314104"/>
            <a:ext cx="8873574" cy="1526187"/>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EXTRACTOR</a:t>
            </a:r>
            <a:r>
              <a:rPr lang="zh-CN" altLang="en-US" sz="1600" dirty="0">
                <a:latin typeface="微软雅黑" panose="020B0503020204020204" pitchFamily="34" charset="-122"/>
                <a:ea typeface="微软雅黑" panose="020B0503020204020204" pitchFamily="34" charset="-122"/>
              </a:rPr>
              <a:t>的目的是从</a:t>
            </a:r>
            <a:r>
              <a:rPr lang="en-US" altLang="zh-CN" sz="1600" dirty="0">
                <a:latin typeface="微软雅黑" panose="020B0503020204020204" pitchFamily="34" charset="-122"/>
                <a:ea typeface="微软雅黑" panose="020B0503020204020204" pitchFamily="34" charset="-122"/>
              </a:rPr>
              <a:t>CTI</a:t>
            </a:r>
            <a:r>
              <a:rPr lang="zh-CN" altLang="en-US" sz="1600" dirty="0">
                <a:latin typeface="微软雅黑" panose="020B0503020204020204" pitchFamily="34" charset="-122"/>
                <a:ea typeface="微软雅黑" panose="020B0503020204020204" pitchFamily="34" charset="-122"/>
              </a:rPr>
              <a:t>报告中提取用于描述攻击行为全局信息的起源图。在起源图中，将实体</a:t>
            </a:r>
            <a:r>
              <a:rPr lang="en-US" altLang="zh-CN" sz="1600" dirty="0">
                <a:latin typeface="微软雅黑" panose="020B0503020204020204" pitchFamily="34" charset="-122"/>
                <a:ea typeface="微软雅黑" panose="020B0503020204020204" pitchFamily="34" charset="-122"/>
              </a:rPr>
              <a:t>(e.g.</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process, registry keys)</a:t>
            </a:r>
            <a:r>
              <a:rPr lang="zh-CN" altLang="en-US" sz="1600" dirty="0">
                <a:latin typeface="微软雅黑" panose="020B0503020204020204" pitchFamily="34" charset="-122"/>
                <a:ea typeface="微软雅黑" panose="020B0503020204020204" pitchFamily="34" charset="-122"/>
              </a:rPr>
              <a:t>作为结点，结点之间连接的边表示结点发起的动作。</a:t>
            </a:r>
          </a:p>
          <a:p>
            <a:pPr>
              <a:lnSpc>
                <a:spcPct val="150000"/>
              </a:lnSpc>
            </a:pPr>
            <a:r>
              <a:rPr lang="zh-CN" altLang="en-US" sz="1600" dirty="0">
                <a:latin typeface="微软雅黑" panose="020B0503020204020204" pitchFamily="34" charset="-122"/>
                <a:ea typeface="微软雅黑" panose="020B0503020204020204" pitchFamily="34" charset="-122"/>
              </a:rPr>
              <a:t>为了从</a:t>
            </a:r>
            <a:r>
              <a:rPr lang="en-US" altLang="zh-CN" sz="1600" dirty="0">
                <a:latin typeface="微软雅黑" panose="020B0503020204020204" pitchFamily="34" charset="-122"/>
                <a:ea typeface="微软雅黑" panose="020B0503020204020204" pitchFamily="34" charset="-122"/>
              </a:rPr>
              <a:t>CTI</a:t>
            </a:r>
            <a:r>
              <a:rPr lang="zh-CN" altLang="en-US" sz="1600" dirty="0">
                <a:latin typeface="微软雅黑" panose="020B0503020204020204" pitchFamily="34" charset="-122"/>
                <a:ea typeface="微软雅黑" panose="020B0503020204020204" pitchFamily="34" charset="-122"/>
              </a:rPr>
              <a:t>报告中提取出</a:t>
            </a:r>
            <a:r>
              <a:rPr lang="zh-CN" altLang="en-US" sz="1600" b="1" dirty="0">
                <a:latin typeface="微软雅黑" panose="020B0503020204020204" pitchFamily="34" charset="-122"/>
                <a:ea typeface="微软雅黑" panose="020B0503020204020204" pitchFamily="34" charset="-122"/>
              </a:rPr>
              <a:t>起源图</a:t>
            </a:r>
            <a:r>
              <a:rPr lang="zh-CN" altLang="en-US" sz="1600" dirty="0">
                <a:latin typeface="微软雅黑" panose="020B0503020204020204" pitchFamily="34" charset="-122"/>
                <a:ea typeface="微软雅黑" panose="020B0503020204020204" pitchFamily="34" charset="-122"/>
              </a:rPr>
              <a:t>，首先要在</a:t>
            </a:r>
            <a:r>
              <a:rPr lang="en-US" altLang="zh-CN" sz="1600" dirty="0">
                <a:latin typeface="微软雅黑" panose="020B0503020204020204" pitchFamily="34" charset="-122"/>
                <a:ea typeface="微软雅黑" panose="020B0503020204020204" pitchFamily="34" charset="-122"/>
              </a:rPr>
              <a:t>CTI</a:t>
            </a:r>
            <a:r>
              <a:rPr lang="zh-CN" altLang="en-US" sz="1600" dirty="0">
                <a:latin typeface="微软雅黑" panose="020B0503020204020204" pitchFamily="34" charset="-122"/>
                <a:ea typeface="微软雅黑" panose="020B0503020204020204" pitchFamily="34" charset="-122"/>
              </a:rPr>
              <a:t>报告中识别出与攻击行为有关的信息。需要理解系统实体之间的联系和它们的行为。必须克服</a:t>
            </a:r>
            <a:r>
              <a:rPr lang="en-US" altLang="zh-CN" sz="1600" dirty="0">
                <a:latin typeface="微软雅黑" panose="020B0503020204020204" pitchFamily="34" charset="-122"/>
                <a:ea typeface="微软雅黑" panose="020B0503020204020204" pitchFamily="34" charset="-122"/>
              </a:rPr>
              <a:t>CTI</a:t>
            </a:r>
            <a:r>
              <a:rPr lang="zh-CN" altLang="en-US" sz="1600" dirty="0">
                <a:latin typeface="微软雅黑" panose="020B0503020204020204" pitchFamily="34" charset="-122"/>
                <a:ea typeface="微软雅黑" panose="020B0503020204020204" pitchFamily="34" charset="-122"/>
              </a:rPr>
              <a:t>报告文本复杂性的问题。</a:t>
            </a:r>
          </a:p>
        </p:txBody>
      </p:sp>
    </p:spTree>
    <p:extLst>
      <p:ext uri="{BB962C8B-B14F-4D97-AF65-F5344CB8AC3E}">
        <p14:creationId xmlns:p14="http://schemas.microsoft.com/office/powerpoint/2010/main" val="1478821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CHALLENGES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圆角矩形 19">
            <a:extLst>
              <a:ext uri="{FF2B5EF4-FFF2-40B4-BE49-F238E27FC236}">
                <a16:creationId xmlns:a16="http://schemas.microsoft.com/office/drawing/2014/main" id="{308A0D2A-C525-8705-836D-8FE926A2F980}"/>
              </a:ext>
            </a:extLst>
          </p:cNvPr>
          <p:cNvSpPr/>
          <p:nvPr/>
        </p:nvSpPr>
        <p:spPr>
          <a:xfrm>
            <a:off x="5185004" y="2424290"/>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5" name="组合 4">
            <a:extLst>
              <a:ext uri="{FF2B5EF4-FFF2-40B4-BE49-F238E27FC236}">
                <a16:creationId xmlns:a16="http://schemas.microsoft.com/office/drawing/2014/main" id="{9406A812-8DEB-DD69-3FAD-DF0792CDA7B3}"/>
              </a:ext>
            </a:extLst>
          </p:cNvPr>
          <p:cNvGrpSpPr/>
          <p:nvPr/>
        </p:nvGrpSpPr>
        <p:grpSpPr>
          <a:xfrm>
            <a:off x="5182837" y="2252728"/>
            <a:ext cx="2648821" cy="2440671"/>
            <a:chOff x="4721608" y="1835707"/>
            <a:chExt cx="1879634" cy="1954931"/>
          </a:xfrm>
          <a:solidFill>
            <a:srgbClr val="44546A">
              <a:alpha val="39000"/>
            </a:srgbClr>
          </a:solidFill>
        </p:grpSpPr>
        <p:sp>
          <p:nvSpPr>
            <p:cNvPr id="6" name="圆角矩形 19">
              <a:extLst>
                <a:ext uri="{FF2B5EF4-FFF2-40B4-BE49-F238E27FC236}">
                  <a16:creationId xmlns:a16="http://schemas.microsoft.com/office/drawing/2014/main" id="{4CFB86DA-1EFA-2AA0-F7E5-796A82A29229}"/>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7" name="圆角矩形 20">
              <a:extLst>
                <a:ext uri="{FF2B5EF4-FFF2-40B4-BE49-F238E27FC236}">
                  <a16:creationId xmlns:a16="http://schemas.microsoft.com/office/drawing/2014/main" id="{DD41F1BD-4C9C-F407-CDC0-73ED35740913}"/>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2400" b="1" dirty="0">
                  <a:cs typeface="+mn-ea"/>
                  <a:sym typeface="+mn-lt"/>
                </a:rPr>
                <a:t>GOALS</a:t>
              </a:r>
              <a:endParaRPr lang="zh-CN" altLang="en-US" sz="2400" b="1" dirty="0">
                <a:cs typeface="+mn-ea"/>
                <a:sym typeface="+mn-lt"/>
              </a:endParaRPr>
            </a:p>
          </p:txBody>
        </p:sp>
      </p:grpSp>
      <p:sp>
        <p:nvSpPr>
          <p:cNvPr id="8" name="矩形 7">
            <a:extLst>
              <a:ext uri="{FF2B5EF4-FFF2-40B4-BE49-F238E27FC236}">
                <a16:creationId xmlns:a16="http://schemas.microsoft.com/office/drawing/2014/main" id="{E1C54FE1-58BD-DFF0-F188-A6DA157C6619}"/>
              </a:ext>
            </a:extLst>
          </p:cNvPr>
          <p:cNvSpPr/>
          <p:nvPr/>
        </p:nvSpPr>
        <p:spPr>
          <a:xfrm>
            <a:off x="5019255" y="3087208"/>
            <a:ext cx="3109780" cy="468322"/>
          </a:xfrm>
          <a:prstGeom prst="rect">
            <a:avLst/>
          </a:prstGeom>
        </p:spPr>
        <p:txBody>
          <a:bodyPr wrap="square" lIns="91438" tIns="45719" rIns="91438" bIns="45719">
            <a:spAutoFit/>
          </a:bodyPr>
          <a:lstStyle/>
          <a:p>
            <a:r>
              <a:rPr lang="en-US" altLang="zh-CN" sz="2400" b="1" dirty="0">
                <a:solidFill>
                  <a:schemeClr val="bg1"/>
                </a:solidFill>
                <a:cs typeface="+mn-ea"/>
                <a:sym typeface="+mn-lt"/>
              </a:rPr>
              <a:t>    CHALLENGES</a:t>
            </a:r>
          </a:p>
        </p:txBody>
      </p:sp>
      <p:sp>
        <p:nvSpPr>
          <p:cNvPr id="9" name="圆角矩形 12">
            <a:extLst>
              <a:ext uri="{FF2B5EF4-FFF2-40B4-BE49-F238E27FC236}">
                <a16:creationId xmlns:a16="http://schemas.microsoft.com/office/drawing/2014/main" id="{0E1AE51E-FDC5-61B2-EFAE-7541D148008A}"/>
              </a:ext>
            </a:extLst>
          </p:cNvPr>
          <p:cNvSpPr/>
          <p:nvPr/>
        </p:nvSpPr>
        <p:spPr>
          <a:xfrm rot="10800000" flipV="1">
            <a:off x="741844" y="1615206"/>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1</a:t>
            </a:r>
            <a:endParaRPr lang="zh-CN" altLang="en-US" sz="3600" dirty="0">
              <a:cs typeface="+mn-ea"/>
              <a:sym typeface="+mn-lt"/>
            </a:endParaRPr>
          </a:p>
        </p:txBody>
      </p:sp>
      <p:sp>
        <p:nvSpPr>
          <p:cNvPr id="10" name="文本框 9">
            <a:extLst>
              <a:ext uri="{FF2B5EF4-FFF2-40B4-BE49-F238E27FC236}">
                <a16:creationId xmlns:a16="http://schemas.microsoft.com/office/drawing/2014/main" id="{04972E84-C9B1-6A55-E329-38C2DBAAA1B6}"/>
              </a:ext>
            </a:extLst>
          </p:cNvPr>
          <p:cNvSpPr txBox="1"/>
          <p:nvPr/>
        </p:nvSpPr>
        <p:spPr>
          <a:xfrm>
            <a:off x="1166209" y="1583504"/>
            <a:ext cx="1223472" cy="422101"/>
          </a:xfrm>
          <a:prstGeom prst="rect">
            <a:avLst/>
          </a:prstGeom>
          <a:noFill/>
        </p:spPr>
        <p:txBody>
          <a:bodyPr wrap="none" lIns="91438" tIns="45719" rIns="91438" bIns="45719" rtlCol="0">
            <a:spAutoFit/>
          </a:bodyPr>
          <a:lstStyle/>
          <a:p>
            <a:pPr>
              <a:lnSpc>
                <a:spcPct val="130000"/>
              </a:lnSpc>
            </a:pPr>
            <a:r>
              <a:rPr lang="en-US" altLang="zh-CN" b="1" i="0" dirty="0">
                <a:solidFill>
                  <a:srgbClr val="002060"/>
                </a:solidFill>
                <a:effectLst/>
                <a:latin typeface="Arial" panose="020B0604020202020204" pitchFamily="34" charset="0"/>
              </a:rPr>
              <a:t>Verbosity</a:t>
            </a:r>
            <a:endParaRPr lang="zh-CN" altLang="en-US" b="1" dirty="0">
              <a:solidFill>
                <a:srgbClr val="002060"/>
              </a:solidFill>
              <a:cs typeface="+mn-ea"/>
              <a:sym typeface="+mn-lt"/>
            </a:endParaRPr>
          </a:p>
        </p:txBody>
      </p:sp>
      <p:cxnSp>
        <p:nvCxnSpPr>
          <p:cNvPr id="11" name="直接连接符 10">
            <a:extLst>
              <a:ext uri="{FF2B5EF4-FFF2-40B4-BE49-F238E27FC236}">
                <a16:creationId xmlns:a16="http://schemas.microsoft.com/office/drawing/2014/main" id="{D0238513-8004-A050-8990-C4C1CCF6D971}"/>
              </a:ext>
            </a:extLst>
          </p:cNvPr>
          <p:cNvCxnSpPr/>
          <p:nvPr/>
        </p:nvCxnSpPr>
        <p:spPr>
          <a:xfrm>
            <a:off x="1254580" y="19522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563094-36E2-EA9C-BD9D-089E53106EDD}"/>
              </a:ext>
            </a:extLst>
          </p:cNvPr>
          <p:cNvSpPr/>
          <p:nvPr/>
        </p:nvSpPr>
        <p:spPr>
          <a:xfrm>
            <a:off x="638856" y="1974936"/>
            <a:ext cx="4479261" cy="152618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lt"/>
              </a:rPr>
              <a:t>在一整篇</a:t>
            </a:r>
            <a:r>
              <a:rPr lang="en-US" altLang="zh-CN" sz="1600" dirty="0">
                <a:latin typeface="微软雅黑" panose="020B0503020204020204" pitchFamily="34" charset="-122"/>
                <a:ea typeface="微软雅黑" panose="020B0503020204020204" pitchFamily="34" charset="-122"/>
                <a:sym typeface="+mn-lt"/>
              </a:rPr>
              <a:t>CTI</a:t>
            </a:r>
            <a:r>
              <a:rPr lang="zh-CN" altLang="en-US" sz="1600" dirty="0">
                <a:latin typeface="微软雅黑" panose="020B0503020204020204" pitchFamily="34" charset="-122"/>
                <a:ea typeface="微软雅黑" panose="020B0503020204020204" pitchFamily="34" charset="-122"/>
                <a:sym typeface="+mn-lt"/>
              </a:rPr>
              <a:t>报告中，描述在系统审计日志能观测到的攻击行为可能只占很小一部分。</a:t>
            </a:r>
            <a:r>
              <a:rPr lang="en-US" altLang="zh-CN" sz="1600" dirty="0">
                <a:latin typeface="微软雅黑" panose="020B0503020204020204" pitchFamily="34" charset="-122"/>
                <a:ea typeface="微软雅黑" panose="020B0503020204020204" pitchFamily="34" charset="-122"/>
                <a:sym typeface="+mn-lt"/>
              </a:rPr>
              <a:t>CTI</a:t>
            </a:r>
            <a:r>
              <a:rPr lang="zh-CN" altLang="en-US" sz="1600" dirty="0">
                <a:latin typeface="微软雅黑" panose="020B0503020204020204" pitchFamily="34" charset="-122"/>
                <a:ea typeface="微软雅黑" panose="020B0503020204020204" pitchFamily="34" charset="-122"/>
                <a:sym typeface="+mn-lt"/>
              </a:rPr>
              <a:t>攻击信息提取器需要将有用的，能在系统审计日志中观测到的信息从不必要的冗余信息中提取出来</a:t>
            </a:r>
            <a:endParaRPr lang="en-US" altLang="zh-CN" sz="1600" dirty="0">
              <a:latin typeface="微软雅黑" panose="020B0503020204020204" pitchFamily="34" charset="-122"/>
              <a:ea typeface="微软雅黑" panose="020B0503020204020204" pitchFamily="34" charset="-122"/>
              <a:sym typeface="+mn-lt"/>
            </a:endParaRPr>
          </a:p>
        </p:txBody>
      </p:sp>
      <p:sp>
        <p:nvSpPr>
          <p:cNvPr id="13" name="圆角矩形 16">
            <a:extLst>
              <a:ext uri="{FF2B5EF4-FFF2-40B4-BE49-F238E27FC236}">
                <a16:creationId xmlns:a16="http://schemas.microsoft.com/office/drawing/2014/main" id="{2EB340BB-D326-833D-C55A-4944B229C64D}"/>
              </a:ext>
            </a:extLst>
          </p:cNvPr>
          <p:cNvSpPr/>
          <p:nvPr/>
        </p:nvSpPr>
        <p:spPr>
          <a:xfrm rot="10800000" flipV="1">
            <a:off x="741844" y="3591208"/>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2</a:t>
            </a:r>
            <a:endParaRPr lang="zh-CN" altLang="en-US" sz="2000" dirty="0">
              <a:cs typeface="+mn-ea"/>
              <a:sym typeface="+mn-lt"/>
            </a:endParaRPr>
          </a:p>
        </p:txBody>
      </p:sp>
      <p:sp>
        <p:nvSpPr>
          <p:cNvPr id="14" name="文本框 13">
            <a:extLst>
              <a:ext uri="{FF2B5EF4-FFF2-40B4-BE49-F238E27FC236}">
                <a16:creationId xmlns:a16="http://schemas.microsoft.com/office/drawing/2014/main" id="{76FA83DA-0310-650D-E4A8-0F108361156E}"/>
              </a:ext>
            </a:extLst>
          </p:cNvPr>
          <p:cNvSpPr txBox="1"/>
          <p:nvPr/>
        </p:nvSpPr>
        <p:spPr>
          <a:xfrm>
            <a:off x="1101564" y="3581928"/>
            <a:ext cx="2386098" cy="414983"/>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en-US" altLang="zh-CN" dirty="0">
                <a:sym typeface="+mn-lt"/>
              </a:rPr>
              <a:t>CTI Text Complexity</a:t>
            </a:r>
            <a:endParaRPr lang="zh-CN" altLang="en-US" dirty="0">
              <a:sym typeface="+mn-lt"/>
            </a:endParaRPr>
          </a:p>
        </p:txBody>
      </p:sp>
      <p:cxnSp>
        <p:nvCxnSpPr>
          <p:cNvPr id="15" name="直接连接符 14">
            <a:extLst>
              <a:ext uri="{FF2B5EF4-FFF2-40B4-BE49-F238E27FC236}">
                <a16:creationId xmlns:a16="http://schemas.microsoft.com/office/drawing/2014/main" id="{97E3A0DD-5267-4DAB-7B43-FA667E5F5750}"/>
              </a:ext>
            </a:extLst>
          </p:cNvPr>
          <p:cNvCxnSpPr/>
          <p:nvPr/>
        </p:nvCxnSpPr>
        <p:spPr>
          <a:xfrm>
            <a:off x="1223929" y="384763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2808992-AF42-EFB0-69FA-22712682ED47}"/>
              </a:ext>
            </a:extLst>
          </p:cNvPr>
          <p:cNvSpPr/>
          <p:nvPr/>
        </p:nvSpPr>
        <p:spPr>
          <a:xfrm>
            <a:off x="592554" y="3972212"/>
            <a:ext cx="5012282" cy="1156407"/>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lt"/>
              </a:rPr>
              <a:t>CTI </a:t>
            </a:r>
            <a:r>
              <a:rPr lang="zh-CN" altLang="en-US" sz="1600" dirty="0">
                <a:latin typeface="微软雅黑" panose="020B0503020204020204" pitchFamily="34" charset="-122"/>
                <a:ea typeface="微软雅黑" panose="020B0503020204020204" pitchFamily="34" charset="-122"/>
                <a:sym typeface="+mn-lt"/>
              </a:rPr>
              <a:t>报告的句法和语义复杂性、技术术语的普遍使用以及缺乏适当的标点符号很容易影响报告的解释和攻击行为的提取</a:t>
            </a:r>
            <a:endParaRPr lang="en-US" altLang="zh-CN" sz="1600" dirty="0">
              <a:solidFill>
                <a:srgbClr val="3E3F42"/>
              </a:solidFill>
              <a:latin typeface="Arial" panose="020B0604020202020204" pitchFamily="34" charset="0"/>
              <a:sym typeface="+mn-lt"/>
            </a:endParaRPr>
          </a:p>
        </p:txBody>
      </p:sp>
      <p:sp>
        <p:nvSpPr>
          <p:cNvPr id="17" name="圆角矩形 20">
            <a:extLst>
              <a:ext uri="{FF2B5EF4-FFF2-40B4-BE49-F238E27FC236}">
                <a16:creationId xmlns:a16="http://schemas.microsoft.com/office/drawing/2014/main" id="{3A0AC4C6-C40E-BDF2-D782-B6E5BC32FC80}"/>
              </a:ext>
            </a:extLst>
          </p:cNvPr>
          <p:cNvSpPr/>
          <p:nvPr/>
        </p:nvSpPr>
        <p:spPr>
          <a:xfrm rot="10800000" flipV="1">
            <a:off x="11040860" y="1630134"/>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1</a:t>
            </a:r>
            <a:endParaRPr lang="zh-CN" altLang="en-US" sz="2000" dirty="0">
              <a:cs typeface="+mn-ea"/>
              <a:sym typeface="+mn-lt"/>
            </a:endParaRPr>
          </a:p>
        </p:txBody>
      </p:sp>
      <p:sp>
        <p:nvSpPr>
          <p:cNvPr id="18" name="文本框 17">
            <a:extLst>
              <a:ext uri="{FF2B5EF4-FFF2-40B4-BE49-F238E27FC236}">
                <a16:creationId xmlns:a16="http://schemas.microsoft.com/office/drawing/2014/main" id="{E9549550-C1ED-A286-E146-C45758EB5A61}"/>
              </a:ext>
            </a:extLst>
          </p:cNvPr>
          <p:cNvSpPr txBox="1"/>
          <p:nvPr/>
        </p:nvSpPr>
        <p:spPr>
          <a:xfrm>
            <a:off x="9423767" y="1552835"/>
            <a:ext cx="1569656"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可操作的情报</a:t>
            </a:r>
          </a:p>
        </p:txBody>
      </p:sp>
      <p:cxnSp>
        <p:nvCxnSpPr>
          <p:cNvPr id="19" name="直接连接符 18">
            <a:extLst>
              <a:ext uri="{FF2B5EF4-FFF2-40B4-BE49-F238E27FC236}">
                <a16:creationId xmlns:a16="http://schemas.microsoft.com/office/drawing/2014/main" id="{B6C85E18-5FFB-81AB-4EE6-A3E77DD86E7F}"/>
              </a:ext>
            </a:extLst>
          </p:cNvPr>
          <p:cNvCxnSpPr/>
          <p:nvPr/>
        </p:nvCxnSpPr>
        <p:spPr>
          <a:xfrm>
            <a:off x="8584331" y="19522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D0C536-18C2-E4E0-6DD9-FC7001C3EAAF}"/>
              </a:ext>
            </a:extLst>
          </p:cNvPr>
          <p:cNvSpPr/>
          <p:nvPr/>
        </p:nvSpPr>
        <p:spPr>
          <a:xfrm>
            <a:off x="7820588" y="2020740"/>
            <a:ext cx="3778658" cy="1526187"/>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sym typeface="+mn-lt"/>
              </a:rPr>
              <a:t>EXTRACTOR </a:t>
            </a:r>
            <a:r>
              <a:rPr lang="zh-CN" altLang="en-US" sz="1600" dirty="0">
                <a:latin typeface="微软雅黑" panose="020B0503020204020204" pitchFamily="34" charset="-122"/>
                <a:ea typeface="微软雅黑" panose="020B0503020204020204" pitchFamily="34" charset="-122"/>
                <a:sym typeface="+mn-lt"/>
              </a:rPr>
              <a:t>从文本中提取的攻击行为必须能在系统审计日志中被观察到，并能有效地用于威胁检测。不需要人员或工具的进一步处理</a:t>
            </a:r>
            <a:endParaRPr lang="en-US" altLang="zh-CN" sz="1600" dirty="0">
              <a:latin typeface="微软雅黑" panose="020B0503020204020204" pitchFamily="34" charset="-122"/>
              <a:ea typeface="微软雅黑" panose="020B0503020204020204" pitchFamily="34" charset="-122"/>
              <a:sym typeface="+mn-lt"/>
            </a:endParaRPr>
          </a:p>
        </p:txBody>
      </p:sp>
      <p:sp>
        <p:nvSpPr>
          <p:cNvPr id="21" name="圆角矩形 24">
            <a:extLst>
              <a:ext uri="{FF2B5EF4-FFF2-40B4-BE49-F238E27FC236}">
                <a16:creationId xmlns:a16="http://schemas.microsoft.com/office/drawing/2014/main" id="{23171F63-719E-A69B-6C28-41BD4A0AA2FC}"/>
              </a:ext>
            </a:extLst>
          </p:cNvPr>
          <p:cNvSpPr/>
          <p:nvPr/>
        </p:nvSpPr>
        <p:spPr>
          <a:xfrm rot="10800000" flipV="1">
            <a:off x="11040859" y="3769001"/>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2</a:t>
            </a:r>
            <a:endParaRPr lang="zh-CN" altLang="en-US" sz="2000" dirty="0">
              <a:cs typeface="+mn-ea"/>
              <a:sym typeface="+mn-lt"/>
            </a:endParaRPr>
          </a:p>
        </p:txBody>
      </p:sp>
      <p:sp>
        <p:nvSpPr>
          <p:cNvPr id="22" name="文本框 21">
            <a:extLst>
              <a:ext uri="{FF2B5EF4-FFF2-40B4-BE49-F238E27FC236}">
                <a16:creationId xmlns:a16="http://schemas.microsoft.com/office/drawing/2014/main" id="{DA11CB6A-39E7-B90C-D473-EBE29DEC6F84}"/>
              </a:ext>
            </a:extLst>
          </p:cNvPr>
          <p:cNvSpPr txBox="1"/>
          <p:nvPr/>
        </p:nvSpPr>
        <p:spPr>
          <a:xfrm>
            <a:off x="8410599" y="3662172"/>
            <a:ext cx="2531458"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t>准确处理大量 </a:t>
            </a:r>
            <a:r>
              <a:rPr lang="en-US" altLang="zh-CN" dirty="0"/>
              <a:t>CTI </a:t>
            </a:r>
            <a:r>
              <a:rPr lang="zh-CN" altLang="en-US" dirty="0"/>
              <a:t>报告</a:t>
            </a:r>
            <a:endParaRPr lang="zh-CN" altLang="en-US" dirty="0">
              <a:sym typeface="+mn-lt"/>
            </a:endParaRPr>
          </a:p>
        </p:txBody>
      </p:sp>
      <p:cxnSp>
        <p:nvCxnSpPr>
          <p:cNvPr id="23" name="直接连接符 22">
            <a:extLst>
              <a:ext uri="{FF2B5EF4-FFF2-40B4-BE49-F238E27FC236}">
                <a16:creationId xmlns:a16="http://schemas.microsoft.com/office/drawing/2014/main" id="{6A20E74F-0CF3-7A91-0AAB-968CFDD5E3EE}"/>
              </a:ext>
            </a:extLst>
          </p:cNvPr>
          <p:cNvCxnSpPr/>
          <p:nvPr/>
        </p:nvCxnSpPr>
        <p:spPr>
          <a:xfrm>
            <a:off x="8584331" y="40910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D509674-F7F4-3DC3-4925-886A8B52C9BB}"/>
              </a:ext>
            </a:extLst>
          </p:cNvPr>
          <p:cNvSpPr/>
          <p:nvPr/>
        </p:nvSpPr>
        <p:spPr>
          <a:xfrm>
            <a:off x="7721725" y="4125336"/>
            <a:ext cx="3901041" cy="1895519"/>
          </a:xfrm>
          <a:prstGeom prst="rect">
            <a:avLst/>
          </a:prstGeom>
          <a:noFill/>
        </p:spPr>
        <p:txBody>
          <a:bodyPr wrap="square">
            <a:spAutoFit/>
          </a:bodyPr>
          <a:lstStyle/>
          <a:p>
            <a:pPr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自动挖掘更大的知识源（能够处理</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不同的文本）</a:t>
            </a:r>
          </a:p>
          <a:p>
            <a:pPr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 </a:t>
            </a:r>
            <a:r>
              <a:rPr lang="en-US" altLang="zh-CN" sz="1600" dirty="0">
                <a:latin typeface="微软雅黑" panose="020B0503020204020204" pitchFamily="34" charset="-122"/>
                <a:ea typeface="微软雅黑" panose="020B0503020204020204" pitchFamily="34" charset="-122"/>
              </a:rPr>
              <a:t>CTI </a:t>
            </a:r>
            <a:r>
              <a:rPr lang="zh-CN" altLang="en-US" sz="1600" dirty="0">
                <a:latin typeface="微软雅黑" panose="020B0503020204020204" pitchFamily="34" charset="-122"/>
                <a:ea typeface="微软雅黑" panose="020B0503020204020204" pitchFamily="34" charset="-122"/>
              </a:rPr>
              <a:t>报告中构建图表表示</a:t>
            </a:r>
          </a:p>
          <a:p>
            <a:pPr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从与不同组织中的同一攻击相关的各种 </a:t>
            </a:r>
            <a:r>
              <a:rPr lang="en-US" altLang="zh-CN" sz="1600" dirty="0">
                <a:latin typeface="微软雅黑" panose="020B0503020204020204" pitchFamily="34" charset="-122"/>
                <a:ea typeface="微软雅黑" panose="020B0503020204020204" pitchFamily="34" charset="-122"/>
              </a:rPr>
              <a:t>CTI </a:t>
            </a:r>
            <a:r>
              <a:rPr lang="zh-CN" altLang="en-US" sz="1600" dirty="0">
                <a:latin typeface="微软雅黑" panose="020B0503020204020204" pitchFamily="34" charset="-122"/>
                <a:ea typeface="微软雅黑" panose="020B0503020204020204" pitchFamily="34" charset="-122"/>
              </a:rPr>
              <a:t>源提取信息</a:t>
            </a:r>
            <a:endParaRPr lang="en-US" altLang="zh-CN" sz="1600" dirty="0">
              <a:latin typeface="微软雅黑" panose="020B0503020204020204" pitchFamily="34" charset="-122"/>
              <a:ea typeface="微软雅黑" panose="020B0503020204020204" pitchFamily="34" charset="-122"/>
              <a:sym typeface="+mn-lt"/>
            </a:endParaRPr>
          </a:p>
        </p:txBody>
      </p:sp>
      <p:sp>
        <p:nvSpPr>
          <p:cNvPr id="2" name="页脚占位符 9">
            <a:extLst>
              <a:ext uri="{FF2B5EF4-FFF2-40B4-BE49-F238E27FC236}">
                <a16:creationId xmlns:a16="http://schemas.microsoft.com/office/drawing/2014/main" id="{8239AEA3-68BF-0F64-60A8-14472C65E75E}"/>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3" name="圆角矩形 16">
            <a:extLst>
              <a:ext uri="{FF2B5EF4-FFF2-40B4-BE49-F238E27FC236}">
                <a16:creationId xmlns:a16="http://schemas.microsoft.com/office/drawing/2014/main" id="{206E42E2-4011-AC50-0F2F-8E32DFCBB304}"/>
              </a:ext>
            </a:extLst>
          </p:cNvPr>
          <p:cNvSpPr/>
          <p:nvPr/>
        </p:nvSpPr>
        <p:spPr>
          <a:xfrm rot="10800000" flipV="1">
            <a:off x="792985" y="5192482"/>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3</a:t>
            </a:r>
            <a:endParaRPr lang="zh-CN" altLang="en-US" sz="2000" dirty="0">
              <a:cs typeface="+mn-ea"/>
              <a:sym typeface="+mn-lt"/>
            </a:endParaRPr>
          </a:p>
        </p:txBody>
      </p:sp>
      <p:sp>
        <p:nvSpPr>
          <p:cNvPr id="27" name="文本框 26">
            <a:extLst>
              <a:ext uri="{FF2B5EF4-FFF2-40B4-BE49-F238E27FC236}">
                <a16:creationId xmlns:a16="http://schemas.microsoft.com/office/drawing/2014/main" id="{399565EB-D7BD-D187-E2D4-693A74491E23}"/>
              </a:ext>
            </a:extLst>
          </p:cNvPr>
          <p:cNvSpPr txBox="1"/>
          <p:nvPr/>
        </p:nvSpPr>
        <p:spPr>
          <a:xfrm>
            <a:off x="1166209" y="5119022"/>
            <a:ext cx="1107992"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关系提取</a:t>
            </a:r>
          </a:p>
        </p:txBody>
      </p:sp>
      <p:sp>
        <p:nvSpPr>
          <p:cNvPr id="30" name="文本框 29">
            <a:extLst>
              <a:ext uri="{FF2B5EF4-FFF2-40B4-BE49-F238E27FC236}">
                <a16:creationId xmlns:a16="http://schemas.microsoft.com/office/drawing/2014/main" id="{6A1F0CA6-FDE3-1A13-975C-DC6A7630C224}"/>
              </a:ext>
            </a:extLst>
          </p:cNvPr>
          <p:cNvSpPr txBox="1"/>
          <p:nvPr/>
        </p:nvSpPr>
        <p:spPr>
          <a:xfrm>
            <a:off x="587243" y="5467662"/>
            <a:ext cx="6097836"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在解决前两个问题后，需要确定</a:t>
            </a:r>
            <a:r>
              <a:rPr lang="en-US" altLang="zh-CN" sz="1600" dirty="0">
                <a:latin typeface="微软雅黑" panose="020B0503020204020204" pitchFamily="34" charset="-122"/>
                <a:ea typeface="微软雅黑" panose="020B0503020204020204" pitchFamily="34" charset="-122"/>
              </a:rPr>
              <a:t>"who to what to whom", "when and where"</a:t>
            </a:r>
            <a:r>
              <a:rPr lang="zh-CN" altLang="en-US" sz="1600" dirty="0">
                <a:latin typeface="微软雅黑" panose="020B0503020204020204" pitchFamily="34" charset="-122"/>
                <a:ea typeface="微软雅黑" panose="020B0503020204020204" pitchFamily="34" charset="-122"/>
              </a:rPr>
              <a:t>，需要将语义分析引入这个领域</a:t>
            </a:r>
          </a:p>
        </p:txBody>
      </p:sp>
    </p:spTree>
    <p:extLst>
      <p:ext uri="{BB962C8B-B14F-4D97-AF65-F5344CB8AC3E}">
        <p14:creationId xmlns:p14="http://schemas.microsoft.com/office/powerpoint/2010/main" val="2573384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NLP BACKGROUND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	EXTRACTOR: Extracting Attack Behavior from Threat Reports</a:t>
            </a: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617338" y="893099"/>
            <a:ext cx="6867195" cy="3003515"/>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基本概念</a:t>
            </a:r>
            <a:endParaRPr lang="en-US" altLang="zh-CN" dirty="0"/>
          </a:p>
          <a:p>
            <a:pPr marL="342900" indent="-342900">
              <a:buFont typeface="+mj-lt"/>
              <a:buAutoNum type="arabicPeriod"/>
            </a:pPr>
            <a:r>
              <a:rPr lang="en-US" altLang="zh-CN" dirty="0">
                <a:solidFill>
                  <a:srgbClr val="1C6299"/>
                </a:solidFill>
              </a:rPr>
              <a:t>Part of Speech(POS)</a:t>
            </a:r>
            <a:r>
              <a:rPr lang="zh-CN" altLang="en-US" dirty="0"/>
              <a:t>：</a:t>
            </a:r>
            <a:r>
              <a:rPr lang="en-US" altLang="zh-CN" dirty="0"/>
              <a:t>POS</a:t>
            </a:r>
            <a:r>
              <a:rPr lang="zh-CN" altLang="en-US" dirty="0"/>
              <a:t>标注用于识别句子中的单词并确定它们的句法角色，从而为后续的分析和处理提供基础。</a:t>
            </a:r>
            <a:endParaRPr lang="en-US" altLang="zh-CN" dirty="0"/>
          </a:p>
          <a:p>
            <a:pPr marL="342900" indent="-342900">
              <a:buFont typeface="+mj-lt"/>
              <a:buAutoNum type="arabicPeriod"/>
            </a:pPr>
            <a:r>
              <a:rPr lang="en-US" altLang="zh-CN" dirty="0">
                <a:solidFill>
                  <a:srgbClr val="1C6299"/>
                </a:solidFill>
              </a:rPr>
              <a:t>Dependency Parsing(DP)</a:t>
            </a:r>
            <a:r>
              <a:rPr lang="zh-CN" altLang="en-US" dirty="0"/>
              <a:t>：</a:t>
            </a:r>
            <a:r>
              <a:rPr lang="en-US" altLang="zh-CN" dirty="0"/>
              <a:t>DP</a:t>
            </a:r>
            <a:r>
              <a:rPr lang="zh-CN" altLang="en-US" dirty="0"/>
              <a:t>在</a:t>
            </a:r>
            <a:r>
              <a:rPr lang="en-US" altLang="zh-CN" dirty="0"/>
              <a:t>EXTRACTOR</a:t>
            </a:r>
            <a:r>
              <a:rPr lang="zh-CN" altLang="en-US" dirty="0"/>
              <a:t>中用于识别句子中单词之间的依赖关系，帮助理解句子的语法结构和语义关系</a:t>
            </a:r>
            <a:endParaRPr lang="en-US" altLang="zh-CN" dirty="0"/>
          </a:p>
          <a:p>
            <a:pPr marL="342900" indent="-342900">
              <a:buFont typeface="+mj-lt"/>
              <a:buAutoNum type="arabicPeriod"/>
            </a:pPr>
            <a:r>
              <a:rPr lang="en-US" altLang="zh-CN" dirty="0">
                <a:solidFill>
                  <a:srgbClr val="1C6299"/>
                </a:solidFill>
              </a:rPr>
              <a:t>SRL</a:t>
            </a:r>
            <a:r>
              <a:rPr lang="zh-CN" altLang="en-US" dirty="0">
                <a:solidFill>
                  <a:srgbClr val="1C6299"/>
                </a:solidFill>
              </a:rPr>
              <a:t>：</a:t>
            </a:r>
            <a:r>
              <a:rPr lang="en-US" altLang="zh-CN" dirty="0"/>
              <a:t>SRL</a:t>
            </a:r>
            <a:r>
              <a:rPr lang="zh-CN" altLang="en-US" dirty="0"/>
              <a:t>用于识别句子中动词的语义角色，以确定哪些动作与特定的实体相关联。</a:t>
            </a:r>
            <a:endParaRPr lang="en-US" altLang="zh-CN" dirty="0"/>
          </a:p>
          <a:p>
            <a:endParaRPr lang="en-US" altLang="zh-CN" dirty="0"/>
          </a:p>
        </p:txBody>
      </p:sp>
      <p:pic>
        <p:nvPicPr>
          <p:cNvPr id="5" name="图片 4">
            <a:extLst>
              <a:ext uri="{FF2B5EF4-FFF2-40B4-BE49-F238E27FC236}">
                <a16:creationId xmlns:a16="http://schemas.microsoft.com/office/drawing/2014/main" id="{026677DD-B59D-D339-937C-6A50E3BA17AA}"/>
              </a:ext>
            </a:extLst>
          </p:cNvPr>
          <p:cNvPicPr>
            <a:picLocks noChangeAspect="1"/>
          </p:cNvPicPr>
          <p:nvPr/>
        </p:nvPicPr>
        <p:blipFill>
          <a:blip r:embed="rId4"/>
          <a:stretch>
            <a:fillRect/>
          </a:stretch>
        </p:blipFill>
        <p:spPr>
          <a:xfrm>
            <a:off x="592554" y="3591362"/>
            <a:ext cx="6081212" cy="2756401"/>
          </a:xfrm>
          <a:prstGeom prst="rect">
            <a:avLst/>
          </a:prstGeom>
        </p:spPr>
      </p:pic>
      <p:pic>
        <p:nvPicPr>
          <p:cNvPr id="8" name="图片 7">
            <a:extLst>
              <a:ext uri="{FF2B5EF4-FFF2-40B4-BE49-F238E27FC236}">
                <a16:creationId xmlns:a16="http://schemas.microsoft.com/office/drawing/2014/main" id="{5BF4EA1C-A509-BFFA-1AA8-AB0138E9FECB}"/>
              </a:ext>
            </a:extLst>
          </p:cNvPr>
          <p:cNvPicPr>
            <a:picLocks noChangeAspect="1"/>
          </p:cNvPicPr>
          <p:nvPr/>
        </p:nvPicPr>
        <p:blipFill>
          <a:blip r:embed="rId5"/>
          <a:stretch>
            <a:fillRect/>
          </a:stretch>
        </p:blipFill>
        <p:spPr>
          <a:xfrm>
            <a:off x="6827421" y="4340646"/>
            <a:ext cx="5073023" cy="1377108"/>
          </a:xfrm>
          <a:prstGeom prst="rect">
            <a:avLst/>
          </a:prstGeom>
        </p:spPr>
      </p:pic>
    </p:spTree>
    <p:extLst>
      <p:ext uri="{BB962C8B-B14F-4D97-AF65-F5344CB8AC3E}">
        <p14:creationId xmlns:p14="http://schemas.microsoft.com/office/powerpoint/2010/main" val="3363049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APPROACH</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44CFB182-B6DB-F829-8596-5BFC440514D7}"/>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pic>
        <p:nvPicPr>
          <p:cNvPr id="5" name="图片 4">
            <a:extLst>
              <a:ext uri="{FF2B5EF4-FFF2-40B4-BE49-F238E27FC236}">
                <a16:creationId xmlns:a16="http://schemas.microsoft.com/office/drawing/2014/main" id="{29D18EEC-6443-9985-5E9D-1D0734367C6E}"/>
              </a:ext>
            </a:extLst>
          </p:cNvPr>
          <p:cNvPicPr>
            <a:picLocks noChangeAspect="1"/>
          </p:cNvPicPr>
          <p:nvPr/>
        </p:nvPicPr>
        <p:blipFill>
          <a:blip r:embed="rId4"/>
          <a:stretch>
            <a:fillRect/>
          </a:stretch>
        </p:blipFill>
        <p:spPr>
          <a:xfrm>
            <a:off x="1171575" y="1268838"/>
            <a:ext cx="9848850" cy="2200275"/>
          </a:xfrm>
          <a:prstGeom prst="rect">
            <a:avLst/>
          </a:prstGeom>
        </p:spPr>
      </p:pic>
      <p:sp>
        <p:nvSpPr>
          <p:cNvPr id="6" name="流程图: 终止 5">
            <a:extLst>
              <a:ext uri="{FF2B5EF4-FFF2-40B4-BE49-F238E27FC236}">
                <a16:creationId xmlns:a16="http://schemas.microsoft.com/office/drawing/2014/main" id="{394A9E31-8466-7A72-D055-9A02132FA6AC}"/>
              </a:ext>
            </a:extLst>
          </p:cNvPr>
          <p:cNvSpPr/>
          <p:nvPr/>
        </p:nvSpPr>
        <p:spPr>
          <a:xfrm>
            <a:off x="2848228" y="4705293"/>
            <a:ext cx="2164446" cy="67218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EXTRACTOR</a:t>
            </a:r>
            <a:endParaRPr lang="zh-CN" altLang="en-US" dirty="0"/>
          </a:p>
        </p:txBody>
      </p:sp>
      <p:sp>
        <p:nvSpPr>
          <p:cNvPr id="7" name="流程图: 卡片 6">
            <a:extLst>
              <a:ext uri="{FF2B5EF4-FFF2-40B4-BE49-F238E27FC236}">
                <a16:creationId xmlns:a16="http://schemas.microsoft.com/office/drawing/2014/main" id="{95D701CD-04B4-B5AC-FC49-85E4B134CC22}"/>
              </a:ext>
            </a:extLst>
          </p:cNvPr>
          <p:cNvSpPr/>
          <p:nvPr/>
        </p:nvSpPr>
        <p:spPr>
          <a:xfrm>
            <a:off x="6650578" y="3690031"/>
            <a:ext cx="2010575" cy="458118"/>
          </a:xfrm>
          <a:prstGeom prst="flowChartPunchedCar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solidFill>
                  <a:schemeClr val="dk1"/>
                </a:solidFill>
              </a:rPr>
              <a:t>Normalization</a:t>
            </a:r>
            <a:endParaRPr lang="zh-CN" altLang="en-US" dirty="0">
              <a:solidFill>
                <a:schemeClr val="dk1"/>
              </a:solidFill>
            </a:endParaRPr>
          </a:p>
        </p:txBody>
      </p:sp>
      <p:sp>
        <p:nvSpPr>
          <p:cNvPr id="8" name="流程图: 卡片 7">
            <a:extLst>
              <a:ext uri="{FF2B5EF4-FFF2-40B4-BE49-F238E27FC236}">
                <a16:creationId xmlns:a16="http://schemas.microsoft.com/office/drawing/2014/main" id="{76DD6CA2-A718-30D3-3537-BC7DF2614EE9}"/>
              </a:ext>
            </a:extLst>
          </p:cNvPr>
          <p:cNvSpPr/>
          <p:nvPr/>
        </p:nvSpPr>
        <p:spPr>
          <a:xfrm>
            <a:off x="6720282" y="4507979"/>
            <a:ext cx="2032615" cy="394954"/>
          </a:xfrm>
          <a:prstGeom prst="flowChartPunchedCar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Resolution</a:t>
            </a:r>
            <a:endParaRPr lang="zh-CN" altLang="en-US" dirty="0"/>
          </a:p>
        </p:txBody>
      </p:sp>
      <p:sp>
        <p:nvSpPr>
          <p:cNvPr id="9" name="流程图: 卡片 8">
            <a:extLst>
              <a:ext uri="{FF2B5EF4-FFF2-40B4-BE49-F238E27FC236}">
                <a16:creationId xmlns:a16="http://schemas.microsoft.com/office/drawing/2014/main" id="{C273660E-C4ED-7029-DB46-CE4F23F26808}"/>
              </a:ext>
            </a:extLst>
          </p:cNvPr>
          <p:cNvSpPr/>
          <p:nvPr/>
        </p:nvSpPr>
        <p:spPr>
          <a:xfrm>
            <a:off x="6720281" y="5213627"/>
            <a:ext cx="1983037" cy="440674"/>
          </a:xfrm>
          <a:prstGeom prst="flowChartPunchedCar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Summarization</a:t>
            </a:r>
            <a:endParaRPr lang="zh-CN" altLang="en-US" dirty="0"/>
          </a:p>
        </p:txBody>
      </p:sp>
      <p:sp>
        <p:nvSpPr>
          <p:cNvPr id="11" name="流程图: 卡片 10">
            <a:extLst>
              <a:ext uri="{FF2B5EF4-FFF2-40B4-BE49-F238E27FC236}">
                <a16:creationId xmlns:a16="http://schemas.microsoft.com/office/drawing/2014/main" id="{A7321F83-9724-FB2B-344A-B644F431DB94}"/>
              </a:ext>
            </a:extLst>
          </p:cNvPr>
          <p:cNvSpPr/>
          <p:nvPr/>
        </p:nvSpPr>
        <p:spPr>
          <a:xfrm>
            <a:off x="6720282" y="5915844"/>
            <a:ext cx="1983037" cy="440674"/>
          </a:xfrm>
          <a:prstGeom prst="flowChartPunchedCar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Graph Generation</a:t>
            </a:r>
            <a:endParaRPr lang="zh-CN" altLang="en-US" dirty="0"/>
          </a:p>
        </p:txBody>
      </p:sp>
      <p:sp>
        <p:nvSpPr>
          <p:cNvPr id="12" name="弧形 11">
            <a:extLst>
              <a:ext uri="{FF2B5EF4-FFF2-40B4-BE49-F238E27FC236}">
                <a16:creationId xmlns:a16="http://schemas.microsoft.com/office/drawing/2014/main" id="{4E91D5E5-DADB-684B-CFB7-4318FDD0F5A0}"/>
              </a:ext>
            </a:extLst>
          </p:cNvPr>
          <p:cNvSpPr/>
          <p:nvPr/>
        </p:nvSpPr>
        <p:spPr>
          <a:xfrm>
            <a:off x="4146202" y="4485344"/>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AE77E79D-5FA6-D3CD-9233-0ECA16DF77AF}"/>
              </a:ext>
            </a:extLst>
          </p:cNvPr>
          <p:cNvCxnSpPr>
            <a:stCxn id="6" idx="3"/>
            <a:endCxn id="7" idx="1"/>
          </p:cNvCxnSpPr>
          <p:nvPr/>
        </p:nvCxnSpPr>
        <p:spPr>
          <a:xfrm flipV="1">
            <a:off x="5012674" y="3919090"/>
            <a:ext cx="1637904" cy="112229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952CB897-CEFC-6DB7-A5AF-8C8EFA6E8326}"/>
              </a:ext>
            </a:extLst>
          </p:cNvPr>
          <p:cNvCxnSpPr>
            <a:cxnSpLocks/>
            <a:stCxn id="6" idx="3"/>
            <a:endCxn id="8" idx="1"/>
          </p:cNvCxnSpPr>
          <p:nvPr/>
        </p:nvCxnSpPr>
        <p:spPr>
          <a:xfrm flipV="1">
            <a:off x="5012674" y="4705456"/>
            <a:ext cx="1707608" cy="33592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E2FFC194-062A-F0B2-71FE-360A8DC8E744}"/>
              </a:ext>
            </a:extLst>
          </p:cNvPr>
          <p:cNvCxnSpPr>
            <a:cxnSpLocks/>
            <a:stCxn id="6" idx="3"/>
            <a:endCxn id="9" idx="1"/>
          </p:cNvCxnSpPr>
          <p:nvPr/>
        </p:nvCxnSpPr>
        <p:spPr>
          <a:xfrm>
            <a:off x="5012674" y="5041384"/>
            <a:ext cx="1707607" cy="39258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5EEF71A8-DC52-2257-F338-130E2358C837}"/>
              </a:ext>
            </a:extLst>
          </p:cNvPr>
          <p:cNvCxnSpPr>
            <a:cxnSpLocks/>
            <a:stCxn id="6" idx="3"/>
            <a:endCxn id="11" idx="1"/>
          </p:cNvCxnSpPr>
          <p:nvPr/>
        </p:nvCxnSpPr>
        <p:spPr>
          <a:xfrm>
            <a:off x="5012674" y="5041384"/>
            <a:ext cx="1707608" cy="109479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90313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Normalization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40">
            <a:extLst>
              <a:ext uri="{FF2B5EF4-FFF2-40B4-BE49-F238E27FC236}">
                <a16:creationId xmlns:a16="http://schemas.microsoft.com/office/drawing/2014/main" id="{41D98586-2F9E-336E-282A-E864D69CAB3D}"/>
              </a:ext>
            </a:extLst>
          </p:cNvPr>
          <p:cNvSpPr txBox="1"/>
          <p:nvPr/>
        </p:nvSpPr>
        <p:spPr>
          <a:xfrm>
            <a:off x="1932823" y="1170122"/>
            <a:ext cx="461665" cy="92398"/>
          </a:xfrm>
          <a:prstGeom prst="rect">
            <a:avLst/>
          </a:prstGeom>
          <a:noFill/>
        </p:spPr>
        <p:txBody>
          <a:bodyPr vert="eaVert" wrap="none" rtlCol="0">
            <a:spAutoFit/>
          </a:bodyPr>
          <a:lstStyle/>
          <a:p>
            <a:endParaRPr lang="zh-CN" altLang="en-US" dirty="0"/>
          </a:p>
        </p:txBody>
      </p:sp>
      <p:sp>
        <p:nvSpPr>
          <p:cNvPr id="42" name="文本框 41">
            <a:extLst>
              <a:ext uri="{FF2B5EF4-FFF2-40B4-BE49-F238E27FC236}">
                <a16:creationId xmlns:a16="http://schemas.microsoft.com/office/drawing/2014/main" id="{B92FE01A-678F-1BC1-455B-03E125E8044C}"/>
              </a:ext>
            </a:extLst>
          </p:cNvPr>
          <p:cNvSpPr txBox="1"/>
          <p:nvPr/>
        </p:nvSpPr>
        <p:spPr>
          <a:xfrm>
            <a:off x="660400" y="1809231"/>
            <a:ext cx="8123315" cy="646331"/>
          </a:xfrm>
          <a:prstGeom prst="rect">
            <a:avLst/>
          </a:prstGeom>
          <a:noFill/>
        </p:spPr>
        <p:txBody>
          <a:bodyPr wrap="square" rtlCol="0">
            <a:spAutoFit/>
          </a:bodyPr>
          <a:lstStyle/>
          <a:p>
            <a:r>
              <a:rPr lang="zh-CN" altLang="en-US" dirty="0"/>
              <a:t>为了解决</a:t>
            </a:r>
            <a:r>
              <a:rPr lang="en-US" altLang="zh-CN" dirty="0"/>
              <a:t>CTI</a:t>
            </a:r>
            <a:r>
              <a:rPr lang="zh-CN" altLang="en-US" dirty="0"/>
              <a:t>文本复杂度的问题，</a:t>
            </a:r>
            <a:r>
              <a:rPr lang="en-US" altLang="zh-CN" dirty="0"/>
              <a:t>EXTRACTOR</a:t>
            </a:r>
            <a:r>
              <a:rPr lang="zh-CN" altLang="en-US" dirty="0"/>
              <a:t>先对</a:t>
            </a:r>
            <a:r>
              <a:rPr lang="en-US" altLang="zh-CN" dirty="0"/>
              <a:t>CTI</a:t>
            </a:r>
            <a:r>
              <a:rPr lang="zh-CN" altLang="en-US" dirty="0"/>
              <a:t>报告进行标准化，将报告中句子转换为更加简洁的形式。在</a:t>
            </a:r>
            <a:r>
              <a:rPr lang="en-US" altLang="zh-CN" dirty="0"/>
              <a:t>Normalization</a:t>
            </a:r>
            <a:r>
              <a:rPr lang="zh-CN" altLang="en-US" dirty="0"/>
              <a:t>模块中包含以下三步：</a:t>
            </a:r>
          </a:p>
        </p:txBody>
      </p:sp>
      <p:sp>
        <p:nvSpPr>
          <p:cNvPr id="43" name="文本框 42">
            <a:extLst>
              <a:ext uri="{FF2B5EF4-FFF2-40B4-BE49-F238E27FC236}">
                <a16:creationId xmlns:a16="http://schemas.microsoft.com/office/drawing/2014/main" id="{AE52A9D8-33BE-247F-F228-7A20FE1503D3}"/>
              </a:ext>
            </a:extLst>
          </p:cNvPr>
          <p:cNvSpPr txBox="1"/>
          <p:nvPr/>
        </p:nvSpPr>
        <p:spPr>
          <a:xfrm>
            <a:off x="851338" y="2892423"/>
            <a:ext cx="8582556" cy="2231508"/>
          </a:xfrm>
          <a:prstGeom prst="rect">
            <a:avLst/>
          </a:prstGeom>
          <a:noFill/>
        </p:spPr>
        <p:txBody>
          <a:bodyPr wrap="square" rtlCol="0">
            <a:spAutoFit/>
          </a:bodyPr>
          <a:lstStyle/>
          <a:p>
            <a:pPr>
              <a:lnSpc>
                <a:spcPct val="200000"/>
              </a:lnSpc>
            </a:pPr>
            <a:r>
              <a:rPr lang="en-US" altLang="zh-CN" b="1" dirty="0"/>
              <a:t>tokenization</a:t>
            </a:r>
            <a:r>
              <a:rPr lang="zh-CN" altLang="en-US" dirty="0"/>
              <a:t>：针对</a:t>
            </a:r>
            <a:r>
              <a:rPr lang="en-US" altLang="zh-CN" dirty="0"/>
              <a:t>CTI</a:t>
            </a:r>
            <a:r>
              <a:rPr lang="zh-CN" altLang="en-US" dirty="0"/>
              <a:t>报告对句子进行拆分。将长句划分为短句。</a:t>
            </a:r>
          </a:p>
          <a:p>
            <a:pPr>
              <a:lnSpc>
                <a:spcPct val="200000"/>
              </a:lnSpc>
            </a:pPr>
            <a:r>
              <a:rPr lang="en-US" altLang="zh-CN" b="1" dirty="0"/>
              <a:t>Homogenization</a:t>
            </a:r>
            <a:r>
              <a:rPr lang="zh-CN" altLang="en-US" dirty="0"/>
              <a:t>：在</a:t>
            </a:r>
            <a:r>
              <a:rPr lang="en-US" altLang="zh-CN" dirty="0"/>
              <a:t>CTI</a:t>
            </a:r>
            <a:r>
              <a:rPr lang="zh-CN" altLang="en-US" dirty="0"/>
              <a:t>报告中存在许多同义词，这些同义词指代的是同一个实体。在这一步中，将不同的同义词转化为特定的某个词。</a:t>
            </a:r>
          </a:p>
          <a:p>
            <a:pPr>
              <a:lnSpc>
                <a:spcPct val="200000"/>
              </a:lnSpc>
            </a:pPr>
            <a:r>
              <a:rPr lang="en-US" altLang="zh-CN" b="1" dirty="0"/>
              <a:t>Conversion</a:t>
            </a:r>
            <a:r>
              <a:rPr lang="zh-CN" altLang="en-US" b="1" dirty="0"/>
              <a:t>：</a:t>
            </a:r>
            <a:r>
              <a:rPr lang="zh-CN" altLang="en-US" dirty="0"/>
              <a:t>将</a:t>
            </a:r>
            <a:r>
              <a:rPr lang="en-US" altLang="zh-CN" dirty="0"/>
              <a:t>CTI</a:t>
            </a:r>
            <a:r>
              <a:rPr lang="zh-CN" altLang="en-US" dirty="0"/>
              <a:t>报告中的被动语态转化为主动语态，方便识别主语和宾语。</a:t>
            </a: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10CCCA15-A5BD-0C9B-5FC3-13E9A17FAAAF}"/>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EXTRACTOR: Extracting Attack Behavior from Threat Reports</a:t>
            </a:r>
          </a:p>
        </p:txBody>
      </p:sp>
      <p:sp>
        <p:nvSpPr>
          <p:cNvPr id="3" name="标注: 线形 2">
            <a:extLst>
              <a:ext uri="{FF2B5EF4-FFF2-40B4-BE49-F238E27FC236}">
                <a16:creationId xmlns:a16="http://schemas.microsoft.com/office/drawing/2014/main" id="{505E9684-E986-9EB1-BD78-80E258354B31}"/>
              </a:ext>
            </a:extLst>
          </p:cNvPr>
          <p:cNvSpPr/>
          <p:nvPr/>
        </p:nvSpPr>
        <p:spPr>
          <a:xfrm>
            <a:off x="660400" y="2966175"/>
            <a:ext cx="9541022" cy="2390218"/>
          </a:xfrm>
          <a:prstGeom prst="borderCallout1">
            <a:avLst>
              <a:gd name="adj1" fmla="val -117"/>
              <a:gd name="adj2" fmla="val 14237"/>
              <a:gd name="adj3" fmla="val 179"/>
              <a:gd name="adj4" fmla="val -32"/>
            </a:avLst>
          </a:prstGeom>
          <a:noFill/>
          <a:ln w="25400" cap="flat" cmpd="sng" algn="ctr">
            <a:solidFill>
              <a:srgbClr val="FF0000"/>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dirty="0">
              <a:solidFill>
                <a:schemeClr val="accent2"/>
              </a:solidFill>
            </a:endParaRPr>
          </a:p>
        </p:txBody>
      </p:sp>
    </p:spTree>
    <p:extLst>
      <p:ext uri="{BB962C8B-B14F-4D97-AF65-F5344CB8AC3E}">
        <p14:creationId xmlns:p14="http://schemas.microsoft.com/office/powerpoint/2010/main" val="1866221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7364</TotalTime>
  <Words>1872</Words>
  <Application>Microsoft Office PowerPoint</Application>
  <PresentationFormat>宽屏</PresentationFormat>
  <Paragraphs>189</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-apple-system</vt:lpstr>
      <vt:lpstr>CMSY8</vt:lpstr>
      <vt:lpstr>NimbusRomNo9L-Regu</vt:lpstr>
      <vt:lpstr>Söhne</vt: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lh</cp:lastModifiedBy>
  <cp:revision>22</cp:revision>
  <dcterms:created xsi:type="dcterms:W3CDTF">2023-06-20T13:38:10Z</dcterms:created>
  <dcterms:modified xsi:type="dcterms:W3CDTF">2023-07-11T02:44:41Z</dcterms:modified>
</cp:coreProperties>
</file>