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519" r:id="rId3"/>
    <p:sldId id="257" r:id="rId4"/>
    <p:sldId id="447" r:id="rId5"/>
    <p:sldId id="498" r:id="rId6"/>
    <p:sldId id="499" r:id="rId7"/>
    <p:sldId id="520" r:id="rId8"/>
    <p:sldId id="521" r:id="rId9"/>
    <p:sldId id="522" r:id="rId10"/>
    <p:sldId id="523" r:id="rId11"/>
    <p:sldId id="524" r:id="rId12"/>
    <p:sldId id="525" r:id="rId13"/>
    <p:sldId id="526" r:id="rId14"/>
    <p:sldId id="527" r:id="rId15"/>
    <p:sldId id="529" r:id="rId16"/>
    <p:sldId id="530" r:id="rId17"/>
    <p:sldId id="42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92C2"/>
    <a:srgbClr val="1A78C3"/>
    <a:srgbClr val="0053A3"/>
    <a:srgbClr val="FFFFFF"/>
    <a:srgbClr val="404040"/>
    <a:srgbClr val="ECECEC"/>
    <a:srgbClr val="453D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0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360" y="100"/>
      </p:cViewPr>
      <p:guideLst>
        <p:guide orient="horz" pos="205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3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618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 userDrawn="1"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127000" y="1057910"/>
            <a:ext cx="1647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3" name="文本框 2"/>
          <p:cNvSpPr txBox="1"/>
          <p:nvPr userDrawn="1"/>
        </p:nvSpPr>
        <p:spPr>
          <a:xfrm>
            <a:off x="224155" y="1952625"/>
            <a:ext cx="15506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0" y="2870835"/>
            <a:ext cx="17430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5" name="文本框 4"/>
          <p:cNvSpPr txBox="1"/>
          <p:nvPr userDrawn="1"/>
        </p:nvSpPr>
        <p:spPr>
          <a:xfrm>
            <a:off x="196215" y="3830955"/>
            <a:ext cx="15125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32385" y="4813300"/>
            <a:ext cx="18776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创新与不足</a:t>
            </a:r>
          </a:p>
        </p:txBody>
      </p:sp>
      <p:sp>
        <p:nvSpPr>
          <p:cNvPr id="16" name="等腰三角形 15"/>
          <p:cNvSpPr/>
          <p:nvPr userDrawn="1"/>
        </p:nvSpPr>
        <p:spPr>
          <a:xfrm rot="16200000">
            <a:off x="2798445" y="1370965"/>
            <a:ext cx="346075" cy="30670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1" name="Rectangle 5"/>
          <p:cNvSpPr/>
          <p:nvPr userDrawn="1"/>
        </p:nvSpPr>
        <p:spPr>
          <a:xfrm>
            <a:off x="0" y="-184150"/>
            <a:ext cx="3095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9942" name="Rectangle 7"/>
          <p:cNvSpPr/>
          <p:nvPr userDrawn="1"/>
        </p:nvSpPr>
        <p:spPr>
          <a:xfrm>
            <a:off x="127000" y="-57150"/>
            <a:ext cx="3095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等腰三角形 20"/>
          <p:cNvSpPr/>
          <p:nvPr userDrawn="1"/>
        </p:nvSpPr>
        <p:spPr>
          <a:xfrm rot="16200000">
            <a:off x="1901190" y="1217930"/>
            <a:ext cx="180340" cy="1397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 userDrawn="1"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0" y="0"/>
            <a:ext cx="214185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27000" y="1057910"/>
            <a:ext cx="1647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3" name="文本框 2"/>
          <p:cNvSpPr txBox="1"/>
          <p:nvPr userDrawn="1"/>
        </p:nvSpPr>
        <p:spPr>
          <a:xfrm>
            <a:off x="196215" y="1972310"/>
            <a:ext cx="15506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0" y="2870835"/>
            <a:ext cx="17430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5" name="文本框 4"/>
          <p:cNvSpPr txBox="1"/>
          <p:nvPr userDrawn="1"/>
        </p:nvSpPr>
        <p:spPr>
          <a:xfrm>
            <a:off x="196215" y="3830955"/>
            <a:ext cx="15125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32385" y="4813300"/>
            <a:ext cx="18776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创新与不足</a:t>
            </a:r>
          </a:p>
        </p:txBody>
      </p:sp>
      <p:sp>
        <p:nvSpPr>
          <p:cNvPr id="16" name="等腰三角形 15"/>
          <p:cNvSpPr/>
          <p:nvPr userDrawn="1"/>
        </p:nvSpPr>
        <p:spPr>
          <a:xfrm rot="16200000">
            <a:off x="2798445" y="1370965"/>
            <a:ext cx="346075" cy="30670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1" name="Rectangle 5"/>
          <p:cNvSpPr/>
          <p:nvPr userDrawn="1"/>
        </p:nvSpPr>
        <p:spPr>
          <a:xfrm>
            <a:off x="0" y="-184150"/>
            <a:ext cx="3095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9942" name="Rectangle 7"/>
          <p:cNvSpPr/>
          <p:nvPr userDrawn="1"/>
        </p:nvSpPr>
        <p:spPr>
          <a:xfrm>
            <a:off x="127000" y="-57150"/>
            <a:ext cx="3095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等腰三角形 20"/>
          <p:cNvSpPr/>
          <p:nvPr userDrawn="1"/>
        </p:nvSpPr>
        <p:spPr>
          <a:xfrm rot="16200000">
            <a:off x="1901190" y="1217930"/>
            <a:ext cx="180340" cy="1397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789238" y="1268413"/>
            <a:ext cx="83121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 userDrawn="1"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0" y="0"/>
            <a:ext cx="214185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27000" y="1057910"/>
            <a:ext cx="16478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3" name="文本框 2"/>
          <p:cNvSpPr txBox="1"/>
          <p:nvPr userDrawn="1"/>
        </p:nvSpPr>
        <p:spPr>
          <a:xfrm>
            <a:off x="50165" y="1964055"/>
            <a:ext cx="17246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0" y="2870835"/>
            <a:ext cx="17430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5" name="文本框 4"/>
          <p:cNvSpPr txBox="1"/>
          <p:nvPr userDrawn="1"/>
        </p:nvSpPr>
        <p:spPr>
          <a:xfrm>
            <a:off x="83185" y="3830955"/>
            <a:ext cx="16579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32385" y="4813300"/>
            <a:ext cx="18776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创新与不足</a:t>
            </a:r>
          </a:p>
        </p:txBody>
      </p:sp>
      <p:sp>
        <p:nvSpPr>
          <p:cNvPr id="16" name="等腰三角形 15"/>
          <p:cNvSpPr/>
          <p:nvPr userDrawn="1"/>
        </p:nvSpPr>
        <p:spPr>
          <a:xfrm rot="16200000">
            <a:off x="2798445" y="1370965"/>
            <a:ext cx="346075" cy="30670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1" name="Rectangle 5"/>
          <p:cNvSpPr/>
          <p:nvPr userDrawn="1"/>
        </p:nvSpPr>
        <p:spPr>
          <a:xfrm>
            <a:off x="0" y="-184150"/>
            <a:ext cx="3095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9942" name="Rectangle 7"/>
          <p:cNvSpPr/>
          <p:nvPr userDrawn="1"/>
        </p:nvSpPr>
        <p:spPr>
          <a:xfrm>
            <a:off x="127000" y="-57150"/>
            <a:ext cx="3095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789238" y="1268413"/>
            <a:ext cx="83121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等腰三角形 10"/>
          <p:cNvSpPr/>
          <p:nvPr userDrawn="1"/>
        </p:nvSpPr>
        <p:spPr>
          <a:xfrm rot="16200000">
            <a:off x="1889760" y="4022090"/>
            <a:ext cx="180340" cy="1397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0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 userDrawn="1"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0" y="0"/>
            <a:ext cx="214185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27000" y="1057910"/>
            <a:ext cx="16478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3" name="文本框 2"/>
          <p:cNvSpPr txBox="1"/>
          <p:nvPr userDrawn="1"/>
        </p:nvSpPr>
        <p:spPr>
          <a:xfrm>
            <a:off x="50165" y="1964055"/>
            <a:ext cx="17246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0" y="2870835"/>
            <a:ext cx="17430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5" name="文本框 4"/>
          <p:cNvSpPr txBox="1"/>
          <p:nvPr userDrawn="1"/>
        </p:nvSpPr>
        <p:spPr>
          <a:xfrm>
            <a:off x="83185" y="3830955"/>
            <a:ext cx="1657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-164465" y="4825365"/>
            <a:ext cx="2153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创新与不足</a:t>
            </a:r>
          </a:p>
        </p:txBody>
      </p:sp>
      <p:sp>
        <p:nvSpPr>
          <p:cNvPr id="16" name="等腰三角形 15"/>
          <p:cNvSpPr/>
          <p:nvPr userDrawn="1"/>
        </p:nvSpPr>
        <p:spPr>
          <a:xfrm rot="16200000">
            <a:off x="2798445" y="1370965"/>
            <a:ext cx="346075" cy="30670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1" name="Rectangle 5"/>
          <p:cNvSpPr/>
          <p:nvPr userDrawn="1"/>
        </p:nvSpPr>
        <p:spPr>
          <a:xfrm>
            <a:off x="0" y="-184150"/>
            <a:ext cx="3095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9942" name="Rectangle 7"/>
          <p:cNvSpPr/>
          <p:nvPr userDrawn="1"/>
        </p:nvSpPr>
        <p:spPr>
          <a:xfrm>
            <a:off x="127000" y="-57150"/>
            <a:ext cx="3095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789238" y="1268413"/>
            <a:ext cx="83121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直角三角形 9"/>
          <p:cNvSpPr/>
          <p:nvPr userDrawn="1"/>
        </p:nvSpPr>
        <p:spPr>
          <a:xfrm flipH="1">
            <a:off x="11240770" y="6003925"/>
            <a:ext cx="950913" cy="8540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等腰三角形 5"/>
          <p:cNvSpPr/>
          <p:nvPr userDrawn="1"/>
        </p:nvSpPr>
        <p:spPr>
          <a:xfrm rot="16200000">
            <a:off x="1881505" y="5016500"/>
            <a:ext cx="180340" cy="1397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0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C821-51AF-415E-BF5B-CDCDE3466362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6w/0ftrt2wj1sx03zt3_zycm4_c0000gn/T/com.microsoft.Powerpoint/converted_emf.em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178050"/>
            <a:ext cx="12192000" cy="2207895"/>
          </a:xfrm>
          <a:prstGeom prst="rect">
            <a:avLst/>
          </a:prstGeom>
          <a:solidFill>
            <a:srgbClr val="1A7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899318" y="2672901"/>
            <a:ext cx="87027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MonkeyNet: A robust deep convolutional neural network 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for monkeypox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disease detection and classification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948454" y="5244879"/>
            <a:ext cx="4005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453D3A"/>
                </a:solidFill>
              </a:rPr>
              <a:t>Name: Sohaib Asif </a:t>
            </a:r>
            <a:r>
              <a:rPr lang="zh-CN" altLang="en-US" b="1" dirty="0">
                <a:solidFill>
                  <a:srgbClr val="453D3A"/>
                </a:solidFill>
              </a:rPr>
              <a:t>宋海泊</a:t>
            </a:r>
            <a:endParaRPr lang="en-US" altLang="zh-CN" b="1" dirty="0" smtClean="0">
              <a:solidFill>
                <a:srgbClr val="453D3A"/>
              </a:solidFill>
            </a:endParaRPr>
          </a:p>
          <a:p>
            <a:r>
              <a:rPr lang="en-US" altLang="zh-CN" b="1" dirty="0" smtClean="0">
                <a:solidFill>
                  <a:srgbClr val="453D3A"/>
                </a:solidFill>
              </a:rPr>
              <a:t>Student ID: 204708012</a:t>
            </a:r>
          </a:p>
          <a:p>
            <a:pPr algn="ctr"/>
            <a:r>
              <a:rPr lang="en-US" altLang="zh-CN" b="1" dirty="0" smtClean="0">
                <a:solidFill>
                  <a:srgbClr val="453D3A"/>
                </a:solidFill>
              </a:rPr>
              <a:t>Advisor: Professor Ming Zhao</a:t>
            </a:r>
          </a:p>
          <a:p>
            <a:pPr algn="ctr"/>
            <a:r>
              <a:rPr lang="en-US" altLang="zh-CN" b="1" dirty="0">
                <a:solidFill>
                  <a:srgbClr val="453D3A"/>
                </a:solidFill>
              </a:rPr>
              <a:t> </a:t>
            </a:r>
            <a:r>
              <a:rPr lang="en-US" altLang="zh-CN" b="1" dirty="0" smtClean="0">
                <a:solidFill>
                  <a:srgbClr val="453D3A"/>
                </a:solidFill>
              </a:rPr>
              <a:t>              &amp; Tang Fengxiao</a:t>
            </a:r>
            <a:endParaRPr lang="zh-CN" altLang="en-US" b="1" dirty="0">
              <a:solidFill>
                <a:srgbClr val="453D3A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172674" y="2260140"/>
            <a:ext cx="324000" cy="324000"/>
          </a:xfrm>
          <a:prstGeom prst="rect">
            <a:avLst/>
          </a:prstGeom>
          <a:solidFill>
            <a:srgbClr val="1A7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 descr="201591622512334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9720" y="2259734"/>
            <a:ext cx="2466589" cy="2004366"/>
          </a:xfrm>
          <a:prstGeom prst="rect">
            <a:avLst/>
          </a:prstGeom>
        </p:spPr>
      </p:pic>
      <p:sp>
        <p:nvSpPr>
          <p:cNvPr id="8" name="SlideModel shp161"/>
          <p:cNvSpPr/>
          <p:nvPr/>
        </p:nvSpPr>
        <p:spPr>
          <a:xfrm>
            <a:off x="170388" y="5114842"/>
            <a:ext cx="5095880" cy="1183405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1A78C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4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SlideModel shp163"/>
          <p:cNvSpPr txBox="1"/>
          <p:nvPr/>
        </p:nvSpPr>
        <p:spPr>
          <a:xfrm>
            <a:off x="908591" y="5114842"/>
            <a:ext cx="3619474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defTabSz="913030">
              <a:defRPr/>
            </a:pPr>
            <a:r>
              <a:rPr lang="en-US" sz="1800" b="1" kern="0" dirty="0">
                <a:solidFill>
                  <a:prstClr val="white"/>
                </a:solidFill>
              </a:rPr>
              <a:t>Intelligent Network and Collaborative Computing Research Group</a:t>
            </a:r>
            <a:endParaRPr kumimoji="0" lang="es-UY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直角三角形 22"/>
          <p:cNvSpPr/>
          <p:nvPr userDrawn="1"/>
        </p:nvSpPr>
        <p:spPr>
          <a:xfrm flipH="1">
            <a:off x="11240770" y="6003925"/>
            <a:ext cx="950913" cy="8540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en-US" altLang="zh-CN" noProof="1" smtClean="0"/>
              <a:t>7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-8255" y="5438715"/>
            <a:ext cx="2133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未来工作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91A6ED1C-D6E1-4441-9B28-FDCB5B3772F1}"/>
              </a:ext>
            </a:extLst>
          </p:cNvPr>
          <p:cNvSpPr txBox="1"/>
          <p:nvPr/>
        </p:nvSpPr>
        <p:spPr>
          <a:xfrm>
            <a:off x="2125344" y="683295"/>
            <a:ext cx="9956316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</p:txBody>
      </p:sp>
      <p:sp>
        <p:nvSpPr>
          <p:cNvPr id="16" name="矩形 3"/>
          <p:cNvSpPr>
            <a:spLocks noChangeArrowheads="1"/>
          </p:cNvSpPr>
          <p:nvPr/>
        </p:nvSpPr>
        <p:spPr bwMode="auto">
          <a:xfrm>
            <a:off x="2258059" y="119929"/>
            <a:ext cx="5852878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000" b="1" noProof="1" smtClean="0">
                <a:solidFill>
                  <a:srgbClr val="202A3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Model Development</a:t>
            </a:r>
            <a:endParaRPr lang="en-US" altLang="zh-CN" sz="2000" b="1" noProof="1">
              <a:solidFill>
                <a:srgbClr val="202A36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7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55" y="492795"/>
            <a:ext cx="8394065" cy="190500"/>
          </a:xfrm>
          <a:prstGeom prst="rect">
            <a:avLst/>
          </a:prstGeom>
        </p:spPr>
      </p:pic>
      <p:grpSp>
        <p:nvGrpSpPr>
          <p:cNvPr id="18" name="组合 9"/>
          <p:cNvGrpSpPr/>
          <p:nvPr/>
        </p:nvGrpSpPr>
        <p:grpSpPr>
          <a:xfrm>
            <a:off x="-37465" y="-184150"/>
            <a:ext cx="2181860" cy="7042150"/>
            <a:chOff x="-63" y="-290"/>
            <a:chExt cx="3436" cy="11090"/>
          </a:xfrm>
        </p:grpSpPr>
        <p:sp>
          <p:nvSpPr>
            <p:cNvPr id="19" name="矩形 47"/>
            <p:cNvSpPr/>
            <p:nvPr/>
          </p:nvSpPr>
          <p:spPr>
            <a:xfrm>
              <a:off x="309" y="2544"/>
              <a:ext cx="1221" cy="3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www.1ppt.com/moban/     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行业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www.1ppt.com/hangye/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节日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www.1ppt.com/jieri/   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素材下载：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www.1ppt.com/sucai/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背景图片：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www.1ppt.com/beijing/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图表下载：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www.1ppt.com/tubiao/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优秀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www.1ppt.com/xiazai/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 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www.1ppt.com/powerpoint/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Word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 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www.1ppt.com/word/              Excel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www.1ppt.com/excel/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资料下载：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www.1ppt.com/ziliao/        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课件下载：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www.1ppt.com/kejian/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范文下载：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www.1ppt.com/fanwen/             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试卷下载：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www.1ppt.com/shiti/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教案下载：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www.1ppt.com/jiaoan/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论坛：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  <a:endPara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矩形 5"/>
            <p:cNvSpPr/>
            <p:nvPr/>
          </p:nvSpPr>
          <p:spPr>
            <a:xfrm>
              <a:off x="0" y="0"/>
              <a:ext cx="3373" cy="10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6"/>
            <p:cNvSpPr txBox="1"/>
            <p:nvPr/>
          </p:nvSpPr>
          <p:spPr>
            <a:xfrm>
              <a:off x="-63" y="1449"/>
              <a:ext cx="3006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INTRODUCTION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  <a:p>
              <a:pPr algn="r"/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"/>
            <p:cNvSpPr txBox="1"/>
            <p:nvPr/>
          </p:nvSpPr>
          <p:spPr>
            <a:xfrm>
              <a:off x="-63" y="2810"/>
              <a:ext cx="3373" cy="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RESEARCH CHALLENGES &amp; LIMITATIONS</a:t>
              </a:r>
            </a:p>
          </p:txBody>
        </p:sp>
        <p:sp>
          <p:nvSpPr>
            <p:cNvPr id="25" name="文本框 4"/>
            <p:cNvSpPr txBox="1"/>
            <p:nvPr/>
          </p:nvSpPr>
          <p:spPr>
            <a:xfrm>
              <a:off x="-30" y="5093"/>
              <a:ext cx="3373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RESEARCH IDEAS &amp; OBJECTIVES</a:t>
              </a:r>
            </a:p>
          </p:txBody>
        </p:sp>
        <p:sp>
          <p:nvSpPr>
            <p:cNvPr id="26" name="Rectangle 5"/>
            <p:cNvSpPr/>
            <p:nvPr/>
          </p:nvSpPr>
          <p:spPr>
            <a:xfrm>
              <a:off x="0" y="-290"/>
              <a:ext cx="48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Rectangle 7"/>
            <p:cNvSpPr/>
            <p:nvPr/>
          </p:nvSpPr>
          <p:spPr>
            <a:xfrm>
              <a:off x="200" y="-90"/>
              <a:ext cx="48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等腰三角形 20"/>
            <p:cNvSpPr/>
            <p:nvPr/>
          </p:nvSpPr>
          <p:spPr>
            <a:xfrm rot="16200000">
              <a:off x="2911" y="1592"/>
              <a:ext cx="284" cy="22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文本框 7"/>
            <p:cNvSpPr txBox="1"/>
            <p:nvPr/>
          </p:nvSpPr>
          <p:spPr>
            <a:xfrm>
              <a:off x="-17" y="6868"/>
              <a:ext cx="3373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RESEARCH ARRANGEMENT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-37465" y="0"/>
            <a:ext cx="2192655" cy="6858000"/>
            <a:chOff x="-37465" y="0"/>
            <a:chExt cx="2192655" cy="6858000"/>
          </a:xfrm>
        </p:grpSpPr>
        <p:sp>
          <p:nvSpPr>
            <p:cNvPr id="30" name="矩形 47"/>
            <p:cNvSpPr/>
            <p:nvPr/>
          </p:nvSpPr>
          <p:spPr>
            <a:xfrm>
              <a:off x="198755" y="1615440"/>
              <a:ext cx="775335" cy="231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www.1ppt.com/moban/     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行业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www.1ppt.com/hangye/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节日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www.1ppt.com/jieri/   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素材下载：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www.1ppt.com/sucai/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背景图片：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www.1ppt.com/beijing/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图表下载：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www.1ppt.com/tubiao/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优秀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www.1ppt.com/xiazai/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 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www.1ppt.com/powerpoint/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Word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 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www.1ppt.com/word/              Excel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www.1ppt.com/excel/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资料下载：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www.1ppt.com/ziliao/        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课件下载：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www.1ppt.com/kejian/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范文下载：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www.1ppt.com/fanwen/             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试卷下载：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www.1ppt.com/shiti/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教案下载：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www.1ppt.com/jiaoan/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论坛：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  <a:endPara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矩形 5"/>
            <p:cNvSpPr/>
            <p:nvPr/>
          </p:nvSpPr>
          <p:spPr>
            <a:xfrm>
              <a:off x="2540" y="0"/>
              <a:ext cx="2141855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6"/>
            <p:cNvSpPr txBox="1"/>
            <p:nvPr/>
          </p:nvSpPr>
          <p:spPr>
            <a:xfrm>
              <a:off x="60210" y="920115"/>
              <a:ext cx="1908810" cy="58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INTRODUCTION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  <a:p>
              <a:pPr algn="r"/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2"/>
            <p:cNvSpPr txBox="1"/>
            <p:nvPr/>
          </p:nvSpPr>
          <p:spPr>
            <a:xfrm>
              <a:off x="13335" y="2197735"/>
              <a:ext cx="21418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DATA</a:t>
              </a:r>
            </a:p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COLLECTION</a:t>
              </a:r>
            </a:p>
          </p:txBody>
        </p:sp>
        <p:sp>
          <p:nvSpPr>
            <p:cNvPr id="34" name="文本框 4"/>
            <p:cNvSpPr txBox="1"/>
            <p:nvPr/>
          </p:nvSpPr>
          <p:spPr>
            <a:xfrm>
              <a:off x="-27305" y="3565207"/>
              <a:ext cx="2141855" cy="338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METHODOLOGY</a:t>
              </a:r>
            </a:p>
          </p:txBody>
        </p:sp>
        <p:sp>
          <p:nvSpPr>
            <p:cNvPr id="36" name="文本框 7"/>
            <p:cNvSpPr txBox="1"/>
            <p:nvPr/>
          </p:nvSpPr>
          <p:spPr>
            <a:xfrm>
              <a:off x="-37465" y="4733925"/>
              <a:ext cx="2141855" cy="58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RESULTS AND DISCUSSION</a:t>
              </a:r>
            </a:p>
          </p:txBody>
        </p:sp>
      </p:grpSp>
      <p:sp>
        <p:nvSpPr>
          <p:cNvPr id="37" name="等腰三角形 20"/>
          <p:cNvSpPr/>
          <p:nvPr/>
        </p:nvSpPr>
        <p:spPr>
          <a:xfrm rot="16200000">
            <a:off x="1943669" y="3654571"/>
            <a:ext cx="180340" cy="1397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文本框 1">
            <a:extLst>
              <a:ext uri="{FF2B5EF4-FFF2-40B4-BE49-F238E27FC236}">
                <a16:creationId xmlns:a16="http://schemas.microsoft.com/office/drawing/2014/main" xmlns="" id="{91A6ED1C-D6E1-4441-9B28-FDCB5B3772F1}"/>
              </a:ext>
            </a:extLst>
          </p:cNvPr>
          <p:cNvSpPr txBox="1"/>
          <p:nvPr/>
        </p:nvSpPr>
        <p:spPr>
          <a:xfrm>
            <a:off x="2125344" y="683295"/>
            <a:ext cx="99563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Base Model</a:t>
            </a:r>
            <a:r>
              <a:rPr lang="en-US" altLang="zh-CN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DenseNet-201 model was </a:t>
            </a:r>
            <a:r>
              <a:rPr lang="en-US" sz="1600" dirty="0" smtClean="0"/>
              <a:t>used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/>
              <a:t>     in </a:t>
            </a:r>
            <a:r>
              <a:rPr lang="en-US" sz="1600" dirty="0"/>
              <a:t>this work as a base </a:t>
            </a:r>
            <a:r>
              <a:rPr lang="en-US" sz="1600" dirty="0" smtClean="0"/>
              <a:t>model.</a:t>
            </a:r>
          </a:p>
          <a:p>
            <a:pPr algn="just">
              <a:lnSpc>
                <a:spcPct val="150000"/>
              </a:lnSpc>
            </a:pPr>
            <a:endParaRPr lang="en-US" altLang="zh-CN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458" y="1986698"/>
            <a:ext cx="3559878" cy="1827893"/>
          </a:xfrm>
          <a:prstGeom prst="rect">
            <a:avLst/>
          </a:prstGeom>
        </p:spPr>
      </p:pic>
      <p:pic>
        <p:nvPicPr>
          <p:cNvPr id="6148" name="Picture 4" descr="https://static.hindawi.com/articles/bmri/volume-2022/2384830/figures/2384830.fig.001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1" y="4133092"/>
            <a:ext cx="3311526" cy="247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6540403" y="722082"/>
            <a:ext cx="5468990" cy="5427433"/>
            <a:chOff x="6540403" y="722082"/>
            <a:chExt cx="5468990" cy="5427433"/>
          </a:xfrm>
        </p:grpSpPr>
        <p:pic>
          <p:nvPicPr>
            <p:cNvPr id="6146" name="Picture 2" descr="https://ars.els-cdn.com/content/image/1-s2.0-S0893608023000850-gr10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403" y="722082"/>
              <a:ext cx="5468990" cy="5427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7817771" y="2345331"/>
              <a:ext cx="4069429" cy="1379090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0775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直角三角形 22"/>
          <p:cNvSpPr/>
          <p:nvPr userDrawn="1"/>
        </p:nvSpPr>
        <p:spPr>
          <a:xfrm flipH="1">
            <a:off x="11240770" y="6003925"/>
            <a:ext cx="950913" cy="8540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en-US" altLang="zh-CN" noProof="1" smtClean="0"/>
              <a:t>8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-8255" y="5438715"/>
            <a:ext cx="2133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未来工作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91A6ED1C-D6E1-4441-9B28-FDCB5B3772F1}"/>
              </a:ext>
            </a:extLst>
          </p:cNvPr>
          <p:cNvSpPr txBox="1"/>
          <p:nvPr/>
        </p:nvSpPr>
        <p:spPr>
          <a:xfrm>
            <a:off x="2125344" y="683295"/>
            <a:ext cx="9956316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</p:txBody>
      </p:sp>
      <p:sp>
        <p:nvSpPr>
          <p:cNvPr id="16" name="矩形 3"/>
          <p:cNvSpPr>
            <a:spLocks noChangeArrowheads="1"/>
          </p:cNvSpPr>
          <p:nvPr/>
        </p:nvSpPr>
        <p:spPr bwMode="auto">
          <a:xfrm>
            <a:off x="2258059" y="119929"/>
            <a:ext cx="5852878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000" b="1" noProof="1" smtClean="0">
                <a:solidFill>
                  <a:srgbClr val="202A3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Model Development</a:t>
            </a:r>
            <a:endParaRPr lang="en-US" altLang="zh-CN" sz="2000" b="1" noProof="1">
              <a:solidFill>
                <a:srgbClr val="202A36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7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55" y="492795"/>
            <a:ext cx="8394065" cy="190500"/>
          </a:xfrm>
          <a:prstGeom prst="rect">
            <a:avLst/>
          </a:prstGeom>
        </p:spPr>
      </p:pic>
      <p:grpSp>
        <p:nvGrpSpPr>
          <p:cNvPr id="18" name="组合 9"/>
          <p:cNvGrpSpPr/>
          <p:nvPr/>
        </p:nvGrpSpPr>
        <p:grpSpPr>
          <a:xfrm>
            <a:off x="-37465" y="-184150"/>
            <a:ext cx="2181860" cy="7042150"/>
            <a:chOff x="-63" y="-290"/>
            <a:chExt cx="3436" cy="11090"/>
          </a:xfrm>
        </p:grpSpPr>
        <p:sp>
          <p:nvSpPr>
            <p:cNvPr id="19" name="矩形 47"/>
            <p:cNvSpPr/>
            <p:nvPr/>
          </p:nvSpPr>
          <p:spPr>
            <a:xfrm>
              <a:off x="309" y="2544"/>
              <a:ext cx="1221" cy="3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www.1ppt.com/moban/     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行业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www.1ppt.com/hangye/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节日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www.1ppt.com/jieri/   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素材下载：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www.1ppt.com/sucai/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背景图片：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www.1ppt.com/beijing/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图表下载：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www.1ppt.com/tubiao/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优秀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www.1ppt.com/xiazai/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 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www.1ppt.com/powerpoint/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Word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 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www.1ppt.com/word/              Excel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www.1ppt.com/excel/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资料下载：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www.1ppt.com/ziliao/        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课件下载：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www.1ppt.com/kejian/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范文下载：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www.1ppt.com/fanwen/             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试卷下载：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www.1ppt.com/shiti/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教案下载：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www.1ppt.com/jiaoan/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论坛：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  <a:endPara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矩形 5"/>
            <p:cNvSpPr/>
            <p:nvPr/>
          </p:nvSpPr>
          <p:spPr>
            <a:xfrm>
              <a:off x="0" y="0"/>
              <a:ext cx="3373" cy="10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6"/>
            <p:cNvSpPr txBox="1"/>
            <p:nvPr/>
          </p:nvSpPr>
          <p:spPr>
            <a:xfrm>
              <a:off x="-63" y="1449"/>
              <a:ext cx="3006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INTRODUCTION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  <a:p>
              <a:pPr algn="r"/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"/>
            <p:cNvSpPr txBox="1"/>
            <p:nvPr/>
          </p:nvSpPr>
          <p:spPr>
            <a:xfrm>
              <a:off x="-63" y="2810"/>
              <a:ext cx="3373" cy="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RESEARCH CHALLENGES &amp; LIMITATIONS</a:t>
              </a:r>
            </a:p>
          </p:txBody>
        </p:sp>
        <p:sp>
          <p:nvSpPr>
            <p:cNvPr id="25" name="文本框 4"/>
            <p:cNvSpPr txBox="1"/>
            <p:nvPr/>
          </p:nvSpPr>
          <p:spPr>
            <a:xfrm>
              <a:off x="-30" y="5093"/>
              <a:ext cx="3373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RESEARCH IDEAS &amp; OBJECTIVES</a:t>
              </a:r>
            </a:p>
          </p:txBody>
        </p:sp>
        <p:sp>
          <p:nvSpPr>
            <p:cNvPr id="26" name="Rectangle 5"/>
            <p:cNvSpPr/>
            <p:nvPr/>
          </p:nvSpPr>
          <p:spPr>
            <a:xfrm>
              <a:off x="0" y="-290"/>
              <a:ext cx="48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Rectangle 7"/>
            <p:cNvSpPr/>
            <p:nvPr/>
          </p:nvSpPr>
          <p:spPr>
            <a:xfrm>
              <a:off x="200" y="-90"/>
              <a:ext cx="48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等腰三角形 20"/>
            <p:cNvSpPr/>
            <p:nvPr/>
          </p:nvSpPr>
          <p:spPr>
            <a:xfrm rot="16200000">
              <a:off x="2911" y="1592"/>
              <a:ext cx="284" cy="22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文本框 7"/>
            <p:cNvSpPr txBox="1"/>
            <p:nvPr/>
          </p:nvSpPr>
          <p:spPr>
            <a:xfrm>
              <a:off x="-17" y="6868"/>
              <a:ext cx="3373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RESEARCH ARRANGEMENT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-37465" y="0"/>
            <a:ext cx="2192655" cy="6858000"/>
            <a:chOff x="-37465" y="0"/>
            <a:chExt cx="2192655" cy="6858000"/>
          </a:xfrm>
        </p:grpSpPr>
        <p:sp>
          <p:nvSpPr>
            <p:cNvPr id="30" name="矩形 47"/>
            <p:cNvSpPr/>
            <p:nvPr/>
          </p:nvSpPr>
          <p:spPr>
            <a:xfrm>
              <a:off x="198755" y="1615440"/>
              <a:ext cx="775335" cy="231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www.1ppt.com/moban/     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行业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www.1ppt.com/hangye/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节日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www.1ppt.com/jieri/   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素材下载：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www.1ppt.com/sucai/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背景图片：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www.1ppt.com/beijing/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图表下载：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www.1ppt.com/tubiao/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优秀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www.1ppt.com/xiazai/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 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www.1ppt.com/powerpoint/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Word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 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www.1ppt.com/word/              Excel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www.1ppt.com/excel/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资料下载：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www.1ppt.com/ziliao/        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课件下载：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www.1ppt.com/kejian/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范文下载：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www.1ppt.com/fanwen/             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试卷下载：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www.1ppt.com/shiti/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教案下载：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www.1ppt.com/jiaoan/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论坛：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  <a:endPara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矩形 5"/>
            <p:cNvSpPr/>
            <p:nvPr/>
          </p:nvSpPr>
          <p:spPr>
            <a:xfrm>
              <a:off x="2540" y="0"/>
              <a:ext cx="2141855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6"/>
            <p:cNvSpPr txBox="1"/>
            <p:nvPr/>
          </p:nvSpPr>
          <p:spPr>
            <a:xfrm>
              <a:off x="60210" y="920115"/>
              <a:ext cx="1908810" cy="58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INTRODUCTION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  <a:p>
              <a:pPr algn="r"/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2"/>
            <p:cNvSpPr txBox="1"/>
            <p:nvPr/>
          </p:nvSpPr>
          <p:spPr>
            <a:xfrm>
              <a:off x="13335" y="2197735"/>
              <a:ext cx="21418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DATA</a:t>
              </a:r>
            </a:p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COLLECTION</a:t>
              </a:r>
            </a:p>
          </p:txBody>
        </p:sp>
        <p:sp>
          <p:nvSpPr>
            <p:cNvPr id="34" name="文本框 4"/>
            <p:cNvSpPr txBox="1"/>
            <p:nvPr/>
          </p:nvSpPr>
          <p:spPr>
            <a:xfrm>
              <a:off x="-27305" y="3565207"/>
              <a:ext cx="2141855" cy="338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METHODOLOGY</a:t>
              </a:r>
            </a:p>
          </p:txBody>
        </p:sp>
        <p:sp>
          <p:nvSpPr>
            <p:cNvPr id="36" name="文本框 7"/>
            <p:cNvSpPr txBox="1"/>
            <p:nvPr/>
          </p:nvSpPr>
          <p:spPr>
            <a:xfrm>
              <a:off x="-37465" y="4733925"/>
              <a:ext cx="2141855" cy="58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RESULTS AND DISCUSSION</a:t>
              </a:r>
            </a:p>
          </p:txBody>
        </p:sp>
      </p:grpSp>
      <p:sp>
        <p:nvSpPr>
          <p:cNvPr id="37" name="等腰三角形 20"/>
          <p:cNvSpPr/>
          <p:nvPr/>
        </p:nvSpPr>
        <p:spPr>
          <a:xfrm rot="16200000">
            <a:off x="1943669" y="3654571"/>
            <a:ext cx="180340" cy="1397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文本框 1">
            <a:extLst>
              <a:ext uri="{FF2B5EF4-FFF2-40B4-BE49-F238E27FC236}">
                <a16:creationId xmlns:a16="http://schemas.microsoft.com/office/drawing/2014/main" xmlns="" id="{91A6ED1C-D6E1-4441-9B28-FDCB5B3772F1}"/>
              </a:ext>
            </a:extLst>
          </p:cNvPr>
          <p:cNvSpPr txBox="1"/>
          <p:nvPr/>
        </p:nvSpPr>
        <p:spPr>
          <a:xfrm>
            <a:off x="2125344" y="683295"/>
            <a:ext cx="99563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Models </a:t>
            </a:r>
            <a:r>
              <a:rPr lang="en-US" altLang="zh-CN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hyper-parameters: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Evaluation metrics: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algn="just">
              <a:lnSpc>
                <a:spcPct val="150000"/>
              </a:lnSpc>
            </a:pPr>
            <a:endParaRPr lang="en-US" altLang="zh-CN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003" y="1080769"/>
            <a:ext cx="4014309" cy="22283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547" y="3906800"/>
            <a:ext cx="4585721" cy="238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27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直角三角形 22"/>
          <p:cNvSpPr/>
          <p:nvPr userDrawn="1"/>
        </p:nvSpPr>
        <p:spPr>
          <a:xfrm flipH="1">
            <a:off x="11240770" y="6003925"/>
            <a:ext cx="950913" cy="8540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en-US" altLang="zh-CN" noProof="1" smtClean="0"/>
              <a:t>9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-8255" y="5438715"/>
            <a:ext cx="2133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未来工作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91A6ED1C-D6E1-4441-9B28-FDCB5B3772F1}"/>
              </a:ext>
            </a:extLst>
          </p:cNvPr>
          <p:cNvSpPr txBox="1"/>
          <p:nvPr/>
        </p:nvSpPr>
        <p:spPr>
          <a:xfrm>
            <a:off x="2125344" y="683295"/>
            <a:ext cx="9956316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</p:txBody>
      </p:sp>
      <p:sp>
        <p:nvSpPr>
          <p:cNvPr id="16" name="矩形 3"/>
          <p:cNvSpPr>
            <a:spLocks noChangeArrowheads="1"/>
          </p:cNvSpPr>
          <p:nvPr/>
        </p:nvSpPr>
        <p:spPr bwMode="auto">
          <a:xfrm>
            <a:off x="2258059" y="119929"/>
            <a:ext cx="5852878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000" b="1" noProof="1">
                <a:solidFill>
                  <a:srgbClr val="202A3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Results and discussion</a:t>
            </a:r>
          </a:p>
        </p:txBody>
      </p:sp>
      <p:pic>
        <p:nvPicPr>
          <p:cNvPr id="17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55" y="492795"/>
            <a:ext cx="8394065" cy="190500"/>
          </a:xfrm>
          <a:prstGeom prst="rect">
            <a:avLst/>
          </a:prstGeom>
        </p:spPr>
      </p:pic>
      <p:grpSp>
        <p:nvGrpSpPr>
          <p:cNvPr id="18" name="组合 9"/>
          <p:cNvGrpSpPr/>
          <p:nvPr/>
        </p:nvGrpSpPr>
        <p:grpSpPr>
          <a:xfrm>
            <a:off x="-37465" y="-184150"/>
            <a:ext cx="2181860" cy="7042150"/>
            <a:chOff x="-63" y="-290"/>
            <a:chExt cx="3436" cy="11090"/>
          </a:xfrm>
        </p:grpSpPr>
        <p:sp>
          <p:nvSpPr>
            <p:cNvPr id="19" name="矩形 47"/>
            <p:cNvSpPr/>
            <p:nvPr/>
          </p:nvSpPr>
          <p:spPr>
            <a:xfrm>
              <a:off x="309" y="2544"/>
              <a:ext cx="1221" cy="3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www.1ppt.com/moban/     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行业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www.1ppt.com/hangye/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节日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www.1ppt.com/jieri/   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素材下载：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www.1ppt.com/sucai/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背景图片：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www.1ppt.com/beijing/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图表下载：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www.1ppt.com/tubiao/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优秀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www.1ppt.com/xiazai/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 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www.1ppt.com/powerpoint/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Word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 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www.1ppt.com/word/              Excel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www.1ppt.com/excel/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资料下载：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www.1ppt.com/ziliao/        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课件下载：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www.1ppt.com/kejian/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范文下载：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www.1ppt.com/fanwen/             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试卷下载：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www.1ppt.com/shiti/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教案下载：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www.1ppt.com/jiaoan/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论坛：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  <a:endPara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矩形 5"/>
            <p:cNvSpPr/>
            <p:nvPr/>
          </p:nvSpPr>
          <p:spPr>
            <a:xfrm>
              <a:off x="0" y="0"/>
              <a:ext cx="3373" cy="10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6"/>
            <p:cNvSpPr txBox="1"/>
            <p:nvPr/>
          </p:nvSpPr>
          <p:spPr>
            <a:xfrm>
              <a:off x="-63" y="1449"/>
              <a:ext cx="3006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INTRODUCTION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  <a:p>
              <a:pPr algn="r"/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"/>
            <p:cNvSpPr txBox="1"/>
            <p:nvPr/>
          </p:nvSpPr>
          <p:spPr>
            <a:xfrm>
              <a:off x="-63" y="2810"/>
              <a:ext cx="3373" cy="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RESEARCH CHALLENGES &amp; LIMITATIONS</a:t>
              </a:r>
            </a:p>
          </p:txBody>
        </p:sp>
        <p:sp>
          <p:nvSpPr>
            <p:cNvPr id="25" name="文本框 4"/>
            <p:cNvSpPr txBox="1"/>
            <p:nvPr/>
          </p:nvSpPr>
          <p:spPr>
            <a:xfrm>
              <a:off x="-30" y="5093"/>
              <a:ext cx="3373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RESEARCH IDEAS &amp; OBJECTIVES</a:t>
              </a:r>
            </a:p>
          </p:txBody>
        </p:sp>
        <p:sp>
          <p:nvSpPr>
            <p:cNvPr id="26" name="Rectangle 5"/>
            <p:cNvSpPr/>
            <p:nvPr/>
          </p:nvSpPr>
          <p:spPr>
            <a:xfrm>
              <a:off x="0" y="-290"/>
              <a:ext cx="48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Rectangle 7"/>
            <p:cNvSpPr/>
            <p:nvPr/>
          </p:nvSpPr>
          <p:spPr>
            <a:xfrm>
              <a:off x="200" y="-90"/>
              <a:ext cx="48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等腰三角形 20"/>
            <p:cNvSpPr/>
            <p:nvPr/>
          </p:nvSpPr>
          <p:spPr>
            <a:xfrm rot="16200000">
              <a:off x="2911" y="1592"/>
              <a:ext cx="284" cy="22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文本框 7"/>
            <p:cNvSpPr txBox="1"/>
            <p:nvPr/>
          </p:nvSpPr>
          <p:spPr>
            <a:xfrm>
              <a:off x="-17" y="6868"/>
              <a:ext cx="3373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RESEARCH ARRANGEMENT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-37465" y="0"/>
            <a:ext cx="2192655" cy="6858000"/>
            <a:chOff x="-37465" y="0"/>
            <a:chExt cx="2192655" cy="6858000"/>
          </a:xfrm>
        </p:grpSpPr>
        <p:sp>
          <p:nvSpPr>
            <p:cNvPr id="30" name="矩形 47"/>
            <p:cNvSpPr/>
            <p:nvPr/>
          </p:nvSpPr>
          <p:spPr>
            <a:xfrm>
              <a:off x="198755" y="1615440"/>
              <a:ext cx="775335" cy="231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www.1ppt.com/moban/     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行业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www.1ppt.com/hangye/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节日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www.1ppt.com/jieri/   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素材下载：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www.1ppt.com/sucai/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背景图片：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www.1ppt.com/beijing/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图表下载：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www.1ppt.com/tubiao/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优秀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www.1ppt.com/xiazai/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 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www.1ppt.com/powerpoint/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Word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 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www.1ppt.com/word/              Excel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www.1ppt.com/excel/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资料下载：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www.1ppt.com/ziliao/        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课件下载：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www.1ppt.com/kejian/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范文下载：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www.1ppt.com/fanwen/             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试卷下载：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www.1ppt.com/shiti/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教案下载：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www.1ppt.com/jiaoan/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论坛：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  <a:endPara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矩形 5"/>
            <p:cNvSpPr/>
            <p:nvPr/>
          </p:nvSpPr>
          <p:spPr>
            <a:xfrm>
              <a:off x="2540" y="0"/>
              <a:ext cx="2141855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6"/>
            <p:cNvSpPr txBox="1"/>
            <p:nvPr/>
          </p:nvSpPr>
          <p:spPr>
            <a:xfrm>
              <a:off x="60210" y="920115"/>
              <a:ext cx="1908810" cy="58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INTRODUCTION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  <a:p>
              <a:pPr algn="r"/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2"/>
            <p:cNvSpPr txBox="1"/>
            <p:nvPr/>
          </p:nvSpPr>
          <p:spPr>
            <a:xfrm>
              <a:off x="13335" y="2197735"/>
              <a:ext cx="21418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DATA</a:t>
              </a:r>
            </a:p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COLLECTION</a:t>
              </a:r>
            </a:p>
          </p:txBody>
        </p:sp>
        <p:sp>
          <p:nvSpPr>
            <p:cNvPr id="34" name="文本框 4"/>
            <p:cNvSpPr txBox="1"/>
            <p:nvPr/>
          </p:nvSpPr>
          <p:spPr>
            <a:xfrm>
              <a:off x="-27305" y="3565207"/>
              <a:ext cx="2141855" cy="338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METHODOLOGY</a:t>
              </a:r>
            </a:p>
          </p:txBody>
        </p:sp>
        <p:sp>
          <p:nvSpPr>
            <p:cNvPr id="36" name="文本框 7"/>
            <p:cNvSpPr txBox="1"/>
            <p:nvPr/>
          </p:nvSpPr>
          <p:spPr>
            <a:xfrm>
              <a:off x="-37465" y="4733925"/>
              <a:ext cx="2141855" cy="58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RESULTS AND DISCUSSION</a:t>
              </a:r>
            </a:p>
          </p:txBody>
        </p:sp>
      </p:grpSp>
      <p:sp>
        <p:nvSpPr>
          <p:cNvPr id="37" name="等腰三角形 20"/>
          <p:cNvSpPr/>
          <p:nvPr/>
        </p:nvSpPr>
        <p:spPr>
          <a:xfrm rot="16200000">
            <a:off x="1853404" y="4972367"/>
            <a:ext cx="180340" cy="1397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文本框 1">
            <a:extLst>
              <a:ext uri="{FF2B5EF4-FFF2-40B4-BE49-F238E27FC236}">
                <a16:creationId xmlns:a16="http://schemas.microsoft.com/office/drawing/2014/main" xmlns="" id="{91A6ED1C-D6E1-4441-9B28-FDCB5B3772F1}"/>
              </a:ext>
            </a:extLst>
          </p:cNvPr>
          <p:cNvSpPr txBox="1"/>
          <p:nvPr/>
        </p:nvSpPr>
        <p:spPr>
          <a:xfrm>
            <a:off x="2125344" y="683295"/>
            <a:ext cx="9956316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720" y="1384961"/>
            <a:ext cx="4454017" cy="39059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6253" y="928707"/>
            <a:ext cx="4695848" cy="500058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777035" y="710530"/>
            <a:ext cx="0" cy="591363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55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直角三角形 22"/>
          <p:cNvSpPr/>
          <p:nvPr userDrawn="1"/>
        </p:nvSpPr>
        <p:spPr>
          <a:xfrm flipH="1">
            <a:off x="11240770" y="6003925"/>
            <a:ext cx="950913" cy="8540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en-US" altLang="zh-CN" noProof="1" smtClean="0"/>
              <a:t>10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-8255" y="5438715"/>
            <a:ext cx="2133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未来工作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91A6ED1C-D6E1-4441-9B28-FDCB5B3772F1}"/>
              </a:ext>
            </a:extLst>
          </p:cNvPr>
          <p:cNvSpPr txBox="1"/>
          <p:nvPr/>
        </p:nvSpPr>
        <p:spPr>
          <a:xfrm>
            <a:off x="2125344" y="683295"/>
            <a:ext cx="9956316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</p:txBody>
      </p:sp>
      <p:sp>
        <p:nvSpPr>
          <p:cNvPr id="16" name="矩形 3"/>
          <p:cNvSpPr>
            <a:spLocks noChangeArrowheads="1"/>
          </p:cNvSpPr>
          <p:nvPr/>
        </p:nvSpPr>
        <p:spPr bwMode="auto">
          <a:xfrm>
            <a:off x="2258059" y="119929"/>
            <a:ext cx="5852878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000" b="1" noProof="1">
                <a:solidFill>
                  <a:srgbClr val="202A3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Results and discussion</a:t>
            </a:r>
          </a:p>
        </p:txBody>
      </p:sp>
      <p:pic>
        <p:nvPicPr>
          <p:cNvPr id="17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55" y="492795"/>
            <a:ext cx="8394065" cy="190500"/>
          </a:xfrm>
          <a:prstGeom prst="rect">
            <a:avLst/>
          </a:prstGeom>
        </p:spPr>
      </p:pic>
      <p:grpSp>
        <p:nvGrpSpPr>
          <p:cNvPr id="18" name="组合 9"/>
          <p:cNvGrpSpPr/>
          <p:nvPr/>
        </p:nvGrpSpPr>
        <p:grpSpPr>
          <a:xfrm>
            <a:off x="-37465" y="-184150"/>
            <a:ext cx="2181860" cy="7042150"/>
            <a:chOff x="-63" y="-290"/>
            <a:chExt cx="3436" cy="11090"/>
          </a:xfrm>
        </p:grpSpPr>
        <p:sp>
          <p:nvSpPr>
            <p:cNvPr id="19" name="矩形 47"/>
            <p:cNvSpPr/>
            <p:nvPr/>
          </p:nvSpPr>
          <p:spPr>
            <a:xfrm>
              <a:off x="309" y="2544"/>
              <a:ext cx="1221" cy="3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www.1ppt.com/moban/     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行业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www.1ppt.com/hangye/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节日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www.1ppt.com/jieri/   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素材下载：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www.1ppt.com/sucai/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背景图片：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www.1ppt.com/beijing/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图表下载：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www.1ppt.com/tubiao/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优秀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www.1ppt.com/xiazai/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 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www.1ppt.com/powerpoint/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Word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 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www.1ppt.com/word/              Excel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www.1ppt.com/excel/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资料下载：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www.1ppt.com/ziliao/        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课件下载：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www.1ppt.com/kejian/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范文下载：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www.1ppt.com/fanwen/             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试卷下载：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www.1ppt.com/shiti/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教案下载：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www.1ppt.com/jiaoan/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论坛：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  <a:endPara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矩形 5"/>
            <p:cNvSpPr/>
            <p:nvPr/>
          </p:nvSpPr>
          <p:spPr>
            <a:xfrm>
              <a:off x="0" y="0"/>
              <a:ext cx="3373" cy="10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6"/>
            <p:cNvSpPr txBox="1"/>
            <p:nvPr/>
          </p:nvSpPr>
          <p:spPr>
            <a:xfrm>
              <a:off x="-63" y="1449"/>
              <a:ext cx="3006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INTRODUCTION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  <a:p>
              <a:pPr algn="r"/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"/>
            <p:cNvSpPr txBox="1"/>
            <p:nvPr/>
          </p:nvSpPr>
          <p:spPr>
            <a:xfrm>
              <a:off x="-63" y="2810"/>
              <a:ext cx="3373" cy="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RESEARCH CHALLENGES &amp; LIMITATIONS</a:t>
              </a:r>
            </a:p>
          </p:txBody>
        </p:sp>
        <p:sp>
          <p:nvSpPr>
            <p:cNvPr id="25" name="文本框 4"/>
            <p:cNvSpPr txBox="1"/>
            <p:nvPr/>
          </p:nvSpPr>
          <p:spPr>
            <a:xfrm>
              <a:off x="-30" y="5093"/>
              <a:ext cx="3373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RESEARCH IDEAS &amp; OBJECTIVES</a:t>
              </a:r>
            </a:p>
          </p:txBody>
        </p:sp>
        <p:sp>
          <p:nvSpPr>
            <p:cNvPr id="26" name="Rectangle 5"/>
            <p:cNvSpPr/>
            <p:nvPr/>
          </p:nvSpPr>
          <p:spPr>
            <a:xfrm>
              <a:off x="0" y="-290"/>
              <a:ext cx="48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Rectangle 7"/>
            <p:cNvSpPr/>
            <p:nvPr/>
          </p:nvSpPr>
          <p:spPr>
            <a:xfrm>
              <a:off x="200" y="-90"/>
              <a:ext cx="48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等腰三角形 20"/>
            <p:cNvSpPr/>
            <p:nvPr/>
          </p:nvSpPr>
          <p:spPr>
            <a:xfrm rot="16200000">
              <a:off x="2911" y="1592"/>
              <a:ext cx="284" cy="22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文本框 7"/>
            <p:cNvSpPr txBox="1"/>
            <p:nvPr/>
          </p:nvSpPr>
          <p:spPr>
            <a:xfrm>
              <a:off x="-17" y="6868"/>
              <a:ext cx="3373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RESEARCH ARRANGEMENT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-37465" y="0"/>
            <a:ext cx="2192655" cy="6858000"/>
            <a:chOff x="-37465" y="0"/>
            <a:chExt cx="2192655" cy="6858000"/>
          </a:xfrm>
        </p:grpSpPr>
        <p:sp>
          <p:nvSpPr>
            <p:cNvPr id="30" name="矩形 47"/>
            <p:cNvSpPr/>
            <p:nvPr/>
          </p:nvSpPr>
          <p:spPr>
            <a:xfrm>
              <a:off x="198755" y="1615440"/>
              <a:ext cx="775335" cy="231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www.1ppt.com/moban/     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行业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www.1ppt.com/hangye/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节日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www.1ppt.com/jieri/   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素材下载：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www.1ppt.com/sucai/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背景图片：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www.1ppt.com/beijing/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图表下载：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www.1ppt.com/tubiao/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优秀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www.1ppt.com/xiazai/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 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www.1ppt.com/powerpoint/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Word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 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www.1ppt.com/word/              Excel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www.1ppt.com/excel/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资料下载：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www.1ppt.com/ziliao/        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课件下载：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www.1ppt.com/kejian/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范文下载：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www.1ppt.com/fanwen/             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试卷下载：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www.1ppt.com/shiti/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教案下载：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www.1ppt.com/jiaoan/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论坛：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  <a:endPara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矩形 5"/>
            <p:cNvSpPr/>
            <p:nvPr/>
          </p:nvSpPr>
          <p:spPr>
            <a:xfrm>
              <a:off x="2540" y="0"/>
              <a:ext cx="2141855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6"/>
            <p:cNvSpPr txBox="1"/>
            <p:nvPr/>
          </p:nvSpPr>
          <p:spPr>
            <a:xfrm>
              <a:off x="60210" y="920115"/>
              <a:ext cx="1908810" cy="58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INTRODUCTION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  <a:p>
              <a:pPr algn="r"/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2"/>
            <p:cNvSpPr txBox="1"/>
            <p:nvPr/>
          </p:nvSpPr>
          <p:spPr>
            <a:xfrm>
              <a:off x="13335" y="2197735"/>
              <a:ext cx="21418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DATA</a:t>
              </a:r>
            </a:p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COLLECTION</a:t>
              </a:r>
            </a:p>
          </p:txBody>
        </p:sp>
        <p:sp>
          <p:nvSpPr>
            <p:cNvPr id="34" name="文本框 4"/>
            <p:cNvSpPr txBox="1"/>
            <p:nvPr/>
          </p:nvSpPr>
          <p:spPr>
            <a:xfrm>
              <a:off x="-27305" y="3565207"/>
              <a:ext cx="2141855" cy="338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METHODOLOGY</a:t>
              </a:r>
            </a:p>
          </p:txBody>
        </p:sp>
        <p:sp>
          <p:nvSpPr>
            <p:cNvPr id="36" name="文本框 7"/>
            <p:cNvSpPr txBox="1"/>
            <p:nvPr/>
          </p:nvSpPr>
          <p:spPr>
            <a:xfrm>
              <a:off x="-37465" y="4733925"/>
              <a:ext cx="2141855" cy="58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RESULTS AND DISCUSSION</a:t>
              </a:r>
            </a:p>
          </p:txBody>
        </p:sp>
      </p:grpSp>
      <p:sp>
        <p:nvSpPr>
          <p:cNvPr id="37" name="等腰三角形 20"/>
          <p:cNvSpPr/>
          <p:nvPr/>
        </p:nvSpPr>
        <p:spPr>
          <a:xfrm rot="16200000">
            <a:off x="1853404" y="4972367"/>
            <a:ext cx="180340" cy="1397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文本框 1">
            <a:extLst>
              <a:ext uri="{FF2B5EF4-FFF2-40B4-BE49-F238E27FC236}">
                <a16:creationId xmlns:a16="http://schemas.microsoft.com/office/drawing/2014/main" xmlns="" id="{91A6ED1C-D6E1-4441-9B28-FDCB5B3772F1}"/>
              </a:ext>
            </a:extLst>
          </p:cNvPr>
          <p:cNvSpPr txBox="1"/>
          <p:nvPr/>
        </p:nvSpPr>
        <p:spPr>
          <a:xfrm>
            <a:off x="2125344" y="683295"/>
            <a:ext cx="9956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ROC curve on </a:t>
            </a:r>
            <a:r>
              <a:rPr lang="en-US" sz="1600" dirty="0" smtClean="0"/>
              <a:t>original </a:t>
            </a:r>
            <a:r>
              <a:rPr lang="en-US" sz="1600" dirty="0"/>
              <a:t>and </a:t>
            </a:r>
            <a:r>
              <a:rPr lang="en-US" sz="1600" dirty="0" smtClean="0"/>
              <a:t>augmented </a:t>
            </a:r>
            <a:r>
              <a:rPr lang="en-US" sz="1600" dirty="0"/>
              <a:t>dataset</a:t>
            </a:r>
            <a:endParaRPr lang="en-US" altLang="zh-CN" sz="1600" dirty="0" smtClean="0"/>
          </a:p>
        </p:txBody>
      </p:sp>
      <p:pic>
        <p:nvPicPr>
          <p:cNvPr id="8194" name="Picture 2" descr="https://ars.els-cdn.com/content/image/1-s2.0-S0893608023000850-gr15_lr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894" y="1156349"/>
            <a:ext cx="7744775" cy="243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969" y="4182868"/>
            <a:ext cx="3937270" cy="23936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2034" y="4154372"/>
            <a:ext cx="4021510" cy="2450608"/>
          </a:xfrm>
          <a:prstGeom prst="rect">
            <a:avLst/>
          </a:prstGeom>
        </p:spPr>
      </p:pic>
      <p:cxnSp>
        <p:nvCxnSpPr>
          <p:cNvPr id="38" name="Straight Connector 37"/>
          <p:cNvCxnSpPr/>
          <p:nvPr/>
        </p:nvCxnSpPr>
        <p:spPr>
          <a:xfrm flipH="1">
            <a:off x="6732809" y="4013471"/>
            <a:ext cx="14654" cy="261057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718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直角三角形 22"/>
          <p:cNvSpPr/>
          <p:nvPr userDrawn="1"/>
        </p:nvSpPr>
        <p:spPr>
          <a:xfrm flipH="1">
            <a:off x="11240770" y="6003925"/>
            <a:ext cx="950913" cy="8540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en-US" altLang="zh-CN" noProof="1" smtClean="0"/>
              <a:t>11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-8255" y="5438715"/>
            <a:ext cx="2133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未来工作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91A6ED1C-D6E1-4441-9B28-FDCB5B3772F1}"/>
              </a:ext>
            </a:extLst>
          </p:cNvPr>
          <p:cNvSpPr txBox="1"/>
          <p:nvPr/>
        </p:nvSpPr>
        <p:spPr>
          <a:xfrm>
            <a:off x="2125344" y="683295"/>
            <a:ext cx="9956316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</p:txBody>
      </p:sp>
      <p:sp>
        <p:nvSpPr>
          <p:cNvPr id="16" name="矩形 3"/>
          <p:cNvSpPr>
            <a:spLocks noChangeArrowheads="1"/>
          </p:cNvSpPr>
          <p:nvPr/>
        </p:nvSpPr>
        <p:spPr bwMode="auto">
          <a:xfrm>
            <a:off x="2258059" y="119929"/>
            <a:ext cx="5852878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000" b="1" noProof="1">
                <a:solidFill>
                  <a:srgbClr val="202A3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Results and discussion</a:t>
            </a:r>
          </a:p>
        </p:txBody>
      </p:sp>
      <p:pic>
        <p:nvPicPr>
          <p:cNvPr id="17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55" y="492795"/>
            <a:ext cx="8394065" cy="190500"/>
          </a:xfrm>
          <a:prstGeom prst="rect">
            <a:avLst/>
          </a:prstGeom>
        </p:spPr>
      </p:pic>
      <p:grpSp>
        <p:nvGrpSpPr>
          <p:cNvPr id="18" name="组合 9"/>
          <p:cNvGrpSpPr/>
          <p:nvPr/>
        </p:nvGrpSpPr>
        <p:grpSpPr>
          <a:xfrm>
            <a:off x="-37465" y="-184150"/>
            <a:ext cx="2181860" cy="7042150"/>
            <a:chOff x="-63" y="-290"/>
            <a:chExt cx="3436" cy="11090"/>
          </a:xfrm>
        </p:grpSpPr>
        <p:sp>
          <p:nvSpPr>
            <p:cNvPr id="19" name="矩形 47"/>
            <p:cNvSpPr/>
            <p:nvPr/>
          </p:nvSpPr>
          <p:spPr>
            <a:xfrm>
              <a:off x="309" y="2544"/>
              <a:ext cx="1221" cy="3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www.1ppt.com/moban/     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行业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www.1ppt.com/hangye/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节日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www.1ppt.com/jieri/   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素材下载：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www.1ppt.com/sucai/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背景图片：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www.1ppt.com/beijing/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图表下载：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www.1ppt.com/tubiao/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优秀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www.1ppt.com/xiazai/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 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www.1ppt.com/powerpoint/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Word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 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www.1ppt.com/word/              Excel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www.1ppt.com/excel/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资料下载：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www.1ppt.com/ziliao/        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课件下载：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www.1ppt.com/kejian/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范文下载：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www.1ppt.com/fanwen/             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试卷下载：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www.1ppt.com/shiti/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教案下载：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www.1ppt.com/jiaoan/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论坛：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  <a:endPara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矩形 5"/>
            <p:cNvSpPr/>
            <p:nvPr/>
          </p:nvSpPr>
          <p:spPr>
            <a:xfrm>
              <a:off x="0" y="0"/>
              <a:ext cx="3373" cy="10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6"/>
            <p:cNvSpPr txBox="1"/>
            <p:nvPr/>
          </p:nvSpPr>
          <p:spPr>
            <a:xfrm>
              <a:off x="-63" y="1449"/>
              <a:ext cx="3006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INTRODUCTION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  <a:p>
              <a:pPr algn="r"/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"/>
            <p:cNvSpPr txBox="1"/>
            <p:nvPr/>
          </p:nvSpPr>
          <p:spPr>
            <a:xfrm>
              <a:off x="-63" y="2810"/>
              <a:ext cx="3373" cy="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RESEARCH CHALLENGES &amp; LIMITATIONS</a:t>
              </a:r>
            </a:p>
          </p:txBody>
        </p:sp>
        <p:sp>
          <p:nvSpPr>
            <p:cNvPr id="25" name="文本框 4"/>
            <p:cNvSpPr txBox="1"/>
            <p:nvPr/>
          </p:nvSpPr>
          <p:spPr>
            <a:xfrm>
              <a:off x="-30" y="5093"/>
              <a:ext cx="3373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RESEARCH IDEAS &amp; OBJECTIVES</a:t>
              </a:r>
            </a:p>
          </p:txBody>
        </p:sp>
        <p:sp>
          <p:nvSpPr>
            <p:cNvPr id="26" name="Rectangle 5"/>
            <p:cNvSpPr/>
            <p:nvPr/>
          </p:nvSpPr>
          <p:spPr>
            <a:xfrm>
              <a:off x="0" y="-290"/>
              <a:ext cx="48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Rectangle 7"/>
            <p:cNvSpPr/>
            <p:nvPr/>
          </p:nvSpPr>
          <p:spPr>
            <a:xfrm>
              <a:off x="200" y="-90"/>
              <a:ext cx="48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等腰三角形 20"/>
            <p:cNvSpPr/>
            <p:nvPr/>
          </p:nvSpPr>
          <p:spPr>
            <a:xfrm rot="16200000">
              <a:off x="2911" y="1592"/>
              <a:ext cx="284" cy="22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文本框 7"/>
            <p:cNvSpPr txBox="1"/>
            <p:nvPr/>
          </p:nvSpPr>
          <p:spPr>
            <a:xfrm>
              <a:off x="-17" y="6868"/>
              <a:ext cx="3373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RESEARCH ARRANGEMENT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-37465" y="0"/>
            <a:ext cx="2192655" cy="6858000"/>
            <a:chOff x="-37465" y="0"/>
            <a:chExt cx="2192655" cy="6858000"/>
          </a:xfrm>
        </p:grpSpPr>
        <p:sp>
          <p:nvSpPr>
            <p:cNvPr id="30" name="矩形 47"/>
            <p:cNvSpPr/>
            <p:nvPr/>
          </p:nvSpPr>
          <p:spPr>
            <a:xfrm>
              <a:off x="198755" y="1615440"/>
              <a:ext cx="775335" cy="231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www.1ppt.com/moban/     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行业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www.1ppt.com/hangye/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节日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www.1ppt.com/jieri/   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素材下载：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www.1ppt.com/sucai/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背景图片：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www.1ppt.com/beijing/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图表下载：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www.1ppt.com/tubiao/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优秀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www.1ppt.com/xiazai/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 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www.1ppt.com/powerpoint/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Word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 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www.1ppt.com/word/              Excel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www.1ppt.com/excel/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资料下载：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www.1ppt.com/ziliao/        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课件下载：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www.1ppt.com/kejian/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范文下载：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www.1ppt.com/fanwen/             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试卷下载：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www.1ppt.com/shiti/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教案下载：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www.1ppt.com/jiaoan/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论坛：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  <a:endPara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矩形 5"/>
            <p:cNvSpPr/>
            <p:nvPr/>
          </p:nvSpPr>
          <p:spPr>
            <a:xfrm>
              <a:off x="2540" y="0"/>
              <a:ext cx="2141855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6"/>
            <p:cNvSpPr txBox="1"/>
            <p:nvPr/>
          </p:nvSpPr>
          <p:spPr>
            <a:xfrm>
              <a:off x="60210" y="920115"/>
              <a:ext cx="1908810" cy="58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INTRODUCTION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  <a:p>
              <a:pPr algn="r"/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2"/>
            <p:cNvSpPr txBox="1"/>
            <p:nvPr/>
          </p:nvSpPr>
          <p:spPr>
            <a:xfrm>
              <a:off x="13335" y="2197735"/>
              <a:ext cx="21418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DATA</a:t>
              </a:r>
            </a:p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COLLECTION</a:t>
              </a:r>
            </a:p>
          </p:txBody>
        </p:sp>
        <p:sp>
          <p:nvSpPr>
            <p:cNvPr id="34" name="文本框 4"/>
            <p:cNvSpPr txBox="1"/>
            <p:nvPr/>
          </p:nvSpPr>
          <p:spPr>
            <a:xfrm>
              <a:off x="-27305" y="3565207"/>
              <a:ext cx="2141855" cy="338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METHODOLOGY</a:t>
              </a:r>
            </a:p>
          </p:txBody>
        </p:sp>
        <p:sp>
          <p:nvSpPr>
            <p:cNvPr id="36" name="文本框 7"/>
            <p:cNvSpPr txBox="1"/>
            <p:nvPr/>
          </p:nvSpPr>
          <p:spPr>
            <a:xfrm>
              <a:off x="-37465" y="4733925"/>
              <a:ext cx="2141855" cy="58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RESULTS AND DISCUSSION</a:t>
              </a:r>
            </a:p>
          </p:txBody>
        </p:sp>
      </p:grpSp>
      <p:sp>
        <p:nvSpPr>
          <p:cNvPr id="37" name="等腰三角形 20"/>
          <p:cNvSpPr/>
          <p:nvPr/>
        </p:nvSpPr>
        <p:spPr>
          <a:xfrm rot="16200000">
            <a:off x="1853404" y="4972367"/>
            <a:ext cx="180340" cy="1397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文本框 1">
            <a:extLst>
              <a:ext uri="{FF2B5EF4-FFF2-40B4-BE49-F238E27FC236}">
                <a16:creationId xmlns:a16="http://schemas.microsoft.com/office/drawing/2014/main" xmlns="" id="{91A6ED1C-D6E1-4441-9B28-FDCB5B3772F1}"/>
              </a:ext>
            </a:extLst>
          </p:cNvPr>
          <p:cNvSpPr txBox="1"/>
          <p:nvPr/>
        </p:nvSpPr>
        <p:spPr>
          <a:xfrm>
            <a:off x="2125344" y="683295"/>
            <a:ext cx="99563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Baseline VS Proposed </a:t>
            </a:r>
            <a:r>
              <a:rPr lang="en-US" sz="1600" dirty="0" smtClean="0"/>
              <a:t>Model Comparison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Comparison with SOTA</a:t>
            </a:r>
            <a:endParaRPr lang="en-US" altLang="zh-CN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463" y="1212532"/>
            <a:ext cx="4558228" cy="21737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579" y="4218878"/>
            <a:ext cx="5503699" cy="243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35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直角三角形 22"/>
          <p:cNvSpPr/>
          <p:nvPr userDrawn="1"/>
        </p:nvSpPr>
        <p:spPr>
          <a:xfrm flipH="1">
            <a:off x="11240770" y="6003925"/>
            <a:ext cx="950913" cy="8540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en-US" altLang="zh-CN" noProof="1" smtClean="0"/>
              <a:t>12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-8255" y="5438715"/>
            <a:ext cx="2133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未来工作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91A6ED1C-D6E1-4441-9B28-FDCB5B3772F1}"/>
              </a:ext>
            </a:extLst>
          </p:cNvPr>
          <p:cNvSpPr txBox="1"/>
          <p:nvPr/>
        </p:nvSpPr>
        <p:spPr>
          <a:xfrm>
            <a:off x="2125344" y="683295"/>
            <a:ext cx="9956316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</p:txBody>
      </p:sp>
      <p:sp>
        <p:nvSpPr>
          <p:cNvPr id="16" name="矩形 3"/>
          <p:cNvSpPr>
            <a:spLocks noChangeArrowheads="1"/>
          </p:cNvSpPr>
          <p:nvPr/>
        </p:nvSpPr>
        <p:spPr bwMode="auto">
          <a:xfrm>
            <a:off x="2258059" y="119929"/>
            <a:ext cx="5852878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000" b="1" noProof="1" smtClean="0">
                <a:solidFill>
                  <a:srgbClr val="202A3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Conclusion</a:t>
            </a:r>
            <a:endParaRPr lang="en-US" altLang="zh-CN" sz="2000" b="1" noProof="1">
              <a:solidFill>
                <a:srgbClr val="202A36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7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55" y="492795"/>
            <a:ext cx="8394065" cy="190500"/>
          </a:xfrm>
          <a:prstGeom prst="rect">
            <a:avLst/>
          </a:prstGeom>
        </p:spPr>
      </p:pic>
      <p:grpSp>
        <p:nvGrpSpPr>
          <p:cNvPr id="18" name="组合 9"/>
          <p:cNvGrpSpPr/>
          <p:nvPr/>
        </p:nvGrpSpPr>
        <p:grpSpPr>
          <a:xfrm>
            <a:off x="-37465" y="-184150"/>
            <a:ext cx="2181860" cy="7042150"/>
            <a:chOff x="-63" y="-290"/>
            <a:chExt cx="3436" cy="11090"/>
          </a:xfrm>
        </p:grpSpPr>
        <p:sp>
          <p:nvSpPr>
            <p:cNvPr id="19" name="矩形 47"/>
            <p:cNvSpPr/>
            <p:nvPr/>
          </p:nvSpPr>
          <p:spPr>
            <a:xfrm>
              <a:off x="309" y="2544"/>
              <a:ext cx="1221" cy="3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www.1ppt.com/moban/     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行业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www.1ppt.com/hangye/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节日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www.1ppt.com/jieri/   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素材下载：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www.1ppt.com/sucai/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背景图片：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www.1ppt.com/beijing/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图表下载：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www.1ppt.com/tubiao/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优秀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www.1ppt.com/xiazai/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 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www.1ppt.com/powerpoint/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Word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 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www.1ppt.com/word/              Excel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www.1ppt.com/excel/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资料下载：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www.1ppt.com/ziliao/        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课件下载：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www.1ppt.com/kejian/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范文下载：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www.1ppt.com/fanwen/             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试卷下载：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www.1ppt.com/shiti/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教案下载：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www.1ppt.com/jiaoan/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论坛：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  <a:endPara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矩形 5"/>
            <p:cNvSpPr/>
            <p:nvPr/>
          </p:nvSpPr>
          <p:spPr>
            <a:xfrm>
              <a:off x="0" y="0"/>
              <a:ext cx="3373" cy="10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6"/>
            <p:cNvSpPr txBox="1"/>
            <p:nvPr/>
          </p:nvSpPr>
          <p:spPr>
            <a:xfrm>
              <a:off x="-63" y="1449"/>
              <a:ext cx="3006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INTRODUCTION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  <a:p>
              <a:pPr algn="r"/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"/>
            <p:cNvSpPr txBox="1"/>
            <p:nvPr/>
          </p:nvSpPr>
          <p:spPr>
            <a:xfrm>
              <a:off x="-63" y="2810"/>
              <a:ext cx="3373" cy="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RESEARCH CHALLENGES &amp; LIMITATIONS</a:t>
              </a:r>
            </a:p>
          </p:txBody>
        </p:sp>
        <p:sp>
          <p:nvSpPr>
            <p:cNvPr id="25" name="文本框 4"/>
            <p:cNvSpPr txBox="1"/>
            <p:nvPr/>
          </p:nvSpPr>
          <p:spPr>
            <a:xfrm>
              <a:off x="-30" y="5093"/>
              <a:ext cx="3373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RESEARCH IDEAS &amp; OBJECTIVES</a:t>
              </a:r>
            </a:p>
          </p:txBody>
        </p:sp>
        <p:sp>
          <p:nvSpPr>
            <p:cNvPr id="26" name="Rectangle 5"/>
            <p:cNvSpPr/>
            <p:nvPr/>
          </p:nvSpPr>
          <p:spPr>
            <a:xfrm>
              <a:off x="0" y="-290"/>
              <a:ext cx="48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Rectangle 7"/>
            <p:cNvSpPr/>
            <p:nvPr/>
          </p:nvSpPr>
          <p:spPr>
            <a:xfrm>
              <a:off x="200" y="-90"/>
              <a:ext cx="48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等腰三角形 20"/>
            <p:cNvSpPr/>
            <p:nvPr/>
          </p:nvSpPr>
          <p:spPr>
            <a:xfrm rot="16200000">
              <a:off x="2911" y="1592"/>
              <a:ext cx="284" cy="22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文本框 7"/>
            <p:cNvSpPr txBox="1"/>
            <p:nvPr/>
          </p:nvSpPr>
          <p:spPr>
            <a:xfrm>
              <a:off x="-17" y="6868"/>
              <a:ext cx="3373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RESEARCH ARRANGEMENT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-37465" y="0"/>
            <a:ext cx="2192655" cy="6858000"/>
            <a:chOff x="-37465" y="0"/>
            <a:chExt cx="2192655" cy="6858000"/>
          </a:xfrm>
        </p:grpSpPr>
        <p:sp>
          <p:nvSpPr>
            <p:cNvPr id="30" name="矩形 47"/>
            <p:cNvSpPr/>
            <p:nvPr/>
          </p:nvSpPr>
          <p:spPr>
            <a:xfrm>
              <a:off x="198755" y="1615440"/>
              <a:ext cx="775335" cy="231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www.1ppt.com/moban/     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行业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www.1ppt.com/hangye/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节日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www.1ppt.com/jieri/   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素材下载：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www.1ppt.com/sucai/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背景图片：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www.1ppt.com/beijing/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图表下载：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www.1ppt.com/tubiao/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优秀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www.1ppt.com/xiazai/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 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www.1ppt.com/powerpoint/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Word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 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www.1ppt.com/word/              Excel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www.1ppt.com/excel/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资料下载：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www.1ppt.com/ziliao/        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课件下载：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www.1ppt.com/kejian/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范文下载：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www.1ppt.com/fanwen/             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试卷下载：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www.1ppt.com/shiti/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教案下载：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www.1ppt.com/jiaoan/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论坛：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  <a:endPara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矩形 5"/>
            <p:cNvSpPr/>
            <p:nvPr/>
          </p:nvSpPr>
          <p:spPr>
            <a:xfrm>
              <a:off x="2540" y="0"/>
              <a:ext cx="2141855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6"/>
            <p:cNvSpPr txBox="1"/>
            <p:nvPr/>
          </p:nvSpPr>
          <p:spPr>
            <a:xfrm>
              <a:off x="60210" y="920115"/>
              <a:ext cx="1908810" cy="58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INTRODUCTION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  <a:p>
              <a:pPr algn="r"/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2"/>
            <p:cNvSpPr txBox="1"/>
            <p:nvPr/>
          </p:nvSpPr>
          <p:spPr>
            <a:xfrm>
              <a:off x="13335" y="2197735"/>
              <a:ext cx="21418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DATA</a:t>
              </a:r>
            </a:p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COLLECTION</a:t>
              </a:r>
            </a:p>
          </p:txBody>
        </p:sp>
        <p:sp>
          <p:nvSpPr>
            <p:cNvPr id="34" name="文本框 4"/>
            <p:cNvSpPr txBox="1"/>
            <p:nvPr/>
          </p:nvSpPr>
          <p:spPr>
            <a:xfrm>
              <a:off x="-27305" y="3565207"/>
              <a:ext cx="2141855" cy="338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METHODOLOGY</a:t>
              </a:r>
            </a:p>
          </p:txBody>
        </p:sp>
        <p:sp>
          <p:nvSpPr>
            <p:cNvPr id="36" name="文本框 7"/>
            <p:cNvSpPr txBox="1"/>
            <p:nvPr/>
          </p:nvSpPr>
          <p:spPr>
            <a:xfrm>
              <a:off x="-37465" y="4733925"/>
              <a:ext cx="2141855" cy="58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RESULTS AND DISCUSSION</a:t>
              </a:r>
            </a:p>
          </p:txBody>
        </p:sp>
      </p:grpSp>
      <p:sp>
        <p:nvSpPr>
          <p:cNvPr id="37" name="等腰三角形 20"/>
          <p:cNvSpPr/>
          <p:nvPr/>
        </p:nvSpPr>
        <p:spPr>
          <a:xfrm rot="16200000">
            <a:off x="1853404" y="4972367"/>
            <a:ext cx="180340" cy="1397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文本框 1">
            <a:extLst>
              <a:ext uri="{FF2B5EF4-FFF2-40B4-BE49-F238E27FC236}">
                <a16:creationId xmlns:a16="http://schemas.microsoft.com/office/drawing/2014/main" xmlns="" id="{91A6ED1C-D6E1-4441-9B28-FDCB5B3772F1}"/>
              </a:ext>
            </a:extLst>
          </p:cNvPr>
          <p:cNvSpPr txBox="1"/>
          <p:nvPr/>
        </p:nvSpPr>
        <p:spPr>
          <a:xfrm>
            <a:off x="2125344" y="683295"/>
            <a:ext cx="995631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MSID database and MonkeyNet model improve early detection and classification of </a:t>
            </a:r>
            <a:r>
              <a:rPr lang="en-US" sz="1600" dirty="0" smtClean="0"/>
              <a:t>monkeypox.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Augmented dataset enhances </a:t>
            </a:r>
            <a:r>
              <a:rPr lang="en-US" sz="1600" dirty="0" err="1"/>
              <a:t>MonkeyNet's</a:t>
            </a:r>
            <a:r>
              <a:rPr lang="en-US" sz="1600" dirty="0"/>
              <a:t> classification accuracy to </a:t>
            </a:r>
            <a:r>
              <a:rPr lang="en-US" sz="1600" dirty="0" smtClean="0"/>
              <a:t>98.91%.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Evaluation metrics validate the model's high precision, recall, F-1 score, and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Deep learning and image-based technology show promise in real-world monkeypox detection and classification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AI-driven approaches offer potential for improved disease surveillance and response </a:t>
            </a:r>
            <a:r>
              <a:rPr lang="en-US" sz="1600" dirty="0" smtClean="0"/>
              <a:t>strategies.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982137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直角三角形 22"/>
          <p:cNvSpPr/>
          <p:nvPr userDrawn="1"/>
        </p:nvSpPr>
        <p:spPr>
          <a:xfrm flipH="1">
            <a:off x="11240770" y="6003925"/>
            <a:ext cx="950913" cy="8540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en-US" altLang="zh-CN" noProof="1" smtClean="0"/>
              <a:t>13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-8255" y="5438715"/>
            <a:ext cx="2133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未来工作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91A6ED1C-D6E1-4441-9B28-FDCB5B3772F1}"/>
              </a:ext>
            </a:extLst>
          </p:cNvPr>
          <p:cNvSpPr txBox="1"/>
          <p:nvPr/>
        </p:nvSpPr>
        <p:spPr>
          <a:xfrm>
            <a:off x="2125344" y="683295"/>
            <a:ext cx="9956316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</p:txBody>
      </p:sp>
      <p:sp>
        <p:nvSpPr>
          <p:cNvPr id="16" name="矩形 3"/>
          <p:cNvSpPr>
            <a:spLocks noChangeArrowheads="1"/>
          </p:cNvSpPr>
          <p:nvPr/>
        </p:nvSpPr>
        <p:spPr bwMode="auto">
          <a:xfrm>
            <a:off x="2258059" y="119929"/>
            <a:ext cx="8044646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000" b="1" noProof="1">
                <a:solidFill>
                  <a:srgbClr val="202A3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My Views on the Paper's Research Findings and Drawbacks</a:t>
            </a:r>
          </a:p>
        </p:txBody>
      </p:sp>
      <p:pic>
        <p:nvPicPr>
          <p:cNvPr id="17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55" y="492795"/>
            <a:ext cx="8394065" cy="190500"/>
          </a:xfrm>
          <a:prstGeom prst="rect">
            <a:avLst/>
          </a:prstGeom>
        </p:spPr>
      </p:pic>
      <p:grpSp>
        <p:nvGrpSpPr>
          <p:cNvPr id="18" name="组合 9"/>
          <p:cNvGrpSpPr/>
          <p:nvPr/>
        </p:nvGrpSpPr>
        <p:grpSpPr>
          <a:xfrm>
            <a:off x="-37465" y="-184150"/>
            <a:ext cx="2181860" cy="7042150"/>
            <a:chOff x="-63" y="-290"/>
            <a:chExt cx="3436" cy="11090"/>
          </a:xfrm>
        </p:grpSpPr>
        <p:sp>
          <p:nvSpPr>
            <p:cNvPr id="19" name="矩形 47"/>
            <p:cNvSpPr/>
            <p:nvPr/>
          </p:nvSpPr>
          <p:spPr>
            <a:xfrm>
              <a:off x="309" y="2544"/>
              <a:ext cx="1221" cy="3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www.1ppt.com/moban/     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行业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www.1ppt.com/hangye/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节日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www.1ppt.com/jieri/   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素材下载：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www.1ppt.com/sucai/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背景图片：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www.1ppt.com/beijing/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图表下载：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www.1ppt.com/tubiao/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优秀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www.1ppt.com/xiazai/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 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www.1ppt.com/powerpoint/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Word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 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www.1ppt.com/word/              Excel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www.1ppt.com/excel/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资料下载：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www.1ppt.com/ziliao/        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课件下载：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www.1ppt.com/kejian/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范文下载：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www.1ppt.com/fanwen/             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试卷下载：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www.1ppt.com/shiti/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教案下载：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www.1ppt.com/jiaoan/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论坛：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  <a:endPara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矩形 5"/>
            <p:cNvSpPr/>
            <p:nvPr/>
          </p:nvSpPr>
          <p:spPr>
            <a:xfrm>
              <a:off x="0" y="0"/>
              <a:ext cx="3373" cy="10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6"/>
            <p:cNvSpPr txBox="1"/>
            <p:nvPr/>
          </p:nvSpPr>
          <p:spPr>
            <a:xfrm>
              <a:off x="-63" y="1449"/>
              <a:ext cx="3006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INTRODUCTION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  <a:p>
              <a:pPr algn="r"/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"/>
            <p:cNvSpPr txBox="1"/>
            <p:nvPr/>
          </p:nvSpPr>
          <p:spPr>
            <a:xfrm>
              <a:off x="-63" y="2810"/>
              <a:ext cx="3373" cy="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RESEARCH CHALLENGES &amp; LIMITATIONS</a:t>
              </a:r>
            </a:p>
          </p:txBody>
        </p:sp>
        <p:sp>
          <p:nvSpPr>
            <p:cNvPr id="25" name="文本框 4"/>
            <p:cNvSpPr txBox="1"/>
            <p:nvPr/>
          </p:nvSpPr>
          <p:spPr>
            <a:xfrm>
              <a:off x="-30" y="5093"/>
              <a:ext cx="3373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RESEARCH IDEAS &amp; OBJECTIVES</a:t>
              </a:r>
            </a:p>
          </p:txBody>
        </p:sp>
        <p:sp>
          <p:nvSpPr>
            <p:cNvPr id="26" name="Rectangle 5"/>
            <p:cNvSpPr/>
            <p:nvPr/>
          </p:nvSpPr>
          <p:spPr>
            <a:xfrm>
              <a:off x="0" y="-290"/>
              <a:ext cx="48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Rectangle 7"/>
            <p:cNvSpPr/>
            <p:nvPr/>
          </p:nvSpPr>
          <p:spPr>
            <a:xfrm>
              <a:off x="200" y="-90"/>
              <a:ext cx="48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等腰三角形 20"/>
            <p:cNvSpPr/>
            <p:nvPr/>
          </p:nvSpPr>
          <p:spPr>
            <a:xfrm rot="16200000">
              <a:off x="2911" y="1592"/>
              <a:ext cx="284" cy="22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文本框 7"/>
            <p:cNvSpPr txBox="1"/>
            <p:nvPr/>
          </p:nvSpPr>
          <p:spPr>
            <a:xfrm>
              <a:off x="-17" y="6868"/>
              <a:ext cx="3373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RESEARCH ARRANGEMENT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-37465" y="0"/>
            <a:ext cx="2192655" cy="6858000"/>
            <a:chOff x="-37465" y="0"/>
            <a:chExt cx="2192655" cy="6858000"/>
          </a:xfrm>
        </p:grpSpPr>
        <p:sp>
          <p:nvSpPr>
            <p:cNvPr id="30" name="矩形 47"/>
            <p:cNvSpPr/>
            <p:nvPr/>
          </p:nvSpPr>
          <p:spPr>
            <a:xfrm>
              <a:off x="198755" y="1615440"/>
              <a:ext cx="775335" cy="231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www.1ppt.com/moban/     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行业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www.1ppt.com/hangye/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节日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www.1ppt.com/jieri/   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素材下载：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www.1ppt.com/sucai/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背景图片：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www.1ppt.com/beijing/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图表下载：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www.1ppt.com/tubiao/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优秀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www.1ppt.com/xiazai/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 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www.1ppt.com/powerpoint/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Word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 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www.1ppt.com/word/              Excel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www.1ppt.com/excel/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资料下载：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www.1ppt.com/ziliao/        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课件下载：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www.1ppt.com/kejian/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范文下载：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www.1ppt.com/fanwen/             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试卷下载：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www.1ppt.com/shiti/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教案下载：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www.1ppt.com/jiaoan/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论坛：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  <a:endPara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矩形 5"/>
            <p:cNvSpPr/>
            <p:nvPr/>
          </p:nvSpPr>
          <p:spPr>
            <a:xfrm>
              <a:off x="2540" y="0"/>
              <a:ext cx="2141855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6"/>
            <p:cNvSpPr txBox="1"/>
            <p:nvPr/>
          </p:nvSpPr>
          <p:spPr>
            <a:xfrm>
              <a:off x="60210" y="920115"/>
              <a:ext cx="1908810" cy="58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INTRODUCTION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  <a:p>
              <a:pPr algn="r"/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2"/>
            <p:cNvSpPr txBox="1"/>
            <p:nvPr/>
          </p:nvSpPr>
          <p:spPr>
            <a:xfrm>
              <a:off x="13335" y="2197735"/>
              <a:ext cx="21418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DATA</a:t>
              </a:r>
            </a:p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COLLECTION</a:t>
              </a:r>
            </a:p>
          </p:txBody>
        </p:sp>
        <p:sp>
          <p:nvSpPr>
            <p:cNvPr id="34" name="文本框 4"/>
            <p:cNvSpPr txBox="1"/>
            <p:nvPr/>
          </p:nvSpPr>
          <p:spPr>
            <a:xfrm>
              <a:off x="-27305" y="3565207"/>
              <a:ext cx="2141855" cy="338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METHODOLOGY</a:t>
              </a:r>
            </a:p>
          </p:txBody>
        </p:sp>
        <p:sp>
          <p:nvSpPr>
            <p:cNvPr id="36" name="文本框 7"/>
            <p:cNvSpPr txBox="1"/>
            <p:nvPr/>
          </p:nvSpPr>
          <p:spPr>
            <a:xfrm>
              <a:off x="-37465" y="4733925"/>
              <a:ext cx="2141855" cy="58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RESULTS AND DISCUSSION</a:t>
              </a:r>
            </a:p>
          </p:txBody>
        </p:sp>
      </p:grpSp>
      <p:sp>
        <p:nvSpPr>
          <p:cNvPr id="37" name="等腰三角形 20"/>
          <p:cNvSpPr/>
          <p:nvPr/>
        </p:nvSpPr>
        <p:spPr>
          <a:xfrm rot="16200000">
            <a:off x="1853404" y="4972367"/>
            <a:ext cx="180340" cy="1397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文本框 1">
            <a:extLst>
              <a:ext uri="{FF2B5EF4-FFF2-40B4-BE49-F238E27FC236}">
                <a16:creationId xmlns:a16="http://schemas.microsoft.com/office/drawing/2014/main" xmlns="" id="{91A6ED1C-D6E1-4441-9B28-FDCB5B3772F1}"/>
              </a:ext>
            </a:extLst>
          </p:cNvPr>
          <p:cNvSpPr txBox="1"/>
          <p:nvPr/>
        </p:nvSpPr>
        <p:spPr>
          <a:xfrm>
            <a:off x="2180706" y="1020508"/>
            <a:ext cx="995631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Dependency on pre-trained models</a:t>
            </a:r>
            <a:r>
              <a:rPr lang="en-US" sz="1600" dirty="0"/>
              <a:t>: The utilization of pre-trained models, while convenient, may restrict the ability to fine-tune the network architecture specifically for monkeypox classification. This could potentially limit the model's performance optimization and customization for the specific task.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Lack of exploration of ensemble or hybrid learning</a:t>
            </a:r>
            <a:r>
              <a:rPr lang="en-US" sz="1600" dirty="0"/>
              <a:t>: The study does not investigate the potential benefits of ensemble learning techniques or the combination of multiple models to enhance the accuracy and robustness of the monkeypox classification system. </a:t>
            </a:r>
            <a:endParaRPr lang="en-US" sz="16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Absence of optimization algorithms such as metaheuristics</a:t>
            </a:r>
            <a:r>
              <a:rPr lang="en-US" sz="1600" dirty="0"/>
              <a:t>: The paper does not incorporate optimization algorithms like metaheuristics, which could potentially improve the training process and model convergence</a:t>
            </a:r>
            <a:r>
              <a:rPr lang="en-US" sz="1600" dirty="0" smtClean="0"/>
              <a:t>.</a:t>
            </a:r>
            <a:endParaRPr lang="en-US" sz="1600" dirty="0"/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686444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178050"/>
            <a:ext cx="12192000" cy="22078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598525" y="2962924"/>
            <a:ext cx="86117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buClrTx/>
              <a:buSzTx/>
              <a:buFontTx/>
              <a:defRPr/>
            </a:pPr>
            <a:r>
              <a:rPr lang="en-US" altLang="zh-CN" sz="3600" b="1" dirty="0" smtClean="0">
                <a:solidFill>
                  <a:schemeClr val="bg1"/>
                </a:solidFill>
              </a:rPr>
              <a:t>Thank you for your attention</a:t>
            </a:r>
            <a:endParaRPr lang="zh-CN" sz="3600" b="1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172674" y="2260140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1210264" y="2962924"/>
            <a:ext cx="555624" cy="489478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7" name="图片 16" descr="201591622512334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580" y="2244090"/>
            <a:ext cx="2369820" cy="19272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51" y="823031"/>
            <a:ext cx="5868784" cy="489436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387212" y="1361130"/>
            <a:ext cx="2240629" cy="3141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3226"/>
          <a:stretch/>
        </p:blipFill>
        <p:spPr>
          <a:xfrm>
            <a:off x="6945252" y="754025"/>
            <a:ext cx="3748342" cy="223055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908513" y="1542614"/>
            <a:ext cx="2455851" cy="1031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690290" y="2589637"/>
            <a:ext cx="425789" cy="186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45838" y="446846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CCF 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6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-139854" y="2871714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3826086" y="1385726"/>
            <a:ext cx="4010516" cy="828384"/>
            <a:chOff x="3909356" y="1685526"/>
            <a:chExt cx="3763171" cy="828000"/>
          </a:xfrm>
        </p:grpSpPr>
        <p:sp>
          <p:nvSpPr>
            <p:cNvPr id="19" name="文本框 18"/>
            <p:cNvSpPr txBox="1"/>
            <p:nvPr/>
          </p:nvSpPr>
          <p:spPr>
            <a:xfrm>
              <a:off x="4756279" y="1908152"/>
              <a:ext cx="2916248" cy="369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微软雅黑" panose="020B0503020204020204" pitchFamily="34" charset="-122"/>
                  <a:sym typeface="+mn-ea"/>
                </a:rPr>
                <a:t>INTRODUCTION</a:t>
              </a:r>
              <a:endParaRPr lang="zh-CN" altLang="en-US" b="1" dirty="0">
                <a:latin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3909356" y="1685526"/>
              <a:ext cx="828000" cy="828000"/>
              <a:chOff x="3909356" y="1685526"/>
              <a:chExt cx="828000" cy="828000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3909356" y="1745583"/>
                <a:ext cx="828000" cy="7064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3790206" y="2954893"/>
            <a:ext cx="3294744" cy="828000"/>
            <a:chOff x="3873413" y="3203903"/>
            <a:chExt cx="3294744" cy="828000"/>
          </a:xfrm>
        </p:grpSpPr>
        <p:sp>
          <p:nvSpPr>
            <p:cNvPr id="55" name="文本框 54"/>
            <p:cNvSpPr txBox="1"/>
            <p:nvPr/>
          </p:nvSpPr>
          <p:spPr>
            <a:xfrm>
              <a:off x="4773299" y="3433237"/>
              <a:ext cx="2394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METHODOLOGY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3873413" y="3203903"/>
              <a:ext cx="899886" cy="828000"/>
              <a:chOff x="3873413" y="3203903"/>
              <a:chExt cx="899886" cy="828000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3873413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909356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7513852" y="3038728"/>
            <a:ext cx="4774692" cy="828000"/>
            <a:chOff x="8098970" y="3203903"/>
            <a:chExt cx="4774692" cy="828000"/>
          </a:xfrm>
        </p:grpSpPr>
        <p:sp>
          <p:nvSpPr>
            <p:cNvPr id="44" name="文本框 43"/>
            <p:cNvSpPr txBox="1"/>
            <p:nvPr/>
          </p:nvSpPr>
          <p:spPr>
            <a:xfrm>
              <a:off x="8998856" y="3349402"/>
              <a:ext cx="3874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RESULTS AND DISCUSSION</a:t>
              </a:r>
              <a:endParaRPr lang="zh-CN" altLang="en-US" b="1" dirty="0">
                <a:latin typeface="微软雅黑" panose="020B0503020204020204" pitchFamily="34" charset="-122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8098970" y="3203903"/>
              <a:ext cx="899886" cy="828000"/>
              <a:chOff x="8098970" y="3203903"/>
              <a:chExt cx="899886" cy="828000"/>
            </a:xfrm>
          </p:grpSpPr>
          <p:sp>
            <p:nvSpPr>
              <p:cNvPr id="46" name="文本框 45"/>
              <p:cNvSpPr txBox="1"/>
              <p:nvPr/>
            </p:nvSpPr>
            <p:spPr>
              <a:xfrm>
                <a:off x="8098970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8134913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9" name="组合 48"/>
          <p:cNvGrpSpPr/>
          <p:nvPr/>
        </p:nvGrpSpPr>
        <p:grpSpPr>
          <a:xfrm>
            <a:off x="7477909" y="1445811"/>
            <a:ext cx="4319455" cy="828000"/>
            <a:chOff x="8098970" y="1685526"/>
            <a:chExt cx="4319455" cy="828000"/>
          </a:xfrm>
        </p:grpSpPr>
        <p:sp>
          <p:nvSpPr>
            <p:cNvPr id="50" name="文本框 49"/>
            <p:cNvSpPr txBox="1"/>
            <p:nvPr/>
          </p:nvSpPr>
          <p:spPr>
            <a:xfrm>
              <a:off x="8998856" y="1854967"/>
              <a:ext cx="3419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微软雅黑" panose="020B0503020204020204" pitchFamily="34" charset="-122"/>
                </a:rPr>
                <a:t>DATA COLLECTION</a:t>
              </a:r>
              <a:endParaRPr lang="zh-CN" altLang="en-US" b="1" dirty="0">
                <a:latin typeface="微软雅黑" panose="020B0503020204020204" pitchFamily="34" charset="-122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8098970" y="1685526"/>
              <a:ext cx="899886" cy="828000"/>
              <a:chOff x="8098970" y="1685526"/>
              <a:chExt cx="899886" cy="828000"/>
            </a:xfrm>
          </p:grpSpPr>
          <p:sp>
            <p:nvSpPr>
              <p:cNvPr id="52" name="文本框 51"/>
              <p:cNvSpPr txBox="1"/>
              <p:nvPr/>
            </p:nvSpPr>
            <p:spPr>
              <a:xfrm>
                <a:off x="8098970" y="1714806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8134913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直角三角形 22"/>
          <p:cNvSpPr/>
          <p:nvPr userDrawn="1"/>
        </p:nvSpPr>
        <p:spPr>
          <a:xfrm flipH="1">
            <a:off x="11240770" y="6003925"/>
            <a:ext cx="950913" cy="8540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en-US" altLang="zh-CN" noProof="1"/>
              <a:t>1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-37465" y="0"/>
            <a:ext cx="2192655" cy="6858000"/>
            <a:chOff x="-37465" y="0"/>
            <a:chExt cx="2192655" cy="6858000"/>
          </a:xfrm>
        </p:grpSpPr>
        <p:sp>
          <p:nvSpPr>
            <p:cNvPr id="48" name="矩形 47"/>
            <p:cNvSpPr/>
            <p:nvPr/>
          </p:nvSpPr>
          <p:spPr>
            <a:xfrm>
              <a:off x="198755" y="1615440"/>
              <a:ext cx="775335" cy="231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www.1ppt.com/moban/     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行业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www.1ppt.com/hangye/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节日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www.1ppt.com/jieri/   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素材下载：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www.1ppt.com/sucai/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背景图片：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www.1ppt.com/beijing/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图表下载：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www.1ppt.com/tubiao/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优秀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www.1ppt.com/xiazai/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 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www.1ppt.com/powerpoint/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Word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 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www.1ppt.com/word/              Excel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www.1ppt.com/excel/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资料下载：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www.1ppt.com/ziliao/        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课件下载：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www.1ppt.com/kejian/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范文下载：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www.1ppt.com/fanwen/             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试卷下载：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www.1ppt.com/shiti/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教案下载：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www.1ppt.com/jiaoan/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论坛：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  <a:endPara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540" y="0"/>
              <a:ext cx="2141855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-37465" y="920115"/>
              <a:ext cx="1908810" cy="58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INTRODUCTION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  <a:p>
              <a:pPr algn="r"/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3335" y="2197735"/>
              <a:ext cx="21418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DATA</a:t>
              </a:r>
            </a:p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COLLECTION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-8255" y="3562985"/>
              <a:ext cx="2141855" cy="338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METHODOLOGY</a:t>
              </a: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1851025" y="1010920"/>
              <a:ext cx="180340" cy="1397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-37465" y="4733925"/>
              <a:ext cx="2141855" cy="58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RESULTS AND DISCUSSION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91A6ED1C-D6E1-4441-9B28-FDCB5B3772F1}"/>
              </a:ext>
            </a:extLst>
          </p:cNvPr>
          <p:cNvSpPr txBox="1"/>
          <p:nvPr/>
        </p:nvSpPr>
        <p:spPr>
          <a:xfrm>
            <a:off x="2155190" y="216167"/>
            <a:ext cx="99563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The very infrequent monkeypox disease is caused by a virus called the </a:t>
            </a:r>
            <a:r>
              <a:rPr lang="en-US" altLang="zh-CN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monkeypox virus</a:t>
            </a:r>
            <a:r>
              <a:rPr lang="en-US" altLang="zh-CN" sz="1600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At this time, there is </a:t>
            </a:r>
            <a:r>
              <a:rPr lang="en-US" altLang="zh-CN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 antiviral therapy </a:t>
            </a:r>
            <a:r>
              <a:rPr lang="en-US" altLang="zh-CN" sz="1600" dirty="0"/>
              <a:t>that will cure us enough to treat </a:t>
            </a:r>
            <a:r>
              <a:rPr lang="en-US" altLang="zh-CN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monkeypox</a:t>
            </a:r>
            <a:r>
              <a:rPr lang="en-US" altLang="zh-CN" sz="1600" dirty="0"/>
              <a:t>. </a:t>
            </a:r>
            <a:endParaRPr lang="en-US" altLang="zh-CN" sz="16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Now the researchers need to find an effective way to identify monkeypox disease and do the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collection and research trial</a:t>
            </a:r>
            <a:r>
              <a:rPr lang="en-US" altLang="zh-CN" sz="1600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There is a need in this field because there are so many cases of monkeypox and </a:t>
            </a:r>
            <a:r>
              <a:rPr lang="en-US" altLang="zh-CN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not enough testing kits. </a:t>
            </a: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algn="just">
              <a:lnSpc>
                <a:spcPct val="150000"/>
              </a:lnSpc>
            </a:pPr>
            <a:endParaRPr lang="zh-CN" altLang="en-US" sz="1600" dirty="0"/>
          </a:p>
        </p:txBody>
      </p:sp>
      <p:pic>
        <p:nvPicPr>
          <p:cNvPr id="13" name="Picture 4" descr="Mpox: Communicable Diseases: Public &amp; Environmental Health: Environmental  Health &amp; Safety: Protect IU: Indiana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933" y="3562985"/>
            <a:ext cx="5538383" cy="311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直角三角形 22"/>
          <p:cNvSpPr/>
          <p:nvPr userDrawn="1"/>
        </p:nvSpPr>
        <p:spPr>
          <a:xfrm flipH="1">
            <a:off x="11240770" y="6003925"/>
            <a:ext cx="950913" cy="8540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en-US" altLang="zh-CN" noProof="1" smtClean="0"/>
              <a:t>2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174" y="920115"/>
            <a:ext cx="7809499" cy="5748785"/>
          </a:xfrm>
          <a:prstGeom prst="rect">
            <a:avLst/>
          </a:prstGeom>
        </p:spPr>
      </p:pic>
      <p:sp>
        <p:nvSpPr>
          <p:cNvPr id="21" name="文本框 1">
            <a:extLst>
              <a:ext uri="{FF2B5EF4-FFF2-40B4-BE49-F238E27FC236}">
                <a16:creationId xmlns:a16="http://schemas.microsoft.com/office/drawing/2014/main" xmlns="" id="{91A6ED1C-D6E1-4441-9B28-FDCB5B3772F1}"/>
              </a:ext>
            </a:extLst>
          </p:cNvPr>
          <p:cNvSpPr txBox="1"/>
          <p:nvPr/>
        </p:nvSpPr>
        <p:spPr>
          <a:xfrm>
            <a:off x="2155190" y="216167"/>
            <a:ext cx="9956316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/>
              <a:t>Motivation &amp; Contributions</a:t>
            </a:r>
            <a:endParaRPr lang="zh-CN" altLang="en-US" sz="1600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-37465" y="0"/>
            <a:ext cx="2192655" cy="6858000"/>
            <a:chOff x="-37465" y="0"/>
            <a:chExt cx="2192655" cy="6858000"/>
          </a:xfrm>
        </p:grpSpPr>
        <p:sp>
          <p:nvSpPr>
            <p:cNvPr id="29" name="矩形 47"/>
            <p:cNvSpPr/>
            <p:nvPr/>
          </p:nvSpPr>
          <p:spPr>
            <a:xfrm>
              <a:off x="198755" y="1615440"/>
              <a:ext cx="775335" cy="231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www.1ppt.com/moban/     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行业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www.1ppt.com/hangye/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节日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www.1ppt.com/jieri/   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素材下载：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www.1ppt.com/sucai/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背景图片：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www.1ppt.com/beijing/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图表下载：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www.1ppt.com/tubiao/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优秀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www.1ppt.com/xiazai/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 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www.1ppt.com/powerpoint/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Word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 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www.1ppt.com/word/              Excel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www.1ppt.com/excel/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资料下载：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www.1ppt.com/ziliao/        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课件下载：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www.1ppt.com/kejian/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范文下载：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www.1ppt.com/fanwen/             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试卷下载：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www.1ppt.com/shiti/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教案下载：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www.1ppt.com/jiaoan/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论坛：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  <a:endPara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矩形 5"/>
            <p:cNvSpPr/>
            <p:nvPr/>
          </p:nvSpPr>
          <p:spPr>
            <a:xfrm>
              <a:off x="2540" y="0"/>
              <a:ext cx="2141855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6"/>
            <p:cNvSpPr txBox="1"/>
            <p:nvPr/>
          </p:nvSpPr>
          <p:spPr>
            <a:xfrm>
              <a:off x="-37465" y="920115"/>
              <a:ext cx="1908810" cy="58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INTRODUCTION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  <a:p>
              <a:pPr algn="r"/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2"/>
            <p:cNvSpPr txBox="1"/>
            <p:nvPr/>
          </p:nvSpPr>
          <p:spPr>
            <a:xfrm>
              <a:off x="13335" y="2197735"/>
              <a:ext cx="21418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DATA</a:t>
              </a:r>
            </a:p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COLLECTION</a:t>
              </a:r>
            </a:p>
          </p:txBody>
        </p:sp>
        <p:sp>
          <p:nvSpPr>
            <p:cNvPr id="33" name="文本框 4"/>
            <p:cNvSpPr txBox="1"/>
            <p:nvPr/>
          </p:nvSpPr>
          <p:spPr>
            <a:xfrm>
              <a:off x="-8255" y="3562985"/>
              <a:ext cx="2141855" cy="338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METHODOLOGY</a:t>
              </a:r>
            </a:p>
          </p:txBody>
        </p:sp>
        <p:sp>
          <p:nvSpPr>
            <p:cNvPr id="34" name="等腰三角形 20"/>
            <p:cNvSpPr/>
            <p:nvPr/>
          </p:nvSpPr>
          <p:spPr>
            <a:xfrm rot="16200000">
              <a:off x="1851025" y="1010920"/>
              <a:ext cx="180340" cy="1397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文本框 7"/>
            <p:cNvSpPr txBox="1"/>
            <p:nvPr/>
          </p:nvSpPr>
          <p:spPr>
            <a:xfrm>
              <a:off x="-37465" y="4733925"/>
              <a:ext cx="2141855" cy="58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RESULTS AND DISCUSSION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2693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直角三角形 22"/>
          <p:cNvSpPr/>
          <p:nvPr userDrawn="1"/>
        </p:nvSpPr>
        <p:spPr>
          <a:xfrm flipH="1">
            <a:off x="11240770" y="6003925"/>
            <a:ext cx="950913" cy="8540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en-US" altLang="zh-CN" noProof="1" smtClean="0"/>
              <a:t>3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-8255" y="5438715"/>
            <a:ext cx="2133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未来工作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91A6ED1C-D6E1-4441-9B28-FDCB5B3772F1}"/>
              </a:ext>
            </a:extLst>
          </p:cNvPr>
          <p:cNvSpPr txBox="1"/>
          <p:nvPr/>
        </p:nvSpPr>
        <p:spPr>
          <a:xfrm>
            <a:off x="2125344" y="683295"/>
            <a:ext cx="99563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In order to accomplish this, the </a:t>
            </a:r>
            <a:r>
              <a:rPr lang="en-US" altLang="zh-CN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Google search </a:t>
            </a:r>
            <a:r>
              <a:rPr lang="en-US" altLang="zh-CN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engine </a:t>
            </a:r>
            <a:r>
              <a:rPr lang="en-US" altLang="zh-CN" sz="1600" dirty="0"/>
              <a:t>is utilized for the purpose of gathering the </a:t>
            </a:r>
            <a:r>
              <a:rPr lang="en-US" altLang="zh-CN" sz="1600" dirty="0" smtClean="0"/>
              <a:t>images.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The </a:t>
            </a:r>
            <a:r>
              <a:rPr lang="en-US" altLang="zh-CN" sz="1600" dirty="0"/>
              <a:t>authors have collected two types of images: one is </a:t>
            </a:r>
            <a:r>
              <a:rPr lang="en-US" altLang="zh-CN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monkeypox</a:t>
            </a:r>
            <a:r>
              <a:rPr lang="en-US" altLang="zh-CN" sz="1600" dirty="0"/>
              <a:t> and the other type is non-monkeypox images. Additionally, the non-monkeypox type includes three types of images: </a:t>
            </a:r>
            <a:r>
              <a:rPr lang="en-US" altLang="zh-CN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chickenpox, measles, and normal image</a:t>
            </a:r>
            <a:r>
              <a:rPr lang="en-US" altLang="zh-CN" sz="1600" dirty="0"/>
              <a:t>.</a:t>
            </a:r>
            <a:endParaRPr lang="en-US" altLang="zh-CN" sz="16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A total of </a:t>
            </a:r>
            <a:r>
              <a:rPr lang="en-US" altLang="zh-CN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770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image </a:t>
            </a:r>
            <a:r>
              <a:rPr lang="en-US" altLang="zh-CN" sz="1600" dirty="0" smtClean="0"/>
              <a:t>have </a:t>
            </a:r>
            <a:r>
              <a:rPr lang="en-US" altLang="zh-CN" sz="1600" dirty="0"/>
              <a:t>been </a:t>
            </a:r>
            <a:r>
              <a:rPr lang="en-US" altLang="zh-CN" sz="1600" dirty="0" smtClean="0"/>
              <a:t>collected,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smtClean="0"/>
              <a:t>    the </a:t>
            </a:r>
            <a:r>
              <a:rPr lang="en-US" altLang="zh-CN" sz="1600" dirty="0"/>
              <a:t>authors named the </a:t>
            </a:r>
            <a:r>
              <a:rPr lang="en-US" altLang="zh-CN" sz="1600" dirty="0" smtClean="0"/>
              <a:t>dataset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</a:t>
            </a:r>
            <a:r>
              <a:rPr lang="en-US" altLang="zh-CN" sz="1600" dirty="0"/>
              <a:t>“MSID”, which is the short form of </a:t>
            </a:r>
            <a:endParaRPr lang="en-US" altLang="zh-CN" sz="1600" dirty="0" smtClean="0"/>
          </a:p>
          <a:p>
            <a:pPr algn="just">
              <a:lnSpc>
                <a:spcPct val="150000"/>
              </a:lnSpc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“</a:t>
            </a:r>
            <a:r>
              <a:rPr lang="en-US" altLang="zh-CN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Monkeypox Skin Images Dataset</a:t>
            </a:r>
            <a:r>
              <a:rPr lang="en-US" altLang="zh-CN" sz="1600" dirty="0"/>
              <a:t>”</a:t>
            </a:r>
            <a:endParaRPr lang="en-US" altLang="zh-CN" sz="1600" dirty="0" smtClean="0"/>
          </a:p>
        </p:txBody>
      </p:sp>
      <p:sp>
        <p:nvSpPr>
          <p:cNvPr id="16" name="矩形 3"/>
          <p:cNvSpPr>
            <a:spLocks noChangeArrowheads="1"/>
          </p:cNvSpPr>
          <p:nvPr/>
        </p:nvSpPr>
        <p:spPr bwMode="auto">
          <a:xfrm>
            <a:off x="2258059" y="119929"/>
            <a:ext cx="5852878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000" b="1" noProof="1" smtClean="0">
                <a:solidFill>
                  <a:srgbClr val="202A3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 Collection</a:t>
            </a:r>
            <a:endParaRPr lang="en-US" altLang="zh-CN" sz="2000" b="1" noProof="1">
              <a:solidFill>
                <a:srgbClr val="202A36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7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55" y="492795"/>
            <a:ext cx="8394065" cy="190500"/>
          </a:xfrm>
          <a:prstGeom prst="rect">
            <a:avLst/>
          </a:prstGeom>
        </p:spPr>
      </p:pic>
      <p:grpSp>
        <p:nvGrpSpPr>
          <p:cNvPr id="18" name="组合 9"/>
          <p:cNvGrpSpPr/>
          <p:nvPr/>
        </p:nvGrpSpPr>
        <p:grpSpPr>
          <a:xfrm>
            <a:off x="-37465" y="-184150"/>
            <a:ext cx="2181860" cy="7042150"/>
            <a:chOff x="-63" y="-290"/>
            <a:chExt cx="3436" cy="11090"/>
          </a:xfrm>
        </p:grpSpPr>
        <p:sp>
          <p:nvSpPr>
            <p:cNvPr id="19" name="矩形 47"/>
            <p:cNvSpPr/>
            <p:nvPr/>
          </p:nvSpPr>
          <p:spPr>
            <a:xfrm>
              <a:off x="309" y="2544"/>
              <a:ext cx="1221" cy="3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www.1ppt.com/moban/     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行业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www.1ppt.com/hangye/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节日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www.1ppt.com/jieri/   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素材下载：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www.1ppt.com/sucai/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背景图片：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www.1ppt.com/beijing/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图表下载：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www.1ppt.com/tubiao/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优秀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www.1ppt.com/xiazai/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 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www.1ppt.com/powerpoint/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Word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 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www.1ppt.com/word/              Excel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www.1ppt.com/excel/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资料下载：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www.1ppt.com/ziliao/        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课件下载：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www.1ppt.com/kejian/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范文下载：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www.1ppt.com/fanwen/             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试卷下载：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www.1ppt.com/shiti/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教案下载：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www.1ppt.com/jiaoan/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论坛：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  <a:endPara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矩形 5"/>
            <p:cNvSpPr/>
            <p:nvPr/>
          </p:nvSpPr>
          <p:spPr>
            <a:xfrm>
              <a:off x="0" y="0"/>
              <a:ext cx="3373" cy="10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6"/>
            <p:cNvSpPr txBox="1"/>
            <p:nvPr/>
          </p:nvSpPr>
          <p:spPr>
            <a:xfrm>
              <a:off x="-63" y="1449"/>
              <a:ext cx="3006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INTRODUCTION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  <a:p>
              <a:pPr algn="r"/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"/>
            <p:cNvSpPr txBox="1"/>
            <p:nvPr/>
          </p:nvSpPr>
          <p:spPr>
            <a:xfrm>
              <a:off x="-63" y="2810"/>
              <a:ext cx="3373" cy="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RESEARCH CHALLENGES &amp; LIMITATIONS</a:t>
              </a:r>
            </a:p>
          </p:txBody>
        </p:sp>
        <p:sp>
          <p:nvSpPr>
            <p:cNvPr id="25" name="文本框 4"/>
            <p:cNvSpPr txBox="1"/>
            <p:nvPr/>
          </p:nvSpPr>
          <p:spPr>
            <a:xfrm>
              <a:off x="-30" y="5093"/>
              <a:ext cx="3373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RESEARCH IDEAS &amp; OBJECTIVES</a:t>
              </a:r>
            </a:p>
          </p:txBody>
        </p:sp>
        <p:sp>
          <p:nvSpPr>
            <p:cNvPr id="26" name="Rectangle 5"/>
            <p:cNvSpPr/>
            <p:nvPr/>
          </p:nvSpPr>
          <p:spPr>
            <a:xfrm>
              <a:off x="0" y="-290"/>
              <a:ext cx="48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Rectangle 7"/>
            <p:cNvSpPr/>
            <p:nvPr/>
          </p:nvSpPr>
          <p:spPr>
            <a:xfrm>
              <a:off x="200" y="-90"/>
              <a:ext cx="48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等腰三角形 20"/>
            <p:cNvSpPr/>
            <p:nvPr/>
          </p:nvSpPr>
          <p:spPr>
            <a:xfrm rot="16200000">
              <a:off x="2911" y="1592"/>
              <a:ext cx="284" cy="22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文本框 7"/>
            <p:cNvSpPr txBox="1"/>
            <p:nvPr/>
          </p:nvSpPr>
          <p:spPr>
            <a:xfrm>
              <a:off x="-17" y="6868"/>
              <a:ext cx="3373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RESEARCH ARRANGEMENT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-37465" y="0"/>
            <a:ext cx="2192655" cy="6858000"/>
            <a:chOff x="-37465" y="0"/>
            <a:chExt cx="2192655" cy="6858000"/>
          </a:xfrm>
        </p:grpSpPr>
        <p:sp>
          <p:nvSpPr>
            <p:cNvPr id="30" name="矩形 47"/>
            <p:cNvSpPr/>
            <p:nvPr/>
          </p:nvSpPr>
          <p:spPr>
            <a:xfrm>
              <a:off x="198755" y="1615440"/>
              <a:ext cx="775335" cy="231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www.1ppt.com/moban/     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行业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www.1ppt.com/hangye/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节日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www.1ppt.com/jieri/   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素材下载：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www.1ppt.com/sucai/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背景图片：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www.1ppt.com/beijing/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图表下载：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www.1ppt.com/tubiao/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优秀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www.1ppt.com/xiazai/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 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www.1ppt.com/powerpoint/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Word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 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www.1ppt.com/word/              Excel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www.1ppt.com/excel/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资料下载：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www.1ppt.com/ziliao/        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课件下载：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www.1ppt.com/kejian/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范文下载：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www.1ppt.com/fanwen/             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试卷下载：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www.1ppt.com/shiti/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教案下载：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www.1ppt.com/jiaoan/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论坛：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  <a:endPara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矩形 5"/>
            <p:cNvSpPr/>
            <p:nvPr/>
          </p:nvSpPr>
          <p:spPr>
            <a:xfrm>
              <a:off x="2540" y="0"/>
              <a:ext cx="2141855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6"/>
            <p:cNvSpPr txBox="1"/>
            <p:nvPr/>
          </p:nvSpPr>
          <p:spPr>
            <a:xfrm>
              <a:off x="60210" y="920115"/>
              <a:ext cx="1908810" cy="58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INTRODUCTION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  <a:p>
              <a:pPr algn="r"/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2"/>
            <p:cNvSpPr txBox="1"/>
            <p:nvPr/>
          </p:nvSpPr>
          <p:spPr>
            <a:xfrm>
              <a:off x="13335" y="2197735"/>
              <a:ext cx="21418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DATA</a:t>
              </a:r>
            </a:p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COLLECTION</a:t>
              </a:r>
            </a:p>
          </p:txBody>
        </p:sp>
        <p:sp>
          <p:nvSpPr>
            <p:cNvPr id="34" name="文本框 4"/>
            <p:cNvSpPr txBox="1"/>
            <p:nvPr/>
          </p:nvSpPr>
          <p:spPr>
            <a:xfrm>
              <a:off x="-8255" y="3562985"/>
              <a:ext cx="2141855" cy="338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METHODOLOGY</a:t>
              </a:r>
            </a:p>
          </p:txBody>
        </p:sp>
        <p:sp>
          <p:nvSpPr>
            <p:cNvPr id="36" name="文本框 7"/>
            <p:cNvSpPr txBox="1"/>
            <p:nvPr/>
          </p:nvSpPr>
          <p:spPr>
            <a:xfrm>
              <a:off x="-37465" y="4733925"/>
              <a:ext cx="2141855" cy="58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RESULTS AND DISCUSSION</a:t>
              </a:r>
            </a:p>
          </p:txBody>
        </p:sp>
      </p:grpSp>
      <p:sp>
        <p:nvSpPr>
          <p:cNvPr id="37" name="等腰三角形 20"/>
          <p:cNvSpPr/>
          <p:nvPr/>
        </p:nvSpPr>
        <p:spPr>
          <a:xfrm rot="16200000">
            <a:off x="1878850" y="2496820"/>
            <a:ext cx="180340" cy="1397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https://ars.els-cdn.com/content/image/1-s2.0-S0893608023000850-gr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328" y="2566669"/>
            <a:ext cx="3685734" cy="419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245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直角三角形 22"/>
          <p:cNvSpPr/>
          <p:nvPr userDrawn="1"/>
        </p:nvSpPr>
        <p:spPr>
          <a:xfrm flipH="1">
            <a:off x="11240770" y="6003925"/>
            <a:ext cx="950913" cy="8540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en-US" altLang="zh-CN" noProof="1" smtClean="0"/>
              <a:t>4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-8255" y="5438715"/>
            <a:ext cx="2133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未来工作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91A6ED1C-D6E1-4441-9B28-FDCB5B3772F1}"/>
              </a:ext>
            </a:extLst>
          </p:cNvPr>
          <p:cNvSpPr txBox="1"/>
          <p:nvPr/>
        </p:nvSpPr>
        <p:spPr>
          <a:xfrm>
            <a:off x="2125344" y="683295"/>
            <a:ext cx="9956316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</p:txBody>
      </p:sp>
      <p:sp>
        <p:nvSpPr>
          <p:cNvPr id="16" name="矩形 3"/>
          <p:cNvSpPr>
            <a:spLocks noChangeArrowheads="1"/>
          </p:cNvSpPr>
          <p:nvPr/>
        </p:nvSpPr>
        <p:spPr bwMode="auto">
          <a:xfrm>
            <a:off x="2258059" y="119929"/>
            <a:ext cx="5852878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000" b="1" noProof="1" smtClean="0">
                <a:solidFill>
                  <a:srgbClr val="202A3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Proposed Methodology</a:t>
            </a:r>
            <a:endParaRPr lang="en-US" altLang="zh-CN" sz="2000" b="1" noProof="1">
              <a:solidFill>
                <a:srgbClr val="202A36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7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55" y="492795"/>
            <a:ext cx="8394065" cy="190500"/>
          </a:xfrm>
          <a:prstGeom prst="rect">
            <a:avLst/>
          </a:prstGeom>
        </p:spPr>
      </p:pic>
      <p:grpSp>
        <p:nvGrpSpPr>
          <p:cNvPr id="18" name="组合 9"/>
          <p:cNvGrpSpPr/>
          <p:nvPr/>
        </p:nvGrpSpPr>
        <p:grpSpPr>
          <a:xfrm>
            <a:off x="-37465" y="-184150"/>
            <a:ext cx="2181860" cy="7042150"/>
            <a:chOff x="-63" y="-290"/>
            <a:chExt cx="3436" cy="11090"/>
          </a:xfrm>
        </p:grpSpPr>
        <p:sp>
          <p:nvSpPr>
            <p:cNvPr id="19" name="矩形 47"/>
            <p:cNvSpPr/>
            <p:nvPr/>
          </p:nvSpPr>
          <p:spPr>
            <a:xfrm>
              <a:off x="309" y="2544"/>
              <a:ext cx="1221" cy="3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www.1ppt.com/moban/     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行业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www.1ppt.com/hangye/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节日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www.1ppt.com/jieri/   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素材下载：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www.1ppt.com/sucai/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背景图片：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www.1ppt.com/beijing/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图表下载：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www.1ppt.com/tubiao/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优秀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www.1ppt.com/xiazai/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 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www.1ppt.com/powerpoint/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Word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 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www.1ppt.com/word/              Excel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www.1ppt.com/excel/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资料下载：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www.1ppt.com/ziliao/        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课件下载：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www.1ppt.com/kejian/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范文下载：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www.1ppt.com/fanwen/             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试卷下载：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www.1ppt.com/shiti/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教案下载：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www.1ppt.com/jiaoan/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论坛：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  <a:endPara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矩形 5"/>
            <p:cNvSpPr/>
            <p:nvPr/>
          </p:nvSpPr>
          <p:spPr>
            <a:xfrm>
              <a:off x="0" y="0"/>
              <a:ext cx="3373" cy="10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6"/>
            <p:cNvSpPr txBox="1"/>
            <p:nvPr/>
          </p:nvSpPr>
          <p:spPr>
            <a:xfrm>
              <a:off x="-63" y="1449"/>
              <a:ext cx="3006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INTRODUCTION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  <a:p>
              <a:pPr algn="r"/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"/>
            <p:cNvSpPr txBox="1"/>
            <p:nvPr/>
          </p:nvSpPr>
          <p:spPr>
            <a:xfrm>
              <a:off x="-63" y="2810"/>
              <a:ext cx="3373" cy="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RESEARCH CHALLENGES &amp; LIMITATIONS</a:t>
              </a:r>
            </a:p>
          </p:txBody>
        </p:sp>
        <p:sp>
          <p:nvSpPr>
            <p:cNvPr id="25" name="文本框 4"/>
            <p:cNvSpPr txBox="1"/>
            <p:nvPr/>
          </p:nvSpPr>
          <p:spPr>
            <a:xfrm>
              <a:off x="-30" y="5093"/>
              <a:ext cx="3373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RESEARCH IDEAS &amp; OBJECTIVES</a:t>
              </a:r>
            </a:p>
          </p:txBody>
        </p:sp>
        <p:sp>
          <p:nvSpPr>
            <p:cNvPr id="26" name="Rectangle 5"/>
            <p:cNvSpPr/>
            <p:nvPr/>
          </p:nvSpPr>
          <p:spPr>
            <a:xfrm>
              <a:off x="0" y="-290"/>
              <a:ext cx="48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Rectangle 7"/>
            <p:cNvSpPr/>
            <p:nvPr/>
          </p:nvSpPr>
          <p:spPr>
            <a:xfrm>
              <a:off x="200" y="-90"/>
              <a:ext cx="48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等腰三角形 20"/>
            <p:cNvSpPr/>
            <p:nvPr/>
          </p:nvSpPr>
          <p:spPr>
            <a:xfrm rot="16200000">
              <a:off x="2911" y="1592"/>
              <a:ext cx="284" cy="22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文本框 7"/>
            <p:cNvSpPr txBox="1"/>
            <p:nvPr/>
          </p:nvSpPr>
          <p:spPr>
            <a:xfrm>
              <a:off x="-17" y="6868"/>
              <a:ext cx="3373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RESEARCH ARRANGEMENT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-37465" y="0"/>
            <a:ext cx="2192655" cy="6858000"/>
            <a:chOff x="-37465" y="0"/>
            <a:chExt cx="2192655" cy="6858000"/>
          </a:xfrm>
        </p:grpSpPr>
        <p:sp>
          <p:nvSpPr>
            <p:cNvPr id="30" name="矩形 47"/>
            <p:cNvSpPr/>
            <p:nvPr/>
          </p:nvSpPr>
          <p:spPr>
            <a:xfrm>
              <a:off x="198755" y="1615440"/>
              <a:ext cx="775335" cy="231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www.1ppt.com/moban/     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行业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www.1ppt.com/hangye/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节日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www.1ppt.com/jieri/   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素材下载：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www.1ppt.com/sucai/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背景图片：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www.1ppt.com/beijing/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图表下载：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www.1ppt.com/tubiao/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优秀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www.1ppt.com/xiazai/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 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www.1ppt.com/powerpoint/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Word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 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www.1ppt.com/word/              Excel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www.1ppt.com/excel/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资料下载：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www.1ppt.com/ziliao/        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课件下载：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www.1ppt.com/kejian/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范文下载：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www.1ppt.com/fanwen/             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试卷下载：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www.1ppt.com/shiti/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教案下载：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www.1ppt.com/jiaoan/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论坛：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  <a:endPara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矩形 5"/>
            <p:cNvSpPr/>
            <p:nvPr/>
          </p:nvSpPr>
          <p:spPr>
            <a:xfrm>
              <a:off x="2540" y="0"/>
              <a:ext cx="2141855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6"/>
            <p:cNvSpPr txBox="1"/>
            <p:nvPr/>
          </p:nvSpPr>
          <p:spPr>
            <a:xfrm>
              <a:off x="60210" y="920115"/>
              <a:ext cx="1908810" cy="58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INTRODUCTION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  <a:p>
              <a:pPr algn="r"/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2"/>
            <p:cNvSpPr txBox="1"/>
            <p:nvPr/>
          </p:nvSpPr>
          <p:spPr>
            <a:xfrm>
              <a:off x="13335" y="2197735"/>
              <a:ext cx="21418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DATA</a:t>
              </a:r>
            </a:p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COLLECTION</a:t>
              </a:r>
            </a:p>
          </p:txBody>
        </p:sp>
        <p:sp>
          <p:nvSpPr>
            <p:cNvPr id="34" name="文本框 4"/>
            <p:cNvSpPr txBox="1"/>
            <p:nvPr/>
          </p:nvSpPr>
          <p:spPr>
            <a:xfrm>
              <a:off x="-27305" y="3565207"/>
              <a:ext cx="2141855" cy="338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METHODOLOGY</a:t>
              </a:r>
            </a:p>
          </p:txBody>
        </p:sp>
        <p:sp>
          <p:nvSpPr>
            <p:cNvPr id="36" name="文本框 7"/>
            <p:cNvSpPr txBox="1"/>
            <p:nvPr/>
          </p:nvSpPr>
          <p:spPr>
            <a:xfrm>
              <a:off x="-37465" y="4733925"/>
              <a:ext cx="2141855" cy="58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RESULTS AND DISCUSSION</a:t>
              </a:r>
            </a:p>
          </p:txBody>
        </p:sp>
      </p:grpSp>
      <p:sp>
        <p:nvSpPr>
          <p:cNvPr id="37" name="等腰三角形 20"/>
          <p:cNvSpPr/>
          <p:nvPr/>
        </p:nvSpPr>
        <p:spPr>
          <a:xfrm rot="16200000">
            <a:off x="1943669" y="3654571"/>
            <a:ext cx="180340" cy="1397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581" y="683296"/>
            <a:ext cx="4971796" cy="2283270"/>
          </a:xfrm>
          <a:prstGeom prst="rect">
            <a:avLst/>
          </a:prstGeom>
        </p:spPr>
      </p:pic>
      <p:pic>
        <p:nvPicPr>
          <p:cNvPr id="4098" name="Picture 2" descr="https://ars.els-cdn.com/content/image/1-s2.0-S0893608023000850-gr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02" y="1067448"/>
            <a:ext cx="5162972" cy="567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672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直角三角形 22"/>
          <p:cNvSpPr/>
          <p:nvPr userDrawn="1"/>
        </p:nvSpPr>
        <p:spPr>
          <a:xfrm flipH="1">
            <a:off x="11240770" y="6003925"/>
            <a:ext cx="950913" cy="8540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en-US" altLang="zh-CN" noProof="1" smtClean="0"/>
              <a:t>5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-8255" y="5438715"/>
            <a:ext cx="2133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未来工作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91A6ED1C-D6E1-4441-9B28-FDCB5B3772F1}"/>
              </a:ext>
            </a:extLst>
          </p:cNvPr>
          <p:cNvSpPr txBox="1"/>
          <p:nvPr/>
        </p:nvSpPr>
        <p:spPr>
          <a:xfrm>
            <a:off x="2125344" y="683295"/>
            <a:ext cx="9956316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</p:txBody>
      </p:sp>
      <p:sp>
        <p:nvSpPr>
          <p:cNvPr id="16" name="矩形 3"/>
          <p:cNvSpPr>
            <a:spLocks noChangeArrowheads="1"/>
          </p:cNvSpPr>
          <p:nvPr/>
        </p:nvSpPr>
        <p:spPr bwMode="auto">
          <a:xfrm>
            <a:off x="2258059" y="119929"/>
            <a:ext cx="5852878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000" b="1" noProof="1" smtClean="0">
                <a:solidFill>
                  <a:srgbClr val="202A3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Proposed Methodology</a:t>
            </a:r>
            <a:endParaRPr lang="en-US" altLang="zh-CN" sz="2000" b="1" noProof="1">
              <a:solidFill>
                <a:srgbClr val="202A36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7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55" y="492795"/>
            <a:ext cx="8394065" cy="190500"/>
          </a:xfrm>
          <a:prstGeom prst="rect">
            <a:avLst/>
          </a:prstGeom>
        </p:spPr>
      </p:pic>
      <p:grpSp>
        <p:nvGrpSpPr>
          <p:cNvPr id="18" name="组合 9"/>
          <p:cNvGrpSpPr/>
          <p:nvPr/>
        </p:nvGrpSpPr>
        <p:grpSpPr>
          <a:xfrm>
            <a:off x="-37465" y="-184150"/>
            <a:ext cx="2181860" cy="7042150"/>
            <a:chOff x="-63" y="-290"/>
            <a:chExt cx="3436" cy="11090"/>
          </a:xfrm>
        </p:grpSpPr>
        <p:sp>
          <p:nvSpPr>
            <p:cNvPr id="19" name="矩形 47"/>
            <p:cNvSpPr/>
            <p:nvPr/>
          </p:nvSpPr>
          <p:spPr>
            <a:xfrm>
              <a:off x="309" y="2544"/>
              <a:ext cx="1221" cy="3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www.1ppt.com/moban/     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行业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www.1ppt.com/hangye/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节日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www.1ppt.com/jieri/   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素材下载：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www.1ppt.com/sucai/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背景图片：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www.1ppt.com/beijing/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图表下载：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www.1ppt.com/tubiao/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优秀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www.1ppt.com/xiazai/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 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www.1ppt.com/powerpoint/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Word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 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www.1ppt.com/word/              Excel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www.1ppt.com/excel/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资料下载：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www.1ppt.com/ziliao/        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课件下载：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www.1ppt.com/kejian/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范文下载：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www.1ppt.com/fanwen/             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试卷下载：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www.1ppt.com/shiti/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教案下载：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www.1ppt.com/jiaoan/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论坛：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  <a:endPara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矩形 5"/>
            <p:cNvSpPr/>
            <p:nvPr/>
          </p:nvSpPr>
          <p:spPr>
            <a:xfrm>
              <a:off x="0" y="0"/>
              <a:ext cx="3373" cy="10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6"/>
            <p:cNvSpPr txBox="1"/>
            <p:nvPr/>
          </p:nvSpPr>
          <p:spPr>
            <a:xfrm>
              <a:off x="-63" y="1449"/>
              <a:ext cx="3006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INTRODUCTION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  <a:p>
              <a:pPr algn="r"/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"/>
            <p:cNvSpPr txBox="1"/>
            <p:nvPr/>
          </p:nvSpPr>
          <p:spPr>
            <a:xfrm>
              <a:off x="-63" y="2810"/>
              <a:ext cx="3373" cy="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RESEARCH CHALLENGES &amp; LIMITATIONS</a:t>
              </a:r>
            </a:p>
          </p:txBody>
        </p:sp>
        <p:sp>
          <p:nvSpPr>
            <p:cNvPr id="25" name="文本框 4"/>
            <p:cNvSpPr txBox="1"/>
            <p:nvPr/>
          </p:nvSpPr>
          <p:spPr>
            <a:xfrm>
              <a:off x="-30" y="5093"/>
              <a:ext cx="3373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RESEARCH IDEAS &amp; OBJECTIVES</a:t>
              </a:r>
            </a:p>
          </p:txBody>
        </p:sp>
        <p:sp>
          <p:nvSpPr>
            <p:cNvPr id="26" name="Rectangle 5"/>
            <p:cNvSpPr/>
            <p:nvPr/>
          </p:nvSpPr>
          <p:spPr>
            <a:xfrm>
              <a:off x="0" y="-290"/>
              <a:ext cx="48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Rectangle 7"/>
            <p:cNvSpPr/>
            <p:nvPr/>
          </p:nvSpPr>
          <p:spPr>
            <a:xfrm>
              <a:off x="200" y="-90"/>
              <a:ext cx="48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等腰三角形 20"/>
            <p:cNvSpPr/>
            <p:nvPr/>
          </p:nvSpPr>
          <p:spPr>
            <a:xfrm rot="16200000">
              <a:off x="2911" y="1592"/>
              <a:ext cx="284" cy="22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文本框 7"/>
            <p:cNvSpPr txBox="1"/>
            <p:nvPr/>
          </p:nvSpPr>
          <p:spPr>
            <a:xfrm>
              <a:off x="-17" y="6868"/>
              <a:ext cx="3373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RESEARCH ARRANGEMENT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-37465" y="0"/>
            <a:ext cx="2192655" cy="6858000"/>
            <a:chOff x="-37465" y="0"/>
            <a:chExt cx="2192655" cy="6858000"/>
          </a:xfrm>
        </p:grpSpPr>
        <p:sp>
          <p:nvSpPr>
            <p:cNvPr id="30" name="矩形 47"/>
            <p:cNvSpPr/>
            <p:nvPr/>
          </p:nvSpPr>
          <p:spPr>
            <a:xfrm>
              <a:off x="198755" y="1615440"/>
              <a:ext cx="775335" cy="231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www.1ppt.com/moban/     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行业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www.1ppt.com/hangye/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节日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www.1ppt.com/jieri/   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素材下载：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www.1ppt.com/sucai/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背景图片：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www.1ppt.com/beijing/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图表下载：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www.1ppt.com/tubiao/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优秀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www.1ppt.com/xiazai/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 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www.1ppt.com/powerpoint/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Word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 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www.1ppt.com/word/              Excel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www.1ppt.com/excel/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资料下载：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www.1ppt.com/ziliao/        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课件下载：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www.1ppt.com/kejian/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范文下载：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www.1ppt.com/fanwen/             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试卷下载：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www.1ppt.com/shiti/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教案下载：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www.1ppt.com/jiaoan/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论坛：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  <a:endPara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矩形 5"/>
            <p:cNvSpPr/>
            <p:nvPr/>
          </p:nvSpPr>
          <p:spPr>
            <a:xfrm>
              <a:off x="2540" y="0"/>
              <a:ext cx="2141855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6"/>
            <p:cNvSpPr txBox="1"/>
            <p:nvPr/>
          </p:nvSpPr>
          <p:spPr>
            <a:xfrm>
              <a:off x="60210" y="920115"/>
              <a:ext cx="1908810" cy="58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INTRODUCTION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  <a:p>
              <a:pPr algn="r"/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2"/>
            <p:cNvSpPr txBox="1"/>
            <p:nvPr/>
          </p:nvSpPr>
          <p:spPr>
            <a:xfrm>
              <a:off x="13335" y="2197735"/>
              <a:ext cx="21418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DATA</a:t>
              </a:r>
            </a:p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COLLECTION</a:t>
              </a:r>
            </a:p>
          </p:txBody>
        </p:sp>
        <p:sp>
          <p:nvSpPr>
            <p:cNvPr id="34" name="文本框 4"/>
            <p:cNvSpPr txBox="1"/>
            <p:nvPr/>
          </p:nvSpPr>
          <p:spPr>
            <a:xfrm>
              <a:off x="-27305" y="3565207"/>
              <a:ext cx="2141855" cy="338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METHODOLOGY</a:t>
              </a:r>
            </a:p>
          </p:txBody>
        </p:sp>
        <p:sp>
          <p:nvSpPr>
            <p:cNvPr id="36" name="文本框 7"/>
            <p:cNvSpPr txBox="1"/>
            <p:nvPr/>
          </p:nvSpPr>
          <p:spPr>
            <a:xfrm>
              <a:off x="-37465" y="4733925"/>
              <a:ext cx="2141855" cy="58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RESULTS AND DISCUSSION</a:t>
              </a:r>
            </a:p>
          </p:txBody>
        </p:sp>
      </p:grpSp>
      <p:sp>
        <p:nvSpPr>
          <p:cNvPr id="37" name="等腰三角形 20"/>
          <p:cNvSpPr/>
          <p:nvPr/>
        </p:nvSpPr>
        <p:spPr>
          <a:xfrm rot="16200000">
            <a:off x="1943669" y="3654571"/>
            <a:ext cx="180340" cy="1397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文本框 1">
            <a:extLst>
              <a:ext uri="{FF2B5EF4-FFF2-40B4-BE49-F238E27FC236}">
                <a16:creationId xmlns:a16="http://schemas.microsoft.com/office/drawing/2014/main" xmlns="" id="{91A6ED1C-D6E1-4441-9B28-FDCB5B3772F1}"/>
              </a:ext>
            </a:extLst>
          </p:cNvPr>
          <p:cNvSpPr txBox="1"/>
          <p:nvPr/>
        </p:nvSpPr>
        <p:spPr>
          <a:xfrm>
            <a:off x="2125344" y="683295"/>
            <a:ext cx="995631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</a:t>
            </a:r>
            <a:r>
              <a:rPr lang="en-US" altLang="zh-CN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preprocessing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smtClean="0"/>
              <a:t>    The </a:t>
            </a:r>
            <a:r>
              <a:rPr lang="en-US" altLang="zh-CN" sz="1600" dirty="0"/>
              <a:t>skin images in the dataset are transformed to RGB and then downsized to 224 × </a:t>
            </a:r>
            <a:r>
              <a:rPr lang="en-US" altLang="zh-CN" sz="1600" dirty="0" smtClean="0"/>
              <a:t>224.</a:t>
            </a:r>
          </a:p>
          <a:p>
            <a:pPr algn="just">
              <a:lnSpc>
                <a:spcPct val="150000"/>
              </a:lnSpc>
            </a:pPr>
            <a:endParaRPr lang="en-US" altLang="zh-CN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</a:t>
            </a:r>
            <a:r>
              <a:rPr lang="en-US" altLang="zh-CN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Splitting (80-20)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Augmentation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/>
              <a:t>    11 </a:t>
            </a:r>
            <a:r>
              <a:rPr lang="en-US" sz="1600" dirty="0"/>
              <a:t>types </a:t>
            </a:r>
            <a:r>
              <a:rPr lang="en-US" sz="1600" dirty="0" smtClean="0"/>
              <a:t>of augmentation techniques are applied</a:t>
            </a:r>
            <a:endParaRPr lang="en-US" altLang="zh-CN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/>
          </a:p>
        </p:txBody>
      </p:sp>
      <p:pic>
        <p:nvPicPr>
          <p:cNvPr id="5122" name="Picture 2" descr="https://ars.els-cdn.com/content/image/1-s2.0-S0893608023000850-gr2_lrg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70"/>
          <a:stretch/>
        </p:blipFill>
        <p:spPr bwMode="auto">
          <a:xfrm>
            <a:off x="7834132" y="4037067"/>
            <a:ext cx="4052083" cy="167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s://ars.els-cdn.com/content/image/1-s2.0-S0893608023000850-gr2_lrg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98"/>
          <a:stretch/>
        </p:blipFill>
        <p:spPr bwMode="auto">
          <a:xfrm>
            <a:off x="7834132" y="2085173"/>
            <a:ext cx="3983266" cy="165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ars.els-cdn.com/content/image/1-s2.0-S0893608023000850-gr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2" y="3634251"/>
            <a:ext cx="359092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518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直角三角形 22"/>
          <p:cNvSpPr/>
          <p:nvPr userDrawn="1"/>
        </p:nvSpPr>
        <p:spPr>
          <a:xfrm flipH="1">
            <a:off x="11240770" y="6003925"/>
            <a:ext cx="950913" cy="8540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en-US" altLang="zh-CN" noProof="1" smtClean="0"/>
              <a:t>6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-8255" y="5438715"/>
            <a:ext cx="2133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未来工作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91A6ED1C-D6E1-4441-9B28-FDCB5B3772F1}"/>
              </a:ext>
            </a:extLst>
          </p:cNvPr>
          <p:cNvSpPr txBox="1"/>
          <p:nvPr/>
        </p:nvSpPr>
        <p:spPr>
          <a:xfrm>
            <a:off x="2125344" y="683295"/>
            <a:ext cx="9956316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</p:txBody>
      </p:sp>
      <p:sp>
        <p:nvSpPr>
          <p:cNvPr id="16" name="矩形 3"/>
          <p:cNvSpPr>
            <a:spLocks noChangeArrowheads="1"/>
          </p:cNvSpPr>
          <p:nvPr/>
        </p:nvSpPr>
        <p:spPr bwMode="auto">
          <a:xfrm>
            <a:off x="2258059" y="119929"/>
            <a:ext cx="5852878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000" b="1" noProof="1" smtClean="0">
                <a:solidFill>
                  <a:srgbClr val="202A3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Model Development</a:t>
            </a:r>
            <a:endParaRPr lang="en-US" altLang="zh-CN" sz="2000" b="1" noProof="1">
              <a:solidFill>
                <a:srgbClr val="202A36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7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55" y="492795"/>
            <a:ext cx="8394065" cy="190500"/>
          </a:xfrm>
          <a:prstGeom prst="rect">
            <a:avLst/>
          </a:prstGeom>
        </p:spPr>
      </p:pic>
      <p:grpSp>
        <p:nvGrpSpPr>
          <p:cNvPr id="18" name="组合 9"/>
          <p:cNvGrpSpPr/>
          <p:nvPr/>
        </p:nvGrpSpPr>
        <p:grpSpPr>
          <a:xfrm>
            <a:off x="-37465" y="-184150"/>
            <a:ext cx="2181860" cy="7042150"/>
            <a:chOff x="-63" y="-290"/>
            <a:chExt cx="3436" cy="11090"/>
          </a:xfrm>
        </p:grpSpPr>
        <p:sp>
          <p:nvSpPr>
            <p:cNvPr id="19" name="矩形 47"/>
            <p:cNvSpPr/>
            <p:nvPr/>
          </p:nvSpPr>
          <p:spPr>
            <a:xfrm>
              <a:off x="309" y="2544"/>
              <a:ext cx="1221" cy="3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www.1ppt.com/moban/     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行业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www.1ppt.com/hangye/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节日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www.1ppt.com/jieri/   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素材下载：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www.1ppt.com/sucai/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背景图片：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www.1ppt.com/beijing/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图表下载：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www.1ppt.com/tubiao/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优秀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www.1ppt.com/xiazai/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 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www.1ppt.com/powerpoint/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Word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 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www.1ppt.com/word/              Excel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www.1ppt.com/excel/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资料下载：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www.1ppt.com/ziliao/        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课件下载：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www.1ppt.com/kejian/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范文下载：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www.1ppt.com/fanwen/             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试卷下载：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www.1ppt.com/shiti/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教案下载：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www.1ppt.com/jiaoan/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论坛：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  <a:endPara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矩形 5"/>
            <p:cNvSpPr/>
            <p:nvPr/>
          </p:nvSpPr>
          <p:spPr>
            <a:xfrm>
              <a:off x="0" y="0"/>
              <a:ext cx="3373" cy="10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6"/>
            <p:cNvSpPr txBox="1"/>
            <p:nvPr/>
          </p:nvSpPr>
          <p:spPr>
            <a:xfrm>
              <a:off x="-63" y="1449"/>
              <a:ext cx="3006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INTRODUCTION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  <a:p>
              <a:pPr algn="r"/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"/>
            <p:cNvSpPr txBox="1"/>
            <p:nvPr/>
          </p:nvSpPr>
          <p:spPr>
            <a:xfrm>
              <a:off x="-63" y="2810"/>
              <a:ext cx="3373" cy="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RESEARCH CHALLENGES &amp; LIMITATIONS</a:t>
              </a:r>
            </a:p>
          </p:txBody>
        </p:sp>
        <p:sp>
          <p:nvSpPr>
            <p:cNvPr id="25" name="文本框 4"/>
            <p:cNvSpPr txBox="1"/>
            <p:nvPr/>
          </p:nvSpPr>
          <p:spPr>
            <a:xfrm>
              <a:off x="-30" y="5093"/>
              <a:ext cx="3373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RESEARCH IDEAS &amp; OBJECTIVES</a:t>
              </a:r>
            </a:p>
          </p:txBody>
        </p:sp>
        <p:sp>
          <p:nvSpPr>
            <p:cNvPr id="26" name="Rectangle 5"/>
            <p:cNvSpPr/>
            <p:nvPr/>
          </p:nvSpPr>
          <p:spPr>
            <a:xfrm>
              <a:off x="0" y="-290"/>
              <a:ext cx="48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Rectangle 7"/>
            <p:cNvSpPr/>
            <p:nvPr/>
          </p:nvSpPr>
          <p:spPr>
            <a:xfrm>
              <a:off x="200" y="-90"/>
              <a:ext cx="48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等腰三角形 20"/>
            <p:cNvSpPr/>
            <p:nvPr/>
          </p:nvSpPr>
          <p:spPr>
            <a:xfrm rot="16200000">
              <a:off x="2911" y="1592"/>
              <a:ext cx="284" cy="22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文本框 7"/>
            <p:cNvSpPr txBox="1"/>
            <p:nvPr/>
          </p:nvSpPr>
          <p:spPr>
            <a:xfrm>
              <a:off x="-17" y="6868"/>
              <a:ext cx="3373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RESEARCH ARRANGEMENT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-37465" y="0"/>
            <a:ext cx="2192655" cy="6858000"/>
            <a:chOff x="-37465" y="0"/>
            <a:chExt cx="2192655" cy="6858000"/>
          </a:xfrm>
        </p:grpSpPr>
        <p:sp>
          <p:nvSpPr>
            <p:cNvPr id="30" name="矩形 47"/>
            <p:cNvSpPr/>
            <p:nvPr/>
          </p:nvSpPr>
          <p:spPr>
            <a:xfrm>
              <a:off x="198755" y="1615440"/>
              <a:ext cx="775335" cy="231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www.1ppt.com/moban/     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行业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www.1ppt.com/hangye/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节日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模板：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www.1ppt.com/jieri/   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素材下载：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www.1ppt.com/sucai/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背景图片：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www.1ppt.com/beijing/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图表下载：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www.1ppt.com/tubiao/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优秀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www.1ppt.com/xiazai/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 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www.1ppt.com/powerpoint/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Word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 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www.1ppt.com/word/              Excel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教程：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www.1ppt.com/excel/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资料下载：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www.1ppt.com/ziliao/        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课件下载：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www.1ppt.com/kejian/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范文下载：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www.1ppt.com/fanwen/             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试卷下载：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www.1ppt.com/shiti/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教案下载：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www.1ppt.com/jiaoan/        PPT</a:t>
              </a:r>
              <a:r>
                <a: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论坛：</a:t>
              </a: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www.1ppt.cn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  <a:endPara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矩形 5"/>
            <p:cNvSpPr/>
            <p:nvPr/>
          </p:nvSpPr>
          <p:spPr>
            <a:xfrm>
              <a:off x="2540" y="0"/>
              <a:ext cx="2141855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6"/>
            <p:cNvSpPr txBox="1"/>
            <p:nvPr/>
          </p:nvSpPr>
          <p:spPr>
            <a:xfrm>
              <a:off x="60210" y="920115"/>
              <a:ext cx="1908810" cy="58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INTRODUCTION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endParaRPr>
            </a:p>
            <a:p>
              <a:pPr algn="r"/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2"/>
            <p:cNvSpPr txBox="1"/>
            <p:nvPr/>
          </p:nvSpPr>
          <p:spPr>
            <a:xfrm>
              <a:off x="13335" y="2197735"/>
              <a:ext cx="21418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DATA</a:t>
              </a:r>
            </a:p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COLLECTION</a:t>
              </a:r>
            </a:p>
          </p:txBody>
        </p:sp>
        <p:sp>
          <p:nvSpPr>
            <p:cNvPr id="34" name="文本框 4"/>
            <p:cNvSpPr txBox="1"/>
            <p:nvPr/>
          </p:nvSpPr>
          <p:spPr>
            <a:xfrm>
              <a:off x="-27305" y="3565207"/>
              <a:ext cx="2141855" cy="338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METHODOLOGY</a:t>
              </a:r>
            </a:p>
          </p:txBody>
        </p:sp>
        <p:sp>
          <p:nvSpPr>
            <p:cNvPr id="36" name="文本框 7"/>
            <p:cNvSpPr txBox="1"/>
            <p:nvPr/>
          </p:nvSpPr>
          <p:spPr>
            <a:xfrm>
              <a:off x="-37465" y="4733925"/>
              <a:ext cx="2141855" cy="58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sym typeface="+mn-ea"/>
                </a:rPr>
                <a:t>RESULTS AND DISCUSSION</a:t>
              </a:r>
            </a:p>
          </p:txBody>
        </p:sp>
      </p:grpSp>
      <p:sp>
        <p:nvSpPr>
          <p:cNvPr id="37" name="等腰三角形 20"/>
          <p:cNvSpPr/>
          <p:nvPr/>
        </p:nvSpPr>
        <p:spPr>
          <a:xfrm rot="16200000">
            <a:off x="1943669" y="3654571"/>
            <a:ext cx="180340" cy="1397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文本框 1">
            <a:extLst>
              <a:ext uri="{FF2B5EF4-FFF2-40B4-BE49-F238E27FC236}">
                <a16:creationId xmlns:a16="http://schemas.microsoft.com/office/drawing/2014/main" xmlns="" id="{91A6ED1C-D6E1-4441-9B28-FDCB5B3772F1}"/>
              </a:ext>
            </a:extLst>
          </p:cNvPr>
          <p:cNvSpPr txBox="1"/>
          <p:nvPr/>
        </p:nvSpPr>
        <p:spPr>
          <a:xfrm>
            <a:off x="2125344" y="683295"/>
            <a:ext cx="99563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Machine </a:t>
            </a:r>
            <a:r>
              <a:rPr lang="en-US" altLang="zh-CN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learning </a:t>
            </a:r>
            <a:r>
              <a:rPr lang="en-US" altLang="zh-CN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classifiers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smtClean="0"/>
              <a:t>    </a:t>
            </a:r>
            <a:r>
              <a:rPr lang="en-US" altLang="zh-CN" sz="1600" dirty="0"/>
              <a:t>F</a:t>
            </a:r>
            <a:r>
              <a:rPr lang="en-US" sz="1600" dirty="0" smtClean="0"/>
              <a:t>ive </a:t>
            </a:r>
            <a:r>
              <a:rPr lang="en-US" sz="1600" dirty="0"/>
              <a:t>machine learning classifiers have used for the classification of monkeypox disease</a:t>
            </a:r>
            <a:r>
              <a:rPr lang="en-US" altLang="zh-CN" sz="16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smtClean="0"/>
              <a:t>    Logistic Regression, KNN, SVM, Random Forest, </a:t>
            </a:r>
            <a:r>
              <a:rPr lang="en-US" altLang="zh-CN" sz="1600" dirty="0" err="1" smtClean="0"/>
              <a:t>XGBoost</a:t>
            </a:r>
            <a:endParaRPr lang="en-US" altLang="zh-CN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Deep learning </a:t>
            </a:r>
            <a:r>
              <a:rPr lang="en-US" altLang="zh-CN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models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</a:t>
            </a:r>
            <a:r>
              <a:rPr lang="en-US" sz="1600" dirty="0" smtClean="0"/>
              <a:t>Five deep </a:t>
            </a:r>
            <a:r>
              <a:rPr lang="en-US" sz="1600" dirty="0"/>
              <a:t>learning </a:t>
            </a:r>
            <a:r>
              <a:rPr lang="en-US" sz="1600" dirty="0" smtClean="0"/>
              <a:t>models (VGG16, ResNet50, MobileNetV1, InceptionV3 &amp; Xception)</a:t>
            </a: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Proposed model </a:t>
            </a:r>
            <a:r>
              <a:rPr lang="en-US" altLang="zh-CN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architectures</a:t>
            </a:r>
          </a:p>
          <a:p>
            <a:pPr algn="ctr">
              <a:lnSpc>
                <a:spcPct val="150000"/>
              </a:lnSpc>
            </a:pPr>
            <a:r>
              <a:rPr lang="en-US" sz="1600" dirty="0" smtClean="0"/>
              <a:t>    Pre-trained </a:t>
            </a:r>
            <a:r>
              <a:rPr lang="en-US" sz="1600" dirty="0"/>
              <a:t>DenseNet-201 model as the foundation for </a:t>
            </a:r>
            <a:r>
              <a:rPr lang="en-US" sz="1600" dirty="0" smtClean="0"/>
              <a:t>network </a:t>
            </a:r>
            <a:r>
              <a:rPr lang="en-US" sz="1600" dirty="0"/>
              <a:t>in order to create </a:t>
            </a:r>
            <a:r>
              <a:rPr lang="en-US" sz="1600" dirty="0" smtClean="0"/>
              <a:t>entire </a:t>
            </a:r>
            <a:r>
              <a:rPr lang="en-US" sz="1600" dirty="0"/>
              <a:t>model and </a:t>
            </a:r>
            <a:r>
              <a:rPr lang="en-US" sz="1600" dirty="0" smtClean="0"/>
              <a:t>named proposed </a:t>
            </a:r>
            <a:r>
              <a:rPr lang="en-US" sz="1600" dirty="0"/>
              <a:t>model as </a:t>
            </a:r>
            <a:r>
              <a:rPr lang="en-US" sz="1600" i="1" dirty="0"/>
              <a:t>“MonkeyNet</a:t>
            </a:r>
            <a:r>
              <a:rPr lang="en-US" sz="1600" i="1" dirty="0" smtClean="0"/>
              <a:t>”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600" dirty="0" smtClean="0"/>
              <a:t>    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952379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4651</TotalTime>
  <Words>3762</Words>
  <Application>Microsoft Office PowerPoint</Application>
  <PresentationFormat>Widescreen</PresentationFormat>
  <Paragraphs>469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华文楷体</vt:lpstr>
      <vt:lpstr>宋体</vt:lpstr>
      <vt:lpstr>微软雅黑</vt:lpstr>
      <vt:lpstr>Arial</vt:lpstr>
      <vt:lpstr>Calibri</vt:lpstr>
      <vt:lpstr>Consolas</vt:lpstr>
      <vt:lpstr>Segoe UI</vt:lpstr>
      <vt:lpstr>Times New Roman</vt:lpstr>
      <vt:lpstr>Verdana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cp:lastModifiedBy>Microsoft account</cp:lastModifiedBy>
  <cp:revision>868</cp:revision>
  <dcterms:created xsi:type="dcterms:W3CDTF">2015-10-24T01:57:00Z</dcterms:created>
  <dcterms:modified xsi:type="dcterms:W3CDTF">2023-07-11T03:54:46Z</dcterms:modified>
  <cp:category>第一PPT模板网-WWW.1PPT.COM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  <property fmtid="{D5CDD505-2E9C-101B-9397-08002B2CF9AE}" pid="3" name="KSORubyTemplateID">
    <vt:lpwstr>8</vt:lpwstr>
  </property>
</Properties>
</file>