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43" r:id="rId4"/>
    <p:sldId id="257" r:id="rId6"/>
    <p:sldId id="3573" r:id="rId7"/>
    <p:sldId id="3594" r:id="rId8"/>
    <p:sldId id="3587" r:id="rId9"/>
    <p:sldId id="3546" r:id="rId10"/>
    <p:sldId id="3588" r:id="rId11"/>
    <p:sldId id="3610" r:id="rId12"/>
    <p:sldId id="3592" r:id="rId13"/>
    <p:sldId id="3621" r:id="rId14"/>
    <p:sldId id="3589" r:id="rId15"/>
    <p:sldId id="3590" r:id="rId16"/>
    <p:sldId id="3593" r:id="rId17"/>
    <p:sldId id="3579" r:id="rId18"/>
    <p:sldId id="3595" r:id="rId19"/>
    <p:sldId id="3605" r:id="rId20"/>
    <p:sldId id="3606" r:id="rId21"/>
    <p:sldId id="3607" r:id="rId22"/>
    <p:sldId id="423"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70" autoAdjust="0"/>
    <p:restoredTop sz="86563"/>
  </p:normalViewPr>
  <p:slideViewPr>
    <p:cSldViewPr snapToGrid="0">
      <p:cViewPr varScale="1">
        <p:scale>
          <a:sx n="105" d="100"/>
          <a:sy n="105" d="100"/>
        </p:scale>
        <p:origin x="7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36.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sz="1200" b="0" i="0" u="none" strike="noStrike" kern="1200" dirty="0">
                <a:solidFill>
                  <a:schemeClr val="tx1"/>
                </a:solidFill>
                <a:effectLst/>
                <a:latin typeface="+mn-lt"/>
                <a:ea typeface="+mn-ea"/>
                <a:cs typeface="+mn-cs"/>
              </a:rPr>
            </a:br>
            <a:br>
              <a:rPr lang="zh-CN" altLang="en-US" sz="1200" b="0" i="0" u="none" strike="noStrike"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tags" Target="../tags/tag2.xml"/><Relationship Id="rId4" Type="http://schemas.openxmlformats.org/officeDocument/2006/relationships/image" Target="file:////var/folders/6w/0ftrt2wj1sx03zt3_zycm4_c0000gn/T/com.microsoft.Powerpoint/converted_emf.emf" TargetMode="External"/><Relationship Id="rId3" Type="http://schemas.openxmlformats.org/officeDocument/2006/relationships/image" Target="../media/image3.jpeg"/><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tags" Target="../tags/tag13.xml"/><Relationship Id="rId3" Type="http://schemas.openxmlformats.org/officeDocument/2006/relationships/image" Target="../media/image14.png"/><Relationship Id="rId2" Type="http://schemas.openxmlformats.org/officeDocument/2006/relationships/tags" Target="../tags/tag1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image" Target="../media/image18.png"/><Relationship Id="rId6" Type="http://schemas.openxmlformats.org/officeDocument/2006/relationships/tags" Target="../tags/tag16.xml"/><Relationship Id="rId5" Type="http://schemas.openxmlformats.org/officeDocument/2006/relationships/image" Target="../media/image17.png"/><Relationship Id="rId4" Type="http://schemas.openxmlformats.org/officeDocument/2006/relationships/tags" Target="../tags/tag15.xml"/><Relationship Id="rId3" Type="http://schemas.openxmlformats.org/officeDocument/2006/relationships/image" Target="../media/image16.png"/><Relationship Id="rId2" Type="http://schemas.openxmlformats.org/officeDocument/2006/relationships/tags" Target="../tags/tag1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tags" Target="../tags/tag20.xml"/><Relationship Id="rId7" Type="http://schemas.openxmlformats.org/officeDocument/2006/relationships/image" Target="../media/image21.png"/><Relationship Id="rId6" Type="http://schemas.openxmlformats.org/officeDocument/2006/relationships/tags" Target="../tags/tag19.xml"/><Relationship Id="rId5" Type="http://schemas.openxmlformats.org/officeDocument/2006/relationships/image" Target="../media/image20.png"/><Relationship Id="rId4" Type="http://schemas.openxmlformats.org/officeDocument/2006/relationships/tags" Target="../tags/tag18.xml"/><Relationship Id="rId3" Type="http://schemas.openxmlformats.org/officeDocument/2006/relationships/image" Target="../media/image19.png"/><Relationship Id="rId2" Type="http://schemas.openxmlformats.org/officeDocument/2006/relationships/tags" Target="../tags/tag17.xml"/><Relationship Id="rId11" Type="http://schemas.openxmlformats.org/officeDocument/2006/relationships/notesSlide" Target="../notesSlides/notesSlide1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tags" Target="../tags/tag22.xml"/><Relationship Id="rId3" Type="http://schemas.openxmlformats.org/officeDocument/2006/relationships/image" Target="../media/image23.png"/><Relationship Id="rId2" Type="http://schemas.openxmlformats.org/officeDocument/2006/relationships/tags" Target="../tags/tag2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tags" Target="../tags/tag25.xml"/><Relationship Id="rId4" Type="http://schemas.openxmlformats.org/officeDocument/2006/relationships/image" Target="../media/image25.png"/><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tags" Target="../tags/tag28.xml"/><Relationship Id="rId4" Type="http://schemas.openxmlformats.org/officeDocument/2006/relationships/image" Target="../media/image27.png"/><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tags" Target="../tags/tag31.xml"/><Relationship Id="rId4" Type="http://schemas.openxmlformats.org/officeDocument/2006/relationships/image" Target="../media/image29.png"/><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33.png"/><Relationship Id="rId7" Type="http://schemas.openxmlformats.org/officeDocument/2006/relationships/tags" Target="../tags/tag35.xml"/><Relationship Id="rId6" Type="http://schemas.openxmlformats.org/officeDocument/2006/relationships/image" Target="../media/image32.png"/><Relationship Id="rId5" Type="http://schemas.openxmlformats.org/officeDocument/2006/relationships/tags" Target="../tags/tag34.xml"/><Relationship Id="rId4" Type="http://schemas.openxmlformats.org/officeDocument/2006/relationships/image" Target="../media/image31.png"/><Relationship Id="rId3" Type="http://schemas.openxmlformats.org/officeDocument/2006/relationships/tags" Target="../tags/tag33.xml"/><Relationship Id="rId2" Type="http://schemas.openxmlformats.org/officeDocument/2006/relationships/tags" Target="../tags/tag32.xml"/><Relationship Id="rId10" Type="http://schemas.openxmlformats.org/officeDocument/2006/relationships/notesSlide" Target="../notesSlides/notesSlide1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file:////var/folders/6w/0ftrt2wj1sx03zt3_zycm4_c0000gn/T/com.microsoft.Powerpoint/converted_emf.emf" TargetMode="Externa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tags" Target="../tags/tag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tags" Target="../tags/tag6.xml"/><Relationship Id="rId3" Type="http://schemas.openxmlformats.org/officeDocument/2006/relationships/image" Target="../media/image6.png"/><Relationship Id="rId2" Type="http://schemas.openxmlformats.org/officeDocument/2006/relationships/tags" Target="../tags/tag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10.png"/><Relationship Id="rId7" Type="http://schemas.openxmlformats.org/officeDocument/2006/relationships/tags" Target="../tags/tag10.xml"/><Relationship Id="rId6" Type="http://schemas.openxmlformats.org/officeDocument/2006/relationships/image" Target="../media/image9.png"/><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image" Target="../media/image8.png"/><Relationship Id="rId2" Type="http://schemas.openxmlformats.org/officeDocument/2006/relationships/tags" Target="../tags/tag7.xml"/><Relationship Id="rId10" Type="http://schemas.openxmlformats.org/officeDocument/2006/relationships/notesSlide" Target="../notesSlides/notesSlide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tags" Target="../tags/tag1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mj-ea"/>
                <a:ea typeface="+mj-ea"/>
              </a:rPr>
              <a:t>          </a:t>
            </a:r>
            <a:r>
              <a:rPr lang="zh-CN" altLang="en-US" sz="2000" b="1" dirty="0">
                <a:latin typeface="+mj-ea"/>
                <a:ea typeface="+mj-ea"/>
              </a:rPr>
              <a:t> </a:t>
            </a:r>
            <a:r>
              <a:rPr lang="zh-CN" altLang="en-US" sz="2400" b="1" dirty="0">
                <a:latin typeface="微软雅黑" panose="020B0503020204020204" pitchFamily="34" charset="-122"/>
                <a:ea typeface="微软雅黑" panose="020B0503020204020204" pitchFamily="34" charset="-122"/>
              </a:rPr>
              <a:t>Deep Reinforcement Learning Based Computation</a:t>
            </a:r>
            <a:endParaRPr lang="zh-CN" altLang="en-US" sz="2400" b="1" dirty="0">
              <a:latin typeface="微软雅黑" panose="020B0503020204020204" pitchFamily="34" charset="-122"/>
              <a:ea typeface="微软雅黑" panose="020B0503020204020204" pitchFamily="34" charset="-122"/>
            </a:endParaRPr>
          </a:p>
          <a:p>
            <a:pPr marL="457200" lvl="1" indent="457200" algn="ctr"/>
            <a:r>
              <a:rPr lang="zh-CN" altLang="en-US" sz="2400" b="1" dirty="0">
                <a:latin typeface="微软雅黑" panose="020B0503020204020204" pitchFamily="34" charset="-122"/>
                <a:ea typeface="微软雅黑" panose="020B0503020204020204" pitchFamily="34" charset="-122"/>
              </a:rPr>
              <a:t>Offloading and Trajectory Planning for </a:t>
            </a:r>
            <a:endParaRPr lang="zh-CN" altLang="en-US" sz="2400" b="1" dirty="0">
              <a:latin typeface="微软雅黑" panose="020B0503020204020204" pitchFamily="34" charset="-122"/>
              <a:ea typeface="微软雅黑" panose="020B0503020204020204" pitchFamily="34" charset="-122"/>
            </a:endParaRPr>
          </a:p>
          <a:p>
            <a:pPr marL="457200" lvl="1" indent="457200" algn="ctr"/>
            <a:r>
              <a:rPr lang="zh-CN" altLang="en-US" sz="2400" b="1" dirty="0">
                <a:latin typeface="微软雅黑" panose="020B0503020204020204" pitchFamily="34" charset="-122"/>
                <a:ea typeface="微软雅黑" panose="020B0503020204020204" pitchFamily="34" charset="-122"/>
              </a:rPr>
              <a:t>Multi-UAV</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Cooperative Target Search</a:t>
            </a:r>
            <a:endParaRPr lang="zh-CN"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546652" y="5302288"/>
            <a:ext cx="2146722" cy="922020"/>
          </a:xfrm>
          <a:prstGeom prst="rect">
            <a:avLst/>
          </a:prstGeom>
          <a:noFill/>
        </p:spPr>
        <p:txBody>
          <a:bodyPr wrap="square" rtlCol="0">
            <a:spAutoFit/>
          </a:bodyPr>
          <a:lstStyle/>
          <a:p>
            <a:r>
              <a:rPr lang="zh-CN" altLang="en-US" b="1" dirty="0">
                <a:solidFill>
                  <a:srgbClr val="453D3A"/>
                </a:solidFill>
              </a:rPr>
              <a:t>汇报人：贺俊宇</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2023.6.7</a:t>
            </a:r>
            <a:endParaRPr lang="zh-CN" altLang="en-US" b="1" dirty="0">
              <a:solidFill>
                <a:srgbClr val="453D3A"/>
              </a:solidFill>
            </a:endParaRPr>
          </a:p>
        </p:txBody>
      </p:sp>
      <p:sp>
        <p:nvSpPr>
          <p:cNvPr id="22" name="矩形 21"/>
          <p:cNvSpPr/>
          <p:nvPr/>
        </p:nvSpPr>
        <p:spPr>
          <a:xfrm>
            <a:off x="11166324" y="204205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a:spLocks noEditPoints="1"/>
          </p:cNvSpPr>
          <p:nvPr/>
        </p:nvSpPr>
        <p:spPr bwMode="auto">
          <a:xfrm>
            <a:off x="11203914" y="2744837"/>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5" name="图片 24" descr="2015916225123342.jpg"/>
          <p:cNvPicPr>
            <a:picLocks noChangeAspect="1"/>
          </p:cNvPicPr>
          <p:nvPr>
            <p:custDataLst>
              <p:tags r:id="rId2"/>
            </p:custDataLst>
          </p:nvPr>
        </p:nvPicPr>
        <p:blipFill>
          <a:blip r:embed="rId3" cstate="print"/>
          <a:stretch>
            <a:fillRect/>
          </a:stretch>
        </p:blipFill>
        <p:spPr>
          <a:xfrm>
            <a:off x="203830" y="2041647"/>
            <a:ext cx="2466589" cy="2004366"/>
          </a:xfrm>
          <a:prstGeom prst="rect">
            <a:avLst/>
          </a:prstGeom>
        </p:spPr>
      </p:pic>
      <p:pic>
        <p:nvPicPr>
          <p:cNvPr id="26" name="图片 25"/>
          <p:cNvPicPr>
            <a:picLocks noChangeAspect="1"/>
          </p:cNvPicPr>
          <p:nvPr/>
        </p:nvPicPr>
        <p:blipFill>
          <a:blip r:link="rId4"/>
          <a:stretch>
            <a:fillRect/>
          </a:stretch>
        </p:blipFill>
        <p:spPr>
          <a:xfrm>
            <a:off x="1222195" y="701483"/>
            <a:ext cx="63500" cy="7620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2376170" y="4245610"/>
            <a:ext cx="8464550" cy="609600"/>
          </a:xfrm>
          <a:prstGeom prst="rect">
            <a:avLst/>
          </a:prstGeom>
        </p:spPr>
      </p:pic>
      <p:sp>
        <p:nvSpPr>
          <p:cNvPr id="4" name="文本框 3"/>
          <p:cNvSpPr txBox="1"/>
          <p:nvPr/>
        </p:nvSpPr>
        <p:spPr>
          <a:xfrm>
            <a:off x="255905" y="6100445"/>
            <a:ext cx="8935085" cy="306705"/>
          </a:xfrm>
          <a:prstGeom prst="rect">
            <a:avLst/>
          </a:prstGeom>
          <a:noFill/>
        </p:spPr>
        <p:txBody>
          <a:bodyPr wrap="square" rtlCol="0" anchor="t">
            <a:spAutoFit/>
          </a:bodyPr>
          <a:p>
            <a:r>
              <a:rPr lang="zh-CN" altLang="en-US" sz="1400"/>
              <a:t>IEEE JOURNAL ON SELECTED AREAS IN COMMUNICATIONS, VOL. 41, NO. 2, FEBRUARY 2023</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1017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MDP</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973" y="1223893"/>
            <a:ext cx="10807140" cy="484373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013460" y="1408430"/>
            <a:ext cx="6096000" cy="368300"/>
          </a:xfrm>
          <a:prstGeom prst="rect">
            <a:avLst/>
          </a:prstGeom>
          <a:noFill/>
        </p:spPr>
        <p:txBody>
          <a:bodyPr wrap="square" rtlCol="0" anchor="t">
            <a:spAutoFit/>
          </a:bodyPr>
          <a:p>
            <a:r>
              <a:rPr lang="zh-CN" altLang="en-US"/>
              <a:t>State Space：</a:t>
            </a:r>
            <a:endParaRPr lang="zh-CN" altLang="en-US"/>
          </a:p>
        </p:txBody>
      </p:sp>
      <p:sp>
        <p:nvSpPr>
          <p:cNvPr id="4" name="文本框 3"/>
          <p:cNvSpPr txBox="1"/>
          <p:nvPr/>
        </p:nvSpPr>
        <p:spPr>
          <a:xfrm>
            <a:off x="2514600" y="1408430"/>
            <a:ext cx="6096000" cy="368300"/>
          </a:xfrm>
          <a:prstGeom prst="rect">
            <a:avLst/>
          </a:prstGeom>
          <a:noFill/>
        </p:spPr>
        <p:txBody>
          <a:bodyPr wrap="square" rtlCol="0" anchor="t">
            <a:spAutoFit/>
          </a:bodyPr>
          <a:p>
            <a:r>
              <a:rPr lang="zh-CN" altLang="en-US"/>
              <a:t>将系统在时间步长t处的状态表示为</a:t>
            </a:r>
            <a:endParaRPr lang="zh-CN" altLang="en-US"/>
          </a:p>
        </p:txBody>
      </p:sp>
      <p:pic>
        <p:nvPicPr>
          <p:cNvPr id="5" name="图片 4"/>
          <p:cNvPicPr>
            <a:picLocks noChangeAspect="1"/>
          </p:cNvPicPr>
          <p:nvPr>
            <p:custDataLst>
              <p:tags r:id="rId2"/>
            </p:custDataLst>
          </p:nvPr>
        </p:nvPicPr>
        <p:blipFill>
          <a:blip r:embed="rId3"/>
          <a:stretch>
            <a:fillRect/>
          </a:stretch>
        </p:blipFill>
        <p:spPr>
          <a:xfrm>
            <a:off x="6217920" y="1357630"/>
            <a:ext cx="1968500" cy="571500"/>
          </a:xfrm>
          <a:prstGeom prst="rect">
            <a:avLst/>
          </a:prstGeom>
        </p:spPr>
      </p:pic>
      <p:sp>
        <p:nvSpPr>
          <p:cNvPr id="6" name="文本框 5"/>
          <p:cNvSpPr txBox="1"/>
          <p:nvPr/>
        </p:nvSpPr>
        <p:spPr>
          <a:xfrm>
            <a:off x="1306195" y="1849120"/>
            <a:ext cx="7647305" cy="645160"/>
          </a:xfrm>
          <a:prstGeom prst="rect">
            <a:avLst/>
          </a:prstGeom>
          <a:noFill/>
        </p:spPr>
        <p:txBody>
          <a:bodyPr wrap="square" rtlCol="0" anchor="t">
            <a:spAutoFit/>
          </a:bodyPr>
          <a:p>
            <a:r>
              <a:rPr lang="zh-CN" altLang="en-US"/>
              <a:t>S</a:t>
            </a:r>
            <a:r>
              <a:rPr lang="zh-CN" altLang="en-US" baseline="30000"/>
              <a:t>t</a:t>
            </a:r>
            <a:r>
              <a:rPr lang="zh-CN" altLang="en-US" baseline="-25000"/>
              <a:t>p</a:t>
            </a:r>
            <a:r>
              <a:rPr lang="zh-CN" altLang="en-US"/>
              <a:t>为UAVs的位置状态，S</a:t>
            </a:r>
            <a:r>
              <a:rPr lang="zh-CN" altLang="en-US" baseline="30000"/>
              <a:t>t</a:t>
            </a:r>
            <a:r>
              <a:rPr lang="zh-CN" altLang="en-US" baseline="-25000"/>
              <a:t>e</a:t>
            </a:r>
            <a:r>
              <a:rPr lang="zh-CN" altLang="en-US"/>
              <a:t>为UAVs的剩余能量状态，S</a:t>
            </a:r>
            <a:r>
              <a:rPr lang="zh-CN" altLang="en-US" baseline="30000"/>
              <a:t>t</a:t>
            </a:r>
            <a:r>
              <a:rPr lang="zh-CN" altLang="en-US" baseline="-25000"/>
              <a:t>d</a:t>
            </a:r>
            <a:r>
              <a:rPr lang="zh-CN" altLang="en-US"/>
              <a:t>为剩余搜索时间，S</a:t>
            </a:r>
            <a:r>
              <a:rPr lang="zh-CN" altLang="en-US" baseline="30000"/>
              <a:t>t</a:t>
            </a:r>
            <a:r>
              <a:rPr lang="zh-CN" altLang="en-US" baseline="-25000"/>
              <a:t>u</a:t>
            </a:r>
            <a:r>
              <a:rPr lang="zh-CN" altLang="en-US"/>
              <a:t>为所有单元的不确定性状态。</a:t>
            </a:r>
            <a:endParaRPr lang="zh-CN" altLang="en-US"/>
          </a:p>
        </p:txBody>
      </p:sp>
      <p:sp>
        <p:nvSpPr>
          <p:cNvPr id="2" name="文本框 1"/>
          <p:cNvSpPr txBox="1"/>
          <p:nvPr/>
        </p:nvSpPr>
        <p:spPr>
          <a:xfrm>
            <a:off x="1013460" y="3830320"/>
            <a:ext cx="6096000" cy="368300"/>
          </a:xfrm>
          <a:prstGeom prst="rect">
            <a:avLst/>
          </a:prstGeom>
          <a:noFill/>
        </p:spPr>
        <p:txBody>
          <a:bodyPr wrap="square" rtlCol="0" anchor="t">
            <a:spAutoFit/>
          </a:bodyPr>
          <a:p>
            <a:r>
              <a:rPr lang="zh-CN" altLang="en-US"/>
              <a:t>Action Space and State Transition：</a:t>
            </a:r>
            <a:endParaRPr lang="zh-CN" altLang="en-US"/>
          </a:p>
        </p:txBody>
      </p:sp>
      <p:pic>
        <p:nvPicPr>
          <p:cNvPr id="7" name="图片 6"/>
          <p:cNvPicPr>
            <a:picLocks noChangeAspect="1"/>
          </p:cNvPicPr>
          <p:nvPr>
            <p:custDataLst>
              <p:tags r:id="rId4"/>
            </p:custDataLst>
          </p:nvPr>
        </p:nvPicPr>
        <p:blipFill>
          <a:blip r:embed="rId5"/>
          <a:stretch>
            <a:fillRect/>
          </a:stretch>
        </p:blipFill>
        <p:spPr>
          <a:xfrm>
            <a:off x="4707890" y="2477770"/>
            <a:ext cx="4121150" cy="3187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1017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MDP</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973" y="1223893"/>
            <a:ext cx="10807140" cy="484373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文本框 8"/>
          <p:cNvSpPr txBox="1"/>
          <p:nvPr/>
        </p:nvSpPr>
        <p:spPr>
          <a:xfrm>
            <a:off x="1013460" y="1608455"/>
            <a:ext cx="7940040" cy="922020"/>
          </a:xfrm>
          <a:prstGeom prst="rect">
            <a:avLst/>
          </a:prstGeom>
          <a:noFill/>
        </p:spPr>
        <p:txBody>
          <a:bodyPr wrap="square" rtlCol="0" anchor="t">
            <a:spAutoFit/>
          </a:bodyPr>
          <a:p>
            <a:r>
              <a:rPr lang="zh-CN" altLang="en-US"/>
              <a:t>Uncertainty State Transition：如果多个UAVs在同一时间步长飞到同一单元格，则单元格[lx,ly]的不确定性将被更新N</a:t>
            </a:r>
            <a:r>
              <a:rPr lang="zh-CN" altLang="en-US" baseline="30000"/>
              <a:t> t+1</a:t>
            </a:r>
            <a:r>
              <a:rPr lang="zh-CN" altLang="en-US"/>
              <a:t> [lx,ly]次，其中N</a:t>
            </a:r>
            <a:r>
              <a:rPr lang="zh-CN" altLang="en-US" baseline="30000"/>
              <a:t> t+1</a:t>
            </a:r>
            <a:r>
              <a:rPr lang="zh-CN" altLang="en-US"/>
              <a:t> [lx,ly]表示在时间步长t时刻飞到单元格[lx,ly]的UA</a:t>
            </a:r>
            <a:r>
              <a:rPr lang="en-US" altLang="zh-CN"/>
              <a:t>V</a:t>
            </a:r>
            <a:r>
              <a:rPr lang="zh-CN" altLang="en-US"/>
              <a:t>的数量</a:t>
            </a:r>
            <a:endParaRPr lang="zh-CN" altLang="en-US"/>
          </a:p>
        </p:txBody>
      </p:sp>
      <p:pic>
        <p:nvPicPr>
          <p:cNvPr id="10" name="图片 9"/>
          <p:cNvPicPr>
            <a:picLocks noChangeAspect="1"/>
          </p:cNvPicPr>
          <p:nvPr>
            <p:custDataLst>
              <p:tags r:id="rId2"/>
            </p:custDataLst>
          </p:nvPr>
        </p:nvPicPr>
        <p:blipFill>
          <a:blip r:embed="rId3"/>
          <a:stretch>
            <a:fillRect/>
          </a:stretch>
        </p:blipFill>
        <p:spPr>
          <a:xfrm>
            <a:off x="3577590" y="2654935"/>
            <a:ext cx="3105150" cy="558800"/>
          </a:xfrm>
          <a:prstGeom prst="rect">
            <a:avLst/>
          </a:prstGeom>
        </p:spPr>
      </p:pic>
      <p:sp>
        <p:nvSpPr>
          <p:cNvPr id="11" name="文本框 10"/>
          <p:cNvSpPr txBox="1"/>
          <p:nvPr/>
        </p:nvSpPr>
        <p:spPr>
          <a:xfrm>
            <a:off x="1141095" y="3450590"/>
            <a:ext cx="4064000" cy="645160"/>
          </a:xfrm>
          <a:prstGeom prst="rect">
            <a:avLst/>
          </a:prstGeom>
          <a:noFill/>
        </p:spPr>
        <p:txBody>
          <a:bodyPr wrap="square" rtlCol="0">
            <a:spAutoFit/>
          </a:bodyPr>
          <a:p>
            <a:r>
              <a:rPr lang="zh-CN" altLang="en-US"/>
              <a:t>由此，不确定性更新可以重写为</a:t>
            </a:r>
            <a:endParaRPr lang="zh-CN" altLang="en-US"/>
          </a:p>
          <a:p>
            <a:endParaRPr lang="zh-CN" altLang="en-US"/>
          </a:p>
        </p:txBody>
      </p:sp>
      <p:pic>
        <p:nvPicPr>
          <p:cNvPr id="12" name="图片 11"/>
          <p:cNvPicPr>
            <a:picLocks noChangeAspect="1"/>
          </p:cNvPicPr>
          <p:nvPr>
            <p:custDataLst>
              <p:tags r:id="rId4"/>
            </p:custDataLst>
          </p:nvPr>
        </p:nvPicPr>
        <p:blipFill>
          <a:blip r:embed="rId5"/>
          <a:stretch>
            <a:fillRect/>
          </a:stretch>
        </p:blipFill>
        <p:spPr>
          <a:xfrm>
            <a:off x="4593590" y="3446780"/>
            <a:ext cx="3143250" cy="342900"/>
          </a:xfrm>
          <a:prstGeom prst="rect">
            <a:avLst/>
          </a:prstGeom>
        </p:spPr>
      </p:pic>
      <p:sp>
        <p:nvSpPr>
          <p:cNvPr id="13" name="文本框 12"/>
          <p:cNvSpPr txBox="1"/>
          <p:nvPr/>
        </p:nvSpPr>
        <p:spPr>
          <a:xfrm>
            <a:off x="1222375" y="4288155"/>
            <a:ext cx="6096000" cy="368300"/>
          </a:xfrm>
          <a:prstGeom prst="rect">
            <a:avLst/>
          </a:prstGeom>
          <a:noFill/>
        </p:spPr>
        <p:txBody>
          <a:bodyPr wrap="square" rtlCol="0" anchor="t">
            <a:spAutoFit/>
          </a:bodyPr>
          <a:p>
            <a:r>
              <a:rPr lang="zh-CN" altLang="en-US"/>
              <a:t>使得下一个时间步长的搜索区域的平均不确定度表示为：</a:t>
            </a:r>
            <a:endParaRPr lang="zh-CN" altLang="en-US"/>
          </a:p>
        </p:txBody>
      </p:sp>
      <p:pic>
        <p:nvPicPr>
          <p:cNvPr id="14" name="图片 13"/>
          <p:cNvPicPr>
            <a:picLocks noChangeAspect="1"/>
          </p:cNvPicPr>
          <p:nvPr>
            <p:custDataLst>
              <p:tags r:id="rId6"/>
            </p:custDataLst>
          </p:nvPr>
        </p:nvPicPr>
        <p:blipFill>
          <a:blip r:embed="rId7"/>
          <a:stretch>
            <a:fillRect/>
          </a:stretch>
        </p:blipFill>
        <p:spPr>
          <a:xfrm>
            <a:off x="4006850" y="4848860"/>
            <a:ext cx="2901950" cy="57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sym typeface="+mn-ea"/>
              </a:rPr>
              <a:t> MDP</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81368"/>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973" y="1223893"/>
            <a:ext cx="10807140" cy="484373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1133475" y="1523365"/>
            <a:ext cx="6573520" cy="675640"/>
          </a:xfrm>
          <a:prstGeom prst="rect">
            <a:avLst/>
          </a:prstGeom>
          <a:noFill/>
        </p:spPr>
        <p:txBody>
          <a:bodyPr wrap="square" rtlCol="0">
            <a:spAutoFit/>
          </a:bodyPr>
          <a:p>
            <a:r>
              <a:rPr lang="en-US" altLang="zh-CN"/>
              <a:t>Rewards</a:t>
            </a:r>
            <a:r>
              <a:rPr lang="zh-CN" altLang="en-US"/>
              <a:t>：在本文中，引入一个奖励函数来描述在时间步长为t的系统状态</a:t>
            </a:r>
            <a:r>
              <a:rPr lang="zh-CN" altLang="en-US" sz="2000" b="1"/>
              <a:t>S</a:t>
            </a:r>
            <a:r>
              <a:rPr lang="zh-CN" altLang="en-US" baseline="30000"/>
              <a:t>t</a:t>
            </a:r>
            <a:r>
              <a:rPr lang="zh-CN" altLang="en-US"/>
              <a:t>下采取行动</a:t>
            </a:r>
            <a:r>
              <a:rPr lang="zh-CN" altLang="en-US" b="1"/>
              <a:t>A</a:t>
            </a:r>
            <a:r>
              <a:rPr lang="zh-CN" altLang="en-US" baseline="30000"/>
              <a:t>t</a:t>
            </a:r>
            <a:r>
              <a:rPr lang="zh-CN" altLang="en-US"/>
              <a:t>时的不确定性减少，定义为</a:t>
            </a:r>
            <a:endParaRPr lang="zh-CN" altLang="en-US"/>
          </a:p>
        </p:txBody>
      </p:sp>
      <p:pic>
        <p:nvPicPr>
          <p:cNvPr id="5" name="图片 4"/>
          <p:cNvPicPr>
            <a:picLocks noChangeAspect="1"/>
          </p:cNvPicPr>
          <p:nvPr>
            <p:custDataLst>
              <p:tags r:id="rId2"/>
            </p:custDataLst>
          </p:nvPr>
        </p:nvPicPr>
        <p:blipFill>
          <a:blip r:embed="rId3"/>
          <a:stretch>
            <a:fillRect/>
          </a:stretch>
        </p:blipFill>
        <p:spPr>
          <a:xfrm>
            <a:off x="5109210" y="2270125"/>
            <a:ext cx="1739900" cy="444500"/>
          </a:xfrm>
          <a:prstGeom prst="rect">
            <a:avLst/>
          </a:prstGeom>
        </p:spPr>
      </p:pic>
      <p:sp>
        <p:nvSpPr>
          <p:cNvPr id="6" name="文本框 5"/>
          <p:cNvSpPr txBox="1"/>
          <p:nvPr/>
        </p:nvSpPr>
        <p:spPr>
          <a:xfrm>
            <a:off x="965200" y="3004820"/>
            <a:ext cx="6096000" cy="368300"/>
          </a:xfrm>
          <a:prstGeom prst="rect">
            <a:avLst/>
          </a:prstGeom>
          <a:noFill/>
        </p:spPr>
        <p:txBody>
          <a:bodyPr wrap="square" rtlCol="0" anchor="t">
            <a:spAutoFit/>
          </a:bodyPr>
          <a:p>
            <a:r>
              <a:rPr lang="zh-CN" altLang="en-US"/>
              <a:t>因此，之前</a:t>
            </a:r>
            <a:r>
              <a:rPr lang="zh-CN" altLang="en-US"/>
              <a:t>的优化问题可重新表述为：</a:t>
            </a:r>
            <a:endParaRPr lang="zh-CN" altLang="en-US"/>
          </a:p>
        </p:txBody>
      </p:sp>
      <p:pic>
        <p:nvPicPr>
          <p:cNvPr id="7" name="图片 6"/>
          <p:cNvPicPr>
            <a:picLocks noChangeAspect="1"/>
          </p:cNvPicPr>
          <p:nvPr>
            <p:custDataLst>
              <p:tags r:id="rId4"/>
            </p:custDataLst>
          </p:nvPr>
        </p:nvPicPr>
        <p:blipFill>
          <a:blip r:embed="rId5"/>
          <a:stretch>
            <a:fillRect/>
          </a:stretch>
        </p:blipFill>
        <p:spPr>
          <a:xfrm>
            <a:off x="4976495" y="2785745"/>
            <a:ext cx="2730500" cy="90170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1561465" y="3745865"/>
            <a:ext cx="3200400" cy="2101850"/>
          </a:xfrm>
          <a:prstGeom prst="rect">
            <a:avLst/>
          </a:prstGeom>
        </p:spPr>
      </p:pic>
      <p:sp>
        <p:nvSpPr>
          <p:cNvPr id="9" name="文本框 8"/>
          <p:cNvSpPr txBox="1"/>
          <p:nvPr/>
        </p:nvSpPr>
        <p:spPr>
          <a:xfrm>
            <a:off x="4522470" y="3875405"/>
            <a:ext cx="6539865" cy="368300"/>
          </a:xfrm>
          <a:prstGeom prst="rect">
            <a:avLst/>
          </a:prstGeom>
          <a:noFill/>
        </p:spPr>
        <p:txBody>
          <a:bodyPr wrap="square" rtlCol="0" anchor="t">
            <a:spAutoFit/>
          </a:bodyPr>
          <a:p>
            <a:r>
              <a:rPr lang="zh-CN" altLang="en-US"/>
              <a:t>定义了位置和方向的</a:t>
            </a:r>
            <a:r>
              <a:rPr lang="zh-CN" altLang="en-US"/>
              <a:t>惩罚函数。对于任意的UAV n，惩罚定义为</a:t>
            </a:r>
            <a:endParaRPr lang="zh-CN" altLang="en-US"/>
          </a:p>
        </p:txBody>
      </p:sp>
      <p:pic>
        <p:nvPicPr>
          <p:cNvPr id="10" name="图片 9"/>
          <p:cNvPicPr>
            <a:picLocks noChangeAspect="1"/>
          </p:cNvPicPr>
          <p:nvPr>
            <p:custDataLst>
              <p:tags r:id="rId8"/>
            </p:custDataLst>
          </p:nvPr>
        </p:nvPicPr>
        <p:blipFill>
          <a:blip r:embed="rId9"/>
          <a:stretch>
            <a:fillRect/>
          </a:stretch>
        </p:blipFill>
        <p:spPr>
          <a:xfrm>
            <a:off x="6194425" y="4512310"/>
            <a:ext cx="3530600" cy="387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943008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457200">
              <a:defRPr/>
            </a:pPr>
            <a:r>
              <a:rPr lang="en-US" altLang="zh-CN" sz="2600" b="1" dirty="0">
                <a:solidFill>
                  <a:sysClr val="windowText" lastClr="000000"/>
                </a:solidFill>
                <a:latin typeface="Arial" panose="020B0604020202020204"/>
                <a:ea typeface="微软雅黑" panose="020B0503020204020204" pitchFamily="34" charset="-122"/>
              </a:rPr>
              <a:t>Experiment</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973" y="1223893"/>
            <a:ext cx="10807140" cy="484373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965200" y="2487930"/>
            <a:ext cx="6096000" cy="368300"/>
          </a:xfrm>
          <a:prstGeom prst="rect">
            <a:avLst/>
          </a:prstGeom>
          <a:noFill/>
        </p:spPr>
        <p:txBody>
          <a:bodyPr wrap="square" rtlCol="0" anchor="t">
            <a:spAutoFit/>
          </a:bodyPr>
          <a:p>
            <a:r>
              <a:rPr lang="zh-CN" altLang="en-US"/>
              <a:t>Average Uncertainty：</a:t>
            </a:r>
            <a:r>
              <a:rPr lang="zh-CN" altLang="en-US"/>
              <a:t>文中考虑以下计划作为基准:</a:t>
            </a:r>
            <a:endParaRPr lang="zh-CN" altLang="en-US"/>
          </a:p>
        </p:txBody>
      </p:sp>
      <p:sp>
        <p:nvSpPr>
          <p:cNvPr id="3" name="文本框 2"/>
          <p:cNvSpPr txBox="1"/>
          <p:nvPr/>
        </p:nvSpPr>
        <p:spPr>
          <a:xfrm>
            <a:off x="1522730" y="2860675"/>
            <a:ext cx="7420610" cy="368300"/>
          </a:xfrm>
          <a:prstGeom prst="rect">
            <a:avLst/>
          </a:prstGeom>
          <a:noFill/>
        </p:spPr>
        <p:txBody>
          <a:bodyPr wrap="square" rtlCol="0" anchor="t">
            <a:spAutoFit/>
          </a:bodyPr>
          <a:p>
            <a:r>
              <a:rPr lang="zh-CN" altLang="en-US"/>
              <a:t>Local-Comp-Only (LCO)：所有UAVs在本地计算它们的计算任务;</a:t>
            </a:r>
            <a:endParaRPr lang="zh-CN" altLang="en-US"/>
          </a:p>
        </p:txBody>
      </p:sp>
      <p:sp>
        <p:nvSpPr>
          <p:cNvPr id="4" name="文本框 3"/>
          <p:cNvSpPr txBox="1"/>
          <p:nvPr/>
        </p:nvSpPr>
        <p:spPr>
          <a:xfrm>
            <a:off x="1522730" y="3169285"/>
            <a:ext cx="7280910" cy="1414780"/>
          </a:xfrm>
          <a:prstGeom prst="rect">
            <a:avLst/>
          </a:prstGeom>
          <a:noFill/>
        </p:spPr>
        <p:txBody>
          <a:bodyPr wrap="square" rtlCol="0" anchor="t">
            <a:noAutofit/>
          </a:bodyPr>
          <a:p>
            <a:r>
              <a:rPr lang="en-US" altLang="zh-CN"/>
              <a:t>O</a:t>
            </a:r>
            <a:r>
              <a:rPr lang="zh-CN" altLang="en-US"/>
              <a:t>ffload - comp - only (OCO)</a:t>
            </a:r>
            <a:r>
              <a:rPr lang="en-US" altLang="zh-CN"/>
              <a:t>:</a:t>
            </a:r>
            <a:r>
              <a:rPr lang="zh-CN" altLang="en-US"/>
              <a:t>所有</a:t>
            </a:r>
            <a:r>
              <a:rPr lang="en-US" altLang="zh-CN"/>
              <a:t>UAVs</a:t>
            </a:r>
            <a:r>
              <a:rPr lang="zh-CN" altLang="en-US"/>
              <a:t>将其计算任务卸载给gbs;</a:t>
            </a:r>
            <a:endParaRPr lang="zh-CN" altLang="en-US"/>
          </a:p>
          <a:p>
            <a:r>
              <a:rPr lang="zh-CN" altLang="en-US"/>
              <a:t>Random-Offload (RO)</a:t>
            </a:r>
            <a:r>
              <a:rPr lang="en-US" altLang="zh-CN"/>
              <a:t>:每架UAVs随机选择本地计算或卸载</a:t>
            </a:r>
            <a:endParaRPr lang="en-US" altLang="zh-CN"/>
          </a:p>
          <a:p>
            <a:r>
              <a:rPr lang="en-US" altLang="zh-CN"/>
              <a:t>Random-Trajectory (RT)</a:t>
            </a:r>
            <a:r>
              <a:rPr lang="zh-CN" altLang="en-US"/>
              <a:t>：每个无</a:t>
            </a:r>
            <a:r>
              <a:rPr lang="en-US" altLang="zh-CN"/>
              <a:t>UAVs</a:t>
            </a:r>
            <a:r>
              <a:rPr lang="zh-CN" altLang="en-US"/>
              <a:t>随机选择飞行方向</a:t>
            </a:r>
            <a:endParaRPr lang="zh-CN" altLang="en-US"/>
          </a:p>
          <a:p>
            <a:r>
              <a:rPr lang="zh-CN" altLang="en-US"/>
              <a:t>Non-Coop-Search (NCS)</a:t>
            </a:r>
            <a:r>
              <a:rPr lang="en-US" altLang="zh-CN"/>
              <a:t>:其中UAV以非合作的方式搜索目标区域。</a:t>
            </a:r>
            <a:endParaRPr lang="en-US" altLang="zh-CN"/>
          </a:p>
        </p:txBody>
      </p:sp>
      <p:sp>
        <p:nvSpPr>
          <p:cNvPr id="5" name="文本框 4"/>
          <p:cNvSpPr txBox="1"/>
          <p:nvPr/>
        </p:nvSpPr>
        <p:spPr>
          <a:xfrm>
            <a:off x="851535" y="4692650"/>
            <a:ext cx="9374505" cy="922020"/>
          </a:xfrm>
          <a:prstGeom prst="rect">
            <a:avLst/>
          </a:prstGeom>
          <a:noFill/>
        </p:spPr>
        <p:txBody>
          <a:bodyPr wrap="square" rtlCol="0" anchor="t">
            <a:spAutoFit/>
          </a:bodyPr>
          <a:p>
            <a:pPr indent="457200"/>
            <a:r>
              <a:rPr lang="zh-CN" altLang="en-US"/>
              <a:t>其中LCO、OCO、RO和RT中的所有UAV通过合作方式通信共享一个公共的不确定性映射，而NCS中的每个UAV保持一个私有的不确定性映射，而不以非合作方式与其他UAV共享。</a:t>
            </a:r>
            <a:endParaRPr lang="zh-CN" altLang="en-US"/>
          </a:p>
          <a:p>
            <a:endParaRPr lang="zh-CN" altLang="en-US"/>
          </a:p>
        </p:txBody>
      </p:sp>
      <p:sp>
        <p:nvSpPr>
          <p:cNvPr id="7" name="文本框 6"/>
          <p:cNvSpPr txBox="1"/>
          <p:nvPr/>
        </p:nvSpPr>
        <p:spPr>
          <a:xfrm>
            <a:off x="1240790" y="1391285"/>
            <a:ext cx="8334375" cy="922020"/>
          </a:xfrm>
          <a:prstGeom prst="rect">
            <a:avLst/>
          </a:prstGeom>
          <a:noFill/>
        </p:spPr>
        <p:txBody>
          <a:bodyPr wrap="square" rtlCol="0" anchor="t">
            <a:spAutoFit/>
          </a:bodyPr>
          <a:p>
            <a:pPr indent="457200"/>
            <a:r>
              <a:rPr lang="zh-CN" altLang="en-US"/>
              <a:t>文中的方案：即提出以最小化搜索区域不确定性为目标的任务卸载决策和飞行方向选择策略，用DQN进行求解;</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custDataLst>
              <p:tags r:id="rId2"/>
            </p:custDataLst>
          </p:nvPr>
        </p:nvPicPr>
        <p:blipFill>
          <a:blip r:embed="rId3"/>
          <a:stretch>
            <a:fillRect/>
          </a:stretch>
        </p:blipFill>
        <p:spPr>
          <a:xfrm>
            <a:off x="7493000" y="871855"/>
            <a:ext cx="4025900" cy="282575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7759700" y="3758565"/>
            <a:ext cx="3759200" cy="2711450"/>
          </a:xfrm>
          <a:prstGeom prst="rect">
            <a:avLst/>
          </a:prstGeom>
        </p:spPr>
      </p:pic>
      <p:sp>
        <p:nvSpPr>
          <p:cNvPr id="4" name="文本框 3"/>
          <p:cNvSpPr txBox="1"/>
          <p:nvPr/>
        </p:nvSpPr>
        <p:spPr>
          <a:xfrm>
            <a:off x="851535" y="1734185"/>
            <a:ext cx="6096000" cy="1476375"/>
          </a:xfrm>
          <a:prstGeom prst="rect">
            <a:avLst/>
          </a:prstGeom>
          <a:noFill/>
        </p:spPr>
        <p:txBody>
          <a:bodyPr wrap="square" rtlCol="0" anchor="t">
            <a:spAutoFit/>
          </a:bodyPr>
          <a:p>
            <a:pPr indent="457200"/>
            <a:r>
              <a:rPr lang="zh-CN" altLang="en-US"/>
              <a:t>文中的</a:t>
            </a:r>
            <a:r>
              <a:rPr lang="zh-CN" altLang="en-US"/>
              <a:t>方案的平均不确定性低于LCO、OCO、RO和RT，这四种方案的平均不确定性分别降低了68%、52%、64%和77%。LCO、OCO、RO和RT方案会消耗更多的计算能量、传输能量或动能。因此搜索的面积会更小，导致不确定性更高。</a:t>
            </a:r>
            <a:endParaRPr lang="zh-CN" altLang="en-US"/>
          </a:p>
        </p:txBody>
      </p:sp>
      <p:sp>
        <p:nvSpPr>
          <p:cNvPr id="9" name="文本框 8"/>
          <p:cNvSpPr txBox="1"/>
          <p:nvPr/>
        </p:nvSpPr>
        <p:spPr>
          <a:xfrm>
            <a:off x="851535" y="3954145"/>
            <a:ext cx="6096000" cy="1198880"/>
          </a:xfrm>
          <a:prstGeom prst="rect">
            <a:avLst/>
          </a:prstGeom>
          <a:noFill/>
        </p:spPr>
        <p:txBody>
          <a:bodyPr wrap="square" rtlCol="0" anchor="t">
            <a:spAutoFit/>
          </a:bodyPr>
          <a:p>
            <a:r>
              <a:rPr lang="zh-CN" altLang="en-US"/>
              <a:t>文中的</a:t>
            </a:r>
            <a:r>
              <a:rPr lang="zh-CN" altLang="en-US"/>
              <a:t>方案比NCS减少高达70%的平均不确定性。这是因为，在搜索过程中，NCS中的无人机不共享它们的不确定性图，导致重复搜索已经被其他无人机搜索过的单元，而忽略了这些具有更高不确定性的单元。</a:t>
            </a:r>
            <a:endParaRPr lang="zh-CN" altLang="en-US"/>
          </a:p>
        </p:txBody>
      </p:sp>
      <p:sp>
        <p:nvSpPr>
          <p:cNvPr id="15" name="文本框 14"/>
          <p:cNvSpPr txBox="1"/>
          <p:nvPr/>
        </p:nvSpPr>
        <p:spPr>
          <a:xfrm>
            <a:off x="537845" y="1028065"/>
            <a:ext cx="6454140" cy="368300"/>
          </a:xfrm>
          <a:prstGeom prst="rect">
            <a:avLst/>
          </a:prstGeom>
          <a:noFill/>
        </p:spPr>
        <p:txBody>
          <a:bodyPr wrap="square" rtlCol="0" anchor="t">
            <a:spAutoFit/>
          </a:bodyPr>
          <a:p>
            <a:r>
              <a:rPr lang="zh-CN" altLang="en-US" b="1"/>
              <a:t>Effect of Target Detection Accuracy on Search</a:t>
            </a:r>
            <a:r>
              <a:rPr lang="en-US" altLang="zh-CN" b="1"/>
              <a:t> </a:t>
            </a:r>
            <a:r>
              <a:rPr lang="zh-CN" altLang="en-US" b="1"/>
              <a:t>Performance:</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973" y="1223893"/>
            <a:ext cx="10807140" cy="484373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标题占位符 1"/>
          <p:cNvSpPr txBox="1"/>
          <p:nvPr>
            <p:custDataLst>
              <p:tags r:id="rId2"/>
            </p:custDataLst>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a:t>
            </a: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4" name="图片 3"/>
          <p:cNvPicPr>
            <a:picLocks noChangeAspect="1"/>
          </p:cNvPicPr>
          <p:nvPr>
            <p:custDataLst>
              <p:tags r:id="rId3"/>
            </p:custDataLst>
          </p:nvPr>
        </p:nvPicPr>
        <p:blipFill>
          <a:blip r:embed="rId4"/>
          <a:stretch>
            <a:fillRect/>
          </a:stretch>
        </p:blipFill>
        <p:spPr>
          <a:xfrm>
            <a:off x="965200" y="2281555"/>
            <a:ext cx="4019550" cy="335280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6499225" y="2637155"/>
            <a:ext cx="4140200" cy="2997200"/>
          </a:xfrm>
          <a:prstGeom prst="rect">
            <a:avLst/>
          </a:prstGeom>
        </p:spPr>
      </p:pic>
      <p:sp>
        <p:nvSpPr>
          <p:cNvPr id="6" name="文本框 5"/>
          <p:cNvSpPr txBox="1"/>
          <p:nvPr/>
        </p:nvSpPr>
        <p:spPr>
          <a:xfrm>
            <a:off x="1160145" y="1430655"/>
            <a:ext cx="6907530" cy="368300"/>
          </a:xfrm>
          <a:prstGeom prst="rect">
            <a:avLst/>
          </a:prstGeom>
          <a:noFill/>
        </p:spPr>
        <p:txBody>
          <a:bodyPr wrap="square" rtlCol="0" anchor="t">
            <a:spAutoFit/>
          </a:bodyPr>
          <a:p>
            <a:r>
              <a:rPr b="1"/>
              <a:t>Average uncertainty under different UA V’s initial energy</a:t>
            </a:r>
            <a:endParaRPr b="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973" y="1223893"/>
            <a:ext cx="10807140" cy="484373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标题占位符 1"/>
          <p:cNvSpPr txBox="1"/>
          <p:nvPr>
            <p:custDataLst>
              <p:tags r:id="rId2"/>
            </p:custDataLst>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a:t>
            </a:r>
            <a:endParaRPr lang="zh-CN" altLang="en-US" sz="26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774700" y="1562100"/>
            <a:ext cx="6096000" cy="645160"/>
          </a:xfrm>
          <a:prstGeom prst="rect">
            <a:avLst/>
          </a:prstGeom>
          <a:noFill/>
        </p:spPr>
        <p:txBody>
          <a:bodyPr wrap="square" rtlCol="0" anchor="t">
            <a:spAutoFit/>
          </a:bodyPr>
          <a:p>
            <a:r>
              <a:rPr lang="zh-CN" altLang="en-US" b="1"/>
              <a:t>Average uncertainty under different </a:t>
            </a:r>
            <a:endParaRPr lang="zh-CN" altLang="en-US" b="1"/>
          </a:p>
          <a:p>
            <a:r>
              <a:rPr lang="zh-CN" altLang="en-US" b="1"/>
              <a:t>maximal area search time</a:t>
            </a:r>
            <a:endParaRPr lang="zh-CN" altLang="en-US" b="1"/>
          </a:p>
        </p:txBody>
      </p:sp>
      <p:pic>
        <p:nvPicPr>
          <p:cNvPr id="6" name="图片 5"/>
          <p:cNvPicPr>
            <a:picLocks noChangeAspect="1"/>
          </p:cNvPicPr>
          <p:nvPr>
            <p:custDataLst>
              <p:tags r:id="rId3"/>
            </p:custDataLst>
          </p:nvPr>
        </p:nvPicPr>
        <p:blipFill>
          <a:blip r:embed="rId4"/>
          <a:stretch>
            <a:fillRect/>
          </a:stretch>
        </p:blipFill>
        <p:spPr>
          <a:xfrm>
            <a:off x="594360" y="2427605"/>
            <a:ext cx="4076700" cy="2882900"/>
          </a:xfrm>
          <a:prstGeom prst="rect">
            <a:avLst/>
          </a:prstGeom>
        </p:spPr>
      </p:pic>
      <p:sp>
        <p:nvSpPr>
          <p:cNvPr id="7" name="文本框 6"/>
          <p:cNvSpPr txBox="1"/>
          <p:nvPr/>
        </p:nvSpPr>
        <p:spPr>
          <a:xfrm>
            <a:off x="5309235" y="1608455"/>
            <a:ext cx="6096000" cy="645160"/>
          </a:xfrm>
          <a:prstGeom prst="rect">
            <a:avLst/>
          </a:prstGeom>
          <a:noFill/>
        </p:spPr>
        <p:txBody>
          <a:bodyPr wrap="square" rtlCol="0" anchor="t">
            <a:spAutoFit/>
          </a:bodyPr>
          <a:p>
            <a:r>
              <a:rPr lang="zh-CN" altLang="en-US" b="1"/>
              <a:t>Joint Effect of UAV’s Initial Energy and Maximal</a:t>
            </a:r>
            <a:endParaRPr lang="zh-CN" altLang="en-US" b="1"/>
          </a:p>
          <a:p>
            <a:r>
              <a:rPr lang="zh-CN" altLang="en-US" b="1"/>
              <a:t>Area Search Time on Search Performance</a:t>
            </a:r>
            <a:endParaRPr lang="zh-CN" altLang="en-US" b="1"/>
          </a:p>
        </p:txBody>
      </p:sp>
      <p:pic>
        <p:nvPicPr>
          <p:cNvPr id="8" name="图片 7"/>
          <p:cNvPicPr>
            <a:picLocks noChangeAspect="1"/>
          </p:cNvPicPr>
          <p:nvPr>
            <p:custDataLst>
              <p:tags r:id="rId5"/>
            </p:custDataLst>
          </p:nvPr>
        </p:nvPicPr>
        <p:blipFill>
          <a:blip r:embed="rId6"/>
          <a:stretch>
            <a:fillRect/>
          </a:stretch>
        </p:blipFill>
        <p:spPr>
          <a:xfrm>
            <a:off x="5979795" y="2427605"/>
            <a:ext cx="3949700" cy="2863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973" y="1223893"/>
            <a:ext cx="10807140" cy="484373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标题占位符 1"/>
          <p:cNvSpPr txBox="1"/>
          <p:nvPr>
            <p:custDataLst>
              <p:tags r:id="rId2"/>
            </p:custDataLst>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a:t>
            </a:r>
            <a:endParaRPr lang="zh-CN" altLang="en-US" sz="2600" b="1" dirty="0">
              <a:solidFill>
                <a:sysClr val="windowText" lastClr="000000"/>
              </a:solidFill>
              <a:latin typeface="Arial" panose="020B0604020202020204"/>
              <a:ea typeface="微软雅黑" panose="020B0503020204020204" pitchFamily="34" charset="-122"/>
            </a:endParaRPr>
          </a:p>
        </p:txBody>
      </p:sp>
      <p:sp>
        <p:nvSpPr>
          <p:cNvPr id="4" name="文本框 3"/>
          <p:cNvSpPr txBox="1"/>
          <p:nvPr/>
        </p:nvSpPr>
        <p:spPr>
          <a:xfrm>
            <a:off x="749935" y="1663700"/>
            <a:ext cx="6096000" cy="368300"/>
          </a:xfrm>
          <a:prstGeom prst="rect">
            <a:avLst/>
          </a:prstGeom>
          <a:noFill/>
        </p:spPr>
        <p:txBody>
          <a:bodyPr wrap="square" rtlCol="0" anchor="t">
            <a:spAutoFit/>
          </a:bodyPr>
          <a:p>
            <a:r>
              <a:rPr lang="zh-CN" altLang="en-US" b="1"/>
              <a:t>Effect of UAV’s Speed on Search Performance</a:t>
            </a:r>
            <a:endParaRPr lang="zh-CN" altLang="en-US" b="1"/>
          </a:p>
        </p:txBody>
      </p:sp>
      <p:pic>
        <p:nvPicPr>
          <p:cNvPr id="5" name="图片 4"/>
          <p:cNvPicPr>
            <a:picLocks noChangeAspect="1"/>
          </p:cNvPicPr>
          <p:nvPr>
            <p:custDataLst>
              <p:tags r:id="rId3"/>
            </p:custDataLst>
          </p:nvPr>
        </p:nvPicPr>
        <p:blipFill>
          <a:blip r:embed="rId4"/>
          <a:stretch>
            <a:fillRect/>
          </a:stretch>
        </p:blipFill>
        <p:spPr>
          <a:xfrm>
            <a:off x="965200" y="2487930"/>
            <a:ext cx="4121150" cy="2819400"/>
          </a:xfrm>
          <a:prstGeom prst="rect">
            <a:avLst/>
          </a:prstGeom>
        </p:spPr>
      </p:pic>
      <p:sp>
        <p:nvSpPr>
          <p:cNvPr id="9" name="文本框 8"/>
          <p:cNvSpPr txBox="1"/>
          <p:nvPr/>
        </p:nvSpPr>
        <p:spPr>
          <a:xfrm>
            <a:off x="5748655" y="1663700"/>
            <a:ext cx="6096000" cy="368300"/>
          </a:xfrm>
          <a:prstGeom prst="rect">
            <a:avLst/>
          </a:prstGeom>
          <a:noFill/>
        </p:spPr>
        <p:txBody>
          <a:bodyPr wrap="square" rtlCol="0" anchor="t">
            <a:spAutoFit/>
          </a:bodyPr>
          <a:p>
            <a:r>
              <a:rPr lang="zh-CN" altLang="en-US" b="1"/>
              <a:t>Effect of Processing Capability on Search Per-formance</a:t>
            </a:r>
            <a:endParaRPr lang="zh-CN" altLang="en-US" b="1"/>
          </a:p>
        </p:txBody>
      </p:sp>
      <p:pic>
        <p:nvPicPr>
          <p:cNvPr id="10" name="图片 9"/>
          <p:cNvPicPr>
            <a:picLocks noChangeAspect="1"/>
          </p:cNvPicPr>
          <p:nvPr>
            <p:custDataLst>
              <p:tags r:id="rId5"/>
            </p:custDataLst>
          </p:nvPr>
        </p:nvPicPr>
        <p:blipFill>
          <a:blip r:embed="rId6"/>
          <a:stretch>
            <a:fillRect/>
          </a:stretch>
        </p:blipFill>
        <p:spPr>
          <a:xfrm>
            <a:off x="6787515" y="2443480"/>
            <a:ext cx="4216400" cy="2863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730" y="1223645"/>
            <a:ext cx="11448415" cy="49682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标题占位符 1"/>
          <p:cNvSpPr txBox="1"/>
          <p:nvPr>
            <p:custDataLst>
              <p:tags r:id="rId2"/>
            </p:custDataLst>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a:t>
            </a:r>
            <a:endParaRPr lang="zh-CN" altLang="en-US" sz="26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929005" y="1598295"/>
            <a:ext cx="6096000" cy="368300"/>
          </a:xfrm>
          <a:prstGeom prst="rect">
            <a:avLst/>
          </a:prstGeom>
          <a:noFill/>
        </p:spPr>
        <p:txBody>
          <a:bodyPr wrap="square" rtlCol="0" anchor="t">
            <a:spAutoFit/>
          </a:bodyPr>
          <a:p>
            <a:r>
              <a:rPr lang="zh-CN" altLang="en-US" b="1"/>
              <a:t>Effect of Bandwidth on Search Performance</a:t>
            </a:r>
            <a:r>
              <a:rPr lang="en-US" altLang="zh-CN" b="1"/>
              <a:t>:</a:t>
            </a:r>
            <a:endParaRPr lang="en-US" altLang="zh-CN" b="1"/>
          </a:p>
        </p:txBody>
      </p:sp>
      <p:pic>
        <p:nvPicPr>
          <p:cNvPr id="6" name="图片 5"/>
          <p:cNvPicPr>
            <a:picLocks noChangeAspect="1"/>
          </p:cNvPicPr>
          <p:nvPr>
            <p:custDataLst>
              <p:tags r:id="rId3"/>
            </p:custDataLst>
          </p:nvPr>
        </p:nvPicPr>
        <p:blipFill>
          <a:blip r:embed="rId4"/>
          <a:stretch>
            <a:fillRect/>
          </a:stretch>
        </p:blipFill>
        <p:spPr>
          <a:xfrm>
            <a:off x="507365" y="2199640"/>
            <a:ext cx="3816350" cy="2901950"/>
          </a:xfrm>
          <a:prstGeom prst="rect">
            <a:avLst/>
          </a:prstGeom>
        </p:spPr>
      </p:pic>
      <p:sp>
        <p:nvSpPr>
          <p:cNvPr id="7" name="文本框 6"/>
          <p:cNvSpPr txBox="1"/>
          <p:nvPr/>
        </p:nvSpPr>
        <p:spPr>
          <a:xfrm>
            <a:off x="5732145" y="1598295"/>
            <a:ext cx="6096000" cy="368300"/>
          </a:xfrm>
          <a:prstGeom prst="rect">
            <a:avLst/>
          </a:prstGeom>
          <a:noFill/>
        </p:spPr>
        <p:txBody>
          <a:bodyPr wrap="square" rtlCol="0" anchor="t">
            <a:spAutoFit/>
          </a:bodyPr>
          <a:p>
            <a:r>
              <a:rPr lang="zh-CN" altLang="en-US" b="1"/>
              <a:t>Effect of Number of RSUs on Search Performance:</a:t>
            </a:r>
            <a:endParaRPr lang="zh-CN" altLang="en-US" b="1"/>
          </a:p>
        </p:txBody>
      </p:sp>
      <p:pic>
        <p:nvPicPr>
          <p:cNvPr id="8" name="图片 7"/>
          <p:cNvPicPr>
            <a:picLocks noChangeAspect="1"/>
          </p:cNvPicPr>
          <p:nvPr>
            <p:custDataLst>
              <p:tags r:id="rId5"/>
            </p:custDataLst>
          </p:nvPr>
        </p:nvPicPr>
        <p:blipFill>
          <a:blip r:embed="rId6"/>
          <a:stretch>
            <a:fillRect/>
          </a:stretch>
        </p:blipFill>
        <p:spPr>
          <a:xfrm>
            <a:off x="4260215" y="2261870"/>
            <a:ext cx="4006850" cy="2806700"/>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8289290" y="2461260"/>
            <a:ext cx="3229610" cy="2407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谢谢您的聆听</a:t>
            </a:r>
            <a:r>
              <a:rPr lang="zh-CN" sz="3600" b="1" dirty="0">
                <a:solidFill>
                  <a:schemeClr val="bg1"/>
                </a:solidFill>
              </a:rPr>
              <a:t>！</a:t>
            </a:r>
            <a:endParaRPr lang="zh-CN" sz="3600" b="1" dirty="0">
              <a:solidFill>
                <a:schemeClr val="bg1"/>
              </a:solidFill>
            </a:endParaRP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1"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2"/>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77896" y="2560076"/>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 </a:t>
            </a:r>
            <a:endParaRPr lang="zh-CN" altLang="en-US" sz="6000" b="1" dirty="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4033520" y="1953768"/>
            <a:ext cx="3591560" cy="828384"/>
            <a:chOff x="3909356" y="1685526"/>
            <a:chExt cx="3370054" cy="828000"/>
          </a:xfrm>
        </p:grpSpPr>
        <p:sp>
          <p:nvSpPr>
            <p:cNvPr id="19" name="文本框 18"/>
            <p:cNvSpPr txBox="1"/>
            <p:nvPr/>
          </p:nvSpPr>
          <p:spPr>
            <a:xfrm>
              <a:off x="4884552" y="1768466"/>
              <a:ext cx="2394858" cy="521728"/>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背景介绍</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6427"/>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endParaRPr lang="en-US" altLang="zh-CN" sz="4000" b="1" dirty="0">
                  <a:solidFill>
                    <a:schemeClr val="accent1"/>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997640" y="3522935"/>
            <a:ext cx="3470452" cy="828000"/>
            <a:chOff x="3873413" y="3203903"/>
            <a:chExt cx="3470452" cy="828000"/>
          </a:xfrm>
        </p:grpSpPr>
        <p:sp>
          <p:nvSpPr>
            <p:cNvPr id="55" name="文本框 54"/>
            <p:cNvSpPr txBox="1"/>
            <p:nvPr/>
          </p:nvSpPr>
          <p:spPr>
            <a:xfrm>
              <a:off x="4949007" y="3282685"/>
              <a:ext cx="2394858"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研究方法</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3" name="组合 42"/>
          <p:cNvGrpSpPr/>
          <p:nvPr/>
        </p:nvGrpSpPr>
        <p:grpSpPr>
          <a:xfrm>
            <a:off x="8032062" y="3512901"/>
            <a:ext cx="3375077" cy="1105848"/>
            <a:chOff x="8098970" y="3203903"/>
            <a:chExt cx="3375077" cy="1105848"/>
          </a:xfrm>
        </p:grpSpPr>
        <p:sp>
          <p:nvSpPr>
            <p:cNvPr id="44" name="文本框 43"/>
            <p:cNvSpPr txBox="1"/>
            <p:nvPr/>
          </p:nvSpPr>
          <p:spPr>
            <a:xfrm>
              <a:off x="9079189" y="3356616"/>
              <a:ext cx="2394858" cy="95313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实验</a:t>
              </a:r>
              <a:endParaRPr lang="zh-CN" altLang="en-US" sz="2800" b="1" dirty="0">
                <a:latin typeface="微软雅黑" panose="020B0503020204020204" pitchFamily="34" charset="-122"/>
              </a:endParaRPr>
            </a:p>
            <a:p>
              <a:endParaRPr lang="zh-CN" altLang="en-US" sz="2800" b="1" dirty="0">
                <a:latin typeface="微软雅黑" panose="020B0503020204020204" pitchFamily="34" charset="-122"/>
              </a:endParaRPr>
            </a:p>
          </p:txBody>
        </p:sp>
        <p:grpSp>
          <p:nvGrpSpPr>
            <p:cNvPr id="45" name="组合 44"/>
            <p:cNvGrpSpPr/>
            <p:nvPr/>
          </p:nvGrpSpPr>
          <p:grpSpPr>
            <a:xfrm>
              <a:off x="8098970" y="3203903"/>
              <a:ext cx="899886" cy="828000"/>
              <a:chOff x="8098970" y="3203903"/>
              <a:chExt cx="899886" cy="828000"/>
            </a:xfrm>
          </p:grpSpPr>
          <p:sp>
            <p:nvSpPr>
              <p:cNvPr id="46" name="文本框 45"/>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8032062" y="1952937"/>
            <a:ext cx="3730625" cy="828000"/>
            <a:chOff x="8098970" y="1685526"/>
            <a:chExt cx="3730625" cy="828000"/>
          </a:xfrm>
        </p:grpSpPr>
        <p:sp>
          <p:nvSpPr>
            <p:cNvPr id="50" name="文本框 49"/>
            <p:cNvSpPr txBox="1"/>
            <p:nvPr/>
          </p:nvSpPr>
          <p:spPr>
            <a:xfrm>
              <a:off x="9044485" y="1769304"/>
              <a:ext cx="278511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相关工作</a:t>
              </a:r>
              <a:endParaRPr lang="zh-CN" altLang="en-US" sz="2800" b="1" dirty="0">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098970" y="1685526"/>
              <a:ext cx="899886" cy="828000"/>
              <a:chOff x="8098970" y="1685526"/>
              <a:chExt cx="899886" cy="828000"/>
            </a:xfrm>
          </p:grpSpPr>
          <p:sp>
            <p:nvSpPr>
              <p:cNvPr id="52" name="文本框 51"/>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3" name="矩形 5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730" y="1223645"/>
            <a:ext cx="11454130" cy="482790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759460" y="1066800"/>
            <a:ext cx="5403215" cy="4884420"/>
          </a:xfrm>
          <a:prstGeom prst="rect">
            <a:avLst/>
          </a:prstGeom>
          <a:noFill/>
        </p:spPr>
        <p:txBody>
          <a:bodyPr wrap="square" rtlCol="0">
            <a:noAutofit/>
          </a:bodyPr>
          <a:lstStyle/>
          <a:p>
            <a:r>
              <a:rPr lang="zh-CN" altLang="en-US" sz="1600" dirty="0"/>
              <a:t>   </a:t>
            </a:r>
            <a:endParaRPr lang="en-US" altLang="zh-CN" sz="1600" dirty="0"/>
          </a:p>
          <a:p>
            <a:pPr indent="457200" fontAlgn="auto">
              <a:lnSpc>
                <a:spcPct val="125000"/>
              </a:lnSpc>
            </a:pPr>
            <a:endParaRPr lang="zh-CN" altLang="en-US" sz="1600" dirty="0"/>
          </a:p>
          <a:p>
            <a:pPr indent="457200" fontAlgn="auto">
              <a:lnSpc>
                <a:spcPct val="150000"/>
              </a:lnSpc>
            </a:pPr>
            <a:r>
              <a:rPr lang="zh-CN" altLang="en-US" sz="1600" dirty="0"/>
              <a:t>多无人机协同目标搜索正成为一个研究热点；</a:t>
            </a:r>
            <a:r>
              <a:rPr sz="1600" dirty="0"/>
              <a:t>然而，短电池寿命和中等计算能力限制了无人机处理计算密集型和延迟敏感的搜索任务。</a:t>
            </a:r>
            <a:r>
              <a:rPr lang="zh-CN" sz="1600" dirty="0"/>
              <a:t>现有工作</a:t>
            </a:r>
            <a:r>
              <a:rPr sz="1600" dirty="0"/>
              <a:t>将边缘计算集成到无人机中，通过将任务卸载到边缘节点上，可以显著增强无人机的服务能力</a:t>
            </a:r>
            <a:endParaRPr sz="1600" dirty="0"/>
          </a:p>
          <a:p>
            <a:pPr indent="457200" fontAlgn="auto">
              <a:lnSpc>
                <a:spcPct val="150000"/>
              </a:lnSpc>
            </a:pPr>
            <a:r>
              <a:rPr lang="zh-CN" altLang="en-US" sz="1600" dirty="0"/>
              <a:t>但是</a:t>
            </a:r>
            <a:r>
              <a:rPr sz="1600" dirty="0"/>
              <a:t>，由于无人机通常是能量有限的，搜索过程通常是延迟敏感的，在能量和时间约束下最小化搜索区域的不确定性成为一个挑战。</a:t>
            </a:r>
            <a:r>
              <a:rPr lang="zh-CN" sz="1600" dirty="0"/>
              <a:t>同时，由于不可避免的检测误差，目标检测算法无法返回搜索区域绝对可信的结果，从而导致目标在该搜索区域内分布的不确定性。</a:t>
            </a:r>
            <a:endParaRPr lang="zh-CN" sz="1600" dirty="0"/>
          </a:p>
        </p:txBody>
      </p:sp>
      <p:sp>
        <p:nvSpPr>
          <p:cNvPr id="3" name="文本框 2"/>
          <p:cNvSpPr txBox="1"/>
          <p:nvPr/>
        </p:nvSpPr>
        <p:spPr>
          <a:xfrm>
            <a:off x="1009650" y="203835"/>
            <a:ext cx="4064000" cy="491490"/>
          </a:xfrm>
          <a:prstGeom prst="rect">
            <a:avLst/>
          </a:prstGeom>
          <a:noFill/>
        </p:spPr>
        <p:txBody>
          <a:bodyPr wrap="square" rtlCol="0">
            <a:spAutoFit/>
          </a:bodyPr>
          <a:p>
            <a:r>
              <a:rPr lang="en-US" altLang="zh-CN" sz="2600" b="1" dirty="0">
                <a:solidFill>
                  <a:sysClr val="windowText" lastClr="000000"/>
                </a:solidFill>
                <a:latin typeface="Arial" panose="020B0604020202020204"/>
                <a:ea typeface="微软雅黑" panose="020B0503020204020204" pitchFamily="34" charset="-122"/>
                <a:cs typeface="+mj-cs"/>
              </a:rPr>
              <a:t>Background</a:t>
            </a:r>
            <a:endParaRPr lang="en-US" altLang="zh-CN"/>
          </a:p>
        </p:txBody>
      </p:sp>
      <p:pic>
        <p:nvPicPr>
          <p:cNvPr id="100" name="图片 99"/>
          <p:cNvPicPr/>
          <p:nvPr>
            <p:custDataLst>
              <p:tags r:id="rId2"/>
            </p:custDataLst>
          </p:nvPr>
        </p:nvPicPr>
        <p:blipFill>
          <a:blip r:embed="rId3"/>
          <a:srcRect t="13250" b="14888"/>
          <a:stretch>
            <a:fillRect/>
          </a:stretch>
        </p:blipFill>
        <p:spPr>
          <a:xfrm>
            <a:off x="6347460" y="1685925"/>
            <a:ext cx="5132705" cy="37509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Related 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59436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83540" y="949325"/>
            <a:ext cx="10807065" cy="546290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3" name="表格 3"/>
          <p:cNvGraphicFramePr>
            <a:graphicFrameLocks noGrp="1"/>
          </p:cNvGraphicFramePr>
          <p:nvPr>
            <p:custDataLst>
              <p:tags r:id="rId2"/>
            </p:custDataLst>
          </p:nvPr>
        </p:nvGraphicFramePr>
        <p:xfrm>
          <a:off x="1488807" y="1071587"/>
          <a:ext cx="8462645" cy="3844290"/>
        </p:xfrm>
        <a:graphic>
          <a:graphicData uri="http://schemas.openxmlformats.org/drawingml/2006/table">
            <a:tbl>
              <a:tblPr firstRow="1" bandRow="1">
                <a:tableStyleId>{5C22544A-7EE6-4342-B048-85BDC9FD1C3A}</a:tableStyleId>
              </a:tblPr>
              <a:tblGrid>
                <a:gridCol w="2531700"/>
                <a:gridCol w="2414270"/>
                <a:gridCol w="3516630"/>
              </a:tblGrid>
              <a:tr h="387483">
                <a:tc>
                  <a:txBody>
                    <a:bodyPr/>
                    <a:lstStyle/>
                    <a:p>
                      <a:pPr algn="ctr"/>
                      <a:r>
                        <a:rPr lang="zh-CN" altLang="en-US" dirty="0"/>
                        <a:t>文献</a:t>
                      </a:r>
                      <a:endParaRPr lang="zh-CN" altLang="en-US" dirty="0"/>
                    </a:p>
                  </a:txBody>
                  <a:tcPr/>
                </a:tc>
                <a:tc>
                  <a:txBody>
                    <a:bodyPr/>
                    <a:lstStyle/>
                    <a:p>
                      <a:r>
                        <a:rPr lang="zh-CN" altLang="en-US" dirty="0"/>
                        <a:t>研究内容</a:t>
                      </a:r>
                      <a:endParaRPr lang="zh-CN" altLang="en-US" dirty="0"/>
                    </a:p>
                  </a:txBody>
                  <a:tcPr/>
                </a:tc>
                <a:tc>
                  <a:txBody>
                    <a:bodyPr/>
                    <a:lstStyle/>
                    <a:p>
                      <a:r>
                        <a:rPr lang="zh-CN" altLang="en-US" dirty="0"/>
                        <a:t>研究</a:t>
                      </a:r>
                      <a:r>
                        <a:rPr lang="zh-CN" altLang="en-US" dirty="0"/>
                        <a:t>方法</a:t>
                      </a:r>
                      <a:endParaRPr lang="zh-CN" altLang="en-US" dirty="0"/>
                    </a:p>
                  </a:txBody>
                  <a:tcPr/>
                </a:tc>
              </a:tr>
              <a:tr h="655320">
                <a:tc>
                  <a:txBody>
                    <a:bodyPr/>
                    <a:lstStyle/>
                    <a:p>
                      <a:pPr algn="ctr"/>
                      <a:r>
                        <a:rPr lang="en-US" altLang="en-GB" sz="1800" dirty="0"/>
                        <a:t>Zhen</a:t>
                      </a:r>
                      <a:r>
                        <a:rPr lang="zh-CN" altLang="en-US" sz="1800" dirty="0"/>
                        <a:t>等人</a:t>
                      </a:r>
                      <a:endParaRPr lang="zh-CN" altLang="en-US" dirty="0"/>
                    </a:p>
                  </a:txBody>
                  <a:tcPr anchor="ctr"/>
                </a:tc>
                <a:tc>
                  <a:txBody>
                    <a:bodyPr/>
                    <a:lstStyle/>
                    <a:p>
                      <a:r>
                        <a:rPr sz="1600" dirty="0"/>
                        <a:t>无人机协同目标搜索</a:t>
                      </a:r>
                      <a:endParaRPr sz="1600" dirty="0"/>
                    </a:p>
                  </a:txBody>
                  <a:tcPr anchor="ctr"/>
                </a:tc>
                <a:tc>
                  <a:txBody>
                    <a:bodyPr/>
                    <a:lstStyle/>
                    <a:p>
                      <a:r>
                        <a:rPr lang="zh-CN" altLang="en-US" sz="1600" dirty="0"/>
                        <a:t>通过将全局优化问题分解为若干局部优化问题，提出了一种求解多无人机协同目标搜索规划问题的智能自组织算法(ISOA)。</a:t>
                      </a:r>
                      <a:endParaRPr lang="zh-CN" altLang="en-US" sz="1600" dirty="0"/>
                    </a:p>
                  </a:txBody>
                  <a:tcPr anchor="ctr"/>
                </a:tc>
              </a:tr>
              <a:tr h="579120">
                <a:tc>
                  <a:txBody>
                    <a:bodyPr/>
                    <a:lstStyle/>
                    <a:p>
                      <a:pPr algn="ctr"/>
                      <a:r>
                        <a:rPr lang="en-GB" altLang="zh-CN" sz="1800"/>
                        <a:t>Zhou</a:t>
                      </a:r>
                      <a:r>
                        <a:rPr lang="zh-CN" altLang="en-US" sz="1800" dirty="0"/>
                        <a:t>等人</a:t>
                      </a:r>
                      <a:endParaRPr lang="zh-CN" altLang="en-US" dirty="0"/>
                    </a:p>
                  </a:txBody>
                  <a:tcPr anchor="ctr"/>
                </a:tc>
                <a:tc>
                  <a:txBody>
                    <a:bodyPr/>
                    <a:lstStyle/>
                    <a:p>
                      <a:r>
                        <a:rPr sz="1600" dirty="0">
                          <a:sym typeface="+mn-ea"/>
                        </a:rPr>
                        <a:t>无人机协同目标搜索</a:t>
                      </a:r>
                      <a:endParaRPr lang="zh-CN" altLang="en-US" sz="1600" dirty="0"/>
                    </a:p>
                  </a:txBody>
                  <a:tcPr anchor="ctr"/>
                </a:tc>
                <a:tc>
                  <a:txBody>
                    <a:bodyPr/>
                    <a:lstStyle/>
                    <a:p>
                      <a:r>
                        <a:rPr lang="zh-CN" altLang="en-US" sz="1600" dirty="0"/>
                        <a:t>提出了一种免疫遗传算法来提高搜索效率</a:t>
                      </a:r>
                      <a:endParaRPr lang="zh-CN" altLang="en-US" sz="1600" dirty="0"/>
                    </a:p>
                  </a:txBody>
                  <a:tcPr anchor="ctr"/>
                </a:tc>
              </a:tr>
              <a:tr h="652765">
                <a:tc>
                  <a:txBody>
                    <a:bodyPr/>
                    <a:lstStyle/>
                    <a:p>
                      <a:pPr algn="ctr"/>
                      <a:r>
                        <a:rPr lang="en-GB" altLang="zh-CN" sz="1800" dirty="0"/>
                        <a:t>Zhou</a:t>
                      </a:r>
                      <a:r>
                        <a:rPr lang="zh-CN" altLang="en-US" sz="1800" dirty="0"/>
                        <a:t>等人</a:t>
                      </a:r>
                      <a:endParaRPr lang="zh-CN" altLang="en-US" dirty="0"/>
                    </a:p>
                  </a:txBody>
                  <a:tcPr anchor="ctr"/>
                </a:tc>
                <a:tc>
                  <a:txBody>
                    <a:bodyPr/>
                    <a:lstStyle/>
                    <a:p>
                      <a:r>
                        <a:rPr lang="zh-CN" altLang="en-US" sz="1600" dirty="0"/>
                        <a:t>无人机计算卸载</a:t>
                      </a:r>
                      <a:endParaRPr lang="zh-CN" altLang="en-US" sz="1600" dirty="0"/>
                    </a:p>
                  </a:txBody>
                  <a:tcPr anchor="ctr"/>
                </a:tc>
                <a:tc>
                  <a:txBody>
                    <a:bodyPr/>
                    <a:lstStyle/>
                    <a:p>
                      <a:r>
                        <a:rPr sz="1600"/>
                        <a:t>研究了一种面向无人机的计算卸载系统，其中无人机希望在地面边缘计算基础设施的帮助下完成其机载计算需求</a:t>
                      </a:r>
                      <a:endParaRPr sz="1600"/>
                    </a:p>
                  </a:txBody>
                  <a:tcPr anchor="ctr"/>
                </a:tc>
              </a:tr>
              <a:tr h="387483">
                <a:tc>
                  <a:txBody>
                    <a:bodyPr/>
                    <a:lstStyle/>
                    <a:p>
                      <a:pPr algn="ctr"/>
                      <a:r>
                        <a:rPr lang="en-GB" altLang="zh-CN" sz="1800" dirty="0"/>
                        <a:t>Zhu</a:t>
                      </a:r>
                      <a:r>
                        <a:rPr lang="zh-CN" altLang="en-US" sz="1800" dirty="0"/>
                        <a:t>等人</a:t>
                      </a:r>
                      <a:endParaRPr lang="zh-CN" altLang="en-US" dirty="0"/>
                    </a:p>
                  </a:txBody>
                  <a:tcPr anchor="ctr"/>
                </a:tc>
                <a:tc>
                  <a:txBody>
                    <a:bodyPr/>
                    <a:lstStyle/>
                    <a:p>
                      <a:r>
                        <a:rPr lang="zh-CN" altLang="en-US" sz="1600" dirty="0">
                          <a:sym typeface="+mn-ea"/>
                        </a:rPr>
                        <a:t>无人机计算卸载</a:t>
                      </a:r>
                      <a:endParaRPr lang="zh-CN" altLang="en-US" sz="1600" dirty="0"/>
                    </a:p>
                  </a:txBody>
                  <a:tcPr anchor="ctr"/>
                </a:tc>
                <a:tc>
                  <a:txBody>
                    <a:bodyPr/>
                    <a:lstStyle/>
                    <a:p>
                      <a:r>
                        <a:rPr lang="zh-CN" altLang="en-US" sz="1600" dirty="0"/>
                        <a:t>考虑了无人机的协同计算卸载问题，其中无人机可以将计算负载卸载到MEC的边缘服务器上</a:t>
                      </a:r>
                      <a:endParaRPr lang="zh-CN" altLang="en-US" sz="1600" dirty="0"/>
                    </a:p>
                  </a:txBody>
                  <a:tcPr anchor="ctr"/>
                </a:tc>
              </a:tr>
            </a:tbl>
          </a:graphicData>
        </a:graphic>
      </p:graphicFrame>
      <p:sp>
        <p:nvSpPr>
          <p:cNvPr id="4" name="文本框 3"/>
          <p:cNvSpPr txBox="1"/>
          <p:nvPr/>
        </p:nvSpPr>
        <p:spPr>
          <a:xfrm>
            <a:off x="1311910" y="5144770"/>
            <a:ext cx="8816975" cy="1198880"/>
          </a:xfrm>
          <a:prstGeom prst="rect">
            <a:avLst/>
          </a:prstGeom>
          <a:noFill/>
        </p:spPr>
        <p:txBody>
          <a:bodyPr wrap="square" rtlCol="0" anchor="t">
            <a:spAutoFit/>
          </a:bodyPr>
          <a:p>
            <a:pPr indent="457200"/>
            <a:r>
              <a:rPr lang="zh-CN" altLang="en-US"/>
              <a:t>现有的工作主要集中在对无人机的完美搜索上。然而，在实际搜索场景中，由于不可避免的检测误差，目标检测算法无法返回搜索区域绝对可信的结果，从而导致目标在该搜索区域的分布存在不确定性。对于某一搜索区域，无人机可能需要多次搜索才能获得目标分布的高置信度结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Paper 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973" y="1223893"/>
            <a:ext cx="10807140" cy="484373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613535" y="2090420"/>
            <a:ext cx="8964930" cy="4351655"/>
          </a:xfrm>
          <a:prstGeom prst="rect">
            <a:avLst/>
          </a:prstGeom>
          <a:noFill/>
        </p:spPr>
        <p:txBody>
          <a:bodyPr wrap="square" rtlCol="0" anchor="t">
            <a:noAutofit/>
          </a:bodyPr>
          <a:p>
            <a:pPr marL="285750" indent="-285750" fontAlgn="auto">
              <a:lnSpc>
                <a:spcPct val="150000"/>
              </a:lnSpc>
              <a:buFont typeface="Arial" panose="020B0604020202020204" pitchFamily="34" charset="0"/>
              <a:buChar char="•"/>
            </a:pPr>
            <a:r>
              <a:rPr lang="zh-CN" altLang="en-US"/>
              <a:t>考虑UAV搜索的不完全性，提出了一种基于边缘计算的多UAV协同目标搜索框架，在能量约束和搜索时间约束下，联合考虑最优计算卸载和轨迹设计。通过引入不确定性的概念，将协同目标搜索问题表述为不确定性最小化问题。</a:t>
            </a:r>
            <a:endParaRPr lang="zh-CN" altLang="en-US"/>
          </a:p>
          <a:p>
            <a:pPr marL="285750" indent="-285750" fontAlgn="auto">
              <a:lnSpc>
                <a:spcPct val="150000"/>
              </a:lnSpc>
              <a:buFont typeface="Arial" panose="020B0604020202020204" pitchFamily="34" charset="0"/>
              <a:buChar char="•"/>
            </a:pPr>
            <a:endParaRPr lang="zh-CN" altLang="en-US"/>
          </a:p>
          <a:p>
            <a:pPr marL="285750" indent="-285750" fontAlgn="auto">
              <a:lnSpc>
                <a:spcPct val="150000"/>
              </a:lnSpc>
              <a:buFont typeface="Arial" panose="020B0604020202020204" pitchFamily="34" charset="0"/>
              <a:buChar char="•"/>
            </a:pPr>
            <a:r>
              <a:rPr lang="zh-CN" altLang="en-US"/>
              <a:t>采用DRL方法解决以无人机不完全搜索为特征的多无人机协同目标搜索问题。</a:t>
            </a:r>
            <a:endParaRPr lang="zh-CN" altLang="en-US"/>
          </a:p>
          <a:p>
            <a:pPr marL="285750" indent="-285750" fontAlgn="auto">
              <a:lnSpc>
                <a:spcPct val="150000"/>
              </a:lnSpc>
              <a:buFont typeface="Arial" panose="020B0604020202020204" pitchFamily="34" charset="0"/>
              <a:buChar char="•"/>
            </a:pPr>
            <a:endParaRPr lang="zh-CN" altLang="en-US"/>
          </a:p>
          <a:p>
            <a:pPr marL="285750" indent="-285750" fontAlgn="auto">
              <a:lnSpc>
                <a:spcPct val="150000"/>
              </a:lnSpc>
              <a:buFont typeface="Arial" panose="020B0604020202020204" pitchFamily="34" charset="0"/>
              <a:buChar char="•"/>
            </a:pPr>
            <a:r>
              <a:rPr lang="zh-CN" altLang="en-US"/>
              <a:t>文中进行了大量的模拟，以讨论不同的参数如何影响搜索性能。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5" name="标题占位符 1"/>
          <p:cNvSpPr txBox="1"/>
          <p:nvPr/>
        </p:nvSpPr>
        <p:spPr>
          <a:xfrm>
            <a:off x="697864" y="-94299"/>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System model</a:t>
            </a: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3" name="图片 2"/>
          <p:cNvPicPr>
            <a:picLocks noChangeAspect="1"/>
          </p:cNvPicPr>
          <p:nvPr>
            <p:custDataLst>
              <p:tags r:id="rId2"/>
            </p:custDataLst>
          </p:nvPr>
        </p:nvPicPr>
        <p:blipFill>
          <a:blip r:embed="rId3"/>
          <a:stretch>
            <a:fillRect/>
          </a:stretch>
        </p:blipFill>
        <p:spPr>
          <a:xfrm>
            <a:off x="7658735" y="2486025"/>
            <a:ext cx="3641725" cy="2357755"/>
          </a:xfrm>
          <a:prstGeom prst="rect">
            <a:avLst/>
          </a:prstGeom>
        </p:spPr>
      </p:pic>
      <p:sp>
        <p:nvSpPr>
          <p:cNvPr id="7" name="文本框 6"/>
          <p:cNvSpPr txBox="1"/>
          <p:nvPr/>
        </p:nvSpPr>
        <p:spPr>
          <a:xfrm>
            <a:off x="255905" y="1609090"/>
            <a:ext cx="6200140" cy="2584450"/>
          </a:xfrm>
          <a:prstGeom prst="rect">
            <a:avLst/>
          </a:prstGeom>
          <a:noFill/>
        </p:spPr>
        <p:txBody>
          <a:bodyPr wrap="square" rtlCol="0" anchor="t">
            <a:spAutoFit/>
          </a:bodyPr>
          <a:p>
            <a:pPr indent="457200" fontAlgn="auto">
              <a:lnSpc>
                <a:spcPct val="150000"/>
              </a:lnSpc>
            </a:pPr>
            <a:r>
              <a:rPr lang="zh-CN" altLang="en-US"/>
              <a:t>由于UAV不知道搜索区域E，我们认为E的每个单元都有一个关联的不确定性u(lx, ly, t)∈[0,1]，表示UAV对该单元中目标分布的不确定性。u(lx, ly, t) = 1表示单元格[lx, ly]在时间步长t是UAVs的完全未知区域，不确定性也反映了目标检测结果的可靠性。U (lx, ly, t)将随着重复搜索单元格而减小，这表示该单元格中未检测到的信息更少。</a:t>
            </a:r>
            <a:endParaRPr lang="zh-CN" altLang="en-US"/>
          </a:p>
        </p:txBody>
      </p:sp>
      <p:pic>
        <p:nvPicPr>
          <p:cNvPr id="8" name="图片 7"/>
          <p:cNvPicPr>
            <a:picLocks noChangeAspect="1"/>
          </p:cNvPicPr>
          <p:nvPr>
            <p:custDataLst>
              <p:tags r:id="rId4"/>
            </p:custDataLst>
          </p:nvPr>
        </p:nvPicPr>
        <p:blipFill>
          <a:blip r:embed="rId5"/>
          <a:stretch>
            <a:fillRect/>
          </a:stretch>
        </p:blipFill>
        <p:spPr>
          <a:xfrm>
            <a:off x="1473200" y="4193540"/>
            <a:ext cx="3597910" cy="417195"/>
          </a:xfrm>
          <a:prstGeom prst="rect">
            <a:avLst/>
          </a:prstGeom>
        </p:spPr>
      </p:pic>
      <p:sp>
        <p:nvSpPr>
          <p:cNvPr id="9" name="文本框 8"/>
          <p:cNvSpPr txBox="1"/>
          <p:nvPr/>
        </p:nvSpPr>
        <p:spPr>
          <a:xfrm>
            <a:off x="594360" y="4789170"/>
            <a:ext cx="6096000" cy="368300"/>
          </a:xfrm>
          <a:prstGeom prst="rect">
            <a:avLst/>
          </a:prstGeom>
          <a:noFill/>
        </p:spPr>
        <p:txBody>
          <a:bodyPr wrap="square" rtlCol="0" anchor="t">
            <a:spAutoFit/>
          </a:bodyPr>
          <a:p>
            <a:r>
              <a:rPr lang="zh-CN" altLang="en-US"/>
              <a:t>其中λ可表示为λ = 1−δ，其中δ为目标检测精度</a:t>
            </a:r>
            <a:endParaRPr lang="zh-CN" altLang="en-US"/>
          </a:p>
        </p:txBody>
      </p:sp>
    </p:spTree>
  </p:cSld>
  <p:clrMapOvr>
    <a:masterClrMapping/>
  </p:clrMapOvr>
  <p:transition spd="slow" advTm="3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System model</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custDataLst>
              <p:tags r:id="rId2"/>
            </p:custDataLst>
          </p:nvPr>
        </p:nvPicPr>
        <p:blipFill>
          <a:blip r:embed="rId3"/>
          <a:stretch>
            <a:fillRect/>
          </a:stretch>
        </p:blipFill>
        <p:spPr>
          <a:xfrm>
            <a:off x="929005" y="2819400"/>
            <a:ext cx="3778250" cy="2749550"/>
          </a:xfrm>
          <a:prstGeom prst="rect">
            <a:avLst/>
          </a:prstGeom>
        </p:spPr>
      </p:pic>
      <p:sp>
        <p:nvSpPr>
          <p:cNvPr id="10" name="文本框 9"/>
          <p:cNvSpPr txBox="1"/>
          <p:nvPr>
            <p:custDataLst>
              <p:tags r:id="rId4"/>
            </p:custDataLst>
          </p:nvPr>
        </p:nvSpPr>
        <p:spPr>
          <a:xfrm>
            <a:off x="660400" y="1014095"/>
            <a:ext cx="6438900" cy="922020"/>
          </a:xfrm>
          <a:prstGeom prst="rect">
            <a:avLst/>
          </a:prstGeom>
          <a:noFill/>
        </p:spPr>
        <p:txBody>
          <a:bodyPr wrap="square" rtlCol="0" anchor="t">
            <a:spAutoFit/>
          </a:bodyPr>
          <a:p>
            <a:pPr indent="457200"/>
            <a:r>
              <a:rPr lang="zh-CN" altLang="en-US"/>
              <a:t>系统设计的总体目标是在能量和时间约束下，找到最优的无人机计算卸载和轨迹规划策略，使搜索区域的不确定性最小化，表示为</a:t>
            </a:r>
            <a:endParaRPr lang="zh-CN" altLang="en-US"/>
          </a:p>
        </p:txBody>
      </p:sp>
      <p:pic>
        <p:nvPicPr>
          <p:cNvPr id="11" name="图片 10"/>
          <p:cNvPicPr>
            <a:picLocks noChangeAspect="1"/>
          </p:cNvPicPr>
          <p:nvPr>
            <p:custDataLst>
              <p:tags r:id="rId5"/>
            </p:custDataLst>
          </p:nvPr>
        </p:nvPicPr>
        <p:blipFill>
          <a:blip r:embed="rId6"/>
          <a:stretch>
            <a:fillRect/>
          </a:stretch>
        </p:blipFill>
        <p:spPr>
          <a:xfrm>
            <a:off x="1207770" y="1936115"/>
            <a:ext cx="5155565" cy="740410"/>
          </a:xfrm>
          <a:prstGeom prst="rect">
            <a:avLst/>
          </a:prstGeom>
        </p:spPr>
      </p:pic>
      <p:pic>
        <p:nvPicPr>
          <p:cNvPr id="4" name="图片 3"/>
          <p:cNvPicPr>
            <a:picLocks noChangeAspect="1"/>
          </p:cNvPicPr>
          <p:nvPr>
            <p:custDataLst>
              <p:tags r:id="rId7"/>
            </p:custDataLst>
          </p:nvPr>
        </p:nvPicPr>
        <p:blipFill>
          <a:blip r:embed="rId8"/>
          <a:stretch>
            <a:fillRect/>
          </a:stretch>
        </p:blipFill>
        <p:spPr>
          <a:xfrm>
            <a:off x="7644130" y="2178050"/>
            <a:ext cx="3497580" cy="2988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sym typeface="+mn-ea"/>
              </a:rPr>
              <a:t> Deep Reinforcement learning </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660400" y="1351915"/>
            <a:ext cx="10610850" cy="1476375"/>
          </a:xfrm>
          <a:prstGeom prst="rect">
            <a:avLst/>
          </a:prstGeom>
          <a:noFill/>
        </p:spPr>
        <p:txBody>
          <a:bodyPr wrap="square" rtlCol="0" anchor="t">
            <a:spAutoFit/>
          </a:bodyPr>
          <a:p>
            <a:pPr indent="457200"/>
            <a:r>
              <a:rPr lang="zh-CN" altLang="en-US"/>
              <a:t>Q-learning算法采用一个Q-tabel来记录每个状态下的动作值，当状态空间或动作空间较大时，需要的存储空间也会较大。如果状态空间或动作空间连续，则该算法无法使用。因此，Q-learning算法只能用于解决离散低维状态空间和动作空间类问题。DQN算法的核心就是用一个人工神经网络来代替Q-tabel</a:t>
            </a:r>
            <a:r>
              <a:rPr lang="en-US" altLang="zh-CN"/>
              <a:t>;</a:t>
            </a:r>
            <a:r>
              <a:rPr lang="zh-CN" altLang="en-US"/>
              <a:t>同时引入经验回放机制，使得在进行网络更新时输入的数据符合独立同分布，打破了数据间的相关性。</a:t>
            </a:r>
            <a:endParaRPr lang="zh-CN" altLang="en-US"/>
          </a:p>
          <a:p>
            <a:endParaRPr lang="zh-CN" altLang="en-US"/>
          </a:p>
        </p:txBody>
      </p:sp>
      <p:sp>
        <p:nvSpPr>
          <p:cNvPr id="3" name="文本框 2"/>
          <p:cNvSpPr txBox="1"/>
          <p:nvPr/>
        </p:nvSpPr>
        <p:spPr>
          <a:xfrm>
            <a:off x="660400" y="872490"/>
            <a:ext cx="4064000" cy="460375"/>
          </a:xfrm>
          <a:prstGeom prst="rect">
            <a:avLst/>
          </a:prstGeom>
          <a:noFill/>
        </p:spPr>
        <p:txBody>
          <a:bodyPr wrap="square" rtlCol="0">
            <a:spAutoFit/>
          </a:bodyPr>
          <a:p>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DQN</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右箭头 3"/>
          <p:cNvSpPr/>
          <p:nvPr/>
        </p:nvSpPr>
        <p:spPr>
          <a:xfrm>
            <a:off x="5568315" y="4629785"/>
            <a:ext cx="1353820" cy="351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p:nvPr/>
        </p:nvPicPr>
        <p:blipFill>
          <a:blip r:embed="rId2"/>
          <a:stretch>
            <a:fillRect/>
          </a:stretch>
        </p:blipFill>
        <p:spPr>
          <a:xfrm>
            <a:off x="851535" y="3401060"/>
            <a:ext cx="4218305" cy="2545715"/>
          </a:xfrm>
          <a:prstGeom prst="rect">
            <a:avLst/>
          </a:prstGeom>
          <a:noFill/>
          <a:ln w="9525">
            <a:noFill/>
          </a:ln>
        </p:spPr>
      </p:pic>
      <p:pic>
        <p:nvPicPr>
          <p:cNvPr id="102" name="图片 101"/>
          <p:cNvPicPr/>
          <p:nvPr/>
        </p:nvPicPr>
        <p:blipFill>
          <a:blip r:embed="rId3"/>
          <a:stretch>
            <a:fillRect/>
          </a:stretch>
        </p:blipFill>
        <p:spPr>
          <a:xfrm>
            <a:off x="7159625" y="3207385"/>
            <a:ext cx="3870325" cy="29337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930884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sym typeface="+mn-ea"/>
              </a:rPr>
              <a:t> Deep Reinforcement learning </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379730" y="1018540"/>
            <a:ext cx="10807065" cy="504888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7" name="图片 6"/>
          <p:cNvPicPr>
            <a:picLocks noChangeAspect="1"/>
          </p:cNvPicPr>
          <p:nvPr>
            <p:custDataLst>
              <p:tags r:id="rId2"/>
            </p:custDataLst>
          </p:nvPr>
        </p:nvPicPr>
        <p:blipFill>
          <a:blip r:embed="rId3"/>
          <a:stretch>
            <a:fillRect/>
          </a:stretch>
        </p:blipFill>
        <p:spPr>
          <a:xfrm>
            <a:off x="1233805" y="2020570"/>
            <a:ext cx="8979535" cy="3289300"/>
          </a:xfrm>
          <a:prstGeom prst="rect">
            <a:avLst/>
          </a:prstGeom>
        </p:spPr>
      </p:pic>
      <p:sp>
        <p:nvSpPr>
          <p:cNvPr id="11" name="文本框 10"/>
          <p:cNvSpPr txBox="1"/>
          <p:nvPr/>
        </p:nvSpPr>
        <p:spPr>
          <a:xfrm>
            <a:off x="1189355" y="1430655"/>
            <a:ext cx="7720330" cy="368300"/>
          </a:xfrm>
          <a:prstGeom prst="rect">
            <a:avLst/>
          </a:prstGeom>
          <a:noFill/>
        </p:spPr>
        <p:txBody>
          <a:bodyPr wrap="square" rtlCol="0" anchor="t">
            <a:spAutoFit/>
          </a:bodyPr>
          <a:p>
            <a:r>
              <a:rPr lang="zh-CN" altLang="en-US"/>
              <a:t>DQN architecture for solving multi-UAV cooperative target search problem：</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UNIT_PLACING_PICTURE_USER_VIEWPORT" val="{&quot;height&quot;:3156.4818897637797,&quot;width&quot;:3884.392125984252}"/>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PP_MARK_KEY" val="cd116f25-2588-4b6d-8c83-d0cb7d9ee931"/>
  <p:tag name="COMMONDATA" val="eyJoZGlkIjoiZmJkZDU2ZDgzMzBhY2JhZGU4ZmMzYWQzODQ4NjhjZDEifQ=="/>
</p:tagLst>
</file>

<file path=ppt/tags/tag4.xml><?xml version="1.0" encoding="utf-8"?>
<p:tagLst xmlns:p="http://schemas.openxmlformats.org/presentationml/2006/main">
  <p:tag name="KSO_WM_UNIT_TABLE_BEAUTIFY" val="smartTable{ee7d5362-ce38-40c7-86f6-6f2b780d3f8b}"/>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5091</Words>
  <Application>WPS 演示</Application>
  <PresentationFormat>宽屏</PresentationFormat>
  <Paragraphs>391</Paragraphs>
  <Slides>19</Slides>
  <Notes>12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19</vt:i4>
      </vt:variant>
    </vt:vector>
  </HeadingPairs>
  <TitlesOfParts>
    <vt:vector size="33" baseType="lpstr">
      <vt:lpstr>Arial</vt:lpstr>
      <vt:lpstr>宋体</vt:lpstr>
      <vt:lpstr>Wingdings</vt:lpstr>
      <vt:lpstr>微软雅黑</vt:lpstr>
      <vt:lpstr>Arial</vt:lpstr>
      <vt:lpstr>Calibri</vt:lpstr>
      <vt:lpstr>Times New Roman</vt:lpstr>
      <vt:lpstr>等线</vt:lpstr>
      <vt:lpstr>等线 Light</vt:lpstr>
      <vt:lpstr>Arial Unicode MS</vt:lpstr>
      <vt:lpstr>Calibri Light</vt:lpstr>
      <vt:lpstr>Calibri</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文档存本地丢失不负责</cp:lastModifiedBy>
  <cp:revision>533</cp:revision>
  <dcterms:created xsi:type="dcterms:W3CDTF">2021-12-22T05:58:00Z</dcterms:created>
  <dcterms:modified xsi:type="dcterms:W3CDTF">2023-06-07T04:26:43Z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AEBD26B062FC48A38A47F995499DC8E5_12</vt:lpwstr>
  </property>
</Properties>
</file>