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16"/>
  </p:notesMasterIdLst>
  <p:sldIdLst>
    <p:sldId id="3619" r:id="rId2"/>
    <p:sldId id="3595" r:id="rId3"/>
    <p:sldId id="3620" r:id="rId4"/>
    <p:sldId id="3621" r:id="rId5"/>
    <p:sldId id="3597" r:id="rId6"/>
    <p:sldId id="3599" r:id="rId7"/>
    <p:sldId id="3622" r:id="rId8"/>
    <p:sldId id="3624" r:id="rId9"/>
    <p:sldId id="3625" r:id="rId10"/>
    <p:sldId id="3618" r:id="rId11"/>
    <p:sldId id="3615" r:id="rId12"/>
    <p:sldId id="3627" r:id="rId13"/>
    <p:sldId id="3628" r:id="rId14"/>
    <p:sldId id="42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9" autoAdjust="0"/>
    <p:restoredTop sz="94350" autoAdjust="0"/>
  </p:normalViewPr>
  <p:slideViewPr>
    <p:cSldViewPr snapToGrid="0">
      <p:cViewPr>
        <p:scale>
          <a:sx n="70" d="100"/>
          <a:sy n="70" d="100"/>
        </p:scale>
        <p:origin x="488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AFD70-45D6-4BD7-9272-DC6E6D1E5D5D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5CB39-CEC1-4C61-9A61-294C58524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4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我汇报的论文题目是在信息数据平面的可预测的虚拟</a:t>
            </a:r>
            <a:r>
              <a:rPr lang="en-US" altLang="zh-CN" dirty="0"/>
              <a:t>Fabric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199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实验环境包括原型系统和</a:t>
            </a:r>
            <a:r>
              <a:rPr lang="en-US" altLang="zh-CN" dirty="0"/>
              <a:t>NS3</a:t>
            </a:r>
            <a:r>
              <a:rPr lang="zh-CN" altLang="en-US" dirty="0"/>
              <a:t>模拟。原型系统包括</a:t>
            </a:r>
            <a:r>
              <a:rPr lang="en-US" altLang="zh-CN" dirty="0"/>
              <a:t>8</a:t>
            </a:r>
            <a:r>
              <a:rPr lang="zh-CN" altLang="en-US" dirty="0"/>
              <a:t>个服务器和</a:t>
            </a:r>
            <a:r>
              <a:rPr lang="en-US" altLang="zh-CN" dirty="0"/>
              <a:t>10</a:t>
            </a:r>
            <a:r>
              <a:rPr lang="zh-CN" altLang="en-US" dirty="0"/>
              <a:t>个可编程交换机，每个服务器上连接智能网卡。</a:t>
            </a:r>
            <a:endParaRPr lang="en-US" altLang="zh-CN" dirty="0"/>
          </a:p>
          <a:p>
            <a:r>
              <a:rPr lang="en-US" altLang="zh-CN" dirty="0"/>
              <a:t>NS3</a:t>
            </a:r>
            <a:r>
              <a:rPr lang="zh-CN" altLang="en-US" dirty="0"/>
              <a:t>模拟将</a:t>
            </a:r>
            <a:r>
              <a:rPr lang="en-US" altLang="zh-CN" dirty="0"/>
              <a:t>512</a:t>
            </a:r>
            <a:r>
              <a:rPr lang="zh-CN" altLang="en-US" dirty="0"/>
              <a:t>个服务器用胖树结构连接起来，传输速率</a:t>
            </a:r>
            <a:r>
              <a:rPr lang="en-US" altLang="zh-CN" dirty="0"/>
              <a:t>100gbps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对照组就是，</a:t>
            </a:r>
            <a:r>
              <a:rPr lang="en-US" altLang="zh-CN" dirty="0" err="1"/>
              <a:t>elasticswitch</a:t>
            </a:r>
            <a:r>
              <a:rPr lang="zh-CN" altLang="en-US" dirty="0"/>
              <a:t>也是一个加权拥塞控制算法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10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4929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在原型系统里随机插入</a:t>
            </a:r>
            <a:r>
              <a:rPr lang="en-US" altLang="zh-CN" dirty="0"/>
              <a:t>VF</a:t>
            </a:r>
            <a:r>
              <a:rPr lang="zh-CN" altLang="en-US" dirty="0"/>
              <a:t>，评估收敛和带宽以及延迟保证，制造</a:t>
            </a:r>
            <a:r>
              <a:rPr lang="en-US" altLang="zh-CN" dirty="0" err="1"/>
              <a:t>incast</a:t>
            </a:r>
            <a:r>
              <a:rPr lang="zh-CN" altLang="en-US" dirty="0"/>
              <a:t>拥塞，比较收敛速度和</a:t>
            </a:r>
            <a:r>
              <a:rPr lang="en-US" altLang="zh-CN" dirty="0"/>
              <a:t>RTT</a:t>
            </a:r>
            <a:r>
              <a:rPr lang="zh-CN" altLang="en-US" dirty="0"/>
              <a:t>。可以看出</a:t>
            </a:r>
            <a:r>
              <a:rPr lang="en-US" altLang="zh-CN" dirty="0" err="1"/>
              <a:t>uFAB</a:t>
            </a:r>
            <a:r>
              <a:rPr lang="zh-CN" altLang="en-US" dirty="0"/>
              <a:t>的收敛速度最平缓以及它的带宽不满足度和</a:t>
            </a:r>
            <a:r>
              <a:rPr lang="en-US" altLang="zh-CN" dirty="0"/>
              <a:t>RTT</a:t>
            </a:r>
            <a:r>
              <a:rPr lang="zh-CN" altLang="en-US" dirty="0"/>
              <a:t>最低，队列长度</a:t>
            </a:r>
            <a:r>
              <a:rPr lang="en-US" altLang="zh-CN" dirty="0"/>
              <a:t>ES</a:t>
            </a:r>
            <a:r>
              <a:rPr lang="zh-CN" altLang="en-US" dirty="0"/>
              <a:t>和</a:t>
            </a:r>
            <a:r>
              <a:rPr lang="en-US" altLang="zh-CN" dirty="0" err="1"/>
              <a:t>uFAB</a:t>
            </a:r>
            <a:r>
              <a:rPr lang="zh-CN" altLang="en-US" dirty="0"/>
              <a:t>一样，但是它其它的性能比不上</a:t>
            </a:r>
            <a:r>
              <a:rPr lang="en-US" altLang="zh-CN" dirty="0" err="1"/>
              <a:t>uFAB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11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5884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在原型系统中运行</a:t>
            </a:r>
            <a:r>
              <a:rPr lang="en-US" altLang="zh-CN" dirty="0" err="1"/>
              <a:t>mencache</a:t>
            </a:r>
            <a:r>
              <a:rPr lang="zh-CN" altLang="en-US" dirty="0"/>
              <a:t>和</a:t>
            </a:r>
            <a:r>
              <a:rPr lang="en-US" altLang="zh-CN" dirty="0"/>
              <a:t>EBS</a:t>
            </a:r>
            <a:r>
              <a:rPr lang="zh-CN" altLang="en-US" dirty="0"/>
              <a:t>应用，</a:t>
            </a:r>
            <a:r>
              <a:rPr lang="en-US" altLang="zh-CN" dirty="0" err="1"/>
              <a:t>uFAB</a:t>
            </a:r>
            <a:r>
              <a:rPr lang="zh-CN" altLang="en-US" dirty="0"/>
              <a:t>能实现每秒查询和查询完成时间接近理想情况，总的任务完成时间和尾任务完成时间更低</a:t>
            </a:r>
            <a:endParaRPr lang="en-US" altLang="zh-CN" dirty="0"/>
          </a:p>
          <a:p>
            <a:r>
              <a:rPr lang="zh-CN" altLang="en-US" dirty="0"/>
              <a:t>大规模情况下收敛，是在</a:t>
            </a:r>
            <a:r>
              <a:rPr lang="en-US" altLang="zh-CN" dirty="0"/>
              <a:t>ns3</a:t>
            </a:r>
            <a:r>
              <a:rPr lang="zh-CN" altLang="en-US" dirty="0"/>
              <a:t>仿真环境里进行的，就是扩大了之前这个</a:t>
            </a:r>
            <a:r>
              <a:rPr lang="en-US" altLang="zh-CN" dirty="0"/>
              <a:t>micro-benchmark</a:t>
            </a:r>
            <a:r>
              <a:rPr lang="zh-CN" altLang="en-US" dirty="0"/>
              <a:t>的规模做了实验，能得到一样的结论。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12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434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硬件性能和扩展性，将不同带宽的</a:t>
            </a:r>
            <a:r>
              <a:rPr lang="en-US" altLang="zh-CN" dirty="0"/>
              <a:t>VF</a:t>
            </a:r>
            <a:r>
              <a:rPr lang="zh-CN" altLang="en-US" dirty="0"/>
              <a:t>每</a:t>
            </a:r>
            <a:r>
              <a:rPr lang="en-US" altLang="zh-CN" dirty="0"/>
              <a:t>10ms</a:t>
            </a:r>
            <a:r>
              <a:rPr lang="zh-CN" altLang="en-US" dirty="0"/>
              <a:t>连接入网，</a:t>
            </a:r>
            <a:r>
              <a:rPr lang="en-US" altLang="zh-CN" dirty="0"/>
              <a:t>90ms</a:t>
            </a:r>
            <a:r>
              <a:rPr lang="zh-CN" altLang="en-US" dirty="0"/>
              <a:t>的时候带宽不满足，迅速转移路径，没有造成排队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随着</a:t>
            </a:r>
            <a:r>
              <a:rPr lang="en-US" altLang="zh-CN" dirty="0" err="1"/>
              <a:t>vm</a:t>
            </a:r>
            <a:r>
              <a:rPr lang="zh-CN" altLang="en-US" dirty="0"/>
              <a:t>对的增加，探针带宽开销趋于稳定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资源</a:t>
            </a:r>
            <a:r>
              <a:rPr lang="zh-CN" altLang="en-US" dirty="0"/>
              <a:t>消耗包括智能网卡和可编程交换机的开销，智能网卡的开销很低。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13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61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5CB39-CEC1-4C61-9A61-294C5852431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4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system-ui"/>
              </a:rPr>
              <a:t>由于高性能存储、分布式机器学习和资源池化的发展，对于网络传输的要求也越来越高，即使微秒级别的网络异常也会使得应用受影响。传统的“尽力而为”的网络服务模型已不适应未来应用的需求，所以要求发展可预期的高性能网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22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vFabric</a:t>
            </a:r>
            <a:r>
              <a:rPr lang="zh-CN" altLang="en-US" dirty="0"/>
              <a:t>的挑战，第一个是巨大的突发流量会超出软件的处理能力，导致网卡排队，长尾延迟。</a:t>
            </a:r>
            <a:endParaRPr lang="en-US" altLang="zh-CN" dirty="0"/>
          </a:p>
          <a:p>
            <a:r>
              <a:rPr lang="zh-CN" altLang="en-US" dirty="0"/>
              <a:t>第二个由于交换机使用同类型的交换芯片，哈希算法相同产生哈希极化，以及大象流、特定路由配置等，导致网络负载不均衡，阻碍数据包传输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3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52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当前工作。</a:t>
            </a:r>
            <a:endParaRPr lang="en-US" altLang="zh-CN" dirty="0"/>
          </a:p>
          <a:p>
            <a:r>
              <a:rPr lang="zh-CN" altLang="en-US" dirty="0"/>
              <a:t>基于可编程数据平面的应用目前主要有，缺少基于可编程数据平面的细粒度的多租户的性能保障。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5216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effectLst/>
                <a:latin typeface="system-ui"/>
              </a:rPr>
              <a:t>作者把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PicNIC+WCC+Clove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作为一个对照组，做实验表明他们不能实现延时和带宽保证，因为用的</a:t>
            </a:r>
            <a:r>
              <a:rPr lang="zh-CN" altLang="en-US" b="0" i="0" dirty="0">
                <a:effectLst/>
                <a:latin typeface="system-ui"/>
              </a:rPr>
              <a:t>启发式算法以及端到端链路利用率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不能反映链路的总最小带宽订阅。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5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45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effectLst/>
                <a:latin typeface="system-ui"/>
              </a:rPr>
              <a:t>所以作者提出了，</a:t>
            </a:r>
            <a:r>
              <a:rPr lang="en-US" altLang="zh-CN" b="0" i="0" dirty="0">
                <a:effectLst/>
                <a:latin typeface="system-ui"/>
              </a:rPr>
              <a:t>µFAB</a:t>
            </a:r>
            <a:r>
              <a:rPr lang="zh-CN" altLang="en-US" b="0" i="0" dirty="0">
                <a:effectLst/>
                <a:latin typeface="system-ui"/>
              </a:rPr>
              <a:t>利用可编程网络数据平面提供的精确的链路状态和租户信息，实现网络透明化和信息化，并将这些信息反馈到主机侧，端网协同用于智能的速率控制和路径选择，为租户提供带宽保障、低延迟保障，以及最大化利用网络带宽资源。它包括两个部分，端</a:t>
            </a:r>
            <a:r>
              <a:rPr lang="en-US" altLang="zh-CN" b="0" i="0" dirty="0" err="1">
                <a:effectLst/>
                <a:latin typeface="system-ui"/>
              </a:rPr>
              <a:t>uFAB</a:t>
            </a:r>
            <a:r>
              <a:rPr lang="en-US" altLang="zh-CN" b="0" i="0" dirty="0">
                <a:effectLst/>
                <a:latin typeface="system-ui"/>
              </a:rPr>
              <a:t>-E</a:t>
            </a:r>
            <a:r>
              <a:rPr lang="zh-CN" altLang="en-US" b="0" i="0" dirty="0">
                <a:effectLst/>
                <a:latin typeface="system-ui"/>
              </a:rPr>
              <a:t>用的智能网卡实现，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发送探针获取网络状态信息，调度数据包到合适路径，</a:t>
            </a:r>
            <a:r>
              <a:rPr lang="zh-CN" altLang="en-US" b="0" i="0" dirty="0">
                <a:effectLst/>
                <a:latin typeface="system-ui"/>
              </a:rPr>
              <a:t>网络核心</a:t>
            </a:r>
            <a:r>
              <a:rPr lang="en-US" altLang="zh-CN" b="0" i="0" dirty="0" err="1">
                <a:effectLst/>
                <a:latin typeface="system-ui"/>
              </a:rPr>
              <a:t>Ufab</a:t>
            </a:r>
            <a:r>
              <a:rPr lang="en-US" altLang="zh-CN" b="0" i="0" dirty="0">
                <a:effectLst/>
                <a:latin typeface="system-ui"/>
              </a:rPr>
              <a:t>-c</a:t>
            </a:r>
            <a:r>
              <a:rPr lang="zh-CN" altLang="en-US" b="0" i="0" dirty="0">
                <a:effectLst/>
                <a:latin typeface="system-ui"/>
              </a:rPr>
              <a:t>用的可编程交换机，</a:t>
            </a:r>
            <a:endParaRPr lang="en-US" altLang="zh-CN" b="0" i="0" dirty="0">
              <a:effectLst/>
              <a:latin typeface="system-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6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038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主要的工作流程就是，数据包到达</a:t>
            </a:r>
            <a:r>
              <a:rPr lang="en-US" altLang="zh-CN" dirty="0" err="1"/>
              <a:t>uFAB</a:t>
            </a:r>
            <a:r>
              <a:rPr lang="en-US" altLang="zh-CN" dirty="0"/>
              <a:t>-C</a:t>
            </a:r>
            <a:r>
              <a:rPr lang="zh-CN" altLang="en-US" dirty="0"/>
              <a:t>后，交换机将聚合后的</a:t>
            </a:r>
            <a:r>
              <a:rPr lang="en-US" altLang="zh-CN" dirty="0"/>
              <a:t>VF</a:t>
            </a:r>
            <a:r>
              <a:rPr lang="zh-CN" altLang="en-US" dirty="0"/>
              <a:t>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7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3467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这个是它的算法，首先保证最小带宽，为某个从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en-US" altLang="zh-CN" dirty="0" err="1"/>
              <a:t>vm</a:t>
            </a:r>
            <a:r>
              <a:rPr lang="zh-CN" altLang="en-US" dirty="0"/>
              <a:t>对分配的带宽令牌，所有活跃</a:t>
            </a:r>
            <a:r>
              <a:rPr lang="en-US" altLang="zh-CN" dirty="0" err="1"/>
              <a:t>vm</a:t>
            </a:r>
            <a:r>
              <a:rPr lang="zh-CN" altLang="en-US" dirty="0"/>
              <a:t>对的带宽令牌总和，</a:t>
            </a:r>
            <a:r>
              <a:rPr lang="en-US" altLang="zh-CN" dirty="0"/>
              <a:t>c</a:t>
            </a:r>
            <a:r>
              <a:rPr lang="zh-CN" altLang="en-US" dirty="0"/>
              <a:t>是链路容量，就是按照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租户权重进行按权分配。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在网络有带宽剩余时，按照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实际发送速率和链路利用率之间的差距，</a:t>
            </a:r>
            <a:r>
              <a:rPr lang="zh-CN" altLang="en-US" dirty="0"/>
              <a:t>调整带宽上界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effectLst/>
                <a:latin typeface="system-ui"/>
              </a:rPr>
              <a:t>基于窗口的流量准入，加入了没有排队的</a:t>
            </a:r>
            <a:r>
              <a:rPr lang="en-US" altLang="zh-CN" b="0" i="0" dirty="0">
                <a:effectLst/>
                <a:latin typeface="system-ui"/>
              </a:rPr>
              <a:t>RTT</a:t>
            </a:r>
            <a:r>
              <a:rPr lang="zh-CN" altLang="en-US" b="0" i="0" dirty="0">
                <a:effectLst/>
                <a:latin typeface="system-ui"/>
              </a:rPr>
              <a:t>和当前队列大小，根据链路的负载进行调整，最大化链路利用，同时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处理短期突发流量</a:t>
            </a:r>
            <a:r>
              <a:rPr lang="zh-CN" altLang="en-US" sz="12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0" i="0" dirty="0">
                <a:effectLst/>
                <a:latin typeface="system-ui"/>
              </a:rPr>
              <a:t>做拥塞避免，保证延迟。</a:t>
            </a:r>
            <a:endParaRPr lang="en-US" altLang="zh-CN" b="0" i="0" dirty="0"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effectLst/>
                <a:latin typeface="system-ui"/>
              </a:rPr>
              <a:t>就是当一个新的</a:t>
            </a:r>
            <a:r>
              <a:rPr lang="en-US" altLang="zh-CN" b="0" i="0" dirty="0" err="1">
                <a:effectLst/>
                <a:latin typeface="system-ui"/>
              </a:rPr>
              <a:t>vm</a:t>
            </a:r>
            <a:r>
              <a:rPr lang="zh-CN" altLang="en-US" b="0" i="0" dirty="0">
                <a:effectLst/>
                <a:latin typeface="system-ui"/>
              </a:rPr>
              <a:t>进入或者</a:t>
            </a:r>
            <a:r>
              <a:rPr lang="en-US" altLang="zh-CN" b="0" i="0" dirty="0" err="1">
                <a:effectLst/>
                <a:latin typeface="system-ui"/>
              </a:rPr>
              <a:t>vm</a:t>
            </a:r>
            <a:r>
              <a:rPr lang="zh-CN" altLang="en-US" b="0" i="0" dirty="0">
                <a:effectLst/>
                <a:latin typeface="system-ui"/>
              </a:rPr>
              <a:t>对的源路径带宽不满足时，源端</a:t>
            </a:r>
            <a:endParaRPr lang="en-US" altLang="zh-CN" b="0" i="0" dirty="0">
              <a:effectLst/>
              <a:latin typeface="system-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8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163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左边是在智能网卡中实现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uFAB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，右边是在可编程交换机中实现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uFAB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对于新的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VM-pair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，软件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将状态写入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context tables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 monitor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获得一条初始路径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Packet scheduler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WFQ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引擎调度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VF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，以轮询方式选择其中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VM-pair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中的应用数据包发送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相应的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描述符被传递到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管道，通过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获取实际的数据包发出，带宽不满足或探针丢失将触发路径迁移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针对</a:t>
            </a:r>
            <a:r>
              <a:rPr lang="en-US" altLang="zh-CN" dirty="0" err="1"/>
              <a:t>vm</a:t>
            </a:r>
            <a:r>
              <a:rPr lang="zh-CN" altLang="en-US" dirty="0"/>
              <a:t>对失效，又没有发送探针告知的情况，每</a:t>
            </a:r>
            <a:r>
              <a:rPr lang="en-US" altLang="zh-CN" dirty="0"/>
              <a:t>10s</a:t>
            </a:r>
            <a:r>
              <a:rPr lang="zh-CN" altLang="en-US" dirty="0"/>
              <a:t>清除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不再发送探针的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9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02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C0F1-BA2A-0F06-F6EC-75A3983C1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D5A6BA-2B97-5C35-5A90-7C211E2B7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BA18C-394C-1D69-44E7-54CE1702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7A7DC-A63A-99F1-54DE-7C9FF0EA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24559-2330-79B1-5547-2DDAE34C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0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E438B-A2FB-B0A4-5E03-FFC78952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CBCED-5856-5565-4FC7-28A791379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1A86A6-0B09-266A-3D38-56DABABB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4D408-84C1-B4A2-984F-46E142C0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A3354-7B8A-A128-A6DB-38A4F601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191F0D-E99B-900B-412B-4343139BE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16E07A-3CAB-C285-400B-105338A6E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4D980E-DEFF-25D9-B665-84FE51B2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B3F44B-5C2A-835B-D6F9-08AD9BAE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1DB325-0D10-2EA9-E8EE-1C739C96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00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8AB3D-4108-46D6-168D-E089646F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5C979-857B-1703-EE45-F64ECF725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52485-B63A-E261-5631-6C95A0E0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AEBDF-22B1-5EFD-152D-0C6923E5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8118D-B8BF-9ACA-B308-E949E08D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7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9BBD9-32DE-2B3B-745A-501DBB25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09C99-31BA-6406-D84E-5E96D9BDC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3D6EC-074F-62C5-62A8-D8F037E4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89542-9287-F2C2-3D38-8DE53945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CFFF6-4982-F94D-7F0A-571A2796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6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9C891-3EA2-ED81-DCC2-7FE51D0A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8B7E9-8D81-7F67-E0F6-FAD31494E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8CA6FB-15CB-F62B-F291-B00F2FCA2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561C60-3E57-5AB8-FD14-42FC4BB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C77C1E-3D19-B519-C83F-A1B23071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712B9F-3996-EAC0-7518-80DE5460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1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24FCF-883A-0A5F-C82D-F302538C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FFD8BC-3166-985A-8567-5BB00C7B6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9AED63-932B-00CE-E9F0-B3773AE6C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9DF424-63A6-4A94-787B-8C1E24534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983917-AB93-7F1C-0E8D-E2F108C3F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89D871-B1F0-BEC1-7C0B-2CBD21BE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466CE1-473D-D47D-928C-422E027B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458B1F-A64A-D8C3-4509-68C422F2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48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B2350-AD38-C80A-D276-696B16F2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950552-AEBA-A9F3-3332-C62E5DE7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578E26-0458-0CF2-6A19-DFCFBFA2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5F97C9-0FC4-DE88-ACD3-2623BF06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88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E1DD8E-6DF4-8D3C-25E3-9CD070E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976C4-FD25-9518-B1B7-1BE6E365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D8E5D2-2F9F-2BF7-B93C-B9CC2DB3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48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34E80-8734-9121-8CF8-C3FC0B05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F254A-9C9E-F539-FB76-0F47EEC07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84442B-879A-6022-C9F4-12E3F6D05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B2244A-CC61-09BD-C6D7-56DD8590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9FF2F1-8BC1-8C94-9A86-20619759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F2213F-7224-B779-1BE8-8933B52C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6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DACCD-8BF0-052F-577D-5D7424E8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4AFD24-177B-8E08-625F-78560DBF1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A8361A-4E70-77FB-D6AB-BDB0E22EE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DB8619-384E-ADFE-15EF-7A489485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122E4D-69B1-EE0A-6F20-4EB6FCE6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D9B3EB-94FD-834B-B396-5E64AEA4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60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7F8456-A02A-9570-FED5-1EDBB27E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3FB188-ED6A-9755-6451-88A8BBE66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E920C-D9DD-A3F6-4A87-E081204AE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89893-9690-4705-A410-D7E2DA920CD1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D806F-5B33-B4E8-E570-084D0CCB1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34845-265F-845D-3F05-9F7E474FB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34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file:////var/folders/6w/0ftrt2wj1sx03zt3_zycm4_c0000gn/T/com.microsoft.Powerpoint/converted_emf.em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56B0854-F61A-4DFB-ACD8-EF9DF1F8DA90}"/>
              </a:ext>
            </a:extLst>
          </p:cNvPr>
          <p:cNvSpPr txBox="1"/>
          <p:nvPr/>
        </p:nvSpPr>
        <p:spPr>
          <a:xfrm>
            <a:off x="317172" y="2137673"/>
            <a:ext cx="11557656" cy="1018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小标宋简体" panose="03000509000000000000" pitchFamily="65" charset="-122"/>
                <a:ea typeface="方正小标宋简体" panose="03000509000000000000" pitchFamily="65" charset="-122"/>
                <a:cs typeface="+mn-cs"/>
              </a:rPr>
              <a:t>Predictable </a:t>
            </a:r>
            <a:r>
              <a:rPr kumimoji="0" lang="en-US" altLang="zh-CN" sz="4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小标宋简体" panose="03000509000000000000" pitchFamily="65" charset="-122"/>
                <a:ea typeface="方正小标宋简体" panose="03000509000000000000" pitchFamily="65" charset="-122"/>
                <a:cs typeface="+mn-cs"/>
              </a:rPr>
              <a:t>vFabric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小标宋简体" panose="03000509000000000000" pitchFamily="65" charset="-122"/>
                <a:ea typeface="方正小标宋简体" panose="03000509000000000000" pitchFamily="65" charset="-122"/>
                <a:cs typeface="+mn-cs"/>
              </a:rPr>
              <a:t> on Informative Data Plane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方正小标宋简体" panose="03000509000000000000" pitchFamily="65" charset="-122"/>
              <a:ea typeface="方正小标宋简体" panose="03000509000000000000" pitchFamily="65" charset="-122"/>
              <a:cs typeface="+mn-cs"/>
            </a:endParaRPr>
          </a:p>
        </p:txBody>
      </p:sp>
      <p:sp>
        <p:nvSpPr>
          <p:cNvPr id="2" name="副标题 5">
            <a:extLst>
              <a:ext uri="{FF2B5EF4-FFF2-40B4-BE49-F238E27FC236}">
                <a16:creationId xmlns:a16="http://schemas.microsoft.com/office/drawing/2014/main" id="{AD1A1976-73A6-F3E6-6F61-296B1BB6B9FF}"/>
              </a:ext>
            </a:extLst>
          </p:cNvPr>
          <p:cNvSpPr txBox="1">
            <a:spLocks/>
          </p:cNvSpPr>
          <p:nvPr/>
        </p:nvSpPr>
        <p:spPr>
          <a:xfrm>
            <a:off x="888672" y="3340898"/>
            <a:ext cx="10414656" cy="2286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 algn="ctr">
              <a:buNone/>
            </a:pPr>
            <a:r>
              <a:rPr lang="en-US" altLang="zh-CN" sz="1800" b="0" i="0" u="none" strike="noStrike" baseline="0" dirty="0">
                <a:latin typeface="NimbusRomNo9L-Regu"/>
              </a:rPr>
              <a:t>Shuai Wang</a:t>
            </a:r>
            <a:r>
              <a:rPr lang="en-US" altLang="zh-CN" sz="1800" b="0" i="0" u="none" strike="noStrike" baseline="0" dirty="0">
                <a:latin typeface="txsys"/>
              </a:rPr>
              <a:t>†</a:t>
            </a:r>
            <a:r>
              <a:rPr lang="en-US" altLang="zh-CN" sz="1800" b="0" i="0" u="none" strike="noStrike" baseline="0" dirty="0">
                <a:latin typeface="NimbusRomNo9L-Regu"/>
              </a:rPr>
              <a:t>, </a:t>
            </a:r>
            <a:r>
              <a:rPr lang="en-US" altLang="zh-CN" sz="1800" b="0" i="0" u="none" strike="noStrike" baseline="0" dirty="0" err="1">
                <a:latin typeface="NimbusRomNo9L-Regu"/>
              </a:rPr>
              <a:t>Kaihui</a:t>
            </a:r>
            <a:r>
              <a:rPr lang="en-US" altLang="zh-CN" sz="1800" b="0" i="0" u="none" strike="noStrike" baseline="0" dirty="0">
                <a:latin typeface="NimbusRomNo9L-Regu"/>
              </a:rPr>
              <a:t> Gao</a:t>
            </a:r>
            <a:r>
              <a:rPr lang="en-US" altLang="zh-CN" sz="1800" b="0" i="0" u="none" strike="noStrike" baseline="0" dirty="0">
                <a:latin typeface="txsys"/>
              </a:rPr>
              <a:t>†</a:t>
            </a:r>
            <a:r>
              <a:rPr lang="en-US" altLang="zh-CN" sz="1800" b="0" i="0" u="none" strike="noStrike" baseline="0" dirty="0">
                <a:latin typeface="NimbusRomNo9L-Regu"/>
              </a:rPr>
              <a:t>, Kun Qian</a:t>
            </a:r>
            <a:r>
              <a:rPr lang="en-US" altLang="zh-CN" sz="1800" b="0" i="0" u="none" strike="noStrike" baseline="0" dirty="0">
                <a:latin typeface="txsys"/>
              </a:rPr>
              <a:t>†</a:t>
            </a:r>
            <a:r>
              <a:rPr lang="en-US" altLang="zh-CN" sz="1800" b="0" i="0" u="none" strike="noStrike" baseline="0" dirty="0">
                <a:latin typeface="NimbusRomNo9L-Regu"/>
              </a:rPr>
              <a:t>, Dan Li</a:t>
            </a:r>
            <a:r>
              <a:rPr lang="en-US" altLang="zh-CN" sz="1800" b="0" i="0" u="none" strike="noStrike" baseline="0" dirty="0">
                <a:latin typeface="txsys"/>
              </a:rPr>
              <a:t>‡</a:t>
            </a:r>
            <a:r>
              <a:rPr lang="en-US" altLang="zh-CN" sz="1800" b="0" i="0" u="none" strike="noStrike" baseline="0" dirty="0">
                <a:latin typeface="NimbusRomNo9L-Regu"/>
              </a:rPr>
              <a:t>, Rui Miao</a:t>
            </a:r>
            <a:r>
              <a:rPr lang="en-US" altLang="zh-CN" sz="1800" b="0" i="0" u="none" strike="noStrike" baseline="0" dirty="0">
                <a:latin typeface="txsys"/>
              </a:rPr>
              <a:t>†</a:t>
            </a:r>
            <a:r>
              <a:rPr lang="en-US" altLang="zh-CN" sz="1800" b="0" i="0" u="none" strike="noStrike" baseline="0" dirty="0">
                <a:latin typeface="NimbusRomNo9L-Regu"/>
              </a:rPr>
              <a:t>, Bo Li</a:t>
            </a:r>
            <a:r>
              <a:rPr lang="en-US" altLang="zh-CN" sz="1800" b="0" i="0" u="none" strike="noStrike" baseline="0" dirty="0">
                <a:latin typeface="txsys"/>
              </a:rPr>
              <a:t>†</a:t>
            </a:r>
            <a:r>
              <a:rPr lang="en-US" altLang="zh-CN" sz="1800" b="0" i="0" u="none" strike="noStrike" baseline="0" dirty="0">
                <a:latin typeface="NimbusRomNo9L-Regu"/>
              </a:rPr>
              <a:t>, Yu Zhou</a:t>
            </a:r>
            <a:r>
              <a:rPr lang="en-US" altLang="zh-CN" sz="1800" b="0" i="0" u="none" strike="noStrike" baseline="0" dirty="0">
                <a:latin typeface="txsys"/>
              </a:rPr>
              <a:t>†</a:t>
            </a:r>
            <a:r>
              <a:rPr lang="en-US" altLang="zh-CN" sz="1800" b="0" i="0" u="none" strike="noStrike" baseline="0" dirty="0">
                <a:latin typeface="NimbusRomNo9L-Regu"/>
              </a:rPr>
              <a:t>, </a:t>
            </a:r>
            <a:r>
              <a:rPr lang="en-US" altLang="zh-CN" sz="1800" b="0" i="0" u="none" strike="noStrike" baseline="0" dirty="0" err="1">
                <a:latin typeface="NimbusRomNo9L-Regu"/>
              </a:rPr>
              <a:t>Ennan</a:t>
            </a:r>
            <a:r>
              <a:rPr lang="en-US" altLang="zh-CN" sz="1800" b="0" i="0" u="none" strike="noStrike" baseline="0" dirty="0">
                <a:latin typeface="NimbusRomNo9L-Regu"/>
              </a:rPr>
              <a:t> Zhai</a:t>
            </a:r>
            <a:r>
              <a:rPr lang="en-US" altLang="zh-CN" sz="1800" b="0" i="0" u="none" strike="noStrike" baseline="0" dirty="0">
                <a:latin typeface="txsys"/>
              </a:rPr>
              <a:t>†</a:t>
            </a:r>
            <a:r>
              <a:rPr lang="en-US" altLang="zh-CN" sz="1800" b="0" i="0" u="none" strike="noStrike" baseline="0" dirty="0">
                <a:latin typeface="NimbusRomNo9L-Regu"/>
              </a:rPr>
              <a:t>, Chen Sun</a:t>
            </a:r>
            <a:r>
              <a:rPr lang="en-US" altLang="zh-CN" sz="1800" b="0" i="0" u="none" strike="noStrike" baseline="0" dirty="0">
                <a:latin typeface="txsys"/>
              </a:rPr>
              <a:t>†</a:t>
            </a:r>
            <a:r>
              <a:rPr lang="en-US" altLang="zh-CN" sz="1800" b="0" i="0" u="none" strike="noStrike" baseline="0" dirty="0">
                <a:latin typeface="NimbusRomNo9L-Regu"/>
              </a:rPr>
              <a:t>,</a:t>
            </a:r>
          </a:p>
          <a:p>
            <a:pPr marL="0" indent="0" algn="ctr">
              <a:buNone/>
            </a:pPr>
            <a:r>
              <a:rPr lang="en-US" altLang="zh-CN" sz="1800" b="0" i="0" u="none" strike="noStrike" baseline="0" dirty="0">
                <a:latin typeface="NimbusRomNo9L-Regu"/>
              </a:rPr>
              <a:t>Jiaqi Gao</a:t>
            </a:r>
            <a:r>
              <a:rPr lang="en-US" altLang="zh-CN" sz="1800" b="0" i="0" u="none" strike="noStrike" baseline="0" dirty="0">
                <a:latin typeface="txsys"/>
              </a:rPr>
              <a:t>†</a:t>
            </a:r>
            <a:r>
              <a:rPr lang="en-US" altLang="zh-CN" sz="1800" b="0" i="0" u="none" strike="noStrike" baseline="0" dirty="0">
                <a:latin typeface="NimbusRomNo9L-Regu"/>
              </a:rPr>
              <a:t>, Dai Zhang</a:t>
            </a:r>
            <a:r>
              <a:rPr lang="en-US" altLang="zh-CN" sz="1800" b="0" i="0" u="none" strike="noStrike" baseline="0" dirty="0">
                <a:latin typeface="txsys"/>
              </a:rPr>
              <a:t>†</a:t>
            </a:r>
            <a:r>
              <a:rPr lang="en-US" altLang="zh-CN" sz="1800" b="0" i="0" u="none" strike="noStrike" baseline="0" dirty="0">
                <a:latin typeface="NimbusRomNo9L-Regu"/>
              </a:rPr>
              <a:t>, </a:t>
            </a:r>
            <a:r>
              <a:rPr lang="en-US" altLang="zh-CN" sz="1800" b="0" i="0" u="none" strike="noStrike" baseline="0" dirty="0" err="1">
                <a:latin typeface="NimbusRomNo9L-Regu"/>
              </a:rPr>
              <a:t>Binzhang</a:t>
            </a:r>
            <a:r>
              <a:rPr lang="en-US" altLang="zh-CN" sz="1800" b="0" i="0" u="none" strike="noStrike" baseline="0" dirty="0">
                <a:latin typeface="NimbusRomNo9L-Regu"/>
              </a:rPr>
              <a:t> Fu</a:t>
            </a:r>
            <a:r>
              <a:rPr lang="en-US" altLang="zh-CN" sz="1800" b="0" i="0" u="none" strike="noStrike" baseline="0" dirty="0">
                <a:latin typeface="txsys"/>
              </a:rPr>
              <a:t>†</a:t>
            </a:r>
            <a:r>
              <a:rPr lang="en-US" altLang="zh-CN" sz="1800" b="0" i="0" u="none" strike="noStrike" baseline="0" dirty="0">
                <a:latin typeface="NimbusRomNo9L-Regu"/>
              </a:rPr>
              <a:t>, Frank Kelly, Dennis Cai</a:t>
            </a:r>
            <a:r>
              <a:rPr lang="en-US" altLang="zh-CN" sz="1800" b="0" i="0" u="none" strike="noStrike" baseline="0" dirty="0">
                <a:latin typeface="txsys"/>
              </a:rPr>
              <a:t>†</a:t>
            </a:r>
            <a:r>
              <a:rPr lang="en-US" altLang="zh-CN" sz="1800" b="0" i="0" u="none" strike="noStrike" baseline="0" dirty="0">
                <a:latin typeface="NimbusRomNo9L-Regu"/>
              </a:rPr>
              <a:t>, </a:t>
            </a:r>
            <a:r>
              <a:rPr lang="en-US" altLang="zh-CN" sz="1800" b="0" i="0" u="none" strike="noStrike" baseline="0" dirty="0" err="1">
                <a:latin typeface="NimbusRomNo9L-Regu"/>
              </a:rPr>
              <a:t>Hongqiang</a:t>
            </a:r>
            <a:r>
              <a:rPr lang="en-US" altLang="zh-CN" sz="1800" b="0" i="0" u="none" strike="noStrike" baseline="0" dirty="0">
                <a:latin typeface="NimbusRomNo9L-Regu"/>
              </a:rPr>
              <a:t> Harry Liu</a:t>
            </a:r>
            <a:r>
              <a:rPr lang="en-US" altLang="zh-CN" sz="1800" b="0" i="0" u="none" strike="noStrike" baseline="0" dirty="0">
                <a:latin typeface="txsys"/>
              </a:rPr>
              <a:t>†</a:t>
            </a:r>
            <a:r>
              <a:rPr lang="en-US" altLang="zh-CN" sz="1800" b="0" i="0" u="none" strike="noStrike" baseline="0" dirty="0">
                <a:latin typeface="NimbusRomNo9L-Regu"/>
              </a:rPr>
              <a:t>, Ming Zhang</a:t>
            </a:r>
            <a:r>
              <a:rPr lang="en-US" altLang="zh-CN" sz="1800" b="0" i="0" u="none" strike="noStrike" baseline="0" dirty="0">
                <a:latin typeface="txsys"/>
              </a:rPr>
              <a:t>†</a:t>
            </a:r>
          </a:p>
          <a:p>
            <a:pPr marL="0" indent="0" algn="ctr">
              <a:buNone/>
            </a:pPr>
            <a:r>
              <a:rPr lang="en-US" altLang="zh-CN" sz="1800" b="0" i="0" u="none" strike="noStrike" baseline="0" dirty="0">
                <a:latin typeface="NimbusRomNo9L-ReguItal"/>
              </a:rPr>
              <a:t>Tsinghua University  </a:t>
            </a:r>
            <a:r>
              <a:rPr lang="en-US" altLang="zh-CN" sz="1800" dirty="0">
                <a:latin typeface="txsys"/>
              </a:rPr>
              <a:t> </a:t>
            </a:r>
            <a:r>
              <a:rPr lang="en-US" altLang="zh-CN" sz="1800" b="0" i="0" u="none" strike="noStrike" baseline="0" dirty="0">
                <a:latin typeface="NimbusRomNo9L-ReguItal"/>
              </a:rPr>
              <a:t>Alibaba Group </a:t>
            </a:r>
            <a:r>
              <a:rPr lang="en-US" altLang="zh-CN" sz="1800" dirty="0">
                <a:latin typeface="txsys"/>
              </a:rPr>
              <a:t>  </a:t>
            </a:r>
            <a:r>
              <a:rPr lang="en-US" altLang="zh-CN" sz="1800" b="0" i="0" u="none" strike="noStrike" baseline="0" dirty="0" err="1">
                <a:latin typeface="NimbusRomNo9L-ReguItal"/>
              </a:rPr>
              <a:t>Zhongguancun</a:t>
            </a:r>
            <a:r>
              <a:rPr lang="en-US" altLang="zh-CN" sz="1800" b="0" i="0" u="none" strike="noStrike" baseline="0" dirty="0">
                <a:latin typeface="NimbusRomNo9L-ReguItal"/>
              </a:rPr>
              <a:t> Laboratory </a:t>
            </a:r>
            <a:r>
              <a:rPr lang="en-US" altLang="zh-CN" sz="1800" dirty="0">
                <a:latin typeface="LASY8"/>
              </a:rPr>
              <a:t>  </a:t>
            </a:r>
            <a:r>
              <a:rPr lang="en-US" altLang="zh-CN" sz="1800" b="0" i="0" u="none" strike="noStrike" baseline="0" dirty="0">
                <a:latin typeface="NimbusRomNo9L-ReguItal"/>
              </a:rPr>
              <a:t>University of Cambridge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78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Evaluation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08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E53F090-98D0-5B02-1F9E-B21FCD69C611}"/>
              </a:ext>
            </a:extLst>
          </p:cNvPr>
          <p:cNvSpPr txBox="1"/>
          <p:nvPr/>
        </p:nvSpPr>
        <p:spPr>
          <a:xfrm>
            <a:off x="766735" y="1305512"/>
            <a:ext cx="10333065" cy="4013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Environment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Testbed experiments with prototypes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services and 10 programmable switches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server has a 96-core Intel Xeon 2.50GHz CPU, and NICs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Large-scale NS3 simulations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512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servers connected in a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FatTree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with 100Gbps links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Alternatives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Picnic+wcc+clove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ElasticSwitch+clove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88975C-CCDE-F230-45B9-4734E9DDC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727" y="4144939"/>
            <a:ext cx="43529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14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Evaluation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08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238A069-F9F4-71DC-616F-4CEB03450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37" y="1525115"/>
            <a:ext cx="10487025" cy="2466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F2CD5D-7FBD-A8CB-FA95-8F780198E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204" y="4124776"/>
            <a:ext cx="5410200" cy="2438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3EE7AF-590F-2CC2-F39F-3A4783A06531}"/>
              </a:ext>
            </a:extLst>
          </p:cNvPr>
          <p:cNvSpPr txBox="1"/>
          <p:nvPr/>
        </p:nvSpPr>
        <p:spPr>
          <a:xfrm>
            <a:off x="929104" y="999925"/>
            <a:ext cx="609452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Micro-benchmarks</a:t>
            </a:r>
          </a:p>
        </p:txBody>
      </p:sp>
    </p:spTree>
    <p:extLst>
      <p:ext uri="{BB962C8B-B14F-4D97-AF65-F5344CB8AC3E}">
        <p14:creationId xmlns:p14="http://schemas.microsoft.com/office/powerpoint/2010/main" val="3242207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Evaluation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08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563EE7AF-590F-2CC2-F39F-3A4783A06531}"/>
              </a:ext>
            </a:extLst>
          </p:cNvPr>
          <p:cNvSpPr txBox="1"/>
          <p:nvPr/>
        </p:nvSpPr>
        <p:spPr>
          <a:xfrm>
            <a:off x="660399" y="999925"/>
            <a:ext cx="4258733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Application-level performance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3FC069-963C-422A-388E-B2A1137B3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59" y="1626317"/>
            <a:ext cx="4899669" cy="48035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8E7B0E3-8D44-2B98-48F4-754595996804}"/>
              </a:ext>
            </a:extLst>
          </p:cNvPr>
          <p:cNvSpPr txBox="1"/>
          <p:nvPr/>
        </p:nvSpPr>
        <p:spPr>
          <a:xfrm>
            <a:off x="6849422" y="999925"/>
            <a:ext cx="392639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Convergence in large scales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C87C48-4A6E-E26F-97C4-DC83270D4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247" y="1739060"/>
            <a:ext cx="4576740" cy="19962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C4EBEB5-7C23-78A4-C45A-3AE4ACF30F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b="56990"/>
          <a:stretch/>
        </p:blipFill>
        <p:spPr>
          <a:xfrm>
            <a:off x="6524247" y="3949366"/>
            <a:ext cx="4576740" cy="18533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77A9517-3CB9-9E77-78A7-234D549A0B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0236"/>
          <a:stretch/>
        </p:blipFill>
        <p:spPr>
          <a:xfrm>
            <a:off x="6607674" y="6067957"/>
            <a:ext cx="457674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4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Evaluation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08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563EE7AF-590F-2CC2-F39F-3A4783A06531}"/>
              </a:ext>
            </a:extLst>
          </p:cNvPr>
          <p:cNvSpPr txBox="1"/>
          <p:nvPr/>
        </p:nvSpPr>
        <p:spPr>
          <a:xfrm>
            <a:off x="592554" y="1122309"/>
            <a:ext cx="5166896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Hardware performance and scalability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F312A3-FF02-CA40-3FB2-8E3746540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2113693"/>
            <a:ext cx="5219700" cy="29146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180B6AB-C188-C4EB-69FB-640B5F75F4D2}"/>
              </a:ext>
            </a:extLst>
          </p:cNvPr>
          <p:cNvSpPr txBox="1"/>
          <p:nvPr/>
        </p:nvSpPr>
        <p:spPr>
          <a:xfrm>
            <a:off x="7275831" y="1122309"/>
            <a:ext cx="5166896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Resource consumption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D57DA5-039C-E70A-8085-BAD211AF3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788" y="1671190"/>
            <a:ext cx="4803112" cy="442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1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78050"/>
            <a:ext cx="12192000" cy="2207895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88023" y="2963189"/>
            <a:ext cx="86117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buClrTx/>
              <a:buSzTx/>
              <a:buFontTx/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Thanks</a:t>
            </a:r>
            <a:endParaRPr lang="zh-CN" sz="36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1210264" y="2962924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7" name="图片 16" descr="201591622512334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580" y="2244090"/>
            <a:ext cx="2369820" cy="1927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Background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783C8FD4-71B4-3D3A-A6BC-A1C0C77DD644}"/>
              </a:ext>
            </a:extLst>
          </p:cNvPr>
          <p:cNvSpPr txBox="1"/>
          <p:nvPr/>
        </p:nvSpPr>
        <p:spPr>
          <a:xfrm>
            <a:off x="660400" y="2563893"/>
            <a:ext cx="10715377" cy="2634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高性能存储介质使磁盘处理时延从毫秒级降低到了微秒级，网络成为端到端性能的短板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分布式机器学习对于性能敏感，系统瓶颈从计算转移到了网络传输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资源池化至少需要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以上的接入网络带宽和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以内甚至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以内的时延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传统“尽力而为”网络服务模型已越来越不适应未来应用的需求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15">
            <a:extLst>
              <a:ext uri="{FF2B5EF4-FFF2-40B4-BE49-F238E27FC236}">
                <a16:creationId xmlns:a16="http://schemas.microsoft.com/office/drawing/2014/main" id="{B40ABE4B-0CC9-F4B6-190F-0064FA1C86B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87512" y="1621788"/>
            <a:ext cx="8816976" cy="455337"/>
          </a:xfrm>
          <a:prstGeom prst="roundRect">
            <a:avLst>
              <a:gd name="adj" fmla="val 50000"/>
            </a:avLst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2000" b="1" kern="0" dirty="0">
                <a:solidFill>
                  <a:prstClr val="white"/>
                </a:solidFill>
                <a:latin typeface="Arial" panose="020B0604020202090204"/>
                <a:ea typeface="微软雅黑" panose="020B0503020204020204" pitchFamily="34" charset="-122"/>
                <a:sym typeface="+mn-lt"/>
              </a:rPr>
              <a:t>可预期高性能网络</a:t>
            </a:r>
          </a:p>
        </p:txBody>
      </p:sp>
    </p:spTree>
    <p:extLst>
      <p:ext uri="{BB962C8B-B14F-4D97-AF65-F5344CB8AC3E}">
        <p14:creationId xmlns:p14="http://schemas.microsoft.com/office/powerpoint/2010/main" val="106006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Challenges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783C8FD4-71B4-3D3A-A6BC-A1C0C77DD644}"/>
              </a:ext>
            </a:extLst>
          </p:cNvPr>
          <p:cNvSpPr txBox="1"/>
          <p:nvPr/>
        </p:nvSpPr>
        <p:spPr>
          <a:xfrm>
            <a:off x="929104" y="1255739"/>
            <a:ext cx="3149600" cy="1033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突发流量导致长尾延迟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139390-5F12-F15E-660F-E6BEEF8E5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38" y="2221246"/>
            <a:ext cx="5676900" cy="25336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04196F7-CBC9-1933-9596-7C55FDA038C4}"/>
              </a:ext>
            </a:extLst>
          </p:cNvPr>
          <p:cNvSpPr txBox="1"/>
          <p:nvPr/>
        </p:nvSpPr>
        <p:spPr>
          <a:xfrm>
            <a:off x="7329103" y="1244306"/>
            <a:ext cx="3399221" cy="1033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负载不均衡阻碍传输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DCA16C-CF76-AAB1-D66D-8DF4606C1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103" y="2271393"/>
            <a:ext cx="2955925" cy="224242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EA17DF-30DC-6D07-A2FE-12092B2ECE64}"/>
              </a:ext>
            </a:extLst>
          </p:cNvPr>
          <p:cNvSpPr txBox="1"/>
          <p:nvPr/>
        </p:nvSpPr>
        <p:spPr>
          <a:xfrm>
            <a:off x="965490" y="4934351"/>
            <a:ext cx="4867955" cy="1895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毫秒级粒度的巨大突发流量超出了软件处理能力，触发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PCIe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背压，最终导致网卡临时排队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B77EF0-D391-6BA0-05D7-256C1F04CB6D}"/>
              </a:ext>
            </a:extLst>
          </p:cNvPr>
          <p:cNvSpPr txBox="1"/>
          <p:nvPr/>
        </p:nvSpPr>
        <p:spPr>
          <a:xfrm>
            <a:off x="6373087" y="4934351"/>
            <a:ext cx="4981453" cy="1895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交换机使用相同类型的交换芯片，导致哈希极化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大象流的哈希冲突、特定的路由配置或转发优先级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95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Related work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C6002D4-2E66-5833-16A4-9A46439F14F7}"/>
              </a:ext>
            </a:extLst>
          </p:cNvPr>
          <p:cNvSpPr/>
          <p:nvPr/>
        </p:nvSpPr>
        <p:spPr>
          <a:xfrm>
            <a:off x="851338" y="1269325"/>
            <a:ext cx="10457383" cy="46217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47A4BD-AE1F-7520-C9D5-46E43E9C0BA7}"/>
              </a:ext>
            </a:extLst>
          </p:cNvPr>
          <p:cNvSpPr txBox="1"/>
          <p:nvPr/>
        </p:nvSpPr>
        <p:spPr>
          <a:xfrm>
            <a:off x="1129819" y="1269325"/>
            <a:ext cx="9919662" cy="5219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静态带宽预留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SecondNet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Oktopus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CloudMirror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Silo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保证带宽但是资源利用率低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终端流量准入控制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Picnic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EyeQ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GateKeeper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边缘保证带宽，但是不能处理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fabric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拥塞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加权拥塞控制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Seawall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FairCloud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ElasticSwitch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Fabric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带宽分配，但是收敛缓慢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信息核心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HPCC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拥塞控制，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Clove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负载均衡，</a:t>
            </a:r>
            <a:r>
              <a:rPr lang="en-US" altLang="zh-CN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Netseer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网络管理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34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Related work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99" name="文本框 1098">
            <a:extLst>
              <a:ext uri="{FF2B5EF4-FFF2-40B4-BE49-F238E27FC236}">
                <a16:creationId xmlns:a16="http://schemas.microsoft.com/office/drawing/2014/main" id="{82F2E31C-D0C2-7EE4-F196-769D2485DDE4}"/>
              </a:ext>
            </a:extLst>
          </p:cNvPr>
          <p:cNvSpPr txBox="1"/>
          <p:nvPr/>
        </p:nvSpPr>
        <p:spPr>
          <a:xfrm>
            <a:off x="541398" y="922989"/>
            <a:ext cx="584395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PicNIC+WCC+Clove</a:t>
            </a:r>
          </a:p>
        </p:txBody>
      </p:sp>
      <p:sp>
        <p:nvSpPr>
          <p:cNvPr id="1108" name="文本框 1107">
            <a:extLst>
              <a:ext uri="{FF2B5EF4-FFF2-40B4-BE49-F238E27FC236}">
                <a16:creationId xmlns:a16="http://schemas.microsoft.com/office/drawing/2014/main" id="{FBCD76FD-5CEB-99F4-EA80-7165F3BDF236}"/>
              </a:ext>
            </a:extLst>
          </p:cNvPr>
          <p:cNvSpPr txBox="1"/>
          <p:nvPr/>
        </p:nvSpPr>
        <p:spPr>
          <a:xfrm>
            <a:off x="541397" y="3144771"/>
            <a:ext cx="6330223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不能提供带宽保证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带宽隔离、端到端链路利用率不能反映链路的总最小带宽订阅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CB87B0-CCF2-C280-3E36-F4FBD19CF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487" y="1458634"/>
            <a:ext cx="5095875" cy="2047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6F0617-DD7F-B693-241F-3C0537A97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8739" y="4197348"/>
            <a:ext cx="7381875" cy="22288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E7C9097-FB1A-DA73-4B76-8C8223DB060C}"/>
              </a:ext>
            </a:extLst>
          </p:cNvPr>
          <p:cNvSpPr txBox="1"/>
          <p:nvPr/>
        </p:nvSpPr>
        <p:spPr>
          <a:xfrm>
            <a:off x="541398" y="1546227"/>
            <a:ext cx="5843952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不能实现延时保证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启发式拥塞控制算法追求网络利用率导致排队延迟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9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zh-CN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Predictable service model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AD012C8-2C73-4302-BEEC-E002EEFD62A2}"/>
              </a:ext>
            </a:extLst>
          </p:cNvPr>
          <p:cNvGrpSpPr/>
          <p:nvPr/>
        </p:nvGrpSpPr>
        <p:grpSpPr>
          <a:xfrm>
            <a:off x="379973" y="2215004"/>
            <a:ext cx="2486548" cy="1282185"/>
            <a:chOff x="7961294" y="1879988"/>
            <a:chExt cx="2294495" cy="1712192"/>
          </a:xfrm>
        </p:grpSpPr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8E397BE-44DF-0386-3110-9E4772E1539B}"/>
                </a:ext>
              </a:extLst>
            </p:cNvPr>
            <p:cNvSpPr txBox="1"/>
            <p:nvPr/>
          </p:nvSpPr>
          <p:spPr>
            <a:xfrm>
              <a:off x="8011741" y="1879988"/>
              <a:ext cx="769021" cy="410996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ctr">
                <a:defRPr sz="2600" b="1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+mj-ea"/>
                  <a:ea typeface="+mj-ea"/>
                  <a:cs typeface="+mn-ea"/>
                </a:defRPr>
              </a:lvl1pPr>
            </a:lstStyle>
            <a:p>
              <a:pPr algn="r"/>
              <a:r>
                <a:rPr lang="en-US" altLang="zh-CN" sz="2000" dirty="0">
                  <a:gradFill flip="none" rotWithShape="1">
                    <a:gsLst>
                      <a:gs pos="0">
                        <a:srgbClr val="466EB6"/>
                      </a:gs>
                      <a:gs pos="100000">
                        <a:srgbClr val="13375B"/>
                      </a:gs>
                    </a:gsLst>
                    <a:lin ang="5400000" scaled="1"/>
                    <a:tileRect/>
                  </a:gradFill>
                </a:rPr>
                <a:t>uFAB-E</a:t>
              </a:r>
              <a:endParaRPr lang="zh-CN" altLang="en-US" sz="2000" dirty="0">
                <a:gradFill flip="none" rotWithShape="1">
                  <a:gsLst>
                    <a:gs pos="0">
                      <a:srgbClr val="466EB6"/>
                    </a:gs>
                    <a:gs pos="100000">
                      <a:srgbClr val="13375B"/>
                    </a:gs>
                  </a:gsLst>
                  <a:lin ang="5400000" scaled="1"/>
                  <a:tileRect/>
                </a:gra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3E32C43A-B75D-120F-E3F3-6FC595666B2B}"/>
                </a:ext>
              </a:extLst>
            </p:cNvPr>
            <p:cNvSpPr txBox="1"/>
            <p:nvPr/>
          </p:nvSpPr>
          <p:spPr>
            <a:xfrm>
              <a:off x="7961294" y="2225106"/>
              <a:ext cx="2294495" cy="136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发送探针获取网络状态信息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将数据包调度到路径上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控制每条路径的发送速率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BC39D191-4872-4288-667E-2183BF44BB5D}"/>
              </a:ext>
            </a:extLst>
          </p:cNvPr>
          <p:cNvSpPr txBox="1"/>
          <p:nvPr/>
        </p:nvSpPr>
        <p:spPr>
          <a:xfrm>
            <a:off x="659392" y="5106684"/>
            <a:ext cx="51933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随着物联网和通信技术的发展，</a:t>
            </a:r>
            <a:r>
              <a:rPr lang="zh-CN" altLang="zh-CN" sz="16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数字孪生技术</a:t>
            </a:r>
            <a:r>
              <a:rPr lang="zh-CN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被</a:t>
            </a:r>
            <a:r>
              <a:rPr lang="zh-CN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广泛</a:t>
            </a:r>
            <a:r>
              <a:rPr lang="zh-CN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关注。然而，目前研究</a:t>
            </a:r>
            <a:r>
              <a:rPr lang="zh-CN" altLang="en-US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热</a:t>
            </a:r>
            <a:r>
              <a:rPr lang="zh-CN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点</a:t>
            </a:r>
            <a:r>
              <a:rPr lang="zh-CN" altLang="en-US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集中</a:t>
            </a:r>
            <a:r>
              <a:rPr lang="zh-CN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在工业、航空等领域</a:t>
            </a:r>
            <a:r>
              <a:rPr lang="zh-CN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在高移动性</a:t>
            </a:r>
            <a:r>
              <a:rPr lang="zh-CN" altLang="en-US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异构</a:t>
            </a:r>
            <a:r>
              <a:rPr lang="zh-CN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网络</a:t>
            </a:r>
            <a:r>
              <a:rPr lang="zh-CN" altLang="en-US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乃至</a:t>
            </a:r>
            <a:r>
              <a:rPr lang="zh-CN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无线网络中。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D26DB08-990B-247E-D67C-82A89A31C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634" y="1645501"/>
            <a:ext cx="6031815" cy="264026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786CEDD-2C16-3987-43A7-4D8A7CACF760}"/>
              </a:ext>
            </a:extLst>
          </p:cNvPr>
          <p:cNvSpPr txBox="1"/>
          <p:nvPr/>
        </p:nvSpPr>
        <p:spPr>
          <a:xfrm>
            <a:off x="929104" y="4431427"/>
            <a:ext cx="9812877" cy="2034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Bandwidth guarantee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：为有足够流量需求的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vNIC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快速发放租户预定义的最小带宽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 conservation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：闲置网络资源迅速被需要的应用利用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Bounded tail latency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：在流量突发时约束端到端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vNIC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的网络延时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A41787C-BC4F-6003-9AE2-32BBE4EE6A86}"/>
              </a:ext>
            </a:extLst>
          </p:cNvPr>
          <p:cNvGrpSpPr/>
          <p:nvPr/>
        </p:nvGrpSpPr>
        <p:grpSpPr>
          <a:xfrm>
            <a:off x="9212197" y="2165670"/>
            <a:ext cx="2486548" cy="1311832"/>
            <a:chOff x="7961294" y="1840399"/>
            <a:chExt cx="2294495" cy="175178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48637A9-7CB3-8AD9-34E3-FF840A1EEAE7}"/>
                </a:ext>
              </a:extLst>
            </p:cNvPr>
            <p:cNvSpPr txBox="1"/>
            <p:nvPr/>
          </p:nvSpPr>
          <p:spPr>
            <a:xfrm>
              <a:off x="8014533" y="1840399"/>
              <a:ext cx="839753" cy="410996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ctr">
                <a:defRPr sz="2600" b="1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+mj-ea"/>
                  <a:ea typeface="+mj-ea"/>
                  <a:cs typeface="+mn-ea"/>
                </a:defRPr>
              </a:lvl1pPr>
            </a:lstStyle>
            <a:p>
              <a:pPr algn="r"/>
              <a:r>
                <a:rPr lang="en-US" altLang="zh-CN" sz="2000" dirty="0">
                  <a:gradFill flip="none" rotWithShape="1">
                    <a:gsLst>
                      <a:gs pos="0">
                        <a:srgbClr val="466EB6"/>
                      </a:gs>
                      <a:gs pos="100000">
                        <a:srgbClr val="13375B"/>
                      </a:gs>
                    </a:gsLst>
                    <a:lin ang="5400000" scaled="1"/>
                    <a:tileRect/>
                  </a:gradFill>
                </a:rPr>
                <a:t>uFAB-C</a:t>
              </a:r>
              <a:endParaRPr lang="zh-CN" altLang="en-US" sz="2000" dirty="0">
                <a:gradFill flip="none" rotWithShape="1">
                  <a:gsLst>
                    <a:gs pos="0">
                      <a:srgbClr val="466EB6"/>
                    </a:gs>
                    <a:gs pos="100000">
                      <a:srgbClr val="13375B"/>
                    </a:gs>
                  </a:gsLst>
                  <a:lin ang="5400000" scaled="1"/>
                  <a:tileRect/>
                </a:gra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CAD8B17-4BEA-DD81-6E26-432C7FB300FF}"/>
                </a:ext>
              </a:extLst>
            </p:cNvPr>
            <p:cNvSpPr txBox="1"/>
            <p:nvPr/>
          </p:nvSpPr>
          <p:spPr>
            <a:xfrm>
              <a:off x="7961294" y="2225106"/>
              <a:ext cx="2294495" cy="13670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提取探针中的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VF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聚合每条链路的总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VF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将信息写入数据包中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07CC8448-15D0-D2E0-141C-DAE92AC9F1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25" b="15241"/>
          <a:stretch/>
        </p:blipFill>
        <p:spPr>
          <a:xfrm>
            <a:off x="3912911" y="4272534"/>
            <a:ext cx="3561316" cy="20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1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Workflow 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A41787C-BC4F-6003-9AE2-32BBE4EE6A86}"/>
              </a:ext>
            </a:extLst>
          </p:cNvPr>
          <p:cNvGrpSpPr/>
          <p:nvPr/>
        </p:nvGrpSpPr>
        <p:grpSpPr>
          <a:xfrm>
            <a:off x="8146453" y="4040419"/>
            <a:ext cx="3156919" cy="2231426"/>
            <a:chOff x="8338125" y="2402844"/>
            <a:chExt cx="2294495" cy="297978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48637A9-7CB3-8AD9-34E3-FF840A1EEAE7}"/>
                </a:ext>
              </a:extLst>
            </p:cNvPr>
            <p:cNvSpPr txBox="1"/>
            <p:nvPr/>
          </p:nvSpPr>
          <p:spPr>
            <a:xfrm>
              <a:off x="8378685" y="2402844"/>
              <a:ext cx="1106687" cy="410996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ctr">
                <a:defRPr sz="2600" b="1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+mj-ea"/>
                  <a:ea typeface="+mj-ea"/>
                  <a:cs typeface="+mn-ea"/>
                </a:defRPr>
              </a:lvl1pPr>
            </a:lstStyle>
            <a:p>
              <a:pPr algn="l"/>
              <a:r>
                <a:rPr lang="zh-CN" altLang="en-US" sz="2000" dirty="0">
                  <a:gradFill flip="none" rotWithShape="1">
                    <a:gsLst>
                      <a:gs pos="0">
                        <a:srgbClr val="466EB6"/>
                      </a:gs>
                      <a:gs pos="100000">
                        <a:srgbClr val="13375B"/>
                      </a:gs>
                    </a:gsLst>
                    <a:lin ang="5400000" scaled="1"/>
                    <a:tileRect/>
                  </a:gradFill>
                </a:rPr>
                <a:t>遥测数据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CAD8B17-4BEA-DD81-6E26-432C7FB300FF}"/>
                </a:ext>
              </a:extLst>
            </p:cNvPr>
            <p:cNvSpPr txBox="1"/>
            <p:nvPr/>
          </p:nvSpPr>
          <p:spPr>
            <a:xfrm>
              <a:off x="8338125" y="2851404"/>
              <a:ext cx="2294495" cy="2531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链路容量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交换机队列大小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qlen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交换机端口输出速率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tx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带宽订阅 </a:t>
              </a:r>
              <a:r>
                <a:rPr lang="el-GR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Φ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发送窗口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BC01DB0-6FF6-BCD3-AA84-DAA62EA84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83" y="1206389"/>
            <a:ext cx="6219629" cy="306184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E24558-268A-CC44-E5A1-699050E97510}"/>
              </a:ext>
            </a:extLst>
          </p:cNvPr>
          <p:cNvSpPr txBox="1"/>
          <p:nvPr/>
        </p:nvSpPr>
        <p:spPr>
          <a:xfrm>
            <a:off x="466554" y="4655344"/>
            <a:ext cx="6330223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uFAB-E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发送探针，插入本地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信息，最小带宽订阅和发送窗口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uFAB-C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将聚合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信息和网络状态信息插入探针中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uFAB-E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返回携带所有数据的响应数据包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uFAB-E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依据信息进行路径选择、速率调整和带宽分配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C64729-23CB-A780-CA70-E2F24EC05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812" y="1671034"/>
            <a:ext cx="5713188" cy="20151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582C1D-0B7E-2B56-52C2-9B556F9A32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r="1701" b="11558"/>
          <a:stretch/>
        </p:blipFill>
        <p:spPr>
          <a:xfrm>
            <a:off x="2117760" y="4271947"/>
            <a:ext cx="2434362" cy="21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1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SLA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保障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F07F0BE-618E-1551-B063-9BF62CE980D7}"/>
              </a:ext>
            </a:extLst>
          </p:cNvPr>
          <p:cNvGrpSpPr/>
          <p:nvPr/>
        </p:nvGrpSpPr>
        <p:grpSpPr>
          <a:xfrm>
            <a:off x="592554" y="1150697"/>
            <a:ext cx="10606388" cy="4924478"/>
            <a:chOff x="541398" y="1356921"/>
            <a:chExt cx="10096917" cy="4924478"/>
          </a:xfrm>
        </p:grpSpPr>
        <p:sp>
          <p:nvSpPr>
            <p:cNvPr id="1099" name="文本框 1098">
              <a:extLst>
                <a:ext uri="{FF2B5EF4-FFF2-40B4-BE49-F238E27FC236}">
                  <a16:creationId xmlns:a16="http://schemas.microsoft.com/office/drawing/2014/main" id="{82F2E31C-D0C2-7EE4-F196-769D2485DDE4}"/>
                </a:ext>
              </a:extLst>
            </p:cNvPr>
            <p:cNvSpPr txBox="1"/>
            <p:nvPr/>
          </p:nvSpPr>
          <p:spPr>
            <a:xfrm>
              <a:off x="541398" y="1356921"/>
              <a:ext cx="5843952" cy="4589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保证最小带宽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8" name="文本框 1107">
              <a:extLst>
                <a:ext uri="{FF2B5EF4-FFF2-40B4-BE49-F238E27FC236}">
                  <a16:creationId xmlns:a16="http://schemas.microsoft.com/office/drawing/2014/main" id="{FBCD76FD-5CEB-99F4-EA80-7165F3BDF236}"/>
                </a:ext>
              </a:extLst>
            </p:cNvPr>
            <p:cNvSpPr txBox="1"/>
            <p:nvPr/>
          </p:nvSpPr>
          <p:spPr>
            <a:xfrm>
              <a:off x="566182" y="5406992"/>
              <a:ext cx="10072133" cy="8744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路径选择和迁移，随机选择多条路径发送探针，选择其中能够保证最小带宽且带宽上界最大的路径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CF92468-28B9-0BF8-7C0C-8CA3E0125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8428" y="1863456"/>
              <a:ext cx="1828800" cy="56197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EFE984C-D206-0749-3170-8B541D350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72699" y="2987084"/>
              <a:ext cx="3181350" cy="60960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1AA476D-76BA-493F-B3B7-5C5D9753E6B2}"/>
                </a:ext>
              </a:extLst>
            </p:cNvPr>
            <p:cNvSpPr txBox="1"/>
            <p:nvPr/>
          </p:nvSpPr>
          <p:spPr>
            <a:xfrm>
              <a:off x="541398" y="2714929"/>
              <a:ext cx="6330223" cy="4589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分层带宽分配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BD5C661-A87F-A325-7FEB-C11079749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96987" y="4483673"/>
              <a:ext cx="3125430" cy="629478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C5C833A-78F2-8F9A-9A2C-44351D556D57}"/>
                </a:ext>
              </a:extLst>
            </p:cNvPr>
            <p:cNvSpPr txBox="1"/>
            <p:nvPr/>
          </p:nvSpPr>
          <p:spPr>
            <a:xfrm>
              <a:off x="592554" y="3803532"/>
              <a:ext cx="6330223" cy="4589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延迟保证，基于窗口的流量准入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0265A1C-FD63-A467-C883-DF699778F55A}"/>
              </a:ext>
            </a:extLst>
          </p:cNvPr>
          <p:cNvSpPr txBox="1"/>
          <p:nvPr/>
        </p:nvSpPr>
        <p:spPr>
          <a:xfrm>
            <a:off x="4575883" y="1651199"/>
            <a:ext cx="6330223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按租户权重进行按权分配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038131-048A-D5FA-968A-FB56998D5153}"/>
              </a:ext>
            </a:extLst>
          </p:cNvPr>
          <p:cNvSpPr txBox="1"/>
          <p:nvPr/>
        </p:nvSpPr>
        <p:spPr>
          <a:xfrm>
            <a:off x="5445292" y="2808241"/>
            <a:ext cx="6330223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实际发送速率和链路利用率之间的差距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B89289-306E-1A2A-485E-B9C66A84E522}"/>
              </a:ext>
            </a:extLst>
          </p:cNvPr>
          <p:cNvSpPr txBox="1"/>
          <p:nvPr/>
        </p:nvSpPr>
        <p:spPr>
          <a:xfrm>
            <a:off x="5553231" y="4302109"/>
            <a:ext cx="6330223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处理短期突发流量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24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Implementation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07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D094078-F72E-E7BB-7A15-B85180CBAFFA}"/>
              </a:ext>
            </a:extLst>
          </p:cNvPr>
          <p:cNvSpPr/>
          <p:nvPr/>
        </p:nvSpPr>
        <p:spPr>
          <a:xfrm>
            <a:off x="3485210" y="1915886"/>
            <a:ext cx="745704" cy="10595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F0E1FB5-8192-8B39-7783-AD8ED2358476}"/>
              </a:ext>
            </a:extLst>
          </p:cNvPr>
          <p:cNvSpPr/>
          <p:nvPr/>
        </p:nvSpPr>
        <p:spPr>
          <a:xfrm>
            <a:off x="3485210" y="3057136"/>
            <a:ext cx="1137590" cy="9270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CEC06D-614D-5203-D525-8E4F389CC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14" y="1288931"/>
            <a:ext cx="5810250" cy="4457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5FF1F7-4196-A82F-D68E-F1703A07F0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69" b="5512"/>
          <a:stretch/>
        </p:blipFill>
        <p:spPr>
          <a:xfrm>
            <a:off x="1631178" y="6007765"/>
            <a:ext cx="2920944" cy="288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0D29649-4C5D-52DC-48C5-5D6A03E386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664" y="1870840"/>
            <a:ext cx="5034563" cy="222270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658A172-BA60-56BA-5FA6-95F0A0EC6149}"/>
              </a:ext>
            </a:extLst>
          </p:cNvPr>
          <p:cNvSpPr txBox="1"/>
          <p:nvPr/>
        </p:nvSpPr>
        <p:spPr>
          <a:xfrm>
            <a:off x="6882667" y="4994910"/>
            <a:ext cx="4636233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Bloom Filter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追踪有效的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VM-pairs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周期性（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）清除失效的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VM-pairs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（不再发送探针的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VM-pairs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D240D2C-278D-6125-C857-5008E990F02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" r="906" b="9600"/>
          <a:stretch/>
        </p:blipFill>
        <p:spPr>
          <a:xfrm>
            <a:off x="7657273" y="4367781"/>
            <a:ext cx="3020391" cy="249706"/>
          </a:xfrm>
          <a:prstGeom prst="rect">
            <a:avLst/>
          </a:prstGeom>
        </p:spPr>
      </p:pic>
      <p:sp>
        <p:nvSpPr>
          <p:cNvPr id="2" name="文本框 3">
            <a:extLst>
              <a:ext uri="{FF2B5EF4-FFF2-40B4-BE49-F238E27FC236}">
                <a16:creationId xmlns:a16="http://schemas.microsoft.com/office/drawing/2014/main" id="{C6CDEC8F-272D-D3D2-FBEE-D41F26FEC129}"/>
              </a:ext>
            </a:extLst>
          </p:cNvPr>
          <p:cNvSpPr txBox="1"/>
          <p:nvPr/>
        </p:nvSpPr>
        <p:spPr>
          <a:xfrm>
            <a:off x="261378" y="3219905"/>
            <a:ext cx="1166924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11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</TotalTime>
  <Words>1761</Words>
  <Application>Microsoft Office PowerPoint</Application>
  <PresentationFormat>宽屏</PresentationFormat>
  <Paragraphs>209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LASY8</vt:lpstr>
      <vt:lpstr>NimbusRomNo9L-Regu</vt:lpstr>
      <vt:lpstr>NimbusRomNo9L-ReguItal</vt:lpstr>
      <vt:lpstr>system-ui</vt:lpstr>
      <vt:lpstr>txsys</vt:lpstr>
      <vt:lpstr>等线</vt:lpstr>
      <vt:lpstr>等线 Light</vt:lpstr>
      <vt:lpstr>方正小标宋简体</vt:lpstr>
      <vt:lpstr>黑体</vt:lpstr>
      <vt:lpstr>楷体</vt:lpstr>
      <vt:lpstr>微软雅黑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林丰</dc:creator>
  <cp:lastModifiedBy>86158</cp:lastModifiedBy>
  <cp:revision>98</cp:revision>
  <dcterms:created xsi:type="dcterms:W3CDTF">2022-12-18T06:48:50Z</dcterms:created>
  <dcterms:modified xsi:type="dcterms:W3CDTF">2023-06-25T04:22:09Z</dcterms:modified>
</cp:coreProperties>
</file>