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28" r:id="rId2"/>
    <p:sldId id="3249" r:id="rId3"/>
    <p:sldId id="3264" r:id="rId4"/>
    <p:sldId id="270" r:id="rId5"/>
    <p:sldId id="3255" r:id="rId6"/>
    <p:sldId id="3256" r:id="rId7"/>
    <p:sldId id="3257" r:id="rId8"/>
    <p:sldId id="3250" r:id="rId9"/>
    <p:sldId id="548" r:id="rId10"/>
    <p:sldId id="3229" r:id="rId11"/>
    <p:sldId id="3262" r:id="rId12"/>
    <p:sldId id="3254" r:id="rId13"/>
    <p:sldId id="3251" r:id="rId14"/>
    <p:sldId id="3263" r:id="rId15"/>
    <p:sldId id="3252" r:id="rId16"/>
    <p:sldId id="3261" r:id="rId17"/>
    <p:sldId id="3253" r:id="rId18"/>
    <p:sldId id="323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82081" autoAdjust="0"/>
  </p:normalViewPr>
  <p:slideViewPr>
    <p:cSldViewPr snapToGrid="0" showGuides="1">
      <p:cViewPr varScale="1">
        <p:scale>
          <a:sx n="82" d="100"/>
          <a:sy n="82" d="100"/>
        </p:scale>
        <p:origin x="316" y="4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767BF3-BCEB-F525-8115-3B0438DAC6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566A8A3-7CCA-9B8C-FEAC-EF0D5917F1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2023/6/25</a:t>
            </a:fld>
            <a:endParaRPr lang="zh-CN" altLang="en-US"/>
          </a:p>
        </p:txBody>
      </p:sp>
      <p:sp>
        <p:nvSpPr>
          <p:cNvPr id="4" name="页脚占位符 3">
            <a:extLst>
              <a:ext uri="{FF2B5EF4-FFF2-40B4-BE49-F238E27FC236}">
                <a16:creationId xmlns:a16="http://schemas.microsoft.com/office/drawing/2014/main" id="{8F915268-2B6F-79D2-7E8C-7D9686309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9688976-C47A-A476-D7D1-77D680538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333449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2023/6/25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eeexplore.ieee.org/xpl/conhome/9796607/proceedin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zhuanlan.zhihu.com/p/38154709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我要分享的这篇论文是：</a:t>
            </a:r>
            <a:r>
              <a:rPr lang="en-US" altLang="zh-CN" sz="12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RouteNet</a:t>
            </a:r>
            <a:r>
              <a:rPr lang="en-US" altLang="zh-CN" sz="1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-Erlang: A Graph Neural Network for Network Performance Evaluation</a:t>
            </a:r>
            <a:r>
              <a:rPr lang="zh-CN" altLang="en-US" sz="1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，作者是</a:t>
            </a:r>
            <a:r>
              <a:rPr lang="en-US" altLang="zh-CN" sz="1200" b="0" i="0" dirty="0">
                <a:solidFill>
                  <a:srgbClr val="000000"/>
                </a:solidFill>
                <a:effectLst/>
                <a:latin typeface="NimbusRomNo9L-Regu"/>
              </a:rPr>
              <a:t>Miquel </a:t>
            </a:r>
            <a:r>
              <a:rPr lang="en-US" altLang="zh-CN" sz="1200" b="0" i="0" dirty="0" err="1">
                <a:solidFill>
                  <a:srgbClr val="000000"/>
                </a:solidFill>
                <a:effectLst/>
                <a:latin typeface="NimbusRomNo9L-Regu"/>
              </a:rPr>
              <a:t>Ferriol-Galmés</a:t>
            </a:r>
            <a:r>
              <a:rPr lang="zh-CN" altLang="en-US" sz="1200" b="0" i="0" dirty="0">
                <a:solidFill>
                  <a:srgbClr val="000000"/>
                </a:solidFill>
                <a:effectLst/>
                <a:latin typeface="NimbusRomNo9L-Regu"/>
              </a:rPr>
              <a:t>，于</a:t>
            </a:r>
            <a:r>
              <a:rPr lang="en-US" altLang="zh-CN" sz="1200" b="0" i="0" dirty="0">
                <a:solidFill>
                  <a:srgbClr val="000000"/>
                </a:solidFill>
                <a:effectLst/>
                <a:latin typeface="NimbusRomNo9L-Regu"/>
              </a:rPr>
              <a:t>2022</a:t>
            </a:r>
            <a:r>
              <a:rPr lang="zh-CN" altLang="en-US" sz="1200" b="0" i="0" dirty="0">
                <a:solidFill>
                  <a:srgbClr val="000000"/>
                </a:solidFill>
                <a:effectLst/>
                <a:latin typeface="NimbusRomNo9L-Regu"/>
              </a:rPr>
              <a:t>年发表于</a:t>
            </a:r>
            <a:r>
              <a:rPr lang="en-US" altLang="zh-CN" dirty="0">
                <a:solidFill>
                  <a:srgbClr val="1C6299"/>
                </a:solidFill>
                <a:latin typeface="NimbusRomNo9L-Regu"/>
              </a:rPr>
              <a:t>IEEE INFOCOM</a:t>
            </a:r>
            <a:r>
              <a:rPr lang="zh-CN" altLang="en-US" b="0" i="0" u="sng" dirty="0">
                <a:solidFill>
                  <a:srgbClr val="006699"/>
                </a:solidFill>
                <a:effectLst/>
                <a:latin typeface="HelveticaNeue Regular"/>
                <a:hlinkClick r:id="rId3"/>
              </a:rPr>
              <a:t>计算机通信会议</a:t>
            </a:r>
            <a:endParaRPr lang="en-US" altLang="zh-CN" sz="1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p>
          <a:p>
            <a:r>
              <a:rPr lang="zh-CN" altLang="en-US" dirty="0"/>
              <a:t>在深度学习领域，图神经网络（</a:t>
            </a:r>
            <a:r>
              <a:rPr lang="en-US" altLang="zh-CN" dirty="0"/>
              <a:t>GNN</a:t>
            </a:r>
            <a:r>
              <a:rPr lang="zh-CN" altLang="en-US" dirty="0"/>
              <a:t>），以构建数据驱动模型为手段，可以学习复杂和非线性的行为。</a:t>
            </a:r>
            <a:endParaRPr lang="en-US" altLang="zh-CN" dirty="0"/>
          </a:p>
          <a:p>
            <a:r>
              <a:rPr lang="zh-CN" altLang="en-US" b="0" i="0" dirty="0">
                <a:solidFill>
                  <a:srgbClr val="3E3F42"/>
                </a:solidFill>
                <a:effectLst/>
                <a:latin typeface="Arial" panose="020B0604020202020204" pitchFamily="34" charset="0"/>
              </a:rPr>
              <a:t>本文提出了一种基于（</a:t>
            </a:r>
            <a:r>
              <a:rPr lang="en-US" altLang="zh-CN" b="0" i="0" dirty="0">
                <a:solidFill>
                  <a:srgbClr val="3E3F42"/>
                </a:solidFill>
                <a:effectLst/>
                <a:latin typeface="Arial" panose="020B0604020202020204" pitchFamily="34" charset="0"/>
              </a:rPr>
              <a:t>GNN</a:t>
            </a:r>
            <a:r>
              <a:rPr lang="zh-CN" altLang="en-US" b="0" i="0" dirty="0">
                <a:solidFill>
                  <a:srgbClr val="3E3F42"/>
                </a:solidFill>
                <a:effectLst/>
                <a:latin typeface="Arial" panose="020B0604020202020204" pitchFamily="34" charset="0"/>
              </a:rPr>
              <a:t>）的计算机网络建模</a:t>
            </a:r>
            <a:r>
              <a:rPr lang="zh-CN" altLang="en-US" b="1" i="0" dirty="0">
                <a:solidFill>
                  <a:srgbClr val="3E3F42"/>
                </a:solidFill>
                <a:effectLst/>
                <a:latin typeface="Arial" panose="020B0604020202020204" pitchFamily="34" charset="0"/>
              </a:rPr>
              <a:t>架构</a:t>
            </a:r>
            <a:r>
              <a:rPr lang="zh-CN" altLang="en-US" b="0" i="0" dirty="0">
                <a:solidFill>
                  <a:srgbClr val="3E3F42"/>
                </a:solidFill>
                <a:effectLst/>
                <a:latin typeface="Arial" panose="020B0604020202020204" pitchFamily="34" charset="0"/>
              </a:rPr>
              <a:t>，名为</a:t>
            </a:r>
            <a:r>
              <a:rPr lang="en-US" altLang="zh-CN" b="0" i="0" dirty="0" err="1">
                <a:solidFill>
                  <a:srgbClr val="3E3F42"/>
                </a:solidFill>
                <a:effectLst/>
                <a:latin typeface="Arial" panose="020B0604020202020204" pitchFamily="34" charset="0"/>
              </a:rPr>
              <a:t>RouteNet</a:t>
            </a:r>
            <a:r>
              <a:rPr lang="en-US" altLang="zh-CN" b="0" i="0" dirty="0">
                <a:solidFill>
                  <a:srgbClr val="3E3F42"/>
                </a:solidFill>
                <a:effectLst/>
                <a:latin typeface="Arial" panose="020B0604020202020204" pitchFamily="34" charset="0"/>
              </a:rPr>
              <a:t>-Erlang</a:t>
            </a:r>
            <a:r>
              <a:rPr lang="zh-CN" altLang="en-US" b="0" i="0" dirty="0">
                <a:solidFill>
                  <a:srgbClr val="3E3F42"/>
                </a:solidFill>
                <a:effectLst/>
                <a:latin typeface="Arial" panose="020B0604020202020204" pitchFamily="34" charset="0"/>
              </a:rPr>
              <a:t>。该模型支持复杂的流量模型、多队列调度策略、路由策略，并能为未见过的网络提供准确的估计。</a:t>
            </a:r>
            <a:endParaRPr lang="en-US" altLang="zh-CN" b="0" i="0" dirty="0">
              <a:solidFill>
                <a:srgbClr val="3E3F42"/>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首先，让我们将一个网络定义为链接集</a:t>
            </a:r>
            <a:r>
              <a:rPr lang="en-US" altLang="zh-CN" dirty="0"/>
              <a:t>L</a:t>
            </a:r>
            <a:r>
              <a:rPr lang="zh-CN" altLang="en-US" dirty="0"/>
              <a:t>、队列集</a:t>
            </a:r>
            <a:r>
              <a:rPr lang="en-US" altLang="zh-CN" dirty="0"/>
              <a:t>Q</a:t>
            </a:r>
            <a:r>
              <a:rPr lang="zh-CN" altLang="en-US" dirty="0"/>
              <a:t>和和 源目的地流集</a:t>
            </a:r>
            <a:r>
              <a:rPr lang="en-US" altLang="zh-CN" dirty="0"/>
              <a:t>F</a:t>
            </a:r>
          </a:p>
          <a:p>
            <a:r>
              <a:rPr lang="zh-CN" altLang="en-US" dirty="0"/>
              <a:t>根据路由配 置，流将遵循源目的地路径，因此，我们将流定义为具有元组的序列，这些元组由它们所经过的队列和链接组成 </a:t>
            </a:r>
            <a:r>
              <a:rPr lang="en-US" altLang="zh-CN" dirty="0"/>
              <a:t>fi</a:t>
            </a:r>
          </a:p>
          <a:p>
            <a:r>
              <a:rPr lang="zh-CN" altLang="en-US" dirty="0"/>
              <a:t>其中</a:t>
            </a:r>
            <a:r>
              <a:rPr lang="en-US" altLang="zh-CN" dirty="0" err="1"/>
              <a:t>Fq</a:t>
            </a:r>
            <a:r>
              <a:rPr lang="en-US" altLang="zh-CN" dirty="0"/>
              <a:t>)</a:t>
            </a:r>
            <a:r>
              <a:rPr lang="zh-CN" altLang="en-US" dirty="0"/>
              <a:t>和</a:t>
            </a:r>
            <a:r>
              <a:rPr lang="en-US" altLang="zh-CN" dirty="0"/>
              <a:t>Fl</a:t>
            </a:r>
            <a:r>
              <a:rPr lang="zh-CN" altLang="en-US" dirty="0"/>
              <a:t>分别返回流</a:t>
            </a:r>
            <a:r>
              <a:rPr lang="en-US" altLang="zh-CN" dirty="0"/>
              <a:t>fi</a:t>
            </a:r>
            <a:r>
              <a:rPr lang="zh-CN" altLang="en-US" dirty="0"/>
              <a:t>路径上第</a:t>
            </a:r>
            <a:r>
              <a:rPr lang="en-US" altLang="zh-CN" dirty="0"/>
              <a:t>j</a:t>
            </a:r>
            <a:r>
              <a:rPr lang="zh-CN" altLang="en-US" dirty="0"/>
              <a:t>个队列或链 接的索引</a:t>
            </a:r>
            <a:endParaRPr lang="en-US" altLang="zh-CN" dirty="0"/>
          </a:p>
          <a:p>
            <a:r>
              <a:rPr lang="zh-CN" altLang="en-US" dirty="0"/>
              <a:t>还定义</a:t>
            </a:r>
            <a:r>
              <a:rPr lang="en-US" altLang="zh-CN" dirty="0" err="1"/>
              <a:t>Qf</a:t>
            </a:r>
            <a:r>
              <a:rPr lang="en-US" altLang="zh-CN" dirty="0"/>
              <a:t> (qi)</a:t>
            </a:r>
            <a:r>
              <a:rPr lang="zh-CN" altLang="en-US" dirty="0"/>
              <a:t>函数来返回所有通过队列</a:t>
            </a:r>
            <a:r>
              <a:rPr lang="en-US" altLang="zh-CN" dirty="0"/>
              <a:t>qi</a:t>
            </a:r>
            <a:r>
              <a:rPr lang="zh-CN" altLang="en-US" dirty="0"/>
              <a:t>的流，并定义</a:t>
            </a:r>
            <a:r>
              <a:rPr lang="en-US" altLang="zh-CN" dirty="0" err="1"/>
              <a:t>Lq</a:t>
            </a:r>
            <a:r>
              <a:rPr lang="en-US" altLang="zh-CN" dirty="0"/>
              <a:t>(li)</a:t>
            </a:r>
            <a:r>
              <a:rPr lang="zh-CN" altLang="en-US" dirty="0"/>
              <a:t>函数来返回注入流量到链接</a:t>
            </a:r>
            <a:r>
              <a:rPr lang="en-US" altLang="zh-CN" dirty="0"/>
              <a:t>li</a:t>
            </a:r>
            <a:r>
              <a:rPr lang="zh-CN" altLang="en-US" dirty="0"/>
              <a:t>的队 列</a:t>
            </a:r>
            <a:r>
              <a:rPr lang="en-US" altLang="zh-CN" dirty="0"/>
              <a:t>–</a:t>
            </a:r>
            <a:r>
              <a:rPr lang="zh-CN" altLang="en-US" dirty="0"/>
              <a:t>即，连接到该链接的输出端口的队列。</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17760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按照之前的符号约定，</a:t>
            </a:r>
            <a:r>
              <a:rPr lang="en-US" altLang="zh-CN" dirty="0" err="1"/>
              <a:t>RouteNet</a:t>
            </a:r>
            <a:r>
              <a:rPr lang="en-US" altLang="zh-CN" dirty="0"/>
              <a:t>-E</a:t>
            </a:r>
            <a:r>
              <a:rPr lang="zh-CN" altLang="en-US" dirty="0"/>
              <a:t>认为一个</a:t>
            </a:r>
            <a:r>
              <a:rPr lang="zh-CN" altLang="en-US" b="1" dirty="0"/>
              <a:t>输入图由三个主要部分组成</a:t>
            </a:r>
            <a:r>
              <a:rPr lang="zh-CN" altLang="en-US" dirty="0"/>
              <a:t>：</a:t>
            </a:r>
            <a:endParaRPr lang="en-US" altLang="zh-CN" dirty="0"/>
          </a:p>
          <a:p>
            <a:pPr marL="285750" indent="-285750">
              <a:buAutoNum type="romanLcParenBoth"/>
            </a:pPr>
            <a:r>
              <a:rPr lang="zh-CN" altLang="en-US" dirty="0"/>
              <a:t>形成网络拓扑结构的物理链路</a:t>
            </a:r>
            <a:r>
              <a:rPr lang="en-US" altLang="zh-CN" dirty="0"/>
              <a:t>L</a:t>
            </a:r>
            <a:r>
              <a:rPr lang="zh-CN" altLang="en-US" dirty="0"/>
              <a:t>， </a:t>
            </a:r>
            <a:endParaRPr lang="en-US" altLang="zh-CN" dirty="0"/>
          </a:p>
          <a:p>
            <a:pPr marL="285750" indent="-285750">
              <a:buAutoNum type="romanLcParenBoth"/>
            </a:pPr>
            <a:r>
              <a:rPr lang="zh-CN" altLang="en-US" dirty="0"/>
              <a:t>网络设备每个输出端口处的队列</a:t>
            </a:r>
            <a:r>
              <a:rPr lang="en-US" altLang="zh-CN" dirty="0"/>
              <a:t>Q</a:t>
            </a:r>
            <a:r>
              <a:rPr lang="zh-CN" altLang="en-US" dirty="0"/>
              <a:t>，</a:t>
            </a:r>
            <a:endParaRPr lang="en-US" altLang="zh-CN" dirty="0"/>
          </a:p>
          <a:p>
            <a:pPr marL="285750" indent="-285750">
              <a:buAutoNum type="romanLcParenBoth"/>
            </a:pPr>
            <a:r>
              <a:rPr lang="zh-CN" altLang="en-US" dirty="0"/>
              <a:t>网络中的活动流</a:t>
            </a:r>
            <a:r>
              <a:rPr lang="en-US" altLang="zh-CN" dirty="0"/>
              <a:t>F</a:t>
            </a:r>
            <a:r>
              <a:rPr lang="zh-CN" altLang="en-US" dirty="0"/>
              <a:t>，流量活动遵循某些特定的源目的路径（即，队列和链路序列）， 其流量由给定的流量模型生成。</a:t>
            </a:r>
            <a:endParaRPr lang="en-US" altLang="zh-CN" dirty="0"/>
          </a:p>
          <a:p>
            <a:pPr marL="285750" indent="-285750">
              <a:buAutoNum type="romanLcParenBoth"/>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RouteNet</a:t>
            </a:r>
            <a:r>
              <a:rPr lang="en-US" altLang="zh-CN" dirty="0"/>
              <a:t>-E</a:t>
            </a:r>
            <a:r>
              <a:rPr lang="zh-CN" altLang="en-US" dirty="0"/>
              <a:t>实现的网络模型的示意图如图所示</a:t>
            </a:r>
            <a:r>
              <a:rPr lang="zh-CN" altLang="en-US" b="1" dirty="0"/>
              <a:t>从原理图中提取三个基本原则（分别表示为三个公式）</a:t>
            </a:r>
            <a:endParaRPr lang="en-US" altLang="zh-CN" b="1" dirty="0"/>
          </a:p>
          <a:p>
            <a:pPr marL="400050" indent="-400050">
              <a:buAutoNum type="romanLcParenBoth"/>
            </a:pPr>
            <a:r>
              <a:rPr lang="zh-CN" altLang="en-US" b="1" dirty="0"/>
              <a:t>流量的状态</a:t>
            </a:r>
            <a:r>
              <a:rPr lang="zh-CN" altLang="en-US" dirty="0"/>
              <a:t>（例如，吞吐量、损失）受到队列和链路的状态（例如，队列</a:t>
            </a:r>
            <a:r>
              <a:rPr lang="en-US" altLang="zh-CN" dirty="0"/>
              <a:t>/</a:t>
            </a:r>
            <a:r>
              <a:rPr lang="zh-CN" altLang="en-US" dirty="0"/>
              <a:t>链路利用率）的影响。 </a:t>
            </a:r>
            <a:endParaRPr lang="en-US" altLang="zh-CN" dirty="0"/>
          </a:p>
          <a:p>
            <a:pPr marL="400050" indent="-400050">
              <a:buAutoNum type="romanLcParenBoth"/>
            </a:pPr>
            <a:r>
              <a:rPr lang="en-US" altLang="zh-CN" dirty="0"/>
              <a:t> </a:t>
            </a:r>
            <a:r>
              <a:rPr lang="zh-CN" altLang="en-US" dirty="0"/>
              <a:t>队列的状态（例如，占用）取决于通过它们的流的状态（例如，交通模型）。 </a:t>
            </a:r>
            <a:endParaRPr lang="en-US" altLang="zh-CN" dirty="0"/>
          </a:p>
          <a:p>
            <a:pPr marL="400050" indent="-400050">
              <a:buAutoNum type="romanLcParenBoth"/>
            </a:pPr>
            <a:r>
              <a:rPr lang="zh-CN" altLang="en-US" b="1" dirty="0"/>
              <a:t>链路状态</a:t>
            </a:r>
            <a:r>
              <a:rPr lang="zh-CN" altLang="en-US" dirty="0"/>
              <a:t>（例如利用率）取决于输出端口队列状态以及应用于这些队列的队列调度策略。</a:t>
            </a:r>
            <a:endParaRPr lang="en-US" altLang="zh-CN" dirty="0"/>
          </a:p>
          <a:p>
            <a:pPr marL="400050" indent="-400050">
              <a:buAutoNum type="romanLcParenBoth"/>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三个基本原则（分别表示为三个公式）：</a:t>
            </a:r>
            <a:endParaRPr lang="en-US" altLang="zh-CN" b="1" dirty="0"/>
          </a:p>
          <a:p>
            <a:pPr marL="0" indent="0">
              <a:buNone/>
            </a:pPr>
            <a:r>
              <a:rPr lang="zh-CN" altLang="en-US" dirty="0"/>
              <a:t>其中 </a:t>
            </a:r>
            <a:r>
              <a:rPr lang="en-US" altLang="zh-CN" dirty="0"/>
              <a:t>gf</a:t>
            </a:r>
            <a:r>
              <a:rPr lang="zh-CN" altLang="en-US" dirty="0"/>
              <a:t>、</a:t>
            </a:r>
            <a:r>
              <a:rPr lang="en-US" altLang="zh-CN" dirty="0" err="1"/>
              <a:t>gq</a:t>
            </a:r>
            <a:r>
              <a:rPr lang="en-US" altLang="zh-CN" dirty="0"/>
              <a:t> </a:t>
            </a:r>
            <a:r>
              <a:rPr lang="zh-CN" altLang="en-US" dirty="0"/>
              <a:t>和 </a:t>
            </a:r>
            <a:r>
              <a:rPr lang="en-US" altLang="zh-CN" dirty="0" err="1"/>
              <a:t>gl</a:t>
            </a:r>
            <a:r>
              <a:rPr lang="en-US" altLang="zh-CN" dirty="0"/>
              <a:t> </a:t>
            </a:r>
            <a:r>
              <a:rPr lang="zh-CN" altLang="en-US" dirty="0"/>
              <a:t>是一些未知函数，</a:t>
            </a:r>
            <a:r>
              <a:rPr lang="en-US" altLang="zh-CN" dirty="0"/>
              <a:t>hf</a:t>
            </a:r>
            <a:r>
              <a:rPr lang="zh-CN" altLang="en-US" dirty="0"/>
              <a:t>、</a:t>
            </a:r>
            <a:r>
              <a:rPr lang="en-US" altLang="zh-CN" dirty="0" err="1"/>
              <a:t>hq</a:t>
            </a:r>
            <a:r>
              <a:rPr lang="en-US" altLang="zh-CN" dirty="0"/>
              <a:t> </a:t>
            </a:r>
            <a:r>
              <a:rPr lang="zh-CN" altLang="en-US" dirty="0"/>
              <a:t>和 </a:t>
            </a:r>
            <a:r>
              <a:rPr lang="en-US" altLang="zh-CN" dirty="0"/>
              <a:t>hl </a:t>
            </a:r>
            <a:r>
              <a:rPr lang="zh-CN" altLang="en-US" dirty="0"/>
              <a:t>是 编码流 </a:t>
            </a:r>
            <a:r>
              <a:rPr lang="en-US" altLang="zh-CN" dirty="0"/>
              <a:t>F</a:t>
            </a:r>
            <a:r>
              <a:rPr lang="zh-CN" altLang="en-US" dirty="0"/>
              <a:t>、队列 </a:t>
            </a:r>
            <a:r>
              <a:rPr lang="en-US" altLang="zh-CN" dirty="0"/>
              <a:t>Q </a:t>
            </a:r>
            <a:r>
              <a:rPr lang="zh-CN" altLang="en-US" dirty="0"/>
              <a:t>和链路 </a:t>
            </a:r>
            <a:r>
              <a:rPr lang="en-US" altLang="zh-CN" dirty="0"/>
              <a:t>L </a:t>
            </a:r>
            <a:r>
              <a:rPr lang="zh-CN" altLang="en-US" dirty="0"/>
              <a:t>状态信息的潜变量。</a:t>
            </a:r>
            <a:endParaRPr lang="en-US" altLang="zh-CN" dirty="0"/>
          </a:p>
          <a:p>
            <a:pPr marL="0" indent="0">
              <a:buNone/>
            </a:pPr>
            <a:endParaRPr lang="en-US" altLang="zh-CN" dirty="0"/>
          </a:p>
          <a:p>
            <a:pPr marL="0" indent="0">
              <a:buNone/>
            </a:pPr>
            <a:r>
              <a:rPr lang="zh-CN" altLang="en-US" b="0" i="0" dirty="0">
                <a:solidFill>
                  <a:srgbClr val="3E3F42"/>
                </a:solidFill>
                <a:effectLst/>
                <a:latin typeface="Arial" panose="020B0604020202020204" pitchFamily="34" charset="0"/>
              </a:rPr>
              <a:t>网络组件（流量、队列和链路）之间相互决定</a:t>
            </a:r>
            <a:r>
              <a:rPr lang="zh-CN" altLang="en-US" dirty="0">
                <a:solidFill>
                  <a:schemeClr val="bg1"/>
                </a:solidFill>
              </a:rPr>
              <a:t>，</a:t>
            </a:r>
            <a:r>
              <a:rPr lang="zh-CN" altLang="en-US" b="1" dirty="0">
                <a:solidFill>
                  <a:schemeClr val="bg1"/>
                </a:solidFill>
              </a:rPr>
              <a:t>因此产生了循环依赖</a:t>
            </a:r>
            <a:endParaRPr lang="zh-CN" altLang="en-US"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32375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21212"/>
                </a:solidFill>
                <a:effectLst/>
                <a:latin typeface="-apple-system"/>
              </a:rPr>
              <a:t>RouteNet</a:t>
            </a:r>
            <a:r>
              <a:rPr lang="zh-CN" altLang="en-US" b="0" i="0" dirty="0">
                <a:solidFill>
                  <a:srgbClr val="121212"/>
                </a:solidFill>
                <a:effectLst/>
                <a:latin typeface="-apple-system"/>
              </a:rPr>
              <a:t>的架构能够处理上页等式</a:t>
            </a:r>
            <a:r>
              <a:rPr lang="en-US" altLang="zh-CN" b="0" i="0" dirty="0">
                <a:solidFill>
                  <a:srgbClr val="121212"/>
                </a:solidFill>
                <a:effectLst/>
                <a:latin typeface="-apple-system"/>
              </a:rPr>
              <a:t>1</a:t>
            </a:r>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中描述的循环依赖，并支持任意路由方案（在架构中固有地表示）。为了解决循环依赖关系，</a:t>
            </a:r>
            <a:r>
              <a:rPr lang="en-US" altLang="zh-CN" b="0" i="0" dirty="0" err="1">
                <a:solidFill>
                  <a:srgbClr val="121212"/>
                </a:solidFill>
                <a:effectLst/>
                <a:latin typeface="-apple-system"/>
              </a:rPr>
              <a:t>RouteNet</a:t>
            </a:r>
            <a:r>
              <a:rPr lang="zh-CN" altLang="en-US" b="0" i="0" dirty="0">
                <a:solidFill>
                  <a:srgbClr val="121212"/>
                </a:solidFill>
                <a:effectLst/>
                <a:latin typeface="-apple-system"/>
              </a:rPr>
              <a:t>在状态向量上重复相同的操作</a:t>
            </a:r>
            <a:r>
              <a:rPr lang="en-US" altLang="zh-CN" b="0" i="0" dirty="0">
                <a:solidFill>
                  <a:srgbClr val="121212"/>
                </a:solidFill>
                <a:effectLst/>
                <a:latin typeface="-apple-system"/>
              </a:rPr>
              <a:t>T</a:t>
            </a:r>
            <a:r>
              <a:rPr lang="zh-CN" altLang="en-US" b="0" i="0" dirty="0">
                <a:solidFill>
                  <a:srgbClr val="121212"/>
                </a:solidFill>
                <a:effectLst/>
                <a:latin typeface="-apple-system"/>
              </a:rPr>
              <a:t>次（即循环计算）。这些步骤表示从初始状态到函数不动点的收敛过程。</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dirty="0"/>
              <a:t>将隐藏状态 </a:t>
            </a:r>
            <a:r>
              <a:rPr lang="en-US" altLang="zh-CN" dirty="0"/>
              <a:t>hl</a:t>
            </a:r>
            <a:r>
              <a:rPr lang="zh-CN" altLang="en-US" dirty="0"/>
              <a:t>、</a:t>
            </a:r>
            <a:r>
              <a:rPr lang="en-US" altLang="zh-CN" dirty="0" err="1"/>
              <a:t>hq</a:t>
            </a:r>
            <a:r>
              <a:rPr lang="en-US" altLang="zh-CN" dirty="0"/>
              <a:t> </a:t>
            </a:r>
            <a:r>
              <a:rPr lang="zh-CN" altLang="en-US" dirty="0"/>
              <a:t>和 </a:t>
            </a:r>
            <a:r>
              <a:rPr lang="en-US" altLang="zh-CN" dirty="0"/>
              <a:t>hf</a:t>
            </a:r>
            <a:r>
              <a:rPr lang="zh-CN" altLang="en-US" dirty="0"/>
              <a:t>分 别用 </a:t>
            </a:r>
            <a:r>
              <a:rPr lang="en-US" altLang="zh-CN" dirty="0"/>
              <a:t>xli</a:t>
            </a:r>
            <a:r>
              <a:rPr lang="zh-CN" altLang="en-US" dirty="0"/>
              <a:t>、</a:t>
            </a:r>
            <a:r>
              <a:rPr lang="en-US" altLang="zh-CN" dirty="0" err="1"/>
              <a:t>xqj</a:t>
            </a:r>
            <a:r>
              <a:rPr lang="en-US" altLang="zh-CN" dirty="0"/>
              <a:t> </a:t>
            </a:r>
            <a:r>
              <a:rPr lang="zh-CN" altLang="en-US" dirty="0"/>
              <a:t>和 </a:t>
            </a:r>
            <a:r>
              <a:rPr lang="en-US" altLang="zh-CN" dirty="0" err="1"/>
              <a:t>xfk</a:t>
            </a:r>
            <a:r>
              <a:rPr lang="en-US" altLang="zh-CN" dirty="0"/>
              <a:t> </a:t>
            </a:r>
            <a:r>
              <a:rPr lang="zh-CN" altLang="en-US" dirty="0"/>
              <a:t>表示</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lvl="1"/>
            <a:r>
              <a:rPr lang="zh-CN" altLang="en-US" dirty="0"/>
              <a:t>我们将链路的初始特征值（</a:t>
            </a:r>
            <a:r>
              <a:rPr lang="en-US" altLang="zh-CN" dirty="0"/>
              <a:t>xl</a:t>
            </a:r>
            <a:r>
              <a:rPr lang="zh-CN" altLang="en-US" dirty="0"/>
              <a:t>）设置为：</a:t>
            </a:r>
            <a:r>
              <a:rPr lang="en-US" altLang="zh-CN" dirty="0"/>
              <a:t>(</a:t>
            </a:r>
            <a:r>
              <a:rPr lang="en-US" altLang="zh-CN" dirty="0" err="1"/>
              <a:t>i</a:t>
            </a:r>
            <a:r>
              <a:rPr lang="en-US" altLang="zh-CN" dirty="0"/>
              <a:t>) </a:t>
            </a:r>
            <a:r>
              <a:rPr lang="zh-CN" altLang="en-US" dirty="0"/>
              <a:t>链路容量（</a:t>
            </a:r>
            <a:r>
              <a:rPr lang="en-US" altLang="zh-CN" dirty="0"/>
              <a:t>Ci</a:t>
            </a:r>
            <a:r>
              <a:rPr lang="zh-CN" altLang="en-US" dirty="0"/>
              <a:t>），和 </a:t>
            </a:r>
            <a:r>
              <a:rPr lang="en-US" altLang="zh-CN" dirty="0"/>
              <a:t>(ii) </a:t>
            </a:r>
            <a:r>
              <a:rPr lang="zh-CN" altLang="en-US" dirty="0"/>
              <a:t>输出端口的调度策略（</a:t>
            </a:r>
            <a:r>
              <a:rPr lang="en-US" altLang="zh-CN" dirty="0"/>
              <a:t>FIFO</a:t>
            </a:r>
            <a:r>
              <a:rPr lang="zh-CN" altLang="en-US" dirty="0"/>
              <a:t>、</a:t>
            </a:r>
            <a:r>
              <a:rPr lang="en-US" altLang="zh-CN" dirty="0"/>
              <a:t>SP</a:t>
            </a:r>
            <a:r>
              <a:rPr lang="zh-CN" altLang="en-US" dirty="0"/>
              <a:t>、</a:t>
            </a:r>
            <a:r>
              <a:rPr lang="en-US" altLang="zh-CN" dirty="0"/>
              <a:t>WFQ </a:t>
            </a:r>
            <a:r>
              <a:rPr lang="zh-CN" altLang="en-US" dirty="0"/>
              <a:t>或 </a:t>
            </a:r>
            <a:r>
              <a:rPr lang="en-US" altLang="zh-CN" dirty="0"/>
              <a:t>DRR [23]</a:t>
            </a:r>
            <a:r>
              <a:rPr lang="zh-CN" altLang="en-US" dirty="0"/>
              <a:t>）， 使用 </a:t>
            </a:r>
            <a:r>
              <a:rPr lang="en-US" altLang="zh-CN" dirty="0"/>
              <a:t>one-hot </a:t>
            </a:r>
            <a:r>
              <a:rPr lang="zh-CN" altLang="en-US" dirty="0"/>
              <a:t>编码。</a:t>
            </a:r>
            <a:endParaRPr lang="en-US" altLang="zh-CN" dirty="0"/>
          </a:p>
          <a:p>
            <a:pPr lvl="1"/>
            <a:r>
              <a:rPr lang="zh-CN" altLang="en-US" dirty="0"/>
              <a:t>对于队列的初始特征值（</a:t>
            </a:r>
            <a:r>
              <a:rPr lang="en-US" altLang="zh-CN" dirty="0" err="1"/>
              <a:t>xq</a:t>
            </a:r>
            <a:r>
              <a:rPr lang="zh-CN" altLang="en-US" dirty="0"/>
              <a:t>），我们 包括：</a:t>
            </a:r>
            <a:r>
              <a:rPr lang="en-US" altLang="zh-CN" dirty="0"/>
              <a:t>(</a:t>
            </a:r>
            <a:r>
              <a:rPr lang="en-US" altLang="zh-CN" dirty="0" err="1"/>
              <a:t>i</a:t>
            </a:r>
            <a:r>
              <a:rPr lang="en-US" altLang="zh-CN" dirty="0"/>
              <a:t>) </a:t>
            </a:r>
            <a:r>
              <a:rPr lang="zh-CN" altLang="en-US" dirty="0"/>
              <a:t>缓冲区大小，</a:t>
            </a:r>
            <a:r>
              <a:rPr lang="en-US" altLang="zh-CN" dirty="0"/>
              <a:t>(ii) </a:t>
            </a:r>
            <a:r>
              <a:rPr lang="zh-CN" altLang="en-US" dirty="0"/>
              <a:t>优先级（</a:t>
            </a:r>
            <a:r>
              <a:rPr lang="en-US" altLang="zh-CN" dirty="0"/>
              <a:t>one-hot </a:t>
            </a:r>
            <a:r>
              <a:rPr lang="zh-CN" altLang="en-US" dirty="0"/>
              <a:t>编码），以及 </a:t>
            </a:r>
            <a:r>
              <a:rPr lang="en-US" altLang="zh-CN" dirty="0"/>
              <a:t>(iii) </a:t>
            </a:r>
            <a:r>
              <a:rPr lang="zh-CN" altLang="en-US" dirty="0"/>
              <a:t>权重（仅用于 </a:t>
            </a:r>
            <a:r>
              <a:rPr lang="en-US" altLang="zh-CN" dirty="0"/>
              <a:t>WFQ </a:t>
            </a:r>
            <a:r>
              <a:rPr lang="zh-CN" altLang="en-US" dirty="0"/>
              <a:t>和 </a:t>
            </a:r>
            <a:r>
              <a:rPr lang="en-US" altLang="zh-CN" dirty="0"/>
              <a:t>DRR</a:t>
            </a:r>
            <a:r>
              <a:rPr lang="zh-CN" altLang="en-US" dirty="0"/>
              <a:t>）。</a:t>
            </a:r>
            <a:endParaRPr lang="en-US" altLang="zh-CN" dirty="0"/>
          </a:p>
          <a:p>
            <a:pPr lvl="1"/>
            <a:r>
              <a:rPr lang="zh-CN" altLang="en-US" dirty="0"/>
              <a:t>流量的初始特征（</a:t>
            </a:r>
            <a:r>
              <a:rPr lang="en-US" altLang="zh-CN" dirty="0" err="1"/>
              <a:t>xf</a:t>
            </a:r>
            <a:r>
              <a:rPr lang="zh-CN" altLang="en-US" dirty="0"/>
              <a:t>）是流量中使用的流量模型的描述符（</a:t>
            </a:r>
            <a:r>
              <a:rPr lang="en-US" altLang="zh-CN" dirty="0" err="1"/>
              <a:t>Ti</a:t>
            </a:r>
            <a:r>
              <a:rPr lang="zh-CN" altLang="en-US" dirty="0"/>
              <a:t>）。</a:t>
            </a:r>
            <a:endParaRPr lang="en-US" altLang="zh-CN" dirty="0"/>
          </a:p>
          <a:p>
            <a:r>
              <a:rPr lang="zh-CN" altLang="en-US" dirty="0"/>
              <a:t>初始化状态之后，消息传递阶段会迭代执行 </a:t>
            </a:r>
            <a:r>
              <a:rPr lang="en-US" altLang="zh-CN" dirty="0"/>
              <a:t>T </a:t>
            </a:r>
            <a:r>
              <a:rPr lang="zh-CN" altLang="en-US" dirty="0"/>
              <a:t>次。其中 </a:t>
            </a:r>
            <a:r>
              <a:rPr lang="en-US" altLang="zh-CN" dirty="0"/>
              <a:t>T </a:t>
            </a:r>
            <a:r>
              <a:rPr lang="zh-CN" altLang="en-US" dirty="0"/>
              <a:t>是可配置的参数。每次消息传递迭代 分为三个阶段，分别表示流 、和的消息传递和隐藏状态更新。 </a:t>
            </a:r>
            <a:endParaRPr lang="en-US" altLang="zh-CN" dirty="0"/>
          </a:p>
          <a:p>
            <a:r>
              <a:rPr lang="zh-CN" altLang="en-US" dirty="0"/>
              <a:t>最后，函数 </a:t>
            </a:r>
            <a:r>
              <a:rPr lang="en-US" altLang="zh-CN" dirty="0"/>
              <a:t>Rf</a:t>
            </a:r>
            <a:r>
              <a:rPr lang="zh-CN" altLang="en-US" dirty="0"/>
              <a:t>和 </a:t>
            </a:r>
            <a:r>
              <a:rPr lang="en-US" altLang="zh-CN" dirty="0" err="1"/>
              <a:t>Rq</a:t>
            </a:r>
            <a:r>
              <a:rPr lang="zh-CN" altLang="en-US" dirty="0"/>
              <a:t>表示独立的读取函数，可以分别应用于流和队列的隐藏状态，并在之后使用读取到的数据来预测流级延迟、抖动和丢包率</a:t>
            </a:r>
            <a:endParaRPr lang="en-US" altLang="zh-CN" b="0" i="0" dirty="0">
              <a:solidFill>
                <a:srgbClr val="121212"/>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52063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从实际角度来看，扩展到更大网络往往需要超越拓扑大小和结构的更广泛定义。可以观察到，随着网络规模的增大，</a:t>
            </a:r>
            <a:endParaRPr lang="en-US" altLang="zh-CN" dirty="0"/>
          </a:p>
          <a:p>
            <a:pPr lvl="1"/>
            <a:r>
              <a:rPr lang="en-US" altLang="zh-CN" dirty="0"/>
              <a:t>(</a:t>
            </a:r>
            <a:r>
              <a:rPr lang="en-US" altLang="zh-CN" dirty="0" err="1"/>
              <a:t>i</a:t>
            </a:r>
            <a:r>
              <a:rPr lang="en-US" altLang="zh-CN" dirty="0"/>
              <a:t>)</a:t>
            </a:r>
            <a:r>
              <a:rPr lang="zh-CN" altLang="en-US" dirty="0"/>
              <a:t>各个链路的容量越来越高（因为网络中聚集的流量更多）；</a:t>
            </a:r>
            <a:endParaRPr lang="en-US" altLang="zh-CN" dirty="0"/>
          </a:p>
          <a:p>
            <a:pPr lvl="1"/>
            <a:r>
              <a:rPr lang="en-US" altLang="zh-CN" dirty="0"/>
              <a:t>(ii)</a:t>
            </a:r>
            <a:r>
              <a:rPr lang="zh-CN" altLang="en-US" dirty="0"/>
              <a:t>路径更长（因为网络的直径变大了）</a:t>
            </a:r>
            <a:endParaRPr lang="en-US" altLang="zh-CN" dirty="0"/>
          </a:p>
          <a:p>
            <a:r>
              <a:rPr lang="zh-CN" altLang="en-US" dirty="0"/>
              <a:t>因此，需要设计机制来有效地针 对这两个特征进行扩展。</a:t>
            </a:r>
            <a:endParaRPr lang="en-US" altLang="zh-CN" dirty="0"/>
          </a:p>
          <a:p>
            <a:endParaRPr lang="en-US" altLang="zh-CN" dirty="0"/>
          </a:p>
          <a:p>
            <a:r>
              <a:rPr lang="en-US" altLang="zh-CN" dirty="0" err="1"/>
              <a:t>accroding</a:t>
            </a:r>
            <a:r>
              <a:rPr lang="en-US" altLang="zh-CN" dirty="0"/>
              <a:t> to algorithm 1</a:t>
            </a:r>
            <a:r>
              <a:rPr lang="zh-CN" altLang="en-US" dirty="0"/>
              <a:t>（上页）→链路容量</a:t>
            </a:r>
            <a:r>
              <a:rPr lang="en-US" altLang="zh-CN" dirty="0"/>
              <a:t>C</a:t>
            </a:r>
            <a:r>
              <a:rPr lang="zh-CN" altLang="en-US" dirty="0"/>
              <a:t>只是链路隐藏状态的初始特征。</a:t>
            </a:r>
            <a:r>
              <a:rPr lang="en-US" altLang="zh-CN" dirty="0"/>
              <a:t>C</a:t>
            </a:r>
            <a:r>
              <a:rPr lang="zh-CN" altLang="en-US" dirty="0"/>
              <a:t>在模型中被编码为数字特征的事实，为扩展到更大的容量值引入了固有的限制。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利用网络领域的特殊性，找到与之相关的</a:t>
            </a:r>
            <a:r>
              <a:rPr lang="zh-CN" altLang="en-US" dirty="0">
                <a:solidFill>
                  <a:srgbClr val="FF0000"/>
                </a:solidFill>
              </a:rPr>
              <a:t>规模无关特征：</a:t>
            </a:r>
            <a:r>
              <a:rPr lang="zh-CN" altLang="en-US" b="1" dirty="0"/>
              <a:t>编码链路到达率（基于链路中聚合的流量）和服务时间（基于链路容量）之间的相对比率</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因此，我们将链路容量定义虚拟参考链路容量和规模因子的乘积→使得可以定义任意组合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a:t>
            </a:r>
            <a:r>
              <a:rPr lang="en-US" altLang="zh-CN" dirty="0"/>
              <a:t>,</a:t>
            </a:r>
            <a:r>
              <a:rPr lang="zh-CN" altLang="en-US" dirty="0"/>
              <a:t>在</a:t>
            </a:r>
            <a:r>
              <a:rPr lang="en-US" altLang="zh-CN" dirty="0" err="1"/>
              <a:t>RouteNet</a:t>
            </a:r>
            <a:r>
              <a:rPr lang="en-US" altLang="zh-CN" dirty="0"/>
              <a:t>- E</a:t>
            </a:r>
            <a:r>
              <a:rPr lang="zh-CN" altLang="en-US" dirty="0"/>
              <a:t>中，我们将容量特征</a:t>
            </a:r>
            <a:r>
              <a:rPr lang="en-US" altLang="zh-CN" dirty="0"/>
              <a:t>(C;)</a:t>
            </a:r>
            <a:r>
              <a:rPr lang="zh-CN" altLang="en-US" dirty="0"/>
              <a:t>引入为一个双元素向量，这个特征最终将被编码在链接的隐藏状态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在</a:t>
            </a:r>
            <a:r>
              <a:rPr lang="en-US" altLang="zh-CN" dirty="0" err="1"/>
              <a:t>RouteNet</a:t>
            </a:r>
            <a:r>
              <a:rPr lang="en-US" altLang="zh-CN" dirty="0"/>
              <a:t>-E</a:t>
            </a:r>
            <a:r>
              <a:rPr lang="zh-CN" altLang="en-US" dirty="0"/>
              <a:t>的内部结构中</a:t>
            </a:r>
            <a:r>
              <a:rPr lang="en-US" altLang="zh-CN" dirty="0"/>
              <a:t>(</a:t>
            </a:r>
            <a:r>
              <a:rPr lang="zh-CN" altLang="en-US" dirty="0"/>
              <a:t>算法</a:t>
            </a:r>
            <a:r>
              <a:rPr lang="en-US" altLang="zh-CN" dirty="0"/>
              <a:t>1)</a:t>
            </a:r>
            <a:r>
              <a:rPr lang="zh-CN" altLang="en-US" dirty="0"/>
              <a:t>，这个因素将主要影响流量和链接的更新函数</a:t>
            </a:r>
            <a:r>
              <a:rPr lang="en-US" altLang="zh-CN" dirty="0"/>
              <a:t>(</a:t>
            </a:r>
            <a:r>
              <a:rPr lang="zh-CN" altLang="en-US" dirty="0"/>
              <a:t>第</a:t>
            </a:r>
            <a:r>
              <a:rPr lang="en-US" altLang="zh-CN" dirty="0"/>
              <a:t>7</a:t>
            </a:r>
            <a:r>
              <a:rPr lang="zh-CN" altLang="en-US" dirty="0"/>
              <a:t>行和第</a:t>
            </a:r>
            <a:r>
              <a:rPr lang="en-US" altLang="zh-CN" dirty="0"/>
              <a:t>16</a:t>
            </a:r>
            <a:r>
              <a:rPr lang="zh-CN" altLang="en-US" dirty="0"/>
              <a:t>行</a:t>
            </a:r>
            <a:r>
              <a:rPr lang="en-US" altLang="zh-CN" dirty="0"/>
              <a:t>)</a:t>
            </a:r>
            <a:r>
              <a:rPr lang="zh-CN" altLang="en-US" dirty="0"/>
              <a:t>，因为它们是唯一直接处理链接的隐藏状态</a:t>
            </a:r>
            <a:r>
              <a:rPr lang="en-US" altLang="zh-CN" dirty="0"/>
              <a:t>(hi)</a:t>
            </a:r>
            <a:r>
              <a:rPr lang="zh-CN" altLang="en-US" dirty="0"/>
              <a:t>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因此，近似这些更新函数 的</a:t>
            </a:r>
            <a:r>
              <a:rPr lang="en-US" altLang="zh-CN" dirty="0"/>
              <a:t>RNNs</a:t>
            </a:r>
            <a:r>
              <a:rPr lang="zh-CN" altLang="en-US" dirty="0"/>
              <a:t>有可能学习到任何组合的 </a:t>
            </a:r>
            <a:r>
              <a:rPr lang="en-US" altLang="zh-CN" dirty="0" err="1"/>
              <a:t>Cref</a:t>
            </a:r>
            <a:r>
              <a:rPr lang="en-US" altLang="zh-CN" dirty="0"/>
              <a:t> </a:t>
            </a:r>
            <a:r>
              <a:rPr lang="zh-CN" altLang="en-US" dirty="0"/>
              <a:t>和 </a:t>
            </a:r>
            <a:r>
              <a:rPr lang="en-US" altLang="zh-CN" dirty="0"/>
              <a:t>Sf </a:t>
            </a:r>
            <a:r>
              <a:rPr lang="zh-CN" altLang="en-US" dirty="0"/>
              <a:t>的准确估计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前面的机制可以使我们的模型在消息传递阶段保持规模独立的特征，而仍然需要将</a:t>
            </a:r>
            <a:r>
              <a:rPr lang="en-US" altLang="zh-CN" dirty="0"/>
              <a:t>)</a:t>
            </a:r>
            <a:r>
              <a:rPr lang="zh-CN" altLang="en-US" dirty="0"/>
              <a:t>规模独立扩展到模型的输出层。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通过使用队列的占用率间接表示延迟和抖动，具体表示为。。。使用函数</a:t>
            </a:r>
            <a:r>
              <a:rPr lang="en-US" altLang="zh-CN" dirty="0" err="1"/>
              <a:t>Rq</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直接预测丢包。。。使用函数</a:t>
            </a:r>
            <a:r>
              <a:rPr lang="en-US" altLang="zh-CN" dirty="0"/>
              <a:t>Rf</a:t>
            </a:r>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56686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09348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传统的网络流量模型假设数据包到达的过程为泊松过程（</a:t>
            </a:r>
            <a:r>
              <a:rPr lang="en-US" altLang="zh-CN" b="0" i="0" dirty="0">
                <a:solidFill>
                  <a:srgbClr val="4D4D4D"/>
                </a:solidFill>
                <a:effectLst/>
                <a:latin typeface="-apple-system"/>
              </a:rPr>
              <a:t>a</a:t>
            </a:r>
            <a:r>
              <a:rPr lang="zh-CN" altLang="en-US" b="0" i="0" dirty="0">
                <a:solidFill>
                  <a:srgbClr val="4D4D4D"/>
                </a:solidFill>
                <a:effectLst/>
                <a:latin typeface="-apple-system"/>
              </a:rPr>
              <a:t>），数据包长度为指数分布，并将这种模型成功应用于</a:t>
            </a:r>
            <a:r>
              <a:rPr lang="en-US" altLang="zh-CN" b="0" i="0" dirty="0">
                <a:solidFill>
                  <a:srgbClr val="4D4D4D"/>
                </a:solidFill>
                <a:effectLst/>
                <a:latin typeface="-apple-system"/>
              </a:rPr>
              <a:t>ARPANET</a:t>
            </a:r>
            <a:r>
              <a:rPr lang="zh-CN" altLang="en-US" b="0" i="0" dirty="0">
                <a:solidFill>
                  <a:srgbClr val="4D4D4D"/>
                </a:solidFill>
                <a:effectLst/>
                <a:latin typeface="-apple-system"/>
              </a:rPr>
              <a:t>，但是随着网络规模扩大、</a:t>
            </a:r>
            <a:r>
              <a:rPr lang="en-US" altLang="zh-CN" b="0" i="0" dirty="0" err="1">
                <a:solidFill>
                  <a:srgbClr val="4D4D4D"/>
                </a:solidFill>
                <a:effectLst/>
                <a:latin typeface="-apple-system"/>
              </a:rPr>
              <a:t>Qos</a:t>
            </a:r>
            <a:r>
              <a:rPr lang="zh-CN" altLang="en-US" b="0" i="0" dirty="0">
                <a:solidFill>
                  <a:srgbClr val="4D4D4D"/>
                </a:solidFill>
                <a:effectLst/>
                <a:latin typeface="-apple-system"/>
              </a:rPr>
              <a:t>保证技术以及新的应用的出现，网络流量特征得到极大改变，经典的泊松模型已经不能再表示实际的网络流量特征。</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dirty="0" err="1"/>
              <a:t>RouteNet</a:t>
            </a:r>
            <a:r>
              <a:rPr lang="en-US" altLang="zh-CN" dirty="0"/>
              <a:t>-E</a:t>
            </a:r>
            <a:r>
              <a:rPr lang="zh-CN" altLang="en-US" dirty="0"/>
              <a:t>能否模拟</a:t>
            </a:r>
            <a:r>
              <a:rPr lang="zh-CN" altLang="en-US" b="1" dirty="0"/>
              <a:t>复杂</a:t>
            </a:r>
            <a:r>
              <a:rPr lang="zh-CN" altLang="en-US" dirty="0"/>
              <a:t>的</a:t>
            </a:r>
            <a:r>
              <a:rPr lang="zh-CN" altLang="en-US" b="1" dirty="0"/>
              <a:t>交通模型</a:t>
            </a:r>
            <a:r>
              <a:rPr lang="zh-CN" altLang="en-US" dirty="0"/>
              <a:t>？实际模型的</a:t>
            </a:r>
            <a:r>
              <a:rPr lang="zh-CN" altLang="en-US" b="1" dirty="0"/>
              <a:t>准确性</a:t>
            </a:r>
            <a:r>
              <a:rPr lang="zh-CN" altLang="en-US" dirty="0"/>
              <a:t>如何，这些模型具有强自相关性和重尾特征？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c</a:t>
            </a:r>
            <a:r>
              <a:rPr lang="zh-CN" altLang="en-US" dirty="0"/>
              <a:t>（非马尔科夫）、</a:t>
            </a:r>
            <a:r>
              <a:rPr lang="en-US" altLang="zh-CN" dirty="0"/>
              <a:t>d</a:t>
            </a:r>
            <a:r>
              <a:rPr lang="zh-CN" altLang="en-US" dirty="0"/>
              <a:t>（强自相关）、</a:t>
            </a:r>
            <a:r>
              <a:rPr lang="en-US" altLang="zh-CN" dirty="0"/>
              <a:t>e</a:t>
            </a:r>
            <a:r>
              <a:rPr lang="zh-CN" altLang="en-US" dirty="0"/>
              <a:t>（重尾现象）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en-US" altLang="zh-CN" dirty="0" err="1"/>
              <a:t>RouteNet</a:t>
            </a:r>
            <a:r>
              <a:rPr lang="en-US" altLang="zh-CN" dirty="0"/>
              <a:t>-E</a:t>
            </a:r>
            <a:r>
              <a:rPr lang="zh-CN" altLang="en-US" dirty="0"/>
              <a:t>能否</a:t>
            </a:r>
            <a:r>
              <a:rPr lang="zh-CN" altLang="en-US" b="1" dirty="0"/>
              <a:t>推广</a:t>
            </a:r>
            <a:r>
              <a:rPr lang="zh-CN" altLang="en-US" dirty="0"/>
              <a:t>到</a:t>
            </a:r>
            <a:r>
              <a:rPr lang="zh-CN" altLang="en-US" b="1" dirty="0"/>
              <a:t>未见过的</a:t>
            </a:r>
            <a:r>
              <a:rPr lang="zh-CN" altLang="en-US" dirty="0"/>
              <a:t>网络配置和交通负载？此外，它能否推广到</a:t>
            </a:r>
            <a:r>
              <a:rPr lang="zh-CN" altLang="en-US" b="1" dirty="0"/>
              <a:t>更大的</a:t>
            </a:r>
            <a:r>
              <a:rPr lang="zh-CN" altLang="en-US" dirty="0"/>
              <a:t>网络？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en-US" altLang="zh-CN" dirty="0"/>
              <a:t>f</a:t>
            </a:r>
            <a:r>
              <a:rPr lang="zh-CN" altLang="en-US" dirty="0"/>
              <a:t>，以随机参数使用随机流量模型运行</a:t>
            </a:r>
            <a:r>
              <a:rPr lang="en-US" altLang="zh-CN" dirty="0"/>
              <a:t>100k</a:t>
            </a:r>
            <a:r>
              <a:rPr lang="zh-CN" altLang="en-US" dirty="0"/>
              <a:t>次实验，们将所有流量模型复用在一个网络拓扑中</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3396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）在验证</a:t>
            </a:r>
            <a:r>
              <a:rPr lang="en-US" altLang="zh-CN" dirty="0" err="1"/>
              <a:t>RouteNet</a:t>
            </a:r>
            <a:r>
              <a:rPr lang="en-US" altLang="zh-CN" dirty="0"/>
              <a:t>-E</a:t>
            </a:r>
            <a:r>
              <a:rPr lang="zh-CN" altLang="en-US" dirty="0"/>
              <a:t>能够建模队列的行为</a:t>
            </a:r>
            <a:endParaRPr lang="en-US" altLang="zh-CN" dirty="0"/>
          </a:p>
          <a:p>
            <a:r>
              <a:rPr lang="zh-CN" altLang="en-US" dirty="0"/>
              <a:t>→表</a:t>
            </a:r>
            <a:r>
              <a:rPr lang="en-US" altLang="zh-CN" dirty="0"/>
              <a:t>1</a:t>
            </a:r>
            <a:r>
              <a:rPr lang="zh-CN" altLang="en-US" dirty="0"/>
              <a:t>，这些结果根据不同的流量密度分组，从低负载到高拥塞的情况，其中平均数据包丢失率约 为</a:t>
            </a:r>
            <a:r>
              <a:rPr lang="en-US" altLang="zh-CN" dirty="0"/>
              <a:t>3%</a:t>
            </a:r>
            <a:r>
              <a:rPr lang="zh-CN" altLang="en-US" dirty="0"/>
              <a:t>。</a:t>
            </a:r>
            <a:endParaRPr lang="en-US" altLang="zh-CN" dirty="0"/>
          </a:p>
          <a:p>
            <a:r>
              <a:rPr lang="en-US" altLang="zh-CN" dirty="0"/>
              <a:t>3</a:t>
            </a:r>
            <a:r>
              <a:rPr lang="zh-CN" altLang="en-US" dirty="0"/>
              <a:t>）图 </a:t>
            </a:r>
            <a:r>
              <a:rPr lang="en-US" altLang="zh-CN" dirty="0"/>
              <a:t>5</a:t>
            </a:r>
            <a:r>
              <a:rPr lang="zh-CN" altLang="en-US" dirty="0"/>
              <a:t>显示了</a:t>
            </a:r>
            <a:r>
              <a:rPr lang="en-US" altLang="zh-CN" dirty="0" err="1"/>
              <a:t>RouteNet</a:t>
            </a:r>
            <a:r>
              <a:rPr lang="en-US" altLang="zh-CN" dirty="0"/>
              <a:t>-E</a:t>
            </a:r>
            <a:r>
              <a:rPr lang="zh-CN" altLang="en-US" dirty="0"/>
              <a:t>在未出现过的较大网络结构上的泛化能力</a:t>
            </a:r>
            <a:endParaRPr lang="en-US" altLang="zh-CN" dirty="0"/>
          </a:p>
          <a:p>
            <a:r>
              <a:rPr lang="en-US" altLang="zh-CN" dirty="0" err="1"/>
              <a:t>RouteNet</a:t>
            </a:r>
            <a:r>
              <a:rPr lang="en-US" altLang="zh-CN" dirty="0"/>
              <a:t>-E</a:t>
            </a:r>
            <a:r>
              <a:rPr lang="zh-CN" altLang="en-US" dirty="0"/>
              <a:t>在接近训练阶段的 拓扑结构（</a:t>
            </a:r>
            <a:r>
              <a:rPr lang="en-US" altLang="zh-CN" dirty="0"/>
              <a:t>50</a:t>
            </a:r>
            <a:r>
              <a:rPr lang="zh-CN" altLang="en-US" dirty="0"/>
              <a:t>到</a:t>
            </a:r>
            <a:r>
              <a:rPr lang="en-US" altLang="zh-CN" dirty="0"/>
              <a:t>99</a:t>
            </a:r>
            <a:r>
              <a:rPr lang="zh-CN" altLang="en-US" dirty="0"/>
              <a:t>个节点）中获得更高的准确性，达到 平均误差为</a:t>
            </a:r>
            <a:r>
              <a:rPr lang="en-US" altLang="zh-CN" dirty="0"/>
              <a:t>4.5%</a:t>
            </a:r>
            <a:r>
              <a:rPr lang="zh-CN" altLang="en-US" dirty="0"/>
              <a:t>（绿线）。随着拓扑结构大小的增加，平均误差稳定在约</a:t>
            </a:r>
            <a:r>
              <a:rPr lang="en-US" altLang="zh-CN" dirty="0"/>
              <a:t>10%</a:t>
            </a:r>
            <a:r>
              <a:rPr lang="zh-CN" altLang="en-US" dirty="0"/>
              <a:t>左右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4</a:t>
            </a:r>
            <a:r>
              <a:rPr lang="zh-CN" altLang="en-US" dirty="0"/>
              <a:t>）与</a:t>
            </a:r>
            <a:r>
              <a:rPr lang="en-US" altLang="zh-CN" dirty="0"/>
              <a:t>QT</a:t>
            </a:r>
            <a:r>
              <a:rPr lang="zh-CN" altLang="en-US" dirty="0"/>
              <a:t>基准相比，</a:t>
            </a:r>
            <a:r>
              <a:rPr lang="en-US" altLang="zh-CN" dirty="0" err="1"/>
              <a:t>RouteNet</a:t>
            </a:r>
            <a:r>
              <a:rPr lang="en-US" altLang="zh-CN" dirty="0"/>
              <a:t>-E</a:t>
            </a:r>
            <a:r>
              <a:rPr lang="zh-CN" altLang="en-US" dirty="0"/>
              <a:t>的</a:t>
            </a:r>
            <a:r>
              <a:rPr lang="zh-CN" altLang="en-US" b="1" dirty="0"/>
              <a:t>速度</a:t>
            </a:r>
            <a:r>
              <a:rPr lang="zh-CN" altLang="en-US" dirty="0"/>
              <a:t>有多快？它是否允许</a:t>
            </a:r>
            <a:r>
              <a:rPr lang="zh-CN" altLang="en-US" b="1" dirty="0"/>
              <a:t>实时操作</a:t>
            </a:r>
            <a:r>
              <a:rPr lang="zh-CN" altLang="en-US" dirty="0"/>
              <a:t>？</a:t>
            </a:r>
          </a:p>
          <a:p>
            <a:r>
              <a:rPr lang="zh-CN" altLang="en-US" dirty="0"/>
              <a:t>→</a:t>
            </a:r>
            <a:r>
              <a:rPr lang="en-US" altLang="zh-CN" dirty="0" err="1"/>
              <a:t>RouteNet</a:t>
            </a:r>
            <a:r>
              <a:rPr lang="en-US" altLang="zh-CN" dirty="0"/>
              <a:t>-E</a:t>
            </a:r>
            <a:r>
              <a:rPr lang="zh-CN" altLang="en-US" dirty="0"/>
              <a:t>的推理速度为毫秒级别，可以在实时场景中部署</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97315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本文介绍了一种用于网络建模的新工具</a:t>
            </a:r>
            <a:r>
              <a:rPr lang="en-US" altLang="zh-CN" dirty="0" err="1"/>
              <a:t>RouteNet</a:t>
            </a:r>
            <a:r>
              <a:rPr lang="en-US" altLang="zh-CN" dirty="0"/>
              <a:t>-E</a:t>
            </a:r>
            <a:r>
              <a:rPr lang="zh-CN" altLang="en-US" dirty="0"/>
              <a:t>。</a:t>
            </a:r>
            <a:endParaRPr lang="en-US" altLang="zh-CN" dirty="0"/>
          </a:p>
          <a:p>
            <a:r>
              <a:rPr lang="zh-CN" altLang="en-US" dirty="0"/>
              <a:t> 在所有场景中，</a:t>
            </a:r>
            <a:r>
              <a:rPr lang="en-US" altLang="zh-CN" dirty="0" err="1"/>
              <a:t>RouteNet</a:t>
            </a:r>
            <a:r>
              <a:rPr lang="en-US" altLang="zh-CN" dirty="0"/>
              <a:t>-E</a:t>
            </a:r>
            <a:r>
              <a:rPr lang="zh-CN" altLang="en-US" dirty="0"/>
              <a:t>表现出了卓越的准确性，并且优于现有技术的</a:t>
            </a:r>
            <a:r>
              <a:rPr lang="en-US" altLang="zh-CN" dirty="0"/>
              <a:t>QT</a:t>
            </a:r>
            <a:r>
              <a:rPr lang="zh-CN" altLang="en-US" dirty="0"/>
              <a:t>模型。</a:t>
            </a:r>
            <a:endParaRPr lang="en-US" altLang="zh-CN" dirty="0"/>
          </a:p>
          <a:p>
            <a:r>
              <a:rPr lang="en-US" altLang="zh-CN" dirty="0" err="1"/>
              <a:t>RouteNet</a:t>
            </a:r>
            <a:r>
              <a:rPr lang="en-US" altLang="zh-CN" dirty="0"/>
              <a:t>-E</a:t>
            </a:r>
            <a:r>
              <a:rPr lang="zh-CN" altLang="en-US" dirty="0"/>
              <a:t>克服了</a:t>
            </a:r>
            <a:r>
              <a:rPr lang="en-US" altLang="zh-CN" dirty="0"/>
              <a:t>QT</a:t>
            </a:r>
            <a:r>
              <a:rPr lang="zh-CN" altLang="en-US" dirty="0"/>
              <a:t>的主要限制，并且能够对具有挑战性的交通模型进行建模。</a:t>
            </a:r>
            <a:endParaRPr lang="en-US" altLang="zh-CN" dirty="0"/>
          </a:p>
          <a:p>
            <a:r>
              <a:rPr lang="zh-CN" altLang="en-US" dirty="0"/>
              <a:t>更重要的是，所提出的模型解决了现有基于机器学习的模型的主要缺陷，并且能够在更大的网络（约为</a:t>
            </a:r>
            <a:r>
              <a:rPr lang="en-US" altLang="zh-CN" dirty="0"/>
              <a:t>10</a:t>
            </a:r>
            <a:r>
              <a:rPr lang="zh-CN" altLang="en-US" dirty="0"/>
              <a:t>倍）中提供准确的估计。</a:t>
            </a:r>
            <a:endParaRPr lang="en-US" altLang="zh-CN" dirty="0"/>
          </a:p>
          <a:p>
            <a:endParaRPr lang="en-US" altLang="zh-CN" dirty="0"/>
          </a:p>
          <a:p>
            <a:r>
              <a:rPr lang="en-US" altLang="zh-CN" dirty="0" err="1"/>
              <a:t>RouteNet</a:t>
            </a:r>
            <a:r>
              <a:rPr lang="en-US" altLang="zh-CN" dirty="0"/>
              <a:t>-E</a:t>
            </a:r>
            <a:r>
              <a:rPr lang="zh-CN" altLang="en-US" dirty="0"/>
              <a:t>的性能使得网络优化、规划和实时操作成为可能</a:t>
            </a:r>
            <a:endParaRPr lang="en-US" altLang="zh-CN" dirty="0"/>
          </a:p>
          <a:p>
            <a:r>
              <a:rPr lang="zh-CN" altLang="en-US" dirty="0"/>
              <a:t>同时，它也是一个开源可扩展的模型。我们希望社区将其用作基础线，并将其他网络组件（例如其他调度 策略、交通模型等）整合进去</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66428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18</a:t>
            </a:fld>
            <a:endParaRPr lang="zh-CN" altLang="en-US"/>
          </a:p>
        </p:txBody>
      </p:sp>
    </p:spTree>
    <p:extLst>
      <p:ext uri="{BB962C8B-B14F-4D97-AF65-F5344CB8AC3E}">
        <p14:creationId xmlns:p14="http://schemas.microsoft.com/office/powerpoint/2010/main" val="36636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E3F42"/>
                </a:solidFill>
                <a:effectLst/>
                <a:latin typeface="Arial" panose="020B0604020202020204" pitchFamily="34" charset="0"/>
              </a:rPr>
              <a:t>这篇文章总共分为八个个部分。</a:t>
            </a:r>
            <a:endParaRPr lang="en-US" altLang="zh-CN" b="0" i="0" dirty="0">
              <a:solidFill>
                <a:srgbClr val="3E3F42"/>
              </a:solidFill>
              <a:effectLst/>
              <a:latin typeface="Arial" panose="020B0604020202020204" pitchFamily="34" charset="0"/>
            </a:endParaRPr>
          </a:p>
          <a:p>
            <a:r>
              <a:rPr lang="zh-CN" altLang="en-US" b="0" i="0" dirty="0">
                <a:solidFill>
                  <a:srgbClr val="3E3F42"/>
                </a:solidFill>
                <a:effectLst/>
                <a:latin typeface="Arial" panose="020B0604020202020204" pitchFamily="34" charset="0"/>
              </a:rPr>
              <a:t>首先介绍了论文提出的基于图神经网络的网络建模方法的优点</a:t>
            </a:r>
            <a:r>
              <a:rPr lang="en-US" altLang="zh-CN" b="0" i="0" dirty="0">
                <a:solidFill>
                  <a:srgbClr val="3E3F42"/>
                </a:solidFill>
                <a:effectLst/>
                <a:latin typeface="Arial" panose="020B0604020202020204" pitchFamily="34" charset="0"/>
              </a:rPr>
              <a:t>[</a:t>
            </a:r>
            <a:r>
              <a:rPr lang="en-US" altLang="zh-CN" b="1" i="0" dirty="0">
                <a:effectLst/>
                <a:latin typeface="Arial" panose="020B0604020202020204" pitchFamily="34" charset="0"/>
              </a:rPr>
              <a:t>1</a:t>
            </a:r>
            <a:r>
              <a:rPr lang="en-US" altLang="zh-CN" b="0" i="0" dirty="0">
                <a:solidFill>
                  <a:srgbClr val="3E3F42"/>
                </a:solidFill>
                <a:effectLst/>
                <a:latin typeface="Arial" panose="020B0604020202020204" pitchFamily="34" charset="0"/>
              </a:rPr>
              <a:t>]</a:t>
            </a:r>
          </a:p>
          <a:p>
            <a:r>
              <a:rPr lang="zh-CN" altLang="en-US" b="0" i="0" dirty="0">
                <a:solidFill>
                  <a:srgbClr val="3E3F42"/>
                </a:solidFill>
                <a:effectLst/>
                <a:latin typeface="Arial" panose="020B0604020202020204" pitchFamily="34" charset="0"/>
              </a:rPr>
              <a:t>然后详细讨论了</a:t>
            </a:r>
            <a:r>
              <a:rPr lang="en-US" altLang="zh-CN" b="0" i="0" dirty="0">
                <a:solidFill>
                  <a:srgbClr val="3E3F42"/>
                </a:solidFill>
                <a:effectLst/>
                <a:latin typeface="Arial" panose="020B0604020202020204" pitchFamily="34" charset="0"/>
              </a:rPr>
              <a:t>GNN</a:t>
            </a:r>
            <a:r>
              <a:rPr lang="zh-CN" altLang="en-US" b="0" i="0" dirty="0">
                <a:solidFill>
                  <a:srgbClr val="3E3F42"/>
                </a:solidFill>
                <a:effectLst/>
                <a:latin typeface="Arial" panose="020B0604020202020204" pitchFamily="34" charset="0"/>
              </a:rPr>
              <a:t>建模中的各种难点</a:t>
            </a:r>
            <a:r>
              <a:rPr lang="en-US" altLang="zh-CN" b="0" i="0" dirty="0">
                <a:solidFill>
                  <a:srgbClr val="3E3F42"/>
                </a:solidFill>
                <a:effectLst/>
                <a:latin typeface="Arial" panose="020B0604020202020204" pitchFamily="34" charset="0"/>
              </a:rPr>
              <a:t>[</a:t>
            </a:r>
            <a:r>
              <a:rPr lang="en-US" altLang="zh-CN" b="1" i="0" dirty="0">
                <a:effectLst/>
                <a:latin typeface="Arial" panose="020B0604020202020204" pitchFamily="34" charset="0"/>
              </a:rPr>
              <a:t>2</a:t>
            </a:r>
            <a:r>
              <a:rPr lang="en-US" altLang="zh-CN" b="0" i="0" dirty="0">
                <a:solidFill>
                  <a:srgbClr val="3E3F42"/>
                </a:solidFill>
                <a:effectLst/>
                <a:latin typeface="Arial" panose="020B0604020202020204" pitchFamily="34" charset="0"/>
              </a:rPr>
              <a:t>]</a:t>
            </a:r>
          </a:p>
          <a:p>
            <a:r>
              <a:rPr lang="zh-CN" altLang="en-US" b="1" i="0" dirty="0">
                <a:solidFill>
                  <a:srgbClr val="3E3F42"/>
                </a:solidFill>
                <a:effectLst/>
                <a:latin typeface="Arial" panose="020B0604020202020204" pitchFamily="34" charset="0"/>
              </a:rPr>
              <a:t>接着对提出的</a:t>
            </a:r>
            <a:r>
              <a:rPr lang="en-US" altLang="zh-CN" b="1" i="0" dirty="0" err="1">
                <a:solidFill>
                  <a:srgbClr val="3E3F42"/>
                </a:solidFill>
                <a:effectLst/>
                <a:latin typeface="Arial" panose="020B0604020202020204" pitchFamily="34" charset="0"/>
              </a:rPr>
              <a:t>RouteNet</a:t>
            </a:r>
            <a:r>
              <a:rPr lang="en-US" altLang="zh-CN" b="1" i="0" dirty="0">
                <a:solidFill>
                  <a:srgbClr val="3E3F42"/>
                </a:solidFill>
                <a:effectLst/>
                <a:latin typeface="Arial" panose="020B0604020202020204" pitchFamily="34" charset="0"/>
              </a:rPr>
              <a:t>-Erlang</a:t>
            </a:r>
            <a:r>
              <a:rPr lang="zh-CN" altLang="en-US" b="1" i="0" dirty="0">
                <a:solidFill>
                  <a:srgbClr val="3E3F42"/>
                </a:solidFill>
                <a:effectLst/>
                <a:latin typeface="Arial" panose="020B0604020202020204" pitchFamily="34" charset="0"/>
              </a:rPr>
              <a:t>模型做了深入解析</a:t>
            </a:r>
            <a:r>
              <a:rPr lang="en-US" altLang="zh-CN" b="1" i="0" dirty="0">
                <a:solidFill>
                  <a:srgbClr val="3E3F42"/>
                </a:solidFill>
                <a:effectLst/>
                <a:latin typeface="Arial" panose="020B0604020202020204" pitchFamily="34" charset="0"/>
              </a:rPr>
              <a:t>[</a:t>
            </a:r>
            <a:r>
              <a:rPr lang="en-US" altLang="zh-CN" b="1" i="0" dirty="0">
                <a:effectLst/>
                <a:latin typeface="Arial" panose="020B0604020202020204" pitchFamily="34" charset="0"/>
              </a:rPr>
              <a:t>3</a:t>
            </a:r>
            <a:r>
              <a:rPr lang="en-US" altLang="zh-CN" b="1" i="0" dirty="0">
                <a:solidFill>
                  <a:srgbClr val="3E3F42"/>
                </a:solidFill>
                <a:effectLst/>
                <a:latin typeface="Arial" panose="020B0604020202020204" pitchFamily="34" charset="0"/>
              </a:rPr>
              <a:t>]</a:t>
            </a:r>
            <a:r>
              <a:rPr lang="zh-CN" altLang="en-US" b="1" i="0" dirty="0">
                <a:solidFill>
                  <a:srgbClr val="3E3F42"/>
                </a:solidFill>
                <a:effectLst/>
                <a:latin typeface="Arial" panose="020B0604020202020204" pitchFamily="34" charset="0"/>
              </a:rPr>
              <a:t>。</a:t>
            </a:r>
            <a:endParaRPr lang="en-US" altLang="zh-CN" b="1" i="0" dirty="0">
              <a:solidFill>
                <a:srgbClr val="3E3F42"/>
              </a:solidFill>
              <a:effectLst/>
              <a:latin typeface="Arial" panose="020B0604020202020204" pitchFamily="34" charset="0"/>
            </a:endParaRPr>
          </a:p>
          <a:p>
            <a:r>
              <a:rPr lang="zh-CN" altLang="en-US" b="0" i="0" dirty="0">
                <a:solidFill>
                  <a:srgbClr val="3E3F42"/>
                </a:solidFill>
                <a:effectLst/>
                <a:latin typeface="Arial" panose="020B0604020202020204" pitchFamily="34" charset="0"/>
              </a:rPr>
              <a:t>随后作者在文章中对模型进行了一系列的实验验证</a:t>
            </a:r>
            <a:r>
              <a:rPr lang="en-US" altLang="zh-CN" b="0" i="0" dirty="0">
                <a:solidFill>
                  <a:srgbClr val="3E3F42"/>
                </a:solidFill>
                <a:effectLst/>
                <a:latin typeface="Arial" panose="020B0604020202020204" pitchFamily="34" charset="0"/>
              </a:rPr>
              <a:t>[</a:t>
            </a:r>
            <a:r>
              <a:rPr lang="en-US" altLang="zh-CN" b="1" i="0" dirty="0">
                <a:effectLst/>
                <a:latin typeface="Arial" panose="020B0604020202020204" pitchFamily="34" charset="0"/>
              </a:rPr>
              <a:t>7</a:t>
            </a:r>
            <a:r>
              <a:rPr lang="en-US" altLang="zh-CN" b="0" i="0" dirty="0">
                <a:solidFill>
                  <a:srgbClr val="3E3F42"/>
                </a:solidFill>
                <a:effectLst/>
                <a:latin typeface="Arial" panose="020B0604020202020204" pitchFamily="34" charset="0"/>
              </a:rPr>
              <a:t>]</a:t>
            </a:r>
            <a:r>
              <a:rPr lang="zh-CN" altLang="en-US" b="0" i="0" dirty="0">
                <a:solidFill>
                  <a:srgbClr val="3E3F42"/>
                </a:solidFill>
                <a:effectLst/>
                <a:latin typeface="Arial" panose="020B0604020202020204" pitchFamily="34" charset="0"/>
              </a:rPr>
              <a:t>从不同角度考察了其性能表现。</a:t>
            </a:r>
            <a:endParaRPr lang="en-US" altLang="zh-CN" b="0" i="0" dirty="0">
              <a:solidFill>
                <a:srgbClr val="3E3F42"/>
              </a:solidFill>
              <a:effectLst/>
              <a:latin typeface="Arial" panose="020B0604020202020204" pitchFamily="34" charset="0"/>
            </a:endParaRPr>
          </a:p>
          <a:p>
            <a:r>
              <a:rPr lang="en-US" altLang="zh-CN" b="0" i="0" dirty="0">
                <a:solidFill>
                  <a:srgbClr val="3E3F42"/>
                </a:solidFill>
                <a:effectLst/>
                <a:latin typeface="Arial" panose="020B0604020202020204" pitchFamily="34" charset="0"/>
              </a:rPr>
              <a:t>	</a:t>
            </a:r>
            <a:r>
              <a:rPr lang="en-US" altLang="zh-CN" b="0" i="0" dirty="0" err="1">
                <a:solidFill>
                  <a:srgbClr val="3E3F42"/>
                </a:solidFill>
                <a:effectLst/>
                <a:latin typeface="Arial" panose="020B0604020202020204" pitchFamily="34" charset="0"/>
              </a:rPr>
              <a:t>RouteNet</a:t>
            </a:r>
            <a:r>
              <a:rPr lang="en-US" altLang="zh-CN" b="0" i="0" dirty="0">
                <a:solidFill>
                  <a:srgbClr val="3E3F42"/>
                </a:solidFill>
                <a:effectLst/>
                <a:latin typeface="Arial" panose="020B0604020202020204" pitchFamily="34" charset="0"/>
              </a:rPr>
              <a:t>-Erlang</a:t>
            </a:r>
            <a:r>
              <a:rPr lang="zh-CN" altLang="en-US" b="0" i="0" dirty="0">
                <a:solidFill>
                  <a:srgbClr val="3E3F42"/>
                </a:solidFill>
                <a:effectLst/>
                <a:latin typeface="Arial" panose="020B0604020202020204" pitchFamily="34" charset="0"/>
              </a:rPr>
              <a:t>的性能评估表明，该模型能够准确地估计延迟、抖动和丢包，并且对未见过的网络具有泛化能力。</a:t>
            </a:r>
            <a:endParaRPr lang="en-US" altLang="zh-CN" b="0" i="0" dirty="0">
              <a:solidFill>
                <a:srgbClr val="3E3F42"/>
              </a:solidFill>
              <a:effectLst/>
              <a:latin typeface="Arial" panose="020B0604020202020204" pitchFamily="34" charset="0"/>
            </a:endParaRPr>
          </a:p>
          <a:p>
            <a:r>
              <a:rPr lang="en-US" altLang="zh-CN" b="0" i="0" dirty="0">
                <a:solidFill>
                  <a:srgbClr val="3E3F42"/>
                </a:solidFill>
                <a:effectLst/>
                <a:latin typeface="Arial" panose="020B0604020202020204" pitchFamily="34" charset="0"/>
              </a:rPr>
              <a:t>	</a:t>
            </a:r>
            <a:r>
              <a:rPr lang="zh-CN" altLang="en-US" b="0" i="0" dirty="0">
                <a:solidFill>
                  <a:srgbClr val="3E3F42"/>
                </a:solidFill>
                <a:effectLst/>
                <a:latin typeface="Arial" panose="020B0604020202020204" pitchFamily="34" charset="0"/>
              </a:rPr>
              <a:t>相较于排队论模型，该模型没有强制性假设，并在所有所测试的网络场景中均优于排队论模型。</a:t>
            </a:r>
            <a:endParaRPr lang="en-US" altLang="zh-CN" b="0" i="0" dirty="0">
              <a:solidFill>
                <a:srgbClr val="3E3F42"/>
              </a:solidFill>
              <a:effectLst/>
              <a:latin typeface="Arial" panose="020B0604020202020204" pitchFamily="34" charset="0"/>
            </a:endParaRPr>
          </a:p>
          <a:p>
            <a:r>
              <a:rPr lang="zh-CN" altLang="en-US" b="0" i="0" dirty="0">
                <a:solidFill>
                  <a:srgbClr val="3E3F42"/>
                </a:solidFill>
                <a:effectLst/>
                <a:latin typeface="Arial" panose="020B0604020202020204" pitchFamily="34" charset="0"/>
              </a:rPr>
              <a:t>最后，文章还对相关工作进行了比较和总结</a:t>
            </a:r>
            <a:r>
              <a:rPr lang="en-US" altLang="zh-CN" b="0" i="0" dirty="0">
                <a:solidFill>
                  <a:srgbClr val="3E3F42"/>
                </a:solidFill>
                <a:effectLst/>
                <a:latin typeface="Arial" panose="020B0604020202020204" pitchFamily="34" charset="0"/>
              </a:rPr>
              <a:t>[</a:t>
            </a:r>
            <a:r>
              <a:rPr lang="en-US" altLang="zh-CN" b="1" i="0" dirty="0">
                <a:effectLst/>
                <a:latin typeface="Arial" panose="020B0604020202020204" pitchFamily="34" charset="0"/>
              </a:rPr>
              <a:t>9</a:t>
            </a:r>
            <a:r>
              <a:rPr lang="en-US" altLang="zh-CN" b="0" i="0" dirty="0">
                <a:solidFill>
                  <a:srgbClr val="3E3F42"/>
                </a:solidFill>
                <a:effectLst/>
                <a:latin typeface="Arial" panose="020B0604020202020204" pitchFamily="34" charset="0"/>
              </a:rPr>
              <a:t>]</a:t>
            </a:r>
            <a:r>
              <a:rPr lang="zh-CN" altLang="en-US" b="0" i="0" dirty="0">
                <a:solidFill>
                  <a:srgbClr val="3E3F42"/>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50832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这篇文章的创新点在于，他提出的</a:t>
            </a:r>
            <a:r>
              <a:rPr kumimoji="0" lang="en-US" altLang="zh-CN" sz="12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RouteNet</a:t>
            </a:r>
            <a:r>
              <a:rPr kumimoji="0" lang="en-US" altLang="zh-CN" sz="12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a:t>
            </a:r>
            <a:r>
              <a:rPr kumimoji="0" lang="zh-CN" altLang="en-US" sz="12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模型</a:t>
            </a:r>
            <a:endParaRPr kumimoji="0" lang="en-US" altLang="zh-CN" sz="12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a:p>
            <a:pPr marL="342900" indent="-342900">
              <a:lnSpc>
                <a:spcPts val="2400"/>
              </a:lnSpc>
              <a:buFont typeface="+mj-lt"/>
              <a:buAutoNum type="arabicPeriod"/>
            </a:pPr>
            <a:r>
              <a:rPr kumimoji="0" lang="zh-CN" altLang="en-US" sz="12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在</a:t>
            </a:r>
            <a:r>
              <a:rPr lang="zh-CN" altLang="en-US" b="1" dirty="0"/>
              <a:t>功能上</a:t>
            </a:r>
            <a:r>
              <a:rPr lang="zh-CN" altLang="en-US" dirty="0"/>
              <a:t>：支持复杂的流量模型、多队列调度策略和路由策略，并可以为训练阶段未见过的网络提供准确的估计</a:t>
            </a:r>
            <a:endParaRPr lang="en-US" altLang="zh-CN" dirty="0"/>
          </a:p>
          <a:p>
            <a:pPr marL="342900" indent="-342900">
              <a:lnSpc>
                <a:spcPts val="2400"/>
              </a:lnSpc>
              <a:buFont typeface="+mj-lt"/>
              <a:buAutoNum type="arabicPeriod"/>
            </a:pPr>
            <a:r>
              <a:rPr lang="zh-CN" altLang="en-US" b="1" dirty="0"/>
              <a:t>在性能上</a:t>
            </a:r>
            <a:r>
              <a:rPr lang="zh-CN" altLang="en-US" dirty="0"/>
              <a:t>：相比于传统的排队理论模型，</a:t>
            </a:r>
            <a:r>
              <a:rPr lang="en-US" altLang="zh-CN" dirty="0" err="1"/>
              <a:t>RouteNet</a:t>
            </a:r>
            <a:r>
              <a:rPr lang="en-US" altLang="zh-CN" dirty="0"/>
              <a:t>-Erlang </a:t>
            </a:r>
            <a:r>
              <a:rPr lang="zh-CN" altLang="en-US" dirty="0"/>
              <a:t>可以模拟更接近真实情况且具有更好的性能表现</a:t>
            </a:r>
            <a:endParaRPr lang="en-US" altLang="zh-CN" dirty="0"/>
          </a:p>
          <a:p>
            <a:pPr marL="342900" indent="-342900">
              <a:lnSpc>
                <a:spcPts val="2400"/>
              </a:lnSpc>
              <a:buFont typeface="+mj-lt"/>
              <a:buAutoNum type="arabicPeriod"/>
            </a:pPr>
            <a:r>
              <a:rPr lang="en-US" altLang="zh-CN" dirty="0"/>
              <a:t> GNN </a:t>
            </a:r>
            <a:r>
              <a:rPr lang="zh-CN" altLang="en-US" dirty="0"/>
              <a:t>作为一种新型的图数据建模技术，</a:t>
            </a:r>
            <a:r>
              <a:rPr lang="en-US" altLang="zh-CN" dirty="0"/>
              <a:t>Route Net-Erlang </a:t>
            </a:r>
            <a:r>
              <a:rPr lang="zh-CN" altLang="en-US" dirty="0"/>
              <a:t>还具有较强的</a:t>
            </a:r>
            <a:r>
              <a:rPr lang="zh-CN" altLang="en-US" b="1" dirty="0"/>
              <a:t>泛化性</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3573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 背景、挑战、模型细节、评估、结论这五个方面展开对本片论文的阐述</a:t>
            </a:r>
          </a:p>
        </p:txBody>
      </p:sp>
      <p:sp>
        <p:nvSpPr>
          <p:cNvPr id="4" name="灯片编号占位符 3"/>
          <p:cNvSpPr>
            <a:spLocks noGrp="1"/>
          </p:cNvSpPr>
          <p:nvPr>
            <p:ph type="sldNum" sz="quarter" idx="5"/>
          </p:nvPr>
        </p:nvSpPr>
        <p:spPr/>
        <p:txBody>
          <a:bodyPr/>
          <a:lstStyle/>
          <a:p>
            <a:fld id="{BB933A62-8780-4CAA-8D19-25292B7F568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1200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图神经网络是一种为图结构数据设计的人工神经架构，其中节点、边和整个图可以具有相关的特征向量</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endParaRPr lang="en-US" altLang="zh-CN" b="1"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微软雅黑" panose="020B0503020204020204" pitchFamily="34" charset="-122"/>
                <a:ea typeface="微软雅黑" panose="020B0503020204020204" pitchFamily="34" charset="-122"/>
              </a:rPr>
              <a:t>gnn</a:t>
            </a:r>
            <a:r>
              <a:rPr lang="zh-CN" altLang="en-US" sz="1200" dirty="0">
                <a:latin typeface="微软雅黑" panose="020B0503020204020204" pitchFamily="34" charset="-122"/>
                <a:ea typeface="微软雅黑" panose="020B0503020204020204" pitchFamily="34" charset="-122"/>
              </a:rPr>
              <a:t>模型基于输入图动态地构建它们的内部神经网络架构，</a:t>
            </a:r>
            <a:r>
              <a:rPr lang="zh-CN" altLang="en-US" b="1" i="0" dirty="0">
                <a:solidFill>
                  <a:srgbClr val="121212"/>
                </a:solidFill>
                <a:effectLst/>
                <a:latin typeface="-apple-system"/>
              </a:rPr>
              <a:t>，</a:t>
            </a:r>
            <a:r>
              <a:rPr lang="en-US" altLang="zh-CN" b="1" i="0" dirty="0">
                <a:solidFill>
                  <a:srgbClr val="121212"/>
                </a:solidFill>
                <a:effectLst/>
                <a:latin typeface="-apple-system"/>
              </a:rPr>
              <a:t>GNN</a:t>
            </a:r>
            <a:r>
              <a:rPr lang="zh-CN" altLang="en-US" b="1" i="0" dirty="0">
                <a:solidFill>
                  <a:srgbClr val="121212"/>
                </a:solidFill>
                <a:effectLst/>
                <a:latin typeface="-apple-system"/>
              </a:rPr>
              <a:t>最重要的特性是它保留了节点邻接之间的基本拓扑关系（图同构），因此非常适合用于不同的拓扑，而无需重新训练。</a:t>
            </a:r>
            <a:r>
              <a:rPr lang="zh-CN" altLang="en-US" b="0" i="0" dirty="0">
                <a:solidFill>
                  <a:srgbClr val="121212"/>
                </a:solidFill>
                <a:effectLst/>
                <a:latin typeface="-apple-system"/>
              </a:rPr>
              <a:t>这就是</a:t>
            </a:r>
            <a:r>
              <a:rPr lang="en-US" altLang="zh-CN" b="0" i="0" dirty="0" err="1">
                <a:solidFill>
                  <a:srgbClr val="121212"/>
                </a:solidFill>
                <a:effectLst/>
                <a:latin typeface="-apple-system"/>
              </a:rPr>
              <a:t>gnn</a:t>
            </a:r>
            <a:r>
              <a:rPr lang="zh-CN" altLang="en-US" b="0" i="0" dirty="0">
                <a:solidFill>
                  <a:srgbClr val="121212"/>
                </a:solidFill>
                <a:effectLst/>
                <a:latin typeface="-apple-system"/>
              </a:rPr>
              <a:t>的</a:t>
            </a:r>
            <a:r>
              <a:rPr lang="zh-CN" altLang="en-US" b="1" i="0" dirty="0">
                <a:solidFill>
                  <a:srgbClr val="121212"/>
                </a:solidFill>
                <a:effectLst/>
                <a:latin typeface="-apple-system"/>
              </a:rPr>
              <a:t>泛化能力，</a:t>
            </a:r>
            <a:r>
              <a:rPr lang="zh-CN" altLang="en-US" sz="1200" dirty="0">
                <a:latin typeface="微软雅黑" panose="020B0503020204020204" pitchFamily="34" charset="-122"/>
                <a:ea typeface="微软雅黑" panose="020B0503020204020204" pitchFamily="34" charset="-122"/>
              </a:rPr>
              <a:t>也被称为</a:t>
            </a:r>
            <a:r>
              <a:rPr lang="zh-CN" altLang="en-US" sz="1200" b="1" dirty="0">
                <a:latin typeface="微软雅黑" panose="020B0503020204020204" pitchFamily="34" charset="-122"/>
                <a:ea typeface="微软雅黑" panose="020B0503020204020204" pitchFamily="34" charset="-122"/>
              </a:rPr>
              <a:t>强关系</a:t>
            </a:r>
            <a:r>
              <a:rPr lang="zh-CN" altLang="en-US" sz="1200" b="1" dirty="0">
                <a:solidFill>
                  <a:srgbClr val="0000FF"/>
                </a:solidFill>
                <a:latin typeface="微软雅黑" panose="020B0503020204020204" pitchFamily="34" charset="-122"/>
                <a:ea typeface="微软雅黑" panose="020B0503020204020204" pitchFamily="34" charset="-122"/>
              </a:rPr>
              <a:t>归纳偏置</a:t>
            </a:r>
            <a:endParaRPr lang="en-US" altLang="zh-CN" sz="1200" b="1" dirty="0">
              <a:solidFill>
                <a:srgbClr val="0000FF"/>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dirty="0">
              <a:solidFill>
                <a:srgbClr val="0000FF"/>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dirty="0">
                <a:solidFill>
                  <a:srgbClr val="121212"/>
                </a:solidFill>
                <a:effectLst/>
                <a:latin typeface="微软雅黑" panose="020B0503020204020204" pitchFamily="34" charset="-122"/>
                <a:ea typeface="微软雅黑" panose="020B0503020204020204" pitchFamily="34" charset="-122"/>
              </a:rPr>
              <a:t>归纳偏置（</a:t>
            </a:r>
            <a:r>
              <a:rPr lang="en-US" altLang="zh-CN" sz="1200" b="1" i="0" dirty="0">
                <a:solidFill>
                  <a:srgbClr val="121212"/>
                </a:solidFill>
                <a:effectLst/>
                <a:latin typeface="微软雅黑" panose="020B0503020204020204" pitchFamily="34" charset="-122"/>
                <a:ea typeface="微软雅黑" panose="020B0503020204020204" pitchFamily="34" charset="-122"/>
              </a:rPr>
              <a:t>inductive bias</a:t>
            </a:r>
            <a:r>
              <a:rPr lang="zh-CN" altLang="en-US" sz="1200" b="1" i="0" dirty="0">
                <a:solidFill>
                  <a:srgbClr val="121212"/>
                </a:solidFill>
                <a:effectLst/>
                <a:latin typeface="微软雅黑" panose="020B0503020204020204" pitchFamily="34" charset="-122"/>
                <a:ea typeface="微软雅黑" panose="020B0503020204020204" pitchFamily="34" charset="-122"/>
              </a:rPr>
              <a:t>）</a:t>
            </a:r>
            <a:r>
              <a:rPr lang="zh-CN" altLang="en-US" sz="1200" b="0" i="0" dirty="0">
                <a:solidFill>
                  <a:srgbClr val="121212"/>
                </a:solidFill>
                <a:effectLst/>
                <a:latin typeface="微软雅黑" panose="020B0503020204020204" pitchFamily="34" charset="-122"/>
                <a:ea typeface="微软雅黑" panose="020B0503020204020204" pitchFamily="34" charset="-122"/>
              </a:rPr>
              <a:t>的作用就是</a:t>
            </a:r>
            <a:r>
              <a:rPr lang="zh-CN" altLang="en-US" sz="1200" b="0" i="0" u="sng" dirty="0">
                <a:solidFill>
                  <a:srgbClr val="121212"/>
                </a:solidFill>
                <a:effectLst/>
                <a:latin typeface="微软雅黑" panose="020B0503020204020204" pitchFamily="34" charset="-122"/>
                <a:ea typeface="微软雅黑" panose="020B0503020204020204" pitchFamily="34" charset="-122"/>
              </a:rPr>
              <a:t>让学习算法更加倾向于选择某一类解，并且这种倾向性与观测数据无关。</a:t>
            </a:r>
            <a:endParaRPr lang="en-US" altLang="zh-CN" sz="1200" b="0" i="0" u="sng" dirty="0">
              <a:solidFill>
                <a:srgbClr val="121212"/>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21212"/>
                </a:solidFill>
                <a:effectLst/>
                <a:latin typeface="微软雅黑" panose="020B0503020204020204" pitchFamily="34" charset="-122"/>
                <a:ea typeface="微软雅黑" panose="020B0503020204020204" pitchFamily="34" charset="-122"/>
              </a:rPr>
              <a:t>对实体与实体间关系所做出的约束被称为</a:t>
            </a:r>
            <a:r>
              <a:rPr lang="zh-CN" altLang="en-US" sz="1200" b="1" i="0" dirty="0">
                <a:solidFill>
                  <a:srgbClr val="121212"/>
                </a:solidFill>
                <a:effectLst/>
                <a:latin typeface="微软雅黑" panose="020B0503020204020204" pitchFamily="34" charset="-122"/>
                <a:ea typeface="微软雅黑" panose="020B0503020204020204" pitchFamily="34" charset="-122"/>
              </a:rPr>
              <a:t>关系归纳偏置</a:t>
            </a:r>
            <a:endParaRPr lang="en-US" altLang="zh-CN" sz="1200" b="1" i="0" dirty="0">
              <a:solidFill>
                <a:srgbClr val="121212"/>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21212"/>
                </a:solidFill>
                <a:effectLst/>
                <a:latin typeface="-apple-system"/>
              </a:rPr>
              <a:t>总的来说，</a:t>
            </a:r>
            <a:r>
              <a:rPr lang="en-US" altLang="zh-CN" b="1" i="0" dirty="0" err="1">
                <a:solidFill>
                  <a:srgbClr val="121212"/>
                </a:solidFill>
                <a:effectLst/>
                <a:latin typeface="-apple-system"/>
              </a:rPr>
              <a:t>gnn</a:t>
            </a:r>
            <a:r>
              <a:rPr lang="zh-CN" altLang="en-US" b="1" i="0" dirty="0">
                <a:solidFill>
                  <a:srgbClr val="121212"/>
                </a:solidFill>
                <a:effectLst/>
                <a:latin typeface="-apple-system"/>
              </a:rPr>
              <a:t>的优点在于</a:t>
            </a:r>
            <a:r>
              <a:rPr lang="zh-CN" altLang="en-US" sz="1200" b="0" i="0" dirty="0">
                <a:solidFill>
                  <a:srgbClr val="121212"/>
                </a:solidFill>
                <a:effectLst/>
                <a:latin typeface="微软雅黑" panose="020B0503020204020204" pitchFamily="34" charset="-122"/>
                <a:ea typeface="微软雅黑" panose="020B0503020204020204" pitchFamily="34" charset="-122"/>
              </a:rPr>
              <a:t>适合组合泛化，因为</a:t>
            </a:r>
            <a:r>
              <a:rPr lang="en-US" altLang="zh-CN" sz="1200" b="0" i="0" dirty="0">
                <a:solidFill>
                  <a:srgbClr val="121212"/>
                </a:solidFill>
                <a:effectLst/>
                <a:latin typeface="微软雅黑" panose="020B0503020204020204" pitchFamily="34" charset="-122"/>
                <a:ea typeface="微软雅黑" panose="020B0503020204020204" pitchFamily="34" charset="-122"/>
              </a:rPr>
              <a:t>GNN</a:t>
            </a:r>
            <a:r>
              <a:rPr lang="zh-CN" altLang="en-US" sz="1200" b="0" i="0" dirty="0">
                <a:solidFill>
                  <a:srgbClr val="121212"/>
                </a:solidFill>
                <a:effectLst/>
                <a:latin typeface="微软雅黑" panose="020B0503020204020204" pitchFamily="34" charset="-122"/>
                <a:ea typeface="微软雅黑" panose="020B0503020204020204" pitchFamily="34" charset="-122"/>
              </a:rPr>
              <a:t>不是在整个系统层面上进行计算，而是在不同节点和边之间进行共享的计算操作</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但是他</a:t>
            </a:r>
            <a:r>
              <a:rPr lang="zh-CN" altLang="en-US" sz="1200" b="0" i="0" dirty="0">
                <a:solidFill>
                  <a:srgbClr val="121212"/>
                </a:solidFill>
                <a:effectLst/>
                <a:latin typeface="微软雅黑" panose="020B0503020204020204" pitchFamily="34" charset="-122"/>
                <a:ea typeface="微软雅黑" panose="020B0503020204020204" pitchFamily="34" charset="-122"/>
              </a:rPr>
              <a:t>并不适合解决置换可变问题</a:t>
            </a:r>
            <a:endParaRPr lang="zh-CN" altLang="en-US" sz="1200" dirty="0">
              <a:latin typeface="微软雅黑" panose="020B0503020204020204" pitchFamily="34" charset="-122"/>
              <a:ea typeface="微软雅黑" panose="020B0503020204020204" pitchFamily="34" charset="-122"/>
            </a:endParaRPr>
          </a:p>
          <a:p>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一些早期的先驱性工作在计算机网络领域使用了图神经网络</a:t>
            </a:r>
            <a:r>
              <a:rPr lang="en-US" altLang="zh-CN" dirty="0"/>
              <a:t>(GNN)[45], [46], [47]</a:t>
            </a:r>
            <a:r>
              <a:rPr lang="zh-CN" altLang="en-US" dirty="0"/>
              <a:t>。 然而，它们使用基本的</a:t>
            </a:r>
            <a:r>
              <a:rPr lang="en-US" altLang="zh-CN" dirty="0"/>
              <a:t>GNN</a:t>
            </a:r>
            <a:r>
              <a:rPr lang="zh-CN" altLang="en-US" dirty="0"/>
              <a:t>结构，考虑网络的简化模型，忽略了流量模型、队列政策和泛化到更大网络的关键属性。</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7184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排队论最早起源于对电话通讯排队接线的研究，麦数学家</a:t>
            </a:r>
            <a:r>
              <a:rPr lang="en-US" altLang="zh-CN" b="0" i="0" dirty="0">
                <a:solidFill>
                  <a:srgbClr val="121212"/>
                </a:solidFill>
                <a:effectLst/>
                <a:latin typeface="-apple-system"/>
              </a:rPr>
              <a:t>A. K. Erlang </a:t>
            </a:r>
            <a:r>
              <a:rPr lang="zh-CN" altLang="en-US" b="0" i="0" dirty="0">
                <a:solidFill>
                  <a:srgbClr val="121212"/>
                </a:solidFill>
                <a:effectLst/>
                <a:latin typeface="-apple-system"/>
              </a:rPr>
              <a:t>发表了</a:t>
            </a:r>
            <a:r>
              <a:rPr lang="en-US" altLang="zh-CN" b="0" i="0" dirty="0">
                <a:solidFill>
                  <a:srgbClr val="121212"/>
                </a:solidFill>
                <a:effectLst/>
                <a:latin typeface="-apple-system"/>
              </a:rPr>
              <a:t>The Theory of Probabilities and Telephone Conversations </a:t>
            </a:r>
            <a:r>
              <a:rPr lang="zh-CN" altLang="en-US" b="0" i="0" dirty="0">
                <a:solidFill>
                  <a:srgbClr val="121212"/>
                </a:solidFill>
                <a:effectLst/>
                <a:latin typeface="-apple-system"/>
              </a:rPr>
              <a:t>初步产开了对由于随机需求的出现而产生非稳态队列的现象的研究。</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r>
              <a:rPr lang="zh-CN" altLang="en-US" b="0" i="0" dirty="0">
                <a:solidFill>
                  <a:srgbClr val="4D4D4D"/>
                </a:solidFill>
                <a:effectLst/>
                <a:latin typeface="-apple-system"/>
              </a:rPr>
              <a:t>排队是在日常生活中经常遇到的现象，此时要求服务的数量超过服务机构（服务台，服务员等）的容量。也就是说，到达的顾客不能立即得到服务，</a:t>
            </a:r>
            <a:r>
              <a:rPr lang="zh-CN" altLang="en-US" b="1" i="0" dirty="0">
                <a:solidFill>
                  <a:srgbClr val="4D4D4D"/>
                </a:solidFill>
                <a:effectLst/>
                <a:latin typeface="-apple-system"/>
              </a:rPr>
              <a:t>因而出现了排队现象。</a:t>
            </a:r>
            <a:endParaRPr lang="en-US" altLang="zh-CN" b="1"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要解决的主要问题</a:t>
            </a:r>
            <a:r>
              <a:rPr lang="zh-CN" altLang="en-US" dirty="0"/>
              <a:t>是</a:t>
            </a:r>
            <a:r>
              <a:rPr lang="en-US" altLang="zh-CN" dirty="0"/>
              <a:t>:</a:t>
            </a:r>
            <a:r>
              <a:rPr lang="zh-CN" altLang="en-US" dirty="0"/>
              <a:t>在排队现象中设法寻求能够达到服务标准的最少设备</a:t>
            </a:r>
            <a:r>
              <a:rPr lang="en-US" altLang="zh-CN" dirty="0"/>
              <a:t>,</a:t>
            </a:r>
            <a:r>
              <a:rPr lang="zh-CN" altLang="en-US" dirty="0"/>
              <a:t>使得在满足服务对象条件下，服务机构的花费最为经济</a:t>
            </a:r>
            <a:r>
              <a:rPr lang="en-US" altLang="zh-CN" dirty="0"/>
              <a:t>,</a:t>
            </a:r>
            <a:r>
              <a:rPr lang="zh-CN" altLang="en-US" dirty="0"/>
              <a:t>使服务系统效率最高。</a:t>
            </a:r>
            <a:endParaRPr lang="en-US" altLang="zh-CN" dirty="0"/>
          </a:p>
          <a:p>
            <a:pPr>
              <a:lnSpc>
                <a:spcPct val="150000"/>
              </a:lnSpc>
            </a:pPr>
            <a:r>
              <a:rPr lang="zh-CN" altLang="en-US" sz="1200" dirty="0">
                <a:solidFill>
                  <a:srgbClr val="121212"/>
                </a:solidFill>
                <a:latin typeface="微软雅黑" panose="020B0503020204020204" pitchFamily="34" charset="-122"/>
                <a:ea typeface="微软雅黑" panose="020B0503020204020204" pitchFamily="34" charset="-122"/>
              </a:rPr>
              <a:t>排队论也成为</a:t>
            </a:r>
            <a:r>
              <a:rPr lang="zh-CN" altLang="en-US" sz="1200" b="1" dirty="0">
                <a:solidFill>
                  <a:srgbClr val="121212"/>
                </a:solidFill>
                <a:latin typeface="微软雅黑" panose="020B0503020204020204" pitchFamily="34" charset="-122"/>
                <a:ea typeface="微软雅黑" panose="020B0503020204020204" pitchFamily="34" charset="-122"/>
              </a:rPr>
              <a:t>随机服务系统理论</a:t>
            </a:r>
            <a:r>
              <a:rPr lang="zh-CN" altLang="en-US" sz="1200" dirty="0">
                <a:solidFill>
                  <a:srgbClr val="121212"/>
                </a:solidFill>
                <a:latin typeface="微软雅黑" panose="020B0503020204020204" pitchFamily="34" charset="-122"/>
                <a:ea typeface="微软雅黑" panose="020B0503020204020204" pitchFamily="34" charset="-122"/>
              </a:rPr>
              <a:t>，就是为解决上述问题而发展的一门学科。它研究的内容有下列三部分：</a:t>
            </a:r>
            <a:endParaRPr lang="en-US" altLang="zh-CN" sz="1200" dirty="0">
              <a:solidFill>
                <a:srgbClr val="121212"/>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solidFill>
                  <a:srgbClr val="121212"/>
                </a:solidFill>
                <a:latin typeface="微软雅黑" panose="020B0503020204020204" pitchFamily="34" charset="-122"/>
                <a:ea typeface="微软雅黑" panose="020B0503020204020204" pitchFamily="34" charset="-122"/>
              </a:rPr>
              <a:t>性态问题，即研究各种排队系统的概率规律性，</a:t>
            </a:r>
            <a:endParaRPr lang="en-US" altLang="zh-CN" sz="1200" dirty="0">
              <a:solidFill>
                <a:srgbClr val="121212"/>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solidFill>
                  <a:srgbClr val="121212"/>
                </a:solidFill>
                <a:latin typeface="微软雅黑" panose="020B0503020204020204" pitchFamily="34" charset="-122"/>
                <a:ea typeface="微软雅黑" panose="020B0503020204020204" pitchFamily="34" charset="-122"/>
              </a:rPr>
              <a:t>最优化问题，即最优设计和最优运营</a:t>
            </a:r>
            <a:endParaRPr lang="en-US" altLang="zh-CN" sz="1200" dirty="0">
              <a:solidFill>
                <a:srgbClr val="121212"/>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200" dirty="0">
                <a:solidFill>
                  <a:srgbClr val="121212"/>
                </a:solidFill>
                <a:latin typeface="微软雅黑" panose="020B0503020204020204" pitchFamily="34" charset="-122"/>
                <a:ea typeface="微软雅黑" panose="020B0503020204020204" pitchFamily="34" charset="-122"/>
              </a:rPr>
              <a:t>排队系统的统计推断，即判断排队系统符合哪种模型</a:t>
            </a:r>
            <a:endParaRPr lang="en-US" altLang="zh-CN" sz="1200" dirty="0">
              <a:solidFill>
                <a:srgbClr val="121212"/>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endParaRPr lang="en-US" altLang="zh-CN" sz="1200" b="1" dirty="0">
              <a:solidFill>
                <a:srgbClr val="121212"/>
              </a:solidFill>
              <a:latin typeface="微软雅黑" panose="020B0503020204020204" pitchFamily="34" charset="-122"/>
              <a:ea typeface="微软雅黑" panose="020B0503020204020204" pitchFamily="34" charset="-122"/>
            </a:endParaRPr>
          </a:p>
          <a:p>
            <a:pPr marL="0" indent="0">
              <a:lnSpc>
                <a:spcPct val="150000"/>
              </a:lnSpc>
              <a:buFont typeface="+mj-lt"/>
              <a:buNone/>
            </a:pPr>
            <a:r>
              <a:rPr lang="zh-CN" altLang="en-US" b="0" i="0" dirty="0">
                <a:solidFill>
                  <a:srgbClr val="4D4D4D"/>
                </a:solidFill>
                <a:effectLst/>
                <a:latin typeface="-apple-system"/>
              </a:rPr>
              <a:t>一般的排队过程都由</a:t>
            </a:r>
            <a:r>
              <a:rPr lang="zh-CN" altLang="en-US" b="1" i="0" dirty="0">
                <a:solidFill>
                  <a:srgbClr val="FE2C24"/>
                </a:solidFill>
                <a:effectLst/>
                <a:latin typeface="-apple-system"/>
              </a:rPr>
              <a:t>输入过程、排队规则、服务过程</a:t>
            </a:r>
            <a:r>
              <a:rPr lang="zh-CN" altLang="en-US" b="0" i="0" dirty="0">
                <a:solidFill>
                  <a:srgbClr val="4D4D4D"/>
                </a:solidFill>
                <a:effectLst/>
                <a:latin typeface="-apple-system"/>
              </a:rPr>
              <a:t>三部分组成，排队模型的一般表示方法如表达式所示</a:t>
            </a:r>
            <a:endParaRPr lang="en-US" altLang="zh-CN" b="0" i="0" dirty="0">
              <a:solidFill>
                <a:srgbClr val="4D4D4D"/>
              </a:solidFill>
              <a:effectLst/>
              <a:latin typeface="-apple-system"/>
            </a:endParaRPr>
          </a:p>
          <a:p>
            <a:pPr marL="0" indent="0">
              <a:lnSpc>
                <a:spcPct val="150000"/>
              </a:lnSpc>
              <a:buFont typeface="+mj-lt"/>
              <a:buNone/>
            </a:pPr>
            <a:endParaRPr lang="en-US" altLang="zh-CN" sz="1200" b="0" i="0" dirty="0">
              <a:solidFill>
                <a:srgbClr val="4D4D4D"/>
              </a:solidFill>
              <a:effectLst/>
              <a:latin typeface="-apple-system"/>
              <a:ea typeface="微软雅黑" panose="020B0503020204020204" pitchFamily="34" charset="-122"/>
            </a:endParaRPr>
          </a:p>
          <a:p>
            <a:pPr marL="0" indent="0">
              <a:lnSpc>
                <a:spcPct val="150000"/>
              </a:lnSpc>
              <a:buFont typeface="+mj-lt"/>
              <a:buNone/>
            </a:pPr>
            <a:r>
              <a:rPr lang="en-US" altLang="zh-CN" dirty="0">
                <a:hlinkClick r:id="rId3"/>
              </a:rPr>
              <a:t>Notes - 203</a:t>
            </a:r>
            <a:r>
              <a:rPr lang="zh-CN" altLang="en-US" dirty="0">
                <a:hlinkClick r:id="rId3"/>
              </a:rPr>
              <a:t>：</a:t>
            </a:r>
            <a:r>
              <a:rPr lang="en-US" altLang="zh-CN" dirty="0">
                <a:hlinkClick r:id="rId3"/>
              </a:rPr>
              <a:t>Markovian Queuing Theory - </a:t>
            </a:r>
            <a:r>
              <a:rPr lang="zh-CN" altLang="en-US" dirty="0">
                <a:hlinkClick r:id="rId3"/>
              </a:rPr>
              <a:t>知乎 </a:t>
            </a:r>
            <a:r>
              <a:rPr lang="en-US" altLang="zh-CN" dirty="0">
                <a:hlinkClick r:id="rId3"/>
              </a:rPr>
              <a:t>(zhihu.com)</a:t>
            </a:r>
            <a:endParaRPr lang="zh-CN" altLang="en-US" sz="1200" b="1" dirty="0">
              <a:solidFill>
                <a:srgbClr val="121212"/>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b="1"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00980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这里我将介绍基于图神经网络 （</a:t>
            </a:r>
            <a:r>
              <a:rPr lang="en-US" altLang="zh-CN" dirty="0"/>
              <a:t>GNN</a:t>
            </a:r>
            <a:r>
              <a:rPr lang="zh-CN" altLang="en-US" dirty="0"/>
              <a:t>） 的网络建模需要解决的主要挑战。 这些挑战主要驱动 了</a:t>
            </a:r>
            <a:r>
              <a:rPr lang="en-US" altLang="zh-CN" dirty="0" err="1"/>
              <a:t>RouteNet</a:t>
            </a:r>
            <a:r>
              <a:rPr lang="en-US" altLang="zh-CN" dirty="0"/>
              <a:t>-E</a:t>
            </a:r>
            <a:r>
              <a:rPr lang="zh-CN" altLang="en-US" dirty="0"/>
              <a:t>的核心设计</a:t>
            </a:r>
          </a:p>
          <a:p>
            <a:endParaRPr lang="en-US" altLang="zh-CN" b="0" i="0" dirty="0">
              <a:solidFill>
                <a:srgbClr val="3E3F42"/>
              </a:solidFill>
              <a:effectLst/>
              <a:latin typeface="Arial" panose="020B0604020202020204" pitchFamily="34" charset="0"/>
            </a:endParaRPr>
          </a:p>
          <a:p>
            <a:r>
              <a:rPr lang="en-US" altLang="zh-CN" b="0" i="0" dirty="0">
                <a:solidFill>
                  <a:srgbClr val="3E3F42"/>
                </a:solidFill>
                <a:effectLst/>
                <a:latin typeface="Arial" panose="020B0604020202020204" pitchFamily="34" charset="0"/>
              </a:rPr>
              <a:t>1.</a:t>
            </a:r>
            <a:r>
              <a:rPr lang="zh-CN" altLang="en-US" b="1" i="0" dirty="0">
                <a:solidFill>
                  <a:srgbClr val="3E3F42"/>
                </a:solidFill>
                <a:effectLst/>
                <a:latin typeface="Arial" panose="020B0604020202020204" pitchFamily="34" charset="0"/>
              </a:rPr>
              <a:t>传统的排队理论（</a:t>
            </a:r>
            <a:r>
              <a:rPr lang="en-US" altLang="zh-CN" b="1" i="0" dirty="0">
                <a:solidFill>
                  <a:srgbClr val="3E3F42"/>
                </a:solidFill>
                <a:effectLst/>
                <a:latin typeface="Arial" panose="020B0604020202020204" pitchFamily="34" charset="0"/>
              </a:rPr>
              <a:t>QT</a:t>
            </a:r>
            <a:r>
              <a:rPr lang="zh-CN" altLang="en-US" b="1" i="0" dirty="0">
                <a:solidFill>
                  <a:srgbClr val="3E3F42"/>
                </a:solidFill>
                <a:effectLst/>
                <a:latin typeface="Arial" panose="020B0604020202020204" pitchFamily="34" charset="0"/>
              </a:rPr>
              <a:t>）将网络表示为互相连接的队列并进行分析</a:t>
            </a:r>
            <a:r>
              <a:rPr lang="zh-CN" altLang="en-US" b="0" i="0" dirty="0">
                <a:solidFill>
                  <a:srgbClr val="3E3F42"/>
                </a:solidFill>
                <a:effectLst/>
                <a:latin typeface="Arial" panose="020B0604020202020204" pitchFamily="34" charset="0"/>
              </a:rPr>
              <a:t>。然而，在</a:t>
            </a:r>
            <a:r>
              <a:rPr lang="zh-CN" altLang="en-US" b="1" i="0" dirty="0">
                <a:solidFill>
                  <a:srgbClr val="3E3F42"/>
                </a:solidFill>
                <a:effectLst/>
                <a:latin typeface="Arial" panose="020B0604020202020204" pitchFamily="34" charset="0"/>
              </a:rPr>
              <a:t>实际</a:t>
            </a:r>
            <a:r>
              <a:rPr lang="zh-CN" altLang="en-US" b="0" i="0" dirty="0">
                <a:solidFill>
                  <a:srgbClr val="3E3F42"/>
                </a:solidFill>
                <a:effectLst/>
                <a:latin typeface="Arial" panose="020B0604020202020204" pitchFamily="34" charset="0"/>
              </a:rPr>
              <a:t>网络中，到达的数据包往往不满足</a:t>
            </a:r>
            <a:r>
              <a:rPr lang="en-US" altLang="zh-CN" b="0" i="0" dirty="0">
                <a:solidFill>
                  <a:srgbClr val="3E3F42"/>
                </a:solidFill>
                <a:effectLst/>
                <a:latin typeface="Arial" panose="020B0604020202020204" pitchFamily="34" charset="0"/>
              </a:rPr>
              <a:t>QT</a:t>
            </a:r>
            <a:r>
              <a:rPr lang="zh-CN" altLang="en-US" b="0" i="0" dirty="0">
                <a:solidFill>
                  <a:srgbClr val="3E3F42"/>
                </a:solidFill>
                <a:effectLst/>
                <a:latin typeface="Arial" panose="020B0604020202020204" pitchFamily="34" charset="0"/>
              </a:rPr>
              <a:t>所假设的到达过程，特别是对于具有连续状态空间或非马尔科夫性的流量模型，</a:t>
            </a:r>
            <a:r>
              <a:rPr lang="en-US" altLang="zh-CN" b="0" i="0" dirty="0">
                <a:solidFill>
                  <a:srgbClr val="3E3F42"/>
                </a:solidFill>
                <a:effectLst/>
                <a:latin typeface="Arial" panose="020B0604020202020204" pitchFamily="34" charset="0"/>
              </a:rPr>
              <a:t>QT</a:t>
            </a:r>
            <a:r>
              <a:rPr lang="zh-CN" altLang="en-US" b="0" i="0" dirty="0">
                <a:solidFill>
                  <a:srgbClr val="3E3F42"/>
                </a:solidFill>
                <a:effectLst/>
                <a:latin typeface="Arial" panose="020B0604020202020204" pitchFamily="34" charset="0"/>
              </a:rPr>
              <a:t>模型的精度将会受到限制，而对于缓存有大小限制的情况，解析模型仅限于无限缓冲区。</a:t>
            </a:r>
            <a:endParaRPr lang="en-US" altLang="zh-CN" b="0" i="0" dirty="0">
              <a:solidFill>
                <a:srgbClr val="3E3F42"/>
              </a:solidFill>
              <a:effectLst/>
              <a:latin typeface="Arial" panose="020B0604020202020204" pitchFamily="34" charset="0"/>
            </a:endParaRPr>
          </a:p>
          <a:p>
            <a:r>
              <a:rPr lang="zh-CN" altLang="en-US" u="sng" dirty="0"/>
              <a:t>设计</a:t>
            </a:r>
            <a:r>
              <a:rPr lang="zh-CN" altLang="en-US" dirty="0"/>
              <a:t>一种能够</a:t>
            </a:r>
            <a:r>
              <a:rPr lang="zh-CN" altLang="en-US" b="1" dirty="0"/>
              <a:t>准确建模实际流量模型</a:t>
            </a:r>
            <a:r>
              <a:rPr lang="zh-CN" altLang="en-US" dirty="0"/>
              <a:t>的</a:t>
            </a:r>
            <a:r>
              <a:rPr lang="zh-CN" altLang="en-US" u="sng" dirty="0"/>
              <a:t>架构</a:t>
            </a:r>
            <a:endParaRPr lang="en-US" altLang="zh-CN" b="0" i="0" u="sng" dirty="0">
              <a:solidFill>
                <a:srgbClr val="3E3F4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E3F42"/>
                </a:solidFill>
                <a:effectLst/>
                <a:latin typeface="Arial" panose="020B0604020202020204" pitchFamily="34" charset="0"/>
              </a:rPr>
              <a:t>2.</a:t>
            </a:r>
            <a:r>
              <a:rPr lang="zh-CN" altLang="en-US" sz="1200" dirty="0">
                <a:latin typeface="微软雅黑" panose="020B0503020204020204" pitchFamily="34" charset="-122"/>
                <a:ea typeface="微软雅黑" panose="020B0503020204020204" pitchFamily="34" charset="-122"/>
                <a:sym typeface="+mn-lt"/>
              </a:rPr>
              <a:t>不可行性：</a:t>
            </a:r>
            <a:r>
              <a:rPr lang="zh-CN" altLang="en-US" sz="1200" dirty="0">
                <a:solidFill>
                  <a:srgbClr val="3E3F42"/>
                </a:solidFill>
                <a:latin typeface="Arial" panose="020B0604020202020204" pitchFamily="34" charset="0"/>
                <a:sym typeface="+mn-lt"/>
              </a:rPr>
              <a:t>无法从生产中的网络生成训练数据集，因为它需要人为地生成导致服务中断的配置（例如，队列调度、路由）。</a:t>
            </a:r>
            <a:endParaRPr lang="en-US" altLang="zh-CN" sz="1200" dirty="0">
              <a:solidFill>
                <a:srgbClr val="3E3F42"/>
              </a:solidFill>
              <a:latin typeface="Arial" panose="020B0604020202020204" pitchFamily="34" charset="0"/>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3E3F42"/>
                </a:solidFill>
                <a:latin typeface="Arial" panose="020B0604020202020204" pitchFamily="34" charset="0"/>
                <a:sym typeface="+mn-lt"/>
              </a:rPr>
              <a:t>3.</a:t>
            </a:r>
            <a:r>
              <a:rPr lang="zh-CN" altLang="en-US" dirty="0"/>
              <a:t>从实际角度看，</a:t>
            </a:r>
            <a:r>
              <a:rPr lang="en-US" altLang="zh-CN" dirty="0"/>
              <a:t>GNN</a:t>
            </a:r>
            <a:r>
              <a:rPr lang="zh-CN" altLang="en-US" dirty="0"/>
              <a:t>模型还必须 泛化到更大的网络，</a:t>
            </a:r>
            <a:r>
              <a:rPr lang="en-US" altLang="zh-CN" dirty="0"/>
              <a:t>but</a:t>
            </a:r>
            <a:r>
              <a:rPr lang="zh-CN" altLang="en-US" dirty="0"/>
              <a:t>现实世界的网络包括数百或数千个节点，建立一个这样规模的网络测试平台通常是不可行的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3E3F42"/>
                </a:solidFill>
                <a:latin typeface="Arial" panose="020B0604020202020204" pitchFamily="34" charset="0"/>
                <a:sym typeface="+mn-lt"/>
              </a:rPr>
              <a:t>So need </a:t>
            </a:r>
            <a:r>
              <a:rPr lang="en-US" altLang="zh-CN" dirty="0"/>
              <a:t>GNN</a:t>
            </a:r>
            <a:r>
              <a:rPr lang="zh-CN" altLang="en-US" dirty="0"/>
              <a:t>模型应该能够将小网络测试平台的</a:t>
            </a:r>
            <a:r>
              <a:rPr lang="zh-CN" altLang="en-US" b="1" dirty="0"/>
              <a:t>泛化</a:t>
            </a:r>
            <a:r>
              <a:rPr lang="zh-CN" altLang="en-US" dirty="0"/>
              <a:t>至更大的网络</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3E3F42"/>
                </a:solidFill>
                <a:latin typeface="Arial" panose="020B0604020202020204" pitchFamily="34" charset="0"/>
                <a:sym typeface="+mn-lt"/>
              </a:rPr>
              <a:t>So need </a:t>
            </a:r>
            <a:r>
              <a:rPr lang="zh-CN" altLang="en-US" sz="1200" dirty="0">
                <a:solidFill>
                  <a:srgbClr val="3E3F42"/>
                </a:solidFill>
                <a:latin typeface="Arial" panose="020B0604020202020204" pitchFamily="34" charset="0"/>
                <a:sym typeface="+mn-lt"/>
              </a:rPr>
              <a:t>建模</a:t>
            </a:r>
            <a:r>
              <a:rPr lang="zh-CN" altLang="en-US" sz="1200" dirty="0"/>
              <a:t>与</a:t>
            </a:r>
            <a:r>
              <a:rPr lang="zh-CN" altLang="en-US" sz="1200" b="1" dirty="0"/>
              <a:t>规模无关</a:t>
            </a:r>
            <a:r>
              <a:rPr lang="zh-CN" altLang="en-US" sz="1200" dirty="0"/>
              <a:t>的影响性能指标的相关</a:t>
            </a:r>
            <a:r>
              <a:rPr lang="zh-CN" altLang="en-US" sz="1200" b="1" dirty="0">
                <a:solidFill>
                  <a:srgbClr val="002060"/>
                </a:solidFill>
              </a:rPr>
              <a:t>特征</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3E3F42"/>
                </a:solidFill>
                <a:latin typeface="Arial" panose="020B0604020202020204" pitchFamily="34" charset="0"/>
                <a:sym typeface="+mn-lt"/>
              </a:rPr>
              <a:t>4.</a:t>
            </a:r>
            <a:r>
              <a:rPr lang="zh-CN" altLang="en-US" dirty="0"/>
              <a:t>当建模网络时，考虑队列行为（例 如，数量、大小）、调度策略（例如，</a:t>
            </a:r>
            <a:r>
              <a:rPr lang="en-US" altLang="zh-CN" dirty="0"/>
              <a:t>WFQ</a:t>
            </a:r>
            <a:r>
              <a:rPr lang="zh-CN" altLang="en-US" b="0" i="0" dirty="0">
                <a:solidFill>
                  <a:srgbClr val="CC0000"/>
                </a:solidFill>
                <a:effectLst/>
                <a:latin typeface="Arial" panose="020B0604020202020204" pitchFamily="34" charset="0"/>
              </a:rPr>
              <a:t>加权公平排队</a:t>
            </a:r>
            <a:r>
              <a:rPr lang="zh-CN" altLang="en-US" dirty="0"/>
              <a:t>、</a:t>
            </a:r>
            <a:r>
              <a:rPr lang="en-US" altLang="zh-CN" dirty="0"/>
              <a:t>DRR</a:t>
            </a:r>
            <a:r>
              <a:rPr lang="zh-CN" altLang="en-US" b="0" i="0" dirty="0">
                <a:solidFill>
                  <a:srgbClr val="121212"/>
                </a:solidFill>
                <a:effectLst/>
                <a:latin typeface="-apple-system"/>
              </a:rPr>
              <a:t>差分轮询</a:t>
            </a:r>
            <a:r>
              <a:rPr lang="zh-CN" altLang="en-US" dirty="0"/>
              <a:t>）</a:t>
            </a:r>
            <a:endParaRPr lang="en-US" altLang="zh-CN" sz="1200" dirty="0">
              <a:solidFill>
                <a:srgbClr val="3E3F42"/>
              </a:solidFill>
              <a:latin typeface="Arial" panose="020B0604020202020204" pitchFamily="34" charset="0"/>
              <a:sym typeface="+mn-lt"/>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098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 </a:t>
            </a:r>
            <a:r>
              <a:rPr lang="en-US" altLang="zh-CN" dirty="0"/>
              <a:t>1</a:t>
            </a:r>
            <a:r>
              <a:rPr lang="zh-CN" altLang="en-US" dirty="0"/>
              <a:t>显示了所提出的基于</a:t>
            </a:r>
            <a:r>
              <a:rPr lang="en-US" altLang="zh-CN" dirty="0"/>
              <a:t>GNN</a:t>
            </a:r>
            <a:r>
              <a:rPr lang="zh-CN" altLang="en-US" dirty="0"/>
              <a:t>的网络模型的黑盒表示。</a:t>
            </a:r>
            <a:endParaRPr lang="en-US" altLang="zh-CN" dirty="0"/>
          </a:p>
          <a:p>
            <a:r>
              <a:rPr lang="en-US" altLang="zh-CN" dirty="0" err="1"/>
              <a:t>RouteNet</a:t>
            </a:r>
            <a:r>
              <a:rPr lang="en-US" altLang="zh-CN" dirty="0"/>
              <a:t>-E</a:t>
            </a:r>
            <a:r>
              <a:rPr lang="zh-CN" altLang="en-US" dirty="0"/>
              <a:t>的输入是网络状态样本，由网络拓扑、一组流级别流量模型、一种流级别的路由方案、接口级别的排队配置定义。</a:t>
            </a:r>
            <a:endParaRPr lang="en-US" altLang="zh-CN" dirty="0"/>
          </a:p>
          <a:p>
            <a:r>
              <a:rPr lang="zh-CN" altLang="en-US" dirty="0"/>
              <a:t>输出是，这个模型以流为粒度产生的相关的</a:t>
            </a:r>
            <a:r>
              <a:rPr lang="zh-CN" altLang="en-US" b="1" dirty="0"/>
              <a:t>性能指标估计</a:t>
            </a:r>
            <a:r>
              <a:rPr lang="zh-CN" altLang="en-US" dirty="0"/>
              <a:t>（例如延迟、抖动、丢包）</a:t>
            </a:r>
            <a:endParaRPr lang="en-US" altLang="zh-CN" dirty="0"/>
          </a:p>
          <a:p>
            <a:endParaRPr lang="en-US" altLang="zh-CN" dirty="0"/>
          </a:p>
          <a:p>
            <a:r>
              <a:rPr lang="en-US" altLang="zh-CN" dirty="0" err="1"/>
              <a:t>RouteNet</a:t>
            </a:r>
            <a:r>
              <a:rPr lang="en-US" altLang="zh-CN" dirty="0"/>
              <a:t>-E</a:t>
            </a:r>
            <a:r>
              <a:rPr lang="zh-CN" altLang="en-US" dirty="0"/>
              <a:t>由两个主要模块组成：</a:t>
            </a:r>
            <a:r>
              <a:rPr lang="en-US" altLang="zh-CN" dirty="0"/>
              <a:t>(1) </a:t>
            </a:r>
            <a:r>
              <a:rPr lang="zh-CN" altLang="en-US" dirty="0"/>
              <a:t>为模型支持的网络组件（例如交通模型、路由、队列调度）找到良好的 表示方式，以及</a:t>
            </a:r>
            <a:r>
              <a:rPr lang="en-US" altLang="zh-CN" dirty="0"/>
              <a:t>(2) </a:t>
            </a:r>
            <a:r>
              <a:rPr lang="zh-CN" altLang="en-US" dirty="0"/>
              <a:t>利用网络的规模独立特征，以实现对 比训练时观察到的更大网络 的泛化能力</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70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372B442C-FCD2-43A6-8EF0-E847FDF90A8E}" type="datetime1">
              <a:rPr lang="zh-CN" altLang="en-US" smtClean="0"/>
              <a:t>2023/6/25</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8BDE0BAE-6D4D-4FBC-9289-00EC79ADBD81}" type="datetime1">
              <a:rPr lang="zh-CN" altLang="en-US" smtClean="0"/>
              <a:t>2023/6/25</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2FBE0F50-CCAE-46FA-977D-D341E443A857}" type="datetime1">
              <a:rPr lang="zh-CN" altLang="en-US" smtClean="0"/>
              <a:t>2023/6/25</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611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EB6B4190-4EC0-4FED-AAC6-DF066069335C}" type="datetime1">
              <a:rPr lang="zh-CN" altLang="en-US" smtClean="0"/>
              <a:t>2023/6/25</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0B8C47BB-B1F4-43CD-8D83-C16ECF620B38}" type="datetime1">
              <a:rPr lang="zh-CN" altLang="en-US" smtClean="0"/>
              <a:t>2023/6/25</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B9262C69-C84B-4BA5-9ABB-AEDA01D3915A}" type="datetime1">
              <a:rPr lang="zh-CN" altLang="en-US" smtClean="0"/>
              <a:t>2023/6/25</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29567F44-C328-4646-AEAE-FF134FB80EB0}" type="datetime1">
              <a:rPr lang="zh-CN" altLang="en-US" smtClean="0"/>
              <a:t>2023/6/25</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300AE4CF-2896-408A-AD4D-4BFDFF34365C}" type="datetime1">
              <a:rPr lang="zh-CN" altLang="en-US" smtClean="0"/>
              <a:t>2023/6/25</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101C1B06-EB6F-44B2-B162-3E0A3266BA16}" type="datetime1">
              <a:rPr lang="zh-CN" altLang="en-US" smtClean="0"/>
              <a:t>2023/6/25</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11708E07-74D0-4744-87FD-8736F1DB03B1}" type="datetime1">
              <a:rPr lang="zh-CN" altLang="en-US" smtClean="0"/>
              <a:t>2023/6/25</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0865D423-E00C-487A-9966-FC60FB27827D}" type="datetime1">
              <a:rPr lang="zh-CN" altLang="en-US" smtClean="0"/>
              <a:t>2023/6/25</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t>2023/6/25</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1569618"/>
          </a:xfrm>
          <a:prstGeom prst="rect">
            <a:avLst/>
          </a:prstGeom>
        </p:spPr>
        <p:txBody>
          <a:bodyPr wrap="square" lIns="91397" tIns="45699" rIns="91397" bIns="45699">
            <a:spAutoFit/>
          </a:bodyPr>
          <a:lstStyle/>
          <a:p>
            <a:pPr algn="r" defTabSz="913765">
              <a:defRPr/>
            </a:pPr>
            <a:r>
              <a:rPr lang="en-US" altLang="zh-CN" sz="1800" b="0" i="0" dirty="0">
                <a:solidFill>
                  <a:srgbClr val="000000"/>
                </a:solidFill>
                <a:effectLst/>
                <a:latin typeface="NimbusRomNo9L-Regu"/>
              </a:rPr>
              <a:t>Miquel </a:t>
            </a:r>
            <a:r>
              <a:rPr lang="en-US" altLang="zh-CN" sz="1800" b="0" i="0" dirty="0" err="1">
                <a:solidFill>
                  <a:srgbClr val="000000"/>
                </a:solidFill>
                <a:effectLst/>
                <a:latin typeface="NimbusRomNo9L-Regu"/>
              </a:rPr>
              <a:t>Ferriol-Galmés</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Krzysztof </a:t>
            </a:r>
            <a:r>
              <a:rPr lang="en-US" altLang="zh-CN" sz="1800" b="0" i="0" dirty="0" err="1">
                <a:solidFill>
                  <a:srgbClr val="000000"/>
                </a:solidFill>
                <a:effectLst/>
                <a:latin typeface="NimbusRomNo9L-Regu"/>
              </a:rPr>
              <a:t>Rusek</a:t>
            </a:r>
            <a:r>
              <a:rPr lang="en-US" altLang="zh-CN" sz="1800" b="0" i="1" dirty="0" err="1">
                <a:solidFill>
                  <a:srgbClr val="000000"/>
                </a:solidFill>
                <a:effectLst/>
                <a:latin typeface="CMSY8"/>
              </a:rPr>
              <a:t>y</a:t>
            </a:r>
            <a:r>
              <a:rPr lang="en-US" altLang="zh-CN" sz="1800" b="0" i="0" dirty="0">
                <a:solidFill>
                  <a:srgbClr val="000000"/>
                </a:solidFill>
                <a:effectLst/>
                <a:latin typeface="NimbusRomNo9L-Regu"/>
              </a:rPr>
              <a:t>, José Suárez-Varela</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Shihan </a:t>
            </a:r>
            <a:r>
              <a:rPr lang="en-US" altLang="zh-CN" sz="1800" b="0" i="0" dirty="0" err="1">
                <a:solidFill>
                  <a:srgbClr val="000000"/>
                </a:solidFill>
                <a:effectLst/>
                <a:latin typeface="NimbusRomNo9L-Regu"/>
              </a:rPr>
              <a:t>Xiao,Xiang</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Shi</a:t>
            </a:r>
            <a:r>
              <a:rPr lang="en-US" altLang="zh-CN" sz="1800" b="0" i="1" dirty="0" err="1">
                <a:solidFill>
                  <a:srgbClr val="000000"/>
                </a:solidFill>
                <a:effectLst/>
                <a:latin typeface="CMSY8"/>
              </a:rPr>
              <a:t>z</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Xiangle</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Cheng</a:t>
            </a:r>
            <a:r>
              <a:rPr lang="en-US" altLang="zh-CN" sz="1800" b="0" i="1" dirty="0" err="1">
                <a:solidFill>
                  <a:srgbClr val="000000"/>
                </a:solidFill>
                <a:effectLst/>
                <a:latin typeface="CMSY8"/>
              </a:rPr>
              <a:t>z</a:t>
            </a:r>
            <a:r>
              <a:rPr lang="en-US" altLang="zh-CN" sz="1800" b="0" i="0" dirty="0">
                <a:solidFill>
                  <a:srgbClr val="000000"/>
                </a:solidFill>
                <a:effectLst/>
                <a:latin typeface="NimbusRomNo9L-Regu"/>
              </a:rPr>
              <a:t>, Bo </a:t>
            </a:r>
            <a:r>
              <a:rPr lang="en-US" altLang="zh-CN" sz="1800" b="0" i="0" dirty="0" err="1">
                <a:solidFill>
                  <a:srgbClr val="000000"/>
                </a:solidFill>
                <a:effectLst/>
                <a:latin typeface="NimbusRomNo9L-Regu"/>
              </a:rPr>
              <a:t>Wu</a:t>
            </a:r>
            <a:r>
              <a:rPr lang="en-US" altLang="zh-CN" sz="1800" b="0" i="1" dirty="0" err="1">
                <a:solidFill>
                  <a:srgbClr val="000000"/>
                </a:solidFill>
                <a:effectLst/>
                <a:latin typeface="CMSY8"/>
              </a:rPr>
              <a:t>z</a:t>
            </a:r>
            <a:r>
              <a:rPr lang="en-US" altLang="zh-CN" sz="1800" b="0" i="0" dirty="0">
                <a:solidFill>
                  <a:srgbClr val="000000"/>
                </a:solidFill>
                <a:effectLst/>
                <a:latin typeface="NimbusRomNo9L-Regu"/>
              </a:rPr>
              <a:t>, Pere </a:t>
            </a:r>
            <a:r>
              <a:rPr lang="en-US" altLang="zh-CN" sz="1800" b="0" i="0" dirty="0" err="1">
                <a:solidFill>
                  <a:srgbClr val="000000"/>
                </a:solidFill>
                <a:effectLst/>
                <a:latin typeface="NimbusRomNo9L-Regu"/>
              </a:rPr>
              <a:t>Barlet</a:t>
            </a:r>
            <a:r>
              <a:rPr lang="en-US" altLang="zh-CN" sz="1800" b="0" i="0" dirty="0">
                <a:solidFill>
                  <a:srgbClr val="000000"/>
                </a:solidFill>
                <a:effectLst/>
                <a:latin typeface="NimbusRomNo9L-Regu"/>
              </a:rPr>
              <a:t>-Ros</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Albert </a:t>
            </a:r>
            <a:r>
              <a:rPr lang="en-US" altLang="zh-CN" sz="1800" b="0" i="0" dirty="0" err="1">
                <a:solidFill>
                  <a:srgbClr val="000000"/>
                </a:solidFill>
                <a:effectLst/>
                <a:latin typeface="NimbusRomNo9L-Regu"/>
              </a:rPr>
              <a:t>Cabellos</a:t>
            </a:r>
            <a:r>
              <a:rPr lang="en-US" altLang="zh-CN" sz="1800" b="0" i="0" dirty="0">
                <a:solidFill>
                  <a:srgbClr val="000000"/>
                </a:solidFill>
                <a:effectLst/>
                <a:latin typeface="NimbusRomNo9L-Regu"/>
              </a:rPr>
              <a:t>-Aparicio</a:t>
            </a:r>
            <a:r>
              <a:rPr lang="en-US" altLang="zh-CN" sz="1800" b="0" i="1" dirty="0">
                <a:solidFill>
                  <a:srgbClr val="000000"/>
                </a:solidFill>
                <a:effectLst/>
                <a:latin typeface="CMSY8"/>
              </a:rPr>
              <a:t>∗</a:t>
            </a:r>
          </a:p>
          <a:p>
            <a:pPr algn="r" defTabSz="913765">
              <a:defRPr/>
            </a:pPr>
            <a:br>
              <a:rPr lang="en-US" altLang="zh-CN" sz="1800" b="0" i="1" dirty="0">
                <a:solidFill>
                  <a:srgbClr val="1C6299"/>
                </a:solidFill>
                <a:effectLst/>
                <a:latin typeface="CMSY8"/>
              </a:rPr>
            </a:br>
            <a:r>
              <a:rPr lang="en-US" altLang="zh-CN" dirty="0">
                <a:solidFill>
                  <a:srgbClr val="1C6299"/>
                </a:solidFill>
                <a:latin typeface="NimbusRomNo9L-Regu"/>
              </a:rPr>
              <a:t>Published in: IEEE INFOCOM 2022 - IEEE Conference on Computer Communications</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77578" y="1504385"/>
            <a:ext cx="7717584" cy="1569660"/>
          </a:xfrm>
          <a:prstGeom prst="rect">
            <a:avLst/>
          </a:prstGeom>
          <a:noFill/>
        </p:spPr>
        <p:txBody>
          <a:bodyPr wrap="square" rtlCol="0">
            <a:spAutoFit/>
          </a:bodyPr>
          <a:lstStyle/>
          <a:p>
            <a:pPr algn="l" defTabSz="913765">
              <a:defRPr/>
            </a:pPr>
            <a:r>
              <a:rPr lang="en-US" altLang="zh-CN" sz="32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RouteNet</a:t>
            </a: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-Erlang: A Graph Neural Network for Network Performance Evaluation</a:t>
            </a: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汇报人：刘奕婷</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 name="页脚占位符 2">
            <a:extLst>
              <a:ext uri="{FF2B5EF4-FFF2-40B4-BE49-F238E27FC236}">
                <a16:creationId xmlns:a16="http://schemas.microsoft.com/office/drawing/2014/main" id="{59FD4709-D5F2-F20D-4B72-AE467382B9A3}"/>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表示网络组件及其关系</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网络定义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a:extLst>
              <a:ext uri="{FF2B5EF4-FFF2-40B4-BE49-F238E27FC236}">
                <a16:creationId xmlns:a16="http://schemas.microsoft.com/office/drawing/2014/main" id="{4244EA60-D537-B814-C6E1-C5F04AC9BEC4}"/>
              </a:ext>
            </a:extLst>
          </p:cNvPr>
          <p:cNvPicPr>
            <a:picLocks noChangeAspect="1"/>
          </p:cNvPicPr>
          <p:nvPr/>
        </p:nvPicPr>
        <p:blipFill>
          <a:blip r:embed="rId4"/>
          <a:stretch>
            <a:fillRect/>
          </a:stretch>
        </p:blipFill>
        <p:spPr>
          <a:xfrm>
            <a:off x="3572736" y="1561047"/>
            <a:ext cx="2949777" cy="395255"/>
          </a:xfrm>
          <a:prstGeom prst="rect">
            <a:avLst/>
          </a:prstGeom>
        </p:spPr>
      </p:pic>
      <p:pic>
        <p:nvPicPr>
          <p:cNvPr id="15" name="图片 14">
            <a:extLst>
              <a:ext uri="{FF2B5EF4-FFF2-40B4-BE49-F238E27FC236}">
                <a16:creationId xmlns:a16="http://schemas.microsoft.com/office/drawing/2014/main" id="{A5899492-463F-3B22-C428-2DAAC6484EB6}"/>
              </a:ext>
            </a:extLst>
          </p:cNvPr>
          <p:cNvPicPr>
            <a:picLocks noChangeAspect="1"/>
          </p:cNvPicPr>
          <p:nvPr/>
        </p:nvPicPr>
        <p:blipFill>
          <a:blip r:embed="rId5"/>
          <a:stretch>
            <a:fillRect/>
          </a:stretch>
        </p:blipFill>
        <p:spPr>
          <a:xfrm>
            <a:off x="3544115" y="2653577"/>
            <a:ext cx="3516314" cy="418609"/>
          </a:xfrm>
          <a:prstGeom prst="rect">
            <a:avLst/>
          </a:prstGeom>
        </p:spPr>
      </p:pic>
      <p:pic>
        <p:nvPicPr>
          <p:cNvPr id="17" name="图片 16">
            <a:extLst>
              <a:ext uri="{FF2B5EF4-FFF2-40B4-BE49-F238E27FC236}">
                <a16:creationId xmlns:a16="http://schemas.microsoft.com/office/drawing/2014/main" id="{9F47EA2E-60EE-D399-F8AB-7D56BB4DBAB1}"/>
              </a:ext>
            </a:extLst>
          </p:cNvPr>
          <p:cNvPicPr>
            <a:picLocks noChangeAspect="1"/>
          </p:cNvPicPr>
          <p:nvPr/>
        </p:nvPicPr>
        <p:blipFill>
          <a:blip r:embed="rId6"/>
          <a:stretch>
            <a:fillRect/>
          </a:stretch>
        </p:blipFill>
        <p:spPr>
          <a:xfrm>
            <a:off x="3544115" y="3311085"/>
            <a:ext cx="6758403" cy="396000"/>
          </a:xfrm>
          <a:prstGeom prst="rect">
            <a:avLst/>
          </a:prstGeom>
        </p:spPr>
      </p:pic>
      <p:sp>
        <p:nvSpPr>
          <p:cNvPr id="18" name="矩形: 圆角 17">
            <a:extLst>
              <a:ext uri="{FF2B5EF4-FFF2-40B4-BE49-F238E27FC236}">
                <a16:creationId xmlns:a16="http://schemas.microsoft.com/office/drawing/2014/main" id="{871FEAA4-4E5B-EDA7-C44E-5873160D5678}"/>
              </a:ext>
            </a:extLst>
          </p:cNvPr>
          <p:cNvSpPr/>
          <p:nvPr/>
        </p:nvSpPr>
        <p:spPr>
          <a:xfrm>
            <a:off x="4456175" y="2715057"/>
            <a:ext cx="327187" cy="341597"/>
          </a:xfrm>
          <a:prstGeom prst="roundRect">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76E83322-221A-BB08-3015-94054FC7D261}"/>
              </a:ext>
            </a:extLst>
          </p:cNvPr>
          <p:cNvSpPr/>
          <p:nvPr/>
        </p:nvSpPr>
        <p:spPr>
          <a:xfrm>
            <a:off x="4685529" y="3393222"/>
            <a:ext cx="865670" cy="355318"/>
          </a:xfrm>
          <a:prstGeom prst="roundRect">
            <a:avLst/>
          </a:prstGeom>
          <a:noFill/>
          <a:ln w="25400"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A7BA9D92-C0B4-96BE-E394-376494471053}"/>
              </a:ext>
            </a:extLst>
          </p:cNvPr>
          <p:cNvSpPr txBox="1"/>
          <p:nvPr/>
        </p:nvSpPr>
        <p:spPr>
          <a:xfrm>
            <a:off x="2843919" y="4930629"/>
            <a:ext cx="6094708" cy="1227003"/>
          </a:xfrm>
          <a:prstGeom prst="rect">
            <a:avLst/>
          </a:prstGeom>
          <a:noFill/>
        </p:spPr>
        <p:txBody>
          <a:bodyPr wrap="square">
            <a:spAutoFit/>
          </a:bodyPr>
          <a:lstStyle/>
          <a:p>
            <a:pPr>
              <a:lnSpc>
                <a:spcPct val="150000"/>
              </a:lnSpc>
            </a:pPr>
            <a:r>
              <a:rPr lang="en-US" altLang="zh-CN" sz="2400" b="0" i="1" dirty="0" err="1">
                <a:solidFill>
                  <a:srgbClr val="000000"/>
                </a:solidFill>
                <a:effectLst/>
                <a:latin typeface="Times New Roman" panose="02020603050405020304" pitchFamily="18" charset="0"/>
                <a:cs typeface="Times New Roman" panose="02020603050405020304" pitchFamily="18" charset="0"/>
              </a:rPr>
              <a:t>Q</a:t>
            </a:r>
            <a:r>
              <a:rPr lang="en-US" altLang="zh-CN" sz="1000" b="0" i="1" dirty="0" err="1">
                <a:solidFill>
                  <a:srgbClr val="000000"/>
                </a:solidFill>
                <a:effectLst/>
                <a:latin typeface="Times New Roman" panose="02020603050405020304" pitchFamily="18" charset="0"/>
                <a:cs typeface="Times New Roman" panose="02020603050405020304" pitchFamily="18" charset="0"/>
              </a:rPr>
              <a:t>f</a:t>
            </a:r>
            <a:r>
              <a:rPr lang="en-US" altLang="zh-CN" sz="2400" b="0" i="0" dirty="0">
                <a:solidFill>
                  <a:srgbClr val="000000"/>
                </a:solidFill>
                <a:effectLst/>
                <a:latin typeface="Times New Roman" panose="02020603050405020304" pitchFamily="18" charset="0"/>
                <a:cs typeface="Times New Roman" panose="02020603050405020304" pitchFamily="18" charset="0"/>
              </a:rPr>
              <a:t>(</a:t>
            </a:r>
            <a:r>
              <a:rPr lang="en-US" altLang="zh-CN" sz="2400" b="0" i="1" dirty="0">
                <a:solidFill>
                  <a:srgbClr val="000000"/>
                </a:solidFill>
                <a:effectLst/>
                <a:latin typeface="Times New Roman" panose="02020603050405020304" pitchFamily="18" charset="0"/>
                <a:cs typeface="Times New Roman" panose="02020603050405020304" pitchFamily="18" charset="0"/>
              </a:rPr>
              <a:t>q</a:t>
            </a:r>
            <a:r>
              <a:rPr lang="en-US" altLang="zh-CN" sz="1000" b="0" i="1" dirty="0">
                <a:solidFill>
                  <a:srgbClr val="000000"/>
                </a:solidFill>
                <a:effectLst/>
                <a:latin typeface="Times New Roman" panose="02020603050405020304" pitchFamily="18" charset="0"/>
                <a:cs typeface="Times New Roman" panose="02020603050405020304" pitchFamily="18" charset="0"/>
              </a:rPr>
              <a:t>i</a:t>
            </a:r>
            <a:r>
              <a:rPr lang="en-US" altLang="zh-CN" sz="2400" b="0" i="0" dirty="0">
                <a:solidFill>
                  <a:srgbClr val="000000"/>
                </a:solidFill>
                <a:effectLst/>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en-US" dirty="0"/>
              <a:t>返回所有通过队列</a:t>
            </a:r>
            <a:r>
              <a:rPr lang="en-US" altLang="zh-CN" b="0" i="1" dirty="0">
                <a:solidFill>
                  <a:srgbClr val="000000"/>
                </a:solidFill>
                <a:effectLst/>
                <a:latin typeface="Times New Roman" panose="02020603050405020304" pitchFamily="18" charset="0"/>
                <a:cs typeface="Times New Roman" panose="02020603050405020304" pitchFamily="18" charset="0"/>
              </a:rPr>
              <a:t>qi</a:t>
            </a:r>
            <a:r>
              <a:rPr lang="zh-CN" altLang="en-US" dirty="0"/>
              <a:t>的流</a:t>
            </a:r>
            <a:endParaRPr lang="en-US" altLang="zh-CN" dirty="0"/>
          </a:p>
          <a:p>
            <a:pPr>
              <a:lnSpc>
                <a:spcPct val="150000"/>
              </a:lnSpc>
            </a:pPr>
            <a:r>
              <a:rPr lang="en-US" altLang="zh-CN" sz="2400" b="0" i="1" dirty="0" err="1">
                <a:solidFill>
                  <a:srgbClr val="000000"/>
                </a:solidFill>
                <a:effectLst/>
                <a:latin typeface="Times New Roman" panose="02020603050405020304" pitchFamily="18" charset="0"/>
                <a:cs typeface="Times New Roman" panose="02020603050405020304" pitchFamily="18" charset="0"/>
              </a:rPr>
              <a:t>L</a:t>
            </a:r>
            <a:r>
              <a:rPr lang="en-US" altLang="zh-CN" sz="1000" b="0" i="1" dirty="0" err="1">
                <a:solidFill>
                  <a:srgbClr val="000000"/>
                </a:solidFill>
                <a:effectLst/>
                <a:latin typeface="Times New Roman" panose="02020603050405020304" pitchFamily="18" charset="0"/>
                <a:cs typeface="Times New Roman" panose="02020603050405020304" pitchFamily="18" charset="0"/>
              </a:rPr>
              <a:t>q</a:t>
            </a:r>
            <a:r>
              <a:rPr lang="en-US" altLang="zh-CN" sz="2400" b="0" i="0" dirty="0">
                <a:solidFill>
                  <a:srgbClr val="000000"/>
                </a:solidFill>
                <a:effectLst/>
                <a:latin typeface="Times New Roman" panose="02020603050405020304" pitchFamily="18" charset="0"/>
                <a:cs typeface="Times New Roman" panose="02020603050405020304" pitchFamily="18" charset="0"/>
              </a:rPr>
              <a:t>(</a:t>
            </a:r>
            <a:r>
              <a:rPr lang="en-US" altLang="zh-CN" sz="2400" b="0" i="1" dirty="0">
                <a:solidFill>
                  <a:srgbClr val="000000"/>
                </a:solidFill>
                <a:effectLst/>
                <a:latin typeface="Times New Roman" panose="02020603050405020304" pitchFamily="18" charset="0"/>
                <a:cs typeface="Times New Roman" panose="02020603050405020304" pitchFamily="18" charset="0"/>
              </a:rPr>
              <a:t>l</a:t>
            </a:r>
            <a:r>
              <a:rPr lang="en-US" altLang="zh-CN" sz="1000" b="0" i="1" dirty="0">
                <a:solidFill>
                  <a:srgbClr val="000000"/>
                </a:solidFill>
                <a:effectLst/>
                <a:latin typeface="Times New Roman" panose="02020603050405020304" pitchFamily="18" charset="0"/>
                <a:cs typeface="Times New Roman" panose="02020603050405020304" pitchFamily="18" charset="0"/>
              </a:rPr>
              <a:t>i</a:t>
            </a:r>
            <a:r>
              <a:rPr lang="en-US" altLang="zh-CN" sz="2400" b="0" i="0" dirty="0">
                <a:solidFill>
                  <a:srgbClr val="000000"/>
                </a:solidFill>
                <a:effectLst/>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返回注入流量到链接</a:t>
            </a:r>
            <a:r>
              <a:rPr lang="en-US" altLang="zh-CN" b="0" i="1" dirty="0">
                <a:solidFill>
                  <a:srgbClr val="000000"/>
                </a:solidFill>
                <a:effectLst/>
                <a:latin typeface="Times New Roman" panose="02020603050405020304" pitchFamily="18" charset="0"/>
                <a:cs typeface="Times New Roman" panose="02020603050405020304" pitchFamily="18" charset="0"/>
              </a:rPr>
              <a:t>li</a:t>
            </a:r>
            <a:r>
              <a:rPr lang="zh-CN" altLang="en-US" dirty="0">
                <a:latin typeface="Times New Roman" panose="02020603050405020304" pitchFamily="18" charset="0"/>
                <a:cs typeface="Times New Roman" panose="02020603050405020304" pitchFamily="18" charset="0"/>
              </a:rPr>
              <a:t>的队列</a:t>
            </a:r>
            <a:endParaRPr lang="zh-CN" altLang="en-US" sz="2800" dirty="0">
              <a:latin typeface="Times New Roman" panose="02020603050405020304" pitchFamily="18" charset="0"/>
              <a:cs typeface="Times New Roman" panose="02020603050405020304" pitchFamily="18" charset="0"/>
            </a:endParaRPr>
          </a:p>
        </p:txBody>
      </p:sp>
      <p:pic>
        <p:nvPicPr>
          <p:cNvPr id="40" name="图片 39">
            <a:extLst>
              <a:ext uri="{FF2B5EF4-FFF2-40B4-BE49-F238E27FC236}">
                <a16:creationId xmlns:a16="http://schemas.microsoft.com/office/drawing/2014/main" id="{63AE622E-DD84-E7D2-9EC5-2EC5902624FD}"/>
              </a:ext>
            </a:extLst>
          </p:cNvPr>
          <p:cNvPicPr>
            <a:picLocks noChangeAspect="1"/>
          </p:cNvPicPr>
          <p:nvPr/>
        </p:nvPicPr>
        <p:blipFill>
          <a:blip r:embed="rId7"/>
          <a:stretch>
            <a:fillRect/>
          </a:stretch>
        </p:blipFill>
        <p:spPr>
          <a:xfrm>
            <a:off x="3568162" y="2124498"/>
            <a:ext cx="3170861" cy="360000"/>
          </a:xfrm>
          <a:prstGeom prst="rect">
            <a:avLst/>
          </a:prstGeom>
        </p:spPr>
      </p:pic>
      <p:sp>
        <p:nvSpPr>
          <p:cNvPr id="41" name="文本框 40">
            <a:extLst>
              <a:ext uri="{FF2B5EF4-FFF2-40B4-BE49-F238E27FC236}">
                <a16:creationId xmlns:a16="http://schemas.microsoft.com/office/drawing/2014/main" id="{41D98586-2F9E-336E-282A-E864D69CAB3D}"/>
              </a:ext>
            </a:extLst>
          </p:cNvPr>
          <p:cNvSpPr txBox="1"/>
          <p:nvPr/>
        </p:nvSpPr>
        <p:spPr>
          <a:xfrm>
            <a:off x="1932823" y="1170122"/>
            <a:ext cx="461665" cy="92398"/>
          </a:xfrm>
          <a:prstGeom prst="rect">
            <a:avLst/>
          </a:prstGeom>
          <a:noFill/>
        </p:spPr>
        <p:txBody>
          <a:bodyPr vert="eaVert" wrap="none" rtlCol="0">
            <a:spAutoFit/>
          </a:bodyPr>
          <a:lstStyle/>
          <a:p>
            <a:endParaRPr lang="zh-CN" altLang="en-US" dirty="0"/>
          </a:p>
        </p:txBody>
      </p:sp>
      <p:sp>
        <p:nvSpPr>
          <p:cNvPr id="42" name="文本框 41">
            <a:extLst>
              <a:ext uri="{FF2B5EF4-FFF2-40B4-BE49-F238E27FC236}">
                <a16:creationId xmlns:a16="http://schemas.microsoft.com/office/drawing/2014/main" id="{B92FE01A-678F-1BC1-455B-03E125E8044C}"/>
              </a:ext>
            </a:extLst>
          </p:cNvPr>
          <p:cNvSpPr txBox="1"/>
          <p:nvPr/>
        </p:nvSpPr>
        <p:spPr>
          <a:xfrm>
            <a:off x="1241022" y="1058176"/>
            <a:ext cx="1635071" cy="369332"/>
          </a:xfrm>
          <a:prstGeom prst="rect">
            <a:avLst/>
          </a:prstGeom>
          <a:noFill/>
        </p:spPr>
        <p:txBody>
          <a:bodyPr wrap="square" rtlCol="0">
            <a:spAutoFit/>
          </a:bodyPr>
          <a:lstStyle/>
          <a:p>
            <a:r>
              <a:rPr lang="en-US" altLang="zh-CN" dirty="0"/>
              <a:t>1.</a:t>
            </a:r>
            <a:r>
              <a:rPr lang="zh-CN" altLang="en-US" dirty="0"/>
              <a:t>定义网络为：</a:t>
            </a:r>
          </a:p>
        </p:txBody>
      </p:sp>
      <p:sp>
        <p:nvSpPr>
          <p:cNvPr id="46" name="矩形: 圆角 45">
            <a:extLst>
              <a:ext uri="{FF2B5EF4-FFF2-40B4-BE49-F238E27FC236}">
                <a16:creationId xmlns:a16="http://schemas.microsoft.com/office/drawing/2014/main" id="{425E27C6-413A-798C-7DD2-289BBE4E1F02}"/>
              </a:ext>
            </a:extLst>
          </p:cNvPr>
          <p:cNvSpPr/>
          <p:nvPr/>
        </p:nvSpPr>
        <p:spPr>
          <a:xfrm>
            <a:off x="3703468" y="3861678"/>
            <a:ext cx="3962579" cy="474106"/>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文本框 42">
            <a:extLst>
              <a:ext uri="{FF2B5EF4-FFF2-40B4-BE49-F238E27FC236}">
                <a16:creationId xmlns:a16="http://schemas.microsoft.com/office/drawing/2014/main" id="{AE52A9D8-33BE-247F-F228-7A20FE1503D3}"/>
              </a:ext>
            </a:extLst>
          </p:cNvPr>
          <p:cNvSpPr txBox="1"/>
          <p:nvPr/>
        </p:nvSpPr>
        <p:spPr>
          <a:xfrm>
            <a:off x="2089871" y="1352229"/>
            <a:ext cx="1454244" cy="2335383"/>
          </a:xfrm>
          <a:prstGeom prst="rect">
            <a:avLst/>
          </a:prstGeom>
          <a:noFill/>
        </p:spPr>
        <p:txBody>
          <a:bodyPr wrap="none" rtlCol="0">
            <a:spAutoFit/>
          </a:bodyPr>
          <a:lstStyle/>
          <a:p>
            <a:pPr algn="r">
              <a:lnSpc>
                <a:spcPct val="200000"/>
              </a:lnSpc>
            </a:pPr>
            <a:r>
              <a:rPr lang="zh-CN" altLang="en-US" dirty="0"/>
              <a:t>链接集</a:t>
            </a:r>
            <a:endParaRPr lang="en-US" altLang="zh-CN" dirty="0"/>
          </a:p>
          <a:p>
            <a:pPr algn="r">
              <a:lnSpc>
                <a:spcPct val="200000"/>
              </a:lnSpc>
            </a:pPr>
            <a:r>
              <a:rPr lang="zh-CN" altLang="en-US" dirty="0"/>
              <a:t>队列集</a:t>
            </a:r>
            <a:endParaRPr lang="en-US" altLang="zh-CN" dirty="0"/>
          </a:p>
          <a:p>
            <a:pPr algn="r">
              <a:lnSpc>
                <a:spcPct val="200000"/>
              </a:lnSpc>
            </a:pPr>
            <a:r>
              <a:rPr lang="zh-CN" altLang="en-US" dirty="0"/>
              <a:t>源</a:t>
            </a:r>
            <a:r>
              <a:rPr lang="en-US" altLang="zh-CN" dirty="0"/>
              <a:t>-</a:t>
            </a:r>
            <a:r>
              <a:rPr lang="zh-CN" altLang="en-US" dirty="0"/>
              <a:t>目标流集</a:t>
            </a:r>
            <a:endParaRPr lang="en-US" altLang="zh-CN" dirty="0"/>
          </a:p>
          <a:p>
            <a:pPr algn="r">
              <a:lnSpc>
                <a:spcPct val="250000"/>
              </a:lnSpc>
            </a:pPr>
            <a:r>
              <a:rPr lang="zh-CN" altLang="en-US" dirty="0"/>
              <a:t>定义流</a:t>
            </a:r>
          </a:p>
        </p:txBody>
      </p:sp>
      <p:sp>
        <p:nvSpPr>
          <p:cNvPr id="44" name="矩形: 圆角 43">
            <a:extLst>
              <a:ext uri="{FF2B5EF4-FFF2-40B4-BE49-F238E27FC236}">
                <a16:creationId xmlns:a16="http://schemas.microsoft.com/office/drawing/2014/main" id="{8BB2689C-8336-452A-08C5-806C59DA032D}"/>
              </a:ext>
            </a:extLst>
          </p:cNvPr>
          <p:cNvSpPr/>
          <p:nvPr/>
        </p:nvSpPr>
        <p:spPr>
          <a:xfrm>
            <a:off x="5758679" y="3390452"/>
            <a:ext cx="865670" cy="355318"/>
          </a:xfrm>
          <a:prstGeom prst="roundRect">
            <a:avLst/>
          </a:prstGeom>
          <a:noFill/>
          <a:ln w="25400"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45" name="标注: 线形 44">
            <a:extLst>
              <a:ext uri="{FF2B5EF4-FFF2-40B4-BE49-F238E27FC236}">
                <a16:creationId xmlns:a16="http://schemas.microsoft.com/office/drawing/2014/main" id="{B4F61E3C-933F-BFB6-0EF1-75A74977FF5E}"/>
              </a:ext>
            </a:extLst>
          </p:cNvPr>
          <p:cNvSpPr/>
          <p:nvPr/>
        </p:nvSpPr>
        <p:spPr>
          <a:xfrm>
            <a:off x="2601957" y="3226779"/>
            <a:ext cx="7828133" cy="1291483"/>
          </a:xfrm>
          <a:prstGeom prst="borderCallout1">
            <a:avLst>
              <a:gd name="adj1" fmla="val -117"/>
              <a:gd name="adj2" fmla="val 14237"/>
              <a:gd name="adj3" fmla="val -20264"/>
              <a:gd name="adj4" fmla="val 23536"/>
            </a:avLst>
          </a:prstGeom>
          <a:noFill/>
          <a:ln w="25400" cap="flat" cmpd="sng" algn="ctr">
            <a:solidFill>
              <a:srgbClr val="FF0000"/>
            </a:solidFill>
            <a:prstDash val="solid"/>
            <a:round/>
            <a:headEnd type="none" w="med" len="med"/>
            <a:tailEnd type="none" w="med" len="med"/>
          </a:ln>
          <a:effectLst>
            <a:softEdge rad="0"/>
          </a:effectLst>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solidFill>
                <a:schemeClr val="accent2"/>
              </a:solidFill>
            </a:endParaRPr>
          </a:p>
        </p:txBody>
      </p:sp>
      <p:sp>
        <p:nvSpPr>
          <p:cNvPr id="24" name="文本框 23">
            <a:extLst>
              <a:ext uri="{FF2B5EF4-FFF2-40B4-BE49-F238E27FC236}">
                <a16:creationId xmlns:a16="http://schemas.microsoft.com/office/drawing/2014/main" id="{C6B9F336-A19D-3A52-9CF5-C59014D8BFCC}"/>
              </a:ext>
            </a:extLst>
          </p:cNvPr>
          <p:cNvSpPr txBox="1"/>
          <p:nvPr/>
        </p:nvSpPr>
        <p:spPr>
          <a:xfrm>
            <a:off x="3703468" y="3910559"/>
            <a:ext cx="4110421" cy="369332"/>
          </a:xfrm>
          <a:prstGeom prst="rect">
            <a:avLst/>
          </a:prstGeom>
          <a:noFill/>
        </p:spPr>
        <p:txBody>
          <a:bodyPr wrap="none" rtlCol="0">
            <a:spAutoFit/>
          </a:bodyPr>
          <a:lstStyle/>
          <a:p>
            <a:r>
              <a:rPr lang="zh-CN" altLang="en-US" dirty="0"/>
              <a:t>返回流</a:t>
            </a:r>
            <a:r>
              <a:rPr lang="en-US" altLang="zh-CN" dirty="0"/>
              <a:t>fi</a:t>
            </a:r>
            <a:r>
              <a:rPr lang="zh-CN" altLang="en-US" dirty="0"/>
              <a:t>路径上第</a:t>
            </a:r>
            <a:r>
              <a:rPr lang="en-US" altLang="zh-CN" dirty="0"/>
              <a:t>j</a:t>
            </a:r>
            <a:r>
              <a:rPr lang="zh-CN" altLang="en-US" dirty="0"/>
              <a:t>个队列或链接的索引</a:t>
            </a:r>
          </a:p>
        </p:txBody>
      </p:sp>
      <p:sp>
        <p:nvSpPr>
          <p:cNvPr id="47" name="文本框 46">
            <a:extLst>
              <a:ext uri="{FF2B5EF4-FFF2-40B4-BE49-F238E27FC236}">
                <a16:creationId xmlns:a16="http://schemas.microsoft.com/office/drawing/2014/main" id="{97ABE21C-B761-7A2F-45B9-B486D445ED46}"/>
              </a:ext>
            </a:extLst>
          </p:cNvPr>
          <p:cNvSpPr txBox="1"/>
          <p:nvPr/>
        </p:nvSpPr>
        <p:spPr>
          <a:xfrm>
            <a:off x="1241021" y="4699618"/>
            <a:ext cx="1635071" cy="369332"/>
          </a:xfrm>
          <a:prstGeom prst="rect">
            <a:avLst/>
          </a:prstGeom>
          <a:noFill/>
        </p:spPr>
        <p:txBody>
          <a:bodyPr wrap="square" rtlCol="0">
            <a:spAutoFit/>
          </a:bodyPr>
          <a:lstStyle/>
          <a:p>
            <a:r>
              <a:rPr lang="en-US" altLang="zh-CN" dirty="0"/>
              <a:t>2.</a:t>
            </a:r>
            <a:r>
              <a:rPr lang="zh-CN" altLang="en-US" dirty="0"/>
              <a:t>定义函数：</a:t>
            </a:r>
          </a:p>
        </p:txBody>
      </p:sp>
      <p:sp>
        <p:nvSpPr>
          <p:cNvPr id="48" name="文本框 47">
            <a:extLst>
              <a:ext uri="{FF2B5EF4-FFF2-40B4-BE49-F238E27FC236}">
                <a16:creationId xmlns:a16="http://schemas.microsoft.com/office/drawing/2014/main" id="{E9CB1FFD-AA65-71FE-2803-D4F2340A47D4}"/>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a:extLst>
              <a:ext uri="{FF2B5EF4-FFF2-40B4-BE49-F238E27FC236}">
                <a16:creationId xmlns:a16="http://schemas.microsoft.com/office/drawing/2014/main" id="{99D4EAF7-908C-C47A-7CD2-F7879BDAF7F9}"/>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18662210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对话气泡: 圆角矩形 15">
            <a:extLst>
              <a:ext uri="{FF2B5EF4-FFF2-40B4-BE49-F238E27FC236}">
                <a16:creationId xmlns:a16="http://schemas.microsoft.com/office/drawing/2014/main" id="{09E7A2D6-A2B2-FC4E-4E49-3E4C64E6BF33}"/>
              </a:ext>
            </a:extLst>
          </p:cNvPr>
          <p:cNvSpPr/>
          <p:nvPr/>
        </p:nvSpPr>
        <p:spPr>
          <a:xfrm>
            <a:off x="8551333" y="2429933"/>
            <a:ext cx="3071434" cy="2247127"/>
          </a:xfrm>
          <a:prstGeom prst="wedgeRoundRectCallout">
            <a:avLst>
              <a:gd name="adj1" fmla="val 22170"/>
              <a:gd name="adj2" fmla="val 636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表示网络组件及其关系</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网络模型</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1F4E668D-32CF-FBF3-5BCC-EFE8A593A3CC}"/>
              </a:ext>
            </a:extLst>
          </p:cNvPr>
          <p:cNvPicPr>
            <a:picLocks noChangeAspect="1"/>
          </p:cNvPicPr>
          <p:nvPr/>
        </p:nvPicPr>
        <p:blipFill>
          <a:blip r:embed="rId4"/>
          <a:stretch>
            <a:fillRect/>
          </a:stretch>
        </p:blipFill>
        <p:spPr>
          <a:xfrm>
            <a:off x="1139785" y="986190"/>
            <a:ext cx="7105708" cy="3690879"/>
          </a:xfrm>
          <a:prstGeom prst="rect">
            <a:avLst/>
          </a:prstGeom>
        </p:spPr>
      </p:pic>
      <p:pic>
        <p:nvPicPr>
          <p:cNvPr id="2" name="图片 1">
            <a:extLst>
              <a:ext uri="{FF2B5EF4-FFF2-40B4-BE49-F238E27FC236}">
                <a16:creationId xmlns:a16="http://schemas.microsoft.com/office/drawing/2014/main" id="{85DE8123-6D2B-4D00-6E3B-839DDE90735A}"/>
              </a:ext>
            </a:extLst>
          </p:cNvPr>
          <p:cNvPicPr>
            <a:picLocks noChangeAspect="1"/>
          </p:cNvPicPr>
          <p:nvPr/>
        </p:nvPicPr>
        <p:blipFill>
          <a:blip r:embed="rId5"/>
          <a:stretch>
            <a:fillRect/>
          </a:stretch>
        </p:blipFill>
        <p:spPr>
          <a:xfrm>
            <a:off x="1893473" y="4782684"/>
            <a:ext cx="5598332" cy="1232111"/>
          </a:xfrm>
          <a:prstGeom prst="rect">
            <a:avLst/>
          </a:prstGeom>
        </p:spPr>
      </p:pic>
      <p:sp>
        <p:nvSpPr>
          <p:cNvPr id="5" name="矩形: 圆角 4">
            <a:extLst>
              <a:ext uri="{FF2B5EF4-FFF2-40B4-BE49-F238E27FC236}">
                <a16:creationId xmlns:a16="http://schemas.microsoft.com/office/drawing/2014/main" id="{34EDA652-410E-441E-A8CD-398F5A095443}"/>
              </a:ext>
            </a:extLst>
          </p:cNvPr>
          <p:cNvSpPr/>
          <p:nvPr/>
        </p:nvSpPr>
        <p:spPr>
          <a:xfrm>
            <a:off x="8952233" y="4988573"/>
            <a:ext cx="2406614"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 name="直接连接符 6">
            <a:extLst>
              <a:ext uri="{FF2B5EF4-FFF2-40B4-BE49-F238E27FC236}">
                <a16:creationId xmlns:a16="http://schemas.microsoft.com/office/drawing/2014/main" id="{6FC90FCD-9285-3073-93AA-EBA9C9FB0AA0}"/>
              </a:ext>
            </a:extLst>
          </p:cNvPr>
          <p:cNvCxnSpPr>
            <a:cxnSpLocks/>
          </p:cNvCxnSpPr>
          <p:nvPr/>
        </p:nvCxnSpPr>
        <p:spPr>
          <a:xfrm>
            <a:off x="9640967" y="5111489"/>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886B3C3-E4C9-C386-5B47-CE6BF3CF8475}"/>
              </a:ext>
            </a:extLst>
          </p:cNvPr>
          <p:cNvSpPr txBox="1"/>
          <p:nvPr/>
        </p:nvSpPr>
        <p:spPr>
          <a:xfrm>
            <a:off x="9076960" y="5167046"/>
            <a:ext cx="560833" cy="369332"/>
          </a:xfrm>
          <a:prstGeom prst="rect">
            <a:avLst/>
          </a:prstGeom>
          <a:noFill/>
        </p:spPr>
        <p:txBody>
          <a:bodyPr wrap="square" rtlCol="0">
            <a:spAutoFit/>
          </a:bodyPr>
          <a:lstStyle/>
          <a:p>
            <a:r>
              <a:rPr lang="en-US" altLang="zh-CN" dirty="0"/>
              <a:t>first</a:t>
            </a:r>
            <a:endParaRPr lang="zh-CN" altLang="en-US" dirty="0"/>
          </a:p>
        </p:txBody>
      </p:sp>
      <p:sp>
        <p:nvSpPr>
          <p:cNvPr id="10" name="文本框 9">
            <a:extLst>
              <a:ext uri="{FF2B5EF4-FFF2-40B4-BE49-F238E27FC236}">
                <a16:creationId xmlns:a16="http://schemas.microsoft.com/office/drawing/2014/main" id="{486C4BE2-0100-D508-F7DD-F4AF2EA2FDAD}"/>
              </a:ext>
            </a:extLst>
          </p:cNvPr>
          <p:cNvSpPr txBox="1"/>
          <p:nvPr/>
        </p:nvSpPr>
        <p:spPr>
          <a:xfrm>
            <a:off x="9728846" y="5167046"/>
            <a:ext cx="1596325" cy="369332"/>
          </a:xfrm>
          <a:prstGeom prst="rect">
            <a:avLst/>
          </a:prstGeom>
          <a:noFill/>
        </p:spPr>
        <p:txBody>
          <a:bodyPr wrap="square" rtlCol="0">
            <a:spAutoFit/>
          </a:bodyPr>
          <a:lstStyle/>
          <a:p>
            <a:r>
              <a:rPr lang="zh-CN" altLang="en-US" b="1" dirty="0"/>
              <a:t>产生</a:t>
            </a:r>
            <a:r>
              <a:rPr lang="zh-CN" altLang="en-US" b="1" dirty="0">
                <a:solidFill>
                  <a:srgbClr val="0000FF"/>
                </a:solidFill>
              </a:rPr>
              <a:t>循环依赖</a:t>
            </a:r>
          </a:p>
        </p:txBody>
      </p:sp>
      <p:sp>
        <p:nvSpPr>
          <p:cNvPr id="11" name="箭头: 右 10">
            <a:extLst>
              <a:ext uri="{FF2B5EF4-FFF2-40B4-BE49-F238E27FC236}">
                <a16:creationId xmlns:a16="http://schemas.microsoft.com/office/drawing/2014/main" id="{BB21B925-99FD-0DEF-AC7F-910B6F89AA67}"/>
              </a:ext>
            </a:extLst>
          </p:cNvPr>
          <p:cNvSpPr/>
          <p:nvPr/>
        </p:nvSpPr>
        <p:spPr>
          <a:xfrm>
            <a:off x="7849892" y="5267527"/>
            <a:ext cx="860155" cy="168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110DF12-5380-710E-25BC-A641CE9B9626}"/>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a:extLst>
              <a:ext uri="{FF2B5EF4-FFF2-40B4-BE49-F238E27FC236}">
                <a16:creationId xmlns:a16="http://schemas.microsoft.com/office/drawing/2014/main" id="{DCC1C550-68AA-4680-E017-54F43DF15758}"/>
              </a:ext>
            </a:extLst>
          </p:cNvPr>
          <p:cNvSpPr txBox="1"/>
          <p:nvPr/>
        </p:nvSpPr>
        <p:spPr>
          <a:xfrm>
            <a:off x="8659893" y="2605736"/>
            <a:ext cx="2859007" cy="1895519"/>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solidFill>
                  <a:schemeClr val="bg1"/>
                </a:solidFill>
              </a:rPr>
              <a:t>特定队列的数据包丢失取决于其负载，因此还取决于馈送到该特定队列的其他队列的吞吐量。吞吐量取决于数据包丢失，因此我们最终产生了循环依赖。</a:t>
            </a:r>
          </a:p>
        </p:txBody>
      </p:sp>
      <p:sp>
        <p:nvSpPr>
          <p:cNvPr id="9" name="页脚占位符 8">
            <a:extLst>
              <a:ext uri="{FF2B5EF4-FFF2-40B4-BE49-F238E27FC236}">
                <a16:creationId xmlns:a16="http://schemas.microsoft.com/office/drawing/2014/main" id="{41BA57E7-5A40-43A3-A6D6-BE43AC3F5981}"/>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31998738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表示网络组件及其关系</a:t>
            </a:r>
            <a:r>
              <a:rPr lang="en-US" altLang="zh-CN" sz="2600" b="1" dirty="0">
                <a:solidFill>
                  <a:sysClr val="windowText" lastClr="000000"/>
                </a:solidFill>
                <a:latin typeface="Arial" panose="020B0604020202020204"/>
                <a:ea typeface="微软雅黑" panose="020B0503020204020204" pitchFamily="34" charset="-122"/>
              </a:rPr>
              <a: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三阶段消息传递算法</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69037920-F659-C5FA-F934-27D300606D5E}"/>
              </a:ext>
            </a:extLst>
          </p:cNvPr>
          <p:cNvPicPr>
            <a:picLocks noChangeAspect="1"/>
          </p:cNvPicPr>
          <p:nvPr/>
        </p:nvPicPr>
        <p:blipFill>
          <a:blip r:embed="rId4"/>
          <a:stretch>
            <a:fillRect/>
          </a:stretch>
        </p:blipFill>
        <p:spPr>
          <a:xfrm>
            <a:off x="1373274" y="887038"/>
            <a:ext cx="5297717" cy="5423653"/>
          </a:xfrm>
          <a:prstGeom prst="rect">
            <a:avLst/>
          </a:prstGeom>
        </p:spPr>
      </p:pic>
      <p:sp>
        <p:nvSpPr>
          <p:cNvPr id="11" name="矩形: 圆角 10">
            <a:extLst>
              <a:ext uri="{FF2B5EF4-FFF2-40B4-BE49-F238E27FC236}">
                <a16:creationId xmlns:a16="http://schemas.microsoft.com/office/drawing/2014/main" id="{E2565F0E-D914-872D-8781-309B68F15716}"/>
              </a:ext>
            </a:extLst>
          </p:cNvPr>
          <p:cNvSpPr/>
          <p:nvPr/>
        </p:nvSpPr>
        <p:spPr>
          <a:xfrm>
            <a:off x="8841352" y="1015699"/>
            <a:ext cx="2406614"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连接符 11">
            <a:extLst>
              <a:ext uri="{FF2B5EF4-FFF2-40B4-BE49-F238E27FC236}">
                <a16:creationId xmlns:a16="http://schemas.microsoft.com/office/drawing/2014/main" id="{169CC5EB-19CD-3B7E-94FA-6D00FE55388D}"/>
              </a:ext>
            </a:extLst>
          </p:cNvPr>
          <p:cNvCxnSpPr>
            <a:cxnSpLocks/>
          </p:cNvCxnSpPr>
          <p:nvPr/>
        </p:nvCxnSpPr>
        <p:spPr>
          <a:xfrm>
            <a:off x="9530086" y="1138615"/>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BEE26CF-A16A-BCCD-E4F2-E7BE2F240CDB}"/>
              </a:ext>
            </a:extLst>
          </p:cNvPr>
          <p:cNvSpPr txBox="1"/>
          <p:nvPr/>
        </p:nvSpPr>
        <p:spPr>
          <a:xfrm>
            <a:off x="8874219" y="1194172"/>
            <a:ext cx="685560" cy="369332"/>
          </a:xfrm>
          <a:prstGeom prst="rect">
            <a:avLst/>
          </a:prstGeom>
          <a:noFill/>
        </p:spPr>
        <p:txBody>
          <a:bodyPr wrap="square" rtlCol="0">
            <a:spAutoFit/>
          </a:bodyPr>
          <a:lstStyle/>
          <a:p>
            <a:r>
              <a:rPr lang="en-US" altLang="zh-CN" dirty="0"/>
              <a:t>then</a:t>
            </a:r>
            <a:endParaRPr lang="zh-CN" altLang="en-US" dirty="0"/>
          </a:p>
        </p:txBody>
      </p:sp>
      <p:sp>
        <p:nvSpPr>
          <p:cNvPr id="14" name="文本框 13">
            <a:extLst>
              <a:ext uri="{FF2B5EF4-FFF2-40B4-BE49-F238E27FC236}">
                <a16:creationId xmlns:a16="http://schemas.microsoft.com/office/drawing/2014/main" id="{9BF2B819-A556-231F-2A67-BC6CE676C293}"/>
              </a:ext>
            </a:extLst>
          </p:cNvPr>
          <p:cNvSpPr txBox="1"/>
          <p:nvPr/>
        </p:nvSpPr>
        <p:spPr>
          <a:xfrm>
            <a:off x="9617965" y="1194172"/>
            <a:ext cx="1596325" cy="369332"/>
          </a:xfrm>
          <a:prstGeom prst="rect">
            <a:avLst/>
          </a:prstGeom>
          <a:noFill/>
        </p:spPr>
        <p:txBody>
          <a:bodyPr wrap="square" rtlCol="0">
            <a:spAutoFit/>
          </a:bodyPr>
          <a:lstStyle/>
          <a:p>
            <a:r>
              <a:rPr lang="zh-CN" altLang="en-US" b="1" dirty="0"/>
              <a:t>解决循环依赖</a:t>
            </a:r>
          </a:p>
        </p:txBody>
      </p:sp>
      <p:sp>
        <p:nvSpPr>
          <p:cNvPr id="15" name="箭头: 右 14">
            <a:extLst>
              <a:ext uri="{FF2B5EF4-FFF2-40B4-BE49-F238E27FC236}">
                <a16:creationId xmlns:a16="http://schemas.microsoft.com/office/drawing/2014/main" id="{D4947CDD-EE2E-A0D4-7878-F5FD2A569106}"/>
              </a:ext>
            </a:extLst>
          </p:cNvPr>
          <p:cNvSpPr/>
          <p:nvPr/>
        </p:nvSpPr>
        <p:spPr>
          <a:xfrm flipH="1">
            <a:off x="7826384" y="1285655"/>
            <a:ext cx="860155" cy="1683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大括号 20">
            <a:extLst>
              <a:ext uri="{FF2B5EF4-FFF2-40B4-BE49-F238E27FC236}">
                <a16:creationId xmlns:a16="http://schemas.microsoft.com/office/drawing/2014/main" id="{F3A47B8D-8211-70B8-E130-2074CC8165C2}"/>
              </a:ext>
            </a:extLst>
          </p:cNvPr>
          <p:cNvSpPr/>
          <p:nvPr/>
        </p:nvSpPr>
        <p:spPr>
          <a:xfrm>
            <a:off x="6603542" y="1764944"/>
            <a:ext cx="265857" cy="905256"/>
          </a:xfrm>
          <a:prstGeom prst="rightBrace">
            <a:avLst>
              <a:gd name="adj1" fmla="val 78396"/>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825245E-1F30-1273-A5F2-68E66101E45F}"/>
              </a:ext>
            </a:extLst>
          </p:cNvPr>
          <p:cNvSpPr txBox="1"/>
          <p:nvPr/>
        </p:nvSpPr>
        <p:spPr>
          <a:xfrm>
            <a:off x="7106467" y="2075800"/>
            <a:ext cx="2031325" cy="369332"/>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①初始化隐藏状态</a:t>
            </a:r>
          </a:p>
        </p:txBody>
      </p:sp>
      <p:sp>
        <p:nvSpPr>
          <p:cNvPr id="23" name="右大括号 22">
            <a:extLst>
              <a:ext uri="{FF2B5EF4-FFF2-40B4-BE49-F238E27FC236}">
                <a16:creationId xmlns:a16="http://schemas.microsoft.com/office/drawing/2014/main" id="{A5A5C706-5570-AF58-E1D0-F22F19796978}"/>
              </a:ext>
            </a:extLst>
          </p:cNvPr>
          <p:cNvSpPr/>
          <p:nvPr/>
        </p:nvSpPr>
        <p:spPr>
          <a:xfrm>
            <a:off x="6603543" y="3075313"/>
            <a:ext cx="266124" cy="905252"/>
          </a:xfrm>
          <a:prstGeom prst="rightBrace">
            <a:avLst>
              <a:gd name="adj1" fmla="val 783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1CCE271A-413C-5683-B0E5-762043ADE38C}"/>
              </a:ext>
            </a:extLst>
          </p:cNvPr>
          <p:cNvSpPr txBox="1"/>
          <p:nvPr/>
        </p:nvSpPr>
        <p:spPr>
          <a:xfrm>
            <a:off x="7104926" y="3386169"/>
            <a:ext cx="1802301" cy="369330"/>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流</a:t>
            </a:r>
          </a:p>
        </p:txBody>
      </p:sp>
      <p:sp>
        <p:nvSpPr>
          <p:cNvPr id="25" name="右大括号 24">
            <a:extLst>
              <a:ext uri="{FF2B5EF4-FFF2-40B4-BE49-F238E27FC236}">
                <a16:creationId xmlns:a16="http://schemas.microsoft.com/office/drawing/2014/main" id="{2F6E3117-B149-7A20-7936-51E3727CCB7C}"/>
              </a:ext>
            </a:extLst>
          </p:cNvPr>
          <p:cNvSpPr/>
          <p:nvPr/>
        </p:nvSpPr>
        <p:spPr>
          <a:xfrm>
            <a:off x="6603543" y="4029070"/>
            <a:ext cx="266124" cy="905252"/>
          </a:xfrm>
          <a:prstGeom prst="rightBrace">
            <a:avLst>
              <a:gd name="adj1" fmla="val 783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C78A1A86-A118-81B2-52E1-269521CAC783}"/>
              </a:ext>
            </a:extLst>
          </p:cNvPr>
          <p:cNvSpPr txBox="1"/>
          <p:nvPr/>
        </p:nvSpPr>
        <p:spPr>
          <a:xfrm>
            <a:off x="7104926" y="4339926"/>
            <a:ext cx="1802301" cy="369330"/>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队列</a:t>
            </a:r>
          </a:p>
        </p:txBody>
      </p:sp>
      <p:sp>
        <p:nvSpPr>
          <p:cNvPr id="27" name="右大括号 26">
            <a:extLst>
              <a:ext uri="{FF2B5EF4-FFF2-40B4-BE49-F238E27FC236}">
                <a16:creationId xmlns:a16="http://schemas.microsoft.com/office/drawing/2014/main" id="{3202A275-B833-2FE4-71FD-8361B432D7B8}"/>
              </a:ext>
            </a:extLst>
          </p:cNvPr>
          <p:cNvSpPr/>
          <p:nvPr/>
        </p:nvSpPr>
        <p:spPr>
          <a:xfrm>
            <a:off x="6603542" y="4980582"/>
            <a:ext cx="267564" cy="673993"/>
          </a:xfrm>
          <a:prstGeom prst="rightBrace">
            <a:avLst>
              <a:gd name="adj1" fmla="val 783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FBBBD5A-CF5B-E720-9EA9-60F262FB97A0}"/>
              </a:ext>
            </a:extLst>
          </p:cNvPr>
          <p:cNvSpPr txBox="1"/>
          <p:nvPr/>
        </p:nvSpPr>
        <p:spPr>
          <a:xfrm>
            <a:off x="7108721" y="5133721"/>
            <a:ext cx="1802301" cy="369330"/>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链路</a:t>
            </a:r>
          </a:p>
        </p:txBody>
      </p:sp>
      <p:sp>
        <p:nvSpPr>
          <p:cNvPr id="29" name="右大括号 28">
            <a:extLst>
              <a:ext uri="{FF2B5EF4-FFF2-40B4-BE49-F238E27FC236}">
                <a16:creationId xmlns:a16="http://schemas.microsoft.com/office/drawing/2014/main" id="{41F3E4AD-253C-3309-723F-16995943374B}"/>
              </a:ext>
            </a:extLst>
          </p:cNvPr>
          <p:cNvSpPr/>
          <p:nvPr/>
        </p:nvSpPr>
        <p:spPr>
          <a:xfrm>
            <a:off x="7762520" y="2850247"/>
            <a:ext cx="267564" cy="2895812"/>
          </a:xfrm>
          <a:prstGeom prst="rightBrace">
            <a:avLst>
              <a:gd name="adj1" fmla="val 78396"/>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187A8ABA-4811-487C-2E6D-10431A7DBA50}"/>
              </a:ext>
            </a:extLst>
          </p:cNvPr>
          <p:cNvSpPr txBox="1"/>
          <p:nvPr/>
        </p:nvSpPr>
        <p:spPr>
          <a:xfrm>
            <a:off x="8122129" y="4112364"/>
            <a:ext cx="6096000" cy="369332"/>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②消息传递和隐藏状态更新</a:t>
            </a:r>
          </a:p>
        </p:txBody>
      </p:sp>
      <p:sp>
        <p:nvSpPr>
          <p:cNvPr id="32" name="右大括号 31">
            <a:extLst>
              <a:ext uri="{FF2B5EF4-FFF2-40B4-BE49-F238E27FC236}">
                <a16:creationId xmlns:a16="http://schemas.microsoft.com/office/drawing/2014/main" id="{AF62F4CD-8A6C-620A-B3DA-39B9C14A66A2}"/>
              </a:ext>
            </a:extLst>
          </p:cNvPr>
          <p:cNvSpPr/>
          <p:nvPr/>
        </p:nvSpPr>
        <p:spPr>
          <a:xfrm>
            <a:off x="6603542" y="5748425"/>
            <a:ext cx="267564" cy="419418"/>
          </a:xfrm>
          <a:prstGeom prst="rightBrace">
            <a:avLst>
              <a:gd name="adj1" fmla="val 78396"/>
              <a:gd name="adj2" fmla="val 5000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C8425CCB-BB26-D709-ACC3-2236CD8159F1}"/>
              </a:ext>
            </a:extLst>
          </p:cNvPr>
          <p:cNvSpPr txBox="1"/>
          <p:nvPr/>
        </p:nvSpPr>
        <p:spPr>
          <a:xfrm>
            <a:off x="7104926" y="5758336"/>
            <a:ext cx="1802301" cy="369330"/>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③读取隐藏状态</a:t>
            </a:r>
          </a:p>
        </p:txBody>
      </p:sp>
      <p:sp>
        <p:nvSpPr>
          <p:cNvPr id="4" name="页脚占位符 3">
            <a:extLst>
              <a:ext uri="{FF2B5EF4-FFF2-40B4-BE49-F238E27FC236}">
                <a16:creationId xmlns:a16="http://schemas.microsoft.com/office/drawing/2014/main" id="{5D31411A-D0F5-4306-8AFC-0065EBB29F7C}"/>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3918903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利用规模无关特征实线泛化能力</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更大链路容量</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圆角矩形 12">
            <a:extLst>
              <a:ext uri="{FF2B5EF4-FFF2-40B4-BE49-F238E27FC236}">
                <a16:creationId xmlns:a16="http://schemas.microsoft.com/office/drawing/2014/main" id="{50AD5A8E-D42B-EA68-B27D-915DFBB2CFC2}"/>
              </a:ext>
            </a:extLst>
          </p:cNvPr>
          <p:cNvSpPr/>
          <p:nvPr/>
        </p:nvSpPr>
        <p:spPr>
          <a:xfrm rot="10800000" flipV="1">
            <a:off x="837024" y="1226355"/>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1</a:t>
            </a:r>
            <a:endParaRPr lang="zh-CN" altLang="en-US" sz="3600" dirty="0">
              <a:cs typeface="+mn-ea"/>
              <a:sym typeface="+mn-lt"/>
            </a:endParaRPr>
          </a:p>
        </p:txBody>
      </p:sp>
      <p:sp>
        <p:nvSpPr>
          <p:cNvPr id="8" name="文本框 7">
            <a:extLst>
              <a:ext uri="{FF2B5EF4-FFF2-40B4-BE49-F238E27FC236}">
                <a16:creationId xmlns:a16="http://schemas.microsoft.com/office/drawing/2014/main" id="{BFF86513-59AC-B2FD-3718-A9802BF2D508}"/>
              </a:ext>
            </a:extLst>
          </p:cNvPr>
          <p:cNvSpPr txBox="1"/>
          <p:nvPr/>
        </p:nvSpPr>
        <p:spPr>
          <a:xfrm>
            <a:off x="1261389" y="1194653"/>
            <a:ext cx="3647148" cy="775082"/>
          </a:xfrm>
          <a:prstGeom prst="rect">
            <a:avLst/>
          </a:prstGeom>
          <a:noFill/>
        </p:spPr>
        <p:txBody>
          <a:bodyPr wrap="none" lIns="91438" tIns="45719" rIns="91438" bIns="45719" rtlCol="0">
            <a:spAutoFit/>
          </a:bodyPr>
          <a:lstStyle/>
          <a:p>
            <a:pPr>
              <a:lnSpc>
                <a:spcPct val="130000"/>
              </a:lnSpc>
            </a:pPr>
            <a:r>
              <a:rPr lang="zh-CN" altLang="en-US" b="1" i="0" dirty="0">
                <a:solidFill>
                  <a:srgbClr val="002060"/>
                </a:solidFill>
                <a:effectLst/>
                <a:latin typeface="Arial" panose="020B0604020202020204" pitchFamily="34" charset="0"/>
              </a:rPr>
              <a:t>在消息传递阶段保持规模独立特征</a:t>
            </a:r>
          </a:p>
          <a:p>
            <a:pPr>
              <a:lnSpc>
                <a:spcPct val="130000"/>
              </a:lnSpc>
            </a:pPr>
            <a:endParaRPr lang="zh-CN" altLang="en-US" b="1" i="0" dirty="0">
              <a:solidFill>
                <a:srgbClr val="002060"/>
              </a:solidFill>
              <a:effectLst/>
              <a:latin typeface="Arial" panose="020B0604020202020204" pitchFamily="34" charset="0"/>
            </a:endParaRPr>
          </a:p>
        </p:txBody>
      </p:sp>
      <p:cxnSp>
        <p:nvCxnSpPr>
          <p:cNvPr id="9" name="直接连接符 8">
            <a:extLst>
              <a:ext uri="{FF2B5EF4-FFF2-40B4-BE49-F238E27FC236}">
                <a16:creationId xmlns:a16="http://schemas.microsoft.com/office/drawing/2014/main" id="{30EA561C-13FB-102E-17FF-24D8B24F2732}"/>
              </a:ext>
            </a:extLst>
          </p:cNvPr>
          <p:cNvCxnSpPr/>
          <p:nvPr/>
        </p:nvCxnSpPr>
        <p:spPr>
          <a:xfrm>
            <a:off x="1349760" y="156338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C9DC812-3DA8-6F7B-910D-09780515D6A0}"/>
              </a:ext>
            </a:extLst>
          </p:cNvPr>
          <p:cNvCxnSpPr/>
          <p:nvPr/>
        </p:nvCxnSpPr>
        <p:spPr>
          <a:xfrm>
            <a:off x="6096000" y="1049006"/>
            <a:ext cx="0" cy="51138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DF827BC-9200-7E45-5AAE-46C8E1DCF88C}"/>
              </a:ext>
            </a:extLst>
          </p:cNvPr>
          <p:cNvSpPr txBox="1"/>
          <p:nvPr/>
        </p:nvSpPr>
        <p:spPr>
          <a:xfrm>
            <a:off x="838081" y="1761521"/>
            <a:ext cx="4715931" cy="6512167"/>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en-US" altLang="zh-CN" dirty="0" err="1"/>
              <a:t>accroding</a:t>
            </a:r>
            <a:r>
              <a:rPr lang="en-US" altLang="zh-CN" dirty="0"/>
              <a:t> to algorithm 1</a:t>
            </a:r>
            <a:r>
              <a:rPr lang="zh-CN" altLang="en-US" dirty="0"/>
              <a:t>（上页）→链路容量</a:t>
            </a:r>
            <a:r>
              <a:rPr lang="en-US" altLang="zh-CN" dirty="0"/>
              <a:t>C</a:t>
            </a:r>
            <a:r>
              <a:rPr lang="zh-CN" altLang="en-US" dirty="0"/>
              <a:t>只是链路隐藏状态的初始特征</a:t>
            </a:r>
            <a:r>
              <a:rPr lang="en-US" altLang="zh-CN" dirty="0"/>
              <a:t> </a:t>
            </a:r>
            <a:r>
              <a:rPr lang="zh-CN" altLang="en-US" dirty="0"/>
              <a:t>→</a:t>
            </a:r>
            <a:r>
              <a:rPr lang="zh-CN" altLang="en-US" dirty="0">
                <a:solidFill>
                  <a:srgbClr val="FF0000"/>
                </a:solidFill>
              </a:rPr>
              <a:t>限制</a:t>
            </a:r>
            <a:endParaRPr lang="en-US" altLang="zh-CN" dirty="0">
              <a:solidFill>
                <a:srgbClr val="FF0000"/>
              </a:solidFill>
            </a:endParaRPr>
          </a:p>
          <a:p>
            <a:endParaRPr lang="en-US" altLang="zh-CN" dirty="0">
              <a:solidFill>
                <a:srgbClr val="FF0000"/>
              </a:solidFill>
            </a:endParaRPr>
          </a:p>
          <a:p>
            <a:r>
              <a:rPr lang="zh-CN" altLang="en-US" dirty="0"/>
              <a:t>利用网络领域的特殊性，找到与之相关的</a:t>
            </a:r>
            <a:r>
              <a:rPr lang="zh-CN" altLang="en-US" dirty="0">
                <a:solidFill>
                  <a:srgbClr val="FF0000"/>
                </a:solidFill>
              </a:rPr>
              <a:t>规模无关特征：</a:t>
            </a:r>
            <a:r>
              <a:rPr lang="zh-CN" altLang="en-US" b="1" dirty="0"/>
              <a:t>编码链路到达率（基于链路中聚合的流量）和服务时间（基于链路容量）之间的相对比率</a:t>
            </a:r>
            <a:endParaRPr lang="en-US" altLang="zh-CN" b="1" dirty="0"/>
          </a:p>
          <a:p>
            <a:endParaRPr lang="en-US" altLang="zh-CN" b="1" dirty="0"/>
          </a:p>
          <a:p>
            <a:r>
              <a:rPr lang="zh-CN" altLang="en-US" dirty="0"/>
              <a:t>链路容量定义：</a:t>
            </a:r>
            <a:endParaRPr lang="en-US" altLang="zh-CN" dirty="0"/>
          </a:p>
          <a:p>
            <a:pPr algn="ctr"/>
            <a:r>
              <a:rPr lang="en-US" altLang="zh-CN" sz="2400" b="0" i="1" dirty="0" err="1">
                <a:solidFill>
                  <a:srgbClr val="000000"/>
                </a:solidFill>
                <a:effectLst/>
                <a:latin typeface="Times New Roman" panose="02020603050405020304" pitchFamily="18" charset="0"/>
                <a:cs typeface="Times New Roman" panose="02020603050405020304" pitchFamily="18" charset="0"/>
              </a:rPr>
              <a:t>Cap</a:t>
            </a:r>
            <a:r>
              <a:rPr lang="en-US" altLang="zh-CN" sz="800" b="0" i="1" dirty="0" err="1">
                <a:solidFill>
                  <a:srgbClr val="000000"/>
                </a:solidFill>
                <a:effectLst/>
                <a:latin typeface="Times New Roman" panose="02020603050405020304" pitchFamily="18" charset="0"/>
                <a:cs typeface="Times New Roman" panose="02020603050405020304" pitchFamily="18" charset="0"/>
              </a:rPr>
              <a:t>link</a:t>
            </a:r>
            <a:r>
              <a:rPr lang="en-US" altLang="zh-CN" sz="800" b="0" i="1" dirty="0">
                <a:solidFill>
                  <a:srgbClr val="000000"/>
                </a:solidFill>
                <a:effectLst/>
                <a:latin typeface="Times New Roman" panose="02020603050405020304" pitchFamily="18" charset="0"/>
                <a:cs typeface="Times New Roman" panose="02020603050405020304" pitchFamily="18" charset="0"/>
              </a:rPr>
              <a:t> </a:t>
            </a:r>
            <a:r>
              <a:rPr lang="en-US" altLang="zh-CN" sz="2400" b="0" i="0" dirty="0">
                <a:solidFill>
                  <a:srgbClr val="000000"/>
                </a:solidFill>
                <a:effectLst/>
                <a:latin typeface="Times New Roman" panose="02020603050405020304" pitchFamily="18" charset="0"/>
                <a:cs typeface="Times New Roman" panose="02020603050405020304" pitchFamily="18" charset="0"/>
              </a:rPr>
              <a:t>= </a:t>
            </a:r>
            <a:r>
              <a:rPr lang="en-US" altLang="zh-CN" sz="2400" b="0" i="1" dirty="0" err="1">
                <a:solidFill>
                  <a:srgbClr val="000000"/>
                </a:solidFill>
                <a:effectLst/>
                <a:latin typeface="Times New Roman" panose="02020603050405020304" pitchFamily="18" charset="0"/>
                <a:cs typeface="Times New Roman" panose="02020603050405020304" pitchFamily="18" charset="0"/>
              </a:rPr>
              <a:t>C</a:t>
            </a:r>
            <a:r>
              <a:rPr lang="en-US" altLang="zh-CN" sz="800" b="0" i="1" dirty="0" err="1">
                <a:solidFill>
                  <a:srgbClr val="000000"/>
                </a:solidFill>
                <a:effectLst/>
                <a:latin typeface="Times New Roman" panose="02020603050405020304" pitchFamily="18" charset="0"/>
                <a:cs typeface="Times New Roman" panose="02020603050405020304" pitchFamily="18" charset="0"/>
              </a:rPr>
              <a:t>ref</a:t>
            </a:r>
            <a:r>
              <a:rPr lang="en-US" altLang="zh-CN" sz="800" b="0" i="1" dirty="0">
                <a:solidFill>
                  <a:srgbClr val="000000"/>
                </a:solidFill>
                <a:effectLst/>
                <a:latin typeface="Times New Roman" panose="02020603050405020304" pitchFamily="18" charset="0"/>
                <a:cs typeface="Times New Roman" panose="02020603050405020304" pitchFamily="18" charset="0"/>
              </a:rPr>
              <a:t> </a:t>
            </a:r>
            <a:r>
              <a:rPr lang="en-US" altLang="zh-CN" sz="2400" b="0" i="1" dirty="0">
                <a:solidFill>
                  <a:srgbClr val="000000"/>
                </a:solidFill>
                <a:effectLst/>
                <a:latin typeface="Times New Roman" panose="02020603050405020304" pitchFamily="18" charset="0"/>
                <a:cs typeface="Times New Roman" panose="02020603050405020304" pitchFamily="18" charset="0"/>
              </a:rPr>
              <a:t>∗ S</a:t>
            </a:r>
            <a:r>
              <a:rPr lang="en-US" altLang="zh-CN" sz="800" b="0" i="1" dirty="0">
                <a:solidFill>
                  <a:srgbClr val="000000"/>
                </a:solidFill>
                <a:effectLst/>
                <a:latin typeface="Times New Roman" panose="02020603050405020304" pitchFamily="18" charset="0"/>
                <a:cs typeface="Times New Roman" panose="02020603050405020304" pitchFamily="18" charset="0"/>
              </a:rPr>
              <a:t>f</a:t>
            </a:r>
            <a:r>
              <a:rPr lang="en-US" altLang="zh-CN" sz="800" dirty="0">
                <a:latin typeface="Times New Roman" panose="02020603050405020304" pitchFamily="18" charset="0"/>
                <a:cs typeface="Times New Roman" panose="02020603050405020304" pitchFamily="18" charset="0"/>
              </a:rPr>
              <a:t> </a:t>
            </a:r>
          </a:p>
          <a:p>
            <a:r>
              <a:rPr lang="zh-CN" altLang="en-US" dirty="0"/>
              <a:t>容量特征：</a:t>
            </a:r>
            <a:endParaRPr lang="en-US" altLang="zh-CN" dirty="0"/>
          </a:p>
          <a:p>
            <a:pPr algn="ctr"/>
            <a:r>
              <a:rPr lang="en-US" altLang="zh-CN" sz="2400" b="0" i="1" dirty="0">
                <a:solidFill>
                  <a:srgbClr val="000000"/>
                </a:solidFill>
                <a:effectLst/>
                <a:latin typeface="Times New Roman" panose="02020603050405020304" pitchFamily="18" charset="0"/>
                <a:cs typeface="Times New Roman" panose="02020603050405020304" pitchFamily="18" charset="0"/>
              </a:rPr>
              <a:t>C</a:t>
            </a:r>
            <a:r>
              <a:rPr lang="en-US" altLang="zh-CN" sz="1000" b="0" i="1" dirty="0">
                <a:solidFill>
                  <a:srgbClr val="000000"/>
                </a:solidFill>
                <a:effectLst/>
                <a:latin typeface="Times New Roman" panose="02020603050405020304" pitchFamily="18" charset="0"/>
                <a:cs typeface="Times New Roman" panose="02020603050405020304" pitchFamily="18" charset="0"/>
              </a:rPr>
              <a:t>i</a:t>
            </a:r>
            <a:r>
              <a:rPr lang="en-US" altLang="zh-CN" sz="2400" b="0" i="0" dirty="0">
                <a:solidFill>
                  <a:srgbClr val="000000"/>
                </a:solidFill>
                <a:effectLst/>
                <a:latin typeface="Times New Roman" panose="02020603050405020304" pitchFamily="18" charset="0"/>
                <a:cs typeface="Times New Roman" panose="02020603050405020304" pitchFamily="18" charset="0"/>
              </a:rPr>
              <a:t>=[</a:t>
            </a:r>
            <a:r>
              <a:rPr lang="en-US" altLang="zh-CN" sz="2400" b="0" i="1" dirty="0" err="1">
                <a:solidFill>
                  <a:srgbClr val="000000"/>
                </a:solidFill>
                <a:effectLst/>
                <a:latin typeface="Times New Roman" panose="02020603050405020304" pitchFamily="18" charset="0"/>
                <a:cs typeface="Times New Roman" panose="02020603050405020304" pitchFamily="18" charset="0"/>
              </a:rPr>
              <a:t>C</a:t>
            </a:r>
            <a:r>
              <a:rPr lang="en-US" altLang="zh-CN" sz="1000" b="0" i="1" dirty="0" err="1">
                <a:solidFill>
                  <a:srgbClr val="000000"/>
                </a:solidFill>
                <a:effectLst/>
                <a:latin typeface="Times New Roman" panose="02020603050405020304" pitchFamily="18" charset="0"/>
                <a:cs typeface="Times New Roman" panose="02020603050405020304" pitchFamily="18" charset="0"/>
              </a:rPr>
              <a:t>ref</a:t>
            </a:r>
            <a:r>
              <a:rPr lang="en-US" altLang="zh-CN" sz="2400" b="0" i="1" dirty="0">
                <a:solidFill>
                  <a:srgbClr val="000000"/>
                </a:solidFill>
                <a:effectLst/>
                <a:latin typeface="Times New Roman" panose="02020603050405020304" pitchFamily="18" charset="0"/>
                <a:cs typeface="Times New Roman" panose="02020603050405020304" pitchFamily="18" charset="0"/>
              </a:rPr>
              <a:t>; S</a:t>
            </a:r>
            <a:r>
              <a:rPr lang="en-US" altLang="zh-CN" sz="1000" b="0" i="1" dirty="0">
                <a:solidFill>
                  <a:srgbClr val="000000"/>
                </a:solidFill>
                <a:effectLst/>
                <a:latin typeface="Times New Roman" panose="02020603050405020304" pitchFamily="18" charset="0"/>
                <a:cs typeface="Times New Roman" panose="02020603050405020304" pitchFamily="18" charset="0"/>
              </a:rPr>
              <a:t>f</a:t>
            </a:r>
            <a:r>
              <a:rPr lang="en-US" altLang="zh-CN" sz="2400" b="0" i="0" dirty="0">
                <a:solidFill>
                  <a:srgbClr val="000000"/>
                </a:solidFill>
                <a:effectLst/>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br>
              <a:rPr lang="en-US" altLang="zh-CN" sz="2400" dirty="0">
                <a:latin typeface="Times New Roman" panose="02020603050405020304" pitchFamily="18" charset="0"/>
                <a:cs typeface="Times New Roman" panose="02020603050405020304" pitchFamily="18" charset="0"/>
              </a:rPr>
            </a:br>
            <a:endParaRPr lang="zh-CN" altLang="en-US" sz="2400" dirty="0">
              <a:latin typeface="Times New Roman" panose="02020603050405020304" pitchFamily="18" charset="0"/>
              <a:cs typeface="Times New Roman" panose="02020603050405020304" pitchFamily="18" charset="0"/>
            </a:endParaRPr>
          </a:p>
          <a:p>
            <a:pPr algn="ctr"/>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
        <p:nvSpPr>
          <p:cNvPr id="18" name="箭头: 右 17">
            <a:extLst>
              <a:ext uri="{FF2B5EF4-FFF2-40B4-BE49-F238E27FC236}">
                <a16:creationId xmlns:a16="http://schemas.microsoft.com/office/drawing/2014/main" id="{50293B32-9D9E-C9B0-9BA7-52717B7C46CC}"/>
              </a:ext>
            </a:extLst>
          </p:cNvPr>
          <p:cNvSpPr/>
          <p:nvPr/>
        </p:nvSpPr>
        <p:spPr>
          <a:xfrm rot="5400000">
            <a:off x="3052045" y="2515617"/>
            <a:ext cx="288001" cy="4825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17EAF55B-EA44-3297-ACBE-E88012565416}"/>
              </a:ext>
            </a:extLst>
          </p:cNvPr>
          <p:cNvSpPr/>
          <p:nvPr/>
        </p:nvSpPr>
        <p:spPr>
          <a:xfrm rot="5400000">
            <a:off x="3044290" y="3976604"/>
            <a:ext cx="288001" cy="4825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a:extLst>
              <a:ext uri="{FF2B5EF4-FFF2-40B4-BE49-F238E27FC236}">
                <a16:creationId xmlns:a16="http://schemas.microsoft.com/office/drawing/2014/main" id="{5609F5A6-A362-6186-3FB5-223B079A557E}"/>
              </a:ext>
            </a:extLst>
          </p:cNvPr>
          <p:cNvPicPr>
            <a:picLocks noChangeAspect="1"/>
          </p:cNvPicPr>
          <p:nvPr/>
        </p:nvPicPr>
        <p:blipFill>
          <a:blip r:embed="rId4"/>
          <a:stretch>
            <a:fillRect/>
          </a:stretch>
        </p:blipFill>
        <p:spPr>
          <a:xfrm>
            <a:off x="6208675" y="1129017"/>
            <a:ext cx="4756394" cy="2260716"/>
          </a:xfrm>
          <a:prstGeom prst="rect">
            <a:avLst/>
          </a:prstGeom>
        </p:spPr>
      </p:pic>
      <p:sp>
        <p:nvSpPr>
          <p:cNvPr id="28" name="圆角矩形 12">
            <a:extLst>
              <a:ext uri="{FF2B5EF4-FFF2-40B4-BE49-F238E27FC236}">
                <a16:creationId xmlns:a16="http://schemas.microsoft.com/office/drawing/2014/main" id="{A3B2176D-0122-2AB7-8BA2-DFFC58597129}"/>
              </a:ext>
            </a:extLst>
          </p:cNvPr>
          <p:cNvSpPr/>
          <p:nvPr/>
        </p:nvSpPr>
        <p:spPr>
          <a:xfrm rot="10800000" flipV="1">
            <a:off x="6392093" y="3790038"/>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2</a:t>
            </a:r>
            <a:endParaRPr lang="zh-CN" altLang="en-US" sz="3600" dirty="0">
              <a:cs typeface="+mn-ea"/>
              <a:sym typeface="+mn-lt"/>
            </a:endParaRPr>
          </a:p>
        </p:txBody>
      </p:sp>
      <p:sp>
        <p:nvSpPr>
          <p:cNvPr id="29" name="文本框 28">
            <a:extLst>
              <a:ext uri="{FF2B5EF4-FFF2-40B4-BE49-F238E27FC236}">
                <a16:creationId xmlns:a16="http://schemas.microsoft.com/office/drawing/2014/main" id="{BF941139-6952-12D3-ECE7-CF3E569C5864}"/>
              </a:ext>
            </a:extLst>
          </p:cNvPr>
          <p:cNvSpPr txBox="1"/>
          <p:nvPr/>
        </p:nvSpPr>
        <p:spPr>
          <a:xfrm>
            <a:off x="6816458" y="3758336"/>
            <a:ext cx="3185483" cy="422101"/>
          </a:xfrm>
          <a:prstGeom prst="rect">
            <a:avLst/>
          </a:prstGeom>
          <a:noFill/>
        </p:spPr>
        <p:txBody>
          <a:bodyPr wrap="none" lIns="91438" tIns="45719" rIns="91438" bIns="45719" rtlCol="0">
            <a:spAutoFit/>
          </a:bodyPr>
          <a:lstStyle/>
          <a:p>
            <a:pPr>
              <a:lnSpc>
                <a:spcPct val="130000"/>
              </a:lnSpc>
            </a:pPr>
            <a:r>
              <a:rPr lang="zh-CN" altLang="en-US" b="1" i="0" dirty="0">
                <a:solidFill>
                  <a:srgbClr val="002060"/>
                </a:solidFill>
                <a:effectLst/>
                <a:latin typeface="Arial" panose="020B0604020202020204" pitchFamily="34" charset="0"/>
              </a:rPr>
              <a:t>在输出阶段保持规模独立特征</a:t>
            </a:r>
          </a:p>
        </p:txBody>
      </p:sp>
      <p:cxnSp>
        <p:nvCxnSpPr>
          <p:cNvPr id="30" name="直接连接符 29">
            <a:extLst>
              <a:ext uri="{FF2B5EF4-FFF2-40B4-BE49-F238E27FC236}">
                <a16:creationId xmlns:a16="http://schemas.microsoft.com/office/drawing/2014/main" id="{D4152031-9AF2-2BAC-6B7E-DD5ECB3ED8A9}"/>
              </a:ext>
            </a:extLst>
          </p:cNvPr>
          <p:cNvCxnSpPr/>
          <p:nvPr/>
        </p:nvCxnSpPr>
        <p:spPr>
          <a:xfrm>
            <a:off x="6904829" y="412706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graphicFrame>
        <p:nvGraphicFramePr>
          <p:cNvPr id="32" name="表格 9">
            <a:extLst>
              <a:ext uri="{FF2B5EF4-FFF2-40B4-BE49-F238E27FC236}">
                <a16:creationId xmlns:a16="http://schemas.microsoft.com/office/drawing/2014/main" id="{62C840BD-B6AD-7C24-8C96-3612145D4988}"/>
              </a:ext>
            </a:extLst>
          </p:cNvPr>
          <p:cNvGraphicFramePr>
            <a:graphicFrameLocks noGrp="1"/>
          </p:cNvGraphicFramePr>
          <p:nvPr>
            <p:extLst>
              <p:ext uri="{D42A27DB-BD31-4B8C-83A1-F6EECF244321}">
                <p14:modId xmlns:p14="http://schemas.microsoft.com/office/powerpoint/2010/main" val="2317630865"/>
              </p:ext>
            </p:extLst>
          </p:nvPr>
        </p:nvGraphicFramePr>
        <p:xfrm>
          <a:off x="6392096" y="4429500"/>
          <a:ext cx="4817769" cy="1605534"/>
        </p:xfrm>
        <a:graphic>
          <a:graphicData uri="http://schemas.openxmlformats.org/drawingml/2006/table">
            <a:tbl>
              <a:tblPr bandRow="1">
                <a:tableStyleId>{7DF18680-E054-41AD-8BC1-D1AEF772440D}</a:tableStyleId>
              </a:tblPr>
              <a:tblGrid>
                <a:gridCol w="1314713">
                  <a:extLst>
                    <a:ext uri="{9D8B030D-6E8A-4147-A177-3AD203B41FA5}">
                      <a16:colId xmlns:a16="http://schemas.microsoft.com/office/drawing/2014/main" val="3228117063"/>
                    </a:ext>
                  </a:extLst>
                </a:gridCol>
                <a:gridCol w="3503056">
                  <a:extLst>
                    <a:ext uri="{9D8B030D-6E8A-4147-A177-3AD203B41FA5}">
                      <a16:colId xmlns:a16="http://schemas.microsoft.com/office/drawing/2014/main" val="3318791389"/>
                    </a:ext>
                  </a:extLst>
                </a:gridCol>
              </a:tblGrid>
              <a:tr h="370840">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延迟</a:t>
                      </a:r>
                    </a:p>
                  </a:txBody>
                  <a:tcPr/>
                </a:tc>
                <a:tc rowSpan="2">
                  <a:txBody>
                    <a:bodyPr/>
                    <a:lstStyle/>
                    <a:p>
                      <a:pPr>
                        <a:lnSpc>
                          <a:spcPct val="150000"/>
                        </a:lnSpc>
                      </a:pPr>
                      <a:r>
                        <a:rPr lang="zh-CN" altLang="en-US" sz="1600" dirty="0">
                          <a:solidFill>
                            <a:srgbClr val="1C6299"/>
                          </a:solidFill>
                          <a:latin typeface="微软雅黑" panose="020B0503020204020204" pitchFamily="34" charset="-122"/>
                          <a:ea typeface="微软雅黑" panose="020B0503020204020204" pitchFamily="34" charset="-122"/>
                        </a:rPr>
                        <a:t>队列中等待时间 </a:t>
                      </a:r>
                      <a:r>
                        <a:rPr lang="zh-CN" altLang="en-US" sz="1600" dirty="0">
                          <a:latin typeface="微软雅黑" panose="020B0503020204020204" pitchFamily="34" charset="-122"/>
                          <a:ea typeface="微软雅黑" panose="020B0503020204020204" pitchFamily="34" charset="-122"/>
                        </a:rPr>
                        <a:t>和 </a:t>
                      </a:r>
                      <a:r>
                        <a:rPr lang="zh-CN" altLang="en-US" sz="1600" dirty="0">
                          <a:solidFill>
                            <a:srgbClr val="1C6299"/>
                          </a:solidFill>
                          <a:latin typeface="微软雅黑" panose="020B0503020204020204" pitchFamily="34" charset="-122"/>
                          <a:ea typeface="微软雅黑" panose="020B0503020204020204" pitchFamily="34" charset="-122"/>
                        </a:rPr>
                        <a:t>流量穿越链接的传输时间</a:t>
                      </a:r>
                      <a:r>
                        <a:rPr lang="zh-CN" altLang="en-US" sz="1600" dirty="0">
                          <a:latin typeface="微软雅黑" panose="020B0503020204020204" pitchFamily="34" charset="-122"/>
                          <a:ea typeface="微软雅黑" panose="020B0503020204020204" pitchFamily="34" charset="-122"/>
                        </a:rPr>
                        <a:t> 的线性组合</a:t>
                      </a:r>
                    </a:p>
                  </a:txBody>
                  <a:tcPr/>
                </a:tc>
                <a:extLst>
                  <a:ext uri="{0D108BD9-81ED-4DB2-BD59-A6C34878D82A}">
                    <a16:rowId xmlns:a16="http://schemas.microsoft.com/office/drawing/2014/main" val="3742949424"/>
                  </a:ext>
                </a:extLst>
              </a:tr>
              <a:tr h="370840">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抖动</a:t>
                      </a:r>
                    </a:p>
                  </a:txBody>
                  <a:tcPr/>
                </a:tc>
                <a:tc vMerge="1">
                  <a:txBody>
                    <a:bodyPr/>
                    <a:lstStyle/>
                    <a:p>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76773496"/>
                  </a:ext>
                </a:extLst>
              </a:tr>
              <a:tr h="370840">
                <a:tc>
                  <a:txBody>
                    <a:bodyPr/>
                    <a:lstStyle/>
                    <a:p>
                      <a:pPr>
                        <a:lnSpc>
                          <a:spcPct val="150000"/>
                        </a:lnSpc>
                      </a:pPr>
                      <a:r>
                        <a:rPr lang="zh-CN" altLang="en-US" sz="1600" dirty="0">
                          <a:latin typeface="微软雅黑" panose="020B0503020204020204" pitchFamily="34" charset="-122"/>
                          <a:ea typeface="微软雅黑" panose="020B0503020204020204" pitchFamily="34" charset="-122"/>
                        </a:rPr>
                        <a:t>丢包</a:t>
                      </a: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预测丢包相对于流量源发送的数据包的百分比，产生有界</a:t>
                      </a:r>
                      <a:r>
                        <a:rPr lang="en-US" altLang="zh-CN" sz="1600" b="0" i="1" dirty="0" err="1">
                          <a:solidFill>
                            <a:srgbClr val="000000"/>
                          </a:solidFill>
                          <a:effectLst/>
                          <a:latin typeface="Times New Roman" panose="02020603050405020304" pitchFamily="18" charset="0"/>
                          <a:cs typeface="Times New Roman" panose="02020603050405020304" pitchFamily="18" charset="0"/>
                        </a:rPr>
                        <a:t>D</a:t>
                      </a:r>
                      <a:r>
                        <a:rPr lang="en-US" altLang="zh-CN" sz="700" b="0" i="1" dirty="0" err="1">
                          <a:solidFill>
                            <a:srgbClr val="000000"/>
                          </a:solidFill>
                          <a:effectLst/>
                          <a:latin typeface="Times New Roman" panose="02020603050405020304" pitchFamily="18" charset="0"/>
                          <a:cs typeface="Times New Roman" panose="02020603050405020304" pitchFamily="18" charset="0"/>
                        </a:rPr>
                        <a:t>fi</a:t>
                      </a:r>
                      <a:r>
                        <a:rPr lang="en-US" altLang="zh-CN" sz="1600" i="1" dirty="0">
                          <a:solidFill>
                            <a:srgbClr val="000000"/>
                          </a:solidFill>
                          <a:latin typeface="Times New Roman" panose="02020603050405020304" pitchFamily="18" charset="0"/>
                          <a:cs typeface="Times New Roman" panose="02020603050405020304" pitchFamily="18" charset="0"/>
                        </a:rPr>
                        <a:t> </a:t>
                      </a:r>
                      <a:r>
                        <a:rPr lang="zh-CN" altLang="en-US" sz="1600" i="1" dirty="0">
                          <a:solidFill>
                            <a:srgbClr val="000000"/>
                          </a:solidFill>
                          <a:latin typeface="Times New Roman" panose="02020603050405020304" pitchFamily="18" charset="0"/>
                          <a:cs typeface="Times New Roman" panose="02020603050405020304" pitchFamily="18" charset="0"/>
                        </a:rPr>
                        <a:t>∈</a:t>
                      </a:r>
                      <a:r>
                        <a:rPr lang="en-US" altLang="zh-CN" sz="1600" b="0" i="0" dirty="0">
                          <a:solidFill>
                            <a:srgbClr val="000000"/>
                          </a:solidFill>
                          <a:effectLst/>
                          <a:latin typeface="Times New Roman" panose="02020603050405020304" pitchFamily="18" charset="0"/>
                          <a:cs typeface="Times New Roman" panose="02020603050405020304" pitchFamily="18" charset="0"/>
                        </a:rPr>
                        <a:t>[0</a:t>
                      </a:r>
                      <a:r>
                        <a:rPr lang="en-US" altLang="zh-CN" sz="1600" b="0" i="1" dirty="0">
                          <a:solidFill>
                            <a:srgbClr val="000000"/>
                          </a:solidFill>
                          <a:effectLst/>
                          <a:latin typeface="Times New Roman" panose="02020603050405020304" pitchFamily="18" charset="0"/>
                          <a:cs typeface="Times New Roman" panose="02020603050405020304" pitchFamily="18" charset="0"/>
                        </a:rPr>
                        <a:t>; </a:t>
                      </a:r>
                      <a:r>
                        <a:rPr lang="en-US" altLang="zh-CN" sz="1600" b="0" i="0" dirty="0">
                          <a:solidFill>
                            <a:srgbClr val="000000"/>
                          </a:solidFill>
                          <a:effectLst/>
                          <a:latin typeface="Times New Roman" panose="02020603050405020304" pitchFamily="18" charset="0"/>
                          <a:cs typeface="Times New Roman" panose="02020603050405020304" pitchFamily="18" charset="0"/>
                        </a:rPr>
                        <a:t>1]</a:t>
                      </a:r>
                      <a:r>
                        <a:rPr lang="en-US" altLang="zh-CN" sz="1600" dirty="0">
                          <a:latin typeface="Times New Roman" panose="02020603050405020304" pitchFamily="18" charset="0"/>
                          <a:cs typeface="Times New Roman" panose="02020603050405020304" pitchFamily="18" charset="0"/>
                        </a:rPr>
                        <a:t> </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4159079"/>
                  </a:ext>
                </a:extLst>
              </a:tr>
            </a:tbl>
          </a:graphicData>
        </a:graphic>
      </p:graphicFrame>
      <p:pic>
        <p:nvPicPr>
          <p:cNvPr id="36" name="图片 35">
            <a:extLst>
              <a:ext uri="{FF2B5EF4-FFF2-40B4-BE49-F238E27FC236}">
                <a16:creationId xmlns:a16="http://schemas.microsoft.com/office/drawing/2014/main" id="{910E81E3-4504-7C2E-F43C-89413C844225}"/>
              </a:ext>
            </a:extLst>
          </p:cNvPr>
          <p:cNvPicPr>
            <a:picLocks noChangeAspect="1"/>
          </p:cNvPicPr>
          <p:nvPr/>
        </p:nvPicPr>
        <p:blipFill>
          <a:blip r:embed="rId5"/>
          <a:stretch>
            <a:fillRect/>
          </a:stretch>
        </p:blipFill>
        <p:spPr>
          <a:xfrm>
            <a:off x="6345945" y="3255072"/>
            <a:ext cx="1657435" cy="514376"/>
          </a:xfrm>
          <a:prstGeom prst="rect">
            <a:avLst/>
          </a:prstGeom>
        </p:spPr>
      </p:pic>
      <p:sp>
        <p:nvSpPr>
          <p:cNvPr id="4" name="页脚占位符 3">
            <a:extLst>
              <a:ext uri="{FF2B5EF4-FFF2-40B4-BE49-F238E27FC236}">
                <a16:creationId xmlns:a16="http://schemas.microsoft.com/office/drawing/2014/main" id="{0D42480F-6530-FCED-3DEF-03465BB0DC46}"/>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2358202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利用规模无关特征实线泛化能力</a:t>
            </a:r>
            <a:r>
              <a:rPr lang="en-US" altLang="zh-CN" sz="2600" b="1" dirty="0">
                <a:solidFill>
                  <a:sysClr val="windowText" lastClr="000000"/>
                </a:solidFill>
                <a:latin typeface="Arial" panose="020B0604020202020204"/>
                <a:ea typeface="微软雅黑" panose="020B0503020204020204" pitchFamily="34" charset="-122"/>
              </a:rPr>
              <a:t>——</a:t>
            </a:r>
            <a:r>
              <a:rPr lang="zh-CN" altLang="en-US" sz="2600" b="1" dirty="0">
                <a:solidFill>
                  <a:sysClr val="windowText" lastClr="000000"/>
                </a:solidFill>
                <a:latin typeface="Arial" panose="020B0604020202020204"/>
                <a:ea typeface="微软雅黑" panose="020B0503020204020204" pitchFamily="34" charset="-122"/>
              </a:rPr>
              <a:t>更长路径</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91607961-93C0-9CBC-5FD6-C13E36FD1EA1}"/>
              </a:ext>
            </a:extLst>
          </p:cNvPr>
          <p:cNvPicPr>
            <a:picLocks noChangeAspect="1"/>
          </p:cNvPicPr>
          <p:nvPr/>
        </p:nvPicPr>
        <p:blipFill rotWithShape="1">
          <a:blip r:embed="rId4"/>
          <a:srcRect t="7919"/>
          <a:stretch/>
        </p:blipFill>
        <p:spPr>
          <a:xfrm>
            <a:off x="1788923" y="2592048"/>
            <a:ext cx="7309226" cy="1526187"/>
          </a:xfrm>
          <a:prstGeom prst="rect">
            <a:avLst/>
          </a:prstGeom>
        </p:spPr>
      </p:pic>
      <p:sp>
        <p:nvSpPr>
          <p:cNvPr id="13" name="文本框 12">
            <a:extLst>
              <a:ext uri="{FF2B5EF4-FFF2-40B4-BE49-F238E27FC236}">
                <a16:creationId xmlns:a16="http://schemas.microsoft.com/office/drawing/2014/main" id="{2D3C8A62-5647-A875-68AC-79A2675FBB16}"/>
              </a:ext>
            </a:extLst>
          </p:cNvPr>
          <p:cNvSpPr txBox="1"/>
          <p:nvPr/>
        </p:nvSpPr>
        <p:spPr>
          <a:xfrm>
            <a:off x="1374437" y="1331961"/>
            <a:ext cx="9398000" cy="577350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在</a:t>
            </a:r>
            <a:r>
              <a:rPr lang="en-US" altLang="zh-CN" dirty="0" err="1"/>
              <a:t>RouteNet</a:t>
            </a:r>
            <a:r>
              <a:rPr lang="en-US" altLang="zh-CN" dirty="0"/>
              <a:t>-E</a:t>
            </a:r>
            <a:r>
              <a:rPr lang="zh-CN" altLang="en-US" dirty="0"/>
              <a:t>的内部架构中，路径长度只会影响到第</a:t>
            </a:r>
            <a:r>
              <a:rPr lang="en-US" altLang="zh-CN" dirty="0"/>
              <a:t>7</a:t>
            </a:r>
            <a:r>
              <a:rPr lang="zh-CN" altLang="en-US" dirty="0"/>
              <a:t>行的</a:t>
            </a:r>
            <a:r>
              <a:rPr lang="en-US" altLang="zh-CN" dirty="0"/>
              <a:t>RNN</a:t>
            </a:r>
            <a:r>
              <a:rPr lang="zh-CN" altLang="en-US" dirty="0"/>
              <a:t>函数</a:t>
            </a:r>
            <a:endParaRPr lang="en-US" altLang="zh-CN" dirty="0"/>
          </a:p>
          <a:p>
            <a:r>
              <a:rPr lang="zh-CN" altLang="en-US" dirty="0"/>
              <a:t>主要限制是此</a:t>
            </a:r>
            <a:r>
              <a:rPr lang="en-US" altLang="zh-CN" dirty="0"/>
              <a:t>RNN</a:t>
            </a:r>
            <a:r>
              <a:rPr lang="zh-CN" altLang="en-US" dirty="0"/>
              <a:t>通常只能在训练期间看到更大的网络中包含更长路径的</a:t>
            </a:r>
            <a:r>
              <a:rPr lang="zh-CN" altLang="en-US" b="1" dirty="0"/>
              <a:t>短链路序列</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定义</a:t>
            </a:r>
            <a:r>
              <a:rPr lang="zh-CN" altLang="en-US" dirty="0"/>
              <a:t>此</a:t>
            </a:r>
            <a:r>
              <a:rPr lang="en-US" altLang="zh-CN" dirty="0"/>
              <a:t>RNN</a:t>
            </a:r>
            <a:r>
              <a:rPr lang="zh-CN" altLang="en-US" dirty="0"/>
              <a:t>支持的最大序列长度</a:t>
            </a:r>
            <a:endParaRPr lang="en-US" altLang="zh-CN" dirty="0"/>
          </a:p>
          <a:p>
            <a:pPr algn="ctr"/>
            <a:r>
              <a:rPr lang="en-US" altLang="zh-CN" sz="2400" b="0" i="1" dirty="0" err="1">
                <a:solidFill>
                  <a:srgbClr val="000000"/>
                </a:solidFill>
                <a:effectLst/>
                <a:latin typeface="Times New Roman" panose="02020603050405020304" pitchFamily="18" charset="0"/>
                <a:cs typeface="Times New Roman" panose="02020603050405020304" pitchFamily="18" charset="0"/>
              </a:rPr>
              <a:t>L</a:t>
            </a:r>
            <a:r>
              <a:rPr lang="en-US" altLang="zh-CN" sz="800" b="0" i="1" dirty="0" err="1">
                <a:solidFill>
                  <a:srgbClr val="000000"/>
                </a:solidFill>
                <a:effectLst/>
                <a:latin typeface="Times New Roman" panose="02020603050405020304" pitchFamily="18" charset="0"/>
                <a:cs typeface="Times New Roman" panose="02020603050405020304" pitchFamily="18" charset="0"/>
              </a:rPr>
              <a:t>max</a:t>
            </a:r>
            <a:r>
              <a:rPr lang="en-US" altLang="zh-CN" sz="800" dirty="0">
                <a:latin typeface="Times New Roman" panose="02020603050405020304" pitchFamily="18" charset="0"/>
                <a:cs typeface="Times New Roman" panose="02020603050405020304" pitchFamily="18" charset="0"/>
              </a:rPr>
              <a:t> </a:t>
            </a:r>
            <a:r>
              <a:rPr lang="zh-CN" altLang="en-US" dirty="0"/>
              <a:t>：模型的可配置参数</a:t>
            </a:r>
            <a:endParaRPr lang="en-US" altLang="zh-CN" dirty="0"/>
          </a:p>
          <a:p>
            <a:pPr algn="ctr"/>
            <a:endParaRPr lang="en-US" altLang="zh-CN" dirty="0"/>
          </a:p>
          <a:p>
            <a:r>
              <a:rPr lang="zh-CN" altLang="en-US" dirty="0"/>
              <a:t>将超过最大序列长度的流</a:t>
            </a:r>
            <a:r>
              <a:rPr lang="zh-CN" altLang="en-US" b="1" dirty="0"/>
              <a:t>划分</a:t>
            </a:r>
            <a:r>
              <a:rPr lang="zh-CN" altLang="en-US" dirty="0"/>
              <a:t>为不同的队列</a:t>
            </a:r>
            <a:r>
              <a:rPr lang="en-US" altLang="zh-CN" dirty="0"/>
              <a:t>-</a:t>
            </a:r>
            <a:r>
              <a:rPr lang="zh-CN" altLang="en-US" dirty="0"/>
              <a:t>链路序列，这些序列将被独立地通过</a:t>
            </a:r>
            <a:r>
              <a:rPr lang="en-US" altLang="zh-CN" dirty="0"/>
              <a:t>RNN</a:t>
            </a:r>
            <a:r>
              <a:rPr lang="zh-CN" altLang="en-US" dirty="0"/>
              <a:t>进行消化。</a:t>
            </a:r>
            <a:endParaRPr lang="en-US" altLang="zh-CN" dirty="0"/>
          </a:p>
          <a:p>
            <a:br>
              <a:rPr lang="en-US" altLang="zh-CN" dirty="0"/>
            </a:br>
            <a:endParaRPr lang="zh-CN" altLang="en-US" dirty="0"/>
          </a:p>
          <a:p>
            <a:endParaRPr lang="zh-CN" altLang="en-US" b="1" dirty="0"/>
          </a:p>
        </p:txBody>
      </p:sp>
      <p:sp>
        <p:nvSpPr>
          <p:cNvPr id="5" name="页脚占位符 4">
            <a:extLst>
              <a:ext uri="{FF2B5EF4-FFF2-40B4-BE49-F238E27FC236}">
                <a16:creationId xmlns:a16="http://schemas.microsoft.com/office/drawing/2014/main" id="{D0DBD735-A057-8078-366D-E4F3E54C4CF0}"/>
              </a:ext>
            </a:extLst>
          </p:cNvPr>
          <p:cNvSpPr>
            <a:spLocks noGrp="1"/>
          </p:cNvSpPr>
          <p:nvPr>
            <p:ph type="ftr" sz="quarter" idx="11"/>
          </p:nvPr>
        </p:nvSpPr>
        <p:spPr/>
        <p:txBody>
          <a:bodyPr/>
          <a:lstStyle/>
          <a:p>
            <a:r>
              <a:rPr lang="en-US" altLang="zh-CN" dirty="0" err="1"/>
              <a:t>RouteNet</a:t>
            </a:r>
            <a:r>
              <a:rPr lang="en-US" altLang="zh-CN" dirty="0"/>
              <a:t>-Erlang: A Graph Neural Network for Network Performance Evaluation</a:t>
            </a:r>
            <a:endParaRPr lang="zh-CN" altLang="en-US" dirty="0"/>
          </a:p>
        </p:txBody>
      </p:sp>
    </p:spTree>
    <p:extLst>
      <p:ext uri="{BB962C8B-B14F-4D97-AF65-F5344CB8AC3E}">
        <p14:creationId xmlns:p14="http://schemas.microsoft.com/office/powerpoint/2010/main" val="590162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在不同流量模型上</a:t>
            </a:r>
            <a:r>
              <a:rPr kumimoji="0" lang="en-US" altLang="zh-CN" sz="26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RouteNet</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和</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QT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相对误差的</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CDF</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a:extLst>
              <a:ext uri="{FF2B5EF4-FFF2-40B4-BE49-F238E27FC236}">
                <a16:creationId xmlns:a16="http://schemas.microsoft.com/office/drawing/2014/main" id="{D6FD9745-7029-4F41-75B9-E424F1614C16}"/>
              </a:ext>
            </a:extLst>
          </p:cNvPr>
          <p:cNvPicPr>
            <a:picLocks noChangeAspect="1"/>
          </p:cNvPicPr>
          <p:nvPr/>
        </p:nvPicPr>
        <p:blipFill>
          <a:blip r:embed="rId4"/>
          <a:stretch>
            <a:fillRect/>
          </a:stretch>
        </p:blipFill>
        <p:spPr>
          <a:xfrm>
            <a:off x="482599" y="1008675"/>
            <a:ext cx="11226801" cy="4539166"/>
          </a:xfrm>
          <a:prstGeom prst="rect">
            <a:avLst/>
          </a:prstGeom>
        </p:spPr>
      </p:pic>
      <p:sp>
        <p:nvSpPr>
          <p:cNvPr id="11" name="文本框 10">
            <a:extLst>
              <a:ext uri="{FF2B5EF4-FFF2-40B4-BE49-F238E27FC236}">
                <a16:creationId xmlns:a16="http://schemas.microsoft.com/office/drawing/2014/main" id="{64318638-C8B9-5F1B-E18E-48FFAAA5EA50}"/>
              </a:ext>
            </a:extLst>
          </p:cNvPr>
          <p:cNvSpPr txBox="1"/>
          <p:nvPr/>
        </p:nvSpPr>
        <p:spPr>
          <a:xfrm>
            <a:off x="2587620" y="5607725"/>
            <a:ext cx="7137292" cy="787523"/>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solidFill>
                  <a:schemeClr val="accent1">
                    <a:lumMod val="75000"/>
                  </a:schemeClr>
                </a:solidFill>
              </a:rPr>
              <a:t>在不同流量模型来计算</a:t>
            </a:r>
            <a:r>
              <a:rPr lang="en-US" altLang="zh-CN" dirty="0" err="1">
                <a:solidFill>
                  <a:schemeClr val="accent1">
                    <a:lumMod val="75000"/>
                  </a:schemeClr>
                </a:solidFill>
              </a:rPr>
              <a:t>RouteNet</a:t>
            </a:r>
            <a:r>
              <a:rPr lang="en-US" altLang="zh-CN" dirty="0">
                <a:solidFill>
                  <a:schemeClr val="accent1">
                    <a:lumMod val="75000"/>
                  </a:schemeClr>
                </a:solidFill>
              </a:rPr>
              <a:t>-E</a:t>
            </a:r>
            <a:r>
              <a:rPr lang="zh-CN" altLang="en-US" dirty="0">
                <a:solidFill>
                  <a:schemeClr val="accent1">
                    <a:lumMod val="75000"/>
                  </a:schemeClr>
                </a:solidFill>
              </a:rPr>
              <a:t>和</a:t>
            </a:r>
            <a:r>
              <a:rPr lang="en-US" altLang="zh-CN" dirty="0">
                <a:solidFill>
                  <a:schemeClr val="accent1">
                    <a:lumMod val="75000"/>
                  </a:schemeClr>
                </a:solidFill>
              </a:rPr>
              <a:t>QT</a:t>
            </a:r>
            <a:r>
              <a:rPr lang="zh-CN" altLang="en-US" dirty="0">
                <a:solidFill>
                  <a:schemeClr val="accent1">
                    <a:lumMod val="75000"/>
                  </a:schemeClr>
                </a:solidFill>
              </a:rPr>
              <a:t>相对误差的累积分布函数（</a:t>
            </a:r>
            <a:r>
              <a:rPr lang="en-US" altLang="zh-CN" dirty="0">
                <a:solidFill>
                  <a:schemeClr val="accent1">
                    <a:lumMod val="75000"/>
                  </a:schemeClr>
                </a:solidFill>
              </a:rPr>
              <a:t>CDF</a:t>
            </a:r>
            <a:r>
              <a:rPr lang="zh-CN" altLang="en-US" dirty="0">
                <a:solidFill>
                  <a:schemeClr val="accent1">
                    <a:lumMod val="75000"/>
                  </a:schemeClr>
                </a:solidFill>
              </a:rPr>
              <a:t>）、平均相对误差的数量。顶行为离散状态空间模型，底行包括连续状态空间模型。</a:t>
            </a:r>
          </a:p>
        </p:txBody>
      </p:sp>
      <p:sp>
        <p:nvSpPr>
          <p:cNvPr id="12" name="文本框 11">
            <a:extLst>
              <a:ext uri="{FF2B5EF4-FFF2-40B4-BE49-F238E27FC236}">
                <a16:creationId xmlns:a16="http://schemas.microsoft.com/office/drawing/2014/main" id="{F3A428CF-8206-B63A-84C8-AD34D0CBC293}"/>
              </a:ext>
            </a:extLst>
          </p:cNvPr>
          <p:cNvSpPr txBox="1"/>
          <p:nvPr/>
        </p:nvSpPr>
        <p:spPr>
          <a:xfrm>
            <a:off x="17807" y="2022529"/>
            <a:ext cx="947392" cy="461665"/>
          </a:xfrm>
          <a:prstGeom prst="rect">
            <a:avLst/>
          </a:prstGeom>
          <a:noFill/>
        </p:spPr>
        <p:txBody>
          <a:bodyPr wrap="square" rtlCol="0">
            <a:spAutoFit/>
          </a:bodyPr>
          <a:lstStyle/>
          <a:p>
            <a:r>
              <a:rPr lang="zh-CN" altLang="en-US" sz="1200" dirty="0">
                <a:solidFill>
                  <a:srgbClr val="FF0000"/>
                </a:solidFill>
              </a:rPr>
              <a:t>相对误差的累积分布</a:t>
            </a:r>
          </a:p>
        </p:txBody>
      </p:sp>
      <p:sp>
        <p:nvSpPr>
          <p:cNvPr id="13" name="文本框 12">
            <a:extLst>
              <a:ext uri="{FF2B5EF4-FFF2-40B4-BE49-F238E27FC236}">
                <a16:creationId xmlns:a16="http://schemas.microsoft.com/office/drawing/2014/main" id="{CD6B7F86-013D-403C-F34F-3470C7CFEDBD}"/>
              </a:ext>
            </a:extLst>
          </p:cNvPr>
          <p:cNvSpPr txBox="1"/>
          <p:nvPr/>
        </p:nvSpPr>
        <p:spPr>
          <a:xfrm>
            <a:off x="3138215" y="2701871"/>
            <a:ext cx="1154816" cy="276999"/>
          </a:xfrm>
          <a:prstGeom prst="rect">
            <a:avLst/>
          </a:prstGeom>
          <a:noFill/>
        </p:spPr>
        <p:txBody>
          <a:bodyPr wrap="square" rtlCol="0">
            <a:spAutoFit/>
          </a:bodyPr>
          <a:lstStyle/>
          <a:p>
            <a:r>
              <a:rPr lang="zh-CN" altLang="en-US" sz="1200" dirty="0">
                <a:solidFill>
                  <a:srgbClr val="FF0000"/>
                </a:solidFill>
              </a:rPr>
              <a:t>相对误差的值</a:t>
            </a:r>
          </a:p>
        </p:txBody>
      </p:sp>
      <p:sp>
        <p:nvSpPr>
          <p:cNvPr id="14" name="文本框 13">
            <a:extLst>
              <a:ext uri="{FF2B5EF4-FFF2-40B4-BE49-F238E27FC236}">
                <a16:creationId xmlns:a16="http://schemas.microsoft.com/office/drawing/2014/main" id="{5D230088-9142-4E84-C72B-63D6A1936F26}"/>
              </a:ext>
            </a:extLst>
          </p:cNvPr>
          <p:cNvSpPr txBox="1"/>
          <p:nvPr/>
        </p:nvSpPr>
        <p:spPr>
          <a:xfrm>
            <a:off x="1053770" y="1141361"/>
            <a:ext cx="1548187" cy="1015663"/>
          </a:xfrm>
          <a:prstGeom prst="rect">
            <a:avLst/>
          </a:prstGeom>
          <a:noFill/>
        </p:spPr>
        <p:txBody>
          <a:bodyPr wrap="square" rtlCol="0">
            <a:spAutoFit/>
          </a:bodyPr>
          <a:lstStyle/>
          <a:p>
            <a:r>
              <a:rPr lang="zh-CN" altLang="en-US" sz="1200" dirty="0">
                <a:solidFill>
                  <a:srgbClr val="FF0000"/>
                </a:solidFill>
              </a:rPr>
              <a:t>黑色：</a:t>
            </a:r>
            <a:r>
              <a:rPr lang="en-US" altLang="zh-CN" sz="1200" dirty="0" err="1">
                <a:solidFill>
                  <a:srgbClr val="FF0000"/>
                </a:solidFill>
              </a:rPr>
              <a:t>RouteNet_E</a:t>
            </a:r>
            <a:endParaRPr lang="en-US" altLang="zh-CN" sz="1200" dirty="0">
              <a:solidFill>
                <a:srgbClr val="FF0000"/>
              </a:solidFill>
            </a:endParaRPr>
          </a:p>
          <a:p>
            <a:r>
              <a:rPr lang="zh-CN" altLang="en-US" sz="1200" dirty="0">
                <a:solidFill>
                  <a:srgbClr val="FF0000"/>
                </a:solidFill>
              </a:rPr>
              <a:t>灰色：</a:t>
            </a:r>
            <a:r>
              <a:rPr lang="en-US" altLang="zh-CN" sz="1200" dirty="0">
                <a:solidFill>
                  <a:srgbClr val="FF0000"/>
                </a:solidFill>
              </a:rPr>
              <a:t>QT</a:t>
            </a:r>
          </a:p>
          <a:p>
            <a:endParaRPr lang="en-US" altLang="zh-CN" sz="1200" dirty="0">
              <a:solidFill>
                <a:srgbClr val="FF0000"/>
              </a:solidFill>
            </a:endParaRPr>
          </a:p>
          <a:p>
            <a:r>
              <a:rPr lang="zh-CN" altLang="en-US" sz="1200" dirty="0">
                <a:solidFill>
                  <a:srgbClr val="FF0000"/>
                </a:solidFill>
              </a:rPr>
              <a:t>实线：延迟</a:t>
            </a:r>
            <a:endParaRPr lang="en-US" altLang="zh-CN" sz="1200" dirty="0">
              <a:solidFill>
                <a:srgbClr val="FF0000"/>
              </a:solidFill>
            </a:endParaRPr>
          </a:p>
          <a:p>
            <a:r>
              <a:rPr lang="zh-CN" altLang="en-US" sz="1200" dirty="0">
                <a:solidFill>
                  <a:srgbClr val="FF0000"/>
                </a:solidFill>
              </a:rPr>
              <a:t>虚线：抖动</a:t>
            </a:r>
          </a:p>
        </p:txBody>
      </p:sp>
      <p:sp>
        <p:nvSpPr>
          <p:cNvPr id="15" name="矩形: 圆角 14">
            <a:extLst>
              <a:ext uri="{FF2B5EF4-FFF2-40B4-BE49-F238E27FC236}">
                <a16:creationId xmlns:a16="http://schemas.microsoft.com/office/drawing/2014/main" id="{C9227465-49C6-8714-A169-B7AFBB43D4F6}"/>
              </a:ext>
            </a:extLst>
          </p:cNvPr>
          <p:cNvSpPr/>
          <p:nvPr/>
        </p:nvSpPr>
        <p:spPr>
          <a:xfrm>
            <a:off x="617338" y="3227131"/>
            <a:ext cx="7441781" cy="2286305"/>
          </a:xfrm>
          <a:prstGeom prst="roundRect">
            <a:avLst/>
          </a:prstGeom>
          <a:noFill/>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53F3A20-976E-2A09-564F-8BC407307A39}"/>
              </a:ext>
            </a:extLst>
          </p:cNvPr>
          <p:cNvSpPr/>
          <p:nvPr/>
        </p:nvSpPr>
        <p:spPr>
          <a:xfrm>
            <a:off x="8198604" y="948791"/>
            <a:ext cx="3560294" cy="2264692"/>
          </a:xfrm>
          <a:prstGeom prst="roundRect">
            <a:avLst/>
          </a:prstGeom>
          <a:noFill/>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rgbClr val="0000FF"/>
              </a:solidFill>
            </a:endParaRPr>
          </a:p>
        </p:txBody>
      </p:sp>
      <p:sp>
        <p:nvSpPr>
          <p:cNvPr id="17" name="矩形: 圆角 16">
            <a:extLst>
              <a:ext uri="{FF2B5EF4-FFF2-40B4-BE49-F238E27FC236}">
                <a16:creationId xmlns:a16="http://schemas.microsoft.com/office/drawing/2014/main" id="{79F90A94-484F-3F72-5BC3-289DC9900250}"/>
              </a:ext>
            </a:extLst>
          </p:cNvPr>
          <p:cNvSpPr/>
          <p:nvPr/>
        </p:nvSpPr>
        <p:spPr>
          <a:xfrm>
            <a:off x="8193859" y="3227131"/>
            <a:ext cx="3565038" cy="2264692"/>
          </a:xfrm>
          <a:prstGeom prst="roundRect">
            <a:avLst/>
          </a:prstGeom>
          <a:noFill/>
          <a:ln w="28575" cap="flat" cmpd="sng" algn="ctr">
            <a:solidFill>
              <a:srgbClr val="0000FF"/>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D73A268E-D5FF-85C5-8C32-17CE99492340}"/>
              </a:ext>
            </a:extLst>
          </p:cNvPr>
          <p:cNvSpPr/>
          <p:nvPr/>
        </p:nvSpPr>
        <p:spPr>
          <a:xfrm>
            <a:off x="482599" y="5679495"/>
            <a:ext cx="1984489"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3B92C3CE-748E-144B-8520-844C796DE0B8}"/>
              </a:ext>
            </a:extLst>
          </p:cNvPr>
          <p:cNvCxnSpPr>
            <a:cxnSpLocks/>
          </p:cNvCxnSpPr>
          <p:nvPr/>
        </p:nvCxnSpPr>
        <p:spPr>
          <a:xfrm>
            <a:off x="895867" y="5802411"/>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5475BA6-0642-1C91-8515-188EAC8F7B48}"/>
              </a:ext>
            </a:extLst>
          </p:cNvPr>
          <p:cNvSpPr txBox="1"/>
          <p:nvPr/>
        </p:nvSpPr>
        <p:spPr>
          <a:xfrm>
            <a:off x="537185" y="5858570"/>
            <a:ext cx="155875" cy="369332"/>
          </a:xfrm>
          <a:prstGeom prst="rect">
            <a:avLst/>
          </a:prstGeom>
          <a:noFill/>
        </p:spPr>
        <p:txBody>
          <a:bodyPr wrap="square" rtlCol="0">
            <a:spAutoFit/>
          </a:bodyPr>
          <a:lstStyle/>
          <a:p>
            <a:r>
              <a:rPr lang="en-US" altLang="zh-CN" dirty="0"/>
              <a:t>1</a:t>
            </a:r>
            <a:endParaRPr lang="zh-CN" altLang="en-US" dirty="0"/>
          </a:p>
        </p:txBody>
      </p:sp>
      <p:sp>
        <p:nvSpPr>
          <p:cNvPr id="22" name="矩形: 圆角 21">
            <a:extLst>
              <a:ext uri="{FF2B5EF4-FFF2-40B4-BE49-F238E27FC236}">
                <a16:creationId xmlns:a16="http://schemas.microsoft.com/office/drawing/2014/main" id="{D686B6F2-8C85-42C3-928C-629FE922C6C9}"/>
              </a:ext>
            </a:extLst>
          </p:cNvPr>
          <p:cNvSpPr/>
          <p:nvPr/>
        </p:nvSpPr>
        <p:spPr>
          <a:xfrm>
            <a:off x="9845444" y="5666575"/>
            <a:ext cx="1984489"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连接符 22">
            <a:extLst>
              <a:ext uri="{FF2B5EF4-FFF2-40B4-BE49-F238E27FC236}">
                <a16:creationId xmlns:a16="http://schemas.microsoft.com/office/drawing/2014/main" id="{ECA18C23-EAF6-3C11-3052-4FEDFE85420F}"/>
              </a:ext>
            </a:extLst>
          </p:cNvPr>
          <p:cNvCxnSpPr>
            <a:cxnSpLocks/>
          </p:cNvCxnSpPr>
          <p:nvPr/>
        </p:nvCxnSpPr>
        <p:spPr>
          <a:xfrm>
            <a:off x="10258712" y="5789491"/>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AB9254B-258B-F8B4-B5ED-9281C6007846}"/>
              </a:ext>
            </a:extLst>
          </p:cNvPr>
          <p:cNvSpPr txBox="1"/>
          <p:nvPr/>
        </p:nvSpPr>
        <p:spPr>
          <a:xfrm>
            <a:off x="9900030" y="5845650"/>
            <a:ext cx="155875" cy="369332"/>
          </a:xfrm>
          <a:prstGeom prst="rect">
            <a:avLst/>
          </a:prstGeom>
          <a:noFill/>
        </p:spPr>
        <p:txBody>
          <a:bodyPr wrap="square" rtlCol="0">
            <a:spAutoFit/>
          </a:bodyPr>
          <a:lstStyle/>
          <a:p>
            <a:r>
              <a:rPr lang="en-US" altLang="zh-CN" dirty="0"/>
              <a:t>2</a:t>
            </a:r>
            <a:endParaRPr lang="zh-CN" altLang="en-US" dirty="0"/>
          </a:p>
        </p:txBody>
      </p:sp>
      <p:sp>
        <p:nvSpPr>
          <p:cNvPr id="25" name="文本框 24">
            <a:extLst>
              <a:ext uri="{FF2B5EF4-FFF2-40B4-BE49-F238E27FC236}">
                <a16:creationId xmlns:a16="http://schemas.microsoft.com/office/drawing/2014/main" id="{CC6BE257-0509-DE53-1D23-2974DF3F6B88}"/>
              </a:ext>
            </a:extLst>
          </p:cNvPr>
          <p:cNvSpPr txBox="1"/>
          <p:nvPr/>
        </p:nvSpPr>
        <p:spPr>
          <a:xfrm>
            <a:off x="986429" y="5761697"/>
            <a:ext cx="1486079" cy="584775"/>
          </a:xfrm>
          <a:prstGeom prst="rect">
            <a:avLst/>
          </a:prstGeom>
          <a:noFill/>
        </p:spPr>
        <p:txBody>
          <a:bodyPr wrap="square" rtlCol="0">
            <a:spAutoFit/>
          </a:bodyPr>
          <a:lstStyle/>
          <a:p>
            <a:r>
              <a:rPr lang="zh-CN" altLang="en-US" sz="1600" dirty="0"/>
              <a:t>能模拟</a:t>
            </a:r>
            <a:r>
              <a:rPr lang="zh-CN" altLang="en-US" sz="1600" b="1" dirty="0"/>
              <a:t>复杂</a:t>
            </a:r>
            <a:r>
              <a:rPr lang="zh-CN" altLang="en-US" sz="1600" dirty="0"/>
              <a:t>的</a:t>
            </a:r>
            <a:r>
              <a:rPr lang="zh-CN" altLang="en-US" sz="1600" b="1" dirty="0"/>
              <a:t>流量模型</a:t>
            </a:r>
            <a:endParaRPr lang="zh-CN" altLang="en-US" sz="1600" dirty="0"/>
          </a:p>
        </p:txBody>
      </p:sp>
      <p:sp>
        <p:nvSpPr>
          <p:cNvPr id="26" name="文本框 25">
            <a:extLst>
              <a:ext uri="{FF2B5EF4-FFF2-40B4-BE49-F238E27FC236}">
                <a16:creationId xmlns:a16="http://schemas.microsoft.com/office/drawing/2014/main" id="{3E352705-B9D5-F933-CEE0-46326CF26935}"/>
              </a:ext>
            </a:extLst>
          </p:cNvPr>
          <p:cNvSpPr txBox="1"/>
          <p:nvPr/>
        </p:nvSpPr>
        <p:spPr>
          <a:xfrm>
            <a:off x="10301283" y="5746885"/>
            <a:ext cx="1486079" cy="584775"/>
          </a:xfrm>
          <a:prstGeom prst="rect">
            <a:avLst/>
          </a:prstGeom>
          <a:noFill/>
        </p:spPr>
        <p:txBody>
          <a:bodyPr wrap="square" rtlCol="0">
            <a:spAutoFit/>
          </a:bodyPr>
          <a:lstStyle/>
          <a:p>
            <a:r>
              <a:rPr lang="zh-CN" altLang="en-US" sz="1600" dirty="0"/>
              <a:t>能推广到</a:t>
            </a:r>
            <a:r>
              <a:rPr lang="zh-CN" altLang="en-US" sz="1600" b="1" dirty="0"/>
              <a:t>更大的网络</a:t>
            </a:r>
          </a:p>
        </p:txBody>
      </p:sp>
      <p:cxnSp>
        <p:nvCxnSpPr>
          <p:cNvPr id="28" name="直接箭头连接符 27">
            <a:extLst>
              <a:ext uri="{FF2B5EF4-FFF2-40B4-BE49-F238E27FC236}">
                <a16:creationId xmlns:a16="http://schemas.microsoft.com/office/drawing/2014/main" id="{A8B5D2DC-70EC-DE4F-58C7-03CDE8400C68}"/>
              </a:ext>
            </a:extLst>
          </p:cNvPr>
          <p:cNvCxnSpPr>
            <a:cxnSpLocks/>
          </p:cNvCxnSpPr>
          <p:nvPr/>
        </p:nvCxnSpPr>
        <p:spPr>
          <a:xfrm>
            <a:off x="693060" y="5401159"/>
            <a:ext cx="0" cy="444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F81C619-8124-3708-32CF-30AF0F6A5218}"/>
              </a:ext>
            </a:extLst>
          </p:cNvPr>
          <p:cNvCxnSpPr/>
          <p:nvPr/>
        </p:nvCxnSpPr>
        <p:spPr>
          <a:xfrm>
            <a:off x="10786820" y="5513436"/>
            <a:ext cx="0" cy="233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页脚占位符 9">
            <a:extLst>
              <a:ext uri="{FF2B5EF4-FFF2-40B4-BE49-F238E27FC236}">
                <a16:creationId xmlns:a16="http://schemas.microsoft.com/office/drawing/2014/main" id="{48A49EA7-AC24-767D-3147-40FCEB5378C6}"/>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RouteNet</a:t>
            </a: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-Erlang: A Graph Neural Network for Network Performance Evaluation</a:t>
            </a:r>
          </a:p>
        </p:txBody>
      </p:sp>
    </p:spTree>
    <p:extLst>
      <p:ext uri="{BB962C8B-B14F-4D97-AF65-F5344CB8AC3E}">
        <p14:creationId xmlns:p14="http://schemas.microsoft.com/office/powerpoint/2010/main" val="3360722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圆角 14">
            <a:extLst>
              <a:ext uri="{FF2B5EF4-FFF2-40B4-BE49-F238E27FC236}">
                <a16:creationId xmlns:a16="http://schemas.microsoft.com/office/drawing/2014/main" id="{E8CF7C49-9874-DE39-74EF-FAFBBBF8FAD9}"/>
              </a:ext>
            </a:extLst>
          </p:cNvPr>
          <p:cNvSpPr/>
          <p:nvPr/>
        </p:nvSpPr>
        <p:spPr>
          <a:xfrm>
            <a:off x="660400" y="3215061"/>
            <a:ext cx="2725980"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a:extLst>
              <a:ext uri="{FF2B5EF4-FFF2-40B4-BE49-F238E27FC236}">
                <a16:creationId xmlns:a16="http://schemas.microsoft.com/office/drawing/2014/main" id="{6049E236-674B-5C84-D134-571A18F7CEF9}"/>
              </a:ext>
            </a:extLst>
          </p:cNvPr>
          <p:cNvSpPr/>
          <p:nvPr/>
        </p:nvSpPr>
        <p:spPr>
          <a:xfrm>
            <a:off x="655440" y="4647610"/>
            <a:ext cx="2725980"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B11980B6-0C05-BD9C-FA25-191F185B4744}"/>
              </a:ext>
            </a:extLst>
          </p:cNvPr>
          <p:cNvCxnSpPr/>
          <p:nvPr/>
        </p:nvCxnSpPr>
        <p:spPr>
          <a:xfrm>
            <a:off x="1068708" y="4770526"/>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D717100-9923-3288-10BE-E7FCE3C5DBB4}"/>
              </a:ext>
            </a:extLst>
          </p:cNvPr>
          <p:cNvSpPr txBox="1"/>
          <p:nvPr/>
        </p:nvSpPr>
        <p:spPr>
          <a:xfrm>
            <a:off x="710026" y="4826685"/>
            <a:ext cx="214117" cy="369332"/>
          </a:xfrm>
          <a:prstGeom prst="rect">
            <a:avLst/>
          </a:prstGeom>
          <a:noFill/>
        </p:spPr>
        <p:txBody>
          <a:bodyPr wrap="square" rtlCol="0">
            <a:spAutoFit/>
          </a:bodyPr>
          <a:lstStyle/>
          <a:p>
            <a:r>
              <a:rPr lang="en-US" altLang="zh-CN" dirty="0"/>
              <a:t>5</a:t>
            </a:r>
            <a:endParaRPr lang="zh-CN" altLang="en-US" dirty="0"/>
          </a:p>
        </p:txBody>
      </p:sp>
      <p:sp>
        <p:nvSpPr>
          <p:cNvPr id="11" name="矩形: 圆角 10">
            <a:extLst>
              <a:ext uri="{FF2B5EF4-FFF2-40B4-BE49-F238E27FC236}">
                <a16:creationId xmlns:a16="http://schemas.microsoft.com/office/drawing/2014/main" id="{6C29DBC0-FE2F-F868-9515-C49A6951ECA5}"/>
              </a:ext>
            </a:extLst>
          </p:cNvPr>
          <p:cNvSpPr/>
          <p:nvPr/>
        </p:nvSpPr>
        <p:spPr>
          <a:xfrm>
            <a:off x="660401" y="1705884"/>
            <a:ext cx="2725980" cy="702834"/>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Some charts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12BA59F7-0A66-48B4-3ACC-2D3B75AD48C9}"/>
              </a:ext>
            </a:extLst>
          </p:cNvPr>
          <p:cNvPicPr>
            <a:picLocks noChangeAspect="1"/>
          </p:cNvPicPr>
          <p:nvPr/>
        </p:nvPicPr>
        <p:blipFill>
          <a:blip r:embed="rId4"/>
          <a:stretch>
            <a:fillRect/>
          </a:stretch>
        </p:blipFill>
        <p:spPr>
          <a:xfrm>
            <a:off x="3695681" y="1043391"/>
            <a:ext cx="7422650" cy="4771217"/>
          </a:xfrm>
          <a:prstGeom prst="rect">
            <a:avLst/>
          </a:prstGeom>
        </p:spPr>
      </p:pic>
      <p:sp>
        <p:nvSpPr>
          <p:cNvPr id="5" name="文本框 4">
            <a:extLst>
              <a:ext uri="{FF2B5EF4-FFF2-40B4-BE49-F238E27FC236}">
                <a16:creationId xmlns:a16="http://schemas.microsoft.com/office/drawing/2014/main" id="{185024D7-6F7E-A662-C038-441725F62739}"/>
              </a:ext>
            </a:extLst>
          </p:cNvPr>
          <p:cNvSpPr txBox="1"/>
          <p:nvPr/>
        </p:nvSpPr>
        <p:spPr>
          <a:xfrm>
            <a:off x="1073669" y="1748748"/>
            <a:ext cx="6094708" cy="646331"/>
          </a:xfrm>
          <a:prstGeom prst="rect">
            <a:avLst/>
          </a:prstGeom>
          <a:noFill/>
        </p:spPr>
        <p:txBody>
          <a:bodyPr wrap="square">
            <a:spAutoFit/>
          </a:bodyPr>
          <a:lstStyle/>
          <a:p>
            <a:r>
              <a:rPr lang="zh-CN" altLang="en-US" dirty="0"/>
              <a:t>能够建模队列的行为、</a:t>
            </a:r>
            <a:endParaRPr lang="en-US" altLang="zh-CN" dirty="0"/>
          </a:p>
          <a:p>
            <a:r>
              <a:rPr lang="zh-CN" altLang="en-US" dirty="0"/>
              <a:t>支持</a:t>
            </a:r>
            <a:r>
              <a:rPr lang="zh-CN" altLang="en-US" b="1" dirty="0"/>
              <a:t>复杂调度策略</a:t>
            </a:r>
          </a:p>
        </p:txBody>
      </p:sp>
      <p:sp>
        <p:nvSpPr>
          <p:cNvPr id="6" name="文本框 5">
            <a:extLst>
              <a:ext uri="{FF2B5EF4-FFF2-40B4-BE49-F238E27FC236}">
                <a16:creationId xmlns:a16="http://schemas.microsoft.com/office/drawing/2014/main" id="{D97A7DF8-3B0E-8201-5B97-4CAC799CB204}"/>
              </a:ext>
            </a:extLst>
          </p:cNvPr>
          <p:cNvSpPr txBox="1"/>
          <p:nvPr/>
        </p:nvSpPr>
        <p:spPr>
          <a:xfrm>
            <a:off x="1068708" y="3255034"/>
            <a:ext cx="6094708" cy="646331"/>
          </a:xfrm>
          <a:prstGeom prst="rect">
            <a:avLst/>
          </a:prstGeom>
          <a:noFill/>
        </p:spPr>
        <p:txBody>
          <a:bodyPr wrap="square">
            <a:spAutoFit/>
          </a:bodyPr>
          <a:lstStyle/>
          <a:p>
            <a:r>
              <a:rPr lang="zh-CN" altLang="en-US" dirty="0"/>
              <a:t>对未曾见过的模型</a:t>
            </a:r>
            <a:endParaRPr lang="en-US" altLang="zh-CN" dirty="0"/>
          </a:p>
          <a:p>
            <a:r>
              <a:rPr lang="zh-CN" altLang="en-US" dirty="0"/>
              <a:t>具有</a:t>
            </a:r>
            <a:r>
              <a:rPr lang="zh-CN" altLang="en-US" b="1" dirty="0"/>
              <a:t>泛化</a:t>
            </a:r>
            <a:r>
              <a:rPr lang="zh-CN" altLang="en-US" dirty="0"/>
              <a:t>能力</a:t>
            </a:r>
          </a:p>
        </p:txBody>
      </p:sp>
      <p:sp>
        <p:nvSpPr>
          <p:cNvPr id="7" name="文本框 6">
            <a:extLst>
              <a:ext uri="{FF2B5EF4-FFF2-40B4-BE49-F238E27FC236}">
                <a16:creationId xmlns:a16="http://schemas.microsoft.com/office/drawing/2014/main" id="{B82C405E-7A24-9EB5-7939-2F7F42A33513}"/>
              </a:ext>
            </a:extLst>
          </p:cNvPr>
          <p:cNvSpPr txBox="1"/>
          <p:nvPr/>
        </p:nvSpPr>
        <p:spPr>
          <a:xfrm>
            <a:off x="1068708" y="4705787"/>
            <a:ext cx="6094708" cy="646331"/>
          </a:xfrm>
          <a:prstGeom prst="rect">
            <a:avLst/>
          </a:prstGeom>
          <a:noFill/>
        </p:spPr>
        <p:txBody>
          <a:bodyPr wrap="square">
            <a:spAutoFit/>
          </a:bodyPr>
          <a:lstStyle/>
          <a:p>
            <a:r>
              <a:rPr lang="zh-CN" altLang="en-US" b="1" dirty="0"/>
              <a:t>推理速度快</a:t>
            </a:r>
            <a:r>
              <a:rPr lang="zh-CN" altLang="en-US" dirty="0"/>
              <a:t>，</a:t>
            </a:r>
            <a:endParaRPr lang="en-US" altLang="zh-CN" dirty="0"/>
          </a:p>
          <a:p>
            <a:r>
              <a:rPr lang="zh-CN" altLang="en-US" dirty="0"/>
              <a:t>支持实时操作</a:t>
            </a:r>
          </a:p>
        </p:txBody>
      </p:sp>
      <p:cxnSp>
        <p:nvCxnSpPr>
          <p:cNvPr id="13" name="直接连接符 12">
            <a:extLst>
              <a:ext uri="{FF2B5EF4-FFF2-40B4-BE49-F238E27FC236}">
                <a16:creationId xmlns:a16="http://schemas.microsoft.com/office/drawing/2014/main" id="{3AB28C78-0D7A-F207-0AA0-BFA59629FBA4}"/>
              </a:ext>
            </a:extLst>
          </p:cNvPr>
          <p:cNvCxnSpPr/>
          <p:nvPr/>
        </p:nvCxnSpPr>
        <p:spPr>
          <a:xfrm>
            <a:off x="1073669" y="1828800"/>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753F349-8632-96B9-0B61-471423144130}"/>
              </a:ext>
            </a:extLst>
          </p:cNvPr>
          <p:cNvSpPr txBox="1"/>
          <p:nvPr/>
        </p:nvSpPr>
        <p:spPr>
          <a:xfrm>
            <a:off x="714987" y="1884959"/>
            <a:ext cx="214117" cy="369332"/>
          </a:xfrm>
          <a:prstGeom prst="rect">
            <a:avLst/>
          </a:prstGeom>
          <a:noFill/>
        </p:spPr>
        <p:txBody>
          <a:bodyPr wrap="square" rtlCol="0">
            <a:spAutoFit/>
          </a:bodyPr>
          <a:lstStyle/>
          <a:p>
            <a:r>
              <a:rPr lang="en-US" altLang="zh-CN" dirty="0"/>
              <a:t>3</a:t>
            </a:r>
            <a:endParaRPr lang="zh-CN" altLang="en-US" dirty="0"/>
          </a:p>
        </p:txBody>
      </p:sp>
      <p:cxnSp>
        <p:nvCxnSpPr>
          <p:cNvPr id="16" name="直接连接符 15">
            <a:extLst>
              <a:ext uri="{FF2B5EF4-FFF2-40B4-BE49-F238E27FC236}">
                <a16:creationId xmlns:a16="http://schemas.microsoft.com/office/drawing/2014/main" id="{DA526C81-2D86-814F-9413-838A4EB50EF1}"/>
              </a:ext>
            </a:extLst>
          </p:cNvPr>
          <p:cNvCxnSpPr/>
          <p:nvPr/>
        </p:nvCxnSpPr>
        <p:spPr>
          <a:xfrm>
            <a:off x="1073668" y="3337977"/>
            <a:ext cx="0" cy="480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B374FEA-9C57-1DC4-3E3E-7A7B8A62B521}"/>
              </a:ext>
            </a:extLst>
          </p:cNvPr>
          <p:cNvSpPr txBox="1"/>
          <p:nvPr/>
        </p:nvSpPr>
        <p:spPr>
          <a:xfrm>
            <a:off x="714986" y="3394136"/>
            <a:ext cx="214117" cy="369332"/>
          </a:xfrm>
          <a:prstGeom prst="rect">
            <a:avLst/>
          </a:prstGeom>
          <a:noFill/>
        </p:spPr>
        <p:txBody>
          <a:bodyPr wrap="square" rtlCol="0">
            <a:spAutoFit/>
          </a:bodyPr>
          <a:lstStyle/>
          <a:p>
            <a:r>
              <a:rPr lang="en-US" altLang="zh-CN" dirty="0"/>
              <a:t>4</a:t>
            </a:r>
            <a:endParaRPr lang="zh-CN" altLang="en-US" dirty="0"/>
          </a:p>
        </p:txBody>
      </p:sp>
      <p:cxnSp>
        <p:nvCxnSpPr>
          <p:cNvPr id="22" name="直接箭头连接符 21">
            <a:extLst>
              <a:ext uri="{FF2B5EF4-FFF2-40B4-BE49-F238E27FC236}">
                <a16:creationId xmlns:a16="http://schemas.microsoft.com/office/drawing/2014/main" id="{F6789FF0-70A1-A25F-4A50-0BA1C968B6E0}"/>
              </a:ext>
            </a:extLst>
          </p:cNvPr>
          <p:cNvCxnSpPr/>
          <p:nvPr/>
        </p:nvCxnSpPr>
        <p:spPr>
          <a:xfrm>
            <a:off x="3381420" y="2057301"/>
            <a:ext cx="7346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AF1F81C-019E-220F-1761-6182D2DCEB22}"/>
              </a:ext>
            </a:extLst>
          </p:cNvPr>
          <p:cNvCxnSpPr/>
          <p:nvPr/>
        </p:nvCxnSpPr>
        <p:spPr>
          <a:xfrm>
            <a:off x="3381420" y="3578199"/>
            <a:ext cx="578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3861C44-7B47-5328-A8E9-E364325899DE}"/>
              </a:ext>
            </a:extLst>
          </p:cNvPr>
          <p:cNvCxnSpPr>
            <a:cxnSpLocks/>
          </p:cNvCxnSpPr>
          <p:nvPr/>
        </p:nvCxnSpPr>
        <p:spPr>
          <a:xfrm>
            <a:off x="2076773" y="5349607"/>
            <a:ext cx="6522926" cy="751949"/>
          </a:xfrm>
          <a:prstGeom prst="bentConnector3">
            <a:avLst>
              <a:gd name="adj1" fmla="val -14"/>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0164AD27-4F19-E8C2-6344-D00F4A713570}"/>
              </a:ext>
            </a:extLst>
          </p:cNvPr>
          <p:cNvCxnSpPr/>
          <p:nvPr/>
        </p:nvCxnSpPr>
        <p:spPr>
          <a:xfrm flipV="1">
            <a:off x="8599699" y="5585917"/>
            <a:ext cx="0" cy="515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页脚占位符 9">
            <a:extLst>
              <a:ext uri="{FF2B5EF4-FFF2-40B4-BE49-F238E27FC236}">
                <a16:creationId xmlns:a16="http://schemas.microsoft.com/office/drawing/2014/main" id="{D55E88D8-9E9E-957D-9AE7-BEB9090197F2}"/>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RouteNet</a:t>
            </a: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-Erlang: A Graph Neural Network for Network Performance Evaluation</a:t>
            </a:r>
          </a:p>
        </p:txBody>
      </p:sp>
    </p:spTree>
    <p:extLst>
      <p:ext uri="{BB962C8B-B14F-4D97-AF65-F5344CB8AC3E}">
        <p14:creationId xmlns:p14="http://schemas.microsoft.com/office/powerpoint/2010/main" val="1432487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RouteNet</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方法的优缺点</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aphicFrame>
        <p:nvGraphicFramePr>
          <p:cNvPr id="4" name="表格 9">
            <a:extLst>
              <a:ext uri="{FF2B5EF4-FFF2-40B4-BE49-F238E27FC236}">
                <a16:creationId xmlns:a16="http://schemas.microsoft.com/office/drawing/2014/main" id="{8BAC4B08-7308-4C82-1961-0DCD46DB0CB6}"/>
              </a:ext>
            </a:extLst>
          </p:cNvPr>
          <p:cNvGraphicFramePr>
            <a:graphicFrameLocks noGrp="1"/>
          </p:cNvGraphicFramePr>
          <p:nvPr>
            <p:extLst>
              <p:ext uri="{D42A27DB-BD31-4B8C-83A1-F6EECF244321}">
                <p14:modId xmlns:p14="http://schemas.microsoft.com/office/powerpoint/2010/main" val="1059152937"/>
              </p:ext>
            </p:extLst>
          </p:nvPr>
        </p:nvGraphicFramePr>
        <p:xfrm>
          <a:off x="1442418" y="971229"/>
          <a:ext cx="9307164" cy="3520790"/>
        </p:xfrm>
        <a:graphic>
          <a:graphicData uri="http://schemas.openxmlformats.org/drawingml/2006/table">
            <a:tbl>
              <a:tblPr firstRow="1" bandRow="1">
                <a:tableStyleId>{7DF18680-E054-41AD-8BC1-D1AEF772440D}</a:tableStyleId>
              </a:tblPr>
              <a:tblGrid>
                <a:gridCol w="1082564">
                  <a:extLst>
                    <a:ext uri="{9D8B030D-6E8A-4147-A177-3AD203B41FA5}">
                      <a16:colId xmlns:a16="http://schemas.microsoft.com/office/drawing/2014/main" val="3228117063"/>
                    </a:ext>
                  </a:extLst>
                </a:gridCol>
                <a:gridCol w="3947068">
                  <a:extLst>
                    <a:ext uri="{9D8B030D-6E8A-4147-A177-3AD203B41FA5}">
                      <a16:colId xmlns:a16="http://schemas.microsoft.com/office/drawing/2014/main" val="3318791389"/>
                    </a:ext>
                  </a:extLst>
                </a:gridCol>
                <a:gridCol w="4277532">
                  <a:extLst>
                    <a:ext uri="{9D8B030D-6E8A-4147-A177-3AD203B41FA5}">
                      <a16:colId xmlns:a16="http://schemas.microsoft.com/office/drawing/2014/main" val="1968045576"/>
                    </a:ext>
                  </a:extLst>
                </a:gridCol>
              </a:tblGrid>
              <a:tr h="344554">
                <a:tc>
                  <a:txBody>
                    <a:bodyPr/>
                    <a:lstStyle/>
                    <a:p>
                      <a:pPr algn="ctr"/>
                      <a:endParaRPr lang="zh-CN" altLang="en-US" b="1" dirty="0"/>
                    </a:p>
                  </a:txBody>
                  <a:tcPr/>
                </a:tc>
                <a:tc>
                  <a:txBody>
                    <a:bodyPr/>
                    <a:lstStyle/>
                    <a:p>
                      <a:pPr algn="ctr"/>
                      <a:r>
                        <a:rPr lang="en-US" altLang="zh-CN" dirty="0"/>
                        <a:t>What</a:t>
                      </a:r>
                      <a:endParaRPr lang="zh-CN" altLang="en-US" dirty="0"/>
                    </a:p>
                  </a:txBody>
                  <a:tcPr/>
                </a:tc>
                <a:tc>
                  <a:txBody>
                    <a:bodyPr/>
                    <a:lstStyle/>
                    <a:p>
                      <a:pPr algn="ctr"/>
                      <a:r>
                        <a:rPr lang="en-US" altLang="zh-CN" dirty="0"/>
                        <a:t>detail</a:t>
                      </a:r>
                      <a:endParaRPr lang="zh-CN" altLang="en-US" dirty="0"/>
                    </a:p>
                  </a:txBody>
                  <a:tcPr/>
                </a:tc>
                <a:extLst>
                  <a:ext uri="{0D108BD9-81ED-4DB2-BD59-A6C34878D82A}">
                    <a16:rowId xmlns:a16="http://schemas.microsoft.com/office/drawing/2014/main" val="3742949424"/>
                  </a:ext>
                </a:extLst>
              </a:tr>
              <a:tr h="594710">
                <a:tc rowSpan="4">
                  <a:txBody>
                    <a:bodyPr/>
                    <a:lstStyle/>
                    <a:p>
                      <a:pPr algn="ctr"/>
                      <a:r>
                        <a:rPr lang="zh-CN" altLang="en-US" b="1" dirty="0"/>
                        <a:t>优点</a:t>
                      </a:r>
                    </a:p>
                  </a:txBody>
                  <a:tcPr/>
                </a:tc>
                <a:tc>
                  <a:txBody>
                    <a:bodyPr/>
                    <a:lstStyle/>
                    <a:p>
                      <a:r>
                        <a:rPr lang="zh-CN" altLang="en-US" dirty="0"/>
                        <a:t>在所有场景中，</a:t>
                      </a:r>
                      <a:r>
                        <a:rPr lang="en-US" altLang="zh-CN" dirty="0" err="1"/>
                        <a:t>RouteNet</a:t>
                      </a:r>
                      <a:r>
                        <a:rPr lang="en-US" altLang="zh-CN" dirty="0"/>
                        <a:t>-E</a:t>
                      </a:r>
                      <a:r>
                        <a:rPr lang="zh-CN" altLang="en-US" dirty="0"/>
                        <a:t>表现出了卓越的准确性</a:t>
                      </a:r>
                    </a:p>
                  </a:txBody>
                  <a:tcPr/>
                </a:tc>
                <a:tc>
                  <a:txBody>
                    <a:bodyPr/>
                    <a:lstStyle/>
                    <a:p>
                      <a:r>
                        <a:rPr lang="zh-CN" altLang="en-US" dirty="0"/>
                        <a:t>见</a:t>
                      </a:r>
                      <a:r>
                        <a:rPr lang="en-US" altLang="zh-CN" dirty="0"/>
                        <a:t>evolution</a:t>
                      </a:r>
                      <a:endParaRPr lang="zh-CN" altLang="en-US" dirty="0"/>
                    </a:p>
                  </a:txBody>
                  <a:tcPr/>
                </a:tc>
                <a:extLst>
                  <a:ext uri="{0D108BD9-81ED-4DB2-BD59-A6C34878D82A}">
                    <a16:rowId xmlns:a16="http://schemas.microsoft.com/office/drawing/2014/main" val="2476773496"/>
                  </a:ext>
                </a:extLst>
              </a:tr>
              <a:tr h="594710">
                <a:tc vMerge="1">
                  <a:txBody>
                    <a:bodyPr/>
                    <a:lstStyle/>
                    <a:p>
                      <a:endParaRPr lang="zh-CN" altLang="en-US" dirty="0"/>
                    </a:p>
                  </a:txBody>
                  <a:tcPr/>
                </a:tc>
                <a:tc>
                  <a:txBody>
                    <a:bodyPr/>
                    <a:lstStyle/>
                    <a:p>
                      <a:r>
                        <a:rPr lang="zh-CN" altLang="en-US" dirty="0"/>
                        <a:t>克服了</a:t>
                      </a:r>
                      <a:r>
                        <a:rPr lang="en-US" altLang="zh-CN" dirty="0"/>
                        <a:t>QT</a:t>
                      </a:r>
                      <a:r>
                        <a:rPr lang="zh-CN" altLang="en-US" dirty="0"/>
                        <a:t>的主要限制（对数据包到达过程进行了强烈的假设）</a:t>
                      </a:r>
                    </a:p>
                  </a:txBody>
                  <a:tcPr/>
                </a:tc>
                <a:tc>
                  <a:txBody>
                    <a:bodyPr/>
                    <a:lstStyle/>
                    <a:p>
                      <a:r>
                        <a:rPr lang="zh-CN" altLang="en-US" dirty="0"/>
                        <a:t>适用于实际场景</a:t>
                      </a:r>
                    </a:p>
                  </a:txBody>
                  <a:tcPr/>
                </a:tc>
                <a:extLst>
                  <a:ext uri="{0D108BD9-81ED-4DB2-BD59-A6C34878D82A}">
                    <a16:rowId xmlns:a16="http://schemas.microsoft.com/office/drawing/2014/main" val="983129063"/>
                  </a:ext>
                </a:extLst>
              </a:tr>
              <a:tr h="594710">
                <a:tc vMerge="1">
                  <a:txBody>
                    <a:bodyPr/>
                    <a:lstStyle/>
                    <a:p>
                      <a:endParaRPr lang="zh-CN" altLang="en-US" dirty="0"/>
                    </a:p>
                  </a:txBody>
                  <a:tcPr/>
                </a:tc>
                <a:tc>
                  <a:txBody>
                    <a:bodyPr/>
                    <a:lstStyle/>
                    <a:p>
                      <a:r>
                        <a:rPr lang="zh-CN" altLang="en-US" dirty="0"/>
                        <a:t>解决了现有基于机器学习的模型的主要缺陷</a:t>
                      </a:r>
                    </a:p>
                  </a:txBody>
                  <a:tcPr/>
                </a:tc>
                <a:tc>
                  <a:txBody>
                    <a:bodyPr/>
                    <a:lstStyle/>
                    <a:p>
                      <a:r>
                        <a:rPr lang="zh-CN" altLang="en-US" dirty="0"/>
                        <a:t>数据集的创建，见</a:t>
                      </a:r>
                      <a:r>
                        <a:rPr lang="en-US" altLang="zh-CN" dirty="0"/>
                        <a:t>challenges</a:t>
                      </a:r>
                      <a:endParaRPr lang="zh-CN" altLang="en-US" dirty="0"/>
                    </a:p>
                  </a:txBody>
                  <a:tcPr/>
                </a:tc>
                <a:extLst>
                  <a:ext uri="{0D108BD9-81ED-4DB2-BD59-A6C34878D82A}">
                    <a16:rowId xmlns:a16="http://schemas.microsoft.com/office/drawing/2014/main" val="882749736"/>
                  </a:ext>
                </a:extLst>
              </a:tr>
              <a:tr h="594710">
                <a:tc vMerge="1">
                  <a:txBody>
                    <a:bodyPr/>
                    <a:lstStyle/>
                    <a:p>
                      <a:endParaRPr lang="zh-CN" altLang="en-US" dirty="0"/>
                    </a:p>
                  </a:txBody>
                  <a:tcPr/>
                </a:tc>
                <a:tc>
                  <a:txBody>
                    <a:bodyPr/>
                    <a:lstStyle/>
                    <a:p>
                      <a:r>
                        <a:rPr lang="zh-CN" altLang="en-US" dirty="0"/>
                        <a:t>泛化</a:t>
                      </a:r>
                    </a:p>
                  </a:txBody>
                  <a:tcPr/>
                </a:tc>
                <a:tc>
                  <a:txBody>
                    <a:bodyPr/>
                    <a:lstStyle/>
                    <a:p>
                      <a:r>
                        <a:rPr lang="zh-CN" altLang="en-US" b="1" i="0" u="sng" dirty="0"/>
                        <a:t>更大</a:t>
                      </a:r>
                      <a:r>
                        <a:rPr lang="zh-CN" altLang="en-US" i="0" u="sng" dirty="0"/>
                        <a:t>的网络</a:t>
                      </a:r>
                      <a:r>
                        <a:rPr lang="zh-CN" altLang="en-US" dirty="0"/>
                        <a:t>（约为</a:t>
                      </a:r>
                      <a:r>
                        <a:rPr lang="en-US" altLang="zh-CN" dirty="0"/>
                        <a:t>10</a:t>
                      </a:r>
                      <a:r>
                        <a:rPr lang="zh-CN" altLang="en-US" dirty="0"/>
                        <a:t>倍）、</a:t>
                      </a:r>
                      <a:endParaRPr lang="en-US" altLang="zh-CN" dirty="0"/>
                    </a:p>
                    <a:p>
                      <a:r>
                        <a:rPr lang="zh-CN" altLang="en-US" b="1" i="0" u="sng" dirty="0"/>
                        <a:t>未见过</a:t>
                      </a:r>
                      <a:r>
                        <a:rPr lang="zh-CN" altLang="en-US" i="0" u="sng" dirty="0"/>
                        <a:t>的网络</a:t>
                      </a:r>
                      <a:r>
                        <a:rPr lang="zh-CN" altLang="en-US" dirty="0"/>
                        <a:t>提供准确的估计</a:t>
                      </a:r>
                    </a:p>
                  </a:txBody>
                  <a:tcPr/>
                </a:tc>
                <a:extLst>
                  <a:ext uri="{0D108BD9-81ED-4DB2-BD59-A6C34878D82A}">
                    <a16:rowId xmlns:a16="http://schemas.microsoft.com/office/drawing/2014/main" val="2510329785"/>
                  </a:ext>
                </a:extLst>
              </a:tr>
              <a:tr h="5947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t>缺点</a:t>
                      </a:r>
                    </a:p>
                  </a:txBody>
                  <a:tcPr/>
                </a:tc>
                <a:tc>
                  <a:txBody>
                    <a:bodyPr/>
                    <a:lstStyle/>
                    <a:p>
                      <a:r>
                        <a:rPr lang="zh-CN" altLang="en-US" dirty="0"/>
                        <a:t>不能帮助我们理解网络模型的行为</a:t>
                      </a:r>
                    </a:p>
                  </a:txBody>
                  <a:tcPr/>
                </a:tc>
                <a:tc>
                  <a:txBody>
                    <a:bodyPr/>
                    <a:lstStyle/>
                    <a:p>
                      <a:r>
                        <a:rPr lang="zh-CN" altLang="en-US" dirty="0"/>
                        <a:t>训练过程中学习的知识并不易于人理解</a:t>
                      </a:r>
                    </a:p>
                  </a:txBody>
                  <a:tcPr/>
                </a:tc>
                <a:extLst>
                  <a:ext uri="{0D108BD9-81ED-4DB2-BD59-A6C34878D82A}">
                    <a16:rowId xmlns:a16="http://schemas.microsoft.com/office/drawing/2014/main" val="4217243880"/>
                  </a:ext>
                </a:extLst>
              </a:tr>
            </a:tbl>
          </a:graphicData>
        </a:graphic>
      </p:graphicFrame>
      <p:sp>
        <p:nvSpPr>
          <p:cNvPr id="5" name="矩形: 圆角 4">
            <a:extLst>
              <a:ext uri="{FF2B5EF4-FFF2-40B4-BE49-F238E27FC236}">
                <a16:creationId xmlns:a16="http://schemas.microsoft.com/office/drawing/2014/main" id="{FFDC63A9-F055-0FB9-CE7C-B42A7CF0C983}"/>
              </a:ext>
            </a:extLst>
          </p:cNvPr>
          <p:cNvSpPr/>
          <p:nvPr/>
        </p:nvSpPr>
        <p:spPr>
          <a:xfrm>
            <a:off x="6517037" y="3891179"/>
            <a:ext cx="4032811" cy="434115"/>
          </a:xfrm>
          <a:prstGeom prst="roundRect">
            <a:avLst/>
          </a:prstGeom>
          <a:noFill/>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6450B63-7BB1-E5E6-5315-6391EF134CC6}"/>
              </a:ext>
            </a:extLst>
          </p:cNvPr>
          <p:cNvSpPr txBox="1"/>
          <p:nvPr/>
        </p:nvSpPr>
        <p:spPr>
          <a:xfrm>
            <a:off x="8181045" y="4636758"/>
            <a:ext cx="4409268" cy="830997"/>
          </a:xfrm>
          <a:prstGeom prst="rect">
            <a:avLst/>
          </a:prstGeom>
          <a:noFill/>
        </p:spPr>
        <p:txBody>
          <a:bodyPr wrap="square" rtlCol="0">
            <a:spAutoFit/>
          </a:bodyPr>
          <a:lstStyle/>
          <a:p>
            <a:r>
              <a:rPr lang="zh-CN" altLang="en-US" sz="1600" dirty="0">
                <a:solidFill>
                  <a:srgbClr val="FF0000"/>
                </a:solidFill>
                <a:latin typeface="微软雅黑" panose="020B0503020204020204" pitchFamily="34" charset="-122"/>
                <a:ea typeface="微软雅黑" panose="020B0503020204020204" pitchFamily="34" charset="-122"/>
              </a:rPr>
              <a:t>基于机器学习模型的普遍问题</a:t>
            </a:r>
            <a:endParaRPr lang="en-US" altLang="zh-CN" sz="1600" dirty="0">
              <a:solidFill>
                <a:srgbClr val="FF0000"/>
              </a:solidFill>
              <a:latin typeface="微软雅黑" panose="020B0503020204020204" pitchFamily="34" charset="-122"/>
              <a:ea typeface="微软雅黑" panose="020B0503020204020204" pitchFamily="34" charset="-122"/>
            </a:endParaRPr>
          </a:p>
          <a:p>
            <a:endParaRPr lang="en-US" altLang="zh-CN" sz="1600" dirty="0">
              <a:solidFill>
                <a:srgbClr val="FF0000"/>
              </a:solidFill>
              <a:latin typeface="微软雅黑" panose="020B0503020204020204" pitchFamily="34" charset="-122"/>
              <a:ea typeface="微软雅黑" panose="020B0503020204020204" pitchFamily="34" charset="-122"/>
            </a:endParaRPr>
          </a:p>
          <a:p>
            <a:r>
              <a:rPr lang="zh-CN" altLang="en-US" sz="1600" dirty="0">
                <a:solidFill>
                  <a:srgbClr val="FF0000"/>
                </a:solidFill>
                <a:latin typeface="微软雅黑" panose="020B0503020204020204" pitchFamily="34" charset="-122"/>
                <a:ea typeface="微软雅黑" panose="020B0503020204020204" pitchFamily="34" charset="-122"/>
              </a:rPr>
              <a:t>研究方向：可解释的机器学习模型</a:t>
            </a:r>
          </a:p>
        </p:txBody>
      </p:sp>
      <p:cxnSp>
        <p:nvCxnSpPr>
          <p:cNvPr id="8" name="直接箭头连接符 7">
            <a:extLst>
              <a:ext uri="{FF2B5EF4-FFF2-40B4-BE49-F238E27FC236}">
                <a16:creationId xmlns:a16="http://schemas.microsoft.com/office/drawing/2014/main" id="{8CADF9FC-64B8-D240-C345-A72D246141C4}"/>
              </a:ext>
            </a:extLst>
          </p:cNvPr>
          <p:cNvCxnSpPr/>
          <p:nvPr/>
        </p:nvCxnSpPr>
        <p:spPr>
          <a:xfrm>
            <a:off x="8592950" y="4946420"/>
            <a:ext cx="0" cy="2479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矩形: 圆角 2">
            <a:extLst>
              <a:ext uri="{FF2B5EF4-FFF2-40B4-BE49-F238E27FC236}">
                <a16:creationId xmlns:a16="http://schemas.microsoft.com/office/drawing/2014/main" id="{D113122F-274C-EB53-23B0-3DFB4706BCE8}"/>
              </a:ext>
            </a:extLst>
          </p:cNvPr>
          <p:cNvSpPr/>
          <p:nvPr/>
        </p:nvSpPr>
        <p:spPr>
          <a:xfrm>
            <a:off x="1442418" y="4702834"/>
            <a:ext cx="6160577" cy="1489626"/>
          </a:xfrm>
          <a:prstGeom prst="roundRect">
            <a:avLst/>
          </a:prstGeom>
          <a:solidFill>
            <a:srgbClr val="D5D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ADEFDDF-A99C-4FB6-4F2A-D5D097468496}"/>
              </a:ext>
            </a:extLst>
          </p:cNvPr>
          <p:cNvSpPr txBox="1"/>
          <p:nvPr/>
        </p:nvSpPr>
        <p:spPr>
          <a:xfrm>
            <a:off x="1619981" y="4702833"/>
            <a:ext cx="3772115" cy="369332"/>
          </a:xfrm>
          <a:prstGeom prst="rect">
            <a:avLst/>
          </a:prstGeom>
          <a:noFill/>
        </p:spPr>
        <p:txBody>
          <a:bodyPr wrap="square">
            <a:spAutoFit/>
          </a:bodyPr>
          <a:lstStyle/>
          <a:p>
            <a:r>
              <a:rPr lang="en-US" altLang="zh-CN" b="1" spc="300" dirty="0">
                <a:latin typeface="Arial" panose="020B0604020202020204"/>
                <a:ea typeface="微软雅黑" panose="020B0503020204020204" pitchFamily="34" charset="-122"/>
              </a:rPr>
              <a:t>enlighten</a:t>
            </a:r>
            <a:endParaRPr lang="zh-CN" altLang="en-US" dirty="0"/>
          </a:p>
        </p:txBody>
      </p:sp>
      <p:sp>
        <p:nvSpPr>
          <p:cNvPr id="9" name="文本框 8">
            <a:extLst>
              <a:ext uri="{FF2B5EF4-FFF2-40B4-BE49-F238E27FC236}">
                <a16:creationId xmlns:a16="http://schemas.microsoft.com/office/drawing/2014/main" id="{4B6C30CB-BF20-D611-3FB8-D978654A93CD}"/>
              </a:ext>
            </a:extLst>
          </p:cNvPr>
          <p:cNvSpPr txBox="1"/>
          <p:nvPr/>
        </p:nvSpPr>
        <p:spPr>
          <a:xfrm>
            <a:off x="1619981" y="5052257"/>
            <a:ext cx="5642052" cy="987578"/>
          </a:xfrm>
          <a:prstGeom prst="rect">
            <a:avLst/>
          </a:prstGeom>
          <a:noFill/>
        </p:spPr>
        <p:txBody>
          <a:bodyPr wrap="square">
            <a:spAutoFit/>
          </a:bodyPr>
          <a:lstStyle>
            <a:defPPr>
              <a:defRPr lang="zh-CN"/>
            </a:defPPr>
            <a:lvl1pPr marL="342900" indent="-342900">
              <a:lnSpc>
                <a:spcPts val="2400"/>
              </a:lnSpc>
              <a:buFont typeface="+mj-lt"/>
              <a:buAutoNum type="arabicPeriod"/>
              <a:defRPr sz="1600" b="1">
                <a:latin typeface="微软雅黑" panose="020B0503020204020204" pitchFamily="34" charset="-122"/>
                <a:ea typeface="微软雅黑" panose="020B0503020204020204" pitchFamily="34" charset="-122"/>
              </a:defRPr>
            </a:lvl1pPr>
          </a:lstStyle>
          <a:p>
            <a:r>
              <a:rPr lang="zh-CN" altLang="en-US" b="0" dirty="0"/>
              <a:t>优异的性能→有利于网络优化、规划和实时操作成的实现</a:t>
            </a:r>
            <a:endParaRPr lang="en-US" altLang="zh-CN" b="0" dirty="0"/>
          </a:p>
          <a:p>
            <a:r>
              <a:rPr lang="zh-CN" altLang="en-US" b="0" dirty="0"/>
              <a:t>作为开源可扩展的模型→用作基线，将其他网络组件（</a:t>
            </a:r>
            <a:r>
              <a:rPr lang="en-US" altLang="zh-CN" b="0" dirty="0"/>
              <a:t> scheduling policies, traffic models </a:t>
            </a:r>
            <a:r>
              <a:rPr lang="zh-CN" altLang="en-US" b="0" dirty="0"/>
              <a:t>）整合进去</a:t>
            </a:r>
            <a:endParaRPr lang="en-US" altLang="zh-CN" b="0" dirty="0"/>
          </a:p>
        </p:txBody>
      </p:sp>
      <p:sp>
        <p:nvSpPr>
          <p:cNvPr id="11" name="页脚占位符 9">
            <a:extLst>
              <a:ext uri="{FF2B5EF4-FFF2-40B4-BE49-F238E27FC236}">
                <a16:creationId xmlns:a16="http://schemas.microsoft.com/office/drawing/2014/main" id="{CAEF465F-E5F4-8C45-2401-483D91A0D414}"/>
              </a:ext>
            </a:extLst>
          </p:cNvPr>
          <p:cNvSpPr>
            <a:spLocks noGrp="1"/>
          </p:cNvSpPr>
          <p:nvPr>
            <p:ph type="ftr" sz="quarter" idx="11"/>
          </p:nvPr>
        </p:nvSpPr>
        <p:spPr>
          <a:xfrm>
            <a:off x="592554" y="6524196"/>
            <a:ext cx="7063312"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RouteNet</a:t>
            </a:r>
            <a:r>
              <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-Erlang: A Graph Neural Network for Network Performance Evaluation</a:t>
            </a:r>
          </a:p>
        </p:txBody>
      </p:sp>
    </p:spTree>
    <p:extLst>
      <p:ext uri="{BB962C8B-B14F-4D97-AF65-F5344CB8AC3E}">
        <p14:creationId xmlns:p14="http://schemas.microsoft.com/office/powerpoint/2010/main" val="1812985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a:extLst>
              <a:ext uri="{FF2B5EF4-FFF2-40B4-BE49-F238E27FC236}">
                <a16:creationId xmlns:a16="http://schemas.microsoft.com/office/drawing/2014/main" id="{927A485F-F0BE-9C13-B404-69C30D783FA6}"/>
              </a:ext>
            </a:extLst>
          </p:cNvPr>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汇报人：刘奕婷</a:t>
            </a:r>
          </a:p>
        </p:txBody>
      </p:sp>
      <p:sp>
        <p:nvSpPr>
          <p:cNvPr id="27" name="矩形 26">
            <a:extLst>
              <a:ext uri="{FF2B5EF4-FFF2-40B4-BE49-F238E27FC236}">
                <a16:creationId xmlns:a16="http://schemas.microsoft.com/office/drawing/2014/main" id="{F396F4BD-E54E-A6B1-93C1-9A9545D7A9D3}"/>
              </a:ext>
            </a:extLst>
          </p:cNvPr>
          <p:cNvSpPr/>
          <p:nvPr/>
        </p:nvSpPr>
        <p:spPr>
          <a:xfrm>
            <a:off x="4046708" y="3763959"/>
            <a:ext cx="8031521" cy="1569618"/>
          </a:xfrm>
          <a:prstGeom prst="rect">
            <a:avLst/>
          </a:prstGeom>
        </p:spPr>
        <p:txBody>
          <a:bodyPr wrap="square" lIns="91397" tIns="45699" rIns="91397" bIns="45699">
            <a:spAutoFit/>
          </a:bodyPr>
          <a:lstStyle/>
          <a:p>
            <a:pPr algn="r" defTabSz="913765">
              <a:defRPr/>
            </a:pPr>
            <a:r>
              <a:rPr lang="en-US" altLang="zh-CN" sz="1800" b="0" i="0" dirty="0">
                <a:solidFill>
                  <a:srgbClr val="000000"/>
                </a:solidFill>
                <a:effectLst/>
                <a:latin typeface="NimbusRomNo9L-Regu"/>
              </a:rPr>
              <a:t>Miquel </a:t>
            </a:r>
            <a:r>
              <a:rPr lang="en-US" altLang="zh-CN" sz="1800" b="0" i="0" dirty="0" err="1">
                <a:solidFill>
                  <a:srgbClr val="000000"/>
                </a:solidFill>
                <a:effectLst/>
                <a:latin typeface="NimbusRomNo9L-Regu"/>
              </a:rPr>
              <a:t>Ferriol-Galmés</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Krzysztof </a:t>
            </a:r>
            <a:r>
              <a:rPr lang="en-US" altLang="zh-CN" sz="1800" b="0" i="0" dirty="0" err="1">
                <a:solidFill>
                  <a:srgbClr val="000000"/>
                </a:solidFill>
                <a:effectLst/>
                <a:latin typeface="NimbusRomNo9L-Regu"/>
              </a:rPr>
              <a:t>Rusek</a:t>
            </a:r>
            <a:r>
              <a:rPr lang="en-US" altLang="zh-CN" sz="1800" b="0" i="1" dirty="0" err="1">
                <a:solidFill>
                  <a:srgbClr val="000000"/>
                </a:solidFill>
                <a:effectLst/>
                <a:latin typeface="CMSY8"/>
              </a:rPr>
              <a:t>y</a:t>
            </a:r>
            <a:r>
              <a:rPr lang="en-US" altLang="zh-CN" sz="1800" b="0" i="0" dirty="0">
                <a:solidFill>
                  <a:srgbClr val="000000"/>
                </a:solidFill>
                <a:effectLst/>
                <a:latin typeface="NimbusRomNo9L-Regu"/>
              </a:rPr>
              <a:t>, José Suárez-Varela</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Shihan </a:t>
            </a:r>
            <a:r>
              <a:rPr lang="en-US" altLang="zh-CN" sz="1800" b="0" i="0" dirty="0" err="1">
                <a:solidFill>
                  <a:srgbClr val="000000"/>
                </a:solidFill>
                <a:effectLst/>
                <a:latin typeface="NimbusRomNo9L-Regu"/>
              </a:rPr>
              <a:t>Xiao,Xiang</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Shi</a:t>
            </a:r>
            <a:r>
              <a:rPr lang="en-US" altLang="zh-CN" sz="1800" b="0" i="1" dirty="0" err="1">
                <a:solidFill>
                  <a:srgbClr val="000000"/>
                </a:solidFill>
                <a:effectLst/>
                <a:latin typeface="CMSY8"/>
              </a:rPr>
              <a:t>z</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Xiangle</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Cheng</a:t>
            </a:r>
            <a:r>
              <a:rPr lang="en-US" altLang="zh-CN" sz="1800" b="0" i="1" dirty="0" err="1">
                <a:solidFill>
                  <a:srgbClr val="000000"/>
                </a:solidFill>
                <a:effectLst/>
                <a:latin typeface="CMSY8"/>
              </a:rPr>
              <a:t>z</a:t>
            </a:r>
            <a:r>
              <a:rPr lang="en-US" altLang="zh-CN" sz="1800" b="0" i="0" dirty="0">
                <a:solidFill>
                  <a:srgbClr val="000000"/>
                </a:solidFill>
                <a:effectLst/>
                <a:latin typeface="NimbusRomNo9L-Regu"/>
              </a:rPr>
              <a:t>, Bo </a:t>
            </a:r>
            <a:r>
              <a:rPr lang="en-US" altLang="zh-CN" sz="1800" b="0" i="0" dirty="0" err="1">
                <a:solidFill>
                  <a:srgbClr val="000000"/>
                </a:solidFill>
                <a:effectLst/>
                <a:latin typeface="NimbusRomNo9L-Regu"/>
              </a:rPr>
              <a:t>Wu</a:t>
            </a:r>
            <a:r>
              <a:rPr lang="en-US" altLang="zh-CN" sz="1800" b="0" i="1" dirty="0" err="1">
                <a:solidFill>
                  <a:srgbClr val="000000"/>
                </a:solidFill>
                <a:effectLst/>
                <a:latin typeface="CMSY8"/>
              </a:rPr>
              <a:t>z</a:t>
            </a:r>
            <a:r>
              <a:rPr lang="en-US" altLang="zh-CN" sz="1800" b="0" i="0" dirty="0">
                <a:solidFill>
                  <a:srgbClr val="000000"/>
                </a:solidFill>
                <a:effectLst/>
                <a:latin typeface="NimbusRomNo9L-Regu"/>
              </a:rPr>
              <a:t>, Pere </a:t>
            </a:r>
            <a:r>
              <a:rPr lang="en-US" altLang="zh-CN" sz="1800" b="0" i="0" dirty="0" err="1">
                <a:solidFill>
                  <a:srgbClr val="000000"/>
                </a:solidFill>
                <a:effectLst/>
                <a:latin typeface="NimbusRomNo9L-Regu"/>
              </a:rPr>
              <a:t>Barlet</a:t>
            </a:r>
            <a:r>
              <a:rPr lang="en-US" altLang="zh-CN" sz="1800" b="0" i="0" dirty="0">
                <a:solidFill>
                  <a:srgbClr val="000000"/>
                </a:solidFill>
                <a:effectLst/>
                <a:latin typeface="NimbusRomNo9L-Regu"/>
              </a:rPr>
              <a:t>-Ros</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Albert </a:t>
            </a:r>
            <a:r>
              <a:rPr lang="en-US" altLang="zh-CN" sz="1800" b="0" i="0" dirty="0" err="1">
                <a:solidFill>
                  <a:srgbClr val="000000"/>
                </a:solidFill>
                <a:effectLst/>
                <a:latin typeface="NimbusRomNo9L-Regu"/>
              </a:rPr>
              <a:t>Cabellos</a:t>
            </a:r>
            <a:r>
              <a:rPr lang="en-US" altLang="zh-CN" sz="1800" b="0" i="0" dirty="0">
                <a:solidFill>
                  <a:srgbClr val="000000"/>
                </a:solidFill>
                <a:effectLst/>
                <a:latin typeface="NimbusRomNo9L-Regu"/>
              </a:rPr>
              <a:t>-Aparicio</a:t>
            </a:r>
            <a:r>
              <a:rPr lang="en-US" altLang="zh-CN" sz="1800" b="0" i="1" dirty="0">
                <a:solidFill>
                  <a:srgbClr val="000000"/>
                </a:solidFill>
                <a:effectLst/>
                <a:latin typeface="CMSY8"/>
              </a:rPr>
              <a:t>∗</a:t>
            </a:r>
          </a:p>
          <a:p>
            <a:pPr algn="r" defTabSz="913765">
              <a:defRPr/>
            </a:pPr>
            <a:br>
              <a:rPr lang="en-US" altLang="zh-CN" sz="1800" b="0" i="1" dirty="0">
                <a:solidFill>
                  <a:srgbClr val="1C6299"/>
                </a:solidFill>
                <a:effectLst/>
                <a:latin typeface="CMSY8"/>
              </a:rPr>
            </a:br>
            <a:r>
              <a:rPr lang="en-US" altLang="zh-CN" dirty="0">
                <a:solidFill>
                  <a:srgbClr val="1C6299"/>
                </a:solidFill>
                <a:latin typeface="NimbusRomNo9L-Regu"/>
              </a:rPr>
              <a:t>Published in: IEEE INFOCOM 2022 - IEEE Conference on Computer Communications</a:t>
            </a:r>
            <a:br>
              <a:rPr lang="en-US" altLang="zh-CN" sz="1200" dirty="0">
                <a:solidFill>
                  <a:srgbClr val="1C6299"/>
                </a:solidFill>
              </a:rPr>
            </a:b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9149D394-830B-9333-475D-365762325697}"/>
              </a:ext>
            </a:extLst>
          </p:cNvPr>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a:extLst>
              <a:ext uri="{FF2B5EF4-FFF2-40B4-BE49-F238E27FC236}">
                <a16:creationId xmlns:a16="http://schemas.microsoft.com/office/drawing/2014/main" id="{A8E45A9F-F994-358C-6965-02E451533A25}"/>
              </a:ext>
            </a:extLst>
          </p:cNvPr>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a:extLst>
              <a:ext uri="{FF2B5EF4-FFF2-40B4-BE49-F238E27FC236}">
                <a16:creationId xmlns:a16="http://schemas.microsoft.com/office/drawing/2014/main" id="{A5D53370-9730-9140-8572-BA4C97492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3" name="文本框 12">
            <a:extLst>
              <a:ext uri="{FF2B5EF4-FFF2-40B4-BE49-F238E27FC236}">
                <a16:creationId xmlns:a16="http://schemas.microsoft.com/office/drawing/2014/main" id="{EAEB9C05-73B9-8978-1F3F-0932C70B03F0}"/>
              </a:ext>
            </a:extLst>
          </p:cNvPr>
          <p:cNvSpPr txBox="1"/>
          <p:nvPr/>
        </p:nvSpPr>
        <p:spPr>
          <a:xfrm>
            <a:off x="2720857" y="3429000"/>
            <a:ext cx="9584267" cy="369332"/>
          </a:xfrm>
          <a:prstGeom prst="rect">
            <a:avLst/>
          </a:prstGeom>
          <a:noFill/>
        </p:spPr>
        <p:txBody>
          <a:bodyPr wrap="square">
            <a:spAutoFit/>
          </a:bodyPr>
          <a:lstStyle/>
          <a:p>
            <a:pPr algn="l" defTabSz="913765">
              <a:defRPr/>
            </a:pPr>
            <a:r>
              <a:rPr lang="en-US" altLang="zh-CN" sz="1800" b="1" dirty="0" err="1">
                <a:latin typeface="微软雅黑" panose="020B0503020204020204" pitchFamily="34" charset="-122"/>
                <a:ea typeface="微软雅黑" panose="020B0503020204020204" pitchFamily="34" charset="-122"/>
                <a:cs typeface="微软雅黑" panose="020B0503020204020204" pitchFamily="34" charset="-122"/>
              </a:rPr>
              <a:t>RouteNet</a:t>
            </a: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-Erlang: A Graph Neural Network for Network Performance Evaluation</a:t>
            </a:r>
          </a:p>
        </p:txBody>
      </p:sp>
      <p:sp>
        <p:nvSpPr>
          <p:cNvPr id="32" name="文本框 31">
            <a:extLst>
              <a:ext uri="{FF2B5EF4-FFF2-40B4-BE49-F238E27FC236}">
                <a16:creationId xmlns:a16="http://schemas.microsoft.com/office/drawing/2014/main" id="{03EA8BE5-D4A5-23E8-0574-438BE92AAACD}"/>
              </a:ext>
            </a:extLst>
          </p:cNvPr>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p>
        </p:txBody>
      </p:sp>
      <p:sp>
        <p:nvSpPr>
          <p:cNvPr id="3" name="页脚占位符 2">
            <a:extLst>
              <a:ext uri="{FF2B5EF4-FFF2-40B4-BE49-F238E27FC236}">
                <a16:creationId xmlns:a16="http://schemas.microsoft.com/office/drawing/2014/main" id="{79050C7D-033F-03AE-D219-153B0B82EB75}"/>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introduction</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5" name="图片 14">
            <a:extLst>
              <a:ext uri="{FF2B5EF4-FFF2-40B4-BE49-F238E27FC236}">
                <a16:creationId xmlns:a16="http://schemas.microsoft.com/office/drawing/2014/main" id="{03D4127D-50CD-AB19-2D7E-3DC1F4AA9EFF}"/>
              </a:ext>
            </a:extLst>
          </p:cNvPr>
          <p:cNvPicPr>
            <a:picLocks noChangeAspect="1"/>
          </p:cNvPicPr>
          <p:nvPr/>
        </p:nvPicPr>
        <p:blipFill>
          <a:blip r:embed="rId4"/>
          <a:stretch>
            <a:fillRect/>
          </a:stretch>
        </p:blipFill>
        <p:spPr>
          <a:xfrm>
            <a:off x="617338" y="1117139"/>
            <a:ext cx="10840007" cy="5010407"/>
          </a:xfrm>
          <a:prstGeom prst="rect">
            <a:avLst/>
          </a:prstGeom>
        </p:spPr>
      </p:pic>
      <p:sp>
        <p:nvSpPr>
          <p:cNvPr id="20" name="矩形: 圆角 19">
            <a:extLst>
              <a:ext uri="{FF2B5EF4-FFF2-40B4-BE49-F238E27FC236}">
                <a16:creationId xmlns:a16="http://schemas.microsoft.com/office/drawing/2014/main" id="{024C6EB5-0C08-2088-D169-E8D1516EAAF6}"/>
              </a:ext>
            </a:extLst>
          </p:cNvPr>
          <p:cNvSpPr/>
          <p:nvPr/>
        </p:nvSpPr>
        <p:spPr>
          <a:xfrm>
            <a:off x="6240652" y="4253263"/>
            <a:ext cx="3026791" cy="1028996"/>
          </a:xfrm>
          <a:prstGeom prst="roundRect">
            <a:avLst/>
          </a:prstGeom>
          <a:solidFill>
            <a:srgbClr val="D5D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CFAED3F-593A-CF88-F558-B608DB92F400}"/>
              </a:ext>
            </a:extLst>
          </p:cNvPr>
          <p:cNvSpPr txBox="1"/>
          <p:nvPr/>
        </p:nvSpPr>
        <p:spPr>
          <a:xfrm>
            <a:off x="6240651" y="4225133"/>
            <a:ext cx="3026791" cy="1029000"/>
          </a:xfrm>
          <a:prstGeom prst="rect">
            <a:avLst/>
          </a:prstGeom>
          <a:noFill/>
        </p:spPr>
        <p:txBody>
          <a:bodyPr wrap="none" rtlCol="0">
            <a:spAutoFit/>
          </a:bodyPr>
          <a:lstStyle/>
          <a:p>
            <a:pPr>
              <a:lnSpc>
                <a:spcPct val="150000"/>
              </a:lnSpc>
            </a:pPr>
            <a:r>
              <a:rPr lang="en-US" altLang="zh-CN" sz="1400" b="0" i="0" dirty="0">
                <a:effectLst/>
                <a:latin typeface="微软雅黑" panose="020B0503020204020204" pitchFamily="34" charset="-122"/>
                <a:ea typeface="微软雅黑" panose="020B0503020204020204" pitchFamily="34" charset="-122"/>
              </a:rPr>
              <a:t>1.</a:t>
            </a:r>
            <a:r>
              <a:rPr lang="zh-CN" altLang="en-US" sz="1400" b="1" i="0" dirty="0">
                <a:effectLst/>
                <a:latin typeface="微软雅黑" panose="020B0503020204020204" pitchFamily="34" charset="-122"/>
                <a:ea typeface="微软雅黑" panose="020B0503020204020204" pitchFamily="34" charset="-122"/>
              </a:rPr>
              <a:t>准确地估计</a:t>
            </a:r>
            <a:r>
              <a:rPr lang="zh-CN" altLang="en-US" sz="1400" b="0" i="0" dirty="0">
                <a:effectLst/>
                <a:latin typeface="微软雅黑" panose="020B0503020204020204" pitchFamily="34" charset="-122"/>
                <a:ea typeface="微软雅黑" panose="020B0503020204020204" pitchFamily="34" charset="-122"/>
              </a:rPr>
              <a:t>延迟、抖动和丢包</a:t>
            </a:r>
          </a:p>
          <a:p>
            <a:pPr>
              <a:lnSpc>
                <a:spcPct val="150000"/>
              </a:lnSpc>
            </a:pPr>
            <a:r>
              <a:rPr lang="en-US" altLang="zh-CN" sz="1400" b="0" i="0" dirty="0">
                <a:effectLst/>
                <a:latin typeface="微软雅黑" panose="020B0503020204020204" pitchFamily="34" charset="-122"/>
                <a:ea typeface="微软雅黑" panose="020B0503020204020204" pitchFamily="34" charset="-122"/>
              </a:rPr>
              <a:t>2.</a:t>
            </a:r>
            <a:r>
              <a:rPr lang="zh-CN" altLang="en-US" sz="1400" b="0" i="0" dirty="0">
                <a:effectLst/>
                <a:latin typeface="微软雅黑" panose="020B0503020204020204" pitchFamily="34" charset="-122"/>
                <a:ea typeface="微软雅黑" panose="020B0503020204020204" pitchFamily="34" charset="-122"/>
              </a:rPr>
              <a:t>对未见过的拓扑样本具有</a:t>
            </a:r>
            <a:r>
              <a:rPr lang="zh-CN" altLang="en-US" sz="1400" b="1" i="0" dirty="0">
                <a:effectLst/>
                <a:latin typeface="微软雅黑" panose="020B0503020204020204" pitchFamily="34" charset="-122"/>
                <a:ea typeface="微软雅黑" panose="020B0503020204020204" pitchFamily="34" charset="-122"/>
              </a:rPr>
              <a:t>泛化能力</a:t>
            </a:r>
            <a:endParaRPr lang="en-US" altLang="zh-CN" sz="1400" b="1" i="0" dirty="0">
              <a:effectLst/>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在所有场景均</a:t>
            </a:r>
            <a:r>
              <a:rPr lang="zh-CN" altLang="en-US" sz="1400" b="1" dirty="0">
                <a:latin typeface="微软雅黑" panose="020B0503020204020204" pitchFamily="34" charset="-122"/>
                <a:ea typeface="微软雅黑" panose="020B0503020204020204" pitchFamily="34" charset="-122"/>
              </a:rPr>
              <a:t>优于排队论模型</a:t>
            </a:r>
          </a:p>
        </p:txBody>
      </p:sp>
      <p:cxnSp>
        <p:nvCxnSpPr>
          <p:cNvPr id="19" name="直接箭头连接符 18">
            <a:extLst>
              <a:ext uri="{FF2B5EF4-FFF2-40B4-BE49-F238E27FC236}">
                <a16:creationId xmlns:a16="http://schemas.microsoft.com/office/drawing/2014/main" id="{B8665E72-2AD5-BB9A-DBA5-61238CEC4881}"/>
              </a:ext>
            </a:extLst>
          </p:cNvPr>
          <p:cNvCxnSpPr>
            <a:cxnSpLocks/>
          </p:cNvCxnSpPr>
          <p:nvPr/>
        </p:nvCxnSpPr>
        <p:spPr>
          <a:xfrm>
            <a:off x="4970305" y="4622370"/>
            <a:ext cx="1225908" cy="0"/>
          </a:xfrm>
          <a:prstGeom prst="straightConnector1">
            <a:avLst/>
          </a:prstGeom>
          <a:ln>
            <a:solidFill>
              <a:srgbClr val="5856D5"/>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3823C081-D48E-186E-A97A-6F79140B378F}"/>
              </a:ext>
            </a:extLst>
          </p:cNvPr>
          <p:cNvSpPr/>
          <p:nvPr/>
        </p:nvSpPr>
        <p:spPr>
          <a:xfrm>
            <a:off x="3409627" y="2998922"/>
            <a:ext cx="2115519" cy="565682"/>
          </a:xfrm>
          <a:prstGeom prst="roundRect">
            <a:avLst/>
          </a:prstGeom>
          <a:noFill/>
          <a:ln w="2857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3" name="星形: 五角 22">
            <a:extLst>
              <a:ext uri="{FF2B5EF4-FFF2-40B4-BE49-F238E27FC236}">
                <a16:creationId xmlns:a16="http://schemas.microsoft.com/office/drawing/2014/main" id="{101BD6DE-A1F7-E9B3-4519-310EE3FC8BA3}"/>
              </a:ext>
            </a:extLst>
          </p:cNvPr>
          <p:cNvSpPr>
            <a:spLocks noChangeAspect="1"/>
          </p:cNvSpPr>
          <p:nvPr/>
        </p:nvSpPr>
        <p:spPr>
          <a:xfrm>
            <a:off x="2903401" y="3054963"/>
            <a:ext cx="453600" cy="4536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4" name="页脚占位符 3">
            <a:extLst>
              <a:ext uri="{FF2B5EF4-FFF2-40B4-BE49-F238E27FC236}">
                <a16:creationId xmlns:a16="http://schemas.microsoft.com/office/drawing/2014/main" id="{67A77542-3F1E-6D21-2E9D-C4B696C4AD7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11602659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7F757833-9329-B59E-B257-FB9163F2B681}"/>
              </a:ext>
            </a:extLst>
          </p:cNvPr>
          <p:cNvSpPr/>
          <p:nvPr/>
        </p:nvSpPr>
        <p:spPr>
          <a:xfrm>
            <a:off x="480447" y="4321585"/>
            <a:ext cx="5072222" cy="1980623"/>
          </a:xfrm>
          <a:prstGeom prst="roundRect">
            <a:avLst/>
          </a:prstGeom>
          <a:solidFill>
            <a:srgbClr val="D5D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RouteNet</a:t>
            </a:r>
            <a:r>
              <a:rPr kumimoji="0" lang="en-US" altLang="zh-CN" sz="24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-E</a:t>
            </a:r>
            <a:r>
              <a:rPr kumimoji="0" lang="zh-CN" altLang="en-US" sz="24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方法的</a:t>
            </a:r>
            <a:r>
              <a:rPr kumimoji="0" lang="zh-CN" altLang="en-US" sz="2400" b="1" i="0" u="none" strike="noStrike" kern="1200" cap="none" spc="300" normalizeH="0" baseline="0" noProof="0" dirty="0">
                <a:ln>
                  <a:noFill/>
                </a:ln>
                <a:solidFill>
                  <a:srgbClr val="FF0000"/>
                </a:solidFill>
                <a:effectLst/>
                <a:uLnTx/>
                <a:uFillTx/>
                <a:latin typeface="Arial" panose="020B0604020202020204"/>
                <a:ea typeface="微软雅黑" panose="020B0503020204020204" pitchFamily="34" charset="-122"/>
                <a:cs typeface="+mn-cs"/>
              </a:rPr>
              <a:t>创新点</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2F54838E-9E3A-4A56-05ED-5E507D40DE8B}"/>
              </a:ext>
            </a:extLst>
          </p:cNvPr>
          <p:cNvSpPr txBox="1"/>
          <p:nvPr/>
        </p:nvSpPr>
        <p:spPr>
          <a:xfrm>
            <a:off x="643175" y="1692922"/>
            <a:ext cx="4849247" cy="252646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lnSpc>
                <a:spcPts val="2400"/>
              </a:lnSpc>
              <a:buFont typeface="+mj-lt"/>
              <a:buAutoNum type="arabicPeriod"/>
            </a:pPr>
            <a:r>
              <a:rPr lang="zh-CN" altLang="en-US" b="1" dirty="0"/>
              <a:t>功能</a:t>
            </a:r>
            <a:r>
              <a:rPr lang="zh-CN" altLang="en-US" dirty="0"/>
              <a:t>：支持复杂的流量模型、多队列调度策略和路由策略，并可以为训练阶段未见过的网络提供准确的估计</a:t>
            </a:r>
            <a:endParaRPr lang="en-US" altLang="zh-CN" dirty="0"/>
          </a:p>
          <a:p>
            <a:pPr marL="342900" indent="-342900">
              <a:lnSpc>
                <a:spcPts val="2400"/>
              </a:lnSpc>
              <a:buFont typeface="+mj-lt"/>
              <a:buAutoNum type="arabicPeriod"/>
            </a:pPr>
            <a:r>
              <a:rPr lang="zh-CN" altLang="en-US" b="1" dirty="0"/>
              <a:t>性能</a:t>
            </a:r>
            <a:r>
              <a:rPr lang="zh-CN" altLang="en-US" dirty="0"/>
              <a:t>：相比于传统的排队理论模型，</a:t>
            </a:r>
            <a:r>
              <a:rPr lang="en-US" altLang="zh-CN" dirty="0" err="1"/>
              <a:t>RouteNet</a:t>
            </a:r>
            <a:r>
              <a:rPr lang="en-US" altLang="zh-CN" dirty="0"/>
              <a:t>-Erlang </a:t>
            </a:r>
            <a:r>
              <a:rPr lang="zh-CN" altLang="en-US" dirty="0"/>
              <a:t>可以模拟更接近真实情况且具有更好的性能表现</a:t>
            </a:r>
            <a:endParaRPr lang="en-US" altLang="zh-CN" dirty="0"/>
          </a:p>
          <a:p>
            <a:pPr marL="342900" indent="-342900">
              <a:lnSpc>
                <a:spcPts val="2400"/>
              </a:lnSpc>
              <a:buFont typeface="+mj-lt"/>
              <a:buAutoNum type="arabicPeriod"/>
            </a:pPr>
            <a:r>
              <a:rPr lang="en-US" altLang="zh-CN" dirty="0"/>
              <a:t> GNN </a:t>
            </a:r>
            <a:r>
              <a:rPr lang="zh-CN" altLang="en-US" dirty="0"/>
              <a:t>作为一种新型的图数据建模技术，</a:t>
            </a:r>
            <a:r>
              <a:rPr lang="en-US" altLang="zh-CN" dirty="0"/>
              <a:t>Route Net-Erlang </a:t>
            </a:r>
            <a:r>
              <a:rPr lang="zh-CN" altLang="en-US" dirty="0"/>
              <a:t>还具有较强的</a:t>
            </a:r>
            <a:r>
              <a:rPr lang="zh-CN" altLang="en-US" b="1" dirty="0"/>
              <a:t>泛化性</a:t>
            </a:r>
            <a:endParaRPr lang="en-US" altLang="zh-CN" b="1" dirty="0"/>
          </a:p>
        </p:txBody>
      </p:sp>
      <p:pic>
        <p:nvPicPr>
          <p:cNvPr id="2050" name="Picture 2" descr="在这里插入图片描述">
            <a:extLst>
              <a:ext uri="{FF2B5EF4-FFF2-40B4-BE49-F238E27FC236}">
                <a16:creationId xmlns:a16="http://schemas.microsoft.com/office/drawing/2014/main" id="{A77BBCCE-3D9F-E95A-62E3-3259D0A12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5049" y="1522709"/>
            <a:ext cx="3972559" cy="184817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21A1099A-C676-52C3-8B94-B1C09E977B87}"/>
              </a:ext>
            </a:extLst>
          </p:cNvPr>
          <p:cNvGrpSpPr/>
          <p:nvPr/>
        </p:nvGrpSpPr>
        <p:grpSpPr>
          <a:xfrm>
            <a:off x="9414023" y="1429654"/>
            <a:ext cx="2709795" cy="1941226"/>
            <a:chOff x="5666312" y="990449"/>
            <a:chExt cx="3220742" cy="2305439"/>
          </a:xfrm>
        </p:grpSpPr>
        <p:pic>
          <p:nvPicPr>
            <p:cNvPr id="2052" name="Picture 4">
              <a:extLst>
                <a:ext uri="{FF2B5EF4-FFF2-40B4-BE49-F238E27FC236}">
                  <a16:creationId xmlns:a16="http://schemas.microsoft.com/office/drawing/2014/main" id="{5C821559-B6E7-D576-92E3-4821EB1779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312" y="990449"/>
              <a:ext cx="3220742" cy="228028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683B787-4F00-507B-369C-0CAB0DC91913}"/>
                </a:ext>
              </a:extLst>
            </p:cNvPr>
            <p:cNvPicPr>
              <a:picLocks noChangeAspect="1"/>
            </p:cNvPicPr>
            <p:nvPr/>
          </p:nvPicPr>
          <p:blipFill>
            <a:blip r:embed="rId6"/>
            <a:stretch>
              <a:fillRect/>
            </a:stretch>
          </p:blipFill>
          <p:spPr>
            <a:xfrm>
              <a:off x="5772136" y="3089275"/>
              <a:ext cx="571513" cy="206613"/>
            </a:xfrm>
            <a:prstGeom prst="rect">
              <a:avLst/>
            </a:prstGeom>
          </p:spPr>
        </p:pic>
      </p:grpSp>
      <p:pic>
        <p:nvPicPr>
          <p:cNvPr id="6" name="图片 5">
            <a:extLst>
              <a:ext uri="{FF2B5EF4-FFF2-40B4-BE49-F238E27FC236}">
                <a16:creationId xmlns:a16="http://schemas.microsoft.com/office/drawing/2014/main" id="{65833A59-4D48-B8A4-22BE-EA3ABF32EFFB}"/>
              </a:ext>
            </a:extLst>
          </p:cNvPr>
          <p:cNvPicPr>
            <a:picLocks noChangeAspect="1"/>
          </p:cNvPicPr>
          <p:nvPr/>
        </p:nvPicPr>
        <p:blipFill rotWithShape="1">
          <a:blip r:embed="rId7"/>
          <a:srcRect l="2254"/>
          <a:stretch/>
        </p:blipFill>
        <p:spPr>
          <a:xfrm>
            <a:off x="5788530" y="3980714"/>
            <a:ext cx="5760295" cy="2037755"/>
          </a:xfrm>
          <a:prstGeom prst="rect">
            <a:avLst/>
          </a:prstGeom>
        </p:spPr>
      </p:pic>
      <p:sp>
        <p:nvSpPr>
          <p:cNvPr id="8" name="文本框 7">
            <a:extLst>
              <a:ext uri="{FF2B5EF4-FFF2-40B4-BE49-F238E27FC236}">
                <a16:creationId xmlns:a16="http://schemas.microsoft.com/office/drawing/2014/main" id="{C5CB40A3-068F-892A-7BCC-796F01811928}"/>
              </a:ext>
            </a:extLst>
          </p:cNvPr>
          <p:cNvSpPr txBox="1"/>
          <p:nvPr/>
        </p:nvSpPr>
        <p:spPr>
          <a:xfrm>
            <a:off x="10380279" y="3337254"/>
            <a:ext cx="889987" cy="261610"/>
          </a:xfrm>
          <a:prstGeom prst="rect">
            <a:avLst/>
          </a:prstGeom>
          <a:noFill/>
        </p:spPr>
        <p:txBody>
          <a:bodyPr wrap="none" rtlCol="0">
            <a:spAutoFit/>
          </a:bodyPr>
          <a:lstStyle/>
          <a:p>
            <a:r>
              <a:rPr lang="zh-CN" altLang="en-US" sz="1100" dirty="0"/>
              <a:t>排队论模型</a:t>
            </a:r>
          </a:p>
        </p:txBody>
      </p:sp>
      <p:sp>
        <p:nvSpPr>
          <p:cNvPr id="10" name="文本框 9">
            <a:extLst>
              <a:ext uri="{FF2B5EF4-FFF2-40B4-BE49-F238E27FC236}">
                <a16:creationId xmlns:a16="http://schemas.microsoft.com/office/drawing/2014/main" id="{19E4C00D-3906-FDFA-2BD8-D9CE92B5EF1B}"/>
              </a:ext>
            </a:extLst>
          </p:cNvPr>
          <p:cNvSpPr txBox="1"/>
          <p:nvPr/>
        </p:nvSpPr>
        <p:spPr>
          <a:xfrm>
            <a:off x="6984543" y="3330063"/>
            <a:ext cx="768159" cy="261610"/>
          </a:xfrm>
          <a:prstGeom prst="rect">
            <a:avLst/>
          </a:prstGeom>
          <a:noFill/>
        </p:spPr>
        <p:txBody>
          <a:bodyPr wrap="none" rtlCol="0">
            <a:spAutoFit/>
          </a:bodyPr>
          <a:lstStyle/>
          <a:p>
            <a:r>
              <a:rPr lang="en-US" altLang="zh-CN" sz="1100" dirty="0"/>
              <a:t>GNN</a:t>
            </a:r>
            <a:r>
              <a:rPr lang="zh-CN" altLang="en-US" sz="1100" dirty="0"/>
              <a:t>模型</a:t>
            </a:r>
          </a:p>
        </p:txBody>
      </p:sp>
      <p:sp>
        <p:nvSpPr>
          <p:cNvPr id="9" name="文本框 8">
            <a:extLst>
              <a:ext uri="{FF2B5EF4-FFF2-40B4-BE49-F238E27FC236}">
                <a16:creationId xmlns:a16="http://schemas.microsoft.com/office/drawing/2014/main" id="{DF636D4D-F4E5-7119-686D-F7D459D1DFA2}"/>
              </a:ext>
            </a:extLst>
          </p:cNvPr>
          <p:cNvSpPr txBox="1"/>
          <p:nvPr/>
        </p:nvSpPr>
        <p:spPr>
          <a:xfrm>
            <a:off x="643175" y="1326730"/>
            <a:ext cx="3539188" cy="369332"/>
          </a:xfrm>
          <a:prstGeom prst="rect">
            <a:avLst/>
          </a:prstGeom>
          <a:noFill/>
        </p:spPr>
        <p:txBody>
          <a:bodyPr wrap="square">
            <a:spAutoFit/>
          </a:bodyPr>
          <a:lstStyle/>
          <a:p>
            <a:r>
              <a:rPr kumimoji="0" lang="zh-CN" altLang="en-US" sz="1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创新点</a:t>
            </a:r>
            <a:endParaRPr lang="zh-CN" altLang="en-US" dirty="0"/>
          </a:p>
        </p:txBody>
      </p:sp>
      <p:sp>
        <p:nvSpPr>
          <p:cNvPr id="11" name="文本框 10">
            <a:extLst>
              <a:ext uri="{FF2B5EF4-FFF2-40B4-BE49-F238E27FC236}">
                <a16:creationId xmlns:a16="http://schemas.microsoft.com/office/drawing/2014/main" id="{05B570C1-D56B-7612-3B1D-E6AACB9F104B}"/>
              </a:ext>
            </a:extLst>
          </p:cNvPr>
          <p:cNvSpPr txBox="1"/>
          <p:nvPr/>
        </p:nvSpPr>
        <p:spPr>
          <a:xfrm>
            <a:off x="658009" y="4321585"/>
            <a:ext cx="3772115" cy="369332"/>
          </a:xfrm>
          <a:prstGeom prst="rect">
            <a:avLst/>
          </a:prstGeom>
          <a:noFill/>
        </p:spPr>
        <p:txBody>
          <a:bodyPr wrap="square">
            <a:spAutoFit/>
          </a:bodyPr>
          <a:lstStyle/>
          <a:p>
            <a:r>
              <a:rPr lang="en-US" altLang="zh-CN" b="1" spc="300" dirty="0">
                <a:latin typeface="Arial" panose="020B0604020202020204"/>
                <a:ea typeface="微软雅黑" panose="020B0503020204020204" pitchFamily="34" charset="-122"/>
              </a:rPr>
              <a:t>enlighten</a:t>
            </a:r>
            <a:endParaRPr lang="zh-CN" altLang="en-US" dirty="0"/>
          </a:p>
        </p:txBody>
      </p:sp>
      <p:sp>
        <p:nvSpPr>
          <p:cNvPr id="12" name="文本框 11">
            <a:extLst>
              <a:ext uri="{FF2B5EF4-FFF2-40B4-BE49-F238E27FC236}">
                <a16:creationId xmlns:a16="http://schemas.microsoft.com/office/drawing/2014/main" id="{412EE0E6-E668-A60B-445F-75F5E0D15E7C}"/>
              </a:ext>
            </a:extLst>
          </p:cNvPr>
          <p:cNvSpPr txBox="1"/>
          <p:nvPr/>
        </p:nvSpPr>
        <p:spPr>
          <a:xfrm>
            <a:off x="658009" y="4671009"/>
            <a:ext cx="4849247" cy="1895519"/>
          </a:xfrm>
          <a:prstGeom prst="rect">
            <a:avLst/>
          </a:prstGeom>
          <a:noFill/>
        </p:spPr>
        <p:txBody>
          <a:bodyPr wrap="square">
            <a:spAutoFit/>
          </a:bodyPr>
          <a:lstStyle>
            <a:defPPr>
              <a:defRPr lang="zh-CN"/>
            </a:defPPr>
            <a:lvl1pPr marL="342900" indent="-342900">
              <a:lnSpc>
                <a:spcPts val="2400"/>
              </a:lnSpc>
              <a:buFont typeface="+mj-lt"/>
              <a:buAutoNum type="arabicPeriod"/>
              <a:defRPr sz="1600" b="1">
                <a:latin typeface="微软雅黑" panose="020B0503020204020204" pitchFamily="34" charset="-122"/>
                <a:ea typeface="微软雅黑" panose="020B0503020204020204" pitchFamily="34" charset="-122"/>
              </a:defRPr>
            </a:lvl1pPr>
          </a:lstStyle>
          <a:p>
            <a:r>
              <a:rPr lang="zh-CN" altLang="en-US" b="0" dirty="0"/>
              <a:t>优异的性能→有利于网络优化、规划和实时操作成的实现</a:t>
            </a:r>
            <a:endParaRPr lang="en-US" altLang="zh-CN" b="0" dirty="0"/>
          </a:p>
          <a:p>
            <a:r>
              <a:rPr lang="zh-CN" altLang="en-US" b="0" dirty="0"/>
              <a:t>作为开源可扩展的模型→用作基线，将其他网络组件（</a:t>
            </a:r>
            <a:r>
              <a:rPr lang="en-US" altLang="zh-CN" b="0" dirty="0"/>
              <a:t> scheduling policies, traffic models </a:t>
            </a:r>
            <a:r>
              <a:rPr lang="zh-CN" altLang="en-US" b="0" dirty="0"/>
              <a:t>）整合进去</a:t>
            </a:r>
            <a:endParaRPr lang="en-US" altLang="zh-CN" b="0" dirty="0"/>
          </a:p>
        </p:txBody>
      </p:sp>
      <p:sp>
        <p:nvSpPr>
          <p:cNvPr id="3" name="页脚占位符 2">
            <a:extLst>
              <a:ext uri="{FF2B5EF4-FFF2-40B4-BE49-F238E27FC236}">
                <a16:creationId xmlns:a16="http://schemas.microsoft.com/office/drawing/2014/main" id="{8F6334FA-DFB8-5045-0857-8C4A042BCD7A}"/>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3749073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1" name="组合 20"/>
          <p:cNvGrpSpPr/>
          <p:nvPr/>
        </p:nvGrpSpPr>
        <p:grpSpPr>
          <a:xfrm>
            <a:off x="3785242" y="1134978"/>
            <a:ext cx="2329484" cy="898986"/>
            <a:chOff x="8704421" y="540040"/>
            <a:chExt cx="2329484" cy="898986"/>
          </a:xfrm>
        </p:grpSpPr>
        <p:sp>
          <p:nvSpPr>
            <p:cNvPr id="22" name="文本框 21"/>
            <p:cNvSpPr txBox="1"/>
            <p:nvPr/>
          </p:nvSpPr>
          <p:spPr>
            <a:xfrm>
              <a:off x="8704421" y="540040"/>
              <a:ext cx="779381"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23" name="文本框 22"/>
            <p:cNvSpPr txBox="1"/>
            <p:nvPr/>
          </p:nvSpPr>
          <p:spPr>
            <a:xfrm>
              <a:off x="8704421" y="977361"/>
              <a:ext cx="23294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background</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grpSp>
        <p:nvGrpSpPr>
          <p:cNvPr id="25" name="组合 24"/>
          <p:cNvGrpSpPr/>
          <p:nvPr/>
        </p:nvGrpSpPr>
        <p:grpSpPr>
          <a:xfrm>
            <a:off x="3785242" y="2876334"/>
            <a:ext cx="2210862" cy="868444"/>
            <a:chOff x="5576876" y="2230747"/>
            <a:chExt cx="2210862" cy="868444"/>
          </a:xfrm>
        </p:grpSpPr>
        <p:sp>
          <p:nvSpPr>
            <p:cNvPr id="26" name="文本框 25"/>
            <p:cNvSpPr txBox="1"/>
            <p:nvPr/>
          </p:nvSpPr>
          <p:spPr>
            <a:xfrm>
              <a:off x="5576876" y="2230747"/>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27" name="文本框 26"/>
            <p:cNvSpPr txBox="1"/>
            <p:nvPr/>
          </p:nvSpPr>
          <p:spPr>
            <a:xfrm>
              <a:off x="5576876" y="2637526"/>
              <a:ext cx="221086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Challenge</a:t>
              </a:r>
              <a:r>
                <a:rPr lang="en-US" altLang="zh-CN" sz="2400" b="1" spc="300" dirty="0">
                  <a:solidFill>
                    <a:srgbClr val="44546A">
                      <a:lumMod val="50000"/>
                    </a:srgbClr>
                  </a:solidFill>
                  <a:latin typeface="Arial" panose="020B0604020202020204"/>
                  <a:ea typeface="微软雅黑" panose="020B0503020204020204" pitchFamily="34" charset="-122"/>
                </a:rPr>
                <a:t>s</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grpSp>
        <p:nvGrpSpPr>
          <p:cNvPr id="29" name="组合 28"/>
          <p:cNvGrpSpPr/>
          <p:nvPr/>
        </p:nvGrpSpPr>
        <p:grpSpPr>
          <a:xfrm>
            <a:off x="3785242" y="4587148"/>
            <a:ext cx="3313728" cy="868444"/>
            <a:chOff x="8704421" y="2230747"/>
            <a:chExt cx="3313728" cy="868444"/>
          </a:xfrm>
        </p:grpSpPr>
        <p:sp>
          <p:nvSpPr>
            <p:cNvPr id="30" name="文本框 29"/>
            <p:cNvSpPr txBox="1"/>
            <p:nvPr/>
          </p:nvSpPr>
          <p:spPr>
            <a:xfrm>
              <a:off x="8704421"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31" name="文本框 30"/>
            <p:cNvSpPr txBox="1"/>
            <p:nvPr/>
          </p:nvSpPr>
          <p:spPr>
            <a:xfrm>
              <a:off x="8704421" y="2637526"/>
              <a:ext cx="3313728" cy="461665"/>
            </a:xfrm>
            <a:prstGeom prst="rect">
              <a:avLst/>
            </a:prstGeom>
            <a:noFill/>
          </p:spPr>
          <p:txBody>
            <a:bodyPr wrap="none" rtlCol="0">
              <a:spAutoFit/>
            </a:bodyPr>
            <a:lstStyle>
              <a:defPPr>
                <a:defRPr lang="zh-CN"/>
              </a:defPPr>
              <a:lvl1pPr marR="0" lvl="0" indent="0" fontAlgn="auto">
                <a:lnSpc>
                  <a:spcPct val="100000"/>
                </a:lnSpc>
                <a:spcBef>
                  <a:spcPts val="0"/>
                </a:spcBef>
                <a:spcAft>
                  <a:spcPts val="0"/>
                </a:spcAft>
                <a:buClrTx/>
                <a:buSzTx/>
                <a:buFontTx/>
                <a:buNone/>
                <a:defRPr kumimoji="0" sz="2400" b="1" i="0" u="none" strike="noStrike" cap="none" spc="300" normalizeH="0" baseline="0">
                  <a:ln>
                    <a:noFill/>
                  </a:ln>
                  <a:solidFill>
                    <a:srgbClr val="44546A">
                      <a:lumMod val="50000"/>
                    </a:srgbClr>
                  </a:solidFill>
                  <a:effectLst/>
                  <a:uLnTx/>
                  <a:uFillTx/>
                  <a:latin typeface="Arial" panose="020B0604020202020204"/>
                  <a:ea typeface="微软雅黑" panose="020B0503020204020204" pitchFamily="34" charset="-122"/>
                </a:defRPr>
              </a:lvl1pPr>
            </a:lstStyle>
            <a:p>
              <a:r>
                <a:rPr lang="en-US" altLang="zh-CN" dirty="0"/>
                <a:t> </a:t>
              </a:r>
              <a:r>
                <a:rPr lang="en-US" altLang="zh-CN" dirty="0" err="1"/>
                <a:t>RouteNet</a:t>
              </a:r>
              <a:r>
                <a:rPr lang="en-US" altLang="zh-CN" dirty="0"/>
                <a:t>-Erlang</a:t>
              </a:r>
              <a:endParaRPr lang="zh-CN" altLang="en-US" dirty="0"/>
            </a:p>
          </p:txBody>
        </p:sp>
      </p:grpSp>
      <p:grpSp>
        <p:nvGrpSpPr>
          <p:cNvPr id="33" name="组合 32"/>
          <p:cNvGrpSpPr/>
          <p:nvPr/>
        </p:nvGrpSpPr>
        <p:grpSpPr>
          <a:xfrm>
            <a:off x="7355311" y="1152518"/>
            <a:ext cx="2090637" cy="881446"/>
            <a:chOff x="5576876" y="3877910"/>
            <a:chExt cx="2090637" cy="881446"/>
          </a:xfrm>
        </p:grpSpPr>
        <p:sp>
          <p:nvSpPr>
            <p:cNvPr id="34" name="文本框 33"/>
            <p:cNvSpPr txBox="1"/>
            <p:nvPr/>
          </p:nvSpPr>
          <p:spPr>
            <a:xfrm>
              <a:off x="5576876" y="3877910"/>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35" name="文本框 34"/>
            <p:cNvSpPr txBox="1"/>
            <p:nvPr/>
          </p:nvSpPr>
          <p:spPr>
            <a:xfrm>
              <a:off x="5576876" y="4297691"/>
              <a:ext cx="209063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evaluation</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grpSp>
        <p:nvGrpSpPr>
          <p:cNvPr id="2" name="组合 1"/>
          <p:cNvGrpSpPr/>
          <p:nvPr/>
        </p:nvGrpSpPr>
        <p:grpSpPr>
          <a:xfrm>
            <a:off x="457933" y="870126"/>
            <a:ext cx="1601400" cy="5445722"/>
            <a:chOff x="457933" y="870126"/>
            <a:chExt cx="1601400" cy="5445722"/>
          </a:xfrm>
        </p:grpSpPr>
        <p:sp>
          <p:nvSpPr>
            <p:cNvPr id="37" name="文本框 36"/>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38" name="文本框 37"/>
            <p:cNvSpPr txBox="1"/>
            <p:nvPr/>
          </p:nvSpPr>
          <p:spPr>
            <a:xfrm>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grpSp>
        <p:nvGrpSpPr>
          <p:cNvPr id="39" name="组合 38"/>
          <p:cNvGrpSpPr/>
          <p:nvPr/>
        </p:nvGrpSpPr>
        <p:grpSpPr>
          <a:xfrm>
            <a:off x="10718598" y="6315848"/>
            <a:ext cx="1052654" cy="108000"/>
            <a:chOff x="10467218" y="6126091"/>
            <a:chExt cx="1052654" cy="108000"/>
          </a:xfrm>
          <a:gradFill>
            <a:gsLst>
              <a:gs pos="0">
                <a:srgbClr val="1C6299"/>
              </a:gs>
              <a:gs pos="100000">
                <a:srgbClr val="5C307D">
                  <a:alpha val="40000"/>
                </a:srgbClr>
              </a:gs>
            </a:gsLst>
            <a:lin ang="0" scaled="0"/>
          </a:gradFill>
        </p:grpSpPr>
        <p:sp>
          <p:nvSpPr>
            <p:cNvPr id="40" name="椭圆 39"/>
            <p:cNvSpPr/>
            <p:nvPr/>
          </p:nvSpPr>
          <p:spPr>
            <a:xfrm>
              <a:off x="10467218"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1" name="椭圆 40"/>
            <p:cNvSpPr/>
            <p:nvPr/>
          </p:nvSpPr>
          <p:spPr>
            <a:xfrm>
              <a:off x="10703381"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2" name="椭圆 41"/>
            <p:cNvSpPr/>
            <p:nvPr/>
          </p:nvSpPr>
          <p:spPr>
            <a:xfrm>
              <a:off x="10939545"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3" name="椭圆 42"/>
            <p:cNvSpPr/>
            <p:nvPr/>
          </p:nvSpPr>
          <p:spPr>
            <a:xfrm>
              <a:off x="11175708"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sp>
          <p:nvSpPr>
            <p:cNvPr id="44" name="椭圆 43"/>
            <p:cNvSpPr/>
            <p:nvPr/>
          </p:nvSpPr>
          <p:spPr>
            <a:xfrm>
              <a:off x="11411872" y="6126091"/>
              <a:ext cx="108000" cy="108000"/>
            </a:xfrm>
            <a:prstGeom prst="ellipse">
              <a:avLst/>
            </a:prstGeom>
            <a:grp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307D"/>
                </a:solidFill>
                <a:effectLst/>
                <a:uLnTx/>
                <a:uFillTx/>
                <a:latin typeface="Arial" panose="020B0604020202020204"/>
                <a:ea typeface="微软雅黑" panose="020B0503020204020204" pitchFamily="34" charset="-122"/>
                <a:cs typeface="+mn-cs"/>
              </a:endParaRPr>
            </a:p>
          </p:txBody>
        </p:sp>
      </p:gr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grpSp>
        <p:nvGrpSpPr>
          <p:cNvPr id="3" name="组合 2">
            <a:extLst>
              <a:ext uri="{FF2B5EF4-FFF2-40B4-BE49-F238E27FC236}">
                <a16:creationId xmlns:a16="http://schemas.microsoft.com/office/drawing/2014/main" id="{44E6408A-3EB2-9AF8-02BD-BF1A5BDFE7B8}"/>
              </a:ext>
            </a:extLst>
          </p:cNvPr>
          <p:cNvGrpSpPr/>
          <p:nvPr/>
        </p:nvGrpSpPr>
        <p:grpSpPr>
          <a:xfrm>
            <a:off x="7355311" y="2842390"/>
            <a:ext cx="2191626" cy="881446"/>
            <a:chOff x="5576876" y="3877910"/>
            <a:chExt cx="2191626" cy="881446"/>
          </a:xfrm>
        </p:grpSpPr>
        <p:sp>
          <p:nvSpPr>
            <p:cNvPr id="4" name="文本框 3">
              <a:extLst>
                <a:ext uri="{FF2B5EF4-FFF2-40B4-BE49-F238E27FC236}">
                  <a16:creationId xmlns:a16="http://schemas.microsoft.com/office/drawing/2014/main" id="{C49B71DA-38D1-272B-60D7-318C8021F974}"/>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3148A8E3-3DA6-6E23-B658-7332B3115109}"/>
                </a:ext>
              </a:extLst>
            </p:cNvPr>
            <p:cNvSpPr txBox="1"/>
            <p:nvPr/>
          </p:nvSpPr>
          <p:spPr>
            <a:xfrm>
              <a:off x="5576876" y="4297691"/>
              <a:ext cx="219162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conclusion</a:t>
              </a:r>
              <a:endParaRPr kumimoji="0" lang="zh-CN" altLang="en-US" sz="24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err="1">
                <a:ln>
                  <a:noFill/>
                </a:ln>
                <a:solidFill>
                  <a:sysClr val="windowText" lastClr="000000"/>
                </a:solidFill>
                <a:effectLst/>
                <a:uLnTx/>
                <a:uFillTx/>
                <a:latin typeface="Arial" panose="020B0604020202020204"/>
                <a:ea typeface="微软雅黑" panose="020B0503020204020204" pitchFamily="34" charset="-122"/>
                <a:cs typeface="+mj-cs"/>
              </a:rPr>
              <a:t>backgroun</a:t>
            </a:r>
            <a:r>
              <a:rPr lang="en-US" altLang="zh-CN" sz="2600" b="1" dirty="0">
                <a:solidFill>
                  <a:sysClr val="windowText" lastClr="000000"/>
                </a:solidFill>
                <a:latin typeface="Arial" panose="020B0604020202020204"/>
                <a:ea typeface="微软雅黑" panose="020B0503020204020204" pitchFamily="34" charset="-122"/>
              </a:rPr>
              <a:t>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 name="组合 2">
            <a:extLst>
              <a:ext uri="{FF2B5EF4-FFF2-40B4-BE49-F238E27FC236}">
                <a16:creationId xmlns:a16="http://schemas.microsoft.com/office/drawing/2014/main" id="{336C6F36-57DD-F38D-324B-63DAB3849DD7}"/>
              </a:ext>
            </a:extLst>
          </p:cNvPr>
          <p:cNvGrpSpPr/>
          <p:nvPr/>
        </p:nvGrpSpPr>
        <p:grpSpPr>
          <a:xfrm>
            <a:off x="660400" y="1894291"/>
            <a:ext cx="2637847" cy="1098999"/>
            <a:chOff x="1374883" y="1622233"/>
            <a:chExt cx="2637847" cy="1098999"/>
          </a:xfrm>
        </p:grpSpPr>
        <p:sp>
          <p:nvSpPr>
            <p:cNvPr id="4" name="TextBox 205">
              <a:extLst>
                <a:ext uri="{FF2B5EF4-FFF2-40B4-BE49-F238E27FC236}">
                  <a16:creationId xmlns:a16="http://schemas.microsoft.com/office/drawing/2014/main" id="{6A32316F-1198-0DEC-6221-1C106451B2CB}"/>
                </a:ext>
              </a:extLst>
            </p:cNvPr>
            <p:cNvSpPr txBox="1"/>
            <p:nvPr/>
          </p:nvSpPr>
          <p:spPr>
            <a:xfrm>
              <a:off x="1374883" y="1897032"/>
              <a:ext cx="2637847" cy="824200"/>
            </a:xfrm>
            <a:prstGeom prst="rect">
              <a:avLst/>
            </a:prstGeom>
            <a:noFill/>
          </p:spPr>
          <p:txBody>
            <a:bodyPr wrap="square" lIns="91440" tIns="45720" rIns="91440" bIns="45720" anchor="t" anchorCtr="0">
              <a:no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marL="0" marR="0" lvl="0" indent="0" defTabSz="914400" rtl="0" eaLnBrk="1" fontAlgn="auto" latinLnBrk="0" hangingPunct="1">
                <a:lnSpc>
                  <a:spcPct val="150000"/>
                </a:lnSpc>
                <a:spcBef>
                  <a:spcPct val="0"/>
                </a:spcBef>
                <a:spcAft>
                  <a:spcPts val="0"/>
                </a:spcAft>
                <a:buClrTx/>
                <a:buSzTx/>
                <a:buFontTx/>
                <a:buNone/>
                <a:defRPr/>
              </a:pPr>
              <a:r>
                <a:rPr lang="zh-CN" altLang="en-US" sz="1400" dirty="0"/>
                <a:t>网络被表示为相互连接的队列，并进行分析评估</a:t>
              </a:r>
              <a:r>
                <a:rPr lang="en-US" altLang="zh-CN" sz="1400" dirty="0"/>
                <a:t>;</a:t>
              </a:r>
            </a:p>
            <a:p>
              <a:pPr marL="0" marR="0" lvl="0" indent="0" defTabSz="914400" rtl="0" eaLnBrk="1" fontAlgn="auto" latinLnBrk="0" hangingPunct="1">
                <a:lnSpc>
                  <a:spcPct val="150000"/>
                </a:lnSpc>
                <a:spcBef>
                  <a:spcPct val="0"/>
                </a:spcBef>
                <a:spcAft>
                  <a:spcPts val="0"/>
                </a:spcAft>
                <a:buClrTx/>
                <a:buSzTx/>
                <a:buFontTx/>
                <a:buNone/>
                <a:defRPr/>
              </a:pPr>
              <a:r>
                <a:rPr lang="zh-CN" altLang="en-US" sz="1400" dirty="0"/>
                <a:t>局限性：对分组到达过程</a:t>
              </a:r>
              <a:r>
                <a:rPr lang="zh-CN" altLang="en-US" sz="1400" b="1" dirty="0"/>
                <a:t>做出了强烈的假设</a:t>
              </a:r>
              <a:endParaRPr lang="en-US" altLang="zh-CN" sz="1400" b="1" dirty="0"/>
            </a:p>
            <a:p>
              <a:pPr marL="0" marR="0" lvl="0" indent="0" defTabSz="914400" rtl="0" eaLnBrk="1" fontAlgn="auto" latinLnBrk="0" hangingPunct="1">
                <a:lnSpc>
                  <a:spcPct val="150000"/>
                </a:lnSpc>
                <a:spcBef>
                  <a:spcPct val="0"/>
                </a:spcBef>
                <a:spcAft>
                  <a:spcPts val="0"/>
                </a:spcAft>
                <a:buClrTx/>
                <a:buSzTx/>
                <a:buFontTx/>
                <a:buNone/>
                <a:defRPr/>
              </a:pPr>
              <a:endParaRPr lang="en-US" altLang="zh-CN" sz="1400" dirty="0"/>
            </a:p>
            <a:p>
              <a:pPr marL="0" marR="0" lvl="0" indent="0" defTabSz="914400" rtl="0" eaLnBrk="1" fontAlgn="auto" latinLnBrk="0" hangingPunct="1">
                <a:lnSpc>
                  <a:spcPct val="150000"/>
                </a:lnSpc>
                <a:spcBef>
                  <a:spcPct val="0"/>
                </a:spcBef>
                <a:spcAft>
                  <a:spcPts val="0"/>
                </a:spcAft>
                <a:buClrTx/>
                <a:buSzTx/>
                <a:buFontTx/>
                <a:buNone/>
                <a:defRPr/>
              </a:pP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defTabSz="914400" rtl="0" eaLnBrk="1" fontAlgn="auto" latinLnBrk="0" hangingPunct="1">
                <a:lnSpc>
                  <a:spcPct val="150000"/>
                </a:lnSpc>
                <a:spcBef>
                  <a:spcPct val="0"/>
                </a:spcBef>
                <a:spcAft>
                  <a:spcPts val="0"/>
                </a:spcAft>
                <a:buClrTx/>
                <a:buSzTx/>
                <a:buFontTx/>
                <a:buNone/>
                <a:defRPr/>
              </a:pPr>
              <a:endParaRPr kumimoji="0" 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TextBox 205">
              <a:extLst>
                <a:ext uri="{FF2B5EF4-FFF2-40B4-BE49-F238E27FC236}">
                  <a16:creationId xmlns:a16="http://schemas.microsoft.com/office/drawing/2014/main" id="{8BE87CAB-1255-0723-C5BD-0652A00A7062}"/>
                </a:ext>
              </a:extLst>
            </p:cNvPr>
            <p:cNvSpPr txBox="1"/>
            <p:nvPr/>
          </p:nvSpPr>
          <p:spPr>
            <a:xfrm>
              <a:off x="1539900" y="1622233"/>
              <a:ext cx="2431345" cy="338554"/>
            </a:xfrm>
            <a:prstGeom prst="rect">
              <a:avLst/>
            </a:prstGeom>
            <a:noFill/>
          </p:spPr>
          <p:txBody>
            <a:bodyPr wrap="square" rtlCol="0">
              <a:spAutoFit/>
            </a:bodyPr>
            <a:lstStyle/>
            <a:p>
              <a:pPr marL="0" marR="0" lvl="0" indent="0" algn="ctr" defTabSz="1375410" rtl="0" eaLnBrk="1" fontAlgn="auto" latinLnBrk="0" hangingPunct="1">
                <a:lnSpc>
                  <a:spcPct val="100000"/>
                </a:lnSpc>
                <a:spcBef>
                  <a:spcPts val="0"/>
                </a:spcBef>
                <a:spcAft>
                  <a:spcPts val="0"/>
                </a:spcAft>
                <a:buClrTx/>
                <a:buSzTx/>
                <a:buFontTx/>
                <a:buNone/>
                <a:defRPr/>
              </a:pPr>
              <a:r>
                <a:rPr kumimoji="0" lang="en-US" sz="16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Queuing Theory</a:t>
              </a:r>
            </a:p>
          </p:txBody>
        </p:sp>
      </p:grpSp>
      <p:grpSp>
        <p:nvGrpSpPr>
          <p:cNvPr id="6" name="组合 5">
            <a:extLst>
              <a:ext uri="{FF2B5EF4-FFF2-40B4-BE49-F238E27FC236}">
                <a16:creationId xmlns:a16="http://schemas.microsoft.com/office/drawing/2014/main" id="{76B14360-253E-5914-958C-AE9B22282228}"/>
              </a:ext>
            </a:extLst>
          </p:cNvPr>
          <p:cNvGrpSpPr/>
          <p:nvPr/>
        </p:nvGrpSpPr>
        <p:grpSpPr>
          <a:xfrm>
            <a:off x="8968824" y="4159228"/>
            <a:ext cx="2936913" cy="2339175"/>
            <a:chOff x="1526897" y="1622233"/>
            <a:chExt cx="2936913" cy="2339175"/>
          </a:xfrm>
        </p:grpSpPr>
        <p:sp>
          <p:nvSpPr>
            <p:cNvPr id="7" name="TextBox 205">
              <a:extLst>
                <a:ext uri="{FF2B5EF4-FFF2-40B4-BE49-F238E27FC236}">
                  <a16:creationId xmlns:a16="http://schemas.microsoft.com/office/drawing/2014/main" id="{4972613E-E31B-8C31-35E3-961B6814A7E1}"/>
                </a:ext>
              </a:extLst>
            </p:cNvPr>
            <p:cNvSpPr txBox="1"/>
            <p:nvPr/>
          </p:nvSpPr>
          <p:spPr>
            <a:xfrm>
              <a:off x="1526897" y="1897031"/>
              <a:ext cx="2936913" cy="2064377"/>
            </a:xfrm>
            <a:prstGeom prst="rect">
              <a:avLst/>
            </a:prstGeom>
            <a:noFill/>
          </p:spPr>
          <p:txBody>
            <a:bodyPr wrap="square" lIns="91440" tIns="45720" rIns="91440" bIns="45720" anchor="t" anchorCtr="0">
              <a:normAutofit/>
            </a:bodyPr>
            <a:lstStyle>
              <a:defPPr>
                <a:defRPr lang="zh-CN"/>
              </a:defPPr>
              <a:lvl1pPr lvl="0">
                <a:lnSpc>
                  <a:spcPct val="170000"/>
                </a:lnSpc>
                <a:spcBef>
                  <a:spcPct val="0"/>
                </a:spcBef>
                <a:defRPr sz="1400">
                  <a:solidFill>
                    <a:schemeClr val="dk1">
                      <a:lumMod val="100000"/>
                    </a:schemeClr>
                  </a:solidFill>
                  <a:latin typeface="微软雅黑" panose="020B0503020204020204" pitchFamily="34" charset="-122"/>
                  <a:ea typeface="微软雅黑" panose="020B0503020204020204" pitchFamily="34" charset="-122"/>
                </a:defRPr>
              </a:lvl1pPr>
            </a:lstStyle>
            <a:p>
              <a:r>
                <a:rPr lang="zh-CN" altLang="en-US" dirty="0"/>
                <a:t>内部结构是根据输入图的元素和相互连接动态组装的，这使其能够学习对同构图</a:t>
              </a:r>
              <a:r>
                <a:rPr lang="zh-CN" altLang="en-US" b="1" dirty="0"/>
                <a:t>通用的建模函数</a:t>
              </a:r>
              <a:endParaRPr lang="en-US" altLang="zh-CN" b="1" dirty="0"/>
            </a:p>
            <a:p>
              <a:pPr algn="ctr">
                <a:lnSpc>
                  <a:spcPct val="200000"/>
                </a:lnSpc>
              </a:pPr>
              <a:endParaRPr lang="en-US" altLang="zh-CN" b="1" dirty="0"/>
            </a:p>
            <a:p>
              <a:pPr algn="ctr">
                <a:lnSpc>
                  <a:spcPct val="100000"/>
                </a:lnSpc>
              </a:pPr>
              <a:r>
                <a:rPr lang="zh-CN" altLang="en-US" b="1" dirty="0"/>
                <a:t>在不同的图中</a:t>
              </a:r>
              <a:r>
                <a:rPr lang="zh-CN" altLang="en-US" b="1" dirty="0">
                  <a:solidFill>
                    <a:srgbClr val="FF0000"/>
                  </a:solidFill>
                </a:rPr>
                <a:t>泛化</a:t>
              </a:r>
              <a:endParaRPr lang="en-US" b="1" dirty="0">
                <a:solidFill>
                  <a:srgbClr val="FF0000"/>
                </a:solidFill>
              </a:endParaRPr>
            </a:p>
          </p:txBody>
        </p:sp>
        <p:sp>
          <p:nvSpPr>
            <p:cNvPr id="8" name="TextBox 205">
              <a:extLst>
                <a:ext uri="{FF2B5EF4-FFF2-40B4-BE49-F238E27FC236}">
                  <a16:creationId xmlns:a16="http://schemas.microsoft.com/office/drawing/2014/main" id="{6FDC06BD-EBF7-BFB1-C2D2-5C6604576298}"/>
                </a:ext>
              </a:extLst>
            </p:cNvPr>
            <p:cNvSpPr txBox="1"/>
            <p:nvPr/>
          </p:nvSpPr>
          <p:spPr>
            <a:xfrm>
              <a:off x="1539900" y="1622233"/>
              <a:ext cx="2431345" cy="338554"/>
            </a:xfrm>
            <a:prstGeom prst="rect">
              <a:avLst/>
            </a:prstGeom>
            <a:noFill/>
          </p:spPr>
          <p:txBody>
            <a:bodyPr wrap="square" rtlCol="0">
              <a:spAutoFit/>
            </a:bodyPr>
            <a:lstStyle>
              <a:defPPr>
                <a:defRPr lang="zh-CN"/>
              </a:defPPr>
              <a:lvl1pPr marR="0" lvl="0" indent="0" algn="ctr" defTabSz="1375410" fontAlgn="auto">
                <a:lnSpc>
                  <a:spcPct val="100000"/>
                </a:lnSpc>
                <a:spcBef>
                  <a:spcPts val="0"/>
                </a:spcBef>
                <a:spcAft>
                  <a:spcPts val="0"/>
                </a:spcAft>
                <a:buClrTx/>
                <a:buSzTx/>
                <a:buFontTx/>
                <a:buNone/>
                <a:defRPr kumimoji="0" sz="16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pPr marL="0" marR="0" lvl="0" indent="0" algn="ctr" defTabSz="1375410" rtl="0" eaLnBrk="1" fontAlgn="auto" latinLnBrk="0" hangingPunct="1">
                <a:lnSpc>
                  <a:spcPct val="100000"/>
                </a:lnSpc>
                <a:spcBef>
                  <a:spcPts val="0"/>
                </a:spcBef>
                <a:spcAft>
                  <a:spcPts val="0"/>
                </a:spcAft>
                <a:buClrTx/>
                <a:buSzTx/>
                <a:buFontTx/>
                <a:buNone/>
                <a:defRPr/>
              </a:pPr>
              <a:r>
                <a:rPr lang="zh-CN" altLang="en-US" dirty="0">
                  <a:solidFill>
                    <a:srgbClr val="1C6299"/>
                  </a:solidFill>
                </a:rPr>
                <a:t>图神经网络（</a:t>
              </a:r>
              <a:r>
                <a:rPr lang="en-US" altLang="zh-CN" dirty="0">
                  <a:solidFill>
                    <a:srgbClr val="1C6299"/>
                  </a:solidFill>
                </a:rPr>
                <a:t>GNN)</a:t>
              </a:r>
              <a:endParaRPr kumimoji="0" lang="en-US" sz="16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p:txBody>
        </p:sp>
      </p:grpSp>
      <p:grpSp>
        <p:nvGrpSpPr>
          <p:cNvPr id="9" name="组合 8">
            <a:extLst>
              <a:ext uri="{FF2B5EF4-FFF2-40B4-BE49-F238E27FC236}">
                <a16:creationId xmlns:a16="http://schemas.microsoft.com/office/drawing/2014/main" id="{626B605E-CA3E-903C-6BCA-527CEE7C85A8}"/>
              </a:ext>
            </a:extLst>
          </p:cNvPr>
          <p:cNvGrpSpPr/>
          <p:nvPr/>
        </p:nvGrpSpPr>
        <p:grpSpPr>
          <a:xfrm>
            <a:off x="6964641" y="1894291"/>
            <a:ext cx="2839682" cy="1606255"/>
            <a:chOff x="1539900" y="1622233"/>
            <a:chExt cx="2839682" cy="1606255"/>
          </a:xfrm>
        </p:grpSpPr>
        <p:sp>
          <p:nvSpPr>
            <p:cNvPr id="10" name="TextBox 205">
              <a:extLst>
                <a:ext uri="{FF2B5EF4-FFF2-40B4-BE49-F238E27FC236}">
                  <a16:creationId xmlns:a16="http://schemas.microsoft.com/office/drawing/2014/main" id="{C5AD57C0-BC04-BBCF-3566-E1BA658061EF}"/>
                </a:ext>
              </a:extLst>
            </p:cNvPr>
            <p:cNvSpPr txBox="1"/>
            <p:nvPr/>
          </p:nvSpPr>
          <p:spPr>
            <a:xfrm>
              <a:off x="1704916" y="1897032"/>
              <a:ext cx="2674666" cy="1331456"/>
            </a:xfrm>
            <a:prstGeom prst="rect">
              <a:avLst/>
            </a:prstGeom>
            <a:noFill/>
          </p:spPr>
          <p:txBody>
            <a:bodyPr wrap="square" lIns="91440" tIns="45720" rIns="91440" bIns="45720" anchor="t" anchorCtr="0">
              <a:normAutofit/>
            </a:bodyPr>
            <a:lstStyle>
              <a:defPPr>
                <a:defRPr lang="zh-CN"/>
              </a:defPPr>
              <a:lvl1pPr lvl="0">
                <a:lnSpc>
                  <a:spcPct val="150000"/>
                </a:lnSpc>
                <a:spcBef>
                  <a:spcPct val="0"/>
                </a:spcBef>
                <a:defRPr sz="1100">
                  <a:solidFill>
                    <a:schemeClr val="dk1">
                      <a:lumMod val="100000"/>
                    </a:schemeClr>
                  </a:solidFill>
                  <a:latin typeface="微软雅黑" panose="020B0503020204020204" pitchFamily="34" charset="-122"/>
                  <a:ea typeface="微软雅黑" panose="020B0503020204020204" pitchFamily="34" charset="-122"/>
                </a:defRPr>
              </a:lvl1pPr>
            </a:lstStyle>
            <a:p>
              <a:pPr>
                <a:lnSpc>
                  <a:spcPct val="170000"/>
                </a:lnSpc>
                <a:defRPr/>
              </a:pPr>
              <a:r>
                <a:rPr lang="zh-CN" altLang="en-US" sz="1400" dirty="0"/>
                <a:t>极高的准确性</a:t>
              </a:r>
              <a:endParaRPr lang="en-US" altLang="zh-CN" sz="1400" dirty="0"/>
            </a:p>
            <a:p>
              <a:pPr>
                <a:lnSpc>
                  <a:spcPct val="170000"/>
                </a:lnSpc>
                <a:defRPr/>
              </a:pPr>
              <a:r>
                <a:rPr lang="zh-CN" altLang="en-US" sz="1400" dirty="0"/>
                <a:t>局限性：需要非常高的计算成本。不能在实时场景下很好地工作</a:t>
              </a:r>
              <a:endParaRPr lang="en-US" sz="1400" dirty="0"/>
            </a:p>
          </p:txBody>
        </p:sp>
        <p:sp>
          <p:nvSpPr>
            <p:cNvPr id="11" name="TextBox 205">
              <a:extLst>
                <a:ext uri="{FF2B5EF4-FFF2-40B4-BE49-F238E27FC236}">
                  <a16:creationId xmlns:a16="http://schemas.microsoft.com/office/drawing/2014/main" id="{FC6F0227-BDA4-D8FD-9EBA-3A5892170559}"/>
                </a:ext>
              </a:extLst>
            </p:cNvPr>
            <p:cNvSpPr txBox="1"/>
            <p:nvPr/>
          </p:nvSpPr>
          <p:spPr>
            <a:xfrm>
              <a:off x="1539900" y="1622233"/>
              <a:ext cx="2431345" cy="338554"/>
            </a:xfrm>
            <a:prstGeom prst="rect">
              <a:avLst/>
            </a:prstGeom>
            <a:noFill/>
          </p:spPr>
          <p:txBody>
            <a:bodyPr wrap="square" rtlCol="0">
              <a:spAutoFit/>
            </a:bodyPr>
            <a:lstStyle>
              <a:defPPr>
                <a:defRPr lang="zh-CN"/>
              </a:defPPr>
              <a:lvl1pPr marR="0" lvl="0" indent="0" algn="ctr" defTabSz="1375410" fontAlgn="auto">
                <a:lnSpc>
                  <a:spcPct val="100000"/>
                </a:lnSpc>
                <a:spcBef>
                  <a:spcPts val="0"/>
                </a:spcBef>
                <a:spcAft>
                  <a:spcPts val="0"/>
                </a:spcAft>
                <a:buClrTx/>
                <a:buSzTx/>
                <a:buFontTx/>
                <a:buNone/>
                <a:defRPr kumimoji="0" sz="16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pPr marL="0" marR="0" lvl="0" indent="0" algn="ctr" defTabSz="1375410" rtl="0" eaLnBrk="1" fontAlgn="auto" latinLnBrk="0" hangingPunct="1">
                <a:lnSpc>
                  <a:spcPct val="100000"/>
                </a:lnSpc>
                <a:spcBef>
                  <a:spcPts val="0"/>
                </a:spcBef>
                <a:spcAft>
                  <a:spcPts val="0"/>
                </a:spcAft>
                <a:buClrTx/>
                <a:buSzTx/>
                <a:buFontTx/>
                <a:buNone/>
                <a:defRPr/>
              </a:pPr>
              <a:r>
                <a:rPr lang="zh-CN" altLang="en-US" dirty="0"/>
                <a:t>计算模型</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2" name="组合 11">
            <a:extLst>
              <a:ext uri="{FF2B5EF4-FFF2-40B4-BE49-F238E27FC236}">
                <a16:creationId xmlns:a16="http://schemas.microsoft.com/office/drawing/2014/main" id="{D625CB56-7653-B5BF-E6DE-97DE65F5575C}"/>
              </a:ext>
            </a:extLst>
          </p:cNvPr>
          <p:cNvGrpSpPr/>
          <p:nvPr/>
        </p:nvGrpSpPr>
        <p:grpSpPr>
          <a:xfrm>
            <a:off x="2740362" y="4159228"/>
            <a:ext cx="2538018" cy="1098999"/>
            <a:chOff x="1442299" y="1622233"/>
            <a:chExt cx="2538018" cy="1098999"/>
          </a:xfrm>
        </p:grpSpPr>
        <p:sp>
          <p:nvSpPr>
            <p:cNvPr id="13" name="TextBox 205">
              <a:extLst>
                <a:ext uri="{FF2B5EF4-FFF2-40B4-BE49-F238E27FC236}">
                  <a16:creationId xmlns:a16="http://schemas.microsoft.com/office/drawing/2014/main" id="{DC8810A5-CA81-ED40-6F01-C10BFEC0D22E}"/>
                </a:ext>
              </a:extLst>
            </p:cNvPr>
            <p:cNvSpPr txBox="1"/>
            <p:nvPr/>
          </p:nvSpPr>
          <p:spPr>
            <a:xfrm>
              <a:off x="1442299" y="1897032"/>
              <a:ext cx="2538018" cy="824200"/>
            </a:xfrm>
            <a:prstGeom prst="rect">
              <a:avLst/>
            </a:prstGeom>
            <a:noFill/>
          </p:spPr>
          <p:txBody>
            <a:bodyPr wrap="square" lIns="91440" tIns="45720" rIns="91440" bIns="45720" anchor="t" anchorCtr="0">
              <a:noAutofit/>
            </a:bodyPr>
            <a:lstStyle>
              <a:defPPr>
                <a:defRPr lang="zh-CN"/>
              </a:defPPr>
              <a:lvl1pPr marR="0" lvl="0" indent="0" fontAlgn="auto">
                <a:lnSpc>
                  <a:spcPct val="150000"/>
                </a:lnSpc>
                <a:spcBef>
                  <a:spcPct val="0"/>
                </a:spcBef>
                <a:spcAft>
                  <a:spcPts val="0"/>
                </a:spcAft>
                <a:buClrTx/>
                <a:buSzTx/>
                <a:buFontTx/>
                <a:buNone/>
                <a:defRPr sz="1400">
                  <a:solidFill>
                    <a:schemeClr val="dk1">
                      <a:lumMod val="100000"/>
                    </a:schemeClr>
                  </a:solidFill>
                  <a:latin typeface="微软雅黑" panose="020B0503020204020204" pitchFamily="34" charset="-122"/>
                  <a:ea typeface="微软雅黑" panose="020B0503020204020204" pitchFamily="34" charset="-122"/>
                </a:defRPr>
              </a:lvl1pPr>
            </a:lstStyle>
            <a:p>
              <a:r>
                <a:rPr lang="zh-CN" altLang="en-US" dirty="0"/>
                <a:t>数据驱动的特性：以使用实际数据进行训练，而</a:t>
              </a:r>
              <a:r>
                <a:rPr lang="zh-CN" altLang="en-US" b="1" dirty="0"/>
                <a:t>不会对系统做出任何假设</a:t>
              </a:r>
              <a:endParaRPr lang="en-US" b="1" dirty="0"/>
            </a:p>
          </p:txBody>
        </p:sp>
        <p:sp>
          <p:nvSpPr>
            <p:cNvPr id="14" name="TextBox 205">
              <a:extLst>
                <a:ext uri="{FF2B5EF4-FFF2-40B4-BE49-F238E27FC236}">
                  <a16:creationId xmlns:a16="http://schemas.microsoft.com/office/drawing/2014/main" id="{13472DB2-2DE2-EA35-674D-3638B09956DB}"/>
                </a:ext>
              </a:extLst>
            </p:cNvPr>
            <p:cNvSpPr txBox="1"/>
            <p:nvPr/>
          </p:nvSpPr>
          <p:spPr>
            <a:xfrm>
              <a:off x="1539900" y="1622233"/>
              <a:ext cx="2431345" cy="338554"/>
            </a:xfrm>
            <a:prstGeom prst="rect">
              <a:avLst/>
            </a:prstGeom>
            <a:noFill/>
          </p:spPr>
          <p:txBody>
            <a:bodyPr wrap="square" rtlCol="0">
              <a:spAutoFit/>
            </a:bodyPr>
            <a:lstStyle>
              <a:defPPr>
                <a:defRPr lang="zh-CN"/>
              </a:defPPr>
              <a:lvl1pPr marR="0" lvl="0" indent="0" algn="ctr" defTabSz="1375410" fontAlgn="auto">
                <a:lnSpc>
                  <a:spcPct val="100000"/>
                </a:lnSpc>
                <a:spcBef>
                  <a:spcPts val="0"/>
                </a:spcBef>
                <a:spcAft>
                  <a:spcPts val="0"/>
                </a:spcAft>
                <a:buClrTx/>
                <a:buSzTx/>
                <a:buFontTx/>
                <a:buNone/>
                <a:defRPr kumimoji="0" sz="1600" b="1" i="0" u="none" strike="noStrike" cap="none" spc="0" normalizeH="0" baseline="0">
                  <a:ln>
                    <a:noFill/>
                  </a:ln>
                  <a:effectLst/>
                  <a:uLnTx/>
                  <a:uFillTx/>
                  <a:latin typeface="微软雅黑" panose="020B0503020204020204" pitchFamily="34" charset="-122"/>
                  <a:ea typeface="微软雅黑" panose="020B0503020204020204" pitchFamily="34" charset="-122"/>
                </a:defRPr>
              </a:lvl1pPr>
            </a:lstStyle>
            <a:p>
              <a:pPr marL="0" marR="0" lvl="0" indent="0" algn="ctr" defTabSz="1375410" rtl="0" eaLnBrk="1" fontAlgn="auto" latinLnBrk="0" hangingPunct="1">
                <a:lnSpc>
                  <a:spcPct val="100000"/>
                </a:lnSpc>
                <a:spcBef>
                  <a:spcPts val="0"/>
                </a:spcBef>
                <a:spcAft>
                  <a:spcPts val="0"/>
                </a:spcAft>
                <a:buClrTx/>
                <a:buSzTx/>
                <a:buFontTx/>
                <a:buNone/>
                <a:defRPr/>
              </a:pPr>
              <a:r>
                <a:rPr lang="en-US" altLang="zh-CN" dirty="0"/>
                <a:t>ML&amp;DL</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15" name="组合 14">
            <a:extLst>
              <a:ext uri="{FF2B5EF4-FFF2-40B4-BE49-F238E27FC236}">
                <a16:creationId xmlns:a16="http://schemas.microsoft.com/office/drawing/2014/main" id="{53380979-7E35-6AC8-97AA-CBA76F6BBF0E}"/>
              </a:ext>
            </a:extLst>
          </p:cNvPr>
          <p:cNvGrpSpPr/>
          <p:nvPr/>
        </p:nvGrpSpPr>
        <p:grpSpPr>
          <a:xfrm>
            <a:off x="3461978" y="893099"/>
            <a:ext cx="5355520" cy="5226924"/>
            <a:chOff x="3418240" y="1100851"/>
            <a:chExt cx="5355520" cy="5226924"/>
          </a:xfrm>
        </p:grpSpPr>
        <p:grpSp>
          <p:nvGrpSpPr>
            <p:cNvPr id="16" name="组合 15">
              <a:extLst>
                <a:ext uri="{FF2B5EF4-FFF2-40B4-BE49-F238E27FC236}">
                  <a16:creationId xmlns:a16="http://schemas.microsoft.com/office/drawing/2014/main" id="{95BB8CB6-CC88-CD4B-453C-DE1CD0D6CA87}"/>
                </a:ext>
              </a:extLst>
            </p:cNvPr>
            <p:cNvGrpSpPr/>
            <p:nvPr/>
          </p:nvGrpSpPr>
          <p:grpSpPr>
            <a:xfrm rot="60000">
              <a:off x="3418240" y="1100851"/>
              <a:ext cx="5355520" cy="5226924"/>
              <a:chOff x="3775367" y="815538"/>
              <a:chExt cx="5355520" cy="5226924"/>
            </a:xfrm>
          </p:grpSpPr>
          <p:sp>
            <p:nvSpPr>
              <p:cNvPr id="21" name="îṧ1îdê">
                <a:extLst>
                  <a:ext uri="{FF2B5EF4-FFF2-40B4-BE49-F238E27FC236}">
                    <a16:creationId xmlns:a16="http://schemas.microsoft.com/office/drawing/2014/main" id="{C472E82C-A9E4-0EE6-BDD1-70EC944BEBB0}"/>
                  </a:ext>
                </a:extLst>
              </p:cNvPr>
              <p:cNvSpPr/>
              <p:nvPr/>
            </p:nvSpPr>
            <p:spPr bwMode="auto">
              <a:xfrm rot="2783601">
                <a:off x="5910432" y="2915096"/>
                <a:ext cx="3120970" cy="3133762"/>
              </a:xfrm>
              <a:custGeom>
                <a:avLst/>
                <a:gdLst>
                  <a:gd name="T0" fmla="*/ 536 w 1238"/>
                  <a:gd name="T1" fmla="*/ 1123 h 1241"/>
                  <a:gd name="T2" fmla="*/ 622 w 1238"/>
                  <a:gd name="T3" fmla="*/ 908 h 1241"/>
                  <a:gd name="T4" fmla="*/ 706 w 1238"/>
                  <a:gd name="T5" fmla="*/ 707 h 1241"/>
                  <a:gd name="T6" fmla="*/ 907 w 1238"/>
                  <a:gd name="T7" fmla="*/ 622 h 1241"/>
                  <a:gd name="T8" fmla="*/ 1122 w 1238"/>
                  <a:gd name="T9" fmla="*/ 535 h 1241"/>
                  <a:gd name="T10" fmla="*/ 1122 w 1238"/>
                  <a:gd name="T11" fmla="*/ 115 h 1241"/>
                  <a:gd name="T12" fmla="*/ 702 w 1238"/>
                  <a:gd name="T13" fmla="*/ 116 h 1241"/>
                  <a:gd name="T14" fmla="*/ 615 w 1238"/>
                  <a:gd name="T15" fmla="*/ 332 h 1241"/>
                  <a:gd name="T16" fmla="*/ 532 w 1238"/>
                  <a:gd name="T17" fmla="*/ 534 h 1241"/>
                  <a:gd name="T18" fmla="*/ 331 w 1238"/>
                  <a:gd name="T19" fmla="*/ 618 h 1241"/>
                  <a:gd name="T20" fmla="*/ 116 w 1238"/>
                  <a:gd name="T21" fmla="*/ 705 h 1241"/>
                  <a:gd name="T22" fmla="*/ 116 w 1238"/>
                  <a:gd name="T23" fmla="*/ 1125 h 1241"/>
                  <a:gd name="T24" fmla="*/ 536 w 1238"/>
                  <a:gd name="T25" fmla="*/ 1123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1">
                    <a:moveTo>
                      <a:pt x="536" y="1123"/>
                    </a:moveTo>
                    <a:cubicBezTo>
                      <a:pt x="595" y="1064"/>
                      <a:pt x="624" y="986"/>
                      <a:pt x="622" y="908"/>
                    </a:cubicBezTo>
                    <a:cubicBezTo>
                      <a:pt x="622" y="835"/>
                      <a:pt x="650" y="763"/>
                      <a:pt x="706" y="707"/>
                    </a:cubicBezTo>
                    <a:cubicBezTo>
                      <a:pt x="761" y="651"/>
                      <a:pt x="834" y="623"/>
                      <a:pt x="907" y="622"/>
                    </a:cubicBezTo>
                    <a:cubicBezTo>
                      <a:pt x="985" y="623"/>
                      <a:pt x="1063" y="594"/>
                      <a:pt x="1122" y="535"/>
                    </a:cubicBezTo>
                    <a:cubicBezTo>
                      <a:pt x="1238" y="419"/>
                      <a:pt x="1237" y="231"/>
                      <a:pt x="1122" y="115"/>
                    </a:cubicBezTo>
                    <a:cubicBezTo>
                      <a:pt x="1006" y="0"/>
                      <a:pt x="818" y="0"/>
                      <a:pt x="702" y="116"/>
                    </a:cubicBezTo>
                    <a:cubicBezTo>
                      <a:pt x="643" y="176"/>
                      <a:pt x="613" y="254"/>
                      <a:pt x="615" y="332"/>
                    </a:cubicBezTo>
                    <a:cubicBezTo>
                      <a:pt x="615" y="405"/>
                      <a:pt x="588" y="478"/>
                      <a:pt x="532" y="534"/>
                    </a:cubicBezTo>
                    <a:cubicBezTo>
                      <a:pt x="477" y="589"/>
                      <a:pt x="404" y="618"/>
                      <a:pt x="331" y="618"/>
                    </a:cubicBezTo>
                    <a:cubicBezTo>
                      <a:pt x="253" y="616"/>
                      <a:pt x="175" y="646"/>
                      <a:pt x="116" y="705"/>
                    </a:cubicBezTo>
                    <a:cubicBezTo>
                      <a:pt x="0" y="822"/>
                      <a:pt x="0" y="1010"/>
                      <a:pt x="116" y="1125"/>
                    </a:cubicBezTo>
                    <a:cubicBezTo>
                      <a:pt x="232" y="1241"/>
                      <a:pt x="420" y="1240"/>
                      <a:pt x="536" y="1123"/>
                    </a:cubicBezTo>
                    <a:close/>
                  </a:path>
                </a:pathLst>
              </a:custGeom>
              <a:solidFill>
                <a:srgbClr val="1C6299"/>
              </a:solidFill>
              <a:ln w="12700" cap="flat" cmpd="sng" algn="ctr">
                <a:noFill/>
                <a:prstDash val="solid"/>
              </a:ln>
              <a:effectLst/>
            </p:spPr>
            <p:txBody>
              <a:bodyPr wrap="square" lIns="91440" tIns="45720" rIns="91440" bIns="45720" rtlCol="0" anchor="b">
                <a:norm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等线" panose="02010600030101010101" pitchFamily="2" charset="-122"/>
                  <a:ea typeface="+mn-ea"/>
                  <a:cs typeface="+mn-cs"/>
                </a:endParaRPr>
              </a:p>
            </p:txBody>
          </p:sp>
          <p:sp>
            <p:nvSpPr>
              <p:cNvPr id="22" name="îṧļiḓê">
                <a:extLst>
                  <a:ext uri="{FF2B5EF4-FFF2-40B4-BE49-F238E27FC236}">
                    <a16:creationId xmlns:a16="http://schemas.microsoft.com/office/drawing/2014/main" id="{1FF07C2D-8F23-138C-8899-3B2AA8466F51}"/>
                  </a:ext>
                </a:extLst>
              </p:cNvPr>
              <p:cNvSpPr/>
              <p:nvPr/>
            </p:nvSpPr>
            <p:spPr bwMode="auto">
              <a:xfrm rot="8027341">
                <a:off x="3876753" y="807543"/>
                <a:ext cx="3119903" cy="3135893"/>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rgbClr val="1C6299"/>
              </a:solidFill>
              <a:ln w="12700" cap="flat" cmpd="sng" algn="ctr">
                <a:noFill/>
                <a:prstDash val="solid"/>
              </a:ln>
              <a:effectLst/>
            </p:spPr>
            <p:txBody>
              <a:bodyPr wrap="square" lIns="91440" tIns="45720" rIns="91440" bIns="45720" rtlCol="0" anchor="b">
                <a:norm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等线" panose="02010600030101010101" pitchFamily="2" charset="-122"/>
                  <a:ea typeface="+mn-ea"/>
                  <a:cs typeface="+mn-cs"/>
                </a:endParaRPr>
              </a:p>
            </p:txBody>
          </p:sp>
          <p:grpSp>
            <p:nvGrpSpPr>
              <p:cNvPr id="23" name="组合 22">
                <a:extLst>
                  <a:ext uri="{FF2B5EF4-FFF2-40B4-BE49-F238E27FC236}">
                    <a16:creationId xmlns:a16="http://schemas.microsoft.com/office/drawing/2014/main" id="{0E9D4F9A-4C96-13FB-219B-B53DF6ED3018}"/>
                  </a:ext>
                </a:extLst>
              </p:cNvPr>
              <p:cNvGrpSpPr/>
              <p:nvPr/>
            </p:nvGrpSpPr>
            <p:grpSpPr>
              <a:xfrm>
                <a:off x="3775367" y="1751978"/>
                <a:ext cx="5355520" cy="3341782"/>
                <a:chOff x="3775367" y="1751978"/>
                <a:chExt cx="5355520" cy="3341782"/>
              </a:xfrm>
            </p:grpSpPr>
            <p:sp>
              <p:nvSpPr>
                <p:cNvPr id="24" name="ïślidê">
                  <a:extLst>
                    <a:ext uri="{FF2B5EF4-FFF2-40B4-BE49-F238E27FC236}">
                      <a16:creationId xmlns:a16="http://schemas.microsoft.com/office/drawing/2014/main" id="{E2987A76-1CE7-C39D-DB76-9E43B02D6166}"/>
                    </a:ext>
                  </a:extLst>
                </p:cNvPr>
                <p:cNvSpPr/>
                <p:nvPr/>
              </p:nvSpPr>
              <p:spPr bwMode="auto">
                <a:xfrm rot="2783601">
                  <a:off x="4893175" y="1843948"/>
                  <a:ext cx="3119904" cy="3135893"/>
                </a:xfrm>
                <a:custGeom>
                  <a:avLst/>
                  <a:gdLst>
                    <a:gd name="T0" fmla="*/ 1122 w 1238"/>
                    <a:gd name="T1" fmla="*/ 707 h 1242"/>
                    <a:gd name="T2" fmla="*/ 907 w 1238"/>
                    <a:gd name="T3" fmla="*/ 619 h 1242"/>
                    <a:gd name="T4" fmla="*/ 706 w 1238"/>
                    <a:gd name="T5" fmla="*/ 535 h 1242"/>
                    <a:gd name="T6" fmla="*/ 622 w 1238"/>
                    <a:gd name="T7" fmla="*/ 333 h 1242"/>
                    <a:gd name="T8" fmla="*/ 536 w 1238"/>
                    <a:gd name="T9" fmla="*/ 117 h 1242"/>
                    <a:gd name="T10" fmla="*/ 117 w 1238"/>
                    <a:gd name="T11" fmla="*/ 116 h 1242"/>
                    <a:gd name="T12" fmla="*/ 116 w 1238"/>
                    <a:gd name="T13" fmla="*/ 535 h 1242"/>
                    <a:gd name="T14" fmla="*/ 331 w 1238"/>
                    <a:gd name="T15" fmla="*/ 623 h 1242"/>
                    <a:gd name="T16" fmla="*/ 532 w 1238"/>
                    <a:gd name="T17" fmla="*/ 708 h 1242"/>
                    <a:gd name="T18" fmla="*/ 615 w 1238"/>
                    <a:gd name="T19" fmla="*/ 909 h 1242"/>
                    <a:gd name="T20" fmla="*/ 701 w 1238"/>
                    <a:gd name="T21" fmla="*/ 1125 h 1242"/>
                    <a:gd name="T22" fmla="*/ 1121 w 1238"/>
                    <a:gd name="T23" fmla="*/ 1127 h 1242"/>
                    <a:gd name="T24" fmla="*/ 1122 w 1238"/>
                    <a:gd name="T25" fmla="*/ 707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8" h="1242">
                      <a:moveTo>
                        <a:pt x="1122" y="707"/>
                      </a:moveTo>
                      <a:cubicBezTo>
                        <a:pt x="1063" y="647"/>
                        <a:pt x="985" y="618"/>
                        <a:pt x="907" y="619"/>
                      </a:cubicBezTo>
                      <a:cubicBezTo>
                        <a:pt x="834" y="619"/>
                        <a:pt x="762" y="591"/>
                        <a:pt x="706" y="535"/>
                      </a:cubicBezTo>
                      <a:cubicBezTo>
                        <a:pt x="650" y="479"/>
                        <a:pt x="623" y="406"/>
                        <a:pt x="622" y="333"/>
                      </a:cubicBezTo>
                      <a:cubicBezTo>
                        <a:pt x="624" y="255"/>
                        <a:pt x="595" y="177"/>
                        <a:pt x="536" y="117"/>
                      </a:cubicBezTo>
                      <a:cubicBezTo>
                        <a:pt x="421" y="1"/>
                        <a:pt x="233" y="0"/>
                        <a:pt x="117" y="116"/>
                      </a:cubicBezTo>
                      <a:cubicBezTo>
                        <a:pt x="1" y="231"/>
                        <a:pt x="0" y="419"/>
                        <a:pt x="116" y="535"/>
                      </a:cubicBezTo>
                      <a:cubicBezTo>
                        <a:pt x="175" y="595"/>
                        <a:pt x="253" y="625"/>
                        <a:pt x="331" y="623"/>
                      </a:cubicBezTo>
                      <a:cubicBezTo>
                        <a:pt x="404" y="623"/>
                        <a:pt x="477" y="652"/>
                        <a:pt x="532" y="708"/>
                      </a:cubicBezTo>
                      <a:cubicBezTo>
                        <a:pt x="587" y="763"/>
                        <a:pt x="615" y="836"/>
                        <a:pt x="615" y="909"/>
                      </a:cubicBezTo>
                      <a:cubicBezTo>
                        <a:pt x="613" y="987"/>
                        <a:pt x="642" y="1065"/>
                        <a:pt x="701" y="1125"/>
                      </a:cubicBezTo>
                      <a:cubicBezTo>
                        <a:pt x="817" y="1241"/>
                        <a:pt x="1005" y="1242"/>
                        <a:pt x="1121" y="1127"/>
                      </a:cubicBezTo>
                      <a:cubicBezTo>
                        <a:pt x="1237" y="1011"/>
                        <a:pt x="1238" y="824"/>
                        <a:pt x="1122" y="707"/>
                      </a:cubicBezTo>
                      <a:close/>
                    </a:path>
                  </a:pathLst>
                </a:custGeom>
                <a:solidFill>
                  <a:srgbClr val="1C6299"/>
                </a:solidFill>
                <a:ln w="12700" cap="flat" cmpd="sng" algn="ctr">
                  <a:noFill/>
                  <a:prstDash val="solid"/>
                </a:ln>
                <a:effectLst>
                  <a:outerShdw blurRad="50800" dist="38100" dir="2700000" algn="tl" rotWithShape="0">
                    <a:prstClr val="black">
                      <a:alpha val="40000"/>
                    </a:prstClr>
                  </a:outerShdw>
                </a:effectLst>
              </p:spPr>
              <p:txBody>
                <a:bodyPr wrap="square" lIns="91440" tIns="45720" rIns="91440" bIns="45720" rtlCol="0" anchor="b">
                  <a:normAutofit/>
                </a:bodyPr>
                <a:lstStyle/>
                <a:p>
                  <a:pPr marL="0" marR="0" lvl="0" indent="0" algn="ctr" defTabSz="1218565"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srgbClr val="FFFFFF"/>
                    </a:solidFill>
                    <a:effectLst/>
                    <a:uLnTx/>
                    <a:uFillTx/>
                    <a:latin typeface="等线" panose="02010600030101010101" pitchFamily="2" charset="-122"/>
                    <a:ea typeface="+mn-ea"/>
                    <a:cs typeface="+mn-cs"/>
                  </a:endParaRPr>
                </a:p>
              </p:txBody>
            </p:sp>
            <p:sp>
              <p:nvSpPr>
                <p:cNvPr id="25" name="ís1îḋe">
                  <a:extLst>
                    <a:ext uri="{FF2B5EF4-FFF2-40B4-BE49-F238E27FC236}">
                      <a16:creationId xmlns:a16="http://schemas.microsoft.com/office/drawing/2014/main" id="{35747F1D-0A38-7D35-D02F-414DF0BAFB41}"/>
                    </a:ext>
                  </a:extLst>
                </p:cNvPr>
                <p:cNvSpPr/>
                <p:nvPr/>
              </p:nvSpPr>
              <p:spPr bwMode="auto">
                <a:xfrm rot="2783601">
                  <a:off x="3776738" y="1766649"/>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26" name="ís1îḋe">
                  <a:extLst>
                    <a:ext uri="{FF2B5EF4-FFF2-40B4-BE49-F238E27FC236}">
                      <a16:creationId xmlns:a16="http://schemas.microsoft.com/office/drawing/2014/main" id="{E0C015BC-C5EB-3153-3FE7-B554849799FC}"/>
                    </a:ext>
                  </a:extLst>
                </p:cNvPr>
                <p:cNvSpPr/>
                <p:nvPr/>
              </p:nvSpPr>
              <p:spPr bwMode="auto">
                <a:xfrm rot="2783601">
                  <a:off x="5898091" y="1750607"/>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27" name="ís1îḋe">
                  <a:extLst>
                    <a:ext uri="{FF2B5EF4-FFF2-40B4-BE49-F238E27FC236}">
                      <a16:creationId xmlns:a16="http://schemas.microsoft.com/office/drawing/2014/main" id="{EF132304-DE19-F8D6-A96E-2B1A4B865BFB}"/>
                    </a:ext>
                  </a:extLst>
                </p:cNvPr>
                <p:cNvSpPr/>
                <p:nvPr/>
              </p:nvSpPr>
              <p:spPr bwMode="auto">
                <a:xfrm rot="2783601">
                  <a:off x="5829100" y="3845366"/>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sp>
              <p:nvSpPr>
                <p:cNvPr id="28" name="ís1îḋe">
                  <a:extLst>
                    <a:ext uri="{FF2B5EF4-FFF2-40B4-BE49-F238E27FC236}">
                      <a16:creationId xmlns:a16="http://schemas.microsoft.com/office/drawing/2014/main" id="{EB90B75F-D6CC-A5E6-C3E4-F4408F0D2380}"/>
                    </a:ext>
                  </a:extLst>
                </p:cNvPr>
                <p:cNvSpPr/>
                <p:nvPr/>
              </p:nvSpPr>
              <p:spPr bwMode="auto">
                <a:xfrm rot="2783601">
                  <a:off x="7914578" y="3877451"/>
                  <a:ext cx="1214938" cy="1217680"/>
                </a:xfrm>
                <a:custGeom>
                  <a:avLst/>
                  <a:gdLst>
                    <a:gd name="T0" fmla="*/ 99 w 562"/>
                    <a:gd name="T1" fmla="*/ 461 h 562"/>
                    <a:gd name="T2" fmla="*/ 100 w 562"/>
                    <a:gd name="T3" fmla="*/ 99 h 562"/>
                    <a:gd name="T4" fmla="*/ 462 w 562"/>
                    <a:gd name="T5" fmla="*/ 101 h 562"/>
                    <a:gd name="T6" fmla="*/ 461 w 562"/>
                    <a:gd name="T7" fmla="*/ 462 h 562"/>
                    <a:gd name="T8" fmla="*/ 99 w 562"/>
                    <a:gd name="T9" fmla="*/ 461 h 562"/>
                  </a:gdLst>
                  <a:ahLst/>
                  <a:cxnLst>
                    <a:cxn ang="0">
                      <a:pos x="T0" y="T1"/>
                    </a:cxn>
                    <a:cxn ang="0">
                      <a:pos x="T2" y="T3"/>
                    </a:cxn>
                    <a:cxn ang="0">
                      <a:pos x="T4" y="T5"/>
                    </a:cxn>
                    <a:cxn ang="0">
                      <a:pos x="T6" y="T7"/>
                    </a:cxn>
                    <a:cxn ang="0">
                      <a:pos x="T8" y="T9"/>
                    </a:cxn>
                  </a:cxnLst>
                  <a:rect l="0" t="0" r="r" b="b"/>
                  <a:pathLst>
                    <a:path w="562" h="562">
                      <a:moveTo>
                        <a:pt x="99" y="461"/>
                      </a:moveTo>
                      <a:cubicBezTo>
                        <a:pt x="0" y="361"/>
                        <a:pt x="0" y="199"/>
                        <a:pt x="100" y="99"/>
                      </a:cubicBezTo>
                      <a:cubicBezTo>
                        <a:pt x="200" y="0"/>
                        <a:pt x="362" y="0"/>
                        <a:pt x="462" y="101"/>
                      </a:cubicBezTo>
                      <a:cubicBezTo>
                        <a:pt x="562" y="201"/>
                        <a:pt x="561" y="363"/>
                        <a:pt x="461" y="462"/>
                      </a:cubicBezTo>
                      <a:cubicBezTo>
                        <a:pt x="361" y="562"/>
                        <a:pt x="199" y="561"/>
                        <a:pt x="99" y="461"/>
                      </a:cubicBezTo>
                      <a:close/>
                    </a:path>
                  </a:pathLst>
                </a:custGeom>
                <a:solidFill>
                  <a:schemeClr val="bg1"/>
                </a:solidFill>
                <a:ln w="15875" cap="flat">
                  <a:noFill/>
                  <a:prstDash val="solid"/>
                  <a:miter lim="800000"/>
                </a:ln>
              </p:spPr>
              <p:txBody>
                <a:bodyPr vert="horz" wrap="square" lIns="91440" tIns="45720" rIns="91440" bIns="45720" numCol="1" anchor="ctr" anchorCtr="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dirty="0">
                    <a:ln>
                      <a:noFill/>
                    </a:ln>
                    <a:solidFill>
                      <a:prstClr val="white"/>
                    </a:solidFill>
                    <a:effectLst/>
                    <a:uLnTx/>
                    <a:uFillTx/>
                    <a:latin typeface="等线" panose="02010600030101010101" pitchFamily="2" charset="-122"/>
                    <a:ea typeface="+mn-ea"/>
                    <a:cs typeface="+mn-cs"/>
                  </a:endParaRPr>
                </a:p>
              </p:txBody>
            </p:sp>
          </p:grpSp>
        </p:grpSp>
        <p:pic>
          <p:nvPicPr>
            <p:cNvPr id="17" name="图片 16">
              <a:extLst>
                <a:ext uri="{FF2B5EF4-FFF2-40B4-BE49-F238E27FC236}">
                  <a16:creationId xmlns:a16="http://schemas.microsoft.com/office/drawing/2014/main" id="{90E16230-25EE-9473-E7E2-B115D48C2699}"/>
                </a:ext>
              </a:extLst>
            </p:cNvPr>
            <p:cNvPicPr>
              <a:picLocks noChangeAspect="1"/>
            </p:cNvPicPr>
            <p:nvPr/>
          </p:nvPicPr>
          <p:blipFill>
            <a:blip r:embed="rId4">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730697" y="2325861"/>
              <a:ext cx="576000" cy="576000"/>
            </a:xfrm>
            <a:prstGeom prst="rect">
              <a:avLst/>
            </a:prstGeom>
          </p:spPr>
        </p:pic>
        <p:pic>
          <p:nvPicPr>
            <p:cNvPr id="18" name="图片 17">
              <a:extLst>
                <a:ext uri="{FF2B5EF4-FFF2-40B4-BE49-F238E27FC236}">
                  <a16:creationId xmlns:a16="http://schemas.microsoft.com/office/drawing/2014/main" id="{1DBE1C98-4E37-0C08-BB6A-4BD26A4704C2}"/>
                </a:ext>
              </a:extLst>
            </p:cNvPr>
            <p:cNvPicPr>
              <a:picLocks noChangeAspect="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925218" y="2366949"/>
              <a:ext cx="540000" cy="540000"/>
            </a:xfrm>
            <a:prstGeom prst="rect">
              <a:avLst/>
            </a:prstGeom>
          </p:spPr>
        </p:pic>
        <p:pic>
          <p:nvPicPr>
            <p:cNvPr id="19" name="图片 18">
              <a:extLst>
                <a:ext uri="{FF2B5EF4-FFF2-40B4-BE49-F238E27FC236}">
                  <a16:creationId xmlns:a16="http://schemas.microsoft.com/office/drawing/2014/main" id="{0A227098-AADE-A051-D16C-F43665E3BE24}"/>
                </a:ext>
              </a:extLst>
            </p:cNvPr>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794622" y="4481699"/>
              <a:ext cx="540000" cy="540000"/>
            </a:xfrm>
            <a:prstGeom prst="rect">
              <a:avLst/>
            </a:prstGeom>
          </p:spPr>
        </p:pic>
        <p:pic>
          <p:nvPicPr>
            <p:cNvPr id="20" name="图片 19">
              <a:extLst>
                <a:ext uri="{FF2B5EF4-FFF2-40B4-BE49-F238E27FC236}">
                  <a16:creationId xmlns:a16="http://schemas.microsoft.com/office/drawing/2014/main" id="{A005475B-BEB1-E637-FB82-C12905778F3B}"/>
                </a:ext>
              </a:extLst>
            </p:cNvPr>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905524" y="4490028"/>
              <a:ext cx="540000" cy="540000"/>
            </a:xfrm>
            <a:prstGeom prst="rect">
              <a:avLst/>
            </a:prstGeom>
          </p:spPr>
        </p:pic>
      </p:grpSp>
      <p:cxnSp>
        <p:nvCxnSpPr>
          <p:cNvPr id="30" name="直接箭头连接符 29">
            <a:extLst>
              <a:ext uri="{FF2B5EF4-FFF2-40B4-BE49-F238E27FC236}">
                <a16:creationId xmlns:a16="http://schemas.microsoft.com/office/drawing/2014/main" id="{46452B56-2883-3733-8CC5-1A104F31F91D}"/>
              </a:ext>
            </a:extLst>
          </p:cNvPr>
          <p:cNvCxnSpPr/>
          <p:nvPr/>
        </p:nvCxnSpPr>
        <p:spPr>
          <a:xfrm>
            <a:off x="1312544" y="3500546"/>
            <a:ext cx="1427818" cy="175768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EE37F09-6838-4861-F847-F82E180E9012}"/>
              </a:ext>
            </a:extLst>
          </p:cNvPr>
          <p:cNvSpPr txBox="1"/>
          <p:nvPr/>
        </p:nvSpPr>
        <p:spPr>
          <a:xfrm>
            <a:off x="1439313" y="4146963"/>
            <a:ext cx="1826076" cy="338554"/>
          </a:xfrm>
          <a:prstGeom prst="rect">
            <a:avLst/>
          </a:prstGeom>
          <a:solidFill>
            <a:schemeClr val="bg1"/>
          </a:solidFill>
        </p:spPr>
        <p:txBody>
          <a:bodyPr wrap="square" rtlCol="0">
            <a:spAutoFit/>
          </a:bodyPr>
          <a:lstStyle/>
          <a:p>
            <a:r>
              <a:rPr lang="en-US" altLang="zh-CN" sz="1600" dirty="0">
                <a:solidFill>
                  <a:srgbClr val="FF0000"/>
                </a:solidFill>
              </a:rPr>
              <a:t>difference</a:t>
            </a:r>
            <a:endParaRPr lang="zh-CN" altLang="en-US" sz="1600" dirty="0">
              <a:solidFill>
                <a:srgbClr val="FF0000"/>
              </a:solidFill>
            </a:endParaRPr>
          </a:p>
        </p:txBody>
      </p:sp>
      <p:sp>
        <p:nvSpPr>
          <p:cNvPr id="32" name="箭头: 右 31">
            <a:extLst>
              <a:ext uri="{FF2B5EF4-FFF2-40B4-BE49-F238E27FC236}">
                <a16:creationId xmlns:a16="http://schemas.microsoft.com/office/drawing/2014/main" id="{60CB6CD9-E5FF-869F-F306-A68CB11B864E}"/>
              </a:ext>
            </a:extLst>
          </p:cNvPr>
          <p:cNvSpPr/>
          <p:nvPr/>
        </p:nvSpPr>
        <p:spPr>
          <a:xfrm rot="5400000">
            <a:off x="10241837" y="5661571"/>
            <a:ext cx="278136" cy="288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页脚占位符 32">
            <a:extLst>
              <a:ext uri="{FF2B5EF4-FFF2-40B4-BE49-F238E27FC236}">
                <a16:creationId xmlns:a16="http://schemas.microsoft.com/office/drawing/2014/main" id="{C2B243F9-DCE3-B9FF-B76F-14F2F448DE2D}"/>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14788212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B1D48AC2-B774-961E-01DF-31917C848846}"/>
              </a:ext>
            </a:extLst>
          </p:cNvPr>
          <p:cNvSpPr/>
          <p:nvPr/>
        </p:nvSpPr>
        <p:spPr>
          <a:xfrm>
            <a:off x="7082995" y="959933"/>
            <a:ext cx="4109593" cy="3835008"/>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理论基础</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图神经网络（</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GNN)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文本框 5">
            <a:extLst>
              <a:ext uri="{FF2B5EF4-FFF2-40B4-BE49-F238E27FC236}">
                <a16:creationId xmlns:a16="http://schemas.microsoft.com/office/drawing/2014/main" id="{03D2A4D8-7E2C-FB06-E435-EE1025B00153}"/>
              </a:ext>
            </a:extLst>
          </p:cNvPr>
          <p:cNvSpPr txBox="1"/>
          <p:nvPr/>
        </p:nvSpPr>
        <p:spPr>
          <a:xfrm>
            <a:off x="876267" y="1054442"/>
            <a:ext cx="6094708" cy="2634183"/>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GNN </a:t>
            </a:r>
            <a:r>
              <a:rPr lang="zh-CN" altLang="en-US" sz="1600" dirty="0">
                <a:latin typeface="微软雅黑" panose="020B0503020204020204" pitchFamily="34" charset="-122"/>
                <a:ea typeface="微软雅黑" panose="020B0503020204020204" pitchFamily="34" charset="-122"/>
              </a:rPr>
              <a:t>是一种特别设计用于处理图结构数据的</a:t>
            </a:r>
            <a:r>
              <a:rPr lang="en-US" altLang="zh-CN" sz="1600" dirty="0">
                <a:latin typeface="微软雅黑" panose="020B0503020204020204" pitchFamily="34" charset="-122"/>
                <a:ea typeface="微软雅黑" panose="020B0503020204020204" pitchFamily="34" charset="-122"/>
              </a:rPr>
              <a:t>NN</a:t>
            </a:r>
            <a:r>
              <a:rPr lang="zh-CN" altLang="en-US" sz="1600" dirty="0">
                <a:latin typeface="微软雅黑" panose="020B0503020204020204" pitchFamily="34" charset="-122"/>
                <a:ea typeface="微软雅黑" panose="020B0503020204020204" pitchFamily="34" charset="-122"/>
              </a:rPr>
              <a:t>族群。这些模型基于输入图动态地构建它们的内部</a:t>
            </a:r>
            <a:r>
              <a:rPr lang="en-US" altLang="zh-CN" sz="1600" dirty="0">
                <a:latin typeface="微软雅黑" panose="020B0503020204020204" pitchFamily="34" charset="-122"/>
                <a:ea typeface="微软雅黑" panose="020B0503020204020204" pitchFamily="34" charset="-122"/>
              </a:rPr>
              <a:t>NN</a:t>
            </a:r>
            <a:r>
              <a:rPr lang="zh-CN" altLang="en-US" sz="1600" dirty="0">
                <a:latin typeface="微软雅黑" panose="020B0503020204020204" pitchFamily="34" charset="-122"/>
                <a:ea typeface="微软雅黑" panose="020B0503020204020204" pitchFamily="34" charset="-122"/>
              </a:rPr>
              <a:t>架构。</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因此，它们支持可变大小和结构的图，它们的图处理机制对节点和边置换是不变的，这最终赋予了它们强大的图的泛化能力</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也被称为</a:t>
            </a:r>
            <a:r>
              <a:rPr lang="zh-CN" altLang="en-US" sz="1600" b="1" dirty="0">
                <a:latin typeface="微软雅黑" panose="020B0503020204020204" pitchFamily="34" charset="-122"/>
                <a:ea typeface="微软雅黑" panose="020B0503020204020204" pitchFamily="34" charset="-122"/>
              </a:rPr>
              <a:t>强关系</a:t>
            </a:r>
            <a:r>
              <a:rPr lang="zh-CN" altLang="en-US" sz="1600" b="1" dirty="0">
                <a:solidFill>
                  <a:srgbClr val="0000FF"/>
                </a:solidFill>
                <a:latin typeface="微软雅黑" panose="020B0503020204020204" pitchFamily="34" charset="-122"/>
                <a:ea typeface="微软雅黑" panose="020B0503020204020204" pitchFamily="34" charset="-122"/>
              </a:rPr>
              <a:t>归纳偏置</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b="1"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endParaRPr lang="en-US" altLang="zh-CN" sz="1600" b="1" dirty="0">
              <a:solidFill>
                <a:srgbClr val="121212"/>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graphicFrame>
        <p:nvGraphicFramePr>
          <p:cNvPr id="9" name="表格 9">
            <a:extLst>
              <a:ext uri="{FF2B5EF4-FFF2-40B4-BE49-F238E27FC236}">
                <a16:creationId xmlns:a16="http://schemas.microsoft.com/office/drawing/2014/main" id="{7E3710CE-5769-DC66-B260-F07A817107F4}"/>
              </a:ext>
            </a:extLst>
          </p:cNvPr>
          <p:cNvGraphicFramePr>
            <a:graphicFrameLocks noGrp="1"/>
          </p:cNvGraphicFramePr>
          <p:nvPr>
            <p:extLst>
              <p:ext uri="{D42A27DB-BD31-4B8C-83A1-F6EECF244321}">
                <p14:modId xmlns:p14="http://schemas.microsoft.com/office/powerpoint/2010/main" val="291264888"/>
              </p:ext>
            </p:extLst>
          </p:nvPr>
        </p:nvGraphicFramePr>
        <p:xfrm>
          <a:off x="949032" y="4951430"/>
          <a:ext cx="10093510" cy="1320800"/>
        </p:xfrm>
        <a:graphic>
          <a:graphicData uri="http://schemas.openxmlformats.org/drawingml/2006/table">
            <a:tbl>
              <a:tblPr firstRow="1" bandRow="1">
                <a:tableStyleId>{7DF18680-E054-41AD-8BC1-D1AEF772440D}</a:tableStyleId>
              </a:tblPr>
              <a:tblGrid>
                <a:gridCol w="1385516">
                  <a:extLst>
                    <a:ext uri="{9D8B030D-6E8A-4147-A177-3AD203B41FA5}">
                      <a16:colId xmlns:a16="http://schemas.microsoft.com/office/drawing/2014/main" val="3228117063"/>
                    </a:ext>
                  </a:extLst>
                </a:gridCol>
                <a:gridCol w="3691710">
                  <a:extLst>
                    <a:ext uri="{9D8B030D-6E8A-4147-A177-3AD203B41FA5}">
                      <a16:colId xmlns:a16="http://schemas.microsoft.com/office/drawing/2014/main" val="3318791389"/>
                    </a:ext>
                  </a:extLst>
                </a:gridCol>
                <a:gridCol w="5016284">
                  <a:extLst>
                    <a:ext uri="{9D8B030D-6E8A-4147-A177-3AD203B41FA5}">
                      <a16:colId xmlns:a16="http://schemas.microsoft.com/office/drawing/2014/main" val="3214057118"/>
                    </a:ext>
                  </a:extLst>
                </a:gridCol>
              </a:tblGrid>
              <a:tr h="370840">
                <a:tc>
                  <a:txBody>
                    <a:bodyPr/>
                    <a:lstStyle/>
                    <a:p>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What</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dirty="0">
                          <a:latin typeface="微软雅黑" panose="020B0503020204020204" pitchFamily="34" charset="-122"/>
                          <a:ea typeface="微软雅黑" panose="020B0503020204020204" pitchFamily="34" charset="-122"/>
                        </a:rPr>
                        <a:t>why</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742949424"/>
                  </a:ext>
                </a:extLst>
              </a:tr>
              <a:tr h="370840">
                <a:tc>
                  <a:txBody>
                    <a:bodyPr/>
                    <a:lstStyle/>
                    <a:p>
                      <a:r>
                        <a:rPr lang="zh-CN" altLang="en-US" sz="1600" dirty="0">
                          <a:latin typeface="微软雅黑" panose="020B0503020204020204" pitchFamily="34" charset="-122"/>
                          <a:ea typeface="微软雅黑" panose="020B0503020204020204" pitchFamily="34" charset="-122"/>
                        </a:rPr>
                        <a:t>优点</a:t>
                      </a:r>
                    </a:p>
                  </a:txBody>
                  <a:tcPr/>
                </a:tc>
                <a:tc>
                  <a:txBody>
                    <a:bodyPr/>
                    <a:lstStyle/>
                    <a:p>
                      <a:r>
                        <a:rPr lang="zh-CN" altLang="en-US" sz="1600" b="0" i="0" dirty="0">
                          <a:solidFill>
                            <a:srgbClr val="121212"/>
                          </a:solidFill>
                          <a:effectLst/>
                          <a:latin typeface="微软雅黑" panose="020B0503020204020204" pitchFamily="34" charset="-122"/>
                          <a:ea typeface="微软雅黑" panose="020B0503020204020204" pitchFamily="34" charset="-122"/>
                        </a:rPr>
                        <a:t>适合组合泛化</a:t>
                      </a:r>
                      <a:endParaRPr lang="zh-CN" altLang="en-US" sz="1600" dirty="0">
                        <a:latin typeface="微软雅黑" panose="020B0503020204020204" pitchFamily="34" charset="-122"/>
                        <a:ea typeface="微软雅黑" panose="020B0503020204020204" pitchFamily="34" charset="-122"/>
                      </a:endParaRPr>
                    </a:p>
                  </a:txBody>
                  <a:tcPr/>
                </a:tc>
                <a:tc>
                  <a:txBody>
                    <a:bodyPr/>
                    <a:lstStyle/>
                    <a:p>
                      <a:r>
                        <a:rPr lang="en-US" altLang="zh-CN" sz="1600" b="0" i="0" dirty="0">
                          <a:solidFill>
                            <a:srgbClr val="121212"/>
                          </a:solidFill>
                          <a:effectLst/>
                          <a:latin typeface="微软雅黑" panose="020B0503020204020204" pitchFamily="34" charset="-122"/>
                          <a:ea typeface="微软雅黑" panose="020B0503020204020204" pitchFamily="34" charset="-122"/>
                        </a:rPr>
                        <a:t>GNN</a:t>
                      </a:r>
                      <a:r>
                        <a:rPr lang="zh-CN" altLang="en-US" sz="1600" b="0" i="0" dirty="0">
                          <a:solidFill>
                            <a:srgbClr val="121212"/>
                          </a:solidFill>
                          <a:effectLst/>
                          <a:latin typeface="微软雅黑" panose="020B0503020204020204" pitchFamily="34" charset="-122"/>
                          <a:ea typeface="微软雅黑" panose="020B0503020204020204" pitchFamily="34" charset="-122"/>
                        </a:rPr>
                        <a:t>不是在整个系统层面上进行计算，而是在不同节点和边之间进行共享的计算操作</a:t>
                      </a:r>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476773496"/>
                  </a:ext>
                </a:extLst>
              </a:tr>
              <a:tr h="370840">
                <a:tc>
                  <a:txBody>
                    <a:bodyPr/>
                    <a:lstStyle/>
                    <a:p>
                      <a:r>
                        <a:rPr lang="zh-CN" altLang="en-US" sz="1600" dirty="0">
                          <a:latin typeface="微软雅黑" panose="020B0503020204020204" pitchFamily="34" charset="-122"/>
                          <a:ea typeface="微软雅黑" panose="020B0503020204020204" pitchFamily="34" charset="-122"/>
                        </a:rPr>
                        <a:t>缺点</a:t>
                      </a:r>
                    </a:p>
                  </a:txBody>
                  <a:tcPr/>
                </a:tc>
                <a:tc>
                  <a:txBody>
                    <a:bodyPr/>
                    <a:lstStyle/>
                    <a:p>
                      <a:r>
                        <a:rPr lang="zh-CN" altLang="en-US" sz="1600" b="0" i="0" dirty="0">
                          <a:solidFill>
                            <a:srgbClr val="121212"/>
                          </a:solidFill>
                          <a:effectLst/>
                          <a:latin typeface="微软雅黑" panose="020B0503020204020204" pitchFamily="34" charset="-122"/>
                          <a:ea typeface="微软雅黑" panose="020B0503020204020204" pitchFamily="34" charset="-122"/>
                        </a:rPr>
                        <a:t>并不适合解决置换可变问题</a:t>
                      </a:r>
                      <a:endParaRPr lang="zh-CN" altLang="en-US" sz="1600" dirty="0">
                        <a:latin typeface="微软雅黑" panose="020B0503020204020204" pitchFamily="34" charset="-122"/>
                        <a:ea typeface="微软雅黑" panose="020B0503020204020204" pitchFamily="34" charset="-122"/>
                      </a:endParaRPr>
                    </a:p>
                  </a:txBody>
                  <a:tcPr/>
                </a:tc>
                <a:tc>
                  <a:txBody>
                    <a:bodyPr/>
                    <a:lstStyle/>
                    <a:p>
                      <a:endParaRPr lang="zh-CN" altLang="en-US"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983129063"/>
                  </a:ext>
                </a:extLst>
              </a:tr>
            </a:tbl>
          </a:graphicData>
        </a:graphic>
      </p:graphicFrame>
      <p:pic>
        <p:nvPicPr>
          <p:cNvPr id="11" name="图片 10">
            <a:extLst>
              <a:ext uri="{FF2B5EF4-FFF2-40B4-BE49-F238E27FC236}">
                <a16:creationId xmlns:a16="http://schemas.microsoft.com/office/drawing/2014/main" id="{4C0025F2-BD73-2863-D1E1-E7D9F9413959}"/>
              </a:ext>
            </a:extLst>
          </p:cNvPr>
          <p:cNvPicPr>
            <a:picLocks noChangeAspect="1"/>
          </p:cNvPicPr>
          <p:nvPr/>
        </p:nvPicPr>
        <p:blipFill>
          <a:blip r:embed="rId4"/>
          <a:stretch>
            <a:fillRect/>
          </a:stretch>
        </p:blipFill>
        <p:spPr>
          <a:xfrm>
            <a:off x="929104" y="3054283"/>
            <a:ext cx="6094708" cy="1749819"/>
          </a:xfrm>
          <a:prstGeom prst="rect">
            <a:avLst/>
          </a:prstGeom>
        </p:spPr>
      </p:pic>
      <p:sp>
        <p:nvSpPr>
          <p:cNvPr id="13" name="文本框 12">
            <a:extLst>
              <a:ext uri="{FF2B5EF4-FFF2-40B4-BE49-F238E27FC236}">
                <a16:creationId xmlns:a16="http://schemas.microsoft.com/office/drawing/2014/main" id="{DB1EA602-0B88-52B0-C2B1-EFE52E204202}"/>
              </a:ext>
            </a:extLst>
          </p:cNvPr>
          <p:cNvSpPr txBox="1"/>
          <p:nvPr/>
        </p:nvSpPr>
        <p:spPr>
          <a:xfrm>
            <a:off x="7236149" y="1163334"/>
            <a:ext cx="3956439" cy="3662541"/>
          </a:xfrm>
          <a:prstGeom prst="rect">
            <a:avLst/>
          </a:prstGeom>
          <a:noFill/>
        </p:spPr>
        <p:txBody>
          <a:bodyPr wrap="square" rtlCol="0">
            <a:spAutoFit/>
          </a:bodyPr>
          <a:lstStyle/>
          <a:p>
            <a:pPr>
              <a:lnSpc>
                <a:spcPct val="150000"/>
              </a:lnSpc>
            </a:pPr>
            <a:r>
              <a:rPr lang="zh-CN" altLang="en-US" sz="1600" b="1" i="0" dirty="0">
                <a:solidFill>
                  <a:srgbClr val="121212"/>
                </a:solidFill>
                <a:effectLst/>
                <a:latin typeface="微软雅黑" panose="020B0503020204020204" pitchFamily="34" charset="-122"/>
                <a:ea typeface="微软雅黑" panose="020B0503020204020204" pitchFamily="34" charset="-122"/>
              </a:rPr>
              <a:t>归纳偏置（</a:t>
            </a:r>
            <a:r>
              <a:rPr lang="en-US" altLang="zh-CN" sz="1600" b="1" i="0" dirty="0">
                <a:solidFill>
                  <a:srgbClr val="121212"/>
                </a:solidFill>
                <a:effectLst/>
                <a:latin typeface="微软雅黑" panose="020B0503020204020204" pitchFamily="34" charset="-122"/>
                <a:ea typeface="微软雅黑" panose="020B0503020204020204" pitchFamily="34" charset="-122"/>
              </a:rPr>
              <a:t>inductive bias</a:t>
            </a:r>
            <a:r>
              <a:rPr lang="zh-CN" altLang="en-US" sz="1600" b="1" i="0" dirty="0">
                <a:solidFill>
                  <a:srgbClr val="121212"/>
                </a:solidFill>
                <a:effectLst/>
                <a:latin typeface="微软雅黑" panose="020B0503020204020204" pitchFamily="34" charset="-122"/>
                <a:ea typeface="微软雅黑" panose="020B0503020204020204" pitchFamily="34" charset="-122"/>
              </a:rPr>
              <a:t>）</a:t>
            </a:r>
            <a:r>
              <a:rPr lang="zh-CN" altLang="en-US" sz="1600" b="0" i="0" dirty="0">
                <a:solidFill>
                  <a:srgbClr val="121212"/>
                </a:solidFill>
                <a:effectLst/>
                <a:latin typeface="微软雅黑" panose="020B0503020204020204" pitchFamily="34" charset="-122"/>
                <a:ea typeface="微软雅黑" panose="020B0503020204020204" pitchFamily="34" charset="-122"/>
              </a:rPr>
              <a:t>的作用就是</a:t>
            </a:r>
            <a:r>
              <a:rPr lang="zh-CN" altLang="en-US" sz="1600" b="0" i="0" u="sng" dirty="0">
                <a:solidFill>
                  <a:srgbClr val="121212"/>
                </a:solidFill>
                <a:effectLst/>
                <a:latin typeface="微软雅黑" panose="020B0503020204020204" pitchFamily="34" charset="-122"/>
                <a:ea typeface="微软雅黑" panose="020B0503020204020204" pitchFamily="34" charset="-122"/>
              </a:rPr>
              <a:t>让学习算法更加倾向于选择某一类解，并且这种倾向性与观测数据无关。</a:t>
            </a:r>
            <a:endParaRPr lang="en-US" altLang="zh-CN" sz="1600" b="0" i="0" u="sng"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21212"/>
                </a:solidFill>
                <a:effectLst/>
                <a:latin typeface="微软雅黑" panose="020B0503020204020204" pitchFamily="34" charset="-122"/>
                <a:ea typeface="微软雅黑" panose="020B0503020204020204" pitchFamily="34" charset="-122"/>
              </a:rPr>
              <a:t>归纳偏置可以通过对数据产生过程或者解空间进行假设得到，通过增加不同解之间的偏向性，搜索过程会变得更加简单。</a:t>
            </a:r>
            <a:endParaRPr lang="en-US" altLang="zh-CN" sz="16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endParaRPr lang="en-US" altLang="zh-CN" sz="1600" b="0"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r>
              <a:rPr lang="zh-CN" altLang="en-US" sz="1600" b="0" i="0" dirty="0">
                <a:solidFill>
                  <a:srgbClr val="121212"/>
                </a:solidFill>
                <a:effectLst/>
                <a:latin typeface="微软雅黑" panose="020B0503020204020204" pitchFamily="34" charset="-122"/>
                <a:ea typeface="微软雅黑" panose="020B0503020204020204" pitchFamily="34" charset="-122"/>
              </a:rPr>
              <a:t>对实体与实体间关系所做出的约束被称为</a:t>
            </a:r>
            <a:r>
              <a:rPr lang="zh-CN" altLang="en-US" sz="1600" b="1" i="0" dirty="0">
                <a:solidFill>
                  <a:srgbClr val="121212"/>
                </a:solidFill>
                <a:effectLst/>
                <a:latin typeface="微软雅黑" panose="020B0503020204020204" pitchFamily="34" charset="-122"/>
                <a:ea typeface="微软雅黑" panose="020B0503020204020204" pitchFamily="34" charset="-122"/>
              </a:rPr>
              <a:t>关系归纳偏置</a:t>
            </a:r>
            <a:endParaRPr lang="en-US" altLang="zh-CN" sz="1600" b="1" i="0" dirty="0">
              <a:solidFill>
                <a:srgbClr val="121212"/>
              </a:solidFill>
              <a:effectLst/>
              <a:latin typeface="微软雅黑" panose="020B0503020204020204" pitchFamily="34" charset="-122"/>
              <a:ea typeface="微软雅黑" panose="020B0503020204020204" pitchFamily="34" charset="-122"/>
            </a:endParaRPr>
          </a:p>
          <a:p>
            <a:pPr algn="ctr"/>
            <a:endParaRPr lang="zh-CN" altLang="en-US" sz="1600" dirty="0"/>
          </a:p>
        </p:txBody>
      </p:sp>
      <p:sp>
        <p:nvSpPr>
          <p:cNvPr id="4" name="页脚占位符 3">
            <a:extLst>
              <a:ext uri="{FF2B5EF4-FFF2-40B4-BE49-F238E27FC236}">
                <a16:creationId xmlns:a16="http://schemas.microsoft.com/office/drawing/2014/main" id="{0EB32AAC-EE89-049B-6B9A-9FF0C18C96F4}"/>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35845491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理论基础</a:t>
            </a: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排队论（</a:t>
            </a:r>
            <a:r>
              <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Queuing Theory</a:t>
            </a:r>
            <a:r>
              <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a:t>
            </a:r>
            <a:endPar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617338" y="893099"/>
            <a:ext cx="6867195" cy="3003515"/>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t>基本概念</a:t>
            </a:r>
            <a:endParaRPr lang="en-US" altLang="zh-CN" dirty="0"/>
          </a:p>
          <a:p>
            <a:pPr marL="342900" indent="-342900">
              <a:buFont typeface="+mj-lt"/>
              <a:buAutoNum type="arabicPeriod"/>
            </a:pPr>
            <a:r>
              <a:rPr lang="zh-CN" altLang="en-US" dirty="0">
                <a:solidFill>
                  <a:srgbClr val="1C6299"/>
                </a:solidFill>
              </a:rPr>
              <a:t>排队论</a:t>
            </a:r>
            <a:r>
              <a:rPr lang="zh-CN" altLang="en-US" dirty="0"/>
              <a:t>：又称随机服务系统理论，用于研究研究各种排队现象</a:t>
            </a:r>
            <a:endParaRPr lang="en-US" altLang="zh-CN" dirty="0"/>
          </a:p>
          <a:p>
            <a:pPr marL="342900" indent="-342900">
              <a:buFont typeface="+mj-lt"/>
              <a:buAutoNum type="arabicPeriod"/>
            </a:pPr>
            <a:r>
              <a:rPr lang="zh-CN" altLang="en-US" dirty="0">
                <a:solidFill>
                  <a:srgbClr val="1C6299"/>
                </a:solidFill>
              </a:rPr>
              <a:t>排队现象</a:t>
            </a:r>
            <a:r>
              <a:rPr lang="zh-CN" altLang="en-US" dirty="0"/>
              <a:t>：在排队过程中，要求服务的数量超过服务机构（到达的顾客不能立即得到服务）的现象</a:t>
            </a:r>
            <a:endParaRPr lang="en-US" altLang="zh-CN" dirty="0"/>
          </a:p>
          <a:p>
            <a:r>
              <a:rPr lang="zh-CN" altLang="en-US" dirty="0">
                <a:solidFill>
                  <a:srgbClr val="1C6299"/>
                </a:solidFill>
              </a:rPr>
              <a:t>主要问题</a:t>
            </a:r>
            <a:endParaRPr lang="en-US" altLang="zh-CN" dirty="0">
              <a:solidFill>
                <a:srgbClr val="1C6299"/>
              </a:solidFill>
            </a:endParaRPr>
          </a:p>
          <a:p>
            <a:r>
              <a:rPr lang="zh-CN" altLang="en-US" dirty="0"/>
              <a:t>      在排队现象中设法寻求能够达到服务标准的最少设备</a:t>
            </a:r>
            <a:r>
              <a:rPr lang="en-US" altLang="zh-CN" dirty="0"/>
              <a:t>,</a:t>
            </a:r>
            <a:r>
              <a:rPr lang="zh-CN" altLang="en-US" dirty="0"/>
              <a:t>使得在满足服务     对象条件下，服务机构的花费最为经济</a:t>
            </a:r>
            <a:r>
              <a:rPr lang="en-US" altLang="zh-CN" dirty="0"/>
              <a:t>,</a:t>
            </a:r>
            <a:r>
              <a:rPr lang="zh-CN" altLang="en-US" dirty="0"/>
              <a:t>使服务系统效率最高。</a:t>
            </a:r>
            <a:endParaRPr lang="en-US" altLang="zh-CN" dirty="0"/>
          </a:p>
          <a:p>
            <a:pPr marL="342900" indent="-342900">
              <a:buFont typeface="+mj-lt"/>
              <a:buAutoNum type="arabicPeriod"/>
            </a:pPr>
            <a:endParaRPr lang="zh-CN" altLang="en-US" dirty="0"/>
          </a:p>
        </p:txBody>
      </p:sp>
      <p:grpSp>
        <p:nvGrpSpPr>
          <p:cNvPr id="14" name="组合 13">
            <a:extLst>
              <a:ext uri="{FF2B5EF4-FFF2-40B4-BE49-F238E27FC236}">
                <a16:creationId xmlns:a16="http://schemas.microsoft.com/office/drawing/2014/main" id="{949CCF0C-73A7-77FF-526B-23E9D9C6AFF1}"/>
              </a:ext>
            </a:extLst>
          </p:cNvPr>
          <p:cNvGrpSpPr/>
          <p:nvPr/>
        </p:nvGrpSpPr>
        <p:grpSpPr>
          <a:xfrm>
            <a:off x="7698467" y="850235"/>
            <a:ext cx="3924300" cy="2643253"/>
            <a:chOff x="5666312" y="990449"/>
            <a:chExt cx="3220742" cy="2305439"/>
          </a:xfrm>
        </p:grpSpPr>
        <p:pic>
          <p:nvPicPr>
            <p:cNvPr id="15" name="Picture 4">
              <a:extLst>
                <a:ext uri="{FF2B5EF4-FFF2-40B4-BE49-F238E27FC236}">
                  <a16:creationId xmlns:a16="http://schemas.microsoft.com/office/drawing/2014/main" id="{7D6B34D5-819B-01C9-F765-BF9930E32B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312" y="990449"/>
              <a:ext cx="3220742" cy="2280285"/>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1AAE93E4-F526-FB48-5F1B-44AE53BCDA3F}"/>
                </a:ext>
              </a:extLst>
            </p:cNvPr>
            <p:cNvPicPr>
              <a:picLocks noChangeAspect="1"/>
            </p:cNvPicPr>
            <p:nvPr/>
          </p:nvPicPr>
          <p:blipFill>
            <a:blip r:embed="rId5"/>
            <a:stretch>
              <a:fillRect/>
            </a:stretch>
          </p:blipFill>
          <p:spPr>
            <a:xfrm>
              <a:off x="5772136" y="3089275"/>
              <a:ext cx="571513" cy="206613"/>
            </a:xfrm>
            <a:prstGeom prst="rect">
              <a:avLst/>
            </a:prstGeom>
          </p:spPr>
        </p:pic>
      </p:grpSp>
      <p:sp>
        <p:nvSpPr>
          <p:cNvPr id="17" name="文本框 16">
            <a:extLst>
              <a:ext uri="{FF2B5EF4-FFF2-40B4-BE49-F238E27FC236}">
                <a16:creationId xmlns:a16="http://schemas.microsoft.com/office/drawing/2014/main" id="{3A3A8F03-2F17-078D-8AB2-9EA94755312C}"/>
              </a:ext>
            </a:extLst>
          </p:cNvPr>
          <p:cNvSpPr txBox="1"/>
          <p:nvPr/>
        </p:nvSpPr>
        <p:spPr>
          <a:xfrm>
            <a:off x="592555" y="3745969"/>
            <a:ext cx="5351046" cy="1160959"/>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r>
              <a:rPr lang="zh-CN" altLang="en-US" dirty="0">
                <a:solidFill>
                  <a:srgbClr val="1C6299"/>
                </a:solidFill>
                <a:latin typeface="-apple-system"/>
              </a:rPr>
              <a:t>排队</a:t>
            </a:r>
            <a:r>
              <a:rPr lang="zh-CN" altLang="en-US" b="0" i="0" dirty="0">
                <a:solidFill>
                  <a:srgbClr val="1C6299"/>
                </a:solidFill>
                <a:effectLst/>
                <a:latin typeface="-apple-system"/>
              </a:rPr>
              <a:t>模型</a:t>
            </a:r>
            <a:endParaRPr lang="en-US" altLang="zh-CN" dirty="0">
              <a:solidFill>
                <a:srgbClr val="1C6299"/>
              </a:solidFill>
            </a:endParaRPr>
          </a:p>
          <a:p>
            <a:r>
              <a:rPr lang="zh-CN" altLang="en-US" dirty="0"/>
              <a:t>      假设顾客抵达时间的分布，服务台服务时间的分布为独立同分布，</a:t>
            </a:r>
            <a:r>
              <a:rPr lang="zh-CN" altLang="en-US" b="0" i="0" dirty="0">
                <a:solidFill>
                  <a:srgbClr val="121212"/>
                </a:solidFill>
                <a:effectLst/>
                <a:latin typeface="-apple-system"/>
              </a:rPr>
              <a:t>表达式如下</a:t>
            </a:r>
            <a:r>
              <a:rPr lang="en-US" altLang="zh-CN" b="0" i="0" dirty="0">
                <a:solidFill>
                  <a:srgbClr val="121212"/>
                </a:solidFill>
                <a:effectLst/>
                <a:latin typeface="-apple-system"/>
              </a:rPr>
              <a:t>:</a:t>
            </a:r>
            <a:endParaRPr lang="zh-CN" altLang="en-US" dirty="0"/>
          </a:p>
        </p:txBody>
      </p:sp>
      <p:pic>
        <p:nvPicPr>
          <p:cNvPr id="3074" name="Picture 2">
            <a:extLst>
              <a:ext uri="{FF2B5EF4-FFF2-40B4-BE49-F238E27FC236}">
                <a16:creationId xmlns:a16="http://schemas.microsoft.com/office/drawing/2014/main" id="{69831CEC-3922-2E9E-31DA-75B650D9133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3288"/>
          <a:stretch/>
        </p:blipFill>
        <p:spPr bwMode="auto">
          <a:xfrm>
            <a:off x="-210582" y="5199681"/>
            <a:ext cx="7477125" cy="46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a:extLst>
              <a:ext uri="{FF2B5EF4-FFF2-40B4-BE49-F238E27FC236}">
                <a16:creationId xmlns:a16="http://schemas.microsoft.com/office/drawing/2014/main" id="{4160AC82-DC3E-68CE-E3D0-6483AEB4EF7D}"/>
              </a:ext>
            </a:extLst>
          </p:cNvPr>
          <p:cNvPicPr>
            <a:picLocks noChangeAspect="1"/>
          </p:cNvPicPr>
          <p:nvPr/>
        </p:nvPicPr>
        <p:blipFill>
          <a:blip r:embed="rId7"/>
          <a:stretch>
            <a:fillRect/>
          </a:stretch>
        </p:blipFill>
        <p:spPr>
          <a:xfrm>
            <a:off x="6096000" y="3554469"/>
            <a:ext cx="4489681" cy="2844946"/>
          </a:xfrm>
          <a:prstGeom prst="rect">
            <a:avLst/>
          </a:prstGeom>
        </p:spPr>
      </p:pic>
      <p:sp>
        <p:nvSpPr>
          <p:cNvPr id="4" name="页脚占位符 3">
            <a:extLst>
              <a:ext uri="{FF2B5EF4-FFF2-40B4-BE49-F238E27FC236}">
                <a16:creationId xmlns:a16="http://schemas.microsoft.com/office/drawing/2014/main" id="{E5FB3F4A-BED4-399E-40D9-E1788359E20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3363049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rPr>
              <a:t> CHALLENGES OF GNN-BASED NETWORK MODELING</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圆角矩形 19">
            <a:extLst>
              <a:ext uri="{FF2B5EF4-FFF2-40B4-BE49-F238E27FC236}">
                <a16:creationId xmlns:a16="http://schemas.microsoft.com/office/drawing/2014/main" id="{308A0D2A-C525-8705-836D-8FE926A2F980}"/>
              </a:ext>
            </a:extLst>
          </p:cNvPr>
          <p:cNvSpPr/>
          <p:nvPr/>
        </p:nvSpPr>
        <p:spPr>
          <a:xfrm>
            <a:off x="4819621" y="2593988"/>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cs typeface="+mn-ea"/>
              <a:sym typeface="+mn-lt"/>
            </a:endParaRPr>
          </a:p>
        </p:txBody>
      </p:sp>
      <p:grpSp>
        <p:nvGrpSpPr>
          <p:cNvPr id="5" name="组合 4">
            <a:extLst>
              <a:ext uri="{FF2B5EF4-FFF2-40B4-BE49-F238E27FC236}">
                <a16:creationId xmlns:a16="http://schemas.microsoft.com/office/drawing/2014/main" id="{9406A812-8DEB-DD69-3FAD-DF0792CDA7B3}"/>
              </a:ext>
            </a:extLst>
          </p:cNvPr>
          <p:cNvGrpSpPr/>
          <p:nvPr/>
        </p:nvGrpSpPr>
        <p:grpSpPr>
          <a:xfrm>
            <a:off x="4999725" y="2304421"/>
            <a:ext cx="2418483" cy="2515367"/>
            <a:chOff x="4721608" y="1835707"/>
            <a:chExt cx="1879634" cy="1954931"/>
          </a:xfrm>
          <a:solidFill>
            <a:srgbClr val="44546A">
              <a:alpha val="39000"/>
            </a:srgbClr>
          </a:solidFill>
        </p:grpSpPr>
        <p:sp>
          <p:nvSpPr>
            <p:cNvPr id="6" name="圆角矩形 19">
              <a:extLst>
                <a:ext uri="{FF2B5EF4-FFF2-40B4-BE49-F238E27FC236}">
                  <a16:creationId xmlns:a16="http://schemas.microsoft.com/office/drawing/2014/main" id="{4CFB86DA-1EFA-2AA0-F7E5-796A82A29229}"/>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sp>
          <p:nvSpPr>
            <p:cNvPr id="7" name="圆角矩形 20">
              <a:extLst>
                <a:ext uri="{FF2B5EF4-FFF2-40B4-BE49-F238E27FC236}">
                  <a16:creationId xmlns:a16="http://schemas.microsoft.com/office/drawing/2014/main" id="{DD41F1BD-4C9C-F407-CDC0-73ED35740913}"/>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grpSp>
      <p:sp>
        <p:nvSpPr>
          <p:cNvPr id="8" name="矩形 7">
            <a:extLst>
              <a:ext uri="{FF2B5EF4-FFF2-40B4-BE49-F238E27FC236}">
                <a16:creationId xmlns:a16="http://schemas.microsoft.com/office/drawing/2014/main" id="{E1C54FE1-58BD-DFF0-F188-A6DA157C6619}"/>
              </a:ext>
            </a:extLst>
          </p:cNvPr>
          <p:cNvSpPr/>
          <p:nvPr/>
        </p:nvSpPr>
        <p:spPr>
          <a:xfrm>
            <a:off x="4820445" y="3291995"/>
            <a:ext cx="2651406" cy="584773"/>
          </a:xfrm>
          <a:prstGeom prst="rect">
            <a:avLst/>
          </a:prstGeom>
        </p:spPr>
        <p:txBody>
          <a:bodyPr wrap="square" lIns="91438" tIns="45719" rIns="91438" bIns="45719">
            <a:spAutoFit/>
          </a:bodyPr>
          <a:lstStyle/>
          <a:p>
            <a:r>
              <a:rPr lang="en-US" altLang="zh-CN" sz="3200" b="1" dirty="0">
                <a:solidFill>
                  <a:schemeClr val="bg1"/>
                </a:solidFill>
                <a:cs typeface="+mn-ea"/>
                <a:sym typeface="+mn-lt"/>
              </a:rPr>
              <a:t>CHALLENGES</a:t>
            </a:r>
          </a:p>
        </p:txBody>
      </p:sp>
      <p:sp>
        <p:nvSpPr>
          <p:cNvPr id="9" name="圆角矩形 12">
            <a:extLst>
              <a:ext uri="{FF2B5EF4-FFF2-40B4-BE49-F238E27FC236}">
                <a16:creationId xmlns:a16="http://schemas.microsoft.com/office/drawing/2014/main" id="{0E1AE51E-FDC5-61B2-EFAE-7541D148008A}"/>
              </a:ext>
            </a:extLst>
          </p:cNvPr>
          <p:cNvSpPr/>
          <p:nvPr/>
        </p:nvSpPr>
        <p:spPr>
          <a:xfrm rot="10800000" flipV="1">
            <a:off x="741844" y="1615206"/>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1</a:t>
            </a:r>
            <a:endParaRPr lang="zh-CN" altLang="en-US" sz="3600" dirty="0">
              <a:cs typeface="+mn-ea"/>
              <a:sym typeface="+mn-lt"/>
            </a:endParaRPr>
          </a:p>
        </p:txBody>
      </p:sp>
      <p:sp>
        <p:nvSpPr>
          <p:cNvPr id="10" name="文本框 9">
            <a:extLst>
              <a:ext uri="{FF2B5EF4-FFF2-40B4-BE49-F238E27FC236}">
                <a16:creationId xmlns:a16="http://schemas.microsoft.com/office/drawing/2014/main" id="{04972E84-C9B1-6A55-E329-38C2DBAAA1B6}"/>
              </a:ext>
            </a:extLst>
          </p:cNvPr>
          <p:cNvSpPr txBox="1"/>
          <p:nvPr/>
        </p:nvSpPr>
        <p:spPr>
          <a:xfrm>
            <a:off x="1166209" y="1583504"/>
            <a:ext cx="2031321" cy="424088"/>
          </a:xfrm>
          <a:prstGeom prst="rect">
            <a:avLst/>
          </a:prstGeom>
          <a:noFill/>
        </p:spPr>
        <p:txBody>
          <a:bodyPr wrap="none" lIns="91438" tIns="45719" rIns="91438" bIns="45719" rtlCol="0">
            <a:spAutoFit/>
          </a:bodyPr>
          <a:lstStyle/>
          <a:p>
            <a:pPr>
              <a:lnSpc>
                <a:spcPct val="130000"/>
              </a:lnSpc>
            </a:pPr>
            <a:r>
              <a:rPr lang="zh-CN" altLang="en-US" b="1" i="0" dirty="0">
                <a:solidFill>
                  <a:srgbClr val="002060"/>
                </a:solidFill>
                <a:effectLst/>
                <a:latin typeface="Arial" panose="020B0604020202020204" pitchFamily="34" charset="0"/>
              </a:rPr>
              <a:t>处理网络流量模型</a:t>
            </a:r>
            <a:endParaRPr lang="zh-CN" altLang="en-US" b="1" dirty="0">
              <a:solidFill>
                <a:srgbClr val="002060"/>
              </a:solidFill>
              <a:cs typeface="+mn-ea"/>
              <a:sym typeface="+mn-lt"/>
            </a:endParaRPr>
          </a:p>
        </p:txBody>
      </p:sp>
      <p:cxnSp>
        <p:nvCxnSpPr>
          <p:cNvPr id="11" name="直接连接符 10">
            <a:extLst>
              <a:ext uri="{FF2B5EF4-FFF2-40B4-BE49-F238E27FC236}">
                <a16:creationId xmlns:a16="http://schemas.microsoft.com/office/drawing/2014/main" id="{D0238513-8004-A050-8990-C4C1CCF6D971}"/>
              </a:ext>
            </a:extLst>
          </p:cNvPr>
          <p:cNvCxnSpPr/>
          <p:nvPr/>
        </p:nvCxnSpPr>
        <p:spPr>
          <a:xfrm>
            <a:off x="1254580" y="19522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563094-36E2-EA9C-BD9D-089E53106EDD}"/>
              </a:ext>
            </a:extLst>
          </p:cNvPr>
          <p:cNvSpPr/>
          <p:nvPr/>
        </p:nvSpPr>
        <p:spPr>
          <a:xfrm>
            <a:off x="617341" y="2030118"/>
            <a:ext cx="4086058" cy="1530419"/>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lt"/>
              </a:rPr>
              <a:t>重要性：</a:t>
            </a:r>
            <a:r>
              <a:rPr lang="zh-CN" altLang="en-US" sz="1600" b="0" i="0" dirty="0">
                <a:solidFill>
                  <a:srgbClr val="3E3F42"/>
                </a:solidFill>
                <a:effectLst/>
                <a:latin typeface="Arial" panose="020B0604020202020204" pitchFamily="34" charset="0"/>
              </a:rPr>
              <a:t>网络传输大量数据包，因此需要一种对数据包进行有效抽象的模型</a:t>
            </a:r>
            <a:endParaRPr lang="en-US" altLang="zh-CN" sz="1600" dirty="0">
              <a:latin typeface="微软雅黑" panose="020B0503020204020204" pitchFamily="34" charset="-122"/>
              <a:ea typeface="微软雅黑" panose="020B0503020204020204" pitchFamily="34" charset="-122"/>
              <a:sym typeface="+mn-lt"/>
            </a:endParaRPr>
          </a:p>
          <a:p>
            <a:pPr>
              <a:lnSpc>
                <a:spcPct val="150000"/>
              </a:lnSpc>
            </a:pPr>
            <a:r>
              <a:rPr lang="zh-CN" altLang="en-US" sz="1600" dirty="0">
                <a:latin typeface="微软雅黑" panose="020B0503020204020204" pitchFamily="34" charset="-122"/>
                <a:ea typeface="微软雅黑" panose="020B0503020204020204" pitchFamily="34" charset="-122"/>
                <a:sym typeface="+mn-lt"/>
              </a:rPr>
              <a:t>现有模型局限性：</a:t>
            </a:r>
            <a:r>
              <a:rPr lang="zh-CN" altLang="en-US" sz="1600" b="0" i="0" dirty="0">
                <a:solidFill>
                  <a:srgbClr val="3E3F42"/>
                </a:solidFill>
                <a:effectLst/>
                <a:latin typeface="Arial" panose="020B0604020202020204" pitchFamily="34" charset="0"/>
              </a:rPr>
              <a:t>无法为具有连续状态空间或非</a:t>
            </a:r>
            <a:r>
              <a:rPr lang="en-US" altLang="zh-CN" sz="1600" b="0" i="0" dirty="0">
                <a:solidFill>
                  <a:srgbClr val="3E3F42"/>
                </a:solidFill>
                <a:effectLst/>
                <a:latin typeface="Arial" panose="020B0604020202020204" pitchFamily="34" charset="0"/>
              </a:rPr>
              <a:t>Markovian</a:t>
            </a:r>
            <a:r>
              <a:rPr lang="zh-CN" altLang="en-US" sz="1600" b="0" i="0" dirty="0">
                <a:solidFill>
                  <a:srgbClr val="3E3F42"/>
                </a:solidFill>
                <a:effectLst/>
                <a:latin typeface="Arial" panose="020B0604020202020204" pitchFamily="34" charset="0"/>
              </a:rPr>
              <a:t>流量模型提供准确的估计</a:t>
            </a:r>
            <a:endParaRPr lang="en-US" altLang="zh-CN" sz="1600" dirty="0">
              <a:latin typeface="微软雅黑" panose="020B0503020204020204" pitchFamily="34" charset="-122"/>
              <a:ea typeface="微软雅黑" panose="020B0503020204020204" pitchFamily="34" charset="-122"/>
              <a:sym typeface="+mn-lt"/>
            </a:endParaRPr>
          </a:p>
        </p:txBody>
      </p:sp>
      <p:sp>
        <p:nvSpPr>
          <p:cNvPr id="13" name="圆角矩形 16">
            <a:extLst>
              <a:ext uri="{FF2B5EF4-FFF2-40B4-BE49-F238E27FC236}">
                <a16:creationId xmlns:a16="http://schemas.microsoft.com/office/drawing/2014/main" id="{2EB340BB-D326-833D-C55A-4944B229C64D}"/>
              </a:ext>
            </a:extLst>
          </p:cNvPr>
          <p:cNvSpPr/>
          <p:nvPr/>
        </p:nvSpPr>
        <p:spPr>
          <a:xfrm rot="10800000" flipV="1">
            <a:off x="741842" y="3754074"/>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2</a:t>
            </a:r>
            <a:endParaRPr lang="zh-CN" altLang="en-US" sz="2000" dirty="0">
              <a:cs typeface="+mn-ea"/>
              <a:sym typeface="+mn-lt"/>
            </a:endParaRPr>
          </a:p>
        </p:txBody>
      </p:sp>
      <p:sp>
        <p:nvSpPr>
          <p:cNvPr id="14" name="文本框 13">
            <a:extLst>
              <a:ext uri="{FF2B5EF4-FFF2-40B4-BE49-F238E27FC236}">
                <a16:creationId xmlns:a16="http://schemas.microsoft.com/office/drawing/2014/main" id="{76FA83DA-0310-650D-E4A8-0F108361156E}"/>
              </a:ext>
            </a:extLst>
          </p:cNvPr>
          <p:cNvSpPr txBox="1"/>
          <p:nvPr/>
        </p:nvSpPr>
        <p:spPr>
          <a:xfrm>
            <a:off x="1166206" y="3722372"/>
            <a:ext cx="646327"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sym typeface="+mn-lt"/>
              </a:rPr>
              <a:t>训练</a:t>
            </a:r>
          </a:p>
        </p:txBody>
      </p:sp>
      <p:cxnSp>
        <p:nvCxnSpPr>
          <p:cNvPr id="15" name="直接连接符 14">
            <a:extLst>
              <a:ext uri="{FF2B5EF4-FFF2-40B4-BE49-F238E27FC236}">
                <a16:creationId xmlns:a16="http://schemas.microsoft.com/office/drawing/2014/main" id="{97E3A0DD-5267-4DAB-7B43-FA667E5F5750}"/>
              </a:ext>
            </a:extLst>
          </p:cNvPr>
          <p:cNvCxnSpPr/>
          <p:nvPr/>
        </p:nvCxnSpPr>
        <p:spPr>
          <a:xfrm>
            <a:off x="1254577" y="40910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E2808992-AF42-EFB0-69FA-22712682ED47}"/>
              </a:ext>
            </a:extLst>
          </p:cNvPr>
          <p:cNvSpPr/>
          <p:nvPr/>
        </p:nvSpPr>
        <p:spPr>
          <a:xfrm>
            <a:off x="617338" y="4168984"/>
            <a:ext cx="4086058" cy="1161087"/>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lt"/>
              </a:rPr>
              <a:t>数据集：</a:t>
            </a:r>
            <a:r>
              <a:rPr lang="zh-CN" altLang="en-US" sz="1600" dirty="0">
                <a:solidFill>
                  <a:srgbClr val="3E3F42"/>
                </a:solidFill>
                <a:latin typeface="Arial" panose="020B0604020202020204" pitchFamily="34" charset="0"/>
                <a:sym typeface="+mn-lt"/>
              </a:rPr>
              <a:t>具有代表性、包括广泛操作模式</a:t>
            </a:r>
            <a:endParaRPr lang="en-US" altLang="zh-CN" sz="1600" dirty="0">
              <a:solidFill>
                <a:srgbClr val="3E3F42"/>
              </a:solidFill>
              <a:latin typeface="Arial" panose="020B0604020202020204" pitchFamily="34" charset="0"/>
              <a:sym typeface="+mn-lt"/>
            </a:endParaRPr>
          </a:p>
          <a:p>
            <a:pPr>
              <a:lnSpc>
                <a:spcPct val="150000"/>
              </a:lnSpc>
            </a:pPr>
            <a:r>
              <a:rPr lang="zh-CN" altLang="en-US" sz="1600" dirty="0">
                <a:latin typeface="微软雅黑" panose="020B0503020204020204" pitchFamily="34" charset="-122"/>
                <a:ea typeface="微软雅黑" panose="020B0503020204020204" pitchFamily="34" charset="-122"/>
                <a:sym typeface="+mn-lt"/>
              </a:rPr>
              <a:t>不可行性：</a:t>
            </a:r>
            <a:r>
              <a:rPr lang="zh-CN" altLang="en-US" sz="1600" dirty="0">
                <a:solidFill>
                  <a:srgbClr val="3E3F42"/>
                </a:solidFill>
                <a:latin typeface="Arial" panose="020B0604020202020204" pitchFamily="34" charset="0"/>
                <a:sym typeface="+mn-lt"/>
              </a:rPr>
              <a:t>无法从生产中的网络生成训练数据集</a:t>
            </a:r>
            <a:endParaRPr lang="en-US" altLang="zh-CN" sz="1600" dirty="0">
              <a:solidFill>
                <a:srgbClr val="3E3F42"/>
              </a:solidFill>
              <a:latin typeface="Arial" panose="020B0604020202020204" pitchFamily="34" charset="0"/>
              <a:sym typeface="+mn-lt"/>
            </a:endParaRPr>
          </a:p>
        </p:txBody>
      </p:sp>
      <p:sp>
        <p:nvSpPr>
          <p:cNvPr id="17" name="圆角矩形 20">
            <a:extLst>
              <a:ext uri="{FF2B5EF4-FFF2-40B4-BE49-F238E27FC236}">
                <a16:creationId xmlns:a16="http://schemas.microsoft.com/office/drawing/2014/main" id="{3A0AC4C6-C40E-BDF2-D782-B6E5BC32FC80}"/>
              </a:ext>
            </a:extLst>
          </p:cNvPr>
          <p:cNvSpPr/>
          <p:nvPr/>
        </p:nvSpPr>
        <p:spPr>
          <a:xfrm rot="10800000" flipV="1">
            <a:off x="11040860" y="1630134"/>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3</a:t>
            </a:r>
            <a:endParaRPr lang="zh-CN" altLang="en-US" sz="2000" dirty="0">
              <a:cs typeface="+mn-ea"/>
              <a:sym typeface="+mn-lt"/>
            </a:endParaRPr>
          </a:p>
        </p:txBody>
      </p:sp>
      <p:sp>
        <p:nvSpPr>
          <p:cNvPr id="18" name="文本框 17">
            <a:extLst>
              <a:ext uri="{FF2B5EF4-FFF2-40B4-BE49-F238E27FC236}">
                <a16:creationId xmlns:a16="http://schemas.microsoft.com/office/drawing/2014/main" id="{E9549550-C1ED-A286-E146-C45758EB5A61}"/>
              </a:ext>
            </a:extLst>
          </p:cNvPr>
          <p:cNvSpPr txBox="1"/>
          <p:nvPr/>
        </p:nvSpPr>
        <p:spPr>
          <a:xfrm>
            <a:off x="8584331" y="1521258"/>
            <a:ext cx="2492986"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sym typeface="+mn-lt"/>
              </a:rPr>
              <a:t>针对大型网络进行泛化</a:t>
            </a:r>
          </a:p>
        </p:txBody>
      </p:sp>
      <p:cxnSp>
        <p:nvCxnSpPr>
          <p:cNvPr id="19" name="直接连接符 18">
            <a:extLst>
              <a:ext uri="{FF2B5EF4-FFF2-40B4-BE49-F238E27FC236}">
                <a16:creationId xmlns:a16="http://schemas.microsoft.com/office/drawing/2014/main" id="{B6C85E18-5FFB-81AB-4EE6-A3E77DD86E7F}"/>
              </a:ext>
            </a:extLst>
          </p:cNvPr>
          <p:cNvCxnSpPr/>
          <p:nvPr/>
        </p:nvCxnSpPr>
        <p:spPr>
          <a:xfrm>
            <a:off x="8584331" y="19522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D0C536-18C2-E4E0-6DD9-FC7001C3EAAF}"/>
              </a:ext>
            </a:extLst>
          </p:cNvPr>
          <p:cNvSpPr/>
          <p:nvPr/>
        </p:nvSpPr>
        <p:spPr>
          <a:xfrm>
            <a:off x="7534438" y="2030118"/>
            <a:ext cx="3778658" cy="1526187"/>
          </a:xfrm>
          <a:prstGeom prst="rect">
            <a:avLst/>
          </a:prstGeom>
          <a:noFill/>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sym typeface="+mn-lt"/>
              </a:rPr>
              <a:t>现实需要：</a:t>
            </a:r>
            <a:r>
              <a:rPr lang="en-US" altLang="zh-CN" sz="1600" dirty="0">
                <a:solidFill>
                  <a:srgbClr val="3E3F42"/>
                </a:solidFill>
                <a:latin typeface="Arial" panose="020B0604020202020204" pitchFamily="34" charset="0"/>
                <a:sym typeface="+mn-lt"/>
              </a:rPr>
              <a:t>GNN</a:t>
            </a:r>
            <a:r>
              <a:rPr lang="zh-CN" altLang="en-US" sz="1600" dirty="0">
                <a:solidFill>
                  <a:srgbClr val="3E3F42"/>
                </a:solidFill>
                <a:latin typeface="Arial" panose="020B0604020202020204" pitchFamily="34" charset="0"/>
                <a:sym typeface="+mn-lt"/>
              </a:rPr>
              <a:t>模型泛化到更大网络</a:t>
            </a:r>
            <a:endParaRPr lang="en-US" altLang="zh-CN" sz="1600" dirty="0">
              <a:solidFill>
                <a:srgbClr val="3E3F42"/>
              </a:solidFill>
              <a:latin typeface="Arial" panose="020B0604020202020204" pitchFamily="34" charset="0"/>
              <a:sym typeface="+mn-lt"/>
            </a:endParaRPr>
          </a:p>
          <a:p>
            <a:pPr>
              <a:lnSpc>
                <a:spcPct val="150000"/>
              </a:lnSpc>
            </a:pPr>
            <a:r>
              <a:rPr lang="zh-CN" altLang="en-US" sz="1600" dirty="0">
                <a:latin typeface="微软雅黑" panose="020B0503020204020204" pitchFamily="34" charset="-122"/>
                <a:ea typeface="微软雅黑" panose="020B0503020204020204" pitchFamily="34" charset="-122"/>
                <a:sym typeface="+mn-lt"/>
              </a:rPr>
              <a:t>不可行性：</a:t>
            </a:r>
            <a:r>
              <a:rPr lang="zh-CN" altLang="en-US" sz="1600" dirty="0">
                <a:solidFill>
                  <a:srgbClr val="3E3F42"/>
                </a:solidFill>
                <a:latin typeface="Arial" panose="020B0604020202020204" pitchFamily="34" charset="0"/>
                <a:sym typeface="+mn-lt"/>
              </a:rPr>
              <a:t>建立现实网络级别的网络测试平台</a:t>
            </a:r>
            <a:endParaRPr lang="en-US" altLang="zh-CN" sz="1600" dirty="0">
              <a:latin typeface="微软雅黑" panose="020B0503020204020204" pitchFamily="34" charset="-122"/>
              <a:ea typeface="微软雅黑" panose="020B0503020204020204" pitchFamily="34" charset="-122"/>
              <a:sym typeface="+mn-lt"/>
            </a:endParaRPr>
          </a:p>
          <a:p>
            <a:pPr>
              <a:lnSpc>
                <a:spcPct val="150000"/>
              </a:lnSpc>
            </a:pPr>
            <a:endParaRPr lang="en-US" altLang="zh-CN" sz="1600" dirty="0">
              <a:latin typeface="微软雅黑" panose="020B0503020204020204" pitchFamily="34" charset="-122"/>
              <a:ea typeface="微软雅黑" panose="020B0503020204020204" pitchFamily="34" charset="-122"/>
              <a:sym typeface="+mn-lt"/>
            </a:endParaRPr>
          </a:p>
        </p:txBody>
      </p:sp>
      <p:sp>
        <p:nvSpPr>
          <p:cNvPr id="21" name="圆角矩形 24">
            <a:extLst>
              <a:ext uri="{FF2B5EF4-FFF2-40B4-BE49-F238E27FC236}">
                <a16:creationId xmlns:a16="http://schemas.microsoft.com/office/drawing/2014/main" id="{23171F63-719E-A69B-6C28-41BD4A0AA2FC}"/>
              </a:ext>
            </a:extLst>
          </p:cNvPr>
          <p:cNvSpPr/>
          <p:nvPr/>
        </p:nvSpPr>
        <p:spPr>
          <a:xfrm rot="10800000" flipV="1">
            <a:off x="11040859" y="3769001"/>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dirty="0">
                <a:cs typeface="+mn-ea"/>
                <a:sym typeface="+mn-lt"/>
              </a:rPr>
              <a:t>4</a:t>
            </a:r>
            <a:endParaRPr lang="zh-CN" altLang="en-US" sz="2000" dirty="0">
              <a:cs typeface="+mn-ea"/>
              <a:sym typeface="+mn-lt"/>
            </a:endParaRPr>
          </a:p>
        </p:txBody>
      </p:sp>
      <p:sp>
        <p:nvSpPr>
          <p:cNvPr id="22" name="文本框 21">
            <a:extLst>
              <a:ext uri="{FF2B5EF4-FFF2-40B4-BE49-F238E27FC236}">
                <a16:creationId xmlns:a16="http://schemas.microsoft.com/office/drawing/2014/main" id="{DA11CB6A-39E7-B90C-D473-EBE29DEC6F84}"/>
              </a:ext>
            </a:extLst>
          </p:cNvPr>
          <p:cNvSpPr txBox="1"/>
          <p:nvPr/>
        </p:nvSpPr>
        <p:spPr>
          <a:xfrm>
            <a:off x="7841411" y="3695987"/>
            <a:ext cx="3185483"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dirty="0"/>
              <a:t>处理网络中的队列和调度策略</a:t>
            </a:r>
            <a:endParaRPr lang="zh-CN" altLang="en-US" dirty="0">
              <a:sym typeface="+mn-lt"/>
            </a:endParaRPr>
          </a:p>
        </p:txBody>
      </p:sp>
      <p:cxnSp>
        <p:nvCxnSpPr>
          <p:cNvPr id="23" name="直接连接符 22">
            <a:extLst>
              <a:ext uri="{FF2B5EF4-FFF2-40B4-BE49-F238E27FC236}">
                <a16:creationId xmlns:a16="http://schemas.microsoft.com/office/drawing/2014/main" id="{6A20E74F-0CF3-7A91-0AAB-968CFDD5E3EE}"/>
              </a:ext>
            </a:extLst>
          </p:cNvPr>
          <p:cNvCxnSpPr/>
          <p:nvPr/>
        </p:nvCxnSpPr>
        <p:spPr>
          <a:xfrm>
            <a:off x="8584331" y="4091098"/>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CD509674-F7F4-3DC3-4925-886A8B52C9BB}"/>
              </a:ext>
            </a:extLst>
          </p:cNvPr>
          <p:cNvSpPr/>
          <p:nvPr/>
        </p:nvSpPr>
        <p:spPr>
          <a:xfrm>
            <a:off x="7534438" y="4168984"/>
            <a:ext cx="3532695" cy="1161536"/>
          </a:xfrm>
          <a:prstGeom prst="rect">
            <a:avLst/>
          </a:prstGeom>
          <a:noFill/>
        </p:spPr>
        <p:txBody>
          <a:bodyPr wrap="square">
            <a:spAutoFit/>
          </a:bodyPr>
          <a:lstStyle/>
          <a:p>
            <a:pPr>
              <a:lnSpc>
                <a:spcPct val="150000"/>
              </a:lnSpc>
            </a:pPr>
            <a:r>
              <a:rPr lang="zh-CN" altLang="en-US" sz="1600" b="1" dirty="0"/>
              <a:t>现有策略复用：</a:t>
            </a:r>
            <a:r>
              <a:rPr lang="en-US" altLang="zh-CN" sz="1600" dirty="0"/>
              <a:t>QT</a:t>
            </a:r>
            <a:r>
              <a:rPr lang="zh-CN" altLang="en-US" sz="1600" dirty="0"/>
              <a:t>是一种成熟的技术，已经开发了许多模型来支持各种调度策略</a:t>
            </a:r>
            <a:endParaRPr lang="en-US" altLang="zh-CN" sz="1600" dirty="0">
              <a:latin typeface="微软雅黑" panose="020B0503020204020204" pitchFamily="34" charset="-122"/>
              <a:ea typeface="微软雅黑" panose="020B0503020204020204" pitchFamily="34" charset="-122"/>
              <a:sym typeface="+mn-lt"/>
            </a:endParaRPr>
          </a:p>
        </p:txBody>
      </p:sp>
      <p:sp>
        <p:nvSpPr>
          <p:cNvPr id="26" name="矩形: 圆角 25">
            <a:extLst>
              <a:ext uri="{FF2B5EF4-FFF2-40B4-BE49-F238E27FC236}">
                <a16:creationId xmlns:a16="http://schemas.microsoft.com/office/drawing/2014/main" id="{0F216CE4-7CAC-3B08-8A9C-E927D8AF4770}"/>
              </a:ext>
            </a:extLst>
          </p:cNvPr>
          <p:cNvSpPr/>
          <p:nvPr/>
        </p:nvSpPr>
        <p:spPr>
          <a:xfrm>
            <a:off x="9434153" y="2983984"/>
            <a:ext cx="2335211" cy="612633"/>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B510B6F4-16E5-0940-897B-59616B70F427}"/>
              </a:ext>
            </a:extLst>
          </p:cNvPr>
          <p:cNvSpPr txBox="1"/>
          <p:nvPr/>
        </p:nvSpPr>
        <p:spPr>
          <a:xfrm>
            <a:off x="9632159" y="3012115"/>
            <a:ext cx="2199792" cy="584775"/>
          </a:xfrm>
          <a:prstGeom prst="rect">
            <a:avLst/>
          </a:prstGeom>
          <a:noFill/>
        </p:spPr>
        <p:txBody>
          <a:bodyPr wrap="square" rtlCol="0">
            <a:spAutoFit/>
          </a:bodyPr>
          <a:lstStyle/>
          <a:p>
            <a:r>
              <a:rPr lang="zh-CN" altLang="en-US" sz="1600" dirty="0"/>
              <a:t>与</a:t>
            </a:r>
            <a:r>
              <a:rPr lang="zh-CN" altLang="en-US" sz="1600" b="1" dirty="0"/>
              <a:t>规模无关</a:t>
            </a:r>
            <a:r>
              <a:rPr lang="zh-CN" altLang="en-US" sz="1600" dirty="0"/>
              <a:t>的影响性能指标的相关</a:t>
            </a:r>
            <a:r>
              <a:rPr lang="zh-CN" altLang="en-US" sz="1600" b="1" dirty="0">
                <a:solidFill>
                  <a:srgbClr val="002060"/>
                </a:solidFill>
              </a:rPr>
              <a:t>特征</a:t>
            </a:r>
          </a:p>
        </p:txBody>
      </p:sp>
      <p:cxnSp>
        <p:nvCxnSpPr>
          <p:cNvPr id="28" name="连接符: 肘形 27">
            <a:extLst>
              <a:ext uri="{FF2B5EF4-FFF2-40B4-BE49-F238E27FC236}">
                <a16:creationId xmlns:a16="http://schemas.microsoft.com/office/drawing/2014/main" id="{124A4739-2FAB-783E-1783-75542CF1097F}"/>
              </a:ext>
            </a:extLst>
          </p:cNvPr>
          <p:cNvCxnSpPr>
            <a:cxnSpLocks/>
          </p:cNvCxnSpPr>
          <p:nvPr/>
        </p:nvCxnSpPr>
        <p:spPr>
          <a:xfrm>
            <a:off x="7992811" y="3120955"/>
            <a:ext cx="1441342" cy="183548"/>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圆角 32">
            <a:extLst>
              <a:ext uri="{FF2B5EF4-FFF2-40B4-BE49-F238E27FC236}">
                <a16:creationId xmlns:a16="http://schemas.microsoft.com/office/drawing/2014/main" id="{07B02469-CE2B-C771-1B33-07EEA64A6424}"/>
              </a:ext>
            </a:extLst>
          </p:cNvPr>
          <p:cNvSpPr/>
          <p:nvPr/>
        </p:nvSpPr>
        <p:spPr>
          <a:xfrm>
            <a:off x="1337017" y="5190658"/>
            <a:ext cx="1942511" cy="612633"/>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8AF8C7E4-8A1A-787D-42E4-05D3F1F3002C}"/>
              </a:ext>
            </a:extLst>
          </p:cNvPr>
          <p:cNvSpPr txBox="1"/>
          <p:nvPr/>
        </p:nvSpPr>
        <p:spPr>
          <a:xfrm>
            <a:off x="1434284" y="5218789"/>
            <a:ext cx="1845244" cy="584775"/>
          </a:xfrm>
          <a:prstGeom prst="rect">
            <a:avLst/>
          </a:prstGeom>
          <a:noFill/>
        </p:spPr>
        <p:txBody>
          <a:bodyPr wrap="square" rtlCol="0">
            <a:spAutoFit/>
          </a:bodyPr>
          <a:lstStyle/>
          <a:p>
            <a:r>
              <a:rPr lang="zh-CN" altLang="en-US" sz="1600" dirty="0"/>
              <a:t>在</a:t>
            </a:r>
            <a:r>
              <a:rPr lang="zh-CN" altLang="en-US" sz="1600" b="1" dirty="0"/>
              <a:t>受控测试平台</a:t>
            </a:r>
            <a:r>
              <a:rPr lang="zh-CN" altLang="en-US" sz="1600" dirty="0"/>
              <a:t>上创建这些数据集</a:t>
            </a:r>
            <a:endParaRPr lang="zh-CN" altLang="en-US" sz="1600" b="1" dirty="0">
              <a:solidFill>
                <a:srgbClr val="002060"/>
              </a:solidFill>
            </a:endParaRPr>
          </a:p>
        </p:txBody>
      </p:sp>
      <p:cxnSp>
        <p:nvCxnSpPr>
          <p:cNvPr id="35" name="连接符: 肘形 34">
            <a:extLst>
              <a:ext uri="{FF2B5EF4-FFF2-40B4-BE49-F238E27FC236}">
                <a16:creationId xmlns:a16="http://schemas.microsoft.com/office/drawing/2014/main" id="{61B26FF3-4880-E83C-B688-64C0FC5BB1F9}"/>
              </a:ext>
            </a:extLst>
          </p:cNvPr>
          <p:cNvCxnSpPr>
            <a:cxnSpLocks/>
          </p:cNvCxnSpPr>
          <p:nvPr/>
        </p:nvCxnSpPr>
        <p:spPr>
          <a:xfrm>
            <a:off x="1014079" y="5327102"/>
            <a:ext cx="322938" cy="183547"/>
          </a:xfrm>
          <a:prstGeom prst="bentConnector3">
            <a:avLst>
              <a:gd name="adj1" fmla="val 2008"/>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圆角 39">
            <a:extLst>
              <a:ext uri="{FF2B5EF4-FFF2-40B4-BE49-F238E27FC236}">
                <a16:creationId xmlns:a16="http://schemas.microsoft.com/office/drawing/2014/main" id="{8687D0A6-B4D9-DD2A-32F7-A52078E4FBAE}"/>
              </a:ext>
            </a:extLst>
          </p:cNvPr>
          <p:cNvSpPr/>
          <p:nvPr/>
        </p:nvSpPr>
        <p:spPr>
          <a:xfrm>
            <a:off x="3507786" y="5196522"/>
            <a:ext cx="2305944" cy="612633"/>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6728AE18-BAEC-5E58-2211-487B3D64BF82}"/>
              </a:ext>
            </a:extLst>
          </p:cNvPr>
          <p:cNvSpPr txBox="1"/>
          <p:nvPr/>
        </p:nvSpPr>
        <p:spPr>
          <a:xfrm>
            <a:off x="3523367" y="5210151"/>
            <a:ext cx="2664475" cy="584775"/>
          </a:xfrm>
          <a:prstGeom prst="rect">
            <a:avLst/>
          </a:prstGeom>
          <a:noFill/>
        </p:spPr>
        <p:txBody>
          <a:bodyPr wrap="square" rtlCol="0">
            <a:spAutoFit/>
          </a:bodyPr>
          <a:lstStyle/>
          <a:p>
            <a:r>
              <a:rPr lang="en-US" altLang="zh-CN" sz="1600" dirty="0"/>
              <a:t>1.</a:t>
            </a:r>
            <a:r>
              <a:rPr lang="zh-CN" altLang="en-US" sz="1600" dirty="0"/>
              <a:t>使用不同的流量模型</a:t>
            </a:r>
            <a:endParaRPr lang="en-US" altLang="zh-CN" sz="1600" dirty="0"/>
          </a:p>
          <a:p>
            <a:r>
              <a:rPr lang="en-US" altLang="zh-CN" sz="1600" dirty="0"/>
              <a:t>2.</a:t>
            </a:r>
            <a:r>
              <a:rPr lang="zh-CN" altLang="en-US" sz="1600" dirty="0"/>
              <a:t>实施广泛的配置集</a:t>
            </a:r>
            <a:endParaRPr lang="zh-CN" altLang="en-US" sz="1600" b="1" dirty="0">
              <a:solidFill>
                <a:srgbClr val="002060"/>
              </a:solidFill>
            </a:endParaRPr>
          </a:p>
        </p:txBody>
      </p:sp>
      <p:cxnSp>
        <p:nvCxnSpPr>
          <p:cNvPr id="43" name="直接箭头连接符 42">
            <a:extLst>
              <a:ext uri="{FF2B5EF4-FFF2-40B4-BE49-F238E27FC236}">
                <a16:creationId xmlns:a16="http://schemas.microsoft.com/office/drawing/2014/main" id="{52FE92A7-B158-F07D-4BC2-97A86DC1808A}"/>
              </a:ext>
            </a:extLst>
          </p:cNvPr>
          <p:cNvCxnSpPr>
            <a:cxnSpLocks/>
            <a:stCxn id="34" idx="3"/>
            <a:endCxn id="41" idx="1"/>
          </p:cNvCxnSpPr>
          <p:nvPr/>
        </p:nvCxnSpPr>
        <p:spPr>
          <a:xfrm flipV="1">
            <a:off x="3279528" y="5502539"/>
            <a:ext cx="243839" cy="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页脚占位符 26">
            <a:extLst>
              <a:ext uri="{FF2B5EF4-FFF2-40B4-BE49-F238E27FC236}">
                <a16:creationId xmlns:a16="http://schemas.microsoft.com/office/drawing/2014/main" id="{66629D1C-8082-5068-02C1-DDDBBF35344A}"/>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1272167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zh-CN" altLang="en-US" sz="2600" b="1" dirty="0">
                <a:solidFill>
                  <a:sysClr val="windowText" lastClr="000000"/>
                </a:solidFill>
                <a:latin typeface="Arial" panose="020B0604020202020204"/>
                <a:ea typeface="微软雅黑" panose="020B0503020204020204" pitchFamily="34" charset="-122"/>
              </a:rPr>
              <a:t>基于</a:t>
            </a:r>
            <a:r>
              <a:rPr lang="en-US" altLang="zh-CN" sz="2600" b="1" dirty="0">
                <a:solidFill>
                  <a:sysClr val="windowText" lastClr="000000"/>
                </a:solidFill>
                <a:latin typeface="Arial" panose="020B0604020202020204"/>
                <a:ea typeface="微软雅黑" panose="020B0503020204020204" pitchFamily="34" charset="-122"/>
              </a:rPr>
              <a:t>GNN</a:t>
            </a:r>
            <a:r>
              <a:rPr lang="zh-CN" altLang="en-US" sz="2600" b="1" dirty="0">
                <a:solidFill>
                  <a:sysClr val="windowText" lastClr="000000"/>
                </a:solidFill>
                <a:latin typeface="Arial" panose="020B0604020202020204"/>
                <a:ea typeface="微软雅黑" panose="020B0503020204020204" pitchFamily="34" charset="-122"/>
              </a:rPr>
              <a:t>的网络模型的黑盒表示</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0" name="图片 9">
            <a:extLst>
              <a:ext uri="{FF2B5EF4-FFF2-40B4-BE49-F238E27FC236}">
                <a16:creationId xmlns:a16="http://schemas.microsoft.com/office/drawing/2014/main" id="{7356EA0B-27CE-E917-9167-FE52235CF69A}"/>
              </a:ext>
            </a:extLst>
          </p:cNvPr>
          <p:cNvPicPr>
            <a:picLocks noChangeAspect="1"/>
          </p:cNvPicPr>
          <p:nvPr/>
        </p:nvPicPr>
        <p:blipFill>
          <a:blip r:embed="rId4"/>
          <a:stretch>
            <a:fillRect/>
          </a:stretch>
        </p:blipFill>
        <p:spPr>
          <a:xfrm>
            <a:off x="2095294" y="1389844"/>
            <a:ext cx="7988711" cy="2762392"/>
          </a:xfrm>
          <a:prstGeom prst="rect">
            <a:avLst/>
          </a:prstGeom>
        </p:spPr>
      </p:pic>
      <p:pic>
        <p:nvPicPr>
          <p:cNvPr id="3" name="图片 2">
            <a:extLst>
              <a:ext uri="{FF2B5EF4-FFF2-40B4-BE49-F238E27FC236}">
                <a16:creationId xmlns:a16="http://schemas.microsoft.com/office/drawing/2014/main" id="{F68DEE32-EE8C-206D-47AD-1F71F90FEE1E}"/>
              </a:ext>
            </a:extLst>
          </p:cNvPr>
          <p:cNvPicPr>
            <a:picLocks noChangeAspect="1"/>
          </p:cNvPicPr>
          <p:nvPr/>
        </p:nvPicPr>
        <p:blipFill>
          <a:blip r:embed="rId5"/>
          <a:stretch>
            <a:fillRect/>
          </a:stretch>
        </p:blipFill>
        <p:spPr>
          <a:xfrm>
            <a:off x="2298505" y="4482038"/>
            <a:ext cx="7594990" cy="1505027"/>
          </a:xfrm>
          <a:prstGeom prst="rect">
            <a:avLst/>
          </a:prstGeom>
        </p:spPr>
      </p:pic>
      <p:sp>
        <p:nvSpPr>
          <p:cNvPr id="6" name="页脚占位符 5">
            <a:extLst>
              <a:ext uri="{FF2B5EF4-FFF2-40B4-BE49-F238E27FC236}">
                <a16:creationId xmlns:a16="http://schemas.microsoft.com/office/drawing/2014/main" id="{B6B56495-76D9-CB4E-EC53-B38D35D6C3E5}"/>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Tree>
    <p:extLst>
      <p:ext uri="{BB962C8B-B14F-4D97-AF65-F5344CB8AC3E}">
        <p14:creationId xmlns:p14="http://schemas.microsoft.com/office/powerpoint/2010/main" val="15903132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6901</TotalTime>
  <Words>4746</Words>
  <Application>Microsoft Office PowerPoint</Application>
  <PresentationFormat>宽屏</PresentationFormat>
  <Paragraphs>392</Paragraphs>
  <Slides>18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-apple-system</vt:lpstr>
      <vt:lpstr>CMSY8</vt:lpstr>
      <vt:lpstr>HelveticaNeue Regular</vt:lpstr>
      <vt:lpstr>NimbusRomNo9L-Regu</vt:lpstr>
      <vt:lpstr>等线</vt:lpstr>
      <vt:lpstr>等线 Light</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刘 奕婷</cp:lastModifiedBy>
  <cp:revision>18</cp:revision>
  <dcterms:created xsi:type="dcterms:W3CDTF">2023-06-20T13:38:10Z</dcterms:created>
  <dcterms:modified xsi:type="dcterms:W3CDTF">2023-06-25T08:47:11Z</dcterms:modified>
</cp:coreProperties>
</file>