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03" r:id="rId3"/>
    <p:sldId id="302" r:id="rId4"/>
    <p:sldId id="299" r:id="rId5"/>
    <p:sldId id="279" r:id="rId6"/>
    <p:sldId id="278" r:id="rId7"/>
    <p:sldId id="285" r:id="rId8"/>
    <p:sldId id="301" r:id="rId9"/>
    <p:sldId id="308" r:id="rId10"/>
    <p:sldId id="281" r:id="rId11"/>
    <p:sldId id="30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66FF99"/>
    <a:srgbClr val="97E4FF"/>
    <a:srgbClr val="29C7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5" autoAdjust="0"/>
    <p:restoredTop sz="90937" autoAdjust="0"/>
  </p:normalViewPr>
  <p:slideViewPr>
    <p:cSldViewPr>
      <p:cViewPr varScale="1">
        <p:scale>
          <a:sx n="133" d="100"/>
          <a:sy n="133" d="100"/>
        </p:scale>
        <p:origin x="524" y="76"/>
      </p:cViewPr>
      <p:guideLst>
        <p:guide orient="horz" pos="16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4BAB3CB4-0036-4F2E-B5B4-3C0D39CA6FC7}" type="datetimeFigureOut">
              <a:rPr lang="zh-CN" altLang="en-US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9C52A-9D93-459A-95F1-5ABD6D3E3C1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9C52A-9D93-459A-95F1-5ABD6D3E3C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5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9C52A-9D93-459A-95F1-5ABD6D3E3C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9C52A-9D93-459A-95F1-5ABD6D3E3C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9C52A-9D93-459A-95F1-5ABD6D3E3C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9C52A-9D93-459A-95F1-5ABD6D3E3C1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9C52A-9D93-459A-95F1-5ABD6D3E3C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6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大数据前沿理论与方法</a:t>
            </a:r>
            <a:r>
              <a:rPr lang="en-US" altLang="zh-CN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BAF4BE-756E-4F7E-88F1-5AF1234CE6A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lus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269F5-6F17-4DCD-8A7C-AC7AEFA02B32}" type="slidenum">
              <a:rPr lang="zh-CN" altLang="en-US" sz="1000" smtClean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fld>
            <a:endParaRPr lang="en-US" altLang="zh-CN" sz="1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3059832" y="509139"/>
            <a:ext cx="5622425" cy="76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23478"/>
            <a:ext cx="1523337" cy="15233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2393" y="2177133"/>
            <a:ext cx="9144000" cy="1687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Literature Review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OMAIR BILAL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2023-07-21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15350" y="47696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896" y="195485"/>
            <a:ext cx="1465889" cy="48464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60244"/>
            <a:ext cx="1982713" cy="5392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7544" y="771550"/>
            <a:ext cx="84634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2674" y="1275606"/>
            <a:ext cx="8175066" cy="245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literature review focused on a survey of recent research on SAGIN, which has gained attention from academia and industry. </a:t>
            </a:r>
          </a:p>
          <a:p>
            <a:pPr algn="just">
              <a:lnSpc>
                <a:spcPct val="150000"/>
              </a:lnSpc>
            </a:pPr>
            <a:endParaRPr lang="en-US" sz="1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overview of studies focusing on the integrated network's segments, including cross-layer design, resource management, spectrum allocation, system integration, and network performance analysis.</a:t>
            </a:r>
          </a:p>
          <a:p>
            <a:pPr algn="just">
              <a:lnSpc>
                <a:spcPct val="150000"/>
              </a:lnSpc>
            </a:pPr>
            <a:endParaRPr lang="en-US" sz="1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also discussed the integration of coverage computation module with SAGIN and how it can improve the overall system efficiency 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lu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60244"/>
            <a:ext cx="1982713" cy="5392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7544" y="771550"/>
            <a:ext cx="84634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Picture 7" descr="Rectangle&#10;&#10;Description automatically generated with low confidence">
            <a:extLst>
              <a:ext uri="{FF2B5EF4-FFF2-40B4-BE49-F238E27FC236}">
                <a16:creationId xmlns:a16="http://schemas.microsoft.com/office/drawing/2014/main" id="{E4F90F7C-25A3-0EBB-E036-9A33BCC6F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61029"/>
            <a:ext cx="5580620" cy="41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7971"/>
      </p:ext>
    </p:extLst>
  </p:cSld>
  <p:clrMapOvr>
    <a:masterClrMapping/>
  </p:clrMapOvr>
  <p:transition>
    <p:plu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1059582"/>
            <a:ext cx="3312368" cy="3702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endParaRPr lang="en-US" sz="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60244"/>
            <a:ext cx="1982713" cy="5392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7544" y="771550"/>
            <a:ext cx="84634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78AD82A-8EF1-9060-064A-1953CC6E1BEB}"/>
              </a:ext>
            </a:extLst>
          </p:cNvPr>
          <p:cNvSpPr/>
          <p:nvPr/>
        </p:nvSpPr>
        <p:spPr>
          <a:xfrm>
            <a:off x="611560" y="1005924"/>
            <a:ext cx="7704856" cy="392164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507F2-721D-4214-27B3-4988FB4D1C92}"/>
              </a:ext>
            </a:extLst>
          </p:cNvPr>
          <p:cNvSpPr txBox="1"/>
          <p:nvPr/>
        </p:nvSpPr>
        <p:spPr>
          <a:xfrm>
            <a:off x="1043608" y="1429840"/>
            <a:ext cx="6552728" cy="3042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Satellite-air-ground integrated network (SAGIN)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ongoing research in SAGIN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Physical Layer Features and Spectrum Allocation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 related to System Integration and Performance Analysis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purpose of Coverage Computation Module with SAGIN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Coverage Computation Module with SAGIN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perform the integration of  Coverage Computation Module with SAGIN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20FC0-619E-0127-8DF5-9F1E8C2227D9}"/>
              </a:ext>
            </a:extLst>
          </p:cNvPr>
          <p:cNvSpPr txBox="1"/>
          <p:nvPr/>
        </p:nvSpPr>
        <p:spPr>
          <a:xfrm>
            <a:off x="181644" y="82594"/>
            <a:ext cx="647858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Jiajia, et al. "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Space-air-ground integrated network: A survey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IEEE Communications Surveys &amp; Tutorials 20.4 (2018): 2714-2741.</a:t>
            </a:r>
          </a:p>
        </p:txBody>
      </p:sp>
    </p:spTree>
    <p:extLst>
      <p:ext uri="{BB962C8B-B14F-4D97-AF65-F5344CB8AC3E}">
        <p14:creationId xmlns:p14="http://schemas.microsoft.com/office/powerpoint/2010/main" val="2270795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013" y="278118"/>
            <a:ext cx="2888953" cy="34316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SAGIN</a:t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latin typeface="+mn-lt"/>
              </a:rPr>
            </a:br>
            <a:endParaRPr lang="en-US" sz="800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6412" y="4857495"/>
            <a:ext cx="255537" cy="273844"/>
          </a:xfrm>
        </p:spPr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68" y="75270"/>
            <a:ext cx="1982713" cy="5392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90748" y="624916"/>
            <a:ext cx="84634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itle 1"/>
          <p:cNvSpPr txBox="1"/>
          <p:nvPr/>
        </p:nvSpPr>
        <p:spPr>
          <a:xfrm>
            <a:off x="2962095" y="843559"/>
            <a:ext cx="3338097" cy="50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75062-0142-0723-6857-C3E6C9D5A228}"/>
              </a:ext>
            </a:extLst>
          </p:cNvPr>
          <p:cNvSpPr txBox="1"/>
          <p:nvPr/>
        </p:nvSpPr>
        <p:spPr>
          <a:xfrm>
            <a:off x="107504" y="655593"/>
            <a:ext cx="4608512" cy="140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SAGIN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network system that combines communication technologies from space (satellites), the air (aircraft), and the ground (terrestrial infrastructure). SAGIN provides reliable and high-capacity connectivity.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satellites, aircraft, and ground-based infrastructure, it improves coverage, data speed, and network resilience</a:t>
            </a:r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B9E0FD-8AC5-6DE9-7DA0-757C76C1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51" y="676651"/>
            <a:ext cx="3888432" cy="39166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A9A026-7A45-7CCE-E58D-E210E0ADBBFE}"/>
              </a:ext>
            </a:extLst>
          </p:cNvPr>
          <p:cNvSpPr txBox="1"/>
          <p:nvPr/>
        </p:nvSpPr>
        <p:spPr>
          <a:xfrm>
            <a:off x="4970273" y="4544151"/>
            <a:ext cx="409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architecture for space-air-ground integrated network(SAGIN).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CA4CEC-8569-2F06-3E57-3D90249D9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2968977"/>
            <a:ext cx="5276501" cy="12246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576047-9930-93DB-63FD-B55B3128EB9F}"/>
              </a:ext>
            </a:extLst>
          </p:cNvPr>
          <p:cNvSpPr txBox="1"/>
          <p:nvPr/>
        </p:nvSpPr>
        <p:spPr>
          <a:xfrm>
            <a:off x="1130864" y="2540844"/>
            <a:ext cx="26582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-I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Different Networks</a:t>
            </a:r>
          </a:p>
        </p:txBody>
      </p:sp>
    </p:spTree>
    <p:extLst>
      <p:ext uri="{BB962C8B-B14F-4D97-AF65-F5344CB8AC3E}">
        <p14:creationId xmlns:p14="http://schemas.microsoft.com/office/powerpoint/2010/main" val="3391538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01546"/>
            <a:ext cx="3312368" cy="37025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SAGIN</a:t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endParaRPr lang="en-US" sz="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60244"/>
            <a:ext cx="1982713" cy="5392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7544" y="771550"/>
            <a:ext cx="84634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78AD82A-8EF1-9060-064A-1953CC6E1BEB}"/>
              </a:ext>
            </a:extLst>
          </p:cNvPr>
          <p:cNvSpPr/>
          <p:nvPr/>
        </p:nvSpPr>
        <p:spPr>
          <a:xfrm>
            <a:off x="107504" y="971297"/>
            <a:ext cx="4320480" cy="392164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C09B0C6-82D7-B03C-F78C-89D3A384D094}"/>
              </a:ext>
            </a:extLst>
          </p:cNvPr>
          <p:cNvSpPr/>
          <p:nvPr/>
        </p:nvSpPr>
        <p:spPr>
          <a:xfrm>
            <a:off x="4788024" y="971297"/>
            <a:ext cx="4176464" cy="379474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507F2-721D-4214-27B3-4988FB4D1C92}"/>
              </a:ext>
            </a:extLst>
          </p:cNvPr>
          <p:cNvSpPr txBox="1"/>
          <p:nvPr/>
        </p:nvSpPr>
        <p:spPr>
          <a:xfrm>
            <a:off x="478929" y="963568"/>
            <a:ext cx="3510136" cy="3937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SAGIN: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mixed, self-organizing and changing nature of the SAGIN, there are many challenges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distribution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Management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scheduling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allocation and optimization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Network Integration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Handover Management is also a challenging issue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(E2E) QoS, etc.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03FF2-1616-0CF4-8550-D55A264A175C}"/>
              </a:ext>
            </a:extLst>
          </p:cNvPr>
          <p:cNvSpPr txBox="1"/>
          <p:nvPr/>
        </p:nvSpPr>
        <p:spPr>
          <a:xfrm>
            <a:off x="5076056" y="1049488"/>
            <a:ext cx="3511302" cy="3106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research in SAGIN: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progress in SAGIN with the emphasis on: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optimization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and optimization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management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Inter-segment operation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Handover Management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and Network Design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Management and Spectrum Sharing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 (QoS)</a:t>
            </a:r>
          </a:p>
        </p:txBody>
      </p:sp>
    </p:spTree>
    <p:extLst>
      <p:ext uri="{BB962C8B-B14F-4D97-AF65-F5344CB8AC3E}">
        <p14:creationId xmlns:p14="http://schemas.microsoft.com/office/powerpoint/2010/main" val="2383443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10" y="326536"/>
            <a:ext cx="5256584" cy="397832"/>
          </a:xfrm>
        </p:spPr>
        <p:txBody>
          <a:bodyPr>
            <a:noAutofit/>
          </a:bodyPr>
          <a:lstStyle/>
          <a:p>
            <a:pPr algn="ctr"/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Characteristics and Spectrum Allocation</a:t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60244"/>
            <a:ext cx="1982713" cy="5392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7544" y="771550"/>
            <a:ext cx="84634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4B8FC9-F323-C3E9-A152-9A060A006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204977"/>
            <a:ext cx="6840760" cy="2722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987F7E-5AC1-E2F3-1861-54AAF3A4C6C8}"/>
              </a:ext>
            </a:extLst>
          </p:cNvPr>
          <p:cNvSpPr txBox="1"/>
          <p:nvPr/>
        </p:nvSpPr>
        <p:spPr>
          <a:xfrm>
            <a:off x="1672992" y="808129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TABLE-IV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References Related to Physical Layer Characteristics and Spectrum Allocation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BD3EC-3393-F025-942A-D3241E234B5E}"/>
              </a:ext>
            </a:extLst>
          </p:cNvPr>
          <p:cNvSpPr txBox="1"/>
          <p:nvPr/>
        </p:nvSpPr>
        <p:spPr>
          <a:xfrm>
            <a:off x="612703" y="4095090"/>
            <a:ext cx="7343673" cy="82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Traditional spectrum allocation assumes static channels, neglecting the high mobility of LEO satellites and UAVs in SAGIN.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dynamic nature of propagation channels requires flexible spectrum allocation schemes.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Developing a dynamic and flexible spectrum allocation schemes is crucial for achieving higher spectrum efficiency in SAGIN.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93138"/>
            <a:ext cx="5976664" cy="44916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 related to System Integration and Performance Analysis</a:t>
            </a:r>
            <a:b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b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b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endParaRPr lang="en-US" sz="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92609"/>
            <a:ext cx="1766689" cy="4805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39552" y="628891"/>
            <a:ext cx="84634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E3E2C8-26AB-1AF4-5669-D80CA5F0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109736"/>
            <a:ext cx="6323988" cy="3760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AC712-999D-64AC-1DAF-AD2F13FD2DEB}"/>
              </a:ext>
            </a:extLst>
          </p:cNvPr>
          <p:cNvSpPr txBox="1"/>
          <p:nvPr/>
        </p:nvSpPr>
        <p:spPr>
          <a:xfrm>
            <a:off x="2342063" y="661565"/>
            <a:ext cx="44598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TABLE-V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Related Works on System Integration and Performance Analysis</a:t>
            </a:r>
          </a:p>
        </p:txBody>
      </p:sp>
    </p:spTree>
  </p:cSld>
  <p:clrMapOvr>
    <a:masterClrMapping/>
  </p:clrMapOvr>
  <p:transition>
    <p:plu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45865"/>
            <a:ext cx="5976664" cy="48167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purpose of Coverage Computation Module with SAGIN</a:t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160244"/>
            <a:ext cx="1982713" cy="5392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7544" y="771550"/>
            <a:ext cx="84634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915566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SAGIN, utilizing a Constellation Computation Coverage Module serves several essential purposes: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Computation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calculates the minimum number of satellites required to completely cover an area of interest by using while-loop based iterative method.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Coverage: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can help determine the optimal positioning of satellites to ensure maximum coverage and improve network performance.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network resource allocation. The network can better distribute resources by determining where and when satellites will provide coverage.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Resilience: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aids network resilience. The satellite constellation's coverage can inform redundancy planning. If one satellite fails or is not available, other satellites replaced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with failed one.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help in load balancing. If the module predicts heavy demand in a particular area, the network can distribute the load among various satellites, airborne assets, or ground-based assets.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Planning and Expansion: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future network planning and expansion, understanding the existing coverage capabilities is essential. This module can provide insights for long-term planning.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lu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39642"/>
            <a:ext cx="5616624" cy="48167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Coverage Computation Module with SAGIN</a:t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160244"/>
            <a:ext cx="1982713" cy="5392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7544" y="771550"/>
            <a:ext cx="84634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568" y="1059582"/>
            <a:ext cx="7920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integrated with a constellation Coverage Computation Module. Integration can improve overall system functionality.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Constellation Coverage Computation Module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coverage quality, optimizes system design, identifies gaps, evaluates performance, visualizes patterns, and optimizes dynamic resource allocation in satellite communication systems. It enables reliable and efficient coverage over desired areas.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Coverage Computation Module with SAGIN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network planning, evaluates link performance, allocates resources, and enhances network efficiency, coverage, and reliability.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46761"/>
      </p:ext>
    </p:extLst>
  </p:cSld>
  <p:clrMapOvr>
    <a:masterClrMapping/>
  </p:clrMapOvr>
  <p:transition>
    <p:plu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3561"/>
            <a:ext cx="5616624" cy="48167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Integrate Constellation Coverage Computation Module with SAGIN </a:t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60244"/>
            <a:ext cx="1982713" cy="5392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7544" y="771550"/>
            <a:ext cx="84634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709A143-A555-6D38-80A6-9C5233E94A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26297" y="1499575"/>
            <a:ext cx="1927199" cy="850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9E528-F0A7-C2C7-17E6-02CC467FB3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290577" y="1499574"/>
            <a:ext cx="1965407" cy="850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BFB51-8139-B451-CB1E-A247B1298D5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493065" y="1499572"/>
            <a:ext cx="2176173" cy="85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44E88-0F85-6AB1-4F70-0A8077C0DC1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878810" y="1515342"/>
            <a:ext cx="2176173" cy="834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26F04-1C96-5DDB-F8E4-3003E1C62D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918088" y="2937754"/>
            <a:ext cx="2041440" cy="942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744834-8EBE-FE13-84F3-6CE90C2C15D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464969" y="2945461"/>
            <a:ext cx="2274056" cy="904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8A2F3-58EC-ACD5-8658-6200E12092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227410" y="2948788"/>
            <a:ext cx="2091740" cy="916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FD395-2D58-BBC9-002E-658B56A2C0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26298" y="2945461"/>
            <a:ext cx="1927198" cy="9364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40CB47-656B-F6BD-2FD2-34D6CCE85898}"/>
              </a:ext>
            </a:extLst>
          </p:cNvPr>
          <p:cNvSpPr txBox="1"/>
          <p:nvPr/>
        </p:nvSpPr>
        <p:spPr>
          <a:xfrm>
            <a:off x="251520" y="1117840"/>
            <a:ext cx="871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                                             Step 2                                                  Step 3                                                  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7BDAD7-F8EC-2A8B-EA75-21CDC101886C}"/>
              </a:ext>
            </a:extLst>
          </p:cNvPr>
          <p:cNvSpPr txBox="1"/>
          <p:nvPr/>
        </p:nvSpPr>
        <p:spPr>
          <a:xfrm>
            <a:off x="334261" y="3850410"/>
            <a:ext cx="867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8                                               Step 7                                                   Step 6                                                     Step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6DFCEB-4361-82E4-BA9F-5BEB003DC2A4}"/>
              </a:ext>
            </a:extLst>
          </p:cNvPr>
          <p:cNvSpPr txBox="1"/>
          <p:nvPr/>
        </p:nvSpPr>
        <p:spPr>
          <a:xfrm>
            <a:off x="219132" y="1478571"/>
            <a:ext cx="18019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algn="just"/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</a:t>
            </a:r>
            <a:r>
              <a:rPr lang="en-US" sz="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positions, coverage patterns, ground station locations, and network topology.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79DA5-300A-BE43-7616-2013C5FD6348}"/>
              </a:ext>
            </a:extLst>
          </p:cNvPr>
          <p:cNvSpPr txBox="1"/>
          <p:nvPr/>
        </p:nvSpPr>
        <p:spPr>
          <a:xfrm>
            <a:off x="2290578" y="1542394"/>
            <a:ext cx="19426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Modeling</a:t>
            </a:r>
          </a:p>
          <a:p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positions, antenna characteristics, propagation models, and interference.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F3D1EF-8C21-26DB-823E-88165D69F396}"/>
              </a:ext>
            </a:extLst>
          </p:cNvPr>
          <p:cNvSpPr txBox="1"/>
          <p:nvPr/>
        </p:nvSpPr>
        <p:spPr>
          <a:xfrm>
            <a:off x="4525451" y="1515343"/>
            <a:ext cx="2120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algn="just"/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area, signal strength, and quality. Identify areas with coverage gaps or suboptimal performance.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DDEDE-7608-D050-15F8-D67986B28EA1}"/>
              </a:ext>
            </a:extLst>
          </p:cNvPr>
          <p:cNvSpPr txBox="1"/>
          <p:nvPr/>
        </p:nvSpPr>
        <p:spPr>
          <a:xfrm>
            <a:off x="6814148" y="1499572"/>
            <a:ext cx="229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Satellite Configuration</a:t>
            </a:r>
          </a:p>
          <a:p>
            <a:pPr algn="just"/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placement and configuration of satellites by adjusting satellite positions, orientations, or antenna parameters to maximize coverage efficiency.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C618E-A58A-D0DC-85AC-AA8877EC550E}"/>
              </a:ext>
            </a:extLst>
          </p:cNvPr>
          <p:cNvSpPr txBox="1"/>
          <p:nvPr/>
        </p:nvSpPr>
        <p:spPr>
          <a:xfrm>
            <a:off x="6908536" y="2959894"/>
            <a:ext cx="19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Planning</a:t>
            </a:r>
          </a:p>
          <a:p>
            <a:pPr algn="just"/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optimized satellite configuration into SAGIN network planning to enhance overall coverage and connectivity.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BCE94-C2F7-3CEB-C4D3-E51125FCF1B3}"/>
              </a:ext>
            </a:extLst>
          </p:cNvPr>
          <p:cNvSpPr txBox="1"/>
          <p:nvPr/>
        </p:nvSpPr>
        <p:spPr>
          <a:xfrm>
            <a:off x="4469828" y="2957139"/>
            <a:ext cx="2269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</a:p>
          <a:p>
            <a:pPr algn="just"/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bandwidth and power using coverage model and performance measure. Optimize resource allocation for integrated network coverage and efficiency.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080DDF-C96D-17EA-D77D-14E662B687AF}"/>
              </a:ext>
            </a:extLst>
          </p:cNvPr>
          <p:cNvSpPr txBox="1"/>
          <p:nvPr/>
        </p:nvSpPr>
        <p:spPr>
          <a:xfrm>
            <a:off x="2199315" y="2859782"/>
            <a:ext cx="21761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Adaptation</a:t>
            </a:r>
          </a:p>
          <a:p>
            <a:r>
              <a:rPr lang="en-US" sz="1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mechanisms to monitor the performance and adapt the coverage as needed through </a:t>
            </a:r>
            <a:r>
              <a:rPr lang="en-US" sz="900" b="0" i="0" dirty="0">
                <a:solidFill>
                  <a:srgbClr val="374151"/>
                </a:solidFill>
                <a:effectLst/>
                <a:latin typeface="Söhne"/>
              </a:rPr>
              <a:t>dynamic adjustments to satellite positions, power level, antenna.</a:t>
            </a:r>
            <a:endParaRPr lang="en-US" sz="9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C70477-1EDD-FCDD-3CD0-7E90127ACD35}"/>
              </a:ext>
            </a:extLst>
          </p:cNvPr>
          <p:cNvSpPr txBox="1"/>
          <p:nvPr/>
        </p:nvSpPr>
        <p:spPr>
          <a:xfrm>
            <a:off x="59646" y="2945327"/>
            <a:ext cx="208262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Optimization</a:t>
            </a:r>
          </a:p>
          <a:p>
            <a:r>
              <a:rPr lang="en-US" sz="1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optimize the module  </a:t>
            </a:r>
          </a:p>
          <a:p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through testing, simulations</a:t>
            </a:r>
          </a:p>
          <a:p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real-world measurements to further</a:t>
            </a:r>
          </a:p>
          <a:p>
            <a:r>
              <a:rPr lang="en-US" sz="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improve coverage efficiency.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7CE9907-7BF3-4CA5-E330-BF3A11039651}"/>
              </a:ext>
            </a:extLst>
          </p:cNvPr>
          <p:cNvSpPr/>
          <p:nvPr/>
        </p:nvSpPr>
        <p:spPr>
          <a:xfrm>
            <a:off x="2053496" y="1858095"/>
            <a:ext cx="269467" cy="1757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7A0E15-FB34-9291-4C3C-36BC15B27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059" y="1815406"/>
            <a:ext cx="280440" cy="19508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809E7DCB-47E1-2DD1-8F16-91B5BF441368}"/>
              </a:ext>
            </a:extLst>
          </p:cNvPr>
          <p:cNvSpPr/>
          <p:nvPr/>
        </p:nvSpPr>
        <p:spPr>
          <a:xfrm rot="10800000">
            <a:off x="4313999" y="3353845"/>
            <a:ext cx="171534" cy="1757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C060EA9-82AB-AD77-244C-A993A44A181D}"/>
              </a:ext>
            </a:extLst>
          </p:cNvPr>
          <p:cNvSpPr/>
          <p:nvPr/>
        </p:nvSpPr>
        <p:spPr>
          <a:xfrm rot="10800000">
            <a:off x="6720239" y="3310076"/>
            <a:ext cx="233801" cy="1757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EB6FBD9-B94B-4506-F6EE-3A6C90528C06}"/>
              </a:ext>
            </a:extLst>
          </p:cNvPr>
          <p:cNvSpPr/>
          <p:nvPr/>
        </p:nvSpPr>
        <p:spPr>
          <a:xfrm rot="5400000">
            <a:off x="7361265" y="2559671"/>
            <a:ext cx="595593" cy="1757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89E089E-797D-1BF6-1BAD-EE7E9E9A7F76}"/>
              </a:ext>
            </a:extLst>
          </p:cNvPr>
          <p:cNvSpPr/>
          <p:nvPr/>
        </p:nvSpPr>
        <p:spPr>
          <a:xfrm>
            <a:off x="6678611" y="1862015"/>
            <a:ext cx="233802" cy="1757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1211664-E409-3B34-78D3-DB1C8416AF31}"/>
              </a:ext>
            </a:extLst>
          </p:cNvPr>
          <p:cNvSpPr/>
          <p:nvPr/>
        </p:nvSpPr>
        <p:spPr>
          <a:xfrm rot="10800000">
            <a:off x="2050092" y="3337908"/>
            <a:ext cx="181706" cy="1757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3223"/>
      </p:ext>
    </p:extLst>
  </p:cSld>
  <p:clrMapOvr>
    <a:masterClrMapping/>
  </p:clrMapOvr>
  <p:transition>
    <p:plus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6934</TotalTime>
  <Words>961</Words>
  <Application>Microsoft Office PowerPoint</Application>
  <PresentationFormat>On-screen Show (16:9)</PresentationFormat>
  <Paragraphs>113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Söhne</vt:lpstr>
      <vt:lpstr>Arial</vt:lpstr>
      <vt:lpstr>Calibri</vt:lpstr>
      <vt:lpstr>Calibri Light</vt:lpstr>
      <vt:lpstr>Times New Roman</vt:lpstr>
      <vt:lpstr>Office Theme</vt:lpstr>
      <vt:lpstr>PowerPoint Presentation</vt:lpstr>
      <vt:lpstr>Contents </vt:lpstr>
      <vt:lpstr> SAGIN  </vt:lpstr>
      <vt:lpstr> Challenges in SAGIN </vt:lpstr>
      <vt:lpstr> Physical Layer Characteristics and Spectrum Allocation  </vt:lpstr>
      <vt:lpstr>  Existing work related to System Integration and Performance Analysis   </vt:lpstr>
      <vt:lpstr>  Essential purpose of Coverage Computation Module with SAGIN  </vt:lpstr>
      <vt:lpstr>  Integration of Coverage Computation Module with SAGIN  </vt:lpstr>
      <vt:lpstr>  How to Integrate Constellation Coverage Computation Module with SAGIN   </vt:lpstr>
      <vt:lpstr> Conclusion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 Technology</dc:title>
  <dc:creator>Billgates</dc:creator>
  <cp:lastModifiedBy>Administrator</cp:lastModifiedBy>
  <cp:revision>737</cp:revision>
  <cp:lastPrinted>2113-01-01T00:00:00Z</cp:lastPrinted>
  <dcterms:created xsi:type="dcterms:W3CDTF">2004-02-10T07:34:00Z</dcterms:created>
  <dcterms:modified xsi:type="dcterms:W3CDTF">2023-06-25T04:52:56Z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2BDA164902A54C41AC5B74C180878A0A</vt:lpwstr>
  </property>
  <property fmtid="{D5CDD505-2E9C-101B-9397-08002B2CF9AE}" pid="3" name="KSOProductBuildVer">
    <vt:lpwstr>1033-11.2.0.11537</vt:lpwstr>
  </property>
</Properties>
</file>