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5" r:id="rId2"/>
    <p:sldId id="256" r:id="rId3"/>
    <p:sldId id="336" r:id="rId4"/>
    <p:sldId id="257" r:id="rId5"/>
    <p:sldId id="337" r:id="rId6"/>
    <p:sldId id="342" r:id="rId7"/>
    <p:sldId id="274" r:id="rId8"/>
    <p:sldId id="338" r:id="rId9"/>
    <p:sldId id="289" r:id="rId10"/>
    <p:sldId id="339" r:id="rId11"/>
    <p:sldId id="343" r:id="rId12"/>
    <p:sldId id="287" r:id="rId13"/>
    <p:sldId id="34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5" autoAdjust="0"/>
  </p:normalViewPr>
  <p:slideViewPr>
    <p:cSldViewPr snapToGrid="0">
      <p:cViewPr varScale="1">
        <p:scale>
          <a:sx n="56" d="100"/>
          <a:sy n="56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AB984-113D-42B9-9B7C-C6C027A2AE5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AC8E-D8B6-4484-A4EC-212020D0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Hyperspectral microscope imaging (HMI)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proposed method involves two steps: bacterial segmentation using deep learning models (U-Net,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Vara-Roman"/>
              </a:rPr>
              <a:t>ResU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-Net,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Vara-Roman"/>
              </a:rPr>
              <a:t>AGResU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-Net, and AGR2U-Net) and single-cell identification through ellipse fitting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study evaluates the performance and robustness of the models using different growth conditions and image blurriness, achieving high accuracy in bacterial cell segmentation and identification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developed auto-segmentation technique streamlines the detection of pathogenic bacteria with HMI, reducing processing time from raw hypercube acquisition to classification </a:t>
            </a:r>
            <a:r>
              <a:rPr lang="en-US" b="1" i="0" dirty="0">
                <a:solidFill>
                  <a:srgbClr val="000000"/>
                </a:solidFill>
                <a:effectLst/>
                <a:latin typeface="ProximaVara-Roman"/>
              </a:rPr>
              <a:t>[1]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paper also mentions the preparation of samples of four bacterial species under different growth conditions, the creation of reference mask images, and the visual examination of the segmentation results </a:t>
            </a:r>
            <a:r>
              <a:rPr lang="en-US" b="1" i="0" dirty="0">
                <a:solidFill>
                  <a:srgbClr val="000000"/>
                </a:solidFill>
                <a:effectLst/>
                <a:latin typeface="ProximaVara-Roman"/>
              </a:rPr>
              <a:t>[2]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study highlights the limitations of manual segmentation methods and the need for high-quality automatic segmentation using deep learning models </a:t>
            </a:r>
            <a:r>
              <a:rPr lang="en-US" b="1" i="0" dirty="0">
                <a:solidFill>
                  <a:srgbClr val="000000"/>
                </a:solidFill>
                <a:effectLst/>
                <a:latin typeface="ProximaVara-Roman"/>
              </a:rPr>
              <a:t>[3]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Overall, the paper presents a comprehensive approach for automated segmentation of single-cell bacteria using deep learning and image processing, demonstrating its accuracy and robustness in detecting pathogenic bacteria </a:t>
            </a:r>
            <a:r>
              <a:rPr lang="en-US" b="1" i="0" dirty="0">
                <a:solidFill>
                  <a:srgbClr val="000000"/>
                </a:solidFill>
                <a:effectLst/>
                <a:latin typeface="ProximaVara-Roman"/>
              </a:rPr>
              <a:t>[1]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Fig. 5 shows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architec</a:t>
            </a:r>
            <a:r>
              <a:rPr lang="en-US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dirty="0"/>
            </a:br>
            <a:r>
              <a:rPr lang="en-US" b="0" i="0" dirty="0" err="1">
                <a:effectLst/>
                <a:latin typeface="Arial" panose="020B0604020202020204" pitchFamily="34" charset="0"/>
              </a:rPr>
              <a:t>ture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the four U-Net-type models with seven floors. A U-Net-type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model consists of four components: 1) encoder blocks, 2) decoder blocks, 3) a center block, and 4)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skip paths concatenating data between each pair of encoder and decoder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blocks. </a:t>
            </a:r>
          </a:p>
          <a:p>
            <a:pPr marL="0" indent="0">
              <a:buFont typeface="+mj-lt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purpose of the encoder block was to extract summarized (or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compressed) features for segmentation. Decoder blocks use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to reconstruct the cell mask images with the compressed features. </a:t>
            </a:r>
          </a:p>
          <a:p>
            <a:pPr marL="0" indent="0">
              <a:buFont typeface="+mj-lt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skip paths was to avoid feature loss from multiple encoding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decoding by combining encoded data with decoded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Utilization of four deep learning models (U-Net,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Vara-Roman"/>
              </a:rPr>
              <a:t>ResU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-Net,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Vara-Roman"/>
              </a:rPr>
              <a:t>AGResU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-Net, and AGR2U-Net) for bacterial cell segmentation . </a:t>
            </a:r>
            <a:r>
              <a:rPr lang="en-US" b="0" i="0" dirty="0">
                <a:effectLst/>
                <a:latin typeface="Arial" panose="020B0604020202020204" pitchFamily="34" charset="0"/>
              </a:rPr>
              <a:t>1) U-Net, 2) residual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U-Net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</a:t>
            </a:r>
            <a:r>
              <a:rPr lang="en-US" b="0" i="0" dirty="0">
                <a:effectLst/>
                <a:latin typeface="Arial" panose="020B0604020202020204" pitchFamily="34" charset="0"/>
              </a:rPr>
              <a:t>-Net), 3) attention-gated residual U-Net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AGResU</a:t>
            </a:r>
            <a:r>
              <a:rPr lang="en-US" b="0" i="0" dirty="0">
                <a:effectLst/>
                <a:latin typeface="Arial" panose="020B0604020202020204" pitchFamily="34" charset="0"/>
              </a:rPr>
              <a:t>-Net), and 4) attention-gated recurrent residual U-Net (AGR2U-Net)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U-Net extracts features from input data with two consecutive blocks of 3 × 3 convolutional kernel and rectified linear unit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ReLU</a:t>
            </a:r>
            <a:r>
              <a:rPr lang="en-US" b="0" i="0" dirty="0">
                <a:effectLst/>
                <a:latin typeface="Arial" panose="020B0604020202020204" pitchFamily="34" charset="0"/>
              </a:rPr>
              <a:t>) activation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(Fig. 6a).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</a:t>
            </a:r>
            <a:r>
              <a:rPr lang="en-US" b="0" i="0" dirty="0">
                <a:effectLst/>
                <a:latin typeface="Arial" panose="020B0604020202020204" pitchFamily="34" charset="0"/>
              </a:rPr>
              <a:t>-Net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AGResU</a:t>
            </a:r>
            <a:r>
              <a:rPr lang="en-US" b="0" i="0" dirty="0">
                <a:effectLst/>
                <a:latin typeface="Arial" panose="020B0604020202020204" pitchFamily="34" charset="0"/>
              </a:rPr>
              <a:t>-Net adds a skip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connection between the input and output of the two blocks (Fig. 6b) for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better accuracy without vanishing gradient issues in operations. The two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blocks of 3 × 3 convolutional kernel,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ReLU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batch normalization in</a:t>
            </a:r>
            <a:br>
              <a:rPr lang="en-US" dirty="0"/>
            </a:br>
            <a:r>
              <a:rPr lang="en-US" b="0" i="0" dirty="0" err="1">
                <a:effectLst/>
                <a:latin typeface="Arial" panose="020B0604020202020204" pitchFamily="34" charset="0"/>
              </a:rPr>
              <a:t>AGResU</a:t>
            </a:r>
            <a:r>
              <a:rPr lang="en-US" b="0" i="0" dirty="0">
                <a:effectLst/>
                <a:latin typeface="Arial" panose="020B0604020202020204" pitchFamily="34" charset="0"/>
              </a:rPr>
              <a:t>-Net were replaced with two recurrent residual (R2) blocks for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AGR2U-Net (Fig. 6c) to perform better in encoding/decoding. Fig. 6d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structure of the R2 block that consists of a single convolutional block after a residual block with another convolutional block and a skip connection. This R2 block was modified from the original proposal  based on hyperparameter optimization in this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study.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goal of the attention gate was to highlight an essential part of the features for improved segmentation</a:t>
            </a:r>
            <a:endParaRPr lang="en-US" b="0" i="0" dirty="0">
              <a:solidFill>
                <a:srgbClr val="000000"/>
              </a:solidFill>
              <a:effectLst/>
              <a:latin typeface="ProximaVara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AC8E-D8B6-4484-A4EC-212020D00C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AC8E-D8B6-4484-A4EC-212020D00C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AC8E-D8B6-4484-A4EC-212020D00C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AC8E-D8B6-4484-A4EC-212020D00C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5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A58-D61D-4ECD-8464-15C030FF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8880-46DE-4CE0-A258-562B0C55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627D-F4C5-444D-A555-ADCE9AE8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9436-0F58-4E3B-8F74-0F11853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A79F-9FAF-4CA8-85F9-CC0E1BD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BF32-55AE-488C-9EE9-8170526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CF4E8-6E78-45FC-AC93-A63968EF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5A58F-7861-43DB-B7B5-1FF69B14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F963-DAAA-4010-93D1-85A6D690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7DB7-A4B1-4DCB-AFC9-79CDFF9E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94432-A2D2-4983-80F9-BA85E8CB2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A362-DD61-496E-B4CD-9C7329F86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C1AD-233A-4738-B14E-77F5D515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A2BA-FFFF-4319-837B-52ABACAA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34B5-3197-47EE-96B8-B2DC8A8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76E-08CC-4A44-BE47-87A9F100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1B4B-BE66-4F67-BC44-F0BC73FE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EBA-C627-4C70-9EEF-33A45B1C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2F14-2E66-41CF-9DC3-FE463D94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89F0-B5F7-451F-9BBC-3370C84E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F25-5D87-4366-9D99-210B2C2E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794F-1954-44C7-ADE2-728EB601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5565-7351-4FB6-931C-1E055ED2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1669-BA19-40B0-9EBA-D3B69EC5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2B21-75B6-4977-936F-6E9944F4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EBED-A287-4F8D-9C29-3DAC26AB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5BAC-0668-4772-8847-2557E87A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B598-1205-49E5-A014-41DDC0E1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BC9DE-FAFA-4D15-849D-8626F575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7D8D-598C-47E5-8603-CA2A09D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E543-F602-4733-AA34-F5679EB8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21F1-1850-4BE2-9C33-FFDE3568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D08-090B-4E52-B3E4-FB9BCA5B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1AD95-6250-4D35-ABFB-6BE7B0CB9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DE2EF-0011-456C-9AB0-1B97788E3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70275-E18E-4BCB-A9AE-CECEE9B1C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259C8-739D-4210-940C-EBF584FD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14A8B-C88B-4C8A-B215-5DEE1D6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3019F-BDC9-4994-9BD1-920C5339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779-BD3A-4E76-9CB4-D4E97BD7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8BF7B-A7C5-4A49-B43B-5EC973C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AAFD8-F3A0-48E3-B78B-B902469A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633FA-6D4B-495D-8E58-EFEC978E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474BB-58C9-4553-8DEB-596BB217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E5C66-CCF5-4B05-9F8F-C3252B03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1EE6C-2A8F-4D46-BD7C-C01D0B0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D840-871F-4FBB-90DB-3651B8EF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E516-BE00-4904-BAB1-899A8A67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196C2-30F5-451F-8506-1EA27B0F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CF8D-2453-4107-9578-372E3BE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A683B-5EB8-49CD-B5A1-20A06969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98C1-B5E5-4D4B-B165-4CCCA1FA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5F0-B1A1-400E-BE0B-C6D5D85C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D650E-5CFE-4C55-B918-EE8FECCF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7E0E-E206-4E98-83BE-FBBC9CAD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0CFF-252F-4DDA-A289-0BDF13D8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DDC6-43D7-4A39-ABF9-EB28A115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6945-0573-4442-98C6-04D742A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6A97-2FBD-4935-B072-BE7012DC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4F2B-536F-41D0-853A-5B16AAA2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6787-BFE7-4FC0-BCF2-86036511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FCE1-8540-4AA9-8316-3E71450638F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175B-4EEB-400C-B75A-45870046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D2B0-67D7-4EBD-83F5-DDC7B7AF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7789"/>
            <a:ext cx="12191331" cy="2459620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DengXian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2160" y="1466026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DengXian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" y="1326368"/>
            <a:ext cx="3140616" cy="2903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8" name="文本框 17"/>
          <p:cNvSpPr txBox="1"/>
          <p:nvPr/>
        </p:nvSpPr>
        <p:spPr>
          <a:xfrm>
            <a:off x="3140616" y="2256279"/>
            <a:ext cx="8987396" cy="165474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Bacteria Classification from Chicken Rinse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1" y="83694"/>
            <a:ext cx="1966449" cy="57599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802909" y="4596463"/>
            <a:ext cx="632510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Saif Ur Rehman Khan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Network and Cooperative Computing Research Group</a:t>
            </a: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23, August 2023</a:t>
            </a:r>
            <a:endParaRPr lang="en-GB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6FEB20-05BC-4812-AEF2-4C664588DED0}"/>
              </a:ext>
            </a:extLst>
          </p:cNvPr>
          <p:cNvSpPr txBox="1"/>
          <p:nvPr/>
        </p:nvSpPr>
        <p:spPr>
          <a:xfrm>
            <a:off x="348881" y="1397928"/>
            <a:ext cx="5069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1: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 of bacterial cell segmentation with deep learning models under different conditions: input image source (raw and deblurred) and image padding (0 and  − 1).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6E799-81A2-47C3-827D-4E063F539B2D}"/>
              </a:ext>
            </a:extLst>
          </p:cNvPr>
          <p:cNvSpPr txBox="1"/>
          <p:nvPr/>
        </p:nvSpPr>
        <p:spPr>
          <a:xfrm>
            <a:off x="6605079" y="5026803"/>
            <a:ext cx="57004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for visual inspection of raw 546 nm band images for bacterial cell segmentation; (a, b) show different blurriness over different images, (c) light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 issues around bright cell boundaries, (d) cells with low intensity and incomplete part of cells in image edges.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9E832B-E18C-446A-85DD-596CB7D5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770" y="331942"/>
            <a:ext cx="6262991" cy="8475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U-Net-Type Architecture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E9294-B51C-4DD9-9B91-FD56AB76A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91" y="1042977"/>
            <a:ext cx="5485332" cy="3965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010EA-3C3E-4F83-B9CB-AC3E4374F9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792"/>
          <a:stretch/>
        </p:blipFill>
        <p:spPr>
          <a:xfrm>
            <a:off x="348881" y="2298001"/>
            <a:ext cx="5276850" cy="1614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616AB2-D6DF-41B8-9071-F65F08F38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35" y="4581972"/>
            <a:ext cx="5133975" cy="1123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2AD2F4-6B7F-4BA5-A05F-3CDB8030560C}"/>
              </a:ext>
            </a:extLst>
          </p:cNvPr>
          <p:cNvSpPr txBox="1"/>
          <p:nvPr/>
        </p:nvSpPr>
        <p:spPr>
          <a:xfrm>
            <a:off x="348881" y="3955031"/>
            <a:ext cx="5069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2: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Confusion matrix of single-cell selection between the EF method and ground truth.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46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6FEB20-05BC-4812-AEF2-4C664588DED0}"/>
              </a:ext>
            </a:extLst>
          </p:cNvPr>
          <p:cNvSpPr txBox="1"/>
          <p:nvPr/>
        </p:nvSpPr>
        <p:spPr>
          <a:xfrm>
            <a:off x="119874" y="3472108"/>
            <a:ext cx="59567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9: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(a, top) and corresponding mask images (b, bottom) from ground-truth and trained AGR2U-Net; (1) mixed culture (EC + LI + SA + ST, 87.8% MIOU), (2) mixed culture (LI + SA + ST, 90.9% MIOU), (3) mixed culture (EC + LI + SA + ST, 95.7% MIOU), (4) mixed culture (LI + ST, 99.1% MIOU);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6E799-81A2-47C3-827D-4E063F539B2D}"/>
              </a:ext>
            </a:extLst>
          </p:cNvPr>
          <p:cNvSpPr txBox="1"/>
          <p:nvPr/>
        </p:nvSpPr>
        <p:spPr>
          <a:xfrm>
            <a:off x="6206802" y="4247418"/>
            <a:ext cx="57004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3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10: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546 nm band image with the lowest MIOUs (86–88%) from the four models,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image from U-Net with 88.4% MIOU, </a:t>
            </a:r>
            <a:r>
              <a:rPr lang="en-US" sz="13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from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 with 86.4% MIOU, 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from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AGResU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 with 87.3% MIOU, </a:t>
            </a:r>
            <a:r>
              <a:rPr lang="en-US" sz="1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from AGR2U-Net with 87.6% MIOU;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9E832B-E18C-446A-85DD-596CB7D5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770" y="331942"/>
            <a:ext cx="6262991" cy="8475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U-Net-Type Architecture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AD2F4-6B7F-4BA5-A05F-3CDB8030560C}"/>
              </a:ext>
            </a:extLst>
          </p:cNvPr>
          <p:cNvSpPr txBox="1"/>
          <p:nvPr/>
        </p:nvSpPr>
        <p:spPr>
          <a:xfrm>
            <a:off x="4356421" y="5501414"/>
            <a:ext cx="7696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11: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Magnified parts of 546 nm band images (left) and their corresponding segmentation difference between ground truth and AGR2U-Net (right). (a, c, d) from a mixed culture image with EC and LI, (b, e, f) from two images of mixed culture with EC, LI, and SA.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28DEE-958E-4B1C-8211-3761063A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02" y="1124744"/>
            <a:ext cx="5845918" cy="3087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6175A5-67F0-4438-8F0A-F0173EB9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56" y="1028733"/>
            <a:ext cx="5758929" cy="2466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84A8B-B18F-4611-93CB-13F8308FA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6" y="4504871"/>
            <a:ext cx="4168965" cy="2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19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39" y="511220"/>
            <a:ext cx="1762497" cy="645084"/>
          </a:xfrm>
        </p:spPr>
        <p:txBody>
          <a:bodyPr>
            <a:normAutofit/>
          </a:bodyPr>
          <a:lstStyle/>
          <a:p>
            <a:pPr algn="ctr"/>
            <a: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374" y="1283873"/>
            <a:ext cx="11364830" cy="477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limitations exist in the introduced framework. </a:t>
            </a:r>
          </a:p>
          <a:p>
            <a:pPr algn="just">
              <a:lnSpc>
                <a:spcPct val="150000"/>
              </a:lnSpc>
            </a:pPr>
            <a:endParaRPr lang="en-US" sz="1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are required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hyperparameters to improve the proposed method for single-cell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pathogenic bacteria.</a:t>
            </a:r>
          </a:p>
          <a:p>
            <a:pPr marL="228600" indent="-2286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blurry cells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still degrade pixel classification results from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AGR2U-Net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limitation in accurately segmenting all single cells in an image.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mentions that the proposed method relies on the use of hyperspectral microscope imaging (HMI), which may not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readily available or accessible in all laboratory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primarily focuses on the segmentation and identification of single-cell pathogenic bacteria, and it does not address the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or detection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specific bacterial species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research about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done to fully understand and develop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DL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identification of bacterial cell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780" y="2840663"/>
            <a:ext cx="3859801" cy="9674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12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7032-43DB-4B40-939E-572EB717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991"/>
          </a:xfrm>
        </p:spPr>
        <p:txBody>
          <a:bodyPr/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TransLR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-Net: Enhancing Classification Accuracy of Live and Dead Foodborne Bacteria in Hyperspectral Microscope Imagery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522284-B39E-4587-AE44-2023AAA161A8}"/>
              </a:ext>
            </a:extLst>
          </p:cNvPr>
          <p:cNvGraphicFramePr>
            <a:graphicFrameLocks noGrp="1"/>
          </p:cNvGraphicFramePr>
          <p:nvPr/>
        </p:nvGraphicFramePr>
        <p:xfrm>
          <a:off x="1579887" y="2043614"/>
          <a:ext cx="903222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484">
                  <a:extLst>
                    <a:ext uri="{9D8B030D-6E8A-4147-A177-3AD203B41FA5}">
                      <a16:colId xmlns:a16="http://schemas.microsoft.com/office/drawing/2014/main" val="3628860894"/>
                    </a:ext>
                  </a:extLst>
                </a:gridCol>
                <a:gridCol w="1142406">
                  <a:extLst>
                    <a:ext uri="{9D8B030D-6E8A-4147-A177-3AD203B41FA5}">
                      <a16:colId xmlns:a16="http://schemas.microsoft.com/office/drawing/2014/main" val="3856231693"/>
                    </a:ext>
                  </a:extLst>
                </a:gridCol>
                <a:gridCol w="1806445">
                  <a:extLst>
                    <a:ext uri="{9D8B030D-6E8A-4147-A177-3AD203B41FA5}">
                      <a16:colId xmlns:a16="http://schemas.microsoft.com/office/drawing/2014/main" val="352659645"/>
                    </a:ext>
                  </a:extLst>
                </a:gridCol>
                <a:gridCol w="1806445">
                  <a:extLst>
                    <a:ext uri="{9D8B030D-6E8A-4147-A177-3AD203B41FA5}">
                      <a16:colId xmlns:a16="http://schemas.microsoft.com/office/drawing/2014/main" val="4239677879"/>
                    </a:ext>
                  </a:extLst>
                </a:gridCol>
                <a:gridCol w="1806445">
                  <a:extLst>
                    <a:ext uri="{9D8B030D-6E8A-4147-A177-3AD203B41FA5}">
                      <a16:colId xmlns:a16="http://schemas.microsoft.com/office/drawing/2014/main" val="253754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8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Vit-Large32 (Base)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4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ResNet101 (Base)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4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VitL32 (Base)+ ResNet101 (Base)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2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91585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7857375-1198-4505-9097-72C08602D0BD}"/>
              </a:ext>
            </a:extLst>
          </p:cNvPr>
          <p:cNvSpPr txBox="1">
            <a:spLocks/>
          </p:cNvSpPr>
          <p:nvPr/>
        </p:nvSpPr>
        <p:spPr>
          <a:xfrm>
            <a:off x="3412957" y="1333918"/>
            <a:ext cx="6100011" cy="82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Classification Performance of Proposed </a:t>
            </a:r>
            <a:r>
              <a:rPr lang="en-US" sz="18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TransLR</a:t>
            </a:r>
            <a:r>
              <a:rPr lang="en-US" sz="1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-Net Model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59C0AD-E043-4ED2-AAF9-55B789BA50EE}"/>
              </a:ext>
            </a:extLst>
          </p:cNvPr>
          <p:cNvSpPr txBox="1">
            <a:spLocks/>
          </p:cNvSpPr>
          <p:nvPr/>
        </p:nvSpPr>
        <p:spPr>
          <a:xfrm>
            <a:off x="2038164" y="4015327"/>
            <a:ext cx="7816049" cy="82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Proposed </a:t>
            </a:r>
            <a:r>
              <a:rPr lang="en-US" sz="18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TransLR</a:t>
            </a:r>
            <a:r>
              <a:rPr lang="en-US" sz="1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-Net Model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achieved highest </a:t>
            </a:r>
            <a:r>
              <a:rPr lang="en-US" sz="1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as compare to sub-models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7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0E35-7711-46B2-AF75-512291C4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3" y="69769"/>
            <a:ext cx="6428361" cy="984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to Submitting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20F91-FBDD-468E-876E-D186522FE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6" y="1234043"/>
            <a:ext cx="11396387" cy="4389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C943B-0D6F-4854-9EEA-5A2E1609CC7F}"/>
              </a:ext>
            </a:extLst>
          </p:cNvPr>
          <p:cNvSpPr/>
          <p:nvPr/>
        </p:nvSpPr>
        <p:spPr>
          <a:xfrm>
            <a:off x="760256" y="1714776"/>
            <a:ext cx="9390741" cy="32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7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71FB1-46C8-41C1-B40D-1E530AAE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" y="645365"/>
            <a:ext cx="11758863" cy="53385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9F05E4-F172-43F1-A337-764F3CE67483}"/>
              </a:ext>
            </a:extLst>
          </p:cNvPr>
          <p:cNvSpPr/>
          <p:nvPr/>
        </p:nvSpPr>
        <p:spPr>
          <a:xfrm>
            <a:off x="10690698" y="1614791"/>
            <a:ext cx="943583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49224-1B58-4DA4-A629-B0AABBCC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81" y="238125"/>
            <a:ext cx="7452237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005D710-8D83-4220-8B0F-025F1B15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15" y="238126"/>
            <a:ext cx="7038570" cy="59239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C7469-5C62-4FBF-AB20-A008A2372ECE}"/>
              </a:ext>
            </a:extLst>
          </p:cNvPr>
          <p:cNvSpPr/>
          <p:nvPr/>
        </p:nvSpPr>
        <p:spPr>
          <a:xfrm>
            <a:off x="3579779" y="5924145"/>
            <a:ext cx="2363821" cy="237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777" y="361873"/>
            <a:ext cx="3851937" cy="569785"/>
          </a:xfrm>
        </p:spPr>
        <p:txBody>
          <a:bodyPr>
            <a:normAutofit fontScale="90000"/>
          </a:bodyPr>
          <a:lstStyle/>
          <a:p>
            <a:b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 </a:t>
            </a:r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33" b="1" dirty="0">
                <a:latin typeface="+mn-lt"/>
              </a:rPr>
            </a:br>
            <a:endParaRPr lang="en-US" sz="1067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9" y="1124744"/>
            <a:ext cx="5472607" cy="437215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933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  <a:p>
            <a:pPr algn="just">
              <a:lnSpc>
                <a:spcPct val="120000"/>
              </a:lnSpc>
            </a:pP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Foodborne </a:t>
            </a:r>
            <a:r>
              <a:rPr lang="en-US" sz="7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illness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significant threat to food safety and public health, with food </a:t>
            </a:r>
            <a:r>
              <a:rPr lang="en-US" sz="7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7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pathogenic bacteria 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a leading cause.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accurately characterizing the behavior of microorganisms in food is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food safety issues. 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for bacterial detection involve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culturing microorganisms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growth media, which can take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days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using 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polymerase chain reaction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(PCR) methods that require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reagents.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5" y="6431444"/>
            <a:ext cx="340716" cy="365125"/>
          </a:xfrm>
        </p:spPr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/>
          <p:cNvSpPr txBox="1"/>
          <p:nvPr/>
        </p:nvSpPr>
        <p:spPr>
          <a:xfrm>
            <a:off x="5876944" y="1124744"/>
            <a:ext cx="5952661" cy="5209619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933" b="1" dirty="0">
                <a:solidFill>
                  <a:schemeClr val="accent5">
                    <a:lumMod val="75000"/>
                  </a:schemeClr>
                </a:solidFill>
              </a:rPr>
              <a:t>Former Approach Problems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techniques, such as </a:t>
            </a:r>
            <a:r>
              <a:rPr lang="en-US" sz="7466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microscope imaging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(HMI) combined with </a:t>
            </a:r>
            <a:r>
              <a:rPr lang="en-US" sz="7466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(DL), have shown potential in improving bacterial detection.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HMI provides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spectral-spatial features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accurate assessment of bacteria, while DL allows for non-vector inputs and better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bacterial detection with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dark-field HMI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segmenting single-cell bacteria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hyperspectral images, which is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manual method.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automatic segmentation methods have not provided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accuracy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dark-field hyperspectral images.</a:t>
            </a:r>
          </a:p>
          <a:p>
            <a:pPr algn="just">
              <a:lnSpc>
                <a:spcPct val="120000"/>
              </a:lnSpc>
            </a:pP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3949461" y="1124746"/>
            <a:ext cx="4450796" cy="6708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26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777" y="361873"/>
            <a:ext cx="3851937" cy="569785"/>
          </a:xfrm>
        </p:spPr>
        <p:txBody>
          <a:bodyPr>
            <a:normAutofit fontScale="90000"/>
          </a:bodyPr>
          <a:lstStyle/>
          <a:p>
            <a:b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 </a:t>
            </a:r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33" b="1" dirty="0">
                <a:latin typeface="+mn-lt"/>
              </a:rPr>
            </a:br>
            <a:endParaRPr lang="en-US" sz="1067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5" y="6431444"/>
            <a:ext cx="340716" cy="365125"/>
          </a:xfrm>
        </p:spPr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ontent Placeholder 2"/>
          <p:cNvSpPr txBox="1"/>
          <p:nvPr/>
        </p:nvSpPr>
        <p:spPr>
          <a:xfrm>
            <a:off x="245151" y="1124744"/>
            <a:ext cx="4989467" cy="1497723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533" b="1" dirty="0">
                <a:solidFill>
                  <a:schemeClr val="accent5">
                    <a:lumMod val="75000"/>
                  </a:schemeClr>
                </a:solidFill>
              </a:rPr>
              <a:t>Contributions</a:t>
            </a:r>
          </a:p>
          <a:p>
            <a:pPr algn="just">
              <a:lnSpc>
                <a:spcPct val="13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author aimed to develop methods for the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segmentation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single-cell bacteria in </a:t>
            </a:r>
            <a:r>
              <a:rPr lang="en-US" sz="7466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dark-field HMI hypercubes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3949461" y="1124746"/>
            <a:ext cx="4450796" cy="6708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26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30832-0B9C-42E4-8EDF-FE92109A4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18"/>
          <a:stretch/>
        </p:blipFill>
        <p:spPr>
          <a:xfrm>
            <a:off x="1" y="2718478"/>
            <a:ext cx="5865666" cy="30284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47B9AA-0409-4C5C-BC9F-7F30E5DE8030}"/>
              </a:ext>
            </a:extLst>
          </p:cNvPr>
          <p:cNvSpPr txBox="1"/>
          <p:nvPr/>
        </p:nvSpPr>
        <p:spPr>
          <a:xfrm>
            <a:off x="5700409" y="1111061"/>
            <a:ext cx="6404158" cy="314170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533" b="1" dirty="0">
                <a:solidFill>
                  <a:schemeClr val="accent5">
                    <a:lumMod val="75000"/>
                  </a:schemeClr>
                </a:solidFill>
              </a:rPr>
              <a:t>Objectives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To determine parameters for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auto-segmentation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visual inspection of </a:t>
            </a:r>
            <a:r>
              <a:rPr lang="en-US" sz="7466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hypercubes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2) to create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mask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of the bacteria based on the requirements for each hypercube, 3) to develop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66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U-Net-based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models for bacteria </a:t>
            </a:r>
            <a:r>
              <a:rPr lang="en-US" sz="746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4) to build an algorithm to find single cells among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bacterial cells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finally 5) to evaluate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46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models for </a:t>
            </a:r>
            <a:r>
              <a:rPr lang="en-US" sz="746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bacteria segmentation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BCA30-6A43-4D55-9CA3-B3B85442B30C}"/>
              </a:ext>
            </a:extLst>
          </p:cNvPr>
          <p:cNvSpPr txBox="1"/>
          <p:nvPr/>
        </p:nvSpPr>
        <p:spPr>
          <a:xfrm>
            <a:off x="245152" y="5770057"/>
            <a:ext cx="54552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pipeline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single-cell bacterial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136706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897" y="326352"/>
            <a:ext cx="4416491" cy="493677"/>
          </a:xfrm>
        </p:spPr>
        <p:txBody>
          <a:bodyPr>
            <a:normAutofit fontScale="90000"/>
          </a:bodyPr>
          <a:lstStyle/>
          <a:p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Procedure </a:t>
            </a:r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5507" y="3394749"/>
            <a:ext cx="4932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Summary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procedures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bacterial samples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6AC49-BF97-4E44-AE1C-DF508B68AC59}"/>
              </a:ext>
            </a:extLst>
          </p:cNvPr>
          <p:cNvSpPr txBox="1"/>
          <p:nvPr/>
        </p:nvSpPr>
        <p:spPr>
          <a:xfrm>
            <a:off x="191310" y="5909596"/>
            <a:ext cx="7029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3: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FPI HMI system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hypercubes of bacterial cells.: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CMOS Camera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Hypercube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Objective Lens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(d) Data Acquisition PC as output.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63FBA-7E6D-4BC4-9108-C07D39AED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" y="1051237"/>
            <a:ext cx="7029450" cy="482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9892C-1DF3-4C5D-8D09-85F8568A36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111"/>
          <a:stretch/>
        </p:blipFill>
        <p:spPr>
          <a:xfrm>
            <a:off x="6877122" y="1051237"/>
            <a:ext cx="4774462" cy="2343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0742F-076D-403F-97BE-0B17E785D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019" y="3920483"/>
            <a:ext cx="4091437" cy="2820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455" y="483700"/>
            <a:ext cx="4560339" cy="493677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U-Net-Type Architecture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C6AC49-BF97-4E44-AE1C-DF508B68AC59}"/>
              </a:ext>
            </a:extLst>
          </p:cNvPr>
          <p:cNvSpPr txBox="1"/>
          <p:nvPr/>
        </p:nvSpPr>
        <p:spPr>
          <a:xfrm>
            <a:off x="470770" y="5211322"/>
            <a:ext cx="7536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4: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Summary architecture and data flow of four U-Net-type models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U-Net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-Net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AGResU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-Net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AGR2U-Net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FBCBF-3955-486D-8B3E-CD1E303830AB}"/>
              </a:ext>
            </a:extLst>
          </p:cNvPr>
          <p:cNvSpPr txBox="1"/>
          <p:nvPr/>
        </p:nvSpPr>
        <p:spPr>
          <a:xfrm>
            <a:off x="8034826" y="3948327"/>
            <a:ext cx="3894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of four different bacterial strains single 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AA2DC6-0020-4325-8594-9B97ED69947A}"/>
              </a:ext>
            </a:extLst>
          </p:cNvPr>
          <p:cNvSpPr txBox="1"/>
          <p:nvPr/>
        </p:nvSpPr>
        <p:spPr>
          <a:xfrm>
            <a:off x="8034824" y="3033540"/>
            <a:ext cx="3873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Listeria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innocua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Staphylococcus aureus </a:t>
            </a: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Salmonella Typhimurium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182B3-1CF7-4B90-84B6-F4BB058A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4" y="1169856"/>
            <a:ext cx="7039085" cy="4018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45A9A-5006-416F-A516-B0462337F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825" y="1350120"/>
            <a:ext cx="3894749" cy="16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1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609" y="316603"/>
            <a:ext cx="6262991" cy="8475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U-Net-Type Architecture 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6FEB20-05BC-4812-AEF2-4C664588DED0}"/>
              </a:ext>
            </a:extLst>
          </p:cNvPr>
          <p:cNvSpPr txBox="1"/>
          <p:nvPr/>
        </p:nvSpPr>
        <p:spPr>
          <a:xfrm>
            <a:off x="246945" y="5279132"/>
            <a:ext cx="796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6: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structures of encoder, decoder, and center blocks in (a)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(b)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AGResU</a:t>
            </a:r>
            <a:r>
              <a:rPr lang="en-US" sz="1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(c)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AGR2U-Net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(d) Detail of the recurrent residual block used in (c).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20DFA-C668-4B28-9EB7-AFE3B60C0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4116"/>
            <a:ext cx="9315450" cy="399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51FDC-0FC7-47CC-830D-0C0CC02DF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348" y="2736107"/>
            <a:ext cx="3828145" cy="2857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FB04C5-FB1A-4EBB-9B96-CE43146D9EDD}"/>
              </a:ext>
            </a:extLst>
          </p:cNvPr>
          <p:cNvSpPr txBox="1"/>
          <p:nvPr/>
        </p:nvSpPr>
        <p:spPr>
          <a:xfrm>
            <a:off x="8210400" y="5502539"/>
            <a:ext cx="3828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7: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of the attention gate in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AGResU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 and AGR2U-Net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1572</Words>
  <Application>Microsoft Office PowerPoint</Application>
  <PresentationFormat>Widescreen</PresentationFormat>
  <Paragraphs>113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ProximaVara-Roman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 Background and Motivation   </vt:lpstr>
      <vt:lpstr> Background and Motivation   </vt:lpstr>
      <vt:lpstr> Data Acquisition Procedure  </vt:lpstr>
      <vt:lpstr> Four U-Net-Type Architecture </vt:lpstr>
      <vt:lpstr>Four U-Net-Type Architecture </vt:lpstr>
      <vt:lpstr>Results of the U-Net-Type Architecture </vt:lpstr>
      <vt:lpstr>Results of the U-Net-Type Architecture </vt:lpstr>
      <vt:lpstr>Limitations</vt:lpstr>
      <vt:lpstr>Thank You for your Attention</vt:lpstr>
      <vt:lpstr>TransLR-Net: Enhancing Classification Accuracy of Live and Dead Foodborne Bacteria in Hyperspectral Microscope Imagery</vt:lpstr>
      <vt:lpstr>Journal to Submitting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</dc:creator>
  <cp:lastModifiedBy>DS</cp:lastModifiedBy>
  <cp:revision>84</cp:revision>
  <dcterms:created xsi:type="dcterms:W3CDTF">2023-06-28T05:50:50Z</dcterms:created>
  <dcterms:modified xsi:type="dcterms:W3CDTF">2023-08-24T08:00:07Z</dcterms:modified>
</cp:coreProperties>
</file>