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615" r:id="rId2"/>
    <p:sldId id="286" r:id="rId3"/>
    <p:sldId id="3627" r:id="rId4"/>
    <p:sldId id="3628" r:id="rId5"/>
    <p:sldId id="3619" r:id="rId6"/>
    <p:sldId id="3623" r:id="rId7"/>
    <p:sldId id="3624" r:id="rId8"/>
    <p:sldId id="3626" r:id="rId9"/>
    <p:sldId id="3625" r:id="rId10"/>
    <p:sldId id="3617" r:id="rId11"/>
    <p:sldId id="3629" r:id="rId12"/>
    <p:sldId id="3620" r:id="rId13"/>
    <p:sldId id="3621" r:id="rId14"/>
    <p:sldId id="3618" r:id="rId15"/>
    <p:sldId id="3616" r:id="rId16"/>
    <p:sldId id="362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CD9"/>
    <a:srgbClr val="1A78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F201-8FF7-ED4E-AB42-09BC28E5BF0E}" v="34" dt="2023-08-23T06:02:57.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88614" autoAdjust="0"/>
  </p:normalViewPr>
  <p:slideViewPr>
    <p:cSldViewPr snapToGrid="0">
      <p:cViewPr varScale="1">
        <p:scale>
          <a:sx n="141" d="100"/>
          <a:sy n="141" d="100"/>
        </p:scale>
        <p:origin x="1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晶晶 谭" userId="9ac539a938bcbea9" providerId="LiveId" clId="{3A5FF201-8FF7-ED4E-AB42-09BC28E5BF0E}"/>
    <pc:docChg chg="addSld modSld">
      <pc:chgData name="晶晶 谭" userId="9ac539a938bcbea9" providerId="LiveId" clId="{3A5FF201-8FF7-ED4E-AB42-09BC28E5BF0E}" dt="2023-08-24T07:48:50.527" v="37" actId="680"/>
      <pc:docMkLst>
        <pc:docMk/>
      </pc:docMkLst>
      <pc:sldChg chg="modSp mod">
        <pc:chgData name="晶晶 谭" userId="9ac539a938bcbea9" providerId="LiveId" clId="{3A5FF201-8FF7-ED4E-AB42-09BC28E5BF0E}" dt="2023-08-24T07:26:30.464" v="35" actId="20577"/>
        <pc:sldMkLst>
          <pc:docMk/>
          <pc:sldMk cId="3311250542" sldId="3615"/>
        </pc:sldMkLst>
        <pc:spChg chg="mod">
          <ac:chgData name="晶晶 谭" userId="9ac539a938bcbea9" providerId="LiveId" clId="{3A5FF201-8FF7-ED4E-AB42-09BC28E5BF0E}" dt="2023-08-24T07:26:30.464" v="35" actId="20577"/>
          <ac:spMkLst>
            <pc:docMk/>
            <pc:sldMk cId="3311250542" sldId="3615"/>
            <ac:spMk id="14" creationId="{F37CC549-50FF-52C9-5738-6BF5B9E12A54}"/>
          </ac:spMkLst>
        </pc:spChg>
      </pc:sldChg>
      <pc:sldChg chg="modSp">
        <pc:chgData name="晶晶 谭" userId="9ac539a938bcbea9" providerId="LiveId" clId="{3A5FF201-8FF7-ED4E-AB42-09BC28E5BF0E}" dt="2023-08-23T06:01:41.127" v="21" actId="1038"/>
        <pc:sldMkLst>
          <pc:docMk/>
          <pc:sldMk cId="3613593018" sldId="3616"/>
        </pc:sldMkLst>
        <pc:spChg chg="mod">
          <ac:chgData name="晶晶 谭" userId="9ac539a938bcbea9" providerId="LiveId" clId="{3A5FF201-8FF7-ED4E-AB42-09BC28E5BF0E}" dt="2023-08-23T06:01:41.127" v="21" actId="1038"/>
          <ac:spMkLst>
            <pc:docMk/>
            <pc:sldMk cId="3613593018" sldId="3616"/>
            <ac:spMk id="49" creationId="{6D382CC7-8A8E-4F99-BA9E-305D5B633B4E}"/>
          </ac:spMkLst>
        </pc:spChg>
      </pc:sldChg>
      <pc:sldChg chg="modSp">
        <pc:chgData name="晶晶 谭" userId="9ac539a938bcbea9" providerId="LiveId" clId="{3A5FF201-8FF7-ED4E-AB42-09BC28E5BF0E}" dt="2023-08-23T06:01:46.563" v="27" actId="1038"/>
        <pc:sldMkLst>
          <pc:docMk/>
          <pc:sldMk cId="604867099" sldId="3618"/>
        </pc:sldMkLst>
        <pc:spChg chg="mod">
          <ac:chgData name="晶晶 谭" userId="9ac539a938bcbea9" providerId="LiveId" clId="{3A5FF201-8FF7-ED4E-AB42-09BC28E5BF0E}" dt="2023-08-23T06:01:46.563" v="27" actId="1038"/>
          <ac:spMkLst>
            <pc:docMk/>
            <pc:sldMk cId="604867099" sldId="3618"/>
            <ac:spMk id="49" creationId="{6D382CC7-8A8E-4F99-BA9E-305D5B633B4E}"/>
          </ac:spMkLst>
        </pc:spChg>
      </pc:sldChg>
      <pc:sldChg chg="modSp">
        <pc:chgData name="晶晶 谭" userId="9ac539a938bcbea9" providerId="LiveId" clId="{3A5FF201-8FF7-ED4E-AB42-09BC28E5BF0E}" dt="2023-08-23T06:01:33.051" v="11" actId="1038"/>
        <pc:sldMkLst>
          <pc:docMk/>
          <pc:sldMk cId="370412972" sldId="3622"/>
        </pc:sldMkLst>
        <pc:spChg chg="mod">
          <ac:chgData name="晶晶 谭" userId="9ac539a938bcbea9" providerId="LiveId" clId="{3A5FF201-8FF7-ED4E-AB42-09BC28E5BF0E}" dt="2023-08-23T06:01:33.051" v="11" actId="1038"/>
          <ac:spMkLst>
            <pc:docMk/>
            <pc:sldMk cId="370412972" sldId="3622"/>
            <ac:spMk id="49" creationId="{6D382CC7-8A8E-4F99-BA9E-305D5B633B4E}"/>
          </ac:spMkLst>
        </pc:spChg>
      </pc:sldChg>
      <pc:sldChg chg="modSp">
        <pc:chgData name="晶晶 谭" userId="9ac539a938bcbea9" providerId="LiveId" clId="{3A5FF201-8FF7-ED4E-AB42-09BC28E5BF0E}" dt="2023-08-23T06:02:49.174" v="29" actId="1038"/>
        <pc:sldMkLst>
          <pc:docMk/>
          <pc:sldMk cId="875310381" sldId="3625"/>
        </pc:sldMkLst>
        <pc:spChg chg="mod">
          <ac:chgData name="晶晶 谭" userId="9ac539a938bcbea9" providerId="LiveId" clId="{3A5FF201-8FF7-ED4E-AB42-09BC28E5BF0E}" dt="2023-08-23T06:02:49.174" v="29" actId="1038"/>
          <ac:spMkLst>
            <pc:docMk/>
            <pc:sldMk cId="875310381" sldId="3625"/>
            <ac:spMk id="27" creationId="{3BE9498F-4D36-5629-7FE5-4A0902A5F305}"/>
          </ac:spMkLst>
        </pc:spChg>
      </pc:sldChg>
      <pc:sldChg chg="modSp">
        <pc:chgData name="晶晶 谭" userId="9ac539a938bcbea9" providerId="LiveId" clId="{3A5FF201-8FF7-ED4E-AB42-09BC28E5BF0E}" dt="2023-08-23T06:02:57.439" v="33" actId="1038"/>
        <pc:sldMkLst>
          <pc:docMk/>
          <pc:sldMk cId="2812851658" sldId="3626"/>
        </pc:sldMkLst>
        <pc:spChg chg="mod">
          <ac:chgData name="晶晶 谭" userId="9ac539a938bcbea9" providerId="LiveId" clId="{3A5FF201-8FF7-ED4E-AB42-09BC28E5BF0E}" dt="2023-08-23T06:02:57.439" v="33" actId="1038"/>
          <ac:spMkLst>
            <pc:docMk/>
            <pc:sldMk cId="2812851658" sldId="3626"/>
            <ac:spMk id="49" creationId="{6D382CC7-8A8E-4F99-BA9E-305D5B633B4E}"/>
          </ac:spMkLst>
        </pc:spChg>
      </pc:sldChg>
      <pc:sldChg chg="new">
        <pc:chgData name="晶晶 谭" userId="9ac539a938bcbea9" providerId="LiveId" clId="{3A5FF201-8FF7-ED4E-AB42-09BC28E5BF0E}" dt="2023-08-24T07:41:08.759" v="36" actId="680"/>
        <pc:sldMkLst>
          <pc:docMk/>
          <pc:sldMk cId="2086230037" sldId="3628"/>
        </pc:sldMkLst>
      </pc:sldChg>
      <pc:sldChg chg="new">
        <pc:chgData name="晶晶 谭" userId="9ac539a938bcbea9" providerId="LiveId" clId="{3A5FF201-8FF7-ED4E-AB42-09BC28E5BF0E}" dt="2023-08-24T07:48:50.527" v="37" actId="680"/>
        <pc:sldMkLst>
          <pc:docMk/>
          <pc:sldMk cId="998795953" sldId="36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86854-75B0-4EF3-9E64-2F2E880E15A7}" type="datetimeFigureOut">
              <a:rPr lang="zh-CN" altLang="en-US" smtClean="0"/>
              <a:t>2023/8/24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2B50D-9E74-48D0-8C71-FABAF1AA66B3}" type="slidenum">
              <a:rPr lang="zh-CN" altLang="en-US" smtClean="0"/>
              <a:t>‹#›</a:t>
            </a:fld>
            <a:endParaRPr lang="zh-CN" altLang="en-US"/>
          </a:p>
        </p:txBody>
      </p:sp>
    </p:spTree>
    <p:extLst>
      <p:ext uri="{BB962C8B-B14F-4D97-AF65-F5344CB8AC3E}">
        <p14:creationId xmlns:p14="http://schemas.microsoft.com/office/powerpoint/2010/main" val="36774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由于</a:t>
            </a:r>
            <a:r>
              <a:rPr lang="en-US" altLang="zh-CN" sz="1800" dirty="0">
                <a:effectLst/>
                <a:latin typeface="Times New Roman" panose="02020603050405020304" pitchFamily="18" charset="0"/>
                <a:ea typeface="宋体" panose="02010600030101010101" pitchFamily="2" charset="-122"/>
              </a:rPr>
              <a:t>OMA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中每个正交无线资源只用于单个用户，因此同时支持的用户数量受到可用无线资源总数的限制，从而限制了频谱效率。</a:t>
            </a:r>
            <a:r>
              <a:rPr lang="en-US" altLang="zh-CN" sz="1800" dirty="0">
                <a:effectLst/>
                <a:latin typeface="Times New Roman" panose="02020603050405020304" pitchFamily="18" charset="0"/>
                <a:ea typeface="宋体" panose="02010600030101010101" pitchFamily="2" charset="-122"/>
              </a:rPr>
              <a:t>OMA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的另一个问题是，只需要少量资源的低速率用户</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如物联网</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物联网传感器</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仍然可能独自占用整个资源块，这进一步导致频谱的低效使用。此外，为了保证</a:t>
            </a:r>
            <a:r>
              <a:rPr lang="en-US" altLang="zh-CN" sz="1800" dirty="0">
                <a:effectLst/>
                <a:latin typeface="Times New Roman" panose="02020603050405020304" pitchFamily="18" charset="0"/>
                <a:ea typeface="宋体" panose="02010600030101010101" pitchFamily="2" charset="-122"/>
              </a:rPr>
              <a:t>OMA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系统的性能，需要设计良好的用户调度，而这需要较高的信令开销。</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9720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70232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67579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98690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t>ES</a:t>
            </a:r>
            <a:r>
              <a:rPr lang="zh-CN" altLang="en-US" dirty="0"/>
              <a:t>：用户选择，</a:t>
            </a:r>
            <a:r>
              <a:rPr lang="en-US" altLang="zh-CN" dirty="0"/>
              <a:t>SA</a:t>
            </a:r>
            <a:r>
              <a:rPr lang="zh-CN" altLang="en-US" dirty="0"/>
              <a:t>：模拟退火；</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1164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SDMA:  </a:t>
            </a:r>
            <a:r>
              <a:rPr lang="zh-CN" altLang="en-US" b="0" i="0" dirty="0">
                <a:solidFill>
                  <a:srgbClr val="101214"/>
                </a:solidFill>
                <a:effectLst/>
                <a:latin typeface="PingFang SC"/>
              </a:rPr>
              <a:t>然而，当用户数大于发射天线数</a:t>
            </a:r>
            <a:r>
              <a:rPr lang="en-US" altLang="zh-CN" b="0" i="0" dirty="0">
                <a:solidFill>
                  <a:srgbClr val="101214"/>
                </a:solidFill>
                <a:effectLst/>
                <a:latin typeface="PingFang SC"/>
              </a:rPr>
              <a:t>[1]</a:t>
            </a:r>
            <a:r>
              <a:rPr lang="zh-CN" altLang="en-US" b="0" i="0" dirty="0">
                <a:solidFill>
                  <a:srgbClr val="101214"/>
                </a:solidFill>
                <a:effectLst/>
                <a:latin typeface="PingFang SC"/>
              </a:rPr>
              <a:t>、</a:t>
            </a:r>
            <a:r>
              <a:rPr lang="en-US" altLang="zh-CN" b="0" i="0" dirty="0">
                <a:solidFill>
                  <a:srgbClr val="101214"/>
                </a:solidFill>
                <a:effectLst/>
                <a:latin typeface="PingFang SC"/>
              </a:rPr>
              <a:t>[2]</a:t>
            </a:r>
            <a:r>
              <a:rPr lang="zh-CN" altLang="en-US" b="0" i="0" dirty="0">
                <a:solidFill>
                  <a:srgbClr val="101214"/>
                </a:solidFill>
                <a:effectLst/>
                <a:latin typeface="PingFang SC"/>
              </a:rPr>
              <a:t>时，由于干扰严重，</a:t>
            </a:r>
            <a:r>
              <a:rPr lang="en-US" altLang="zh-CN" b="0" i="0" dirty="0">
                <a:solidFill>
                  <a:srgbClr val="101214"/>
                </a:solidFill>
                <a:effectLst/>
                <a:latin typeface="PingFang SC"/>
              </a:rPr>
              <a:t>SDMA</a:t>
            </a:r>
            <a:r>
              <a:rPr lang="zh-CN" altLang="en-US" b="0" i="0" dirty="0">
                <a:solidFill>
                  <a:srgbClr val="101214"/>
                </a:solidFill>
                <a:effectLst/>
                <a:latin typeface="PingFang SC"/>
              </a:rPr>
              <a:t>在过载场景下性能迅速下降。</a:t>
            </a:r>
            <a:endParaRPr lang="en-US" altLang="zh-CN" b="0" i="0" dirty="0">
              <a:solidFill>
                <a:srgbClr val="101214"/>
              </a:solidFill>
              <a:effectLst/>
              <a:latin typeface="PingFang SC"/>
            </a:endParaRPr>
          </a:p>
          <a:p>
            <a:r>
              <a:rPr lang="en-US" altLang="zh-CN" b="0" i="0" dirty="0">
                <a:solidFill>
                  <a:srgbClr val="101214"/>
                </a:solidFill>
                <a:effectLst/>
                <a:latin typeface="PingFang SC"/>
              </a:rPr>
              <a:t>NOMA: </a:t>
            </a:r>
            <a:r>
              <a:rPr lang="zh-CN" altLang="en-US" b="0" i="0" dirty="0">
                <a:solidFill>
                  <a:srgbClr val="101214"/>
                </a:solidFill>
                <a:effectLst/>
                <a:latin typeface="PingFang SC"/>
              </a:rPr>
              <a:t>然而，由于</a:t>
            </a:r>
            <a:r>
              <a:rPr lang="en-US" altLang="zh-CN" b="0" i="0" dirty="0">
                <a:solidFill>
                  <a:srgbClr val="101214"/>
                </a:solidFill>
                <a:effectLst/>
                <a:latin typeface="PingFang SC"/>
              </a:rPr>
              <a:t>NOMA</a:t>
            </a:r>
            <a:r>
              <a:rPr lang="zh-CN" altLang="en-US" b="0" i="0" dirty="0">
                <a:solidFill>
                  <a:srgbClr val="101214"/>
                </a:solidFill>
                <a:effectLst/>
                <a:latin typeface="PingFang SC"/>
              </a:rPr>
              <a:t>的用户阶是基于单天线退化信道，在多天线系统中，</a:t>
            </a:r>
            <a:r>
              <a:rPr lang="en-US" altLang="zh-CN" b="0" i="0" dirty="0">
                <a:solidFill>
                  <a:srgbClr val="101214"/>
                </a:solidFill>
                <a:effectLst/>
                <a:latin typeface="PingFang SC"/>
              </a:rPr>
              <a:t>NOMA</a:t>
            </a:r>
            <a:r>
              <a:rPr lang="zh-CN" altLang="en-US" b="0" i="0" dirty="0">
                <a:solidFill>
                  <a:srgbClr val="101214"/>
                </a:solidFill>
                <a:effectLst/>
                <a:latin typeface="PingFang SC"/>
              </a:rPr>
              <a:t>可能导致空间维数的低效利用，并产生较高的计算复杂度。</a:t>
            </a:r>
            <a:endParaRPr lang="en-US" altLang="zh-CN" b="0" i="0" dirty="0">
              <a:solidFill>
                <a:srgbClr val="101214"/>
              </a:solidFill>
              <a:effectLst/>
              <a:latin typeface="PingFang SC"/>
            </a:endParaRPr>
          </a:p>
          <a:p>
            <a:r>
              <a:rPr lang="en-US" altLang="zh-CN" b="0" i="0" dirty="0">
                <a:solidFill>
                  <a:srgbClr val="101214"/>
                </a:solidFill>
                <a:effectLst/>
                <a:latin typeface="PingFang SC"/>
              </a:rPr>
              <a:t>RSMA:</a:t>
            </a:r>
            <a:r>
              <a:rPr lang="zh-CN" altLang="en-US" b="0" i="0" dirty="0">
                <a:solidFill>
                  <a:srgbClr val="101214"/>
                </a:solidFill>
                <a:effectLst/>
                <a:latin typeface="PingFang SC"/>
              </a:rPr>
              <a:t>通过部分解码干扰和部分将干扰作为噪声处理，</a:t>
            </a:r>
            <a:r>
              <a:rPr lang="en-US" altLang="zh-CN" b="0" i="0" dirty="0">
                <a:solidFill>
                  <a:srgbClr val="101214"/>
                </a:solidFill>
                <a:effectLst/>
                <a:latin typeface="PingFang SC"/>
              </a:rPr>
              <a:t>RSMA</a:t>
            </a:r>
            <a:r>
              <a:rPr lang="zh-CN" altLang="en-US" b="0" i="0" dirty="0">
                <a:solidFill>
                  <a:srgbClr val="101214"/>
                </a:solidFill>
                <a:effectLst/>
                <a:latin typeface="PingFang SC"/>
              </a:rPr>
              <a:t>可以实现对干扰的抑制，并获得比</a:t>
            </a:r>
            <a:r>
              <a:rPr lang="en-US" altLang="zh-CN" b="0" i="0" dirty="0">
                <a:solidFill>
                  <a:srgbClr val="101214"/>
                </a:solidFill>
                <a:effectLst/>
                <a:latin typeface="PingFang SC"/>
              </a:rPr>
              <a:t>NOMA</a:t>
            </a:r>
            <a:r>
              <a:rPr lang="zh-CN" altLang="en-US" b="0" i="0" dirty="0">
                <a:solidFill>
                  <a:srgbClr val="101214"/>
                </a:solidFill>
                <a:effectLst/>
                <a:latin typeface="PingFang SC"/>
              </a:rPr>
              <a:t>和</a:t>
            </a:r>
            <a:r>
              <a:rPr lang="en-US" altLang="zh-CN" b="0" i="0" dirty="0">
                <a:solidFill>
                  <a:srgbClr val="101214"/>
                </a:solidFill>
                <a:effectLst/>
                <a:latin typeface="PingFang SC"/>
              </a:rPr>
              <a:t>SDMA</a:t>
            </a:r>
            <a:r>
              <a:rPr lang="zh-CN" altLang="en-US" b="0" i="0" dirty="0">
                <a:solidFill>
                  <a:srgbClr val="101214"/>
                </a:solidFill>
                <a:effectLst/>
                <a:latin typeface="PingFang SC"/>
              </a:rPr>
              <a:t>更高的频谱效率和自由度</a:t>
            </a:r>
            <a:r>
              <a:rPr lang="en-US" altLang="zh-CN" b="0" i="0" dirty="0">
                <a:solidFill>
                  <a:srgbClr val="101214"/>
                </a:solidFill>
                <a:effectLst/>
                <a:latin typeface="PingFang SC"/>
              </a:rPr>
              <a:t>(</a:t>
            </a:r>
            <a:r>
              <a:rPr lang="en-US" altLang="zh-CN" b="0" i="0" dirty="0" err="1">
                <a:solidFill>
                  <a:srgbClr val="101214"/>
                </a:solidFill>
                <a:effectLst/>
                <a:latin typeface="PingFang SC"/>
              </a:rPr>
              <a:t>DoF</a:t>
            </a:r>
            <a:r>
              <a:rPr lang="en-US" altLang="zh-CN" b="0" i="0" dirty="0">
                <a:solidFill>
                  <a:srgbClr val="101214"/>
                </a:solidFill>
                <a:effectLst/>
                <a:latin typeface="PingFang SC"/>
              </a:rPr>
              <a:t>)</a:t>
            </a:r>
            <a:r>
              <a:rPr lang="zh-CN" altLang="en-US" b="0" i="0" dirty="0">
                <a:solidFill>
                  <a:srgbClr val="101214"/>
                </a:solidFill>
                <a:effectLst/>
                <a:latin typeface="PingFang SC"/>
              </a:rPr>
              <a:t>。此外，</a:t>
            </a:r>
            <a:r>
              <a:rPr lang="en-US" altLang="zh-CN" b="0" i="0" dirty="0">
                <a:solidFill>
                  <a:srgbClr val="101214"/>
                </a:solidFill>
                <a:effectLst/>
                <a:latin typeface="PingFang SC"/>
              </a:rPr>
              <a:t>RSMA</a:t>
            </a:r>
            <a:r>
              <a:rPr lang="zh-CN" altLang="en-US" b="0" i="0" dirty="0">
                <a:solidFill>
                  <a:srgbClr val="101214"/>
                </a:solidFill>
                <a:effectLst/>
                <a:latin typeface="PingFang SC"/>
              </a:rPr>
              <a:t>能够为大量具有异构服务质量</a:t>
            </a:r>
            <a:r>
              <a:rPr lang="en-US" altLang="zh-CN" b="0" i="0" dirty="0">
                <a:solidFill>
                  <a:srgbClr val="101214"/>
                </a:solidFill>
                <a:effectLst/>
                <a:latin typeface="PingFang SC"/>
              </a:rPr>
              <a:t>(QoS)</a:t>
            </a:r>
            <a:r>
              <a:rPr lang="zh-CN" altLang="en-US" b="0" i="0" dirty="0">
                <a:solidFill>
                  <a:srgbClr val="101214"/>
                </a:solidFill>
                <a:effectLst/>
                <a:latin typeface="PingFang SC"/>
              </a:rPr>
              <a:t>需求的用户提供服务，并对不同的网络负载和不完美信道状态信息</a:t>
            </a:r>
            <a:r>
              <a:rPr lang="en-US" altLang="zh-CN" b="0" i="0" dirty="0">
                <a:solidFill>
                  <a:srgbClr val="101214"/>
                </a:solidFill>
                <a:effectLst/>
                <a:latin typeface="PingFang SC"/>
              </a:rPr>
              <a:t>(CSI)</a:t>
            </a:r>
            <a:r>
              <a:rPr lang="zh-CN" altLang="en-US" b="0" i="0" dirty="0">
                <a:solidFill>
                  <a:srgbClr val="101214"/>
                </a:solidFill>
                <a:effectLst/>
                <a:latin typeface="PingFang SC"/>
              </a:rPr>
              <a:t>具有鲁棒性。</a:t>
            </a:r>
            <a:endParaRPr lang="en-US" altLang="zh-CN" b="0" i="0" dirty="0">
              <a:solidFill>
                <a:srgbClr val="101214"/>
              </a:solidFill>
              <a:effectLst/>
              <a:latin typeface="PingFang SC"/>
            </a:endParaRPr>
          </a:p>
          <a:p>
            <a:r>
              <a:rPr lang="en-US" altLang="zh-CN" b="0" i="0" dirty="0">
                <a:solidFill>
                  <a:srgbClr val="101214"/>
                </a:solidFill>
                <a:effectLst/>
                <a:latin typeface="PingFang SC"/>
              </a:rPr>
              <a:t>SIC: </a:t>
            </a:r>
            <a:r>
              <a:rPr lang="en-US" altLang="zh-CN" sz="1800" b="0" i="0" u="none" strike="noStrike" baseline="0" dirty="0">
                <a:latin typeface="NimbusRomNo9L-Regu"/>
              </a:rPr>
              <a:t>successive interference cancellation</a:t>
            </a:r>
            <a:r>
              <a:rPr lang="zh-CN" altLang="en-US" sz="1800" b="0" i="0" u="none" strike="noStrike" baseline="0" dirty="0">
                <a:latin typeface="NimbusRomNo9L-Regu"/>
              </a:rPr>
              <a:t>，</a:t>
            </a:r>
            <a:r>
              <a:rPr lang="zh-CN" altLang="en-US" b="0" i="0" dirty="0">
                <a:solidFill>
                  <a:srgbClr val="101214"/>
                </a:solidFill>
                <a:effectLst/>
                <a:latin typeface="PingFang SC"/>
              </a:rPr>
              <a:t>串行干扰消除</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9040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t>5</a:t>
            </a:r>
            <a:r>
              <a:rPr lang="zh-CN" altLang="en-US" dirty="0"/>
              <a:t>：</a:t>
            </a:r>
            <a:r>
              <a:rPr lang="en-US" altLang="zh-CN" dirty="0"/>
              <a:t>2020</a:t>
            </a:r>
            <a:r>
              <a:rPr lang="zh-CN" altLang="en-US" dirty="0"/>
              <a:t>的</a:t>
            </a:r>
            <a:r>
              <a:rPr lang="en-US" altLang="zh-CN" dirty="0"/>
              <a:t>TCOM-DRCRS; 6</a:t>
            </a:r>
            <a:r>
              <a:rPr lang="zh-CN" altLang="en-US" dirty="0"/>
              <a:t>：</a:t>
            </a:r>
            <a:r>
              <a:rPr lang="en-US" altLang="zh-CN" dirty="0"/>
              <a:t>2019</a:t>
            </a:r>
            <a:r>
              <a:rPr lang="zh-CN" altLang="en-US" dirty="0"/>
              <a:t>的</a:t>
            </a:r>
            <a:r>
              <a:rPr lang="en-US" altLang="zh-CN" dirty="0"/>
              <a:t>RS+</a:t>
            </a:r>
            <a:r>
              <a:rPr lang="zh-CN" altLang="en-US" dirty="0"/>
              <a:t>通用报文解码（</a:t>
            </a:r>
            <a:r>
              <a:rPr lang="en-US" altLang="zh-CN" dirty="0"/>
              <a:t>CMD</a:t>
            </a:r>
            <a:r>
              <a:rPr lang="zh-CN" altLang="en-US" dirty="0"/>
              <a:t>）</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89616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t>C-RAN</a:t>
            </a:r>
            <a:r>
              <a:rPr lang="zh-CN" altLang="en-US" dirty="0"/>
              <a:t>：</a:t>
            </a:r>
            <a:r>
              <a:rPr lang="en-US" altLang="zh-CN" dirty="0"/>
              <a:t>cloud </a:t>
            </a:r>
            <a:r>
              <a:rPr lang="en-US" altLang="zh-CN" sz="1800" b="0" i="0" u="none" strike="noStrike" baseline="0" dirty="0">
                <a:latin typeface="Times-Roman"/>
              </a:rPr>
              <a:t>radio access networks,</a:t>
            </a:r>
            <a:r>
              <a:rPr lang="zh-CN" altLang="en-US" sz="1800" b="0" i="0" u="none" strike="noStrike" baseline="0" dirty="0">
                <a:latin typeface="Times-Roman"/>
              </a:rPr>
              <a:t> </a:t>
            </a:r>
            <a:r>
              <a:rPr lang="en-US" altLang="zh-CN" sz="1800" b="0" i="0" u="none" strike="noStrike" baseline="0" dirty="0">
                <a:latin typeface="Times-Roman"/>
              </a:rPr>
              <a:t>BC: broadcast channel, IC: interference channel, SWIPT: </a:t>
            </a:r>
            <a:r>
              <a:rPr lang="en-US" altLang="zh-CN" b="0" i="0" dirty="0">
                <a:solidFill>
                  <a:srgbClr val="101214"/>
                </a:solidFill>
                <a:effectLst/>
                <a:latin typeface="PingFang SC"/>
              </a:rPr>
              <a:t>Simultaneous Wireless Information and Power Transfer</a:t>
            </a:r>
          </a:p>
          <a:p>
            <a:r>
              <a:rPr lang="en-US" altLang="zh-CN" b="0" i="0" dirty="0">
                <a:solidFill>
                  <a:srgbClr val="101214"/>
                </a:solidFill>
                <a:effectLst/>
                <a:latin typeface="PingFang SC"/>
              </a:rPr>
              <a:t>CSIT</a:t>
            </a:r>
            <a:r>
              <a:rPr lang="zh-CN" altLang="en-US" b="0" i="0" dirty="0">
                <a:solidFill>
                  <a:srgbClr val="101214"/>
                </a:solidFill>
                <a:effectLst/>
                <a:latin typeface="PingFang SC"/>
              </a:rPr>
              <a:t>：信道状态信息状况；</a:t>
            </a:r>
            <a:r>
              <a:rPr lang="en-US" altLang="zh-CN" b="0" i="0" dirty="0">
                <a:solidFill>
                  <a:srgbClr val="101214"/>
                </a:solidFill>
                <a:effectLst/>
                <a:latin typeface="PingFang SC"/>
              </a:rPr>
              <a:t>WSR:</a:t>
            </a:r>
            <a:r>
              <a:rPr lang="zh-CN" altLang="en-US" b="0" i="0" dirty="0">
                <a:solidFill>
                  <a:srgbClr val="101214"/>
                </a:solidFill>
                <a:effectLst/>
                <a:latin typeface="PingFang SC"/>
              </a:rPr>
              <a:t>加权总速率；</a:t>
            </a:r>
            <a:r>
              <a:rPr lang="en-US" altLang="zh-CN" b="0" i="0" dirty="0">
                <a:solidFill>
                  <a:srgbClr val="101214"/>
                </a:solidFill>
                <a:effectLst/>
                <a:latin typeface="PingFang SC"/>
              </a:rPr>
              <a:t>MMF</a:t>
            </a:r>
            <a:r>
              <a:rPr lang="zh-CN" altLang="en-US" b="0" i="0" dirty="0">
                <a:solidFill>
                  <a:srgbClr val="101214"/>
                </a:solidFill>
                <a:effectLst/>
                <a:latin typeface="PingFang SC"/>
              </a:rPr>
              <a:t>：最大最小公平性；</a:t>
            </a:r>
            <a:r>
              <a:rPr lang="en-US" altLang="zh-CN" b="0" i="0" dirty="0">
                <a:solidFill>
                  <a:srgbClr val="101214"/>
                </a:solidFill>
                <a:effectLst/>
                <a:latin typeface="PingFang SC"/>
              </a:rPr>
              <a:t>EE</a:t>
            </a:r>
            <a:r>
              <a:rPr lang="zh-CN" altLang="en-US" b="0" i="0" dirty="0">
                <a:solidFill>
                  <a:srgbClr val="101214"/>
                </a:solidFill>
                <a:effectLst/>
                <a:latin typeface="PingFang SC"/>
              </a:rPr>
              <a:t>：能效</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220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C-RAN</a:t>
            </a:r>
            <a:r>
              <a:rPr lang="zh-CN" altLang="en-US" dirty="0"/>
              <a:t>：</a:t>
            </a:r>
            <a:r>
              <a:rPr lang="en-US" altLang="zh-CN" dirty="0"/>
              <a:t>cloud </a:t>
            </a:r>
            <a:r>
              <a:rPr lang="en-US" altLang="zh-CN" sz="1200" b="0" i="0" u="none" strike="noStrike" baseline="0" dirty="0">
                <a:latin typeface="Times-Roman"/>
              </a:rPr>
              <a:t>radio access networks,</a:t>
            </a:r>
            <a:r>
              <a:rPr lang="zh-CN" altLang="en-US" sz="1200" b="0" i="0" u="none" strike="noStrike" baseline="0" dirty="0">
                <a:latin typeface="Times-Roman"/>
              </a:rPr>
              <a:t> </a:t>
            </a:r>
            <a:r>
              <a:rPr lang="en-US" altLang="zh-CN" sz="1200" b="0" i="0" u="none" strike="noStrike" baseline="0" dirty="0">
                <a:latin typeface="Times-Roman"/>
              </a:rPr>
              <a:t>BC: broadcast channel, IC: interference channel, SWIPT: </a:t>
            </a:r>
            <a:r>
              <a:rPr lang="en-US" altLang="zh-CN" b="0" i="0" dirty="0">
                <a:solidFill>
                  <a:srgbClr val="101214"/>
                </a:solidFill>
                <a:effectLst/>
                <a:latin typeface="PingFang SC"/>
              </a:rPr>
              <a:t>Simultaneous Wireless Information and Power Transfer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98792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83672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8120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0955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Q</a:t>
                </a:r>
                <a:r>
                  <a:rPr lang="zh-CN" altLang="en-US" dirty="0"/>
                  <a:t>是互补高斯累计分布函数，</a:t>
                </a:r>
                <a14:m>
                  <m:oMath xmlns:m="http://schemas.openxmlformats.org/officeDocument/2006/math">
                    <m:r>
                      <a:rPr lang="zh-CN" altLang="en-US" i="1" smtClean="0">
                        <a:latin typeface="Cambria Math" panose="02040503050406030204" pitchFamily="18" charset="0"/>
                      </a:rPr>
                      <m:t>𝜀</m:t>
                    </m:r>
                  </m:oMath>
                </a14:m>
                <a:r>
                  <a:rPr lang="zh-CN" altLang="en-US" dirty="0"/>
                  <a:t>（</a:t>
                </a:r>
                <a:r>
                  <a:rPr lang="en-US" altLang="zh-CN" dirty="0"/>
                  <a:t>\epslion</a:t>
                </a:r>
                <a:r>
                  <a:rPr lang="zh-CN" altLang="en-US" dirty="0"/>
                  <a:t>）是块误码率；</a:t>
                </a:r>
              </a:p>
            </p:txBody>
          </p:sp>
        </mc:Choice>
        <mc:Fallback xmlns="">
          <p:sp>
            <p:nvSpPr>
              <p:cNvPr id="3" name="备注占位符 2"/>
              <p:cNvSpPr>
                <a:spLocks noGrp="1"/>
              </p:cNvSpPr>
              <p:nvPr>
                <p:ph type="body" idx="1"/>
              </p:nvPr>
            </p:nvSpPr>
            <p:spPr/>
            <p:txBody>
              <a:bodyPr/>
              <a:lstStyle/>
              <a:p>
                <a:r>
                  <a:rPr lang="en-US" altLang="zh-CN" dirty="0"/>
                  <a:t>Q</a:t>
                </a:r>
                <a:r>
                  <a:rPr lang="zh-CN" altLang="en-US" dirty="0"/>
                  <a:t>是互补高斯累计分布函数，</a:t>
                </a:r>
                <a:r>
                  <a:rPr lang="zh-CN" altLang="en-US" i="0">
                    <a:latin typeface="Cambria Math" panose="02040503050406030204" pitchFamily="18" charset="0"/>
                  </a:rPr>
                  <a:t>𝜀</a:t>
                </a:r>
                <a:r>
                  <a:rPr lang="zh-CN" altLang="en-US" dirty="0"/>
                  <a:t>（</a:t>
                </a:r>
                <a:r>
                  <a:rPr lang="en-US" altLang="zh-CN" dirty="0"/>
                  <a:t>\epslion</a:t>
                </a:r>
                <a:r>
                  <a:rPr lang="zh-CN" altLang="en-US" dirty="0"/>
                  <a:t>）是块误码率；</a:t>
                </a: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84472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057C4-F1EB-30A0-3127-C3919347CD4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0DDD23-5363-CBAC-A6D3-37F29D3F6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20D4CF-2E32-F386-B597-F67AEB9DBCB2}"/>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5" name="页脚占位符 4">
            <a:extLst>
              <a:ext uri="{FF2B5EF4-FFF2-40B4-BE49-F238E27FC236}">
                <a16:creationId xmlns:a16="http://schemas.microsoft.com/office/drawing/2014/main" id="{AF2E88A8-BE6F-BB7E-D29A-89DD65C862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B0AE14-D448-3732-8609-9DBF4E3C923A}"/>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384918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DC050-208F-5B49-A056-A815444E57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58F8958-B8F6-B1D9-E0C5-BEAC241CF6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A54043-8BC3-0361-021D-E4045C59FCAA}"/>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5" name="页脚占位符 4">
            <a:extLst>
              <a:ext uri="{FF2B5EF4-FFF2-40B4-BE49-F238E27FC236}">
                <a16:creationId xmlns:a16="http://schemas.microsoft.com/office/drawing/2014/main" id="{AF1A638C-CB5C-909D-5EB7-53A14B8D47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BDDD9E-6D68-9B2F-9705-65572F7C7D34}"/>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352631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052680-B8F9-DF55-7B40-4B6213C2EE4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BD730C-F30E-13CA-2896-550F0E0888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076D66-EB83-C8B3-C349-5B7ED6D3AE97}"/>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5" name="页脚占位符 4">
            <a:extLst>
              <a:ext uri="{FF2B5EF4-FFF2-40B4-BE49-F238E27FC236}">
                <a16:creationId xmlns:a16="http://schemas.microsoft.com/office/drawing/2014/main" id="{ABBBFDED-A990-B34E-26F7-2677071CB1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D0DDA8-DF79-BAB4-990D-126ACA74F006}"/>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206390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4D624-2750-F56C-83FF-D067116DDE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363CC1-917A-9ABA-93F7-87B1526276B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E15FAD-2A68-2795-793E-E9091C0A47BF}"/>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5" name="页脚占位符 4">
            <a:extLst>
              <a:ext uri="{FF2B5EF4-FFF2-40B4-BE49-F238E27FC236}">
                <a16:creationId xmlns:a16="http://schemas.microsoft.com/office/drawing/2014/main" id="{BE16A359-8323-3B6D-75C0-096C3160DF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88CAC9-4C43-008C-080A-1FFA04632C6C}"/>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122012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00EE3-6A28-807C-38F4-50CDAB3A8BC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6E00ED-3DD8-AA80-1356-6322965A4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8737DB-68C5-91B8-62C5-758D145EBEB9}"/>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5" name="页脚占位符 4">
            <a:extLst>
              <a:ext uri="{FF2B5EF4-FFF2-40B4-BE49-F238E27FC236}">
                <a16:creationId xmlns:a16="http://schemas.microsoft.com/office/drawing/2014/main" id="{DDD41EE7-CBB3-0BA8-382D-1B5F14D241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B757F-B226-BBD4-2688-EFAB4E1E3C07}"/>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263549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35065-0426-345D-C39A-4A38D0FFE9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00D22D-ABB2-8059-0EF7-F3CE9372E73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C4D7E6-C71A-1307-8EE4-AF1FFB36CD4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45D6F3-8A05-92D1-1F77-2B94F2D58B8E}"/>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6" name="页脚占位符 5">
            <a:extLst>
              <a:ext uri="{FF2B5EF4-FFF2-40B4-BE49-F238E27FC236}">
                <a16:creationId xmlns:a16="http://schemas.microsoft.com/office/drawing/2014/main" id="{C35CFDD9-5A28-BB10-1722-881F2B5F4F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189716-A5FA-6CA2-9E64-438513280104}"/>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200169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18CD2-2B14-554B-57E7-E628E164443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ADFBA4-7E55-0307-834D-BD2775F3C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9131944-3B40-892D-6537-EC1A10B390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809520-A7B2-37CD-161A-B951BE77A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C19673-B95D-46FC-6CDA-2427931BDE4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DDD7E7B-49AC-CF2B-ACA1-BEB2FC953821}"/>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8" name="页脚占位符 7">
            <a:extLst>
              <a:ext uri="{FF2B5EF4-FFF2-40B4-BE49-F238E27FC236}">
                <a16:creationId xmlns:a16="http://schemas.microsoft.com/office/drawing/2014/main" id="{C7A0D57C-B6EB-3B98-84A3-8D6E2CC95C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BD34FC-B4F1-F3BC-A4C3-410E3799C1DE}"/>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48862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654F4-1C56-0B71-02E8-906CCC3A4E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A4210C-232A-7348-E7E9-EF83924A00F5}"/>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4" name="页脚占位符 3">
            <a:extLst>
              <a:ext uri="{FF2B5EF4-FFF2-40B4-BE49-F238E27FC236}">
                <a16:creationId xmlns:a16="http://schemas.microsoft.com/office/drawing/2014/main" id="{DC53821F-2799-3B7B-CB29-FF46F5CBB3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554B2F-973F-4F36-75E6-6EB4FB9F2931}"/>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303856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283217-FF94-283A-90A4-F62CE269AB11}"/>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3" name="页脚占位符 2">
            <a:extLst>
              <a:ext uri="{FF2B5EF4-FFF2-40B4-BE49-F238E27FC236}">
                <a16:creationId xmlns:a16="http://schemas.microsoft.com/office/drawing/2014/main" id="{BB235F70-135C-9A54-3BA2-C31DD47A38B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1C85A0-51CE-2D3E-0054-D04CA74A9B25}"/>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78865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965FC-C71F-14DF-3539-27871D4FAC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1F2376-B3C5-8084-83D7-D3ED8CF58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B40D06-466C-1232-5A73-6C30262AE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F29AC6-805F-5927-3502-15736ACA5AF0}"/>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6" name="页脚占位符 5">
            <a:extLst>
              <a:ext uri="{FF2B5EF4-FFF2-40B4-BE49-F238E27FC236}">
                <a16:creationId xmlns:a16="http://schemas.microsoft.com/office/drawing/2014/main" id="{CA3CB52F-9F08-E614-5C88-347F7B8AB5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BC0A4D-E207-D65E-A3B6-46015AD08925}"/>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84625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B1F77-DCB1-B595-19BC-F22AF1F817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3998228-D9AD-CBE6-F335-CE3E4D4D0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F785B0-7C9B-F058-EC65-3691B3C1C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BBB778-8AD2-8401-7E5A-35BD60F9289F}"/>
              </a:ext>
            </a:extLst>
          </p:cNvPr>
          <p:cNvSpPr>
            <a:spLocks noGrp="1"/>
          </p:cNvSpPr>
          <p:nvPr>
            <p:ph type="dt" sz="half" idx="10"/>
          </p:nvPr>
        </p:nvSpPr>
        <p:spPr/>
        <p:txBody>
          <a:bodyPr/>
          <a:lstStyle/>
          <a:p>
            <a:fld id="{DD216F25-8A67-4134-B3AA-A6D34E3337DC}" type="datetimeFigureOut">
              <a:rPr lang="zh-CN" altLang="en-US" smtClean="0"/>
              <a:t>2023/8/24</a:t>
            </a:fld>
            <a:endParaRPr lang="zh-CN" altLang="en-US"/>
          </a:p>
        </p:txBody>
      </p:sp>
      <p:sp>
        <p:nvSpPr>
          <p:cNvPr id="6" name="页脚占位符 5">
            <a:extLst>
              <a:ext uri="{FF2B5EF4-FFF2-40B4-BE49-F238E27FC236}">
                <a16:creationId xmlns:a16="http://schemas.microsoft.com/office/drawing/2014/main" id="{78E0733E-6F37-F64B-826D-E900D79654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2AA229-88AD-7C26-CD12-B30BFBA487C5}"/>
              </a:ext>
            </a:extLst>
          </p:cNvPr>
          <p:cNvSpPr>
            <a:spLocks noGrp="1"/>
          </p:cNvSpPr>
          <p:nvPr>
            <p:ph type="sldNum" sz="quarter" idx="12"/>
          </p:nvPr>
        </p:nvSpPr>
        <p:spPr/>
        <p:txBody>
          <a:body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74006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006A51-1C67-91BE-15EC-0D85F795D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892F504-2A5F-0616-7EE6-12B7E12E2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F448CE-21F2-318C-3EA4-771AE940F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16F25-8A67-4134-B3AA-A6D34E3337DC}" type="datetimeFigureOut">
              <a:rPr lang="zh-CN" altLang="en-US" smtClean="0"/>
              <a:t>2023/8/24</a:t>
            </a:fld>
            <a:endParaRPr lang="zh-CN" altLang="en-US"/>
          </a:p>
        </p:txBody>
      </p:sp>
      <p:sp>
        <p:nvSpPr>
          <p:cNvPr id="5" name="页脚占位符 4">
            <a:extLst>
              <a:ext uri="{FF2B5EF4-FFF2-40B4-BE49-F238E27FC236}">
                <a16:creationId xmlns:a16="http://schemas.microsoft.com/office/drawing/2014/main" id="{9A6EAD0F-A365-5F2C-3219-1EB61BA72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A906B5B-F303-B359-B910-800F683E4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2F581-BF58-46BA-A13E-8C362450D6A2}" type="slidenum">
              <a:rPr lang="zh-CN" altLang="en-US" smtClean="0"/>
              <a:t>‹#›</a:t>
            </a:fld>
            <a:endParaRPr lang="zh-CN" altLang="en-US"/>
          </a:p>
        </p:txBody>
      </p:sp>
    </p:spTree>
    <p:extLst>
      <p:ext uri="{BB962C8B-B14F-4D97-AF65-F5344CB8AC3E}">
        <p14:creationId xmlns:p14="http://schemas.microsoft.com/office/powerpoint/2010/main" val="3410512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8.xml"/><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notesSlide" Target="../notesSlides/notesSlide9.xml"/><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slideLayout" Target="../slideLayouts/slideLayout7.xml"/><Relationship Id="rId16" Type="http://schemas.openxmlformats.org/officeDocument/2006/relationships/image" Target="../media/image38.png"/><Relationship Id="rId1" Type="http://schemas.openxmlformats.org/officeDocument/2006/relationships/tags" Target="../tags/tag9.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31.png"/><Relationship Id="rId1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notesSlide" Target="../notesSlides/notesSlide10.xml"/><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png"/><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470.png"/><Relationship Id="rId3" Type="http://schemas.openxmlformats.org/officeDocument/2006/relationships/notesSlide" Target="../notesSlides/notesSlide11.xml"/><Relationship Id="rId7" Type="http://schemas.openxmlformats.org/officeDocument/2006/relationships/image" Target="../media/image410.png"/><Relationship Id="rId12" Type="http://schemas.openxmlformats.org/officeDocument/2006/relationships/image" Target="../media/image460.pn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400.png"/><Relationship Id="rId11" Type="http://schemas.openxmlformats.org/officeDocument/2006/relationships/image" Target="../media/image450.png"/><Relationship Id="rId5" Type="http://schemas.openxmlformats.org/officeDocument/2006/relationships/image" Target="../media/image49.png"/><Relationship Id="rId10" Type="http://schemas.openxmlformats.org/officeDocument/2006/relationships/image" Target="../media/image440.png"/><Relationship Id="rId4" Type="http://schemas.openxmlformats.org/officeDocument/2006/relationships/image" Target="../media/image3.png"/><Relationship Id="rId9" Type="http://schemas.openxmlformats.org/officeDocument/2006/relationships/image" Target="../media/image43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2.pn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notesSlide" Target="../notesSlides/notesSlide13.xml"/><Relationship Id="rId7" Type="http://schemas.openxmlformats.org/officeDocument/2006/relationships/image" Target="../media/image55.png"/><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5.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1.png"/><Relationship Id="rId5" Type="http://schemas.openxmlformats.org/officeDocument/2006/relationships/image" Target="../media/image2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23.emf"/><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41657"/>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1148804"/>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2">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1009146"/>
            <a:ext cx="3140616" cy="2903588"/>
          </a:xfrm>
          <a:prstGeom prst="rect">
            <a:avLst/>
          </a:prstGeom>
        </p:spPr>
      </p:pic>
      <p:sp>
        <p:nvSpPr>
          <p:cNvPr id="8" name="文本框 7"/>
          <p:cNvSpPr txBox="1"/>
          <p:nvPr/>
        </p:nvSpPr>
        <p:spPr>
          <a:xfrm>
            <a:off x="4318790" y="1960824"/>
            <a:ext cx="7620933" cy="1015663"/>
          </a:xfrm>
          <a:prstGeom prst="rect">
            <a:avLst/>
          </a:prstGeom>
          <a:noFill/>
        </p:spPr>
        <p:txBody>
          <a:bodyPr wrap="none" rtlCol="0">
            <a:spAutoFit/>
          </a:bodyPr>
          <a:lstStyle/>
          <a:p>
            <a:pPr algn="ctr" defTabSz="913765">
              <a:defRPr/>
            </a:pPr>
            <a:r>
              <a:rPr lang="en-US" altLang="zh-CN" sz="3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Flexible Rate-Splitting Multiple Access</a:t>
            </a:r>
          </a:p>
          <a:p>
            <a:pPr algn="ctr" defTabSz="913765">
              <a:defRPr/>
            </a:pPr>
            <a:r>
              <a:rPr lang="en-US" altLang="zh-CN" sz="3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With Finite </a:t>
            </a:r>
            <a:r>
              <a:rPr lang="en-US" altLang="zh-CN" sz="3000" b="1" dirty="0" err="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Blocklength</a:t>
            </a:r>
            <a:endParaRPr lang="zh-CN" sz="3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2" name="文本框 1">
            <a:extLst>
              <a:ext uri="{FF2B5EF4-FFF2-40B4-BE49-F238E27FC236}">
                <a16:creationId xmlns:a16="http://schemas.microsoft.com/office/drawing/2014/main" id="{F9C2F7FA-C44A-CA4E-C0CC-633406701BC3}"/>
              </a:ext>
            </a:extLst>
          </p:cNvPr>
          <p:cNvSpPr txBox="1"/>
          <p:nvPr/>
        </p:nvSpPr>
        <p:spPr>
          <a:xfrm>
            <a:off x="195731" y="3742510"/>
            <a:ext cx="11668119" cy="646331"/>
          </a:xfrm>
          <a:prstGeom prst="rect">
            <a:avLst/>
          </a:prstGeom>
          <a:noFill/>
        </p:spPr>
        <p:txBody>
          <a:bodyPr wrap="square" rtlCol="0">
            <a:spAutoFit/>
          </a:bodyPr>
          <a:lstStyle/>
          <a:p>
            <a:r>
              <a:rPr lang="en-US" altLang="zh-CN" dirty="0"/>
              <a:t>Y. Wang, V. W. S. Wong and J. Wang, "Flexible Rate-Splitting Multiple Access With Finite </a:t>
            </a:r>
            <a:r>
              <a:rPr lang="en-US" altLang="zh-CN" dirty="0" err="1"/>
              <a:t>Blocklength</a:t>
            </a:r>
            <a:r>
              <a:rPr lang="en-US" altLang="zh-CN" dirty="0"/>
              <a:t>," in IEEE Journal on Selected Areas in Communications, vol. 41, no. 5, pp. 1398-1412, May 2023, </a:t>
            </a:r>
            <a:r>
              <a:rPr lang="en-US" altLang="zh-CN" dirty="0" err="1"/>
              <a:t>doi</a:t>
            </a:r>
            <a:r>
              <a:rPr lang="en-US" altLang="zh-CN" dirty="0"/>
              <a:t>: 10.1109/JSAC.2023.3240783.</a:t>
            </a:r>
            <a:endParaRPr lang="zh-CN" altLang="en-US" dirty="0"/>
          </a:p>
        </p:txBody>
      </p:sp>
      <p:sp>
        <p:nvSpPr>
          <p:cNvPr id="11" name="文本占位符 13">
            <a:extLst>
              <a:ext uri="{FF2B5EF4-FFF2-40B4-BE49-F238E27FC236}">
                <a16:creationId xmlns:a16="http://schemas.microsoft.com/office/drawing/2014/main" id="{48DD36DF-5420-8FEF-B90E-D9BE2EFCB118}"/>
              </a:ext>
            </a:extLst>
          </p:cNvPr>
          <p:cNvSpPr txBox="1"/>
          <p:nvPr/>
        </p:nvSpPr>
        <p:spPr>
          <a:xfrm>
            <a:off x="3821620" y="5477967"/>
            <a:ext cx="4470039" cy="41358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zh-CN" altLang="en-US" dirty="0">
              <a:solidFill>
                <a:sysClr val="windowText" lastClr="000000"/>
              </a:solidFill>
              <a:latin typeface="Arial" panose="020B0604020202020204"/>
              <a:ea typeface="微软雅黑" panose="020B0503020204020204" pitchFamily="34" charset="-122"/>
            </a:endParaRPr>
          </a:p>
        </p:txBody>
      </p:sp>
      <p:sp>
        <p:nvSpPr>
          <p:cNvPr id="13" name="圆角矩形 1">
            <a:extLst>
              <a:ext uri="{FF2B5EF4-FFF2-40B4-BE49-F238E27FC236}">
                <a16:creationId xmlns:a16="http://schemas.microsoft.com/office/drawing/2014/main" id="{48F5605F-4EA7-3963-8252-BB395D1036F5}"/>
              </a:ext>
            </a:extLst>
          </p:cNvPr>
          <p:cNvSpPr/>
          <p:nvPr/>
        </p:nvSpPr>
        <p:spPr>
          <a:xfrm>
            <a:off x="3942236" y="4751127"/>
            <a:ext cx="4017818" cy="1232792"/>
          </a:xfrm>
          <a:prstGeom prst="roundRect">
            <a:avLst/>
          </a:prstGeom>
          <a:solidFill>
            <a:srgbClr val="1A78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37CC549-50FF-52C9-5738-6BF5B9E12A54}"/>
              </a:ext>
            </a:extLst>
          </p:cNvPr>
          <p:cNvSpPr txBox="1"/>
          <p:nvPr/>
        </p:nvSpPr>
        <p:spPr>
          <a:xfrm>
            <a:off x="3942236" y="4814001"/>
            <a:ext cx="4017817" cy="1133965"/>
          </a:xfrm>
          <a:prstGeom prst="rect">
            <a:avLst/>
          </a:prstGeom>
          <a:noFill/>
        </p:spPr>
        <p:txBody>
          <a:bodyPr wrap="square" rtlCol="0">
            <a:spAutoFit/>
          </a:bodyPr>
          <a:lstStyle/>
          <a:p>
            <a:pPr algn="ctr">
              <a:lnSpc>
                <a:spcPct val="150000"/>
              </a:lnSpc>
            </a:pPr>
            <a:r>
              <a:rPr lang="en-US" altLang="zh-CN"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Name: </a:t>
            </a:r>
            <a:r>
              <a:rPr lang="en-US" altLang="zh-CN" sz="2400" b="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Jingjing</a:t>
            </a:r>
            <a:r>
              <a:rPr lang="en-US" altLang="zh-CN"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Tan</a:t>
            </a:r>
          </a:p>
          <a:p>
            <a:pPr algn="ctr">
              <a:lnSpc>
                <a:spcPct val="150000"/>
              </a:lnSpc>
            </a:pPr>
            <a:r>
              <a:rPr lang="en-US" altLang="zh-CN"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Date: August 24, 2023</a:t>
            </a:r>
            <a:endParaRPr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11250542"/>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DF130993-305C-3179-3506-EED72FDE7BF1}"/>
              </a:ext>
            </a:extLst>
          </p:cNvPr>
          <p:cNvSpPr/>
          <p:nvPr/>
        </p:nvSpPr>
        <p:spPr>
          <a:xfrm>
            <a:off x="2394371" y="1547189"/>
            <a:ext cx="2684624" cy="67684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687522" y="93329"/>
            <a:ext cx="3413698"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III. System model</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18959426-FC35-690E-8860-80D813B04290}"/>
              </a:ext>
            </a:extLst>
          </p:cNvPr>
          <p:cNvPicPr>
            <a:picLocks noChangeAspect="1"/>
          </p:cNvPicPr>
          <p:nvPr/>
        </p:nvPicPr>
        <p:blipFill>
          <a:blip r:embed="rId5"/>
          <a:stretch>
            <a:fillRect/>
          </a:stretch>
        </p:blipFill>
        <p:spPr>
          <a:xfrm>
            <a:off x="491043" y="2433178"/>
            <a:ext cx="5509481" cy="3171997"/>
          </a:xfrm>
          <a:prstGeom prst="rect">
            <a:avLst/>
          </a:prstGeom>
        </p:spPr>
      </p:pic>
      <p:pic>
        <p:nvPicPr>
          <p:cNvPr id="3" name="图片 2">
            <a:extLst>
              <a:ext uri="{FF2B5EF4-FFF2-40B4-BE49-F238E27FC236}">
                <a16:creationId xmlns:a16="http://schemas.microsoft.com/office/drawing/2014/main" id="{4C9B4DE7-A7DB-4996-0938-C9F1F3B8B902}"/>
              </a:ext>
            </a:extLst>
          </p:cNvPr>
          <p:cNvPicPr>
            <a:picLocks noChangeAspect="1"/>
          </p:cNvPicPr>
          <p:nvPr/>
        </p:nvPicPr>
        <p:blipFill>
          <a:blip r:embed="rId6"/>
          <a:stretch>
            <a:fillRect/>
          </a:stretch>
        </p:blipFill>
        <p:spPr>
          <a:xfrm>
            <a:off x="6295177" y="2292115"/>
            <a:ext cx="5578522" cy="2018286"/>
          </a:xfrm>
          <a:prstGeom prst="rect">
            <a:avLst/>
          </a:prstGeom>
        </p:spPr>
      </p:pic>
      <p:pic>
        <p:nvPicPr>
          <p:cNvPr id="4" name="图片 3">
            <a:extLst>
              <a:ext uri="{FF2B5EF4-FFF2-40B4-BE49-F238E27FC236}">
                <a16:creationId xmlns:a16="http://schemas.microsoft.com/office/drawing/2014/main" id="{82AC5030-74D3-C5A6-29C2-4008E2E6925B}"/>
              </a:ext>
            </a:extLst>
          </p:cNvPr>
          <p:cNvPicPr>
            <a:picLocks noChangeAspect="1"/>
          </p:cNvPicPr>
          <p:nvPr/>
        </p:nvPicPr>
        <p:blipFill>
          <a:blip r:embed="rId7"/>
          <a:stretch>
            <a:fillRect/>
          </a:stretch>
        </p:blipFill>
        <p:spPr>
          <a:xfrm>
            <a:off x="6406509" y="4404035"/>
            <a:ext cx="3407450" cy="1218799"/>
          </a:xfrm>
          <a:prstGeom prst="rect">
            <a:avLst/>
          </a:prstGeom>
        </p:spPr>
      </p:pic>
      <p:pic>
        <p:nvPicPr>
          <p:cNvPr id="5" name="图片 4">
            <a:extLst>
              <a:ext uri="{FF2B5EF4-FFF2-40B4-BE49-F238E27FC236}">
                <a16:creationId xmlns:a16="http://schemas.microsoft.com/office/drawing/2014/main" id="{39A0EEAF-2244-9784-5079-C6B3863F6B3E}"/>
              </a:ext>
            </a:extLst>
          </p:cNvPr>
          <p:cNvPicPr>
            <a:picLocks noChangeAspect="1"/>
          </p:cNvPicPr>
          <p:nvPr/>
        </p:nvPicPr>
        <p:blipFill>
          <a:blip r:embed="rId8"/>
          <a:stretch>
            <a:fillRect/>
          </a:stretch>
        </p:blipFill>
        <p:spPr>
          <a:xfrm>
            <a:off x="2464852" y="1601922"/>
            <a:ext cx="2559825" cy="567384"/>
          </a:xfrm>
          <a:prstGeom prst="rect">
            <a:avLst/>
          </a:prstGeom>
        </p:spPr>
      </p:pic>
      <p:pic>
        <p:nvPicPr>
          <p:cNvPr id="6" name="图片 5">
            <a:extLst>
              <a:ext uri="{FF2B5EF4-FFF2-40B4-BE49-F238E27FC236}">
                <a16:creationId xmlns:a16="http://schemas.microsoft.com/office/drawing/2014/main" id="{1F145F85-D928-D8CD-4168-63B5290E7A47}"/>
              </a:ext>
            </a:extLst>
          </p:cNvPr>
          <p:cNvPicPr>
            <a:picLocks noChangeAspect="1"/>
          </p:cNvPicPr>
          <p:nvPr/>
        </p:nvPicPr>
        <p:blipFill>
          <a:blip r:embed="rId9"/>
          <a:stretch>
            <a:fillRect/>
          </a:stretch>
        </p:blipFill>
        <p:spPr>
          <a:xfrm>
            <a:off x="7529668" y="1636504"/>
            <a:ext cx="2559825" cy="498221"/>
          </a:xfrm>
          <a:prstGeom prst="rect">
            <a:avLst/>
          </a:prstGeom>
        </p:spPr>
      </p:pic>
      <p:sp>
        <p:nvSpPr>
          <p:cNvPr id="23" name="iconfont-1191-801540">
            <a:extLst>
              <a:ext uri="{FF2B5EF4-FFF2-40B4-BE49-F238E27FC236}">
                <a16:creationId xmlns:a16="http://schemas.microsoft.com/office/drawing/2014/main" id="{B4BEC8EC-9011-06A1-1461-FCA29C1F062F}"/>
              </a:ext>
            </a:extLst>
          </p:cNvPr>
          <p:cNvSpPr/>
          <p:nvPr/>
        </p:nvSpPr>
        <p:spPr>
          <a:xfrm>
            <a:off x="473376" y="961454"/>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文本框 24">
            <a:extLst>
              <a:ext uri="{FF2B5EF4-FFF2-40B4-BE49-F238E27FC236}">
                <a16:creationId xmlns:a16="http://schemas.microsoft.com/office/drawing/2014/main" id="{37F93888-4A4A-E1ED-400F-E7A9F39DAF04}"/>
              </a:ext>
            </a:extLst>
          </p:cNvPr>
          <p:cNvSpPr txBox="1"/>
          <p:nvPr/>
        </p:nvSpPr>
        <p:spPr>
          <a:xfrm>
            <a:off x="929104" y="788019"/>
            <a:ext cx="9296444"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下行</a:t>
            </a:r>
            <a:r>
              <a:rPr lang="en-US" altLang="zh-CN" sz="2000" dirty="0">
                <a:latin typeface="Times New Roman" panose="02020603050405020304" pitchFamily="18" charset="0"/>
                <a:cs typeface="Times New Roman" panose="02020603050405020304" pitchFamily="18" charset="0"/>
              </a:rPr>
              <a:t>RSMA</a:t>
            </a:r>
            <a:r>
              <a:rPr lang="zh-CN" altLang="en-US" sz="2000" dirty="0">
                <a:latin typeface="Times New Roman" panose="02020603050405020304" pitchFamily="18" charset="0"/>
                <a:cs typeface="Times New Roman" panose="02020603050405020304" pitchFamily="18" charset="0"/>
              </a:rPr>
              <a:t>的发送器和接收器模型</a:t>
            </a:r>
            <a:endParaRPr lang="en-US" altLang="zh-CN" sz="2000" dirty="0">
              <a:latin typeface="Times New Roman" panose="02020603050405020304" pitchFamily="18" charset="0"/>
              <a:cs typeface="Times New Roman" panose="02020603050405020304" pitchFamily="18" charset="0"/>
            </a:endParaRPr>
          </a:p>
        </p:txBody>
      </p:sp>
      <p:cxnSp>
        <p:nvCxnSpPr>
          <p:cNvPr id="9" name="连接符: 肘形 8">
            <a:extLst>
              <a:ext uri="{FF2B5EF4-FFF2-40B4-BE49-F238E27FC236}">
                <a16:creationId xmlns:a16="http://schemas.microsoft.com/office/drawing/2014/main" id="{C0653DC0-18CF-D773-BC1B-D42322A92A38}"/>
              </a:ext>
            </a:extLst>
          </p:cNvPr>
          <p:cNvCxnSpPr>
            <a:endCxn id="5" idx="3"/>
          </p:cNvCxnSpPr>
          <p:nvPr/>
        </p:nvCxnSpPr>
        <p:spPr>
          <a:xfrm rot="16200000" flipV="1">
            <a:off x="4520061" y="2444549"/>
            <a:ext cx="1742557" cy="624688"/>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圆角 27">
            <a:extLst>
              <a:ext uri="{FF2B5EF4-FFF2-40B4-BE49-F238E27FC236}">
                <a16:creationId xmlns:a16="http://schemas.microsoft.com/office/drawing/2014/main" id="{BCC22056-AAF1-947A-8AD0-B7C2C87024B3}"/>
              </a:ext>
            </a:extLst>
          </p:cNvPr>
          <p:cNvSpPr/>
          <p:nvPr/>
        </p:nvSpPr>
        <p:spPr>
          <a:xfrm>
            <a:off x="7467268" y="1512120"/>
            <a:ext cx="2684624" cy="67684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1" name="连接符: 肘形 10">
            <a:extLst>
              <a:ext uri="{FF2B5EF4-FFF2-40B4-BE49-F238E27FC236}">
                <a16:creationId xmlns:a16="http://schemas.microsoft.com/office/drawing/2014/main" id="{86ACC92B-F492-3A16-1562-56C87E8F6A41}"/>
              </a:ext>
            </a:extLst>
          </p:cNvPr>
          <p:cNvCxnSpPr>
            <a:endCxn id="28" idx="1"/>
          </p:cNvCxnSpPr>
          <p:nvPr/>
        </p:nvCxnSpPr>
        <p:spPr>
          <a:xfrm flipV="1">
            <a:off x="6473228" y="1850545"/>
            <a:ext cx="994040" cy="876118"/>
          </a:xfrm>
          <a:prstGeom prst="bentConnector3">
            <a:avLst>
              <a:gd name="adj1" fmla="val -9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6592717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79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687522" y="93329"/>
            <a:ext cx="3413698"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III. System model</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7" name="iconfont-1191-801540">
            <a:extLst>
              <a:ext uri="{FF2B5EF4-FFF2-40B4-BE49-F238E27FC236}">
                <a16:creationId xmlns:a16="http://schemas.microsoft.com/office/drawing/2014/main" id="{3BF6563D-FA4B-3A95-C468-7700ACFB75B2}"/>
              </a:ext>
            </a:extLst>
          </p:cNvPr>
          <p:cNvSpPr/>
          <p:nvPr/>
        </p:nvSpPr>
        <p:spPr>
          <a:xfrm>
            <a:off x="473376" y="961454"/>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文本框 27">
            <a:extLst>
              <a:ext uri="{FF2B5EF4-FFF2-40B4-BE49-F238E27FC236}">
                <a16:creationId xmlns:a16="http://schemas.microsoft.com/office/drawing/2014/main" id="{397EA850-C498-74A9-E5FF-09E96B02765E}"/>
              </a:ext>
            </a:extLst>
          </p:cNvPr>
          <p:cNvSpPr txBox="1"/>
          <p:nvPr/>
        </p:nvSpPr>
        <p:spPr>
          <a:xfrm>
            <a:off x="929104" y="788019"/>
            <a:ext cx="2722311"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下行</a:t>
            </a:r>
            <a:r>
              <a:rPr lang="en-US" altLang="zh-CN" sz="2000" dirty="0">
                <a:latin typeface="Times New Roman" panose="02020603050405020304" pitchFamily="18" charset="0"/>
                <a:cs typeface="Times New Roman" panose="02020603050405020304" pitchFamily="18" charset="0"/>
              </a:rPr>
              <a:t>RSMA</a:t>
            </a:r>
            <a:r>
              <a:rPr lang="zh-CN" altLang="en-US" sz="2000" dirty="0">
                <a:latin typeface="Times New Roman" panose="02020603050405020304" pitchFamily="18" charset="0"/>
                <a:cs typeface="Times New Roman" panose="02020603050405020304" pitchFamily="18" charset="0"/>
              </a:rPr>
              <a:t>的信号模型</a:t>
            </a:r>
            <a:endParaRPr lang="en-US" altLang="zh-CN" sz="2000" dirty="0">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D516B480-FADA-823F-65CF-0E55B43FC577}"/>
              </a:ext>
            </a:extLst>
          </p:cNvPr>
          <p:cNvGrpSpPr/>
          <p:nvPr/>
        </p:nvGrpSpPr>
        <p:grpSpPr>
          <a:xfrm>
            <a:off x="473376" y="1414287"/>
            <a:ext cx="2761178" cy="1052336"/>
            <a:chOff x="594090" y="1571244"/>
            <a:chExt cx="2761178" cy="1052336"/>
          </a:xfrm>
        </p:grpSpPr>
        <p:pic>
          <p:nvPicPr>
            <p:cNvPr id="5" name="图片 4">
              <a:extLst>
                <a:ext uri="{FF2B5EF4-FFF2-40B4-BE49-F238E27FC236}">
                  <a16:creationId xmlns:a16="http://schemas.microsoft.com/office/drawing/2014/main" id="{39A0EEAF-2244-9784-5079-C6B3863F6B3E}"/>
                </a:ext>
              </a:extLst>
            </p:cNvPr>
            <p:cNvPicPr>
              <a:picLocks noChangeAspect="1"/>
            </p:cNvPicPr>
            <p:nvPr/>
          </p:nvPicPr>
          <p:blipFill>
            <a:blip r:embed="rId5"/>
            <a:stretch>
              <a:fillRect/>
            </a:stretch>
          </p:blipFill>
          <p:spPr>
            <a:xfrm>
              <a:off x="780904" y="1571244"/>
              <a:ext cx="2559825" cy="567384"/>
            </a:xfrm>
            <a:prstGeom prst="rect">
              <a:avLst/>
            </a:prstGeom>
          </p:spPr>
        </p:pic>
        <p:pic>
          <p:nvPicPr>
            <p:cNvPr id="6" name="图片 5">
              <a:extLst>
                <a:ext uri="{FF2B5EF4-FFF2-40B4-BE49-F238E27FC236}">
                  <a16:creationId xmlns:a16="http://schemas.microsoft.com/office/drawing/2014/main" id="{1F145F85-D928-D8CD-4168-63B5290E7A47}"/>
                </a:ext>
              </a:extLst>
            </p:cNvPr>
            <p:cNvPicPr>
              <a:picLocks noChangeAspect="1"/>
            </p:cNvPicPr>
            <p:nvPr/>
          </p:nvPicPr>
          <p:blipFill>
            <a:blip r:embed="rId6"/>
            <a:stretch>
              <a:fillRect/>
            </a:stretch>
          </p:blipFill>
          <p:spPr>
            <a:xfrm>
              <a:off x="780904" y="2188794"/>
              <a:ext cx="2233901" cy="434786"/>
            </a:xfrm>
            <a:prstGeom prst="rect">
              <a:avLst/>
            </a:prstGeom>
          </p:spPr>
        </p:pic>
        <p:sp>
          <p:nvSpPr>
            <p:cNvPr id="12" name="矩形: 圆角 11">
              <a:extLst>
                <a:ext uri="{FF2B5EF4-FFF2-40B4-BE49-F238E27FC236}">
                  <a16:creationId xmlns:a16="http://schemas.microsoft.com/office/drawing/2014/main" id="{A488B4B3-BFDC-DC50-19C0-CB3603726B12}"/>
                </a:ext>
              </a:extLst>
            </p:cNvPr>
            <p:cNvSpPr/>
            <p:nvPr/>
          </p:nvSpPr>
          <p:spPr>
            <a:xfrm>
              <a:off x="594090" y="1595085"/>
              <a:ext cx="2761178" cy="96719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8C5E6A49-70FD-5522-A06D-B054325DDC30}"/>
              </a:ext>
            </a:extLst>
          </p:cNvPr>
          <p:cNvGrpSpPr/>
          <p:nvPr/>
        </p:nvGrpSpPr>
        <p:grpSpPr>
          <a:xfrm>
            <a:off x="3883937" y="2293802"/>
            <a:ext cx="3812154" cy="1095088"/>
            <a:chOff x="3883937" y="3033109"/>
            <a:chExt cx="3812154" cy="1095088"/>
          </a:xfrm>
        </p:grpSpPr>
        <p:pic>
          <p:nvPicPr>
            <p:cNvPr id="9" name="图片 8">
              <a:extLst>
                <a:ext uri="{FF2B5EF4-FFF2-40B4-BE49-F238E27FC236}">
                  <a16:creationId xmlns:a16="http://schemas.microsoft.com/office/drawing/2014/main" id="{6E45A114-7952-A6BC-441B-34A9C6141D47}"/>
                </a:ext>
              </a:extLst>
            </p:cNvPr>
            <p:cNvPicPr>
              <a:picLocks noChangeAspect="1"/>
            </p:cNvPicPr>
            <p:nvPr/>
          </p:nvPicPr>
          <p:blipFill>
            <a:blip r:embed="rId7"/>
            <a:stretch>
              <a:fillRect/>
            </a:stretch>
          </p:blipFill>
          <p:spPr>
            <a:xfrm>
              <a:off x="4014455" y="3582217"/>
              <a:ext cx="3681636" cy="467241"/>
            </a:xfrm>
            <a:prstGeom prst="rect">
              <a:avLst/>
            </a:prstGeom>
          </p:spPr>
        </p:pic>
        <p:pic>
          <p:nvPicPr>
            <p:cNvPr id="10" name="图片 9">
              <a:extLst>
                <a:ext uri="{FF2B5EF4-FFF2-40B4-BE49-F238E27FC236}">
                  <a16:creationId xmlns:a16="http://schemas.microsoft.com/office/drawing/2014/main" id="{A4C8B7D1-5AAD-09C8-E14A-7CEEE2B6BA3B}"/>
                </a:ext>
              </a:extLst>
            </p:cNvPr>
            <p:cNvPicPr>
              <a:picLocks noChangeAspect="1"/>
            </p:cNvPicPr>
            <p:nvPr/>
          </p:nvPicPr>
          <p:blipFill>
            <a:blip r:embed="rId8"/>
            <a:stretch>
              <a:fillRect/>
            </a:stretch>
          </p:blipFill>
          <p:spPr>
            <a:xfrm>
              <a:off x="4101220" y="3042162"/>
              <a:ext cx="3037067" cy="467241"/>
            </a:xfrm>
            <a:prstGeom prst="rect">
              <a:avLst/>
            </a:prstGeom>
          </p:spPr>
        </p:pic>
        <p:sp>
          <p:nvSpPr>
            <p:cNvPr id="14" name="矩形: 圆角 13">
              <a:extLst>
                <a:ext uri="{FF2B5EF4-FFF2-40B4-BE49-F238E27FC236}">
                  <a16:creationId xmlns:a16="http://schemas.microsoft.com/office/drawing/2014/main" id="{4DD51325-A42D-FEEB-C54F-149A8978A0D1}"/>
                </a:ext>
              </a:extLst>
            </p:cNvPr>
            <p:cNvSpPr/>
            <p:nvPr/>
          </p:nvSpPr>
          <p:spPr>
            <a:xfrm>
              <a:off x="3883937" y="3033109"/>
              <a:ext cx="3812154" cy="1095088"/>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CE02A5BD-88B6-9AD1-DB52-45D61A8F34F0}"/>
              </a:ext>
            </a:extLst>
          </p:cNvPr>
          <p:cNvGrpSpPr/>
          <p:nvPr/>
        </p:nvGrpSpPr>
        <p:grpSpPr>
          <a:xfrm>
            <a:off x="3883937" y="1438529"/>
            <a:ext cx="3812154" cy="567384"/>
            <a:chOff x="3861848" y="1538143"/>
            <a:chExt cx="3812154" cy="567384"/>
          </a:xfrm>
        </p:grpSpPr>
        <p:pic>
          <p:nvPicPr>
            <p:cNvPr id="7" name="图片 6">
              <a:extLst>
                <a:ext uri="{FF2B5EF4-FFF2-40B4-BE49-F238E27FC236}">
                  <a16:creationId xmlns:a16="http://schemas.microsoft.com/office/drawing/2014/main" id="{659B6567-9024-B7BD-B224-C7A54DFBC849}"/>
                </a:ext>
              </a:extLst>
            </p:cNvPr>
            <p:cNvPicPr>
              <a:picLocks noChangeAspect="1"/>
            </p:cNvPicPr>
            <p:nvPr/>
          </p:nvPicPr>
          <p:blipFill>
            <a:blip r:embed="rId9"/>
            <a:stretch>
              <a:fillRect/>
            </a:stretch>
          </p:blipFill>
          <p:spPr>
            <a:xfrm>
              <a:off x="4336740" y="1571244"/>
              <a:ext cx="2761178" cy="473345"/>
            </a:xfrm>
            <a:prstGeom prst="rect">
              <a:avLst/>
            </a:prstGeom>
          </p:spPr>
        </p:pic>
        <p:sp>
          <p:nvSpPr>
            <p:cNvPr id="32" name="矩形: 圆角 31">
              <a:extLst>
                <a:ext uri="{FF2B5EF4-FFF2-40B4-BE49-F238E27FC236}">
                  <a16:creationId xmlns:a16="http://schemas.microsoft.com/office/drawing/2014/main" id="{47735BAB-9C74-9C67-F9E4-A4C62AD7C467}"/>
                </a:ext>
              </a:extLst>
            </p:cNvPr>
            <p:cNvSpPr/>
            <p:nvPr/>
          </p:nvSpPr>
          <p:spPr>
            <a:xfrm>
              <a:off x="3861848" y="1538143"/>
              <a:ext cx="3812154" cy="56738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97F2515B-C65F-BABA-A324-50722ABFB8A0}"/>
              </a:ext>
            </a:extLst>
          </p:cNvPr>
          <p:cNvGrpSpPr/>
          <p:nvPr/>
        </p:nvGrpSpPr>
        <p:grpSpPr>
          <a:xfrm>
            <a:off x="473376" y="2651519"/>
            <a:ext cx="2746639" cy="637787"/>
            <a:chOff x="473376" y="2823526"/>
            <a:chExt cx="2746639" cy="637787"/>
          </a:xfrm>
        </p:grpSpPr>
        <p:sp>
          <p:nvSpPr>
            <p:cNvPr id="40" name="矩形: 圆角 39">
              <a:extLst>
                <a:ext uri="{FF2B5EF4-FFF2-40B4-BE49-F238E27FC236}">
                  <a16:creationId xmlns:a16="http://schemas.microsoft.com/office/drawing/2014/main" id="{EE24A15A-543B-6158-934A-21DB25514DAA}"/>
                </a:ext>
              </a:extLst>
            </p:cNvPr>
            <p:cNvSpPr/>
            <p:nvPr/>
          </p:nvSpPr>
          <p:spPr>
            <a:xfrm>
              <a:off x="473376" y="2823526"/>
              <a:ext cx="2746639" cy="63778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F06124C3-1320-2C80-6999-E392C4D5ADC7}"/>
                </a:ext>
              </a:extLst>
            </p:cNvPr>
            <p:cNvPicPr>
              <a:picLocks noChangeAspect="1"/>
            </p:cNvPicPr>
            <p:nvPr/>
          </p:nvPicPr>
          <p:blipFill>
            <a:blip r:embed="rId10"/>
            <a:stretch>
              <a:fillRect/>
            </a:stretch>
          </p:blipFill>
          <p:spPr>
            <a:xfrm>
              <a:off x="965199" y="2874258"/>
              <a:ext cx="1593098" cy="569889"/>
            </a:xfrm>
            <a:prstGeom prst="rect">
              <a:avLst/>
            </a:prstGeom>
          </p:spPr>
        </p:pic>
      </p:grpSp>
      <p:grpSp>
        <p:nvGrpSpPr>
          <p:cNvPr id="20" name="组合 19">
            <a:extLst>
              <a:ext uri="{FF2B5EF4-FFF2-40B4-BE49-F238E27FC236}">
                <a16:creationId xmlns:a16="http://schemas.microsoft.com/office/drawing/2014/main" id="{8751AABE-2E08-A379-D62A-5B96C09AAE9E}"/>
              </a:ext>
            </a:extLst>
          </p:cNvPr>
          <p:cNvGrpSpPr/>
          <p:nvPr/>
        </p:nvGrpSpPr>
        <p:grpSpPr>
          <a:xfrm>
            <a:off x="8360013" y="1605248"/>
            <a:ext cx="3295603" cy="1287963"/>
            <a:chOff x="8468783" y="1442937"/>
            <a:chExt cx="3295603" cy="1287963"/>
          </a:xfrm>
        </p:grpSpPr>
        <p:pic>
          <p:nvPicPr>
            <p:cNvPr id="11" name="图片 10">
              <a:extLst>
                <a:ext uri="{FF2B5EF4-FFF2-40B4-BE49-F238E27FC236}">
                  <a16:creationId xmlns:a16="http://schemas.microsoft.com/office/drawing/2014/main" id="{EA88EE75-159B-283B-A5EC-582A3B30B09C}"/>
                </a:ext>
              </a:extLst>
            </p:cNvPr>
            <p:cNvPicPr>
              <a:picLocks noChangeAspect="1"/>
            </p:cNvPicPr>
            <p:nvPr/>
          </p:nvPicPr>
          <p:blipFill>
            <a:blip r:embed="rId11"/>
            <a:stretch>
              <a:fillRect/>
            </a:stretch>
          </p:blipFill>
          <p:spPr>
            <a:xfrm>
              <a:off x="8537276" y="2129691"/>
              <a:ext cx="3085491" cy="567976"/>
            </a:xfrm>
            <a:prstGeom prst="rect">
              <a:avLst/>
            </a:prstGeom>
          </p:spPr>
        </p:pic>
        <p:pic>
          <p:nvPicPr>
            <p:cNvPr id="26" name="图片 25">
              <a:extLst>
                <a:ext uri="{FF2B5EF4-FFF2-40B4-BE49-F238E27FC236}">
                  <a16:creationId xmlns:a16="http://schemas.microsoft.com/office/drawing/2014/main" id="{A2B099D3-A1B6-8D9D-0538-F796ABAC2521}"/>
                </a:ext>
              </a:extLst>
            </p:cNvPr>
            <p:cNvPicPr>
              <a:picLocks noChangeAspect="1"/>
            </p:cNvPicPr>
            <p:nvPr/>
          </p:nvPicPr>
          <p:blipFill>
            <a:blip r:embed="rId9"/>
            <a:stretch>
              <a:fillRect/>
            </a:stretch>
          </p:blipFill>
          <p:spPr>
            <a:xfrm>
              <a:off x="8537276" y="1563925"/>
              <a:ext cx="2761178" cy="473345"/>
            </a:xfrm>
            <a:prstGeom prst="rect">
              <a:avLst/>
            </a:prstGeom>
          </p:spPr>
        </p:pic>
        <p:sp>
          <p:nvSpPr>
            <p:cNvPr id="19" name="矩形: 圆角 18">
              <a:extLst>
                <a:ext uri="{FF2B5EF4-FFF2-40B4-BE49-F238E27FC236}">
                  <a16:creationId xmlns:a16="http://schemas.microsoft.com/office/drawing/2014/main" id="{D71DDD5B-2C86-57BB-7057-6A1A4CA6E365}"/>
                </a:ext>
              </a:extLst>
            </p:cNvPr>
            <p:cNvSpPr/>
            <p:nvPr/>
          </p:nvSpPr>
          <p:spPr>
            <a:xfrm>
              <a:off x="8468783" y="1442937"/>
              <a:ext cx="3295603" cy="128796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iconfont-1191-801540">
            <a:extLst>
              <a:ext uri="{FF2B5EF4-FFF2-40B4-BE49-F238E27FC236}">
                <a16:creationId xmlns:a16="http://schemas.microsoft.com/office/drawing/2014/main" id="{7E30FDC6-0F16-9AAA-BB5D-D39FE4F7073B}"/>
              </a:ext>
            </a:extLst>
          </p:cNvPr>
          <p:cNvSpPr/>
          <p:nvPr/>
        </p:nvSpPr>
        <p:spPr>
          <a:xfrm>
            <a:off x="509471" y="3556430"/>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文本框 45">
            <a:extLst>
              <a:ext uri="{FF2B5EF4-FFF2-40B4-BE49-F238E27FC236}">
                <a16:creationId xmlns:a16="http://schemas.microsoft.com/office/drawing/2014/main" id="{30D32F15-0BED-ECDE-548B-64D12431F8AE}"/>
              </a:ext>
            </a:extLst>
          </p:cNvPr>
          <p:cNvSpPr txBox="1"/>
          <p:nvPr/>
        </p:nvSpPr>
        <p:spPr>
          <a:xfrm>
            <a:off x="971531" y="3382455"/>
            <a:ext cx="3042924"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下行</a:t>
            </a:r>
            <a:r>
              <a:rPr lang="en-US" altLang="zh-CN" sz="2000" dirty="0">
                <a:latin typeface="Times New Roman" panose="02020603050405020304" pitchFamily="18" charset="0"/>
                <a:cs typeface="Times New Roman" panose="02020603050405020304" pitchFamily="18" charset="0"/>
              </a:rPr>
              <a:t>RSMA</a:t>
            </a:r>
            <a:r>
              <a:rPr lang="zh-CN" altLang="en-US" sz="2000" dirty="0">
                <a:latin typeface="Times New Roman" panose="02020603050405020304" pitchFamily="18" charset="0"/>
                <a:cs typeface="Times New Roman" panose="02020603050405020304" pitchFamily="18" charset="0"/>
              </a:rPr>
              <a:t>的有效吞吐量</a:t>
            </a:r>
            <a:endParaRPr lang="en-US" altLang="zh-CN" sz="2000" dirty="0">
              <a:latin typeface="Times New Roman" panose="02020603050405020304" pitchFamily="18" charset="0"/>
              <a:cs typeface="Times New Roman" panose="02020603050405020304" pitchFamily="18" charset="0"/>
            </a:endParaRPr>
          </a:p>
        </p:txBody>
      </p:sp>
      <p:grpSp>
        <p:nvGrpSpPr>
          <p:cNvPr id="33" name="组合 32">
            <a:extLst>
              <a:ext uri="{FF2B5EF4-FFF2-40B4-BE49-F238E27FC236}">
                <a16:creationId xmlns:a16="http://schemas.microsoft.com/office/drawing/2014/main" id="{AEF16AFD-81B3-F685-D11A-8E71C8CA6320}"/>
              </a:ext>
            </a:extLst>
          </p:cNvPr>
          <p:cNvGrpSpPr/>
          <p:nvPr/>
        </p:nvGrpSpPr>
        <p:grpSpPr>
          <a:xfrm>
            <a:off x="473376" y="4348192"/>
            <a:ext cx="3978856" cy="1546921"/>
            <a:chOff x="370920" y="4203994"/>
            <a:chExt cx="3978856" cy="1546921"/>
          </a:xfrm>
        </p:grpSpPr>
        <p:pic>
          <p:nvPicPr>
            <p:cNvPr id="21" name="图片 20">
              <a:extLst>
                <a:ext uri="{FF2B5EF4-FFF2-40B4-BE49-F238E27FC236}">
                  <a16:creationId xmlns:a16="http://schemas.microsoft.com/office/drawing/2014/main" id="{B58590F0-CE74-72C3-EA66-FE5BD8976B2E}"/>
                </a:ext>
              </a:extLst>
            </p:cNvPr>
            <p:cNvPicPr>
              <a:picLocks noChangeAspect="1"/>
            </p:cNvPicPr>
            <p:nvPr/>
          </p:nvPicPr>
          <p:blipFill>
            <a:blip r:embed="rId12"/>
            <a:stretch>
              <a:fillRect/>
            </a:stretch>
          </p:blipFill>
          <p:spPr>
            <a:xfrm>
              <a:off x="566669" y="4241963"/>
              <a:ext cx="2982290" cy="372786"/>
            </a:xfrm>
            <a:prstGeom prst="rect">
              <a:avLst/>
            </a:prstGeom>
          </p:spPr>
        </p:pic>
        <p:pic>
          <p:nvPicPr>
            <p:cNvPr id="22" name="图片 21">
              <a:extLst>
                <a:ext uri="{FF2B5EF4-FFF2-40B4-BE49-F238E27FC236}">
                  <a16:creationId xmlns:a16="http://schemas.microsoft.com/office/drawing/2014/main" id="{D2BF706D-1DB7-628F-E988-963294189679}"/>
                </a:ext>
              </a:extLst>
            </p:cNvPr>
            <p:cNvPicPr>
              <a:picLocks noChangeAspect="1"/>
            </p:cNvPicPr>
            <p:nvPr/>
          </p:nvPicPr>
          <p:blipFill>
            <a:blip r:embed="rId13"/>
            <a:stretch>
              <a:fillRect/>
            </a:stretch>
          </p:blipFill>
          <p:spPr>
            <a:xfrm>
              <a:off x="566669" y="4745071"/>
              <a:ext cx="1705751" cy="350715"/>
            </a:xfrm>
            <a:prstGeom prst="rect">
              <a:avLst/>
            </a:prstGeom>
          </p:spPr>
        </p:pic>
        <p:pic>
          <p:nvPicPr>
            <p:cNvPr id="23" name="图片 22">
              <a:extLst>
                <a:ext uri="{FF2B5EF4-FFF2-40B4-BE49-F238E27FC236}">
                  <a16:creationId xmlns:a16="http://schemas.microsoft.com/office/drawing/2014/main" id="{96DA0C91-CFFA-AF5E-CE8D-24D5772C53ED}"/>
                </a:ext>
              </a:extLst>
            </p:cNvPr>
            <p:cNvPicPr>
              <a:picLocks noChangeAspect="1"/>
            </p:cNvPicPr>
            <p:nvPr/>
          </p:nvPicPr>
          <p:blipFill>
            <a:blip r:embed="rId14"/>
            <a:stretch>
              <a:fillRect/>
            </a:stretch>
          </p:blipFill>
          <p:spPr>
            <a:xfrm>
              <a:off x="566669" y="5264061"/>
              <a:ext cx="3616032" cy="341672"/>
            </a:xfrm>
            <a:prstGeom prst="rect">
              <a:avLst/>
            </a:prstGeom>
          </p:spPr>
        </p:pic>
        <p:sp>
          <p:nvSpPr>
            <p:cNvPr id="30" name="矩形: 圆角 29">
              <a:extLst>
                <a:ext uri="{FF2B5EF4-FFF2-40B4-BE49-F238E27FC236}">
                  <a16:creationId xmlns:a16="http://schemas.microsoft.com/office/drawing/2014/main" id="{EE2B0B81-FBAB-55E8-4028-30428A4684D7}"/>
                </a:ext>
              </a:extLst>
            </p:cNvPr>
            <p:cNvSpPr/>
            <p:nvPr/>
          </p:nvSpPr>
          <p:spPr>
            <a:xfrm>
              <a:off x="370920" y="4203994"/>
              <a:ext cx="3978856" cy="154692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D8535CD3-ACDC-19B2-A681-D546ABDF1CA0}"/>
              </a:ext>
            </a:extLst>
          </p:cNvPr>
          <p:cNvGrpSpPr/>
          <p:nvPr/>
        </p:nvGrpSpPr>
        <p:grpSpPr>
          <a:xfrm>
            <a:off x="5914697" y="4189148"/>
            <a:ext cx="4759143" cy="1817637"/>
            <a:chOff x="5706662" y="3985795"/>
            <a:chExt cx="4759143" cy="1817637"/>
          </a:xfrm>
        </p:grpSpPr>
        <p:pic>
          <p:nvPicPr>
            <p:cNvPr id="24" name="图片 23">
              <a:extLst>
                <a:ext uri="{FF2B5EF4-FFF2-40B4-BE49-F238E27FC236}">
                  <a16:creationId xmlns:a16="http://schemas.microsoft.com/office/drawing/2014/main" id="{4C90A579-D6F8-D67D-9DEE-05CF0810399B}"/>
                </a:ext>
              </a:extLst>
            </p:cNvPr>
            <p:cNvPicPr>
              <a:picLocks noChangeAspect="1"/>
            </p:cNvPicPr>
            <p:nvPr/>
          </p:nvPicPr>
          <p:blipFill>
            <a:blip r:embed="rId15"/>
            <a:stretch>
              <a:fillRect/>
            </a:stretch>
          </p:blipFill>
          <p:spPr>
            <a:xfrm>
              <a:off x="5863871" y="4086626"/>
              <a:ext cx="2746533" cy="288000"/>
            </a:xfrm>
            <a:prstGeom prst="rect">
              <a:avLst/>
            </a:prstGeom>
          </p:spPr>
        </p:pic>
        <p:pic>
          <p:nvPicPr>
            <p:cNvPr id="25" name="图片 24">
              <a:extLst>
                <a:ext uri="{FF2B5EF4-FFF2-40B4-BE49-F238E27FC236}">
                  <a16:creationId xmlns:a16="http://schemas.microsoft.com/office/drawing/2014/main" id="{DCB18FE9-73B8-5A6E-384B-031BD0D9C53F}"/>
                </a:ext>
              </a:extLst>
            </p:cNvPr>
            <p:cNvPicPr>
              <a:picLocks noChangeAspect="1"/>
            </p:cNvPicPr>
            <p:nvPr/>
          </p:nvPicPr>
          <p:blipFill>
            <a:blip r:embed="rId16"/>
            <a:stretch>
              <a:fillRect/>
            </a:stretch>
          </p:blipFill>
          <p:spPr>
            <a:xfrm>
              <a:off x="5863871" y="4571409"/>
              <a:ext cx="4447164" cy="719002"/>
            </a:xfrm>
            <a:prstGeom prst="rect">
              <a:avLst/>
            </a:prstGeom>
          </p:spPr>
        </p:pic>
        <p:pic>
          <p:nvPicPr>
            <p:cNvPr id="29" name="图片 28">
              <a:extLst>
                <a:ext uri="{FF2B5EF4-FFF2-40B4-BE49-F238E27FC236}">
                  <a16:creationId xmlns:a16="http://schemas.microsoft.com/office/drawing/2014/main" id="{91F3F336-0C25-F985-BBB0-5F7C51477DC8}"/>
                </a:ext>
              </a:extLst>
            </p:cNvPr>
            <p:cNvPicPr>
              <a:picLocks noChangeAspect="1"/>
            </p:cNvPicPr>
            <p:nvPr/>
          </p:nvPicPr>
          <p:blipFill>
            <a:blip r:embed="rId17"/>
            <a:stretch>
              <a:fillRect/>
            </a:stretch>
          </p:blipFill>
          <p:spPr>
            <a:xfrm>
              <a:off x="5863871" y="5466897"/>
              <a:ext cx="3370612" cy="322886"/>
            </a:xfrm>
            <a:prstGeom prst="rect">
              <a:avLst/>
            </a:prstGeom>
          </p:spPr>
        </p:pic>
        <p:sp>
          <p:nvSpPr>
            <p:cNvPr id="51" name="矩形: 圆角 50">
              <a:extLst>
                <a:ext uri="{FF2B5EF4-FFF2-40B4-BE49-F238E27FC236}">
                  <a16:creationId xmlns:a16="http://schemas.microsoft.com/office/drawing/2014/main" id="{FA1DD27B-7A00-EB7F-3D9D-A33527CC0795}"/>
                </a:ext>
              </a:extLst>
            </p:cNvPr>
            <p:cNvSpPr/>
            <p:nvPr/>
          </p:nvSpPr>
          <p:spPr>
            <a:xfrm>
              <a:off x="5706662" y="3985795"/>
              <a:ext cx="4759143" cy="181763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左大括号 40">
            <a:extLst>
              <a:ext uri="{FF2B5EF4-FFF2-40B4-BE49-F238E27FC236}">
                <a16:creationId xmlns:a16="http://schemas.microsoft.com/office/drawing/2014/main" id="{98F45598-756A-E4CE-74D7-F5B549A4274B}"/>
              </a:ext>
            </a:extLst>
          </p:cNvPr>
          <p:cNvSpPr/>
          <p:nvPr/>
        </p:nvSpPr>
        <p:spPr>
          <a:xfrm>
            <a:off x="203760" y="1756372"/>
            <a:ext cx="269616" cy="1405046"/>
          </a:xfrm>
          <a:prstGeom prst="leftBrace">
            <a:avLst>
              <a:gd name="adj1" fmla="val 8333"/>
              <a:gd name="adj2" fmla="val 48067"/>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左大括号 54">
            <a:extLst>
              <a:ext uri="{FF2B5EF4-FFF2-40B4-BE49-F238E27FC236}">
                <a16:creationId xmlns:a16="http://schemas.microsoft.com/office/drawing/2014/main" id="{ED00D8EF-2931-B185-4902-F455ADC24ECD}"/>
              </a:ext>
            </a:extLst>
          </p:cNvPr>
          <p:cNvSpPr/>
          <p:nvPr/>
        </p:nvSpPr>
        <p:spPr>
          <a:xfrm>
            <a:off x="3624701" y="1682734"/>
            <a:ext cx="269616" cy="1405046"/>
          </a:xfrm>
          <a:prstGeom prst="leftBrace">
            <a:avLst>
              <a:gd name="adj1" fmla="val 8333"/>
              <a:gd name="adj2" fmla="val 48067"/>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箭头: 右 49">
            <a:extLst>
              <a:ext uri="{FF2B5EF4-FFF2-40B4-BE49-F238E27FC236}">
                <a16:creationId xmlns:a16="http://schemas.microsoft.com/office/drawing/2014/main" id="{CF602108-7F90-C523-E8D7-1BC652F6D162}"/>
              </a:ext>
            </a:extLst>
          </p:cNvPr>
          <p:cNvSpPr/>
          <p:nvPr/>
        </p:nvSpPr>
        <p:spPr>
          <a:xfrm>
            <a:off x="50746" y="2270642"/>
            <a:ext cx="289864" cy="28800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CD3AB205-31D5-0DDC-56A1-F4B45A763777}"/>
              </a:ext>
            </a:extLst>
          </p:cNvPr>
          <p:cNvSpPr/>
          <p:nvPr/>
        </p:nvSpPr>
        <p:spPr>
          <a:xfrm>
            <a:off x="3259348" y="2209353"/>
            <a:ext cx="510285" cy="28800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箭头: 右 59">
            <a:extLst>
              <a:ext uri="{FF2B5EF4-FFF2-40B4-BE49-F238E27FC236}">
                <a16:creationId xmlns:a16="http://schemas.microsoft.com/office/drawing/2014/main" id="{39389AA0-6D38-087C-96EF-EE55426DA7E2}"/>
              </a:ext>
            </a:extLst>
          </p:cNvPr>
          <p:cNvSpPr/>
          <p:nvPr/>
        </p:nvSpPr>
        <p:spPr>
          <a:xfrm>
            <a:off x="7849728" y="2135718"/>
            <a:ext cx="510285" cy="28800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1B252232-A1E3-DC5F-4EDE-6BB6F83C8716}"/>
              </a:ext>
            </a:extLst>
          </p:cNvPr>
          <p:cNvSpPr txBox="1"/>
          <p:nvPr/>
        </p:nvSpPr>
        <p:spPr>
          <a:xfrm>
            <a:off x="5241477" y="986207"/>
            <a:ext cx="995882" cy="461665"/>
          </a:xfrm>
          <a:prstGeom prst="rect">
            <a:avLst/>
          </a:prstGeom>
          <a:noFill/>
        </p:spPr>
        <p:txBody>
          <a:bodyPr wrap="square" rtlCol="0">
            <a:spAutoFit/>
          </a:bodyPr>
          <a:lstStyle/>
          <a:p>
            <a:r>
              <a:rPr lang="en-US" altLang="zh-CN" sz="2400" b="1" dirty="0">
                <a:solidFill>
                  <a:srgbClr val="00B050"/>
                </a:solidFill>
                <a:latin typeface="Times New Roman" panose="02020603050405020304" pitchFamily="18" charset="0"/>
                <a:cs typeface="Times New Roman" panose="02020603050405020304" pitchFamily="18" charset="0"/>
              </a:rPr>
              <a:t>SINR</a:t>
            </a:r>
            <a:endParaRPr lang="zh-CN" altLang="en-US" sz="2400" b="1" dirty="0">
              <a:solidFill>
                <a:srgbClr val="00B050"/>
              </a:solidFill>
              <a:latin typeface="Times New Roman" panose="02020603050405020304" pitchFamily="18" charset="0"/>
              <a:cs typeface="Times New Roman" panose="02020603050405020304" pitchFamily="18" charset="0"/>
            </a:endParaRPr>
          </a:p>
        </p:txBody>
      </p:sp>
      <p:sp>
        <p:nvSpPr>
          <p:cNvPr id="61" name="文本框 60">
            <a:extLst>
              <a:ext uri="{FF2B5EF4-FFF2-40B4-BE49-F238E27FC236}">
                <a16:creationId xmlns:a16="http://schemas.microsoft.com/office/drawing/2014/main" id="{748CF169-87BB-2F31-B130-5FF063C7EBDB}"/>
              </a:ext>
            </a:extLst>
          </p:cNvPr>
          <p:cNvSpPr txBox="1"/>
          <p:nvPr/>
        </p:nvSpPr>
        <p:spPr>
          <a:xfrm>
            <a:off x="6118090" y="3774449"/>
            <a:ext cx="1491928" cy="400110"/>
          </a:xfrm>
          <a:prstGeom prst="rect">
            <a:avLst/>
          </a:prstGeom>
          <a:noFill/>
        </p:spPr>
        <p:txBody>
          <a:bodyPr wrap="square" rtlCol="0">
            <a:spAutoFit/>
          </a:bodyPr>
          <a:lstStyle/>
          <a:p>
            <a:r>
              <a:rPr lang="zh-CN" altLang="en-US" sz="2000" b="1" dirty="0">
                <a:solidFill>
                  <a:srgbClr val="00B050"/>
                </a:solidFill>
                <a:latin typeface="Times New Roman" panose="02020603050405020304" pitchFamily="18" charset="0"/>
                <a:cs typeface="Times New Roman" panose="02020603050405020304" pitchFamily="18" charset="0"/>
              </a:rPr>
              <a:t>块误码率</a:t>
            </a:r>
          </a:p>
        </p:txBody>
      </p:sp>
      <p:sp>
        <p:nvSpPr>
          <p:cNvPr id="62" name="文本框 61">
            <a:extLst>
              <a:ext uri="{FF2B5EF4-FFF2-40B4-BE49-F238E27FC236}">
                <a16:creationId xmlns:a16="http://schemas.microsoft.com/office/drawing/2014/main" id="{E08278E7-D979-E79D-443A-4003FE0A51D4}"/>
              </a:ext>
            </a:extLst>
          </p:cNvPr>
          <p:cNvSpPr txBox="1"/>
          <p:nvPr/>
        </p:nvSpPr>
        <p:spPr>
          <a:xfrm>
            <a:off x="863788" y="3921272"/>
            <a:ext cx="2476942" cy="400110"/>
          </a:xfrm>
          <a:prstGeom prst="rect">
            <a:avLst/>
          </a:prstGeom>
          <a:noFill/>
        </p:spPr>
        <p:txBody>
          <a:bodyPr wrap="square" rtlCol="0">
            <a:spAutoFit/>
          </a:bodyPr>
          <a:lstStyle/>
          <a:p>
            <a:r>
              <a:rPr lang="zh-CN" altLang="en-US" sz="2000" b="1" dirty="0">
                <a:solidFill>
                  <a:srgbClr val="00B050"/>
                </a:solidFill>
                <a:latin typeface="Times New Roman" panose="02020603050405020304" pitchFamily="18" charset="0"/>
                <a:cs typeface="Times New Roman" panose="02020603050405020304" pitchFamily="18" charset="0"/>
              </a:rPr>
              <a:t>有限块长度的吞吐量</a:t>
            </a:r>
          </a:p>
        </p:txBody>
      </p:sp>
    </p:spTree>
    <p:custDataLst>
      <p:tags r:id="rId1"/>
    </p:custDataLst>
    <p:extLst>
      <p:ext uri="{BB962C8B-B14F-4D97-AF65-F5344CB8AC3E}">
        <p14:creationId xmlns:p14="http://schemas.microsoft.com/office/powerpoint/2010/main" val="14039466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687522" y="93329"/>
            <a:ext cx="3413698"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III. System model</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7" name="iconfont-1191-801540">
            <a:extLst>
              <a:ext uri="{FF2B5EF4-FFF2-40B4-BE49-F238E27FC236}">
                <a16:creationId xmlns:a16="http://schemas.microsoft.com/office/drawing/2014/main" id="{3BF6563D-FA4B-3A95-C468-7700ACFB75B2}"/>
              </a:ext>
            </a:extLst>
          </p:cNvPr>
          <p:cNvSpPr/>
          <p:nvPr/>
        </p:nvSpPr>
        <p:spPr>
          <a:xfrm>
            <a:off x="473376" y="961454"/>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文本框 27">
            <a:extLst>
              <a:ext uri="{FF2B5EF4-FFF2-40B4-BE49-F238E27FC236}">
                <a16:creationId xmlns:a16="http://schemas.microsoft.com/office/drawing/2014/main" id="{397EA850-C498-74A9-E5FF-09E96B02765E}"/>
              </a:ext>
            </a:extLst>
          </p:cNvPr>
          <p:cNvSpPr txBox="1"/>
          <p:nvPr/>
        </p:nvSpPr>
        <p:spPr>
          <a:xfrm>
            <a:off x="929104" y="788019"/>
            <a:ext cx="1361423"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问题描述</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209CF8F7-E7DB-AB80-43EA-EE93E7E8415C}"/>
              </a:ext>
            </a:extLst>
          </p:cNvPr>
          <p:cNvPicPr>
            <a:picLocks noChangeAspect="1"/>
          </p:cNvPicPr>
          <p:nvPr/>
        </p:nvPicPr>
        <p:blipFill>
          <a:blip r:embed="rId5"/>
          <a:stretch>
            <a:fillRect/>
          </a:stretch>
        </p:blipFill>
        <p:spPr>
          <a:xfrm>
            <a:off x="851338" y="1700434"/>
            <a:ext cx="1819048" cy="523810"/>
          </a:xfrm>
          <a:prstGeom prst="rect">
            <a:avLst/>
          </a:prstGeom>
        </p:spPr>
      </p:pic>
      <p:pic>
        <p:nvPicPr>
          <p:cNvPr id="3" name="图片 2">
            <a:extLst>
              <a:ext uri="{FF2B5EF4-FFF2-40B4-BE49-F238E27FC236}">
                <a16:creationId xmlns:a16="http://schemas.microsoft.com/office/drawing/2014/main" id="{5E3BC62E-316F-9736-7DFF-26CE7CE19541}"/>
              </a:ext>
            </a:extLst>
          </p:cNvPr>
          <p:cNvPicPr>
            <a:picLocks noChangeAspect="1"/>
          </p:cNvPicPr>
          <p:nvPr/>
        </p:nvPicPr>
        <p:blipFill>
          <a:blip r:embed="rId6"/>
          <a:stretch>
            <a:fillRect/>
          </a:stretch>
        </p:blipFill>
        <p:spPr>
          <a:xfrm>
            <a:off x="2742814" y="1646987"/>
            <a:ext cx="8387079" cy="541840"/>
          </a:xfrm>
          <a:prstGeom prst="rect">
            <a:avLst/>
          </a:prstGeom>
        </p:spPr>
      </p:pic>
      <p:pic>
        <p:nvPicPr>
          <p:cNvPr id="4" name="图片 3">
            <a:extLst>
              <a:ext uri="{FF2B5EF4-FFF2-40B4-BE49-F238E27FC236}">
                <a16:creationId xmlns:a16="http://schemas.microsoft.com/office/drawing/2014/main" id="{2567E2D9-B4DF-25D3-4D44-108F0AC4388C}"/>
              </a:ext>
            </a:extLst>
          </p:cNvPr>
          <p:cNvPicPr>
            <a:picLocks noChangeAspect="1"/>
          </p:cNvPicPr>
          <p:nvPr/>
        </p:nvPicPr>
        <p:blipFill>
          <a:blip r:embed="rId7"/>
          <a:stretch>
            <a:fillRect/>
          </a:stretch>
        </p:blipFill>
        <p:spPr>
          <a:xfrm>
            <a:off x="3028993" y="2363563"/>
            <a:ext cx="2048537" cy="348687"/>
          </a:xfrm>
          <a:prstGeom prst="rect">
            <a:avLst/>
          </a:prstGeom>
        </p:spPr>
      </p:pic>
      <p:pic>
        <p:nvPicPr>
          <p:cNvPr id="8" name="图片 7">
            <a:extLst>
              <a:ext uri="{FF2B5EF4-FFF2-40B4-BE49-F238E27FC236}">
                <a16:creationId xmlns:a16="http://schemas.microsoft.com/office/drawing/2014/main" id="{8205CBFE-D9F4-8927-2E58-1F6229D6CCBE}"/>
              </a:ext>
            </a:extLst>
          </p:cNvPr>
          <p:cNvPicPr>
            <a:picLocks noChangeAspect="1"/>
          </p:cNvPicPr>
          <p:nvPr/>
        </p:nvPicPr>
        <p:blipFill>
          <a:blip r:embed="rId8"/>
          <a:stretch>
            <a:fillRect/>
          </a:stretch>
        </p:blipFill>
        <p:spPr>
          <a:xfrm>
            <a:off x="2972176" y="2885648"/>
            <a:ext cx="2979165" cy="516076"/>
          </a:xfrm>
          <a:prstGeom prst="rect">
            <a:avLst/>
          </a:prstGeom>
        </p:spPr>
      </p:pic>
      <p:pic>
        <p:nvPicPr>
          <p:cNvPr id="12" name="图片 11">
            <a:extLst>
              <a:ext uri="{FF2B5EF4-FFF2-40B4-BE49-F238E27FC236}">
                <a16:creationId xmlns:a16="http://schemas.microsoft.com/office/drawing/2014/main" id="{FE792B92-9917-DDAC-2768-32BB1697644B}"/>
              </a:ext>
            </a:extLst>
          </p:cNvPr>
          <p:cNvPicPr>
            <a:picLocks noChangeAspect="1"/>
          </p:cNvPicPr>
          <p:nvPr/>
        </p:nvPicPr>
        <p:blipFill>
          <a:blip r:embed="rId9"/>
          <a:stretch>
            <a:fillRect/>
          </a:stretch>
        </p:blipFill>
        <p:spPr>
          <a:xfrm>
            <a:off x="3028993" y="3455904"/>
            <a:ext cx="2266667" cy="390476"/>
          </a:xfrm>
          <a:prstGeom prst="rect">
            <a:avLst/>
          </a:prstGeom>
        </p:spPr>
      </p:pic>
      <p:pic>
        <p:nvPicPr>
          <p:cNvPr id="13" name="图片 12">
            <a:extLst>
              <a:ext uri="{FF2B5EF4-FFF2-40B4-BE49-F238E27FC236}">
                <a16:creationId xmlns:a16="http://schemas.microsoft.com/office/drawing/2014/main" id="{66F34B99-8D7F-429B-F91B-C038A08B6894}"/>
              </a:ext>
            </a:extLst>
          </p:cNvPr>
          <p:cNvPicPr>
            <a:picLocks noChangeAspect="1"/>
          </p:cNvPicPr>
          <p:nvPr/>
        </p:nvPicPr>
        <p:blipFill>
          <a:blip r:embed="rId10"/>
          <a:stretch>
            <a:fillRect/>
          </a:stretch>
        </p:blipFill>
        <p:spPr>
          <a:xfrm>
            <a:off x="3028993" y="3993187"/>
            <a:ext cx="2923809" cy="400000"/>
          </a:xfrm>
          <a:prstGeom prst="rect">
            <a:avLst/>
          </a:prstGeom>
        </p:spPr>
      </p:pic>
      <p:pic>
        <p:nvPicPr>
          <p:cNvPr id="14" name="图片 13">
            <a:extLst>
              <a:ext uri="{FF2B5EF4-FFF2-40B4-BE49-F238E27FC236}">
                <a16:creationId xmlns:a16="http://schemas.microsoft.com/office/drawing/2014/main" id="{A128CE31-AF87-871F-DA86-925833C7A219}"/>
              </a:ext>
            </a:extLst>
          </p:cNvPr>
          <p:cNvPicPr>
            <a:picLocks noChangeAspect="1"/>
          </p:cNvPicPr>
          <p:nvPr/>
        </p:nvPicPr>
        <p:blipFill>
          <a:blip r:embed="rId11"/>
          <a:stretch>
            <a:fillRect/>
          </a:stretch>
        </p:blipFill>
        <p:spPr>
          <a:xfrm>
            <a:off x="3028993" y="4548121"/>
            <a:ext cx="2979165" cy="601298"/>
          </a:xfrm>
          <a:prstGeom prst="rect">
            <a:avLst/>
          </a:prstGeom>
        </p:spPr>
      </p:pic>
      <p:grpSp>
        <p:nvGrpSpPr>
          <p:cNvPr id="18" name="组合 17">
            <a:extLst>
              <a:ext uri="{FF2B5EF4-FFF2-40B4-BE49-F238E27FC236}">
                <a16:creationId xmlns:a16="http://schemas.microsoft.com/office/drawing/2014/main" id="{03E805B1-CA2D-72C2-A48B-EBF52A667076}"/>
              </a:ext>
            </a:extLst>
          </p:cNvPr>
          <p:cNvGrpSpPr/>
          <p:nvPr/>
        </p:nvGrpSpPr>
        <p:grpSpPr>
          <a:xfrm>
            <a:off x="3028993" y="5128058"/>
            <a:ext cx="3867300" cy="430449"/>
            <a:chOff x="2107631" y="5607647"/>
            <a:chExt cx="3867300" cy="430449"/>
          </a:xfrm>
        </p:grpSpPr>
        <p:pic>
          <p:nvPicPr>
            <p:cNvPr id="15" name="图片 14">
              <a:extLst>
                <a:ext uri="{FF2B5EF4-FFF2-40B4-BE49-F238E27FC236}">
                  <a16:creationId xmlns:a16="http://schemas.microsoft.com/office/drawing/2014/main" id="{D7CC9C74-94E2-6103-60C1-C19188A056B2}"/>
                </a:ext>
              </a:extLst>
            </p:cNvPr>
            <p:cNvPicPr>
              <a:picLocks noChangeAspect="1"/>
            </p:cNvPicPr>
            <p:nvPr/>
          </p:nvPicPr>
          <p:blipFill rotWithShape="1">
            <a:blip r:embed="rId12"/>
            <a:srcRect t="1" r="45758" b="4191"/>
            <a:stretch/>
          </p:blipFill>
          <p:spPr>
            <a:xfrm>
              <a:off x="2107631" y="5607647"/>
              <a:ext cx="944439" cy="378114"/>
            </a:xfrm>
            <a:prstGeom prst="rect">
              <a:avLst/>
            </a:prstGeom>
          </p:spPr>
        </p:pic>
        <p:pic>
          <p:nvPicPr>
            <p:cNvPr id="16" name="图片 15">
              <a:extLst>
                <a:ext uri="{FF2B5EF4-FFF2-40B4-BE49-F238E27FC236}">
                  <a16:creationId xmlns:a16="http://schemas.microsoft.com/office/drawing/2014/main" id="{E62A4117-F9D3-0B40-A4FC-EB8CE1031B32}"/>
                </a:ext>
              </a:extLst>
            </p:cNvPr>
            <p:cNvPicPr>
              <a:picLocks noChangeAspect="1"/>
            </p:cNvPicPr>
            <p:nvPr/>
          </p:nvPicPr>
          <p:blipFill>
            <a:blip r:embed="rId13"/>
            <a:stretch>
              <a:fillRect/>
            </a:stretch>
          </p:blipFill>
          <p:spPr>
            <a:xfrm>
              <a:off x="2995765" y="5645239"/>
              <a:ext cx="2979166" cy="392857"/>
            </a:xfrm>
            <a:prstGeom prst="rect">
              <a:avLst/>
            </a:prstGeom>
          </p:spPr>
        </p:pic>
      </p:grpSp>
      <p:sp>
        <p:nvSpPr>
          <p:cNvPr id="38" name="文本框 37">
            <a:extLst>
              <a:ext uri="{FF2B5EF4-FFF2-40B4-BE49-F238E27FC236}">
                <a16:creationId xmlns:a16="http://schemas.microsoft.com/office/drawing/2014/main" id="{904C901B-E66D-F8EC-FB3E-547B4667870E}"/>
              </a:ext>
            </a:extLst>
          </p:cNvPr>
          <p:cNvSpPr txBox="1"/>
          <p:nvPr/>
        </p:nvSpPr>
        <p:spPr>
          <a:xfrm>
            <a:off x="716042" y="2407488"/>
            <a:ext cx="121234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Subject to</a:t>
            </a:r>
            <a:endParaRPr lang="zh-CN" altLang="en-US" sz="2000"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84F6CC21-7B9C-6D5E-E24C-ECF7A6F19117}"/>
              </a:ext>
            </a:extLst>
          </p:cNvPr>
          <p:cNvSpPr txBox="1"/>
          <p:nvPr/>
        </p:nvSpPr>
        <p:spPr>
          <a:xfrm>
            <a:off x="2385954" y="2419658"/>
            <a:ext cx="599581" cy="369332"/>
          </a:xfrm>
          <a:prstGeom prst="rect">
            <a:avLst/>
          </a:prstGeom>
          <a:noFill/>
        </p:spPr>
        <p:txBody>
          <a:bodyPr wrap="square" rtlCol="0">
            <a:spAutoFit/>
          </a:bodyPr>
          <a:lstStyle/>
          <a:p>
            <a:r>
              <a:rPr lang="en-US" altLang="zh-CN" b="1" dirty="0">
                <a:solidFill>
                  <a:srgbClr val="00B050"/>
                </a:solidFill>
                <a:latin typeface="Times New Roman" panose="02020603050405020304" pitchFamily="18" charset="0"/>
                <a:cs typeface="Times New Roman" panose="02020603050405020304" pitchFamily="18" charset="0"/>
              </a:rPr>
              <a:t>C1:</a:t>
            </a:r>
            <a:endParaRPr lang="zh-CN" altLang="en-US" b="1" dirty="0">
              <a:solidFill>
                <a:srgbClr val="00B050"/>
              </a:solidFill>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C563F22C-C4DF-EBB6-E1CB-4F79A3CA107B}"/>
              </a:ext>
            </a:extLst>
          </p:cNvPr>
          <p:cNvSpPr txBox="1"/>
          <p:nvPr/>
        </p:nvSpPr>
        <p:spPr>
          <a:xfrm>
            <a:off x="2385954" y="2895082"/>
            <a:ext cx="599581" cy="369332"/>
          </a:xfrm>
          <a:prstGeom prst="rect">
            <a:avLst/>
          </a:prstGeom>
          <a:noFill/>
        </p:spPr>
        <p:txBody>
          <a:bodyPr wrap="square" rtlCol="0">
            <a:spAutoFit/>
          </a:bodyPr>
          <a:lstStyle/>
          <a:p>
            <a:r>
              <a:rPr lang="en-US" altLang="zh-CN" b="1" dirty="0">
                <a:solidFill>
                  <a:srgbClr val="00B050"/>
                </a:solidFill>
                <a:latin typeface="Times New Roman" panose="02020603050405020304" pitchFamily="18" charset="0"/>
                <a:cs typeface="Times New Roman" panose="02020603050405020304" pitchFamily="18" charset="0"/>
              </a:rPr>
              <a:t>C2:</a:t>
            </a:r>
            <a:endParaRPr lang="zh-CN" altLang="en-US" b="1" dirty="0">
              <a:solidFill>
                <a:srgbClr val="00B050"/>
              </a:solidFill>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8874373C-DCEB-C098-25F9-86646BF69E5C}"/>
              </a:ext>
            </a:extLst>
          </p:cNvPr>
          <p:cNvSpPr txBox="1"/>
          <p:nvPr/>
        </p:nvSpPr>
        <p:spPr>
          <a:xfrm>
            <a:off x="2385954" y="3483486"/>
            <a:ext cx="599581" cy="369332"/>
          </a:xfrm>
          <a:prstGeom prst="rect">
            <a:avLst/>
          </a:prstGeom>
          <a:noFill/>
        </p:spPr>
        <p:txBody>
          <a:bodyPr wrap="square" rtlCol="0">
            <a:spAutoFit/>
          </a:bodyPr>
          <a:lstStyle/>
          <a:p>
            <a:r>
              <a:rPr lang="en-US" altLang="zh-CN" b="1" dirty="0">
                <a:solidFill>
                  <a:srgbClr val="00B050"/>
                </a:solidFill>
                <a:latin typeface="Times New Roman" panose="02020603050405020304" pitchFamily="18" charset="0"/>
                <a:cs typeface="Times New Roman" panose="02020603050405020304" pitchFamily="18" charset="0"/>
              </a:rPr>
              <a:t>C3:</a:t>
            </a:r>
            <a:endParaRPr lang="zh-CN" altLang="en-US" b="1" dirty="0">
              <a:solidFill>
                <a:srgbClr val="00B050"/>
              </a:solidFill>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63D59040-D522-5848-231F-CCE73B2A8F5A}"/>
              </a:ext>
            </a:extLst>
          </p:cNvPr>
          <p:cNvSpPr txBox="1"/>
          <p:nvPr/>
        </p:nvSpPr>
        <p:spPr>
          <a:xfrm>
            <a:off x="2385954" y="4043885"/>
            <a:ext cx="599581" cy="369332"/>
          </a:xfrm>
          <a:prstGeom prst="rect">
            <a:avLst/>
          </a:prstGeom>
          <a:noFill/>
        </p:spPr>
        <p:txBody>
          <a:bodyPr wrap="square" rtlCol="0">
            <a:spAutoFit/>
          </a:bodyPr>
          <a:lstStyle/>
          <a:p>
            <a:r>
              <a:rPr lang="en-US" altLang="zh-CN" b="1" dirty="0">
                <a:solidFill>
                  <a:srgbClr val="00B050"/>
                </a:solidFill>
                <a:latin typeface="Times New Roman" panose="02020603050405020304" pitchFamily="18" charset="0"/>
                <a:cs typeface="Times New Roman" panose="02020603050405020304" pitchFamily="18" charset="0"/>
              </a:rPr>
              <a:t>C4:</a:t>
            </a:r>
            <a:endParaRPr lang="zh-CN" altLang="en-US" b="1" dirty="0">
              <a:solidFill>
                <a:srgbClr val="00B050"/>
              </a:solidFill>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9F478569-6CB5-8B74-3416-75B359CD42C0}"/>
              </a:ext>
            </a:extLst>
          </p:cNvPr>
          <p:cNvSpPr txBox="1"/>
          <p:nvPr/>
        </p:nvSpPr>
        <p:spPr>
          <a:xfrm>
            <a:off x="2385954" y="4704397"/>
            <a:ext cx="599581" cy="369332"/>
          </a:xfrm>
          <a:prstGeom prst="rect">
            <a:avLst/>
          </a:prstGeom>
          <a:noFill/>
        </p:spPr>
        <p:txBody>
          <a:bodyPr wrap="square" rtlCol="0">
            <a:spAutoFit/>
          </a:bodyPr>
          <a:lstStyle/>
          <a:p>
            <a:r>
              <a:rPr lang="en-US" altLang="zh-CN" b="1" dirty="0">
                <a:solidFill>
                  <a:srgbClr val="00B050"/>
                </a:solidFill>
                <a:latin typeface="Times New Roman" panose="02020603050405020304" pitchFamily="18" charset="0"/>
                <a:cs typeface="Times New Roman" panose="02020603050405020304" pitchFamily="18" charset="0"/>
              </a:rPr>
              <a:t>C5:</a:t>
            </a:r>
            <a:endParaRPr lang="zh-CN" altLang="en-US" b="1" dirty="0">
              <a:solidFill>
                <a:srgbClr val="00B050"/>
              </a:solidFill>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08181307-6C00-CA0C-D568-BE5FB24FEAB3}"/>
              </a:ext>
            </a:extLst>
          </p:cNvPr>
          <p:cNvSpPr txBox="1"/>
          <p:nvPr/>
        </p:nvSpPr>
        <p:spPr>
          <a:xfrm>
            <a:off x="2385954" y="5221365"/>
            <a:ext cx="599581" cy="369332"/>
          </a:xfrm>
          <a:prstGeom prst="rect">
            <a:avLst/>
          </a:prstGeom>
          <a:noFill/>
        </p:spPr>
        <p:txBody>
          <a:bodyPr wrap="square" rtlCol="0">
            <a:spAutoFit/>
          </a:bodyPr>
          <a:lstStyle/>
          <a:p>
            <a:r>
              <a:rPr lang="en-US" altLang="zh-CN" b="1" dirty="0">
                <a:solidFill>
                  <a:srgbClr val="00B050"/>
                </a:solidFill>
                <a:latin typeface="Times New Roman" panose="02020603050405020304" pitchFamily="18" charset="0"/>
                <a:cs typeface="Times New Roman" panose="02020603050405020304" pitchFamily="18" charset="0"/>
              </a:rPr>
              <a:t>C6:</a:t>
            </a:r>
            <a:endParaRPr lang="zh-CN" altLang="en-US" b="1" dirty="0">
              <a:solidFill>
                <a:srgbClr val="00B050"/>
              </a:solidFill>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CEB60E14-EE73-F3C7-90BB-A427E9E8C471}"/>
              </a:ext>
            </a:extLst>
          </p:cNvPr>
          <p:cNvSpPr txBox="1"/>
          <p:nvPr/>
        </p:nvSpPr>
        <p:spPr>
          <a:xfrm>
            <a:off x="5949789" y="2304779"/>
            <a:ext cx="240656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RS</a:t>
            </a:r>
            <a:r>
              <a:rPr lang="zh-CN" altLang="en-US" dirty="0">
                <a:latin typeface="Times New Roman" panose="02020603050405020304" pitchFamily="18" charset="0"/>
                <a:cs typeface="Times New Roman" panose="02020603050405020304" pitchFamily="18" charset="0"/>
              </a:rPr>
              <a:t>用户选择限制</a:t>
            </a:r>
          </a:p>
        </p:txBody>
      </p:sp>
      <p:sp>
        <p:nvSpPr>
          <p:cNvPr id="53" name="文本框 52">
            <a:extLst>
              <a:ext uri="{FF2B5EF4-FFF2-40B4-BE49-F238E27FC236}">
                <a16:creationId xmlns:a16="http://schemas.microsoft.com/office/drawing/2014/main" id="{9E9B8FD4-025C-4600-649E-AF2F76CEA335}"/>
              </a:ext>
            </a:extLst>
          </p:cNvPr>
          <p:cNvSpPr txBox="1"/>
          <p:nvPr/>
        </p:nvSpPr>
        <p:spPr>
          <a:xfrm>
            <a:off x="6008158" y="2892635"/>
            <a:ext cx="240656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C2</a:t>
            </a:r>
            <a:r>
              <a:rPr lang="zh-CN" altLang="en-US" dirty="0">
                <a:latin typeface="Times New Roman" panose="02020603050405020304" pitchFamily="18" charset="0"/>
                <a:cs typeface="Times New Roman" panose="02020603050405020304" pitchFamily="18" charset="0"/>
              </a:rPr>
              <a:t>：基站功率限制</a:t>
            </a:r>
          </a:p>
        </p:txBody>
      </p:sp>
      <p:sp>
        <p:nvSpPr>
          <p:cNvPr id="54" name="文本框 53">
            <a:extLst>
              <a:ext uri="{FF2B5EF4-FFF2-40B4-BE49-F238E27FC236}">
                <a16:creationId xmlns:a16="http://schemas.microsoft.com/office/drawing/2014/main" id="{1E56A71D-4841-6FF6-168F-BFEDB3A82EB6}"/>
              </a:ext>
            </a:extLst>
          </p:cNvPr>
          <p:cNvSpPr txBox="1"/>
          <p:nvPr/>
        </p:nvSpPr>
        <p:spPr>
          <a:xfrm>
            <a:off x="5988238" y="3473511"/>
            <a:ext cx="314955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C3</a:t>
            </a:r>
            <a:r>
              <a:rPr lang="zh-CN" altLang="en-US" dirty="0">
                <a:latin typeface="Times New Roman" panose="02020603050405020304" pitchFamily="18" charset="0"/>
                <a:cs typeface="Times New Roman" panose="02020603050405020304" pitchFamily="18" charset="0"/>
              </a:rPr>
              <a:t>：所有用户解码速率要求</a:t>
            </a:r>
          </a:p>
        </p:txBody>
      </p:sp>
      <p:sp>
        <p:nvSpPr>
          <p:cNvPr id="55" name="文本框 54">
            <a:extLst>
              <a:ext uri="{FF2B5EF4-FFF2-40B4-BE49-F238E27FC236}">
                <a16:creationId xmlns:a16="http://schemas.microsoft.com/office/drawing/2014/main" id="{73B99C58-F01E-A11F-EB0C-AE0D074609BF}"/>
              </a:ext>
            </a:extLst>
          </p:cNvPr>
          <p:cNvSpPr txBox="1"/>
          <p:nvPr/>
        </p:nvSpPr>
        <p:spPr>
          <a:xfrm>
            <a:off x="6105612" y="4043885"/>
            <a:ext cx="370043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C4</a:t>
            </a:r>
            <a:r>
              <a:rPr lang="zh-CN" altLang="en-US" dirty="0">
                <a:latin typeface="Times New Roman" panose="02020603050405020304" pitchFamily="18" charset="0"/>
                <a:cs typeface="Times New Roman" panose="02020603050405020304" pitchFamily="18" charset="0"/>
              </a:rPr>
              <a:t>：非</a:t>
            </a:r>
            <a:r>
              <a:rPr lang="en-US" altLang="zh-CN" dirty="0">
                <a:latin typeface="Times New Roman" panose="02020603050405020304" pitchFamily="18" charset="0"/>
                <a:cs typeface="Times New Roman" panose="02020603050405020304" pitchFamily="18" charset="0"/>
              </a:rPr>
              <a:t>RS</a:t>
            </a:r>
            <a:r>
              <a:rPr lang="zh-CN" altLang="en-US" dirty="0">
                <a:latin typeface="Times New Roman" panose="02020603050405020304" pitchFamily="18" charset="0"/>
                <a:cs typeface="Times New Roman" panose="02020603050405020304" pitchFamily="18" charset="0"/>
              </a:rPr>
              <a:t>组的用户传输速率为</a:t>
            </a: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A70AC61D-DD03-C093-9743-68922744D38E}"/>
              </a:ext>
            </a:extLst>
          </p:cNvPr>
          <p:cNvSpPr txBox="1"/>
          <p:nvPr/>
        </p:nvSpPr>
        <p:spPr>
          <a:xfrm>
            <a:off x="7153069" y="4775557"/>
            <a:ext cx="4218315"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C5+C6</a:t>
            </a:r>
            <a:r>
              <a:rPr lang="zh-CN" altLang="en-US" dirty="0">
                <a:latin typeface="Times New Roman" panose="02020603050405020304" pitchFamily="18" charset="0"/>
                <a:cs typeface="Times New Roman" panose="02020603050405020304" pitchFamily="18" charset="0"/>
              </a:rPr>
              <a:t>：传输速率不能小于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，且不能大于无限块长度情况下的香农公式</a:t>
            </a:r>
          </a:p>
        </p:txBody>
      </p:sp>
    </p:spTree>
    <p:custDataLst>
      <p:tags r:id="rId1"/>
    </p:custDataLst>
    <p:extLst>
      <p:ext uri="{BB962C8B-B14F-4D97-AF65-F5344CB8AC3E}">
        <p14:creationId xmlns:p14="http://schemas.microsoft.com/office/powerpoint/2010/main" val="14615879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768204" y="93329"/>
            <a:ext cx="3821104"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IV. Proposed scheme</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19" name="iconfont-1191-801540">
            <a:extLst>
              <a:ext uri="{FF2B5EF4-FFF2-40B4-BE49-F238E27FC236}">
                <a16:creationId xmlns:a16="http://schemas.microsoft.com/office/drawing/2014/main" id="{952D753B-CC2B-2523-1D18-A92F56540037}"/>
              </a:ext>
            </a:extLst>
          </p:cNvPr>
          <p:cNvSpPr/>
          <p:nvPr/>
        </p:nvSpPr>
        <p:spPr>
          <a:xfrm>
            <a:off x="473376" y="961454"/>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文本框 19">
            <a:extLst>
              <a:ext uri="{FF2B5EF4-FFF2-40B4-BE49-F238E27FC236}">
                <a16:creationId xmlns:a16="http://schemas.microsoft.com/office/drawing/2014/main" id="{17387760-B69A-53B5-FEF0-5B84E005DC1E}"/>
              </a:ext>
            </a:extLst>
          </p:cNvPr>
          <p:cNvSpPr txBox="1"/>
          <p:nvPr/>
        </p:nvSpPr>
        <p:spPr>
          <a:xfrm>
            <a:off x="929104" y="788544"/>
            <a:ext cx="3353185"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问题分解</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算法复杂度分析</a:t>
            </a:r>
            <a:endParaRPr lang="en-US" altLang="zh-CN" sz="2000"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9DA16DC9-96BB-EE4C-4416-A181912B54C7}"/>
              </a:ext>
            </a:extLst>
          </p:cNvPr>
          <p:cNvGrpSpPr/>
          <p:nvPr/>
        </p:nvGrpSpPr>
        <p:grpSpPr>
          <a:xfrm>
            <a:off x="473376" y="3332555"/>
            <a:ext cx="1910554" cy="570365"/>
            <a:chOff x="379973" y="2426329"/>
            <a:chExt cx="1910554" cy="570365"/>
          </a:xfrm>
        </p:grpSpPr>
        <p:pic>
          <p:nvPicPr>
            <p:cNvPr id="2" name="图片 1">
              <a:extLst>
                <a:ext uri="{FF2B5EF4-FFF2-40B4-BE49-F238E27FC236}">
                  <a16:creationId xmlns:a16="http://schemas.microsoft.com/office/drawing/2014/main" id="{9FE7EFC1-CB18-3EE8-551D-F64C0FC5D930}"/>
                </a:ext>
              </a:extLst>
            </p:cNvPr>
            <p:cNvPicPr>
              <a:picLocks noChangeAspect="1"/>
            </p:cNvPicPr>
            <p:nvPr/>
          </p:nvPicPr>
          <p:blipFill>
            <a:blip r:embed="rId5"/>
            <a:stretch>
              <a:fillRect/>
            </a:stretch>
          </p:blipFill>
          <p:spPr>
            <a:xfrm>
              <a:off x="379973" y="2428686"/>
              <a:ext cx="1863235" cy="549526"/>
            </a:xfrm>
            <a:prstGeom prst="rect">
              <a:avLst/>
            </a:prstGeom>
          </p:spPr>
        </p:pic>
        <p:sp>
          <p:nvSpPr>
            <p:cNvPr id="3" name="矩形: 圆角 2">
              <a:extLst>
                <a:ext uri="{FF2B5EF4-FFF2-40B4-BE49-F238E27FC236}">
                  <a16:creationId xmlns:a16="http://schemas.microsoft.com/office/drawing/2014/main" id="{80765224-9103-206E-5E9D-AF3984310375}"/>
                </a:ext>
              </a:extLst>
            </p:cNvPr>
            <p:cNvSpPr/>
            <p:nvPr/>
          </p:nvSpPr>
          <p:spPr>
            <a:xfrm>
              <a:off x="379973" y="2426329"/>
              <a:ext cx="1910554" cy="57036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左大括号 4">
            <a:extLst>
              <a:ext uri="{FF2B5EF4-FFF2-40B4-BE49-F238E27FC236}">
                <a16:creationId xmlns:a16="http://schemas.microsoft.com/office/drawing/2014/main" id="{50DD08F8-3E5D-099E-BD04-C65C22B28D15}"/>
              </a:ext>
            </a:extLst>
          </p:cNvPr>
          <p:cNvSpPr/>
          <p:nvPr/>
        </p:nvSpPr>
        <p:spPr>
          <a:xfrm>
            <a:off x="2383930" y="2222055"/>
            <a:ext cx="776816" cy="2793562"/>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542D49B6-08A9-BAE8-3D6D-957C2E687AC8}"/>
              </a:ext>
            </a:extLst>
          </p:cNvPr>
          <p:cNvGrpSpPr/>
          <p:nvPr/>
        </p:nvGrpSpPr>
        <p:grpSpPr>
          <a:xfrm>
            <a:off x="3160745" y="1894008"/>
            <a:ext cx="2280388" cy="570365"/>
            <a:chOff x="3160745" y="1368910"/>
            <a:chExt cx="2280388" cy="570365"/>
          </a:xfrm>
        </p:grpSpPr>
        <p:sp>
          <p:nvSpPr>
            <p:cNvPr id="27" name="矩形: 圆角 26">
              <a:extLst>
                <a:ext uri="{FF2B5EF4-FFF2-40B4-BE49-F238E27FC236}">
                  <a16:creationId xmlns:a16="http://schemas.microsoft.com/office/drawing/2014/main" id="{5674611F-96C5-FEC9-14F8-7BCAE2C8F5F4}"/>
                </a:ext>
              </a:extLst>
            </p:cNvPr>
            <p:cNvSpPr/>
            <p:nvPr/>
          </p:nvSpPr>
          <p:spPr>
            <a:xfrm>
              <a:off x="3160745" y="1368910"/>
              <a:ext cx="2280388" cy="57036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AA3267-BC0C-C778-01D9-7937C9998D1E}"/>
                    </a:ext>
                  </a:extLst>
                </p:cNvPr>
                <p:cNvSpPr txBox="1"/>
                <p:nvPr/>
              </p:nvSpPr>
              <p:spPr>
                <a:xfrm>
                  <a:off x="3160745" y="1457608"/>
                  <a:ext cx="2280388" cy="369332"/>
                </a:xfrm>
                <a:prstGeom prst="rect">
                  <a:avLst/>
                </a:prstGeom>
                <a:noFill/>
              </p:spPr>
              <p:txBody>
                <a:bodyPr wrap="square" rtlCol="0">
                  <a:spAutoFit/>
                </a:bodyPr>
                <a:lstStyle/>
                <a:p>
                  <a:r>
                    <a:rPr lang="zh-CN" altLang="en-US" dirty="0">
                      <a:solidFill>
                        <a:schemeClr val="tx1"/>
                      </a:solidFill>
                    </a:rPr>
                    <a:t>波束成形优化问题</a:t>
                  </a:r>
                  <a14:m>
                    <m:oMath xmlns:m="http://schemas.openxmlformats.org/officeDocument/2006/math">
                      <m:r>
                        <a:rPr lang="en-US" altLang="zh-CN" b="0" i="1" smtClean="0">
                          <a:solidFill>
                            <a:schemeClr val="tx1"/>
                          </a:solidFill>
                          <a:latin typeface="Cambria Math" panose="02040503050406030204" pitchFamily="18" charset="0"/>
                        </a:rPr>
                        <m:t>𝑊</m:t>
                      </m:r>
                    </m:oMath>
                  </a14:m>
                  <a:endParaRPr lang="zh-CN" altLang="en-US" dirty="0">
                    <a:solidFill>
                      <a:schemeClr val="tx1"/>
                    </a:solidFill>
                  </a:endParaRPr>
                </a:p>
              </p:txBody>
            </p:sp>
          </mc:Choice>
          <mc:Fallback xmlns="">
            <p:sp>
              <p:nvSpPr>
                <p:cNvPr id="6" name="文本框 5">
                  <a:extLst>
                    <a:ext uri="{FF2B5EF4-FFF2-40B4-BE49-F238E27FC236}">
                      <a16:creationId xmlns:a16="http://schemas.microsoft.com/office/drawing/2014/main" id="{7EAA3267-BC0C-C778-01D9-7937C9998D1E}"/>
                    </a:ext>
                  </a:extLst>
                </p:cNvPr>
                <p:cNvSpPr txBox="1">
                  <a:spLocks noRot="1" noChangeAspect="1" noMove="1" noResize="1" noEditPoints="1" noAdjustHandles="1" noChangeArrowheads="1" noChangeShapeType="1" noTextEdit="1"/>
                </p:cNvSpPr>
                <p:nvPr/>
              </p:nvSpPr>
              <p:spPr>
                <a:xfrm>
                  <a:off x="3160745" y="1457608"/>
                  <a:ext cx="2280388" cy="369332"/>
                </a:xfrm>
                <a:prstGeom prst="rect">
                  <a:avLst/>
                </a:prstGeom>
                <a:blipFill>
                  <a:blip r:embed="rId6"/>
                  <a:stretch>
                    <a:fillRect l="-2133" t="-8197" b="-24590"/>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53321DB1-87FE-0FEE-E14C-2218F1A3F355}"/>
              </a:ext>
            </a:extLst>
          </p:cNvPr>
          <p:cNvGrpSpPr/>
          <p:nvPr/>
        </p:nvGrpSpPr>
        <p:grpSpPr>
          <a:xfrm>
            <a:off x="3199012" y="3169629"/>
            <a:ext cx="2280388" cy="570365"/>
            <a:chOff x="3199012" y="2644531"/>
            <a:chExt cx="2280388" cy="570365"/>
          </a:xfrm>
        </p:grpSpPr>
        <p:sp>
          <p:nvSpPr>
            <p:cNvPr id="29" name="矩形: 圆角 28">
              <a:extLst>
                <a:ext uri="{FF2B5EF4-FFF2-40B4-BE49-F238E27FC236}">
                  <a16:creationId xmlns:a16="http://schemas.microsoft.com/office/drawing/2014/main" id="{F39379ED-32D6-7631-4197-3A4D9B73BE75}"/>
                </a:ext>
              </a:extLst>
            </p:cNvPr>
            <p:cNvSpPr/>
            <p:nvPr/>
          </p:nvSpPr>
          <p:spPr>
            <a:xfrm>
              <a:off x="3199012" y="2644531"/>
              <a:ext cx="2280388" cy="57036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2B329CD-2A1C-B3A7-85EB-027CEB87B5A1}"/>
                    </a:ext>
                  </a:extLst>
                </p:cNvPr>
                <p:cNvSpPr txBox="1"/>
                <p:nvPr/>
              </p:nvSpPr>
              <p:spPr>
                <a:xfrm>
                  <a:off x="3199012" y="2733229"/>
                  <a:ext cx="2280388" cy="369332"/>
                </a:xfrm>
                <a:prstGeom prst="rect">
                  <a:avLst/>
                </a:prstGeom>
                <a:noFill/>
              </p:spPr>
              <p:txBody>
                <a:bodyPr wrap="square" rtlCol="0">
                  <a:spAutoFit/>
                </a:bodyPr>
                <a:lstStyle/>
                <a:p>
                  <a:r>
                    <a:rPr lang="zh-CN" altLang="en-US" dirty="0">
                      <a:solidFill>
                        <a:schemeClr val="tx1"/>
                      </a:solidFill>
                    </a:rPr>
                    <a:t>数据速率优化问题</a:t>
                  </a:r>
                  <a14:m>
                    <m:oMath xmlns:m="http://schemas.openxmlformats.org/officeDocument/2006/math">
                      <m:r>
                        <a:rPr lang="en-US" altLang="zh-CN" b="0" i="1" smtClean="0">
                          <a:solidFill>
                            <a:schemeClr val="tx1"/>
                          </a:solidFill>
                          <a:latin typeface="Cambria Math" panose="02040503050406030204" pitchFamily="18" charset="0"/>
                        </a:rPr>
                        <m:t>𝑅</m:t>
                      </m:r>
                    </m:oMath>
                  </a14:m>
                  <a:endParaRPr lang="zh-CN" altLang="en-US" dirty="0">
                    <a:solidFill>
                      <a:schemeClr val="tx1"/>
                    </a:solidFill>
                  </a:endParaRPr>
                </a:p>
              </p:txBody>
            </p:sp>
          </mc:Choice>
          <mc:Fallback xmlns="">
            <p:sp>
              <p:nvSpPr>
                <p:cNvPr id="30" name="文本框 29">
                  <a:extLst>
                    <a:ext uri="{FF2B5EF4-FFF2-40B4-BE49-F238E27FC236}">
                      <a16:creationId xmlns:a16="http://schemas.microsoft.com/office/drawing/2014/main" id="{A2B329CD-2A1C-B3A7-85EB-027CEB87B5A1}"/>
                    </a:ext>
                  </a:extLst>
                </p:cNvPr>
                <p:cNvSpPr txBox="1">
                  <a:spLocks noRot="1" noChangeAspect="1" noMove="1" noResize="1" noEditPoints="1" noAdjustHandles="1" noChangeArrowheads="1" noChangeShapeType="1" noTextEdit="1"/>
                </p:cNvSpPr>
                <p:nvPr/>
              </p:nvSpPr>
              <p:spPr>
                <a:xfrm>
                  <a:off x="3199012" y="2733229"/>
                  <a:ext cx="2280388" cy="369332"/>
                </a:xfrm>
                <a:prstGeom prst="rect">
                  <a:avLst/>
                </a:prstGeom>
                <a:blipFill>
                  <a:blip r:embed="rId7"/>
                  <a:stretch>
                    <a:fillRect l="-2406" t="-10000" b="-26667"/>
                  </a:stretch>
                </a:blipFill>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BF7B788B-C43D-63AD-457B-76E36B55B26E}"/>
              </a:ext>
            </a:extLst>
          </p:cNvPr>
          <p:cNvGrpSpPr/>
          <p:nvPr/>
        </p:nvGrpSpPr>
        <p:grpSpPr>
          <a:xfrm>
            <a:off x="3160745" y="4670641"/>
            <a:ext cx="2280388" cy="570365"/>
            <a:chOff x="3160745" y="4145543"/>
            <a:chExt cx="2280388" cy="570365"/>
          </a:xfrm>
        </p:grpSpPr>
        <p:sp>
          <p:nvSpPr>
            <p:cNvPr id="31" name="矩形: 圆角 30">
              <a:extLst>
                <a:ext uri="{FF2B5EF4-FFF2-40B4-BE49-F238E27FC236}">
                  <a16:creationId xmlns:a16="http://schemas.microsoft.com/office/drawing/2014/main" id="{FF028212-82F3-AE3B-7A4B-95AB8B1405CC}"/>
                </a:ext>
              </a:extLst>
            </p:cNvPr>
            <p:cNvSpPr/>
            <p:nvPr/>
          </p:nvSpPr>
          <p:spPr>
            <a:xfrm>
              <a:off x="3160745" y="4145543"/>
              <a:ext cx="2280388" cy="57036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781CC2B-8F9C-7066-DD7C-C5F0838DF3D1}"/>
                    </a:ext>
                  </a:extLst>
                </p:cNvPr>
                <p:cNvSpPr txBox="1"/>
                <p:nvPr/>
              </p:nvSpPr>
              <p:spPr>
                <a:xfrm>
                  <a:off x="3160745" y="4234241"/>
                  <a:ext cx="2280388" cy="369332"/>
                </a:xfrm>
                <a:prstGeom prst="rect">
                  <a:avLst/>
                </a:prstGeom>
                <a:noFill/>
              </p:spPr>
              <p:txBody>
                <a:bodyPr wrap="square" rtlCol="0">
                  <a:spAutoFit/>
                </a:bodyPr>
                <a:lstStyle/>
                <a:p>
                  <a:r>
                    <a:rPr lang="en-US" altLang="zh-CN" dirty="0">
                      <a:solidFill>
                        <a:schemeClr val="tx1"/>
                      </a:solidFill>
                    </a:rPr>
                    <a:t>RS</a:t>
                  </a:r>
                  <a:r>
                    <a:rPr lang="zh-CN" altLang="en-US" dirty="0">
                      <a:solidFill>
                        <a:schemeClr val="tx1"/>
                      </a:solidFill>
                    </a:rPr>
                    <a:t>用户选择问题</a:t>
                  </a:r>
                  <a14:m>
                    <m:oMath xmlns:m="http://schemas.openxmlformats.org/officeDocument/2006/math">
                      <m:r>
                        <a:rPr lang="en-US" altLang="zh-CN" b="0" i="1" smtClean="0">
                          <a:solidFill>
                            <a:schemeClr val="tx1"/>
                          </a:solidFill>
                          <a:latin typeface="Cambria Math" panose="02040503050406030204" pitchFamily="18" charset="0"/>
                        </a:rPr>
                        <m:t>𝑎</m:t>
                      </m:r>
                    </m:oMath>
                  </a14:m>
                  <a:endParaRPr lang="zh-CN" altLang="en-US" dirty="0">
                    <a:solidFill>
                      <a:schemeClr val="tx1"/>
                    </a:solidFill>
                  </a:endParaRPr>
                </a:p>
              </p:txBody>
            </p:sp>
          </mc:Choice>
          <mc:Fallback xmlns="">
            <p:sp>
              <p:nvSpPr>
                <p:cNvPr id="32" name="文本框 31">
                  <a:extLst>
                    <a:ext uri="{FF2B5EF4-FFF2-40B4-BE49-F238E27FC236}">
                      <a16:creationId xmlns:a16="http://schemas.microsoft.com/office/drawing/2014/main" id="{A781CC2B-8F9C-7066-DD7C-C5F0838DF3D1}"/>
                    </a:ext>
                  </a:extLst>
                </p:cNvPr>
                <p:cNvSpPr txBox="1">
                  <a:spLocks noRot="1" noChangeAspect="1" noMove="1" noResize="1" noEditPoints="1" noAdjustHandles="1" noChangeArrowheads="1" noChangeShapeType="1" noTextEdit="1"/>
                </p:cNvSpPr>
                <p:nvPr/>
              </p:nvSpPr>
              <p:spPr>
                <a:xfrm>
                  <a:off x="3160745" y="4234241"/>
                  <a:ext cx="2280388" cy="369332"/>
                </a:xfrm>
                <a:prstGeom prst="rect">
                  <a:avLst/>
                </a:prstGeom>
                <a:blipFill>
                  <a:blip r:embed="rId8"/>
                  <a:stretch>
                    <a:fillRect l="-2133" t="-10000" b="-26667"/>
                  </a:stretch>
                </a:blipFill>
              </p:spPr>
              <p:txBody>
                <a:bodyPr/>
                <a:lstStyle/>
                <a:p>
                  <a:r>
                    <a:rPr lang="zh-CN" altLang="en-US">
                      <a:noFill/>
                    </a:rPr>
                    <a:t> </a:t>
                  </a:r>
                </a:p>
              </p:txBody>
            </p:sp>
          </mc:Fallback>
        </mc:AlternateContent>
      </p:grpSp>
      <p:grpSp>
        <p:nvGrpSpPr>
          <p:cNvPr id="11" name="组合 10">
            <a:extLst>
              <a:ext uri="{FF2B5EF4-FFF2-40B4-BE49-F238E27FC236}">
                <a16:creationId xmlns:a16="http://schemas.microsoft.com/office/drawing/2014/main" id="{B4824A31-B723-8B5D-3538-0D5D9ECB1F9F}"/>
              </a:ext>
            </a:extLst>
          </p:cNvPr>
          <p:cNvGrpSpPr/>
          <p:nvPr/>
        </p:nvGrpSpPr>
        <p:grpSpPr>
          <a:xfrm>
            <a:off x="6857404" y="1468601"/>
            <a:ext cx="2286596" cy="570365"/>
            <a:chOff x="6857404" y="943503"/>
            <a:chExt cx="2286596" cy="570365"/>
          </a:xfrm>
        </p:grpSpPr>
        <p:sp>
          <p:nvSpPr>
            <p:cNvPr id="38" name="矩形: 圆角 37">
              <a:extLst>
                <a:ext uri="{FF2B5EF4-FFF2-40B4-BE49-F238E27FC236}">
                  <a16:creationId xmlns:a16="http://schemas.microsoft.com/office/drawing/2014/main" id="{830BBDDA-243F-6609-4F0B-53F48F85E1C0}"/>
                </a:ext>
              </a:extLst>
            </p:cNvPr>
            <p:cNvSpPr/>
            <p:nvPr/>
          </p:nvSpPr>
          <p:spPr>
            <a:xfrm>
              <a:off x="6857404" y="943503"/>
              <a:ext cx="2280388" cy="57036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90C9F6CA-CBAB-7355-6C62-8893DC4B6D6E}"/>
                </a:ext>
              </a:extLst>
            </p:cNvPr>
            <p:cNvSpPr txBox="1"/>
            <p:nvPr/>
          </p:nvSpPr>
          <p:spPr>
            <a:xfrm>
              <a:off x="6857404" y="1032201"/>
              <a:ext cx="2286596" cy="369332"/>
            </a:xfrm>
            <a:prstGeom prst="rect">
              <a:avLst/>
            </a:prstGeom>
            <a:noFill/>
          </p:spPr>
          <p:txBody>
            <a:bodyPr wrap="square" rtlCol="0">
              <a:spAutoFit/>
            </a:bodyPr>
            <a:lstStyle/>
            <a:p>
              <a:pPr algn="ctr"/>
              <a:r>
                <a:rPr lang="zh-CN" altLang="en-US" dirty="0">
                  <a:solidFill>
                    <a:srgbClr val="00B0F0"/>
                  </a:solidFill>
                </a:rPr>
                <a:t>半定松弛算法</a:t>
              </a:r>
              <a:r>
                <a:rPr lang="en-US" altLang="zh-CN" dirty="0">
                  <a:solidFill>
                    <a:srgbClr val="00B0F0"/>
                  </a:solidFill>
                </a:rPr>
                <a:t>+</a:t>
              </a:r>
              <a:r>
                <a:rPr lang="zh-CN" altLang="en-US" dirty="0">
                  <a:solidFill>
                    <a:srgbClr val="00B0F0"/>
                  </a:solidFill>
                </a:rPr>
                <a:t>求导</a:t>
              </a:r>
            </a:p>
          </p:txBody>
        </p:sp>
      </p:grpSp>
      <p:grpSp>
        <p:nvGrpSpPr>
          <p:cNvPr id="40" name="组合 39">
            <a:extLst>
              <a:ext uri="{FF2B5EF4-FFF2-40B4-BE49-F238E27FC236}">
                <a16:creationId xmlns:a16="http://schemas.microsoft.com/office/drawing/2014/main" id="{916F422F-599E-C6E6-402D-1BE747327C17}"/>
              </a:ext>
            </a:extLst>
          </p:cNvPr>
          <p:cNvGrpSpPr/>
          <p:nvPr/>
        </p:nvGrpSpPr>
        <p:grpSpPr>
          <a:xfrm>
            <a:off x="6857404" y="2272831"/>
            <a:ext cx="2286596" cy="646331"/>
            <a:chOff x="6857404" y="905581"/>
            <a:chExt cx="2286596" cy="646331"/>
          </a:xfrm>
        </p:grpSpPr>
        <p:sp>
          <p:nvSpPr>
            <p:cNvPr id="41" name="矩形: 圆角 40">
              <a:extLst>
                <a:ext uri="{FF2B5EF4-FFF2-40B4-BE49-F238E27FC236}">
                  <a16:creationId xmlns:a16="http://schemas.microsoft.com/office/drawing/2014/main" id="{A0584F15-2B7B-3AEC-AE0E-CC6C3A44B574}"/>
                </a:ext>
              </a:extLst>
            </p:cNvPr>
            <p:cNvSpPr/>
            <p:nvPr/>
          </p:nvSpPr>
          <p:spPr>
            <a:xfrm>
              <a:off x="6857404" y="943503"/>
              <a:ext cx="2280388" cy="57036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93C8B8A9-E88D-7719-90BE-D004522C7441}"/>
                </a:ext>
              </a:extLst>
            </p:cNvPr>
            <p:cNvSpPr txBox="1"/>
            <p:nvPr/>
          </p:nvSpPr>
          <p:spPr>
            <a:xfrm>
              <a:off x="6857404" y="905581"/>
              <a:ext cx="2286596" cy="646331"/>
            </a:xfrm>
            <a:prstGeom prst="rect">
              <a:avLst/>
            </a:prstGeom>
            <a:noFill/>
          </p:spPr>
          <p:txBody>
            <a:bodyPr wrap="square" rtlCol="0">
              <a:spAutoFit/>
            </a:bodyPr>
            <a:lstStyle/>
            <a:p>
              <a:pPr algn="ctr"/>
              <a:r>
                <a:rPr lang="zh-CN" altLang="en-US" dirty="0">
                  <a:solidFill>
                    <a:srgbClr val="00B050"/>
                  </a:solidFill>
                </a:rPr>
                <a:t>泰勒公式</a:t>
              </a:r>
              <a:r>
                <a:rPr lang="en-US" altLang="zh-CN" dirty="0">
                  <a:solidFill>
                    <a:srgbClr val="00B050"/>
                  </a:solidFill>
                </a:rPr>
                <a:t>+</a:t>
              </a:r>
            </a:p>
            <a:p>
              <a:pPr algn="ctr"/>
              <a:r>
                <a:rPr lang="zh-CN" altLang="en-US" dirty="0">
                  <a:solidFill>
                    <a:srgbClr val="00B050"/>
                  </a:solidFill>
                </a:rPr>
                <a:t>逐次凸逼近</a:t>
              </a:r>
            </a:p>
          </p:txBody>
        </p:sp>
      </p:grpSp>
      <p:cxnSp>
        <p:nvCxnSpPr>
          <p:cNvPr id="13" name="直接箭头连接符 12">
            <a:extLst>
              <a:ext uri="{FF2B5EF4-FFF2-40B4-BE49-F238E27FC236}">
                <a16:creationId xmlns:a16="http://schemas.microsoft.com/office/drawing/2014/main" id="{23A6C84C-CF7E-4CBD-A1EA-AE24F19A19F5}"/>
              </a:ext>
            </a:extLst>
          </p:cNvPr>
          <p:cNvCxnSpPr>
            <a:stCxn id="6" idx="3"/>
            <a:endCxn id="39" idx="1"/>
          </p:cNvCxnSpPr>
          <p:nvPr/>
        </p:nvCxnSpPr>
        <p:spPr>
          <a:xfrm flipV="1">
            <a:off x="5441133" y="1741965"/>
            <a:ext cx="1416271" cy="425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E560C76-17E4-9FDA-87F2-01666EC2F3FC}"/>
              </a:ext>
            </a:extLst>
          </p:cNvPr>
          <p:cNvCxnSpPr>
            <a:stCxn id="6" idx="3"/>
            <a:endCxn id="42" idx="1"/>
          </p:cNvCxnSpPr>
          <p:nvPr/>
        </p:nvCxnSpPr>
        <p:spPr>
          <a:xfrm>
            <a:off x="5441133" y="2167372"/>
            <a:ext cx="1416271" cy="428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6360FCD9-FADC-C158-573E-224EBA461763}"/>
              </a:ext>
            </a:extLst>
          </p:cNvPr>
          <p:cNvGrpSpPr/>
          <p:nvPr/>
        </p:nvGrpSpPr>
        <p:grpSpPr>
          <a:xfrm>
            <a:off x="6851196" y="3202100"/>
            <a:ext cx="2286596" cy="570365"/>
            <a:chOff x="6857404" y="943503"/>
            <a:chExt cx="2286596" cy="570365"/>
          </a:xfrm>
        </p:grpSpPr>
        <p:sp>
          <p:nvSpPr>
            <p:cNvPr id="51" name="矩形: 圆角 50">
              <a:extLst>
                <a:ext uri="{FF2B5EF4-FFF2-40B4-BE49-F238E27FC236}">
                  <a16:creationId xmlns:a16="http://schemas.microsoft.com/office/drawing/2014/main" id="{8D307855-8A49-D7E4-1C6B-17AF15926C29}"/>
                </a:ext>
              </a:extLst>
            </p:cNvPr>
            <p:cNvSpPr/>
            <p:nvPr/>
          </p:nvSpPr>
          <p:spPr>
            <a:xfrm>
              <a:off x="6857404" y="943503"/>
              <a:ext cx="2280388" cy="57036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8807DF88-35A6-3BBB-400B-C20F0A07439B}"/>
                </a:ext>
              </a:extLst>
            </p:cNvPr>
            <p:cNvSpPr txBox="1"/>
            <p:nvPr/>
          </p:nvSpPr>
          <p:spPr>
            <a:xfrm>
              <a:off x="6857404" y="1032201"/>
              <a:ext cx="2286596" cy="369332"/>
            </a:xfrm>
            <a:prstGeom prst="rect">
              <a:avLst/>
            </a:prstGeom>
            <a:noFill/>
          </p:spPr>
          <p:txBody>
            <a:bodyPr wrap="square" rtlCol="0">
              <a:spAutoFit/>
            </a:bodyPr>
            <a:lstStyle/>
            <a:p>
              <a:pPr algn="ctr"/>
              <a:r>
                <a:rPr lang="zh-CN" altLang="en-US" dirty="0">
                  <a:solidFill>
                    <a:schemeClr val="accent4">
                      <a:lumMod val="75000"/>
                    </a:schemeClr>
                  </a:solidFill>
                </a:rPr>
                <a:t>凸优化问题求解</a:t>
              </a:r>
            </a:p>
          </p:txBody>
        </p:sp>
      </p:grpSp>
      <p:grpSp>
        <p:nvGrpSpPr>
          <p:cNvPr id="53" name="组合 52">
            <a:extLst>
              <a:ext uri="{FF2B5EF4-FFF2-40B4-BE49-F238E27FC236}">
                <a16:creationId xmlns:a16="http://schemas.microsoft.com/office/drawing/2014/main" id="{12A47385-14B1-EF94-2DCB-9B3EB532E50B}"/>
              </a:ext>
            </a:extLst>
          </p:cNvPr>
          <p:cNvGrpSpPr/>
          <p:nvPr/>
        </p:nvGrpSpPr>
        <p:grpSpPr>
          <a:xfrm>
            <a:off x="6844988" y="4667749"/>
            <a:ext cx="2286596" cy="570365"/>
            <a:chOff x="6857404" y="943503"/>
            <a:chExt cx="2286596" cy="570365"/>
          </a:xfrm>
        </p:grpSpPr>
        <p:sp>
          <p:nvSpPr>
            <p:cNvPr id="54" name="矩形: 圆角 53">
              <a:extLst>
                <a:ext uri="{FF2B5EF4-FFF2-40B4-BE49-F238E27FC236}">
                  <a16:creationId xmlns:a16="http://schemas.microsoft.com/office/drawing/2014/main" id="{A9AC0A9B-CF47-8016-04A4-937B812743BE}"/>
                </a:ext>
              </a:extLst>
            </p:cNvPr>
            <p:cNvSpPr/>
            <p:nvPr/>
          </p:nvSpPr>
          <p:spPr>
            <a:xfrm>
              <a:off x="6857404" y="943503"/>
              <a:ext cx="2280388" cy="570365"/>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685FC1C3-41E1-F038-4041-1076EB00DD8C}"/>
                </a:ext>
              </a:extLst>
            </p:cNvPr>
            <p:cNvSpPr txBox="1"/>
            <p:nvPr/>
          </p:nvSpPr>
          <p:spPr>
            <a:xfrm>
              <a:off x="6857404" y="1032201"/>
              <a:ext cx="2286596" cy="369332"/>
            </a:xfrm>
            <a:prstGeom prst="rect">
              <a:avLst/>
            </a:prstGeom>
            <a:noFill/>
          </p:spPr>
          <p:txBody>
            <a:bodyPr wrap="square" rtlCol="0">
              <a:spAutoFit/>
            </a:bodyPr>
            <a:lstStyle/>
            <a:p>
              <a:pPr algn="ctr"/>
              <a:r>
                <a:rPr lang="zh-CN" altLang="en-US" dirty="0">
                  <a:solidFill>
                    <a:srgbClr val="C00000"/>
                  </a:solidFill>
                </a:rPr>
                <a:t>模拟退火算法</a:t>
              </a:r>
            </a:p>
          </p:txBody>
        </p:sp>
      </p:grpSp>
      <p:cxnSp>
        <p:nvCxnSpPr>
          <p:cNvPr id="17" name="直接箭头连接符 16">
            <a:extLst>
              <a:ext uri="{FF2B5EF4-FFF2-40B4-BE49-F238E27FC236}">
                <a16:creationId xmlns:a16="http://schemas.microsoft.com/office/drawing/2014/main" id="{A9DFEBB3-A318-6DDA-E915-462AB5FC2241}"/>
              </a:ext>
            </a:extLst>
          </p:cNvPr>
          <p:cNvCxnSpPr>
            <a:stCxn id="30" idx="3"/>
            <a:endCxn id="52" idx="1"/>
          </p:cNvCxnSpPr>
          <p:nvPr/>
        </p:nvCxnSpPr>
        <p:spPr>
          <a:xfrm>
            <a:off x="5479400" y="3442993"/>
            <a:ext cx="1371796" cy="32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99CD6E8-A616-6B8A-BABD-D6B07AD42B3F}"/>
              </a:ext>
            </a:extLst>
          </p:cNvPr>
          <p:cNvCxnSpPr>
            <a:stCxn id="32" idx="3"/>
            <a:endCxn id="55" idx="1"/>
          </p:cNvCxnSpPr>
          <p:nvPr/>
        </p:nvCxnSpPr>
        <p:spPr>
          <a:xfrm flipV="1">
            <a:off x="5441133" y="4941113"/>
            <a:ext cx="1403855" cy="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761954C0-6E62-C84E-8ED3-0AC1D139FF4A}"/>
                  </a:ext>
                </a:extLst>
              </p:cNvPr>
              <p:cNvSpPr txBox="1"/>
              <p:nvPr/>
            </p:nvSpPr>
            <p:spPr>
              <a:xfrm>
                <a:off x="9403746" y="1381522"/>
                <a:ext cx="2252146" cy="707886"/>
              </a:xfrm>
              <a:prstGeom prst="rect">
                <a:avLst/>
              </a:prstGeom>
              <a:noFill/>
            </p:spPr>
            <p:txBody>
              <a:bodyPr wrap="square" rtlCol="0">
                <a:spAutoFit/>
              </a:bodyPr>
              <a:lstStyle/>
              <a:p>
                <a:r>
                  <a:rPr lang="zh-CN" altLang="en-US" sz="2000" dirty="0">
                    <a:solidFill>
                      <a:srgbClr val="00B0F0"/>
                    </a:solidFill>
                    <a:latin typeface="Times New Roman" panose="02020603050405020304" pitchFamily="18" charset="0"/>
                    <a:cs typeface="Times New Roman" panose="02020603050405020304" pitchFamily="18" charset="0"/>
                  </a:rPr>
                  <a:t>全局最优解，算法复杂度</a:t>
                </a:r>
                <a14:m>
                  <m:oMath xmlns:m="http://schemas.openxmlformats.org/officeDocument/2006/math">
                    <m:r>
                      <a:rPr lang="en-US" altLang="zh-CN" sz="2000" b="0" i="1" smtClean="0">
                        <a:solidFill>
                          <a:srgbClr val="00B0F0"/>
                        </a:solidFill>
                        <a:latin typeface="Cambria Math" panose="02040503050406030204" pitchFamily="18" charset="0"/>
                        <a:cs typeface="Times New Roman" panose="02020603050405020304" pitchFamily="18" charset="0"/>
                      </a:rPr>
                      <m:t>𝑂</m:t>
                    </m:r>
                    <m:d>
                      <m:dPr>
                        <m:ctrlPr>
                          <a:rPr lang="en-US" altLang="zh-CN" sz="2000" b="0" i="1" smtClean="0">
                            <a:solidFill>
                              <a:srgbClr val="00B0F0"/>
                            </a:solidFill>
                            <a:latin typeface="Cambria Math" panose="02040503050406030204" pitchFamily="18" charset="0"/>
                            <a:cs typeface="Times New Roman" panose="02020603050405020304" pitchFamily="18" charset="0"/>
                          </a:rPr>
                        </m:ctrlPr>
                      </m:dPr>
                      <m:e>
                        <m:sSup>
                          <m:sSupPr>
                            <m:ctrlPr>
                              <a:rPr lang="en-US" altLang="zh-CN" sz="2000" b="0" i="1" smtClean="0">
                                <a:solidFill>
                                  <a:srgbClr val="00B0F0"/>
                                </a:solidFill>
                                <a:latin typeface="Cambria Math" panose="02040503050406030204" pitchFamily="18" charset="0"/>
                                <a:cs typeface="Times New Roman" panose="02020603050405020304" pitchFamily="18" charset="0"/>
                              </a:rPr>
                            </m:ctrlPr>
                          </m:sSupPr>
                          <m:e>
                            <m:r>
                              <a:rPr lang="en-US" altLang="zh-CN" sz="2000" b="0" i="1" smtClean="0">
                                <a:solidFill>
                                  <a:srgbClr val="00B0F0"/>
                                </a:solidFill>
                                <a:latin typeface="Cambria Math" panose="02040503050406030204" pitchFamily="18" charset="0"/>
                                <a:cs typeface="Times New Roman" panose="02020603050405020304" pitchFamily="18" charset="0"/>
                              </a:rPr>
                              <m:t>2</m:t>
                            </m:r>
                          </m:e>
                          <m:sup>
                            <m:r>
                              <a:rPr lang="en-US" altLang="zh-CN" sz="2000" b="0" i="1" smtClean="0">
                                <a:solidFill>
                                  <a:srgbClr val="00B0F0"/>
                                </a:solidFill>
                                <a:latin typeface="Cambria Math" panose="02040503050406030204" pitchFamily="18" charset="0"/>
                                <a:cs typeface="Times New Roman" panose="02020603050405020304" pitchFamily="18" charset="0"/>
                              </a:rPr>
                              <m:t>𝐾</m:t>
                            </m:r>
                          </m:sup>
                        </m:sSup>
                      </m:e>
                    </m:d>
                  </m:oMath>
                </a14:m>
                <a:endParaRPr lang="zh-CN" altLang="en-US" sz="2000" dirty="0">
                  <a:solidFill>
                    <a:srgbClr val="00B0F0"/>
                  </a:solidFill>
                  <a:latin typeface="Times New Roman" panose="02020603050405020304" pitchFamily="18" charset="0"/>
                  <a:cs typeface="Times New Roman" panose="02020603050405020304" pitchFamily="18" charset="0"/>
                </a:endParaRPr>
              </a:p>
            </p:txBody>
          </p:sp>
        </mc:Choice>
        <mc:Fallback xmlns="">
          <p:sp>
            <p:nvSpPr>
              <p:cNvPr id="61" name="文本框 60">
                <a:extLst>
                  <a:ext uri="{FF2B5EF4-FFF2-40B4-BE49-F238E27FC236}">
                    <a16:creationId xmlns:a16="http://schemas.microsoft.com/office/drawing/2014/main" id="{761954C0-6E62-C84E-8ED3-0AC1D139FF4A}"/>
                  </a:ext>
                </a:extLst>
              </p:cNvPr>
              <p:cNvSpPr txBox="1">
                <a:spLocks noRot="1" noChangeAspect="1" noMove="1" noResize="1" noEditPoints="1" noAdjustHandles="1" noChangeArrowheads="1" noChangeShapeType="1" noTextEdit="1"/>
              </p:cNvSpPr>
              <p:nvPr/>
            </p:nvSpPr>
            <p:spPr>
              <a:xfrm>
                <a:off x="9403746" y="1381522"/>
                <a:ext cx="2252146" cy="707886"/>
              </a:xfrm>
              <a:prstGeom prst="rect">
                <a:avLst/>
              </a:prstGeom>
              <a:blipFill>
                <a:blip r:embed="rId9"/>
                <a:stretch>
                  <a:fillRect l="-2981" t="-5172" r="-1897"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A82AE7D1-74CD-B6ED-6B9A-AB570C27B301}"/>
                  </a:ext>
                </a:extLst>
              </p:cNvPr>
              <p:cNvSpPr txBox="1"/>
              <p:nvPr/>
            </p:nvSpPr>
            <p:spPr>
              <a:xfrm>
                <a:off x="9389625" y="2241479"/>
                <a:ext cx="2280387" cy="708912"/>
              </a:xfrm>
              <a:prstGeom prst="rect">
                <a:avLst/>
              </a:prstGeom>
              <a:noFill/>
            </p:spPr>
            <p:txBody>
              <a:bodyPr wrap="square" rtlCol="0">
                <a:spAutoFit/>
              </a:bodyPr>
              <a:lstStyle/>
              <a:p>
                <a:r>
                  <a:rPr lang="zh-CN" altLang="en-US" sz="2000" dirty="0">
                    <a:solidFill>
                      <a:srgbClr val="00B050"/>
                    </a:solidFill>
                    <a:latin typeface="Times New Roman" panose="02020603050405020304" pitchFamily="18" charset="0"/>
                    <a:cs typeface="Times New Roman" panose="02020603050405020304" pitchFamily="18" charset="0"/>
                  </a:rPr>
                  <a:t>局部最优解，算法复杂度</a:t>
                </a:r>
                <a14:m>
                  <m:oMath xmlns:m="http://schemas.openxmlformats.org/officeDocument/2006/math">
                    <m:r>
                      <a:rPr lang="en-US" altLang="zh-CN" sz="2000" b="0" i="1" smtClean="0">
                        <a:solidFill>
                          <a:srgbClr val="00B050"/>
                        </a:solidFill>
                        <a:latin typeface="Cambria Math" panose="02040503050406030204" pitchFamily="18" charset="0"/>
                        <a:cs typeface="Times New Roman" panose="02020603050405020304" pitchFamily="18" charset="0"/>
                      </a:rPr>
                      <m:t>𝑂</m:t>
                    </m:r>
                    <m:d>
                      <m:dPr>
                        <m:ctrlPr>
                          <a:rPr lang="en-US" altLang="zh-CN" sz="2000" b="0" i="1" smtClean="0">
                            <a:solidFill>
                              <a:srgbClr val="00B050"/>
                            </a:solidFill>
                            <a:latin typeface="Cambria Math" panose="02040503050406030204" pitchFamily="18" charset="0"/>
                            <a:cs typeface="Times New Roman" panose="02020603050405020304" pitchFamily="18" charset="0"/>
                          </a:rPr>
                        </m:ctrlPr>
                      </m:dPr>
                      <m:e>
                        <m:sSup>
                          <m:sSupPr>
                            <m:ctrlPr>
                              <a:rPr lang="en-US" altLang="zh-CN" sz="2000" b="0" i="1" smtClean="0">
                                <a:solidFill>
                                  <a:srgbClr val="00B050"/>
                                </a:solidFill>
                                <a:latin typeface="Cambria Math" panose="02040503050406030204" pitchFamily="18" charset="0"/>
                                <a:cs typeface="Times New Roman" panose="02020603050405020304" pitchFamily="18" charset="0"/>
                              </a:rPr>
                            </m:ctrlPr>
                          </m:sSupPr>
                          <m:e>
                            <m:r>
                              <a:rPr lang="en-US" altLang="zh-CN" sz="2000" b="0" i="1" smtClean="0">
                                <a:solidFill>
                                  <a:srgbClr val="00B050"/>
                                </a:solidFill>
                                <a:latin typeface="Cambria Math" panose="02040503050406030204" pitchFamily="18" charset="0"/>
                                <a:cs typeface="Times New Roman" panose="02020603050405020304" pitchFamily="18" charset="0"/>
                              </a:rPr>
                              <m:t>𝐾</m:t>
                            </m:r>
                          </m:e>
                          <m:sup>
                            <m:r>
                              <a:rPr lang="en-US" altLang="zh-CN" sz="2000" b="0" i="1" smtClean="0">
                                <a:solidFill>
                                  <a:srgbClr val="00B050"/>
                                </a:solidFill>
                                <a:latin typeface="Cambria Math" panose="02040503050406030204" pitchFamily="18" charset="0"/>
                                <a:cs typeface="Times New Roman" panose="02020603050405020304" pitchFamily="18" charset="0"/>
                              </a:rPr>
                              <m:t>𝐶</m:t>
                            </m:r>
                          </m:sup>
                        </m:sSup>
                      </m:e>
                    </m:d>
                  </m:oMath>
                </a14:m>
                <a:endParaRPr lang="zh-CN" altLang="en-US" sz="2000" dirty="0">
                  <a:solidFill>
                    <a:srgbClr val="00B050"/>
                  </a:solidFill>
                  <a:latin typeface="Times New Roman" panose="02020603050405020304" pitchFamily="18" charset="0"/>
                  <a:cs typeface="Times New Roman" panose="02020603050405020304" pitchFamily="18" charset="0"/>
                </a:endParaRPr>
              </a:p>
            </p:txBody>
          </p:sp>
        </mc:Choice>
        <mc:Fallback xmlns="">
          <p:sp>
            <p:nvSpPr>
              <p:cNvPr id="62" name="文本框 61">
                <a:extLst>
                  <a:ext uri="{FF2B5EF4-FFF2-40B4-BE49-F238E27FC236}">
                    <a16:creationId xmlns:a16="http://schemas.microsoft.com/office/drawing/2014/main" id="{A82AE7D1-74CD-B6ED-6B9A-AB570C27B301}"/>
                  </a:ext>
                </a:extLst>
              </p:cNvPr>
              <p:cNvSpPr txBox="1">
                <a:spLocks noRot="1" noChangeAspect="1" noMove="1" noResize="1" noEditPoints="1" noAdjustHandles="1" noChangeArrowheads="1" noChangeShapeType="1" noTextEdit="1"/>
              </p:cNvSpPr>
              <p:nvPr/>
            </p:nvSpPr>
            <p:spPr>
              <a:xfrm>
                <a:off x="9389625" y="2241479"/>
                <a:ext cx="2280387" cy="708912"/>
              </a:xfrm>
              <a:prstGeom prst="rect">
                <a:avLst/>
              </a:prstGeom>
              <a:blipFill>
                <a:blip r:embed="rId10"/>
                <a:stretch>
                  <a:fillRect l="-2674" t="-5172" r="-802"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161C6716-4EF8-473F-7AED-A7C4789533FE}"/>
                  </a:ext>
                </a:extLst>
              </p:cNvPr>
              <p:cNvSpPr txBox="1"/>
              <p:nvPr/>
            </p:nvSpPr>
            <p:spPr>
              <a:xfrm>
                <a:off x="9401452" y="3102745"/>
                <a:ext cx="2280387" cy="708912"/>
              </a:xfrm>
              <a:prstGeom prst="rect">
                <a:avLst/>
              </a:prstGeom>
              <a:noFill/>
            </p:spPr>
            <p:txBody>
              <a:bodyPr wrap="square" rtlCol="0">
                <a:spAutoFit/>
              </a:bodyPr>
              <a:lstStyle/>
              <a:p>
                <a:r>
                  <a:rPr lang="zh-CN" altLang="en-US" sz="2000" dirty="0">
                    <a:solidFill>
                      <a:schemeClr val="accent4">
                        <a:lumMod val="75000"/>
                      </a:schemeClr>
                    </a:solidFill>
                    <a:latin typeface="Times New Roman" panose="02020603050405020304" pitchFamily="18" charset="0"/>
                    <a:cs typeface="Times New Roman" panose="02020603050405020304" pitchFamily="18" charset="0"/>
                  </a:rPr>
                  <a:t>全局最优解，算法复杂度</a:t>
                </a:r>
                <a14:m>
                  <m:oMath xmlns:m="http://schemas.openxmlformats.org/officeDocument/2006/math">
                    <m:r>
                      <a:rPr lang="en-US" altLang="zh-CN" sz="2000" b="0" i="1" smtClean="0">
                        <a:solidFill>
                          <a:schemeClr val="accent4">
                            <a:lumMod val="75000"/>
                          </a:schemeClr>
                        </a:solidFill>
                        <a:latin typeface="Cambria Math" panose="02040503050406030204" pitchFamily="18" charset="0"/>
                        <a:cs typeface="Times New Roman" panose="02020603050405020304" pitchFamily="18" charset="0"/>
                      </a:rPr>
                      <m:t>𝑂</m:t>
                    </m:r>
                    <m:d>
                      <m:dPr>
                        <m:ctrlPr>
                          <a:rPr lang="en-US" altLang="zh-CN" sz="2000" b="0" i="1" smtClean="0">
                            <a:solidFill>
                              <a:schemeClr val="accent4">
                                <a:lumMod val="75000"/>
                              </a:schemeClr>
                            </a:solidFill>
                            <a:latin typeface="Cambria Math" panose="02040503050406030204" pitchFamily="18" charset="0"/>
                            <a:cs typeface="Times New Roman" panose="02020603050405020304" pitchFamily="18" charset="0"/>
                          </a:rPr>
                        </m:ctrlPr>
                      </m:dPr>
                      <m:e>
                        <m:r>
                          <a:rPr lang="en-US" altLang="zh-CN" sz="2000" b="0" i="1" smtClean="0">
                            <a:solidFill>
                              <a:schemeClr val="accent4">
                                <a:lumMod val="75000"/>
                              </a:schemeClr>
                            </a:solidFill>
                            <a:latin typeface="Cambria Math" panose="02040503050406030204" pitchFamily="18" charset="0"/>
                            <a:cs typeface="Times New Roman" panose="02020603050405020304" pitchFamily="18" charset="0"/>
                          </a:rPr>
                          <m:t>𝐾</m:t>
                        </m:r>
                        <m:sSub>
                          <m:sSubPr>
                            <m:ctrlPr>
                              <a:rPr lang="en-US" altLang="zh-CN" sz="2000" b="0" i="1" smtClean="0">
                                <a:solidFill>
                                  <a:schemeClr val="accent4">
                                    <a:lumMod val="75000"/>
                                  </a:schemeClr>
                                </a:solidFill>
                                <a:latin typeface="Cambria Math" panose="02040503050406030204" pitchFamily="18" charset="0"/>
                                <a:cs typeface="Times New Roman" panose="02020603050405020304" pitchFamily="18" charset="0"/>
                              </a:rPr>
                            </m:ctrlPr>
                          </m:sSubPr>
                          <m:e>
                            <m:r>
                              <a:rPr lang="en-US" altLang="zh-CN" sz="2000" b="0" i="1" smtClean="0">
                                <a:solidFill>
                                  <a:schemeClr val="accent4">
                                    <a:lumMod val="75000"/>
                                  </a:schemeClr>
                                </a:solidFill>
                                <a:latin typeface="Cambria Math" panose="02040503050406030204" pitchFamily="18" charset="0"/>
                                <a:cs typeface="Times New Roman" panose="02020603050405020304" pitchFamily="18" charset="0"/>
                              </a:rPr>
                              <m:t>𝐼</m:t>
                            </m:r>
                          </m:e>
                          <m:sub>
                            <m:r>
                              <a:rPr lang="en-US" altLang="zh-CN" sz="2000" b="0" i="1" smtClean="0">
                                <a:solidFill>
                                  <a:schemeClr val="accent4">
                                    <a:lumMod val="75000"/>
                                  </a:schemeClr>
                                </a:solidFill>
                                <a:latin typeface="Cambria Math" panose="02040503050406030204" pitchFamily="18" charset="0"/>
                                <a:cs typeface="Times New Roman" panose="02020603050405020304" pitchFamily="18" charset="0"/>
                              </a:rPr>
                              <m:t>0</m:t>
                            </m:r>
                          </m:sub>
                        </m:sSub>
                      </m:e>
                    </m:d>
                  </m:oMath>
                </a14:m>
                <a:endParaRPr lang="zh-CN" altLang="en-US" sz="2000" dirty="0">
                  <a:solidFill>
                    <a:schemeClr val="accent4">
                      <a:lumMod val="75000"/>
                    </a:schemeClr>
                  </a:solidFill>
                  <a:latin typeface="Times New Roman" panose="02020603050405020304" pitchFamily="18" charset="0"/>
                  <a:cs typeface="Times New Roman" panose="02020603050405020304" pitchFamily="18" charset="0"/>
                </a:endParaRPr>
              </a:p>
            </p:txBody>
          </p:sp>
        </mc:Choice>
        <mc:Fallback xmlns="">
          <p:sp>
            <p:nvSpPr>
              <p:cNvPr id="64" name="文本框 63">
                <a:extLst>
                  <a:ext uri="{FF2B5EF4-FFF2-40B4-BE49-F238E27FC236}">
                    <a16:creationId xmlns:a16="http://schemas.microsoft.com/office/drawing/2014/main" id="{161C6716-4EF8-473F-7AED-A7C4789533FE}"/>
                  </a:ext>
                </a:extLst>
              </p:cNvPr>
              <p:cNvSpPr txBox="1">
                <a:spLocks noRot="1" noChangeAspect="1" noMove="1" noResize="1" noEditPoints="1" noAdjustHandles="1" noChangeArrowheads="1" noChangeShapeType="1" noTextEdit="1"/>
              </p:cNvSpPr>
              <p:nvPr/>
            </p:nvSpPr>
            <p:spPr>
              <a:xfrm>
                <a:off x="9401452" y="3102745"/>
                <a:ext cx="2280387" cy="708912"/>
              </a:xfrm>
              <a:prstGeom prst="rect">
                <a:avLst/>
              </a:prstGeom>
              <a:blipFill>
                <a:blip r:embed="rId11"/>
                <a:stretch>
                  <a:fillRect l="-2674" t="-5172" r="-802"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ABC27DE4-7686-A26D-5114-AD169B280EA9}"/>
                  </a:ext>
                </a:extLst>
              </p:cNvPr>
              <p:cNvSpPr txBox="1"/>
              <p:nvPr/>
            </p:nvSpPr>
            <p:spPr>
              <a:xfrm>
                <a:off x="9375505" y="4518307"/>
                <a:ext cx="2280387" cy="708912"/>
              </a:xfrm>
              <a:prstGeom prst="rect">
                <a:avLst/>
              </a:prstGeom>
              <a:noFill/>
            </p:spPr>
            <p:txBody>
              <a:bodyPr wrap="square" rtlCol="0">
                <a:spAutoFit/>
              </a:bodyPr>
              <a:lstStyle/>
              <a:p>
                <a:r>
                  <a:rPr lang="zh-CN" altLang="en-US" sz="2000" dirty="0">
                    <a:solidFill>
                      <a:srgbClr val="C00000"/>
                    </a:solidFill>
                    <a:latin typeface="Times New Roman" panose="02020603050405020304" pitchFamily="18" charset="0"/>
                    <a:cs typeface="Times New Roman" panose="02020603050405020304" pitchFamily="18" charset="0"/>
                  </a:rPr>
                  <a:t>局部最优解，算法复杂度</a:t>
                </a:r>
                <a14:m>
                  <m:oMath xmlns:m="http://schemas.openxmlformats.org/officeDocument/2006/math">
                    <m:r>
                      <a:rPr lang="en-US" altLang="zh-CN" sz="2000" b="0" i="1" smtClean="0">
                        <a:solidFill>
                          <a:srgbClr val="C00000"/>
                        </a:solidFill>
                        <a:latin typeface="Cambria Math" panose="02040503050406030204" pitchFamily="18" charset="0"/>
                        <a:cs typeface="Times New Roman" panose="02020603050405020304" pitchFamily="18" charset="0"/>
                      </a:rPr>
                      <m:t>𝑂</m:t>
                    </m:r>
                    <m:d>
                      <m:dPr>
                        <m:ctrlPr>
                          <a:rPr lang="en-US" altLang="zh-CN" sz="2000" b="0" i="1" smtClean="0">
                            <a:solidFill>
                              <a:srgbClr val="C00000"/>
                            </a:solidFill>
                            <a:latin typeface="Cambria Math" panose="02040503050406030204" pitchFamily="18" charset="0"/>
                            <a:cs typeface="Times New Roman" panose="02020603050405020304" pitchFamily="18" charset="0"/>
                          </a:rPr>
                        </m:ctrlPr>
                      </m:dPr>
                      <m:e>
                        <m:sSub>
                          <m:sSubPr>
                            <m:ctrlPr>
                              <a:rPr lang="en-US" altLang="zh-CN" sz="2000" b="0" i="1" smtClean="0">
                                <a:solidFill>
                                  <a:srgbClr val="C00000"/>
                                </a:solidFill>
                                <a:latin typeface="Cambria Math" panose="02040503050406030204" pitchFamily="18" charset="0"/>
                                <a:cs typeface="Times New Roman" panose="02020603050405020304" pitchFamily="18" charset="0"/>
                              </a:rPr>
                            </m:ctrlPr>
                          </m:sSubPr>
                          <m:e>
                            <m:r>
                              <a:rPr lang="en-US" altLang="zh-CN" sz="2000" b="0" i="1" smtClean="0">
                                <a:solidFill>
                                  <a:srgbClr val="C00000"/>
                                </a:solidFill>
                                <a:latin typeface="Cambria Math" panose="02040503050406030204" pitchFamily="18" charset="0"/>
                                <a:cs typeface="Times New Roman" panose="02020603050405020304" pitchFamily="18" charset="0"/>
                              </a:rPr>
                              <m:t>𝐼</m:t>
                            </m:r>
                          </m:e>
                          <m:sub>
                            <m:r>
                              <a:rPr lang="en-US" altLang="zh-CN" sz="2000" b="0" i="1" smtClean="0">
                                <a:solidFill>
                                  <a:srgbClr val="C00000"/>
                                </a:solidFill>
                                <a:latin typeface="Cambria Math" panose="02040503050406030204" pitchFamily="18" charset="0"/>
                                <a:cs typeface="Times New Roman" panose="02020603050405020304" pitchFamily="18" charset="0"/>
                              </a:rPr>
                              <m:t>1</m:t>
                            </m:r>
                          </m:sub>
                        </m:sSub>
                        <m:sSub>
                          <m:sSubPr>
                            <m:ctrlPr>
                              <a:rPr lang="en-US" altLang="zh-CN" sz="2000" b="0" i="1" smtClean="0">
                                <a:solidFill>
                                  <a:srgbClr val="C00000"/>
                                </a:solidFill>
                                <a:latin typeface="Cambria Math" panose="02040503050406030204" pitchFamily="18" charset="0"/>
                                <a:cs typeface="Times New Roman" panose="02020603050405020304" pitchFamily="18" charset="0"/>
                              </a:rPr>
                            </m:ctrlPr>
                          </m:sSubPr>
                          <m:e>
                            <m:r>
                              <a:rPr lang="en-US" altLang="zh-CN" sz="2000" b="0" i="1" smtClean="0">
                                <a:solidFill>
                                  <a:srgbClr val="C00000"/>
                                </a:solidFill>
                                <a:latin typeface="Cambria Math" panose="02040503050406030204" pitchFamily="18" charset="0"/>
                                <a:cs typeface="Times New Roman" panose="02020603050405020304" pitchFamily="18" charset="0"/>
                              </a:rPr>
                              <m:t>𝐼</m:t>
                            </m:r>
                          </m:e>
                          <m:sub>
                            <m:r>
                              <a:rPr lang="en-US" altLang="zh-CN" sz="2000" b="0" i="1" smtClean="0">
                                <a:solidFill>
                                  <a:srgbClr val="C00000"/>
                                </a:solidFill>
                                <a:latin typeface="Cambria Math" panose="02040503050406030204" pitchFamily="18" charset="0"/>
                                <a:cs typeface="Times New Roman" panose="02020603050405020304" pitchFamily="18" charset="0"/>
                              </a:rPr>
                              <m:t>2</m:t>
                            </m:r>
                          </m:sub>
                        </m:sSub>
                      </m:e>
                    </m:d>
                  </m:oMath>
                </a14:m>
                <a:endParaRPr lang="zh-CN" altLang="en-US" sz="2000"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65" name="文本框 64">
                <a:extLst>
                  <a:ext uri="{FF2B5EF4-FFF2-40B4-BE49-F238E27FC236}">
                    <a16:creationId xmlns:a16="http://schemas.microsoft.com/office/drawing/2014/main" id="{ABC27DE4-7686-A26D-5114-AD169B280EA9}"/>
                  </a:ext>
                </a:extLst>
              </p:cNvPr>
              <p:cNvSpPr txBox="1">
                <a:spLocks noRot="1" noChangeAspect="1" noMove="1" noResize="1" noEditPoints="1" noAdjustHandles="1" noChangeArrowheads="1" noChangeShapeType="1" noTextEdit="1"/>
              </p:cNvSpPr>
              <p:nvPr/>
            </p:nvSpPr>
            <p:spPr>
              <a:xfrm>
                <a:off x="9375505" y="4518307"/>
                <a:ext cx="2280387" cy="708912"/>
              </a:xfrm>
              <a:prstGeom prst="rect">
                <a:avLst/>
              </a:prstGeom>
              <a:blipFill>
                <a:blip r:embed="rId12"/>
                <a:stretch>
                  <a:fillRect l="-2941" t="-4310" r="-535" b="-14655"/>
                </a:stretch>
              </a:blipFill>
            </p:spPr>
            <p:txBody>
              <a:bodyPr/>
              <a:lstStyle/>
              <a:p>
                <a:r>
                  <a:rPr lang="zh-CN" altLang="en-US">
                    <a:noFill/>
                  </a:rPr>
                  <a:t> </a:t>
                </a:r>
              </a:p>
            </p:txBody>
          </p:sp>
        </mc:Fallback>
      </mc:AlternateContent>
      <p:sp>
        <p:nvSpPr>
          <p:cNvPr id="68" name="矩形: 圆角 67">
            <a:extLst>
              <a:ext uri="{FF2B5EF4-FFF2-40B4-BE49-F238E27FC236}">
                <a16:creationId xmlns:a16="http://schemas.microsoft.com/office/drawing/2014/main" id="{D7C2AB54-0B40-B4FB-F595-50A8AA865F11}"/>
              </a:ext>
            </a:extLst>
          </p:cNvPr>
          <p:cNvSpPr/>
          <p:nvPr/>
        </p:nvSpPr>
        <p:spPr>
          <a:xfrm>
            <a:off x="2772338" y="5702015"/>
            <a:ext cx="6365454" cy="570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7EF45E9C-9478-C08E-53A7-D7787A8E33EA}"/>
                  </a:ext>
                </a:extLst>
              </p:cNvPr>
              <p:cNvSpPr txBox="1"/>
              <p:nvPr/>
            </p:nvSpPr>
            <p:spPr>
              <a:xfrm>
                <a:off x="2772338" y="5803271"/>
                <a:ext cx="6353038" cy="439736"/>
              </a:xfrm>
              <a:prstGeom prst="rect">
                <a:avLst/>
              </a:prstGeom>
              <a:noFill/>
            </p:spPr>
            <p:txBody>
              <a:bodyPr wrap="square" rtlCol="0">
                <a:spAutoFit/>
              </a:bodyPr>
              <a:lstStyle/>
              <a:p>
                <a:pPr algn="ctr"/>
                <a:r>
                  <a:rPr lang="zh-CN" altLang="en-US" dirty="0">
                    <a:solidFill>
                      <a:schemeClr val="accent2"/>
                    </a:solidFill>
                  </a:rPr>
                  <a:t>所提算法的计算复杂度</a:t>
                </a:r>
                <a14:m>
                  <m:oMath xmlns:m="http://schemas.openxmlformats.org/officeDocument/2006/math">
                    <m: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t>𝑂</m:t>
                    </m:r>
                    <m:d>
                      <m:dPr>
                        <m:ctrlP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ctrlPr>
                      </m:dPr>
                      <m:e>
                        <m:sSub>
                          <m:sSubPr>
                            <m:ctrlP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ctrlPr>
                          </m:sSubPr>
                          <m:e>
                            <m: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t>𝐼</m:t>
                            </m:r>
                          </m:e>
                          <m:sub>
                            <m: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t>1</m:t>
                            </m:r>
                          </m:sub>
                        </m:sSub>
                        <m:sSub>
                          <m:sSubPr>
                            <m:ctrlP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ctrlPr>
                          </m:sSubPr>
                          <m:e>
                            <m: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t>𝐼</m:t>
                            </m:r>
                          </m:e>
                          <m:sub>
                            <m: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t>2</m:t>
                            </m:r>
                          </m:sub>
                        </m:sSub>
                        <m:d>
                          <m:dPr>
                            <m:ctrlPr>
                              <a:rPr kumimoji="0" lang="en-US" altLang="zh-CN" sz="2000" b="0" i="1" u="none" strike="noStrike" kern="1200" cap="none" spc="0" normalizeH="0" baseline="0" noProof="0" smtClean="0">
                                <a:ln>
                                  <a:noFill/>
                                </a:ln>
                                <a:solidFill>
                                  <a:schemeClr val="accent2"/>
                                </a:solidFill>
                                <a:effectLst/>
                                <a:uLnTx/>
                                <a:uFillTx/>
                                <a:latin typeface="Cambria Math" panose="02040503050406030204" pitchFamily="18" charset="0"/>
                                <a:cs typeface="Times New Roman" panose="02020603050405020304" pitchFamily="18" charset="0"/>
                              </a:rPr>
                            </m:ctrlPr>
                          </m:dPr>
                          <m:e>
                            <m:sSup>
                              <m:sSupPr>
                                <m:ctrlPr>
                                  <a:rPr lang="en-US" altLang="zh-CN" sz="2000" b="0" i="1" smtClean="0">
                                    <a:solidFill>
                                      <a:schemeClr val="accent2"/>
                                    </a:solidFill>
                                    <a:latin typeface="Cambria Math" panose="02040503050406030204" pitchFamily="18" charset="0"/>
                                    <a:cs typeface="Times New Roman" panose="02020603050405020304" pitchFamily="18" charset="0"/>
                                  </a:rPr>
                                </m:ctrlPr>
                              </m:sSupPr>
                              <m:e>
                                <m:r>
                                  <a:rPr lang="en-US" altLang="zh-CN" sz="2000" b="0" i="1" smtClean="0">
                                    <a:solidFill>
                                      <a:schemeClr val="accent2"/>
                                    </a:solidFill>
                                    <a:latin typeface="Cambria Math" panose="02040503050406030204" pitchFamily="18" charset="0"/>
                                    <a:cs typeface="Times New Roman" panose="02020603050405020304" pitchFamily="18" charset="0"/>
                                  </a:rPr>
                                  <m:t>2</m:t>
                                </m:r>
                              </m:e>
                              <m:sup>
                                <m:r>
                                  <a:rPr lang="en-US" altLang="zh-CN" sz="2000" b="0" i="1" smtClean="0">
                                    <a:solidFill>
                                      <a:schemeClr val="accent2"/>
                                    </a:solidFill>
                                    <a:latin typeface="Cambria Math" panose="02040503050406030204" pitchFamily="18" charset="0"/>
                                    <a:cs typeface="Times New Roman" panose="02020603050405020304" pitchFamily="18" charset="0"/>
                                  </a:rPr>
                                  <m:t>𝐾</m:t>
                                </m:r>
                              </m:sup>
                            </m:sSup>
                            <m:r>
                              <a:rPr lang="en-US" altLang="zh-CN" sz="2000" b="0" i="1" smtClean="0">
                                <a:solidFill>
                                  <a:schemeClr val="accent2"/>
                                </a:solidFill>
                                <a:latin typeface="Cambria Math" panose="02040503050406030204" pitchFamily="18" charset="0"/>
                                <a:cs typeface="Times New Roman" panose="02020603050405020304" pitchFamily="18" charset="0"/>
                              </a:rPr>
                              <m:t>+</m:t>
                            </m:r>
                            <m:r>
                              <a:rPr lang="en-US" altLang="zh-CN" sz="2000" b="0" i="1" smtClean="0">
                                <a:solidFill>
                                  <a:schemeClr val="accent2"/>
                                </a:solidFill>
                                <a:latin typeface="Cambria Math" panose="02040503050406030204" pitchFamily="18" charset="0"/>
                                <a:cs typeface="Times New Roman" panose="02020603050405020304" pitchFamily="18" charset="0"/>
                              </a:rPr>
                              <m:t>𝐾</m:t>
                            </m:r>
                            <m:sSub>
                              <m:sSubPr>
                                <m:ctrlPr>
                                  <a:rPr lang="en-US" altLang="zh-CN" sz="2000" b="0" i="1" smtClean="0">
                                    <a:solidFill>
                                      <a:schemeClr val="accent2"/>
                                    </a:solidFill>
                                    <a:latin typeface="Cambria Math" panose="02040503050406030204" pitchFamily="18" charset="0"/>
                                    <a:cs typeface="Times New Roman" panose="02020603050405020304" pitchFamily="18" charset="0"/>
                                  </a:rPr>
                                </m:ctrlPr>
                              </m:sSubPr>
                              <m:e>
                                <m:r>
                                  <a:rPr lang="en-US" altLang="zh-CN" sz="2000" b="0" i="1" smtClean="0">
                                    <a:solidFill>
                                      <a:schemeClr val="accent2"/>
                                    </a:solidFill>
                                    <a:latin typeface="Cambria Math" panose="02040503050406030204" pitchFamily="18" charset="0"/>
                                    <a:cs typeface="Times New Roman" panose="02020603050405020304" pitchFamily="18" charset="0"/>
                                  </a:rPr>
                                  <m:t>𝐼</m:t>
                                </m:r>
                              </m:e>
                              <m:sub>
                                <m:r>
                                  <a:rPr lang="en-US" altLang="zh-CN" sz="2000" b="0" i="1" smtClean="0">
                                    <a:solidFill>
                                      <a:schemeClr val="accent2"/>
                                    </a:solidFill>
                                    <a:latin typeface="Cambria Math" panose="02040503050406030204" pitchFamily="18" charset="0"/>
                                    <a:cs typeface="Times New Roman" panose="02020603050405020304" pitchFamily="18" charset="0"/>
                                  </a:rPr>
                                  <m:t>0</m:t>
                                </m:r>
                              </m:sub>
                            </m:sSub>
                          </m:e>
                        </m:d>
                      </m:e>
                    </m:d>
                  </m:oMath>
                </a14:m>
                <a:endParaRPr lang="zh-CN" altLang="en-US" dirty="0">
                  <a:solidFill>
                    <a:schemeClr val="accent2"/>
                  </a:solidFill>
                </a:endParaRPr>
              </a:p>
            </p:txBody>
          </p:sp>
        </mc:Choice>
        <mc:Fallback xmlns="">
          <p:sp>
            <p:nvSpPr>
              <p:cNvPr id="28" name="文本框 27">
                <a:extLst>
                  <a:ext uri="{FF2B5EF4-FFF2-40B4-BE49-F238E27FC236}">
                    <a16:creationId xmlns:a16="http://schemas.microsoft.com/office/drawing/2014/main" id="{7EF45E9C-9478-C08E-53A7-D7787A8E33EA}"/>
                  </a:ext>
                </a:extLst>
              </p:cNvPr>
              <p:cNvSpPr txBox="1">
                <a:spLocks noRot="1" noChangeAspect="1" noMove="1" noResize="1" noEditPoints="1" noAdjustHandles="1" noChangeArrowheads="1" noChangeShapeType="1" noTextEdit="1"/>
              </p:cNvSpPr>
              <p:nvPr/>
            </p:nvSpPr>
            <p:spPr>
              <a:xfrm>
                <a:off x="2772338" y="5803271"/>
                <a:ext cx="6353038" cy="439736"/>
              </a:xfrm>
              <a:prstGeom prst="rect">
                <a:avLst/>
              </a:prstGeom>
              <a:blipFill>
                <a:blip r:embed="rId13"/>
                <a:stretch>
                  <a:fillRect b="-16667"/>
                </a:stretch>
              </a:blipFill>
            </p:spPr>
            <p:txBody>
              <a:bodyPr/>
              <a:lstStyle/>
              <a:p>
                <a:r>
                  <a:rPr lang="zh-CN" altLang="en-US">
                    <a:noFill/>
                  </a:rPr>
                  <a:t> </a:t>
                </a:r>
              </a:p>
            </p:txBody>
          </p:sp>
        </mc:Fallback>
      </mc:AlternateContent>
      <p:sp>
        <p:nvSpPr>
          <p:cNvPr id="69" name="文本框 68">
            <a:extLst>
              <a:ext uri="{FF2B5EF4-FFF2-40B4-BE49-F238E27FC236}">
                <a16:creationId xmlns:a16="http://schemas.microsoft.com/office/drawing/2014/main" id="{97649620-F774-DAD5-B4D8-894E0A75BD65}"/>
              </a:ext>
            </a:extLst>
          </p:cNvPr>
          <p:cNvSpPr txBox="1"/>
          <p:nvPr/>
        </p:nvSpPr>
        <p:spPr>
          <a:xfrm>
            <a:off x="6259401" y="1384216"/>
            <a:ext cx="785333" cy="400110"/>
          </a:xfrm>
          <a:prstGeom prst="rect">
            <a:avLst/>
          </a:prstGeom>
          <a:noFill/>
        </p:spPr>
        <p:txBody>
          <a:bodyPr wrap="square" rtlCol="0">
            <a:spAutoFit/>
          </a:bodyPr>
          <a:lstStyle/>
          <a:p>
            <a:r>
              <a:rPr lang="en-US" altLang="zh-CN" sz="2000" b="1" dirty="0">
                <a:solidFill>
                  <a:srgbClr val="1A78C3"/>
                </a:solidFill>
                <a:latin typeface="Times New Roman" panose="02020603050405020304" pitchFamily="18" charset="0"/>
                <a:cs typeface="Times New Roman" panose="02020603050405020304" pitchFamily="18" charset="0"/>
              </a:rPr>
              <a:t>MO</a:t>
            </a:r>
            <a:endParaRPr lang="zh-CN" altLang="en-US" sz="2000" b="1" dirty="0">
              <a:solidFill>
                <a:srgbClr val="1A78C3"/>
              </a:solidFill>
              <a:latin typeface="Times New Roman" panose="02020603050405020304" pitchFamily="18" charset="0"/>
              <a:cs typeface="Times New Roman" panose="02020603050405020304" pitchFamily="18" charset="0"/>
            </a:endParaRPr>
          </a:p>
        </p:txBody>
      </p:sp>
      <p:sp>
        <p:nvSpPr>
          <p:cNvPr id="70" name="文本框 69">
            <a:extLst>
              <a:ext uri="{FF2B5EF4-FFF2-40B4-BE49-F238E27FC236}">
                <a16:creationId xmlns:a16="http://schemas.microsoft.com/office/drawing/2014/main" id="{FFA0BFEE-650B-C89A-94B8-7728352692C7}"/>
              </a:ext>
            </a:extLst>
          </p:cNvPr>
          <p:cNvSpPr txBox="1"/>
          <p:nvPr/>
        </p:nvSpPr>
        <p:spPr>
          <a:xfrm>
            <a:off x="6201107" y="2552265"/>
            <a:ext cx="901922" cy="400110"/>
          </a:xfrm>
          <a:prstGeom prst="rect">
            <a:avLst/>
          </a:prstGeom>
          <a:noFill/>
        </p:spPr>
        <p:txBody>
          <a:bodyPr wrap="square" rtlCol="0">
            <a:spAutoFit/>
          </a:bodyPr>
          <a:lstStyle/>
          <a:p>
            <a:r>
              <a:rPr lang="en-US" altLang="zh-CN" sz="2000" b="1" dirty="0">
                <a:solidFill>
                  <a:srgbClr val="00B050"/>
                </a:solidFill>
                <a:latin typeface="Times New Roman" panose="02020603050405020304" pitchFamily="18" charset="0"/>
                <a:cs typeface="Times New Roman" panose="02020603050405020304" pitchFamily="18" charset="0"/>
              </a:rPr>
              <a:t>SCA</a:t>
            </a:r>
            <a:endParaRPr lang="zh-CN" altLang="en-US" sz="2000" b="1" dirty="0">
              <a:solidFill>
                <a:srgbClr val="00B05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6048670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835439" y="93329"/>
            <a:ext cx="4590648"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V. Performance evaluation</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1" name="iconfont-1191-801540">
            <a:extLst>
              <a:ext uri="{FF2B5EF4-FFF2-40B4-BE49-F238E27FC236}">
                <a16:creationId xmlns:a16="http://schemas.microsoft.com/office/drawing/2014/main" id="{0B8A8EBA-8437-4BB4-A127-1D4115F6913D}"/>
              </a:ext>
            </a:extLst>
          </p:cNvPr>
          <p:cNvSpPr/>
          <p:nvPr/>
        </p:nvSpPr>
        <p:spPr>
          <a:xfrm>
            <a:off x="473376" y="1079143"/>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文本框 23">
            <a:extLst>
              <a:ext uri="{FF2B5EF4-FFF2-40B4-BE49-F238E27FC236}">
                <a16:creationId xmlns:a16="http://schemas.microsoft.com/office/drawing/2014/main" id="{25703201-DF74-41D7-B1DD-1FEE1FA4407D}"/>
              </a:ext>
            </a:extLst>
          </p:cNvPr>
          <p:cNvSpPr txBox="1"/>
          <p:nvPr/>
        </p:nvSpPr>
        <p:spPr>
          <a:xfrm>
            <a:off x="929104" y="905708"/>
            <a:ext cx="1672853"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收敛性分析：</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D8373B49-615B-6DCD-B1A5-BC88457CD59B}"/>
              </a:ext>
            </a:extLst>
          </p:cNvPr>
          <p:cNvPicPr>
            <a:picLocks noChangeAspect="1"/>
          </p:cNvPicPr>
          <p:nvPr/>
        </p:nvPicPr>
        <p:blipFill>
          <a:blip r:embed="rId5"/>
          <a:stretch>
            <a:fillRect/>
          </a:stretch>
        </p:blipFill>
        <p:spPr>
          <a:xfrm>
            <a:off x="349799" y="1803007"/>
            <a:ext cx="3358945" cy="2697084"/>
          </a:xfrm>
          <a:prstGeom prst="rect">
            <a:avLst/>
          </a:prstGeom>
        </p:spPr>
      </p:pic>
      <p:pic>
        <p:nvPicPr>
          <p:cNvPr id="3" name="图片 2">
            <a:extLst>
              <a:ext uri="{FF2B5EF4-FFF2-40B4-BE49-F238E27FC236}">
                <a16:creationId xmlns:a16="http://schemas.microsoft.com/office/drawing/2014/main" id="{04EA14FB-E130-CFC2-6FE6-C9ACDB54260E}"/>
              </a:ext>
            </a:extLst>
          </p:cNvPr>
          <p:cNvPicPr>
            <a:picLocks noChangeAspect="1"/>
          </p:cNvPicPr>
          <p:nvPr/>
        </p:nvPicPr>
        <p:blipFill>
          <a:blip r:embed="rId6"/>
          <a:stretch>
            <a:fillRect/>
          </a:stretch>
        </p:blipFill>
        <p:spPr>
          <a:xfrm>
            <a:off x="4097408" y="1660648"/>
            <a:ext cx="3634471" cy="2981802"/>
          </a:xfrm>
          <a:prstGeom prst="rect">
            <a:avLst/>
          </a:prstGeom>
        </p:spPr>
      </p:pic>
      <p:pic>
        <p:nvPicPr>
          <p:cNvPr id="4" name="图片 3">
            <a:extLst>
              <a:ext uri="{FF2B5EF4-FFF2-40B4-BE49-F238E27FC236}">
                <a16:creationId xmlns:a16="http://schemas.microsoft.com/office/drawing/2014/main" id="{C658DE36-8AE0-0237-73B4-4F250038D7F1}"/>
              </a:ext>
            </a:extLst>
          </p:cNvPr>
          <p:cNvPicPr>
            <a:picLocks noChangeAspect="1"/>
          </p:cNvPicPr>
          <p:nvPr/>
        </p:nvPicPr>
        <p:blipFill>
          <a:blip r:embed="rId7"/>
          <a:stretch>
            <a:fillRect/>
          </a:stretch>
        </p:blipFill>
        <p:spPr>
          <a:xfrm>
            <a:off x="8161002" y="1803007"/>
            <a:ext cx="3461765" cy="2776751"/>
          </a:xfrm>
          <a:prstGeom prst="rect">
            <a:avLst/>
          </a:prstGeom>
        </p:spPr>
      </p:pic>
      <p:sp>
        <p:nvSpPr>
          <p:cNvPr id="22" name="文本框 21">
            <a:extLst>
              <a:ext uri="{FF2B5EF4-FFF2-40B4-BE49-F238E27FC236}">
                <a16:creationId xmlns:a16="http://schemas.microsoft.com/office/drawing/2014/main" id="{FB693FFC-68E1-44FC-0E88-858F7CD11BC3}"/>
              </a:ext>
            </a:extLst>
          </p:cNvPr>
          <p:cNvSpPr txBox="1"/>
          <p:nvPr/>
        </p:nvSpPr>
        <p:spPr>
          <a:xfrm>
            <a:off x="1765530" y="4642450"/>
            <a:ext cx="785333"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MO</a:t>
            </a:r>
            <a:endParaRPr lang="zh-CN" altLang="en-US" sz="2000" b="1"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F8DC5538-419C-08E5-D89D-58C610F91BE5}"/>
              </a:ext>
            </a:extLst>
          </p:cNvPr>
          <p:cNvSpPr txBox="1"/>
          <p:nvPr/>
        </p:nvSpPr>
        <p:spPr>
          <a:xfrm>
            <a:off x="5914643" y="4725097"/>
            <a:ext cx="703440"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SCA</a:t>
            </a:r>
            <a:endParaRPr lang="zh-CN" altLang="en-US" sz="2000" b="1"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5FC43859-7929-B5A3-F5AE-848797B96B08}"/>
              </a:ext>
            </a:extLst>
          </p:cNvPr>
          <p:cNvSpPr txBox="1"/>
          <p:nvPr/>
        </p:nvSpPr>
        <p:spPr>
          <a:xfrm>
            <a:off x="9154016" y="4642450"/>
            <a:ext cx="2122335"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Proposed scheme</a:t>
            </a:r>
            <a:endParaRPr lang="zh-CN" altLang="en-US" sz="20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6135930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862333" y="93329"/>
            <a:ext cx="4590648"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V. Performance evaluation</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1" name="iconfont-1191-801540">
            <a:extLst>
              <a:ext uri="{FF2B5EF4-FFF2-40B4-BE49-F238E27FC236}">
                <a16:creationId xmlns:a16="http://schemas.microsoft.com/office/drawing/2014/main" id="{0B8A8EBA-8437-4BB4-A127-1D4115F6913D}"/>
              </a:ext>
            </a:extLst>
          </p:cNvPr>
          <p:cNvSpPr/>
          <p:nvPr/>
        </p:nvSpPr>
        <p:spPr>
          <a:xfrm>
            <a:off x="473376" y="1079143"/>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文本框 23">
            <a:extLst>
              <a:ext uri="{FF2B5EF4-FFF2-40B4-BE49-F238E27FC236}">
                <a16:creationId xmlns:a16="http://schemas.microsoft.com/office/drawing/2014/main" id="{25703201-DF74-41D7-B1DD-1FEE1FA4407D}"/>
              </a:ext>
            </a:extLst>
          </p:cNvPr>
          <p:cNvSpPr txBox="1"/>
          <p:nvPr/>
        </p:nvSpPr>
        <p:spPr>
          <a:xfrm>
            <a:off x="929104" y="905708"/>
            <a:ext cx="3724377"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不同因素对吞吐量的影响分析：</a:t>
            </a:r>
            <a:endParaRPr lang="en-US" altLang="zh-CN"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FB693FFC-68E1-44FC-0E88-858F7CD11BC3}"/>
              </a:ext>
            </a:extLst>
          </p:cNvPr>
          <p:cNvSpPr txBox="1"/>
          <p:nvPr/>
        </p:nvSpPr>
        <p:spPr>
          <a:xfrm>
            <a:off x="687521" y="4613828"/>
            <a:ext cx="1222759" cy="40011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宋体" panose="02010600030101010101" pitchFamily="2" charset="-122"/>
                <a:cs typeface="Times New Roman" panose="02020603050405020304" pitchFamily="18" charset="0"/>
              </a:rPr>
              <a:t>总功率</a:t>
            </a:r>
          </a:p>
        </p:txBody>
      </p:sp>
      <p:sp>
        <p:nvSpPr>
          <p:cNvPr id="23" name="文本框 22">
            <a:extLst>
              <a:ext uri="{FF2B5EF4-FFF2-40B4-BE49-F238E27FC236}">
                <a16:creationId xmlns:a16="http://schemas.microsoft.com/office/drawing/2014/main" id="{F8DC5538-419C-08E5-D89D-58C610F91BE5}"/>
              </a:ext>
            </a:extLst>
          </p:cNvPr>
          <p:cNvSpPr txBox="1"/>
          <p:nvPr/>
        </p:nvSpPr>
        <p:spPr>
          <a:xfrm>
            <a:off x="4182410" y="4613828"/>
            <a:ext cx="1466952" cy="40011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cs typeface="Times New Roman" panose="02020603050405020304" pitchFamily="18" charset="0"/>
              </a:rPr>
              <a:t>2.</a:t>
            </a:r>
            <a:r>
              <a:rPr lang="zh-CN" altLang="en-US" sz="2000" dirty="0">
                <a:latin typeface="宋体" panose="02010600030101010101" pitchFamily="2" charset="-122"/>
                <a:ea typeface="宋体" panose="02010600030101010101" pitchFamily="2" charset="-122"/>
                <a:cs typeface="Times New Roman" panose="02020603050405020304" pitchFamily="18" charset="0"/>
              </a:rPr>
              <a:t>用户数量</a:t>
            </a:r>
          </a:p>
        </p:txBody>
      </p:sp>
      <p:pic>
        <p:nvPicPr>
          <p:cNvPr id="5" name="图片 4">
            <a:extLst>
              <a:ext uri="{FF2B5EF4-FFF2-40B4-BE49-F238E27FC236}">
                <a16:creationId xmlns:a16="http://schemas.microsoft.com/office/drawing/2014/main" id="{5830C49C-2C3C-3A7B-F341-1E381F271AEE}"/>
              </a:ext>
            </a:extLst>
          </p:cNvPr>
          <p:cNvPicPr>
            <a:picLocks noChangeAspect="1"/>
          </p:cNvPicPr>
          <p:nvPr/>
        </p:nvPicPr>
        <p:blipFill>
          <a:blip r:embed="rId5"/>
          <a:stretch>
            <a:fillRect/>
          </a:stretch>
        </p:blipFill>
        <p:spPr>
          <a:xfrm>
            <a:off x="55179" y="2205207"/>
            <a:ext cx="2819029" cy="2306017"/>
          </a:xfrm>
          <a:prstGeom prst="rect">
            <a:avLst/>
          </a:prstGeom>
        </p:spPr>
      </p:pic>
      <p:pic>
        <p:nvPicPr>
          <p:cNvPr id="6" name="图片 5">
            <a:extLst>
              <a:ext uri="{FF2B5EF4-FFF2-40B4-BE49-F238E27FC236}">
                <a16:creationId xmlns:a16="http://schemas.microsoft.com/office/drawing/2014/main" id="{0BA65910-5129-3C41-8481-D51E0800389F}"/>
              </a:ext>
            </a:extLst>
          </p:cNvPr>
          <p:cNvPicPr>
            <a:picLocks noChangeAspect="1"/>
          </p:cNvPicPr>
          <p:nvPr/>
        </p:nvPicPr>
        <p:blipFill>
          <a:blip r:embed="rId6"/>
          <a:stretch>
            <a:fillRect/>
          </a:stretch>
        </p:blipFill>
        <p:spPr>
          <a:xfrm>
            <a:off x="3056756" y="2125214"/>
            <a:ext cx="2954748" cy="2421400"/>
          </a:xfrm>
          <a:prstGeom prst="rect">
            <a:avLst/>
          </a:prstGeom>
        </p:spPr>
      </p:pic>
      <p:pic>
        <p:nvPicPr>
          <p:cNvPr id="7" name="图片 6">
            <a:extLst>
              <a:ext uri="{FF2B5EF4-FFF2-40B4-BE49-F238E27FC236}">
                <a16:creationId xmlns:a16="http://schemas.microsoft.com/office/drawing/2014/main" id="{7FD7D9E4-419C-91F8-A303-28D05F311566}"/>
              </a:ext>
            </a:extLst>
          </p:cNvPr>
          <p:cNvPicPr>
            <a:picLocks noChangeAspect="1"/>
          </p:cNvPicPr>
          <p:nvPr/>
        </p:nvPicPr>
        <p:blipFill>
          <a:blip r:embed="rId7"/>
          <a:stretch>
            <a:fillRect/>
          </a:stretch>
        </p:blipFill>
        <p:spPr>
          <a:xfrm>
            <a:off x="6077144" y="2228924"/>
            <a:ext cx="2954748" cy="2384904"/>
          </a:xfrm>
          <a:prstGeom prst="rect">
            <a:avLst/>
          </a:prstGeom>
        </p:spPr>
      </p:pic>
      <p:pic>
        <p:nvPicPr>
          <p:cNvPr id="8" name="图片 7">
            <a:extLst>
              <a:ext uri="{FF2B5EF4-FFF2-40B4-BE49-F238E27FC236}">
                <a16:creationId xmlns:a16="http://schemas.microsoft.com/office/drawing/2014/main" id="{0D2C9AAE-EE28-E198-A4D0-EFAE607A6CA7}"/>
              </a:ext>
            </a:extLst>
          </p:cNvPr>
          <p:cNvPicPr>
            <a:picLocks noChangeAspect="1"/>
          </p:cNvPicPr>
          <p:nvPr/>
        </p:nvPicPr>
        <p:blipFill>
          <a:blip r:embed="rId8"/>
          <a:stretch>
            <a:fillRect/>
          </a:stretch>
        </p:blipFill>
        <p:spPr>
          <a:xfrm>
            <a:off x="9097532" y="2252464"/>
            <a:ext cx="2770084" cy="2258760"/>
          </a:xfrm>
          <a:prstGeom prst="rect">
            <a:avLst/>
          </a:prstGeom>
        </p:spPr>
      </p:pic>
      <p:sp>
        <p:nvSpPr>
          <p:cNvPr id="28" name="文本框 27">
            <a:extLst>
              <a:ext uri="{FF2B5EF4-FFF2-40B4-BE49-F238E27FC236}">
                <a16:creationId xmlns:a16="http://schemas.microsoft.com/office/drawing/2014/main" id="{8EAD25D3-7712-4DE2-D271-A7A2D74EB65F}"/>
              </a:ext>
            </a:extLst>
          </p:cNvPr>
          <p:cNvSpPr txBox="1"/>
          <p:nvPr/>
        </p:nvSpPr>
        <p:spPr>
          <a:xfrm>
            <a:off x="6956844" y="4613828"/>
            <a:ext cx="1466952" cy="40011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cs typeface="Times New Roman" panose="02020603050405020304" pitchFamily="18" charset="0"/>
              </a:rPr>
              <a:t>3.</a:t>
            </a:r>
            <a:r>
              <a:rPr lang="zh-CN" altLang="en-US" sz="2000" dirty="0">
                <a:latin typeface="宋体" panose="02010600030101010101" pitchFamily="2" charset="-122"/>
                <a:ea typeface="宋体" panose="02010600030101010101" pitchFamily="2" charset="-122"/>
                <a:cs typeface="Times New Roman" panose="02020603050405020304" pitchFamily="18" charset="0"/>
              </a:rPr>
              <a:t>天线数量</a:t>
            </a:r>
          </a:p>
        </p:txBody>
      </p:sp>
      <p:sp>
        <p:nvSpPr>
          <p:cNvPr id="29" name="文本框 28">
            <a:extLst>
              <a:ext uri="{FF2B5EF4-FFF2-40B4-BE49-F238E27FC236}">
                <a16:creationId xmlns:a16="http://schemas.microsoft.com/office/drawing/2014/main" id="{5E3F47BA-266F-5306-8450-E50659BC4578}"/>
              </a:ext>
            </a:extLst>
          </p:cNvPr>
          <p:cNvSpPr txBox="1"/>
          <p:nvPr/>
        </p:nvSpPr>
        <p:spPr>
          <a:xfrm>
            <a:off x="9816226" y="4589321"/>
            <a:ext cx="1466952" cy="40011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cs typeface="Times New Roman" panose="02020603050405020304" pitchFamily="18" charset="0"/>
              </a:rPr>
              <a:t>4.</a:t>
            </a:r>
            <a:r>
              <a:rPr lang="zh-CN" altLang="en-US" sz="2000" dirty="0">
                <a:latin typeface="宋体" panose="02010600030101010101" pitchFamily="2" charset="-122"/>
                <a:ea typeface="宋体" panose="02010600030101010101" pitchFamily="2" charset="-122"/>
                <a:cs typeface="Times New Roman" panose="02020603050405020304" pitchFamily="18" charset="0"/>
              </a:rPr>
              <a:t>块长度</a:t>
            </a:r>
          </a:p>
        </p:txBody>
      </p:sp>
    </p:spTree>
    <p:custDataLst>
      <p:tags r:id="rId1"/>
    </p:custDataLst>
    <p:extLst>
      <p:ext uri="{BB962C8B-B14F-4D97-AF65-F5344CB8AC3E}">
        <p14:creationId xmlns:p14="http://schemas.microsoft.com/office/powerpoint/2010/main" val="37041297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687522" y="93329"/>
            <a:ext cx="278900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 Introduction</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1" name="iconfont-1191-801540">
            <a:extLst>
              <a:ext uri="{FF2B5EF4-FFF2-40B4-BE49-F238E27FC236}">
                <a16:creationId xmlns:a16="http://schemas.microsoft.com/office/drawing/2014/main" id="{0B8A8EBA-8437-4BB4-A127-1D4115F6913D}"/>
              </a:ext>
            </a:extLst>
          </p:cNvPr>
          <p:cNvSpPr/>
          <p:nvPr/>
        </p:nvSpPr>
        <p:spPr>
          <a:xfrm>
            <a:off x="473376" y="934290"/>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文本框 23">
            <a:extLst>
              <a:ext uri="{FF2B5EF4-FFF2-40B4-BE49-F238E27FC236}">
                <a16:creationId xmlns:a16="http://schemas.microsoft.com/office/drawing/2014/main" id="{25703201-DF74-41D7-B1DD-1FEE1FA4407D}"/>
              </a:ext>
            </a:extLst>
          </p:cNvPr>
          <p:cNvSpPr txBox="1"/>
          <p:nvPr/>
        </p:nvSpPr>
        <p:spPr>
          <a:xfrm>
            <a:off x="929104" y="760855"/>
            <a:ext cx="9296444"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相关背景</a:t>
            </a:r>
            <a:endParaRPr lang="en-US" altLang="zh-CN" sz="20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E766152B-CC06-684F-B0A3-42A9360F7C66}"/>
              </a:ext>
            </a:extLst>
          </p:cNvPr>
          <p:cNvSpPr txBox="1"/>
          <p:nvPr/>
        </p:nvSpPr>
        <p:spPr>
          <a:xfrm>
            <a:off x="7597910" y="1424010"/>
            <a:ext cx="4198924" cy="1710468"/>
          </a:xfrm>
          <a:prstGeom prst="rect">
            <a:avLst/>
          </a:prstGeom>
          <a:solidFill>
            <a:schemeClr val="bg1">
              <a:lumMod val="85000"/>
            </a:schemeClr>
          </a:solidFill>
        </p:spPr>
        <p:txBody>
          <a:bodyPr wrap="square" rtlCol="0">
            <a:spAutoFit/>
          </a:bodyPr>
          <a:lstStyle/>
          <a:p>
            <a:pPr algn="just">
              <a:lnSpc>
                <a:spcPct val="150000"/>
              </a:lnSpc>
            </a:pPr>
            <a:r>
              <a:rPr lang="zh-CN" altLang="en-US" dirty="0">
                <a:solidFill>
                  <a:schemeClr val="accent2">
                    <a:lumMod val="75000"/>
                  </a:schemeClr>
                </a:solidFill>
                <a:latin typeface="Times New Roman" panose="02020603050405020304" pitchFamily="18" charset="0"/>
              </a:rPr>
              <a:t>随着数据流量的增加，传统的正交多址接入</a:t>
            </a:r>
            <a:r>
              <a:rPr lang="en-US" altLang="zh-CN" dirty="0">
                <a:solidFill>
                  <a:schemeClr val="accent2">
                    <a:lumMod val="75000"/>
                  </a:schemeClr>
                </a:solidFill>
                <a:latin typeface="Times New Roman" panose="02020603050405020304" pitchFamily="18" charset="0"/>
              </a:rPr>
              <a:t>(Orthogonal multiple access, OMA)</a:t>
            </a:r>
            <a:r>
              <a:rPr lang="zh-CN" altLang="en-US" dirty="0">
                <a:solidFill>
                  <a:schemeClr val="accent2">
                    <a:lumMod val="75000"/>
                  </a:schemeClr>
                </a:solidFill>
                <a:latin typeface="Times New Roman" panose="02020603050405020304" pitchFamily="18" charset="0"/>
              </a:rPr>
              <a:t>已经无法满足未来无线通信系统对海量连通性和高数据传输量的需求。</a:t>
            </a:r>
          </a:p>
        </p:txBody>
      </p:sp>
      <p:pic>
        <p:nvPicPr>
          <p:cNvPr id="26" name="图片 25">
            <a:extLst>
              <a:ext uri="{FF2B5EF4-FFF2-40B4-BE49-F238E27FC236}">
                <a16:creationId xmlns:a16="http://schemas.microsoft.com/office/drawing/2014/main" id="{F8137FE3-3DE0-5DCC-C05A-2C4DE4BC2904}"/>
              </a:ext>
            </a:extLst>
          </p:cNvPr>
          <p:cNvPicPr>
            <a:picLocks noChangeAspect="1"/>
          </p:cNvPicPr>
          <p:nvPr/>
        </p:nvPicPr>
        <p:blipFill rotWithShape="1">
          <a:blip r:embed="rId5"/>
          <a:srcRect b="12936"/>
          <a:stretch/>
        </p:blipFill>
        <p:spPr bwMode="auto">
          <a:xfrm>
            <a:off x="2473321" y="3644400"/>
            <a:ext cx="4975304" cy="2344780"/>
          </a:xfrm>
          <a:prstGeom prst="rect">
            <a:avLst/>
          </a:prstGeom>
          <a:ln>
            <a:noFill/>
          </a:ln>
          <a:extLst>
            <a:ext uri="{53640926-AAD7-44D8-BBD7-CCE9431645EC}">
              <a14:shadowObscured xmlns:a14="http://schemas.microsoft.com/office/drawing/2010/main"/>
            </a:ext>
          </a:extLst>
        </p:spPr>
      </p:pic>
      <p:sp>
        <p:nvSpPr>
          <p:cNvPr id="10" name="文本框 9">
            <a:extLst>
              <a:ext uri="{FF2B5EF4-FFF2-40B4-BE49-F238E27FC236}">
                <a16:creationId xmlns:a16="http://schemas.microsoft.com/office/drawing/2014/main" id="{85BCF41D-F6C2-FA33-CA5E-E76F5DCEC266}"/>
              </a:ext>
            </a:extLst>
          </p:cNvPr>
          <p:cNvSpPr txBox="1"/>
          <p:nvPr/>
        </p:nvSpPr>
        <p:spPr>
          <a:xfrm>
            <a:off x="7638717" y="3960722"/>
            <a:ext cx="4158117" cy="1712135"/>
          </a:xfrm>
          <a:prstGeom prst="rect">
            <a:avLst/>
          </a:prstGeom>
          <a:solidFill>
            <a:schemeClr val="accent1">
              <a:lumMod val="20000"/>
              <a:lumOff val="80000"/>
            </a:schemeClr>
          </a:solidFill>
        </p:spPr>
        <p:txBody>
          <a:bodyPr wrap="square" rtlCol="0">
            <a:spAutoFit/>
          </a:bodyPr>
          <a:lstStyle/>
          <a:p>
            <a:pPr>
              <a:lnSpc>
                <a:spcPct val="150000"/>
              </a:lnSpc>
            </a:pPr>
            <a:r>
              <a:rPr lang="zh-CN" altLang="en-US" dirty="0"/>
              <a:t>优势：</a:t>
            </a:r>
            <a:endParaRPr lang="en-US" altLang="zh-CN" dirty="0"/>
          </a:p>
          <a:p>
            <a:pPr algn="just">
              <a:lnSpc>
                <a:spcPct val="150000"/>
              </a:lnSpc>
            </a:pPr>
            <a:r>
              <a:rPr lang="zh-CN" altLang="en-US" dirty="0"/>
              <a:t>简单的收发器设计和避免多用户干扰</a:t>
            </a:r>
            <a:endParaRPr lang="en-US" altLang="zh-CN" dirty="0"/>
          </a:p>
          <a:p>
            <a:pPr>
              <a:lnSpc>
                <a:spcPct val="150000"/>
              </a:lnSpc>
            </a:pPr>
            <a:r>
              <a:rPr lang="zh-CN" altLang="en-US" dirty="0"/>
              <a:t>劣势：</a:t>
            </a:r>
            <a:endParaRPr lang="en-US" altLang="zh-CN" dirty="0"/>
          </a:p>
          <a:p>
            <a:pPr>
              <a:lnSpc>
                <a:spcPct val="150000"/>
              </a:lnSpc>
            </a:pPr>
            <a:r>
              <a:rPr lang="zh-CN" altLang="en-US" dirty="0"/>
              <a:t>频谱资源利用率低</a:t>
            </a:r>
            <a:endParaRPr lang="en-US" altLang="zh-CN" dirty="0"/>
          </a:p>
        </p:txBody>
      </p:sp>
      <p:sp>
        <p:nvSpPr>
          <p:cNvPr id="11" name="文本框 10">
            <a:extLst>
              <a:ext uri="{FF2B5EF4-FFF2-40B4-BE49-F238E27FC236}">
                <a16:creationId xmlns:a16="http://schemas.microsoft.com/office/drawing/2014/main" id="{782DA965-D760-8CCE-A10F-8A4CB93976C1}"/>
              </a:ext>
            </a:extLst>
          </p:cNvPr>
          <p:cNvSpPr txBox="1"/>
          <p:nvPr/>
        </p:nvSpPr>
        <p:spPr>
          <a:xfrm>
            <a:off x="379973" y="3700008"/>
            <a:ext cx="1903256" cy="2343398"/>
          </a:xfrm>
          <a:prstGeom prst="rect">
            <a:avLst/>
          </a:prstGeom>
          <a:solidFill>
            <a:schemeClr val="accent1">
              <a:lumMod val="20000"/>
              <a:lumOff val="80000"/>
            </a:schemeClr>
          </a:solidFill>
        </p:spPr>
        <p:txBody>
          <a:bodyPr wrap="square" rtlCol="0">
            <a:spAutoFit/>
          </a:bodyPr>
          <a:lstStyle/>
          <a:p>
            <a:pPr algn="ctr">
              <a:lnSpc>
                <a:spcPts val="3000"/>
              </a:lnSpc>
            </a:pPr>
            <a:r>
              <a:rPr lang="en-US" altLang="zh-CN" b="1" dirty="0">
                <a:solidFill>
                  <a:srgbClr val="00B050"/>
                </a:solidFill>
              </a:rPr>
              <a:t>OMA</a:t>
            </a:r>
            <a:endParaRPr lang="en-US" altLang="zh-CN" dirty="0"/>
          </a:p>
          <a:p>
            <a:pPr>
              <a:lnSpc>
                <a:spcPts val="3000"/>
              </a:lnSpc>
            </a:pPr>
            <a:r>
              <a:rPr lang="zh-CN" altLang="en-US" dirty="0">
                <a:latin typeface="宋体" panose="02010600030101010101" pitchFamily="2" charset="-122"/>
                <a:ea typeface="宋体" panose="02010600030101010101" pitchFamily="2" charset="-122"/>
              </a:rPr>
              <a:t>选择一个用户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如用户</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占用整个无线资源，而另一个用户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即用户</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必须等待访问。</a:t>
            </a:r>
          </a:p>
        </p:txBody>
      </p:sp>
      <p:grpSp>
        <p:nvGrpSpPr>
          <p:cNvPr id="13" name="组合 12">
            <a:extLst>
              <a:ext uri="{FF2B5EF4-FFF2-40B4-BE49-F238E27FC236}">
                <a16:creationId xmlns:a16="http://schemas.microsoft.com/office/drawing/2014/main" id="{7D7E3AE3-C281-7488-03BC-BD8CCA61A0D5}"/>
              </a:ext>
            </a:extLst>
          </p:cNvPr>
          <p:cNvGrpSpPr/>
          <p:nvPr/>
        </p:nvGrpSpPr>
        <p:grpSpPr>
          <a:xfrm>
            <a:off x="533921" y="1438150"/>
            <a:ext cx="6201651" cy="1830904"/>
            <a:chOff x="533921" y="1438150"/>
            <a:chExt cx="6201651" cy="1830904"/>
          </a:xfrm>
        </p:grpSpPr>
        <p:pic>
          <p:nvPicPr>
            <p:cNvPr id="30" name="图片 29">
              <a:extLst>
                <a:ext uri="{FF2B5EF4-FFF2-40B4-BE49-F238E27FC236}">
                  <a16:creationId xmlns:a16="http://schemas.microsoft.com/office/drawing/2014/main" id="{110CFFF1-9681-7385-580D-5ADE77963442}"/>
                </a:ext>
              </a:extLst>
            </p:cNvPr>
            <p:cNvPicPr>
              <a:picLocks noChangeAspect="1"/>
            </p:cNvPicPr>
            <p:nvPr/>
          </p:nvPicPr>
          <p:blipFill>
            <a:blip r:embed="rId6"/>
            <a:stretch>
              <a:fillRect/>
            </a:stretch>
          </p:blipFill>
          <p:spPr>
            <a:xfrm>
              <a:off x="717620" y="1574439"/>
              <a:ext cx="1128262" cy="1239666"/>
            </a:xfrm>
            <a:prstGeom prst="rect">
              <a:avLst/>
            </a:prstGeom>
          </p:spPr>
        </p:pic>
        <p:sp>
          <p:nvSpPr>
            <p:cNvPr id="31" name="文本框 30">
              <a:extLst>
                <a:ext uri="{FF2B5EF4-FFF2-40B4-BE49-F238E27FC236}">
                  <a16:creationId xmlns:a16="http://schemas.microsoft.com/office/drawing/2014/main" id="{0D73854B-1857-DC8F-396F-1F906ECD151E}"/>
                </a:ext>
              </a:extLst>
            </p:cNvPr>
            <p:cNvSpPr txBox="1"/>
            <p:nvPr/>
          </p:nvSpPr>
          <p:spPr>
            <a:xfrm>
              <a:off x="666318" y="2814105"/>
              <a:ext cx="135550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TIK TOK</a:t>
              </a:r>
              <a:endParaRPr lang="zh-CN" altLang="en-US" b="1" dirty="0">
                <a:latin typeface="Times New Roman" panose="02020603050405020304" pitchFamily="18" charset="0"/>
                <a:cs typeface="Times New Roman" panose="02020603050405020304" pitchFamily="18" charset="0"/>
              </a:endParaRPr>
            </a:p>
          </p:txBody>
        </p:sp>
        <p:pic>
          <p:nvPicPr>
            <p:cNvPr id="32" name="图片 31">
              <a:extLst>
                <a:ext uri="{FF2B5EF4-FFF2-40B4-BE49-F238E27FC236}">
                  <a16:creationId xmlns:a16="http://schemas.microsoft.com/office/drawing/2014/main" id="{BA7575BD-7937-FFAB-62D8-E9C70918E878}"/>
                </a:ext>
              </a:extLst>
            </p:cNvPr>
            <p:cNvPicPr>
              <a:picLocks noChangeAspect="1"/>
            </p:cNvPicPr>
            <p:nvPr/>
          </p:nvPicPr>
          <p:blipFill>
            <a:blip r:embed="rId7"/>
            <a:stretch>
              <a:fillRect/>
            </a:stretch>
          </p:blipFill>
          <p:spPr>
            <a:xfrm>
              <a:off x="2946405" y="1622803"/>
              <a:ext cx="1226762" cy="1142343"/>
            </a:xfrm>
            <a:prstGeom prst="rect">
              <a:avLst/>
            </a:prstGeom>
          </p:spPr>
        </p:pic>
        <p:sp>
          <p:nvSpPr>
            <p:cNvPr id="33" name="文本框 32">
              <a:extLst>
                <a:ext uri="{FF2B5EF4-FFF2-40B4-BE49-F238E27FC236}">
                  <a16:creationId xmlns:a16="http://schemas.microsoft.com/office/drawing/2014/main" id="{2A29E502-5A0B-225D-9FD5-C58852C2A89D}"/>
                </a:ext>
              </a:extLst>
            </p:cNvPr>
            <p:cNvSpPr txBox="1"/>
            <p:nvPr/>
          </p:nvSpPr>
          <p:spPr>
            <a:xfrm>
              <a:off x="3044417" y="2765146"/>
              <a:ext cx="1008123"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Bili </a:t>
              </a:r>
              <a:r>
                <a:rPr lang="en-US" altLang="zh-CN" b="1" dirty="0" err="1">
                  <a:latin typeface="Times New Roman" panose="02020603050405020304" pitchFamily="18" charset="0"/>
                  <a:cs typeface="Times New Roman" panose="02020603050405020304" pitchFamily="18" charset="0"/>
                </a:rPr>
                <a:t>Bili</a:t>
              </a:r>
              <a:endParaRPr lang="zh-CN" altLang="en-US" b="1"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8D945FF3-A5B4-3326-312A-A14071BF0C8A}"/>
                </a:ext>
              </a:extLst>
            </p:cNvPr>
            <p:cNvSpPr txBox="1"/>
            <p:nvPr/>
          </p:nvSpPr>
          <p:spPr>
            <a:xfrm>
              <a:off x="5516839" y="2814105"/>
              <a:ext cx="82754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SOUL</a:t>
              </a:r>
              <a:endParaRPr lang="zh-CN" altLang="en-US" b="1" dirty="0">
                <a:latin typeface="Times New Roman" panose="02020603050405020304" pitchFamily="18" charset="0"/>
                <a:cs typeface="Times New Roman" panose="02020603050405020304" pitchFamily="18" charset="0"/>
              </a:endParaRPr>
            </a:p>
          </p:txBody>
        </p:sp>
        <p:sp>
          <p:nvSpPr>
            <p:cNvPr id="39" name="星形: 四角 38">
              <a:extLst>
                <a:ext uri="{FF2B5EF4-FFF2-40B4-BE49-F238E27FC236}">
                  <a16:creationId xmlns:a16="http://schemas.microsoft.com/office/drawing/2014/main" id="{57C602D5-7575-C845-AC52-36213F347978}"/>
                </a:ext>
              </a:extLst>
            </p:cNvPr>
            <p:cNvSpPr/>
            <p:nvPr/>
          </p:nvSpPr>
          <p:spPr>
            <a:xfrm>
              <a:off x="2107017" y="1907108"/>
              <a:ext cx="703957" cy="679589"/>
            </a:xfrm>
            <a:prstGeom prst="star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0" name="星形: 四角 39">
              <a:extLst>
                <a:ext uri="{FF2B5EF4-FFF2-40B4-BE49-F238E27FC236}">
                  <a16:creationId xmlns:a16="http://schemas.microsoft.com/office/drawing/2014/main" id="{E0610337-6C10-69F4-82EE-7F83BE142B5F}"/>
                </a:ext>
              </a:extLst>
            </p:cNvPr>
            <p:cNvSpPr/>
            <p:nvPr/>
          </p:nvSpPr>
          <p:spPr>
            <a:xfrm>
              <a:off x="4424957" y="1934681"/>
              <a:ext cx="703957" cy="679589"/>
            </a:xfrm>
            <a:prstGeom prst="star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41" name="图片 40">
              <a:extLst>
                <a:ext uri="{FF2B5EF4-FFF2-40B4-BE49-F238E27FC236}">
                  <a16:creationId xmlns:a16="http://schemas.microsoft.com/office/drawing/2014/main" id="{A829FFBB-FA78-EFEE-E007-BE8DD2D39F23}"/>
                </a:ext>
              </a:extLst>
            </p:cNvPr>
            <p:cNvPicPr>
              <a:picLocks noChangeAspect="1"/>
            </p:cNvPicPr>
            <p:nvPr/>
          </p:nvPicPr>
          <p:blipFill>
            <a:blip r:embed="rId8"/>
            <a:stretch>
              <a:fillRect/>
            </a:stretch>
          </p:blipFill>
          <p:spPr>
            <a:xfrm>
              <a:off x="5251075" y="1575400"/>
              <a:ext cx="1328440" cy="1249595"/>
            </a:xfrm>
            <a:prstGeom prst="rect">
              <a:avLst/>
            </a:prstGeom>
          </p:spPr>
        </p:pic>
        <p:sp>
          <p:nvSpPr>
            <p:cNvPr id="12" name="矩形: 圆角 11">
              <a:extLst>
                <a:ext uri="{FF2B5EF4-FFF2-40B4-BE49-F238E27FC236}">
                  <a16:creationId xmlns:a16="http://schemas.microsoft.com/office/drawing/2014/main" id="{D6566287-5AE6-31BD-4250-03F85FDCC27D}"/>
                </a:ext>
              </a:extLst>
            </p:cNvPr>
            <p:cNvSpPr/>
            <p:nvPr/>
          </p:nvSpPr>
          <p:spPr>
            <a:xfrm>
              <a:off x="533921" y="1438150"/>
              <a:ext cx="6201651" cy="1830904"/>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箭头: 右 13">
            <a:extLst>
              <a:ext uri="{FF2B5EF4-FFF2-40B4-BE49-F238E27FC236}">
                <a16:creationId xmlns:a16="http://schemas.microsoft.com/office/drawing/2014/main" id="{076DD063-6F4C-472B-6630-A3DC4FA05123}"/>
              </a:ext>
            </a:extLst>
          </p:cNvPr>
          <p:cNvSpPr/>
          <p:nvPr/>
        </p:nvSpPr>
        <p:spPr>
          <a:xfrm>
            <a:off x="6857733" y="2219329"/>
            <a:ext cx="620018" cy="367368"/>
          </a:xfrm>
          <a:prstGeom prst="rightArrow">
            <a:avLst/>
          </a:prstGeom>
          <a:solidFill>
            <a:srgbClr val="9BA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7314003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687522" y="93329"/>
            <a:ext cx="278900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 Introduction</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1" name="iconfont-1191-801540">
            <a:extLst>
              <a:ext uri="{FF2B5EF4-FFF2-40B4-BE49-F238E27FC236}">
                <a16:creationId xmlns:a16="http://schemas.microsoft.com/office/drawing/2014/main" id="{0B8A8EBA-8437-4BB4-A127-1D4115F6913D}"/>
              </a:ext>
            </a:extLst>
          </p:cNvPr>
          <p:cNvSpPr/>
          <p:nvPr/>
        </p:nvSpPr>
        <p:spPr>
          <a:xfrm>
            <a:off x="473376" y="934290"/>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文本框 23">
            <a:extLst>
              <a:ext uri="{FF2B5EF4-FFF2-40B4-BE49-F238E27FC236}">
                <a16:creationId xmlns:a16="http://schemas.microsoft.com/office/drawing/2014/main" id="{25703201-DF74-41D7-B1DD-1FEE1FA4407D}"/>
              </a:ext>
            </a:extLst>
          </p:cNvPr>
          <p:cNvSpPr txBox="1"/>
          <p:nvPr/>
        </p:nvSpPr>
        <p:spPr>
          <a:xfrm>
            <a:off x="929104" y="760855"/>
            <a:ext cx="9296444"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三种多址接入技术的相关介绍（以</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个用户为例）</a:t>
            </a:r>
            <a:endParaRPr lang="en-US" altLang="zh-CN"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532D216-0E22-221B-28AB-EAAE7A1C74C9}"/>
              </a:ext>
            </a:extLst>
          </p:cNvPr>
          <p:cNvPicPr>
            <a:picLocks noChangeAspect="1"/>
          </p:cNvPicPr>
          <p:nvPr/>
        </p:nvPicPr>
        <p:blipFill>
          <a:blip r:embed="rId5"/>
          <a:stretch>
            <a:fillRect/>
          </a:stretch>
        </p:blipFill>
        <p:spPr>
          <a:xfrm>
            <a:off x="2082026" y="5080534"/>
            <a:ext cx="6962047" cy="1427810"/>
          </a:xfrm>
          <a:prstGeom prst="rect">
            <a:avLst/>
          </a:prstGeom>
        </p:spPr>
      </p:pic>
      <p:pic>
        <p:nvPicPr>
          <p:cNvPr id="4" name="图片 3">
            <a:extLst>
              <a:ext uri="{FF2B5EF4-FFF2-40B4-BE49-F238E27FC236}">
                <a16:creationId xmlns:a16="http://schemas.microsoft.com/office/drawing/2014/main" id="{78362174-91D6-9D56-C064-AC2EDF68E43C}"/>
              </a:ext>
            </a:extLst>
          </p:cNvPr>
          <p:cNvPicPr>
            <a:picLocks noChangeAspect="1"/>
          </p:cNvPicPr>
          <p:nvPr/>
        </p:nvPicPr>
        <p:blipFill>
          <a:blip r:embed="rId6"/>
          <a:stretch>
            <a:fillRect/>
          </a:stretch>
        </p:blipFill>
        <p:spPr>
          <a:xfrm>
            <a:off x="256004" y="3351159"/>
            <a:ext cx="3260318" cy="1800263"/>
          </a:xfrm>
          <a:prstGeom prst="rect">
            <a:avLst/>
          </a:prstGeom>
        </p:spPr>
      </p:pic>
      <p:pic>
        <p:nvPicPr>
          <p:cNvPr id="5" name="图片 4">
            <a:extLst>
              <a:ext uri="{FF2B5EF4-FFF2-40B4-BE49-F238E27FC236}">
                <a16:creationId xmlns:a16="http://schemas.microsoft.com/office/drawing/2014/main" id="{54E8765B-0BFF-0398-BC64-F3542BAA427F}"/>
              </a:ext>
            </a:extLst>
          </p:cNvPr>
          <p:cNvPicPr>
            <a:picLocks noChangeAspect="1"/>
          </p:cNvPicPr>
          <p:nvPr/>
        </p:nvPicPr>
        <p:blipFill>
          <a:blip r:embed="rId7"/>
          <a:stretch>
            <a:fillRect/>
          </a:stretch>
        </p:blipFill>
        <p:spPr>
          <a:xfrm>
            <a:off x="8491879" y="3194479"/>
            <a:ext cx="3467338" cy="2014165"/>
          </a:xfrm>
          <a:prstGeom prst="rect">
            <a:avLst/>
          </a:prstGeom>
        </p:spPr>
      </p:pic>
      <p:pic>
        <p:nvPicPr>
          <p:cNvPr id="6" name="图片 5">
            <a:extLst>
              <a:ext uri="{FF2B5EF4-FFF2-40B4-BE49-F238E27FC236}">
                <a16:creationId xmlns:a16="http://schemas.microsoft.com/office/drawing/2014/main" id="{1990C367-7A5C-5AB8-B4FD-2E190F77F1F2}"/>
              </a:ext>
            </a:extLst>
          </p:cNvPr>
          <p:cNvPicPr>
            <a:picLocks noChangeAspect="1"/>
          </p:cNvPicPr>
          <p:nvPr/>
        </p:nvPicPr>
        <p:blipFill>
          <a:blip r:embed="rId8"/>
          <a:stretch>
            <a:fillRect/>
          </a:stretch>
        </p:blipFill>
        <p:spPr>
          <a:xfrm>
            <a:off x="3664857" y="3297030"/>
            <a:ext cx="4667592" cy="1858919"/>
          </a:xfrm>
          <a:prstGeom prst="rect">
            <a:avLst/>
          </a:prstGeom>
        </p:spPr>
      </p:pic>
      <p:sp>
        <p:nvSpPr>
          <p:cNvPr id="7" name="文本框 6">
            <a:extLst>
              <a:ext uri="{FF2B5EF4-FFF2-40B4-BE49-F238E27FC236}">
                <a16:creationId xmlns:a16="http://schemas.microsoft.com/office/drawing/2014/main" id="{7C7156CD-0E0C-F86C-E29D-42EE51DD644A}"/>
              </a:ext>
            </a:extLst>
          </p:cNvPr>
          <p:cNvSpPr txBox="1"/>
          <p:nvPr/>
        </p:nvSpPr>
        <p:spPr>
          <a:xfrm>
            <a:off x="379973" y="1410975"/>
            <a:ext cx="3096558" cy="1815882"/>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空分多址接入</a:t>
            </a:r>
            <a:r>
              <a:rPr lang="en-US" altLang="zh-CN" sz="1600" b="1" dirty="0">
                <a:latin typeface="Times New Roman" panose="02020603050405020304" pitchFamily="18" charset="0"/>
                <a:ea typeface="宋体" panose="02010600030101010101" pitchFamily="2" charset="-122"/>
              </a:rPr>
              <a:t>(Space-Division Multiple Access, </a:t>
            </a:r>
            <a:r>
              <a:rPr lang="en-US" altLang="zh-CN" sz="1600" b="1" dirty="0">
                <a:solidFill>
                  <a:srgbClr val="FF0000"/>
                </a:solidFill>
                <a:latin typeface="Times New Roman" panose="02020603050405020304" pitchFamily="18" charset="0"/>
                <a:ea typeface="宋体" panose="02010600030101010101" pitchFamily="2" charset="-122"/>
              </a:rPr>
              <a:t>SDMA</a:t>
            </a:r>
            <a:r>
              <a:rPr lang="en-US" altLang="zh-CN"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，两个用户消息被独立编码成两个流，并在发送端进行线性预编码。每个用户通过将来自其他数据流的干扰视为噪声来直接解码其预期的数据流</a:t>
            </a:r>
          </a:p>
        </p:txBody>
      </p:sp>
      <p:sp>
        <p:nvSpPr>
          <p:cNvPr id="25" name="文本框 24">
            <a:extLst>
              <a:ext uri="{FF2B5EF4-FFF2-40B4-BE49-F238E27FC236}">
                <a16:creationId xmlns:a16="http://schemas.microsoft.com/office/drawing/2014/main" id="{FBAFED52-C901-65ED-8BC8-09E2F67E6B72}"/>
              </a:ext>
            </a:extLst>
          </p:cNvPr>
          <p:cNvSpPr txBox="1"/>
          <p:nvPr/>
        </p:nvSpPr>
        <p:spPr>
          <a:xfrm>
            <a:off x="8610404" y="1493388"/>
            <a:ext cx="3348813" cy="1323439"/>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非正交多址接入</a:t>
            </a:r>
            <a:r>
              <a:rPr lang="en-US" altLang="zh-CN" sz="1600" b="1" dirty="0">
                <a:latin typeface="Times New Roman" panose="02020603050405020304" pitchFamily="18" charset="0"/>
                <a:ea typeface="宋体" panose="02010600030101010101" pitchFamily="2" charset="-122"/>
              </a:rPr>
              <a:t>(Non-Orthogonal Multiple Access, </a:t>
            </a:r>
            <a:r>
              <a:rPr lang="en-US" altLang="zh-CN" sz="1600" b="1" dirty="0">
                <a:solidFill>
                  <a:srgbClr val="FF0000"/>
                </a:solidFill>
                <a:latin typeface="Times New Roman" panose="02020603050405020304" pitchFamily="18" charset="0"/>
                <a:ea typeface="宋体" panose="02010600030101010101" pitchFamily="2" charset="-122"/>
              </a:rPr>
              <a:t>NOMA</a:t>
            </a:r>
            <a:r>
              <a:rPr lang="en-US" altLang="zh-CN" sz="1600" b="1"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中，</a:t>
            </a:r>
            <a:r>
              <a:rPr lang="zh-CN" altLang="en-US" sz="1600" dirty="0">
                <a:latin typeface="Times New Roman" panose="02020603050405020304" pitchFamily="18" charset="0"/>
                <a:ea typeface="宋体" panose="02010600030101010101" pitchFamily="2" charset="-122"/>
              </a:rPr>
              <a:t>用户消息被独立编码为流，在发送端叠加并广播给用户。一个用户</a:t>
            </a:r>
            <a:r>
              <a:rPr lang="en-US" altLang="zh-CN" sz="1600"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即用户</a:t>
            </a:r>
            <a:r>
              <a:rPr lang="en-US" altLang="zh-CN" sz="1600" dirty="0">
                <a:latin typeface="Times New Roman" panose="02020603050405020304" pitchFamily="18" charset="0"/>
                <a:ea typeface="宋体" panose="02010600030101010101" pitchFamily="2" charset="-122"/>
              </a:rPr>
              <a:t>2)</a:t>
            </a:r>
            <a:r>
              <a:rPr lang="zh-CN" altLang="en-US" sz="1600" dirty="0">
                <a:latin typeface="Times New Roman" panose="02020603050405020304" pitchFamily="18" charset="0"/>
                <a:ea typeface="宋体" panose="02010600030101010101" pitchFamily="2" charset="-122"/>
              </a:rPr>
              <a:t>的数据流必须由两个用户解码</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696F926-A3E2-3AA1-22BD-D6A9ADE46410}"/>
                  </a:ext>
                </a:extLst>
              </p:cNvPr>
              <p:cNvSpPr txBox="1"/>
              <p:nvPr/>
            </p:nvSpPr>
            <p:spPr>
              <a:xfrm>
                <a:off x="3793402" y="1455429"/>
                <a:ext cx="4539047" cy="1361398"/>
              </a:xfrm>
              <a:prstGeom prst="rect">
                <a:avLst/>
              </a:prstGeom>
              <a:noFill/>
            </p:spPr>
            <p:txBody>
              <a:bodyPr wrap="square" rtlCol="0">
                <a:spAutoFit/>
              </a:bodyPr>
              <a:lstStyle/>
              <a:p>
                <a:pPr algn="just"/>
                <a:r>
                  <a:rPr lang="zh-CN" altLang="zh-CN" sz="1600" b="1"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速率拆分多址接入</a:t>
                </a:r>
                <a:r>
                  <a:rPr lang="en-US" altLang="zh-CN" sz="1600" b="1"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(Rate-Splitting Multiple Access, </a:t>
                </a:r>
                <a:r>
                  <a:rPr lang="en-US" altLang="zh-CN" sz="1600" b="1" dirty="0">
                    <a:solidFill>
                      <a:srgbClr val="FF0000"/>
                    </a:solidFill>
                    <a:effectLst/>
                    <a:latin typeface="Times New Roman" panose="02020603050405020304" pitchFamily="18" charset="0"/>
                    <a:ea typeface="宋体" panose="02010600030101010101" pitchFamily="2" charset="-122"/>
                    <a:cs typeface="Segoe UI" panose="020B0502040204020203" pitchFamily="34" charset="0"/>
                  </a:rPr>
                  <a:t>RSMA</a:t>
                </a:r>
                <a:r>
                  <a:rPr lang="en-US" altLang="zh-CN" sz="1600" b="1"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a:t>
                </a:r>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，发送端将每个用户</a:t>
                </a:r>
                <a:r>
                  <a:rPr lang="en-US"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k</a:t>
                </a:r>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的消息</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𝑘</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分割为共同部分</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𝑐</m:t>
                        </m:r>
                        <m:r>
                          <a:rPr lang="en-US" altLang="zh-CN" sz="1600">
                            <a:solidFill>
                              <a:srgbClr val="101214"/>
                            </a:solidFill>
                            <a:effectLst/>
                            <a:latin typeface="Cambria Math" panose="02040503050406030204" pitchFamily="18" charset="0"/>
                            <a:ea typeface="宋体" panose="02010600030101010101" pitchFamily="2" charset="-122"/>
                            <a:cs typeface="Segoe UI" panose="020B0502040204020203" pitchFamily="34" charset="0"/>
                          </a:rPr>
                          <m:t>,</m:t>
                        </m:r>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𝑘</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和私有部分</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𝑝</m:t>
                        </m:r>
                        <m:r>
                          <a:rPr lang="en-US" altLang="zh-CN" sz="1600">
                            <a:solidFill>
                              <a:srgbClr val="101214"/>
                            </a:solidFill>
                            <a:effectLst/>
                            <a:latin typeface="Cambria Math" panose="02040503050406030204" pitchFamily="18" charset="0"/>
                            <a:ea typeface="宋体" panose="02010600030101010101" pitchFamily="2" charset="-122"/>
                            <a:cs typeface="Segoe UI" panose="020B0502040204020203" pitchFamily="34" charset="0"/>
                          </a:rPr>
                          <m:t>,</m:t>
                        </m:r>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𝑘</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，并将</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𝑐</m:t>
                        </m:r>
                        <m:r>
                          <a:rPr lang="en-US" altLang="zh-CN" sz="1600">
                            <a:solidFill>
                              <a:srgbClr val="101214"/>
                            </a:solidFill>
                            <a:effectLst/>
                            <a:latin typeface="Cambria Math" panose="02040503050406030204" pitchFamily="18" charset="0"/>
                            <a:ea typeface="宋体" panose="02010600030101010101" pitchFamily="2" charset="-122"/>
                            <a:cs typeface="Segoe UI" panose="020B0502040204020203" pitchFamily="34" charset="0"/>
                          </a:rPr>
                          <m:t>,1</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和</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𝑐</m:t>
                        </m:r>
                        <m:r>
                          <a:rPr lang="en-US" altLang="zh-CN" sz="1600">
                            <a:solidFill>
                              <a:srgbClr val="101214"/>
                            </a:solidFill>
                            <a:effectLst/>
                            <a:latin typeface="Cambria Math" panose="02040503050406030204" pitchFamily="18" charset="0"/>
                            <a:ea typeface="宋体" panose="02010600030101010101" pitchFamily="2" charset="-122"/>
                            <a:cs typeface="Segoe UI" panose="020B0502040204020203" pitchFamily="34" charset="0"/>
                          </a:rPr>
                          <m:t>,2</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组合成公共消息</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𝑐</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。由</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a:solidFill>
                              <a:srgbClr val="101214"/>
                            </a:solidFill>
                            <a:effectLst/>
                            <a:latin typeface="Cambria Math" panose="02040503050406030204" pitchFamily="18" charset="0"/>
                            <a:ea typeface="宋体" panose="02010600030101010101" pitchFamily="2" charset="-122"/>
                            <a:cs typeface="Segoe UI" panose="020B0502040204020203" pitchFamily="34" charset="0"/>
                          </a:rPr>
                          <m:t>1</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和</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a:solidFill>
                              <a:srgbClr val="101214"/>
                            </a:solidFill>
                            <a:effectLst/>
                            <a:latin typeface="Cambria Math" panose="02040503050406030204" pitchFamily="18" charset="0"/>
                            <a:ea typeface="宋体" panose="02010600030101010101" pitchFamily="2" charset="-122"/>
                            <a:cs typeface="Segoe UI" panose="020B0502040204020203" pitchFamily="34" charset="0"/>
                          </a:rPr>
                          <m:t>2</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产生的三个消息</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𝑐</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𝑝</m:t>
                        </m:r>
                        <m:r>
                          <a:rPr lang="en-US" altLang="zh-CN" sz="1600">
                            <a:solidFill>
                              <a:srgbClr val="101214"/>
                            </a:solidFill>
                            <a:effectLst/>
                            <a:latin typeface="Cambria Math" panose="02040503050406030204" pitchFamily="18" charset="0"/>
                            <a:ea typeface="宋体" panose="02010600030101010101" pitchFamily="2" charset="-122"/>
                            <a:cs typeface="Segoe UI" panose="020B0502040204020203" pitchFamily="34" charset="0"/>
                          </a:rPr>
                          <m:t>.1</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和</a:t>
                </a:r>
                <a14:m>
                  <m:oMath xmlns:m="http://schemas.openxmlformats.org/officeDocument/2006/math">
                    <m:sSub>
                      <m:sSubPr>
                        <m:ctrlPr>
                          <a:rPr lang="zh-CN" altLang="zh-CN" sz="1600" i="1">
                            <a:solidFill>
                              <a:srgbClr val="101214"/>
                            </a:solidFill>
                            <a:effectLst/>
                            <a:latin typeface="Cambria Math" panose="02040503050406030204" pitchFamily="18" charset="0"/>
                            <a:ea typeface="Cambria Math" panose="02040503050406030204" pitchFamily="18" charset="0"/>
                            <a:cs typeface="Segoe UI" panose="020B0502040204020203" pitchFamily="34" charset="0"/>
                          </a:rPr>
                        </m:ctrlPr>
                      </m:sSubPr>
                      <m:e>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𝑊</m:t>
                        </m:r>
                      </m:e>
                      <m:sub>
                        <m:r>
                          <a:rPr lang="en-US" altLang="zh-CN" sz="1600" i="1">
                            <a:solidFill>
                              <a:srgbClr val="101214"/>
                            </a:solidFill>
                            <a:effectLst/>
                            <a:latin typeface="Cambria Math" panose="02040503050406030204" pitchFamily="18" charset="0"/>
                            <a:ea typeface="宋体" panose="02010600030101010101" pitchFamily="2" charset="-122"/>
                            <a:cs typeface="Segoe UI" panose="020B0502040204020203" pitchFamily="34" charset="0"/>
                          </a:rPr>
                          <m:t>𝑝</m:t>
                        </m:r>
                        <m:r>
                          <a:rPr lang="en-US" altLang="zh-CN" sz="1600">
                            <a:solidFill>
                              <a:srgbClr val="101214"/>
                            </a:solidFill>
                            <a:effectLst/>
                            <a:latin typeface="Cambria Math" panose="02040503050406030204" pitchFamily="18" charset="0"/>
                            <a:ea typeface="宋体" panose="02010600030101010101" pitchFamily="2" charset="-122"/>
                            <a:cs typeface="Segoe UI" panose="020B0502040204020203" pitchFamily="34" charset="0"/>
                          </a:rPr>
                          <m:t>.2</m:t>
                        </m:r>
                      </m:sub>
                    </m:sSub>
                  </m:oMath>
                </a14:m>
                <a:r>
                  <a:rPr lang="zh-CN" altLang="zh-CN" sz="1600" dirty="0">
                    <a:solidFill>
                      <a:srgbClr val="101214"/>
                    </a:solidFill>
                    <a:effectLst/>
                    <a:latin typeface="Times New Roman" panose="02020603050405020304" pitchFamily="18" charset="0"/>
                    <a:ea typeface="宋体" panose="02010600030101010101" pitchFamily="2" charset="-122"/>
                    <a:cs typeface="Segoe UI" panose="020B0502040204020203" pitchFamily="34" charset="0"/>
                  </a:rPr>
                  <a:t>在发送端独立编码并线性预编码。</a:t>
                </a:r>
                <a:endParaRPr lang="zh-CN" altLang="en-US" sz="1600" dirty="0"/>
              </a:p>
            </p:txBody>
          </p:sp>
        </mc:Choice>
        <mc:Fallback xmlns="">
          <p:sp>
            <p:nvSpPr>
              <p:cNvPr id="8" name="文本框 7">
                <a:extLst>
                  <a:ext uri="{FF2B5EF4-FFF2-40B4-BE49-F238E27FC236}">
                    <a16:creationId xmlns:a16="http://schemas.microsoft.com/office/drawing/2014/main" id="{6696F926-A3E2-3AA1-22BD-D6A9ADE46410}"/>
                  </a:ext>
                </a:extLst>
              </p:cNvPr>
              <p:cNvSpPr txBox="1">
                <a:spLocks noRot="1" noChangeAspect="1" noMove="1" noResize="1" noEditPoints="1" noAdjustHandles="1" noChangeArrowheads="1" noChangeShapeType="1" noTextEdit="1"/>
              </p:cNvSpPr>
              <p:nvPr/>
            </p:nvSpPr>
            <p:spPr>
              <a:xfrm>
                <a:off x="3793402" y="1455429"/>
                <a:ext cx="4539047" cy="1361398"/>
              </a:xfrm>
              <a:prstGeom prst="rect">
                <a:avLst/>
              </a:prstGeom>
              <a:blipFill>
                <a:blip r:embed="rId9"/>
                <a:stretch>
                  <a:fillRect l="-671" t="-1794" r="-5235" b="-269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20466419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3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687522" y="93329"/>
            <a:ext cx="278900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 Introduction</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1" name="iconfont-1191-801540">
            <a:extLst>
              <a:ext uri="{FF2B5EF4-FFF2-40B4-BE49-F238E27FC236}">
                <a16:creationId xmlns:a16="http://schemas.microsoft.com/office/drawing/2014/main" id="{0B8A8EBA-8437-4BB4-A127-1D4115F6913D}"/>
              </a:ext>
            </a:extLst>
          </p:cNvPr>
          <p:cNvSpPr/>
          <p:nvPr/>
        </p:nvSpPr>
        <p:spPr>
          <a:xfrm>
            <a:off x="473376" y="1079143"/>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文本框 23">
            <a:extLst>
              <a:ext uri="{FF2B5EF4-FFF2-40B4-BE49-F238E27FC236}">
                <a16:creationId xmlns:a16="http://schemas.microsoft.com/office/drawing/2014/main" id="{25703201-DF74-41D7-B1DD-1FEE1FA4407D}"/>
              </a:ext>
            </a:extLst>
          </p:cNvPr>
          <p:cNvSpPr txBox="1"/>
          <p:nvPr/>
        </p:nvSpPr>
        <p:spPr>
          <a:xfrm>
            <a:off x="929104" y="905708"/>
            <a:ext cx="3045757"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下行</a:t>
            </a:r>
            <a:r>
              <a:rPr lang="en-US" altLang="zh-CN" sz="2000" dirty="0">
                <a:latin typeface="Times New Roman" panose="02020603050405020304" pitchFamily="18" charset="0"/>
                <a:cs typeface="Times New Roman" panose="02020603050405020304" pitchFamily="18" charset="0"/>
              </a:rPr>
              <a:t>RSMA</a:t>
            </a:r>
            <a:r>
              <a:rPr lang="zh-CN" altLang="en-US" sz="2000" dirty="0">
                <a:latin typeface="Times New Roman" panose="02020603050405020304" pitchFamily="18" charset="0"/>
                <a:cs typeface="Times New Roman" panose="02020603050405020304" pitchFamily="18" charset="0"/>
              </a:rPr>
              <a:t>的类型</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72149A8E-EC2F-7404-027A-CD52780C02A6}"/>
              </a:ext>
            </a:extLst>
          </p:cNvPr>
          <p:cNvPicPr>
            <a:picLocks noChangeAspect="1"/>
          </p:cNvPicPr>
          <p:nvPr/>
        </p:nvPicPr>
        <p:blipFill>
          <a:blip r:embed="rId5"/>
          <a:stretch>
            <a:fillRect/>
          </a:stretch>
        </p:blipFill>
        <p:spPr>
          <a:xfrm>
            <a:off x="203760" y="1623845"/>
            <a:ext cx="4605479" cy="2267191"/>
          </a:xfrm>
          <a:prstGeom prst="rect">
            <a:avLst/>
          </a:prstGeom>
        </p:spPr>
      </p:pic>
      <p:pic>
        <p:nvPicPr>
          <p:cNvPr id="3" name="图片 2">
            <a:extLst>
              <a:ext uri="{FF2B5EF4-FFF2-40B4-BE49-F238E27FC236}">
                <a16:creationId xmlns:a16="http://schemas.microsoft.com/office/drawing/2014/main" id="{7A6F2492-18F6-6769-7402-87B1D0183A1A}"/>
              </a:ext>
            </a:extLst>
          </p:cNvPr>
          <p:cNvPicPr>
            <a:picLocks noChangeAspect="1"/>
          </p:cNvPicPr>
          <p:nvPr/>
        </p:nvPicPr>
        <p:blipFill>
          <a:blip r:embed="rId6"/>
          <a:stretch>
            <a:fillRect/>
          </a:stretch>
        </p:blipFill>
        <p:spPr>
          <a:xfrm>
            <a:off x="5838975" y="774063"/>
            <a:ext cx="5542857" cy="3256092"/>
          </a:xfrm>
          <a:prstGeom prst="rect">
            <a:avLst/>
          </a:prstGeom>
        </p:spPr>
      </p:pic>
      <p:pic>
        <p:nvPicPr>
          <p:cNvPr id="4" name="图片 3">
            <a:extLst>
              <a:ext uri="{FF2B5EF4-FFF2-40B4-BE49-F238E27FC236}">
                <a16:creationId xmlns:a16="http://schemas.microsoft.com/office/drawing/2014/main" id="{844E2EE7-860A-CA8C-0567-994B56824C77}"/>
              </a:ext>
            </a:extLst>
          </p:cNvPr>
          <p:cNvPicPr>
            <a:picLocks noChangeAspect="1"/>
          </p:cNvPicPr>
          <p:nvPr/>
        </p:nvPicPr>
        <p:blipFill>
          <a:blip r:embed="rId7"/>
          <a:stretch>
            <a:fillRect/>
          </a:stretch>
        </p:blipFill>
        <p:spPr>
          <a:xfrm>
            <a:off x="929104" y="4159946"/>
            <a:ext cx="4159881" cy="2249808"/>
          </a:xfrm>
          <a:prstGeom prst="rect">
            <a:avLst/>
          </a:prstGeom>
        </p:spPr>
      </p:pic>
      <p:pic>
        <p:nvPicPr>
          <p:cNvPr id="5" name="图片 4">
            <a:extLst>
              <a:ext uri="{FF2B5EF4-FFF2-40B4-BE49-F238E27FC236}">
                <a16:creationId xmlns:a16="http://schemas.microsoft.com/office/drawing/2014/main" id="{18420296-B3A9-1169-8551-0BEB80D69DD3}"/>
              </a:ext>
            </a:extLst>
          </p:cNvPr>
          <p:cNvPicPr>
            <a:picLocks noChangeAspect="1"/>
          </p:cNvPicPr>
          <p:nvPr/>
        </p:nvPicPr>
        <p:blipFill>
          <a:blip r:embed="rId8"/>
          <a:stretch>
            <a:fillRect/>
          </a:stretch>
        </p:blipFill>
        <p:spPr>
          <a:xfrm>
            <a:off x="5088985" y="4126115"/>
            <a:ext cx="4303871" cy="2317469"/>
          </a:xfrm>
          <a:prstGeom prst="rect">
            <a:avLst/>
          </a:prstGeom>
        </p:spPr>
      </p:pic>
      <p:sp>
        <p:nvSpPr>
          <p:cNvPr id="22" name="文本框 21">
            <a:extLst>
              <a:ext uri="{FF2B5EF4-FFF2-40B4-BE49-F238E27FC236}">
                <a16:creationId xmlns:a16="http://schemas.microsoft.com/office/drawing/2014/main" id="{2CA88E05-7EA7-653A-A626-7A61BDF079D4}"/>
              </a:ext>
            </a:extLst>
          </p:cNvPr>
          <p:cNvSpPr txBox="1"/>
          <p:nvPr/>
        </p:nvSpPr>
        <p:spPr>
          <a:xfrm>
            <a:off x="885213" y="1367143"/>
            <a:ext cx="1740201" cy="400110"/>
          </a:xfrm>
          <a:prstGeom prst="rect">
            <a:avLst/>
          </a:prstGeom>
          <a:noFill/>
        </p:spPr>
        <p:txBody>
          <a:bodyPr wrap="square" rtlCol="0">
            <a:spAutoFit/>
          </a:bodyPr>
          <a:lstStyle/>
          <a:p>
            <a:r>
              <a:rPr lang="en-US" altLang="zh-CN" sz="2000" b="1" dirty="0">
                <a:solidFill>
                  <a:srgbClr val="00B050"/>
                </a:solidFill>
                <a:latin typeface="Times New Roman" panose="02020603050405020304" pitchFamily="18" charset="0"/>
                <a:cs typeface="Times New Roman" panose="02020603050405020304" pitchFamily="18" charset="0"/>
              </a:rPr>
              <a:t>1. 1-layer RS</a:t>
            </a:r>
            <a:endParaRPr lang="zh-CN" altLang="en-US" sz="2000" b="1" dirty="0">
              <a:solidFill>
                <a:srgbClr val="00B050"/>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53747368-397D-EC45-9AF4-C507E22E2576}"/>
              </a:ext>
            </a:extLst>
          </p:cNvPr>
          <p:cNvSpPr txBox="1"/>
          <p:nvPr/>
        </p:nvSpPr>
        <p:spPr>
          <a:xfrm>
            <a:off x="4454007" y="1097319"/>
            <a:ext cx="1740201" cy="400110"/>
          </a:xfrm>
          <a:prstGeom prst="rect">
            <a:avLst/>
          </a:prstGeom>
          <a:noFill/>
        </p:spPr>
        <p:txBody>
          <a:bodyPr wrap="square" rtlCol="0">
            <a:spAutoFit/>
          </a:bodyPr>
          <a:lstStyle/>
          <a:p>
            <a:r>
              <a:rPr lang="en-US" altLang="zh-CN" sz="2000" b="1" dirty="0">
                <a:solidFill>
                  <a:srgbClr val="00B050"/>
                </a:solidFill>
                <a:latin typeface="Times New Roman" panose="02020603050405020304" pitchFamily="18" charset="0"/>
                <a:cs typeface="Times New Roman" panose="02020603050405020304" pitchFamily="18" charset="0"/>
              </a:rPr>
              <a:t>2. 2-layer RS</a:t>
            </a:r>
            <a:endParaRPr lang="zh-CN" altLang="en-US" sz="2000" b="1" dirty="0">
              <a:solidFill>
                <a:srgbClr val="00B05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6891640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687522" y="93329"/>
            <a:ext cx="305155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II. Related work</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1" name="iconfont-1191-801540">
            <a:extLst>
              <a:ext uri="{FF2B5EF4-FFF2-40B4-BE49-F238E27FC236}">
                <a16:creationId xmlns:a16="http://schemas.microsoft.com/office/drawing/2014/main" id="{0B8A8EBA-8437-4BB4-A127-1D4115F6913D}"/>
              </a:ext>
            </a:extLst>
          </p:cNvPr>
          <p:cNvSpPr/>
          <p:nvPr/>
        </p:nvSpPr>
        <p:spPr>
          <a:xfrm>
            <a:off x="473376" y="1079143"/>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文本框 23">
            <a:extLst>
              <a:ext uri="{FF2B5EF4-FFF2-40B4-BE49-F238E27FC236}">
                <a16:creationId xmlns:a16="http://schemas.microsoft.com/office/drawing/2014/main" id="{25703201-DF74-41D7-B1DD-1FEE1FA4407D}"/>
              </a:ext>
            </a:extLst>
          </p:cNvPr>
          <p:cNvSpPr txBox="1"/>
          <p:nvPr/>
        </p:nvSpPr>
        <p:spPr>
          <a:xfrm>
            <a:off x="929104" y="905708"/>
            <a:ext cx="9296444" cy="50526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RSMA</a:t>
            </a:r>
            <a:r>
              <a:rPr lang="zh-CN" altLang="en-US" sz="2000" dirty="0">
                <a:latin typeface="Times New Roman" panose="02020603050405020304" pitchFamily="18" charset="0"/>
                <a:cs typeface="Times New Roman" panose="02020603050405020304" pitchFamily="18" charset="0"/>
              </a:rPr>
              <a:t>的研究现状（</a:t>
            </a:r>
            <a:r>
              <a:rPr lang="en-US" altLang="zh-CN" sz="2000" dirty="0">
                <a:latin typeface="Times New Roman" panose="02020603050405020304" pitchFamily="18" charset="0"/>
                <a:cs typeface="Times New Roman" panose="02020603050405020304" pitchFamily="18" charset="0"/>
              </a:rPr>
              <a:t>2016-2019</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511B20F8-89F1-5319-8ABF-A99006085EEF}"/>
              </a:ext>
            </a:extLst>
          </p:cNvPr>
          <p:cNvPicPr>
            <a:picLocks noChangeAspect="1"/>
          </p:cNvPicPr>
          <p:nvPr/>
        </p:nvPicPr>
        <p:blipFill>
          <a:blip r:embed="rId5"/>
          <a:stretch>
            <a:fillRect/>
          </a:stretch>
        </p:blipFill>
        <p:spPr>
          <a:xfrm>
            <a:off x="929104" y="1465655"/>
            <a:ext cx="10476190" cy="4761905"/>
          </a:xfrm>
          <a:prstGeom prst="rect">
            <a:avLst/>
          </a:prstGeom>
        </p:spPr>
      </p:pic>
      <p:grpSp>
        <p:nvGrpSpPr>
          <p:cNvPr id="19" name="组合 18">
            <a:extLst>
              <a:ext uri="{FF2B5EF4-FFF2-40B4-BE49-F238E27FC236}">
                <a16:creationId xmlns:a16="http://schemas.microsoft.com/office/drawing/2014/main" id="{790CFF9E-B044-D8FC-5657-B947C0FA790B}"/>
              </a:ext>
            </a:extLst>
          </p:cNvPr>
          <p:cNvGrpSpPr/>
          <p:nvPr/>
        </p:nvGrpSpPr>
        <p:grpSpPr>
          <a:xfrm>
            <a:off x="7586715" y="1148890"/>
            <a:ext cx="3504761" cy="247619"/>
            <a:chOff x="7973533" y="1148890"/>
            <a:chExt cx="3504761" cy="247619"/>
          </a:xfrm>
        </p:grpSpPr>
        <p:pic>
          <p:nvPicPr>
            <p:cNvPr id="20" name="图片 19">
              <a:extLst>
                <a:ext uri="{FF2B5EF4-FFF2-40B4-BE49-F238E27FC236}">
                  <a16:creationId xmlns:a16="http://schemas.microsoft.com/office/drawing/2014/main" id="{B61E9728-CDBA-BEBD-E7D7-1A363CFF1D5D}"/>
                </a:ext>
              </a:extLst>
            </p:cNvPr>
            <p:cNvPicPr>
              <a:picLocks noChangeAspect="1"/>
            </p:cNvPicPr>
            <p:nvPr/>
          </p:nvPicPr>
          <p:blipFill>
            <a:blip r:embed="rId6"/>
            <a:stretch>
              <a:fillRect/>
            </a:stretch>
          </p:blipFill>
          <p:spPr>
            <a:xfrm>
              <a:off x="7973533" y="1148890"/>
              <a:ext cx="1876190" cy="247619"/>
            </a:xfrm>
            <a:prstGeom prst="rect">
              <a:avLst/>
            </a:prstGeom>
          </p:spPr>
        </p:pic>
        <p:pic>
          <p:nvPicPr>
            <p:cNvPr id="22" name="图片 21">
              <a:extLst>
                <a:ext uri="{FF2B5EF4-FFF2-40B4-BE49-F238E27FC236}">
                  <a16:creationId xmlns:a16="http://schemas.microsoft.com/office/drawing/2014/main" id="{3CDC4C29-F6AA-D702-CAE2-7AD6715EDB20}"/>
                </a:ext>
              </a:extLst>
            </p:cNvPr>
            <p:cNvPicPr>
              <a:picLocks noChangeAspect="1"/>
            </p:cNvPicPr>
            <p:nvPr/>
          </p:nvPicPr>
          <p:blipFill rotWithShape="1">
            <a:blip r:embed="rId7"/>
            <a:srcRect t="14410"/>
            <a:stretch/>
          </p:blipFill>
          <p:spPr>
            <a:xfrm>
              <a:off x="9849723" y="1185391"/>
              <a:ext cx="1628571" cy="163027"/>
            </a:xfrm>
            <a:prstGeom prst="rect">
              <a:avLst/>
            </a:prstGeom>
          </p:spPr>
        </p:pic>
      </p:grpSp>
    </p:spTree>
    <p:custDataLst>
      <p:tags r:id="rId1"/>
    </p:custDataLst>
    <p:extLst>
      <p:ext uri="{BB962C8B-B14F-4D97-AF65-F5344CB8AC3E}">
        <p14:creationId xmlns:p14="http://schemas.microsoft.com/office/powerpoint/2010/main" val="182276844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687522" y="93329"/>
            <a:ext cx="305155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II. Related work</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1" name="iconfont-1191-801540">
            <a:extLst>
              <a:ext uri="{FF2B5EF4-FFF2-40B4-BE49-F238E27FC236}">
                <a16:creationId xmlns:a16="http://schemas.microsoft.com/office/drawing/2014/main" id="{0B8A8EBA-8437-4BB4-A127-1D4115F6913D}"/>
              </a:ext>
            </a:extLst>
          </p:cNvPr>
          <p:cNvSpPr/>
          <p:nvPr/>
        </p:nvSpPr>
        <p:spPr>
          <a:xfrm>
            <a:off x="473376" y="1079143"/>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组合 3">
            <a:extLst>
              <a:ext uri="{FF2B5EF4-FFF2-40B4-BE49-F238E27FC236}">
                <a16:creationId xmlns:a16="http://schemas.microsoft.com/office/drawing/2014/main" id="{7415A5E2-9288-2290-2430-5F3BC5620145}"/>
              </a:ext>
            </a:extLst>
          </p:cNvPr>
          <p:cNvGrpSpPr/>
          <p:nvPr/>
        </p:nvGrpSpPr>
        <p:grpSpPr>
          <a:xfrm>
            <a:off x="929104" y="1431966"/>
            <a:ext cx="10485714" cy="4762651"/>
            <a:chOff x="473376" y="1334936"/>
            <a:chExt cx="10485714" cy="4762651"/>
          </a:xfrm>
        </p:grpSpPr>
        <p:pic>
          <p:nvPicPr>
            <p:cNvPr id="2" name="图片 1">
              <a:extLst>
                <a:ext uri="{FF2B5EF4-FFF2-40B4-BE49-F238E27FC236}">
                  <a16:creationId xmlns:a16="http://schemas.microsoft.com/office/drawing/2014/main" id="{F6C060AA-8922-1EC9-4081-90713A2E4A1F}"/>
                </a:ext>
              </a:extLst>
            </p:cNvPr>
            <p:cNvPicPr>
              <a:picLocks noChangeAspect="1"/>
            </p:cNvPicPr>
            <p:nvPr/>
          </p:nvPicPr>
          <p:blipFill>
            <a:blip r:embed="rId5"/>
            <a:stretch>
              <a:fillRect/>
            </a:stretch>
          </p:blipFill>
          <p:spPr>
            <a:xfrm>
              <a:off x="473376" y="2078539"/>
              <a:ext cx="10485714" cy="4019048"/>
            </a:xfrm>
            <a:prstGeom prst="rect">
              <a:avLst/>
            </a:prstGeom>
          </p:spPr>
        </p:pic>
        <p:pic>
          <p:nvPicPr>
            <p:cNvPr id="3" name="图片 2">
              <a:extLst>
                <a:ext uri="{FF2B5EF4-FFF2-40B4-BE49-F238E27FC236}">
                  <a16:creationId xmlns:a16="http://schemas.microsoft.com/office/drawing/2014/main" id="{9F5AEB9C-83AE-765A-BFD3-20AF0AC188A0}"/>
                </a:ext>
              </a:extLst>
            </p:cNvPr>
            <p:cNvPicPr>
              <a:picLocks noChangeAspect="1"/>
            </p:cNvPicPr>
            <p:nvPr/>
          </p:nvPicPr>
          <p:blipFill>
            <a:blip r:embed="rId6"/>
            <a:stretch>
              <a:fillRect/>
            </a:stretch>
          </p:blipFill>
          <p:spPr>
            <a:xfrm>
              <a:off x="529571" y="1334936"/>
              <a:ext cx="10419048" cy="771429"/>
            </a:xfrm>
            <a:prstGeom prst="rect">
              <a:avLst/>
            </a:prstGeom>
          </p:spPr>
        </p:pic>
      </p:grpSp>
      <p:sp>
        <p:nvSpPr>
          <p:cNvPr id="22" name="文本框 21">
            <a:extLst>
              <a:ext uri="{FF2B5EF4-FFF2-40B4-BE49-F238E27FC236}">
                <a16:creationId xmlns:a16="http://schemas.microsoft.com/office/drawing/2014/main" id="{8E173749-E9BB-9F5F-E595-80ABB735A68F}"/>
              </a:ext>
            </a:extLst>
          </p:cNvPr>
          <p:cNvSpPr txBox="1"/>
          <p:nvPr/>
        </p:nvSpPr>
        <p:spPr>
          <a:xfrm>
            <a:off x="929104" y="905708"/>
            <a:ext cx="9296444" cy="50526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RSMA</a:t>
            </a:r>
            <a:r>
              <a:rPr lang="zh-CN" altLang="en-US" sz="2000" dirty="0">
                <a:latin typeface="Times New Roman" panose="02020603050405020304" pitchFamily="18" charset="0"/>
                <a:cs typeface="Times New Roman" panose="02020603050405020304" pitchFamily="18" charset="0"/>
              </a:rPr>
              <a:t>的研究现状（</a:t>
            </a:r>
            <a:r>
              <a:rPr lang="en-US" altLang="zh-CN" sz="2000" dirty="0">
                <a:latin typeface="Times New Roman" panose="02020603050405020304" pitchFamily="18" charset="0"/>
                <a:cs typeface="Times New Roman" panose="02020603050405020304" pitchFamily="18" charset="0"/>
              </a:rPr>
              <a:t>2020</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pSp>
        <p:nvGrpSpPr>
          <p:cNvPr id="27" name="组合 26">
            <a:extLst>
              <a:ext uri="{FF2B5EF4-FFF2-40B4-BE49-F238E27FC236}">
                <a16:creationId xmlns:a16="http://schemas.microsoft.com/office/drawing/2014/main" id="{F95B8B64-8883-23A5-514B-3823A71730AB}"/>
              </a:ext>
            </a:extLst>
          </p:cNvPr>
          <p:cNvGrpSpPr/>
          <p:nvPr/>
        </p:nvGrpSpPr>
        <p:grpSpPr>
          <a:xfrm>
            <a:off x="7586715" y="1148890"/>
            <a:ext cx="3504761" cy="247619"/>
            <a:chOff x="7973533" y="1148890"/>
            <a:chExt cx="3504761" cy="247619"/>
          </a:xfrm>
        </p:grpSpPr>
        <p:pic>
          <p:nvPicPr>
            <p:cNvPr id="28" name="图片 27">
              <a:extLst>
                <a:ext uri="{FF2B5EF4-FFF2-40B4-BE49-F238E27FC236}">
                  <a16:creationId xmlns:a16="http://schemas.microsoft.com/office/drawing/2014/main" id="{D04C31C4-8B22-9D03-3E32-F4A25C0D79A4}"/>
                </a:ext>
              </a:extLst>
            </p:cNvPr>
            <p:cNvPicPr>
              <a:picLocks noChangeAspect="1"/>
            </p:cNvPicPr>
            <p:nvPr/>
          </p:nvPicPr>
          <p:blipFill>
            <a:blip r:embed="rId7"/>
            <a:stretch>
              <a:fillRect/>
            </a:stretch>
          </p:blipFill>
          <p:spPr>
            <a:xfrm>
              <a:off x="7973533" y="1148890"/>
              <a:ext cx="1876190" cy="247619"/>
            </a:xfrm>
            <a:prstGeom prst="rect">
              <a:avLst/>
            </a:prstGeom>
          </p:spPr>
        </p:pic>
        <p:pic>
          <p:nvPicPr>
            <p:cNvPr id="29" name="图片 28">
              <a:extLst>
                <a:ext uri="{FF2B5EF4-FFF2-40B4-BE49-F238E27FC236}">
                  <a16:creationId xmlns:a16="http://schemas.microsoft.com/office/drawing/2014/main" id="{BD3BF838-50B4-82B7-0DCB-663C1C99E2C1}"/>
                </a:ext>
              </a:extLst>
            </p:cNvPr>
            <p:cNvPicPr>
              <a:picLocks noChangeAspect="1"/>
            </p:cNvPicPr>
            <p:nvPr/>
          </p:nvPicPr>
          <p:blipFill rotWithShape="1">
            <a:blip r:embed="rId8"/>
            <a:srcRect t="14410"/>
            <a:stretch/>
          </p:blipFill>
          <p:spPr>
            <a:xfrm>
              <a:off x="9849723" y="1185391"/>
              <a:ext cx="1628571" cy="163027"/>
            </a:xfrm>
            <a:prstGeom prst="rect">
              <a:avLst/>
            </a:prstGeom>
          </p:spPr>
        </p:pic>
      </p:grpSp>
    </p:spTree>
    <p:custDataLst>
      <p:tags r:id="rId1"/>
    </p:custDataLst>
    <p:extLst>
      <p:ext uri="{BB962C8B-B14F-4D97-AF65-F5344CB8AC3E}">
        <p14:creationId xmlns:p14="http://schemas.microsoft.com/office/powerpoint/2010/main" val="2173580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矩形 7">
            <a:extLst>
              <a:ext uri="{FF2B5EF4-FFF2-40B4-BE49-F238E27FC236}">
                <a16:creationId xmlns:a16="http://schemas.microsoft.com/office/drawing/2014/main" id="{6D382CC7-8A8E-4F99-BA9E-305D5B633B4E}"/>
              </a:ext>
            </a:extLst>
          </p:cNvPr>
          <p:cNvSpPr>
            <a:spLocks noChangeArrowheads="1"/>
          </p:cNvSpPr>
          <p:nvPr/>
        </p:nvSpPr>
        <p:spPr bwMode="auto">
          <a:xfrm>
            <a:off x="741310" y="93329"/>
            <a:ext cx="305155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II. Related work</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21" name="iconfont-1191-801540">
            <a:extLst>
              <a:ext uri="{FF2B5EF4-FFF2-40B4-BE49-F238E27FC236}">
                <a16:creationId xmlns:a16="http://schemas.microsoft.com/office/drawing/2014/main" id="{0B8A8EBA-8437-4BB4-A127-1D4115F6913D}"/>
              </a:ext>
            </a:extLst>
          </p:cNvPr>
          <p:cNvSpPr/>
          <p:nvPr/>
        </p:nvSpPr>
        <p:spPr>
          <a:xfrm>
            <a:off x="473376" y="1079143"/>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文本框 21">
            <a:extLst>
              <a:ext uri="{FF2B5EF4-FFF2-40B4-BE49-F238E27FC236}">
                <a16:creationId xmlns:a16="http://schemas.microsoft.com/office/drawing/2014/main" id="{819CEF16-DB50-F7E3-CEDD-09312C24509E}"/>
              </a:ext>
            </a:extLst>
          </p:cNvPr>
          <p:cNvSpPr txBox="1"/>
          <p:nvPr/>
        </p:nvSpPr>
        <p:spPr>
          <a:xfrm>
            <a:off x="929104" y="905708"/>
            <a:ext cx="3679110" cy="50526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RSMA</a:t>
            </a:r>
            <a:r>
              <a:rPr lang="zh-CN" altLang="en-US" sz="2000" dirty="0">
                <a:latin typeface="Times New Roman" panose="02020603050405020304" pitchFamily="18" charset="0"/>
                <a:cs typeface="Times New Roman" panose="02020603050405020304" pitchFamily="18" charset="0"/>
              </a:rPr>
              <a:t>的研究现状（</a:t>
            </a:r>
            <a:r>
              <a:rPr lang="en-US" altLang="zh-CN" sz="2000" dirty="0">
                <a:latin typeface="Times New Roman" panose="02020603050405020304" pitchFamily="18" charset="0"/>
                <a:cs typeface="Times New Roman" panose="02020603050405020304" pitchFamily="18" charset="0"/>
              </a:rPr>
              <a:t>2016-2019</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C9C883ED-206A-1FB8-BE17-75F23DF909E0}"/>
              </a:ext>
            </a:extLst>
          </p:cNvPr>
          <p:cNvGrpSpPr/>
          <p:nvPr/>
        </p:nvGrpSpPr>
        <p:grpSpPr>
          <a:xfrm>
            <a:off x="592554" y="1396509"/>
            <a:ext cx="10447619" cy="4966322"/>
            <a:chOff x="592554" y="1396509"/>
            <a:chExt cx="10447619" cy="4966322"/>
          </a:xfrm>
        </p:grpSpPr>
        <p:pic>
          <p:nvPicPr>
            <p:cNvPr id="5" name="图片 4">
              <a:extLst>
                <a:ext uri="{FF2B5EF4-FFF2-40B4-BE49-F238E27FC236}">
                  <a16:creationId xmlns:a16="http://schemas.microsoft.com/office/drawing/2014/main" id="{7D5D2EB0-22F0-81BF-E135-3BECDE1F2D28}"/>
                </a:ext>
              </a:extLst>
            </p:cNvPr>
            <p:cNvPicPr>
              <a:picLocks noChangeAspect="1"/>
            </p:cNvPicPr>
            <p:nvPr/>
          </p:nvPicPr>
          <p:blipFill>
            <a:blip r:embed="rId5"/>
            <a:stretch>
              <a:fillRect/>
            </a:stretch>
          </p:blipFill>
          <p:spPr>
            <a:xfrm>
              <a:off x="592554" y="2153307"/>
              <a:ext cx="10447619" cy="4209524"/>
            </a:xfrm>
            <a:prstGeom prst="rect">
              <a:avLst/>
            </a:prstGeom>
          </p:spPr>
        </p:pic>
        <p:pic>
          <p:nvPicPr>
            <p:cNvPr id="23" name="图片 22">
              <a:extLst>
                <a:ext uri="{FF2B5EF4-FFF2-40B4-BE49-F238E27FC236}">
                  <a16:creationId xmlns:a16="http://schemas.microsoft.com/office/drawing/2014/main" id="{57C45595-35FF-41CB-9090-94E75DFBFB8D}"/>
                </a:ext>
              </a:extLst>
            </p:cNvPr>
            <p:cNvPicPr>
              <a:picLocks noChangeAspect="1"/>
            </p:cNvPicPr>
            <p:nvPr/>
          </p:nvPicPr>
          <p:blipFill>
            <a:blip r:embed="rId6"/>
            <a:stretch>
              <a:fillRect/>
            </a:stretch>
          </p:blipFill>
          <p:spPr>
            <a:xfrm>
              <a:off x="612894" y="1396509"/>
              <a:ext cx="10419048" cy="771429"/>
            </a:xfrm>
            <a:prstGeom prst="rect">
              <a:avLst/>
            </a:prstGeom>
          </p:spPr>
        </p:pic>
      </p:grpSp>
      <p:grpSp>
        <p:nvGrpSpPr>
          <p:cNvPr id="31" name="组合 30">
            <a:extLst>
              <a:ext uri="{FF2B5EF4-FFF2-40B4-BE49-F238E27FC236}">
                <a16:creationId xmlns:a16="http://schemas.microsoft.com/office/drawing/2014/main" id="{659C7B90-E641-3A44-FE94-38AA559108DF}"/>
              </a:ext>
            </a:extLst>
          </p:cNvPr>
          <p:cNvGrpSpPr/>
          <p:nvPr/>
        </p:nvGrpSpPr>
        <p:grpSpPr>
          <a:xfrm>
            <a:off x="7586715" y="1148890"/>
            <a:ext cx="3504761" cy="247619"/>
            <a:chOff x="7973533" y="1148890"/>
            <a:chExt cx="3504761" cy="247619"/>
          </a:xfrm>
        </p:grpSpPr>
        <p:pic>
          <p:nvPicPr>
            <p:cNvPr id="32" name="图片 31">
              <a:extLst>
                <a:ext uri="{FF2B5EF4-FFF2-40B4-BE49-F238E27FC236}">
                  <a16:creationId xmlns:a16="http://schemas.microsoft.com/office/drawing/2014/main" id="{38B9B9B1-8BBD-A5B6-A8E5-3E533914FCF8}"/>
                </a:ext>
              </a:extLst>
            </p:cNvPr>
            <p:cNvPicPr>
              <a:picLocks noChangeAspect="1"/>
            </p:cNvPicPr>
            <p:nvPr/>
          </p:nvPicPr>
          <p:blipFill>
            <a:blip r:embed="rId7"/>
            <a:stretch>
              <a:fillRect/>
            </a:stretch>
          </p:blipFill>
          <p:spPr>
            <a:xfrm>
              <a:off x="7973533" y="1148890"/>
              <a:ext cx="1876190" cy="247619"/>
            </a:xfrm>
            <a:prstGeom prst="rect">
              <a:avLst/>
            </a:prstGeom>
          </p:spPr>
        </p:pic>
        <p:pic>
          <p:nvPicPr>
            <p:cNvPr id="33" name="图片 32">
              <a:extLst>
                <a:ext uri="{FF2B5EF4-FFF2-40B4-BE49-F238E27FC236}">
                  <a16:creationId xmlns:a16="http://schemas.microsoft.com/office/drawing/2014/main" id="{840DD7B9-D37B-ABE2-8FF3-4F41B82C0BA6}"/>
                </a:ext>
              </a:extLst>
            </p:cNvPr>
            <p:cNvPicPr>
              <a:picLocks noChangeAspect="1"/>
            </p:cNvPicPr>
            <p:nvPr/>
          </p:nvPicPr>
          <p:blipFill rotWithShape="1">
            <a:blip r:embed="rId8"/>
            <a:srcRect t="14410"/>
            <a:stretch/>
          </p:blipFill>
          <p:spPr>
            <a:xfrm>
              <a:off x="9849723" y="1185391"/>
              <a:ext cx="1628571" cy="163027"/>
            </a:xfrm>
            <a:prstGeom prst="rect">
              <a:avLst/>
            </a:prstGeom>
          </p:spPr>
        </p:pic>
      </p:grpSp>
    </p:spTree>
    <p:custDataLst>
      <p:tags r:id="rId1"/>
    </p:custDataLst>
    <p:extLst>
      <p:ext uri="{BB962C8B-B14F-4D97-AF65-F5344CB8AC3E}">
        <p14:creationId xmlns:p14="http://schemas.microsoft.com/office/powerpoint/2010/main" val="28128516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cxnSp>
        <p:nvCxnSpPr>
          <p:cNvPr id="72" name="直接连接符 71"/>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1" name="iconfont-1191-801540">
            <a:extLst>
              <a:ext uri="{FF2B5EF4-FFF2-40B4-BE49-F238E27FC236}">
                <a16:creationId xmlns:a16="http://schemas.microsoft.com/office/drawing/2014/main" id="{0B8A8EBA-8437-4BB4-A127-1D4115F6913D}"/>
              </a:ext>
            </a:extLst>
          </p:cNvPr>
          <p:cNvSpPr/>
          <p:nvPr/>
        </p:nvSpPr>
        <p:spPr>
          <a:xfrm>
            <a:off x="473376" y="1079143"/>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文本框 23">
            <a:extLst>
              <a:ext uri="{FF2B5EF4-FFF2-40B4-BE49-F238E27FC236}">
                <a16:creationId xmlns:a16="http://schemas.microsoft.com/office/drawing/2014/main" id="{25703201-DF74-41D7-B1DD-1FEE1FA4407D}"/>
              </a:ext>
            </a:extLst>
          </p:cNvPr>
          <p:cNvSpPr txBox="1"/>
          <p:nvPr/>
        </p:nvSpPr>
        <p:spPr>
          <a:xfrm>
            <a:off x="929104" y="905708"/>
            <a:ext cx="4032195" cy="50526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下行</a:t>
            </a:r>
            <a:r>
              <a:rPr lang="en-US" altLang="zh-CN" sz="2000" dirty="0">
                <a:latin typeface="Times New Roman" panose="02020603050405020304" pitchFamily="18" charset="0"/>
                <a:cs typeface="Times New Roman" panose="02020603050405020304" pitchFamily="18" charset="0"/>
              </a:rPr>
              <a:t>RSMA</a:t>
            </a:r>
            <a:r>
              <a:rPr lang="zh-CN" altLang="en-US" sz="2000" dirty="0">
                <a:latin typeface="Times New Roman" panose="02020603050405020304" pitchFamily="18" charset="0"/>
                <a:cs typeface="Times New Roman" panose="02020603050405020304" pitchFamily="18" charset="0"/>
              </a:rPr>
              <a:t>的挑战和该文的创新点</a:t>
            </a:r>
            <a:endParaRPr lang="en-US" altLang="zh-CN" sz="2000" dirty="0">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722D1ADA-A695-729C-82BA-19A77BE870CE}"/>
              </a:ext>
            </a:extLst>
          </p:cNvPr>
          <p:cNvPicPr>
            <a:picLocks noChangeAspect="1"/>
          </p:cNvPicPr>
          <p:nvPr/>
        </p:nvPicPr>
        <p:blipFill>
          <a:blip r:embed="rId5"/>
          <a:stretch>
            <a:fillRect/>
          </a:stretch>
        </p:blipFill>
        <p:spPr>
          <a:xfrm>
            <a:off x="660400" y="2145937"/>
            <a:ext cx="4605479" cy="2267191"/>
          </a:xfrm>
          <a:prstGeom prst="rect">
            <a:avLst/>
          </a:prstGeom>
        </p:spPr>
      </p:pic>
      <p:sp>
        <p:nvSpPr>
          <p:cNvPr id="4" name="左大括号 3">
            <a:extLst>
              <a:ext uri="{FF2B5EF4-FFF2-40B4-BE49-F238E27FC236}">
                <a16:creationId xmlns:a16="http://schemas.microsoft.com/office/drawing/2014/main" id="{E01E4353-333D-AE4E-BECE-6980868A78EA}"/>
              </a:ext>
            </a:extLst>
          </p:cNvPr>
          <p:cNvSpPr/>
          <p:nvPr/>
        </p:nvSpPr>
        <p:spPr>
          <a:xfrm>
            <a:off x="5260063" y="1862390"/>
            <a:ext cx="835937" cy="2863518"/>
          </a:xfrm>
          <a:prstGeom prst="leftBrace">
            <a:avLst>
              <a:gd name="adj1" fmla="val 520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CDD69414-48B1-CD0E-B0CA-9C5CC945EB18}"/>
              </a:ext>
            </a:extLst>
          </p:cNvPr>
          <p:cNvSpPr/>
          <p:nvPr/>
        </p:nvSpPr>
        <p:spPr>
          <a:xfrm>
            <a:off x="6096000" y="1223143"/>
            <a:ext cx="4521200" cy="14634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9B0F68D-F251-B442-901E-FD85C0ED475B}"/>
              </a:ext>
            </a:extLst>
          </p:cNvPr>
          <p:cNvSpPr txBox="1"/>
          <p:nvPr/>
        </p:nvSpPr>
        <p:spPr>
          <a:xfrm>
            <a:off x="6089650" y="1699107"/>
            <a:ext cx="4521200" cy="923330"/>
          </a:xfrm>
          <a:prstGeom prst="rect">
            <a:avLst/>
          </a:prstGeom>
          <a:noFill/>
        </p:spPr>
        <p:txBody>
          <a:bodyPr wrap="square" rtlCol="0">
            <a:spAutoFit/>
          </a:bodyPr>
          <a:lstStyle/>
          <a:p>
            <a:pPr algn="just"/>
            <a:r>
              <a:rPr lang="zh-CN" altLang="en-US" dirty="0">
                <a:latin typeface="Times New Roman" panose="02020603050405020304" pitchFamily="18" charset="0"/>
                <a:ea typeface="宋体" panose="02010600030101010101" pitchFamily="2" charset="-122"/>
              </a:rPr>
              <a:t>现存的大部分</a:t>
            </a:r>
            <a:r>
              <a:rPr lang="en-US" altLang="zh-CN" dirty="0">
                <a:latin typeface="Times New Roman" panose="02020603050405020304" pitchFamily="18" charset="0"/>
                <a:ea typeface="宋体" panose="02010600030101010101" pitchFamily="2" charset="-122"/>
              </a:rPr>
              <a:t>RSMA</a:t>
            </a:r>
            <a:r>
              <a:rPr lang="zh-CN" altLang="en-US" dirty="0">
                <a:latin typeface="Times New Roman" panose="02020603050405020304" pitchFamily="18" charset="0"/>
                <a:ea typeface="宋体" panose="02010600030101010101" pitchFamily="2" charset="-122"/>
              </a:rPr>
              <a:t>的研究都采用</a:t>
            </a:r>
            <a:r>
              <a:rPr lang="en-US" altLang="zh-CN" dirty="0">
                <a:latin typeface="Times New Roman" panose="02020603050405020304" pitchFamily="18" charset="0"/>
                <a:ea typeface="宋体" panose="02010600030101010101" pitchFamily="2" charset="-122"/>
              </a:rPr>
              <a:t>successive interference cancellation (SIC)</a:t>
            </a:r>
            <a:r>
              <a:rPr lang="zh-CN" altLang="en-US" dirty="0">
                <a:latin typeface="Times New Roman" panose="02020603050405020304" pitchFamily="18" charset="0"/>
                <a:ea typeface="宋体" panose="02010600030101010101" pitchFamily="2" charset="-122"/>
              </a:rPr>
              <a:t>对私有消息进行解码。</a:t>
            </a:r>
          </a:p>
        </p:txBody>
      </p:sp>
      <p:sp>
        <p:nvSpPr>
          <p:cNvPr id="25" name="矩形: 圆角 24">
            <a:extLst>
              <a:ext uri="{FF2B5EF4-FFF2-40B4-BE49-F238E27FC236}">
                <a16:creationId xmlns:a16="http://schemas.microsoft.com/office/drawing/2014/main" id="{F49CFFE4-E56C-66D8-3F65-7735D742F71A}"/>
              </a:ext>
            </a:extLst>
          </p:cNvPr>
          <p:cNvSpPr/>
          <p:nvPr/>
        </p:nvSpPr>
        <p:spPr>
          <a:xfrm>
            <a:off x="6102350" y="4028120"/>
            <a:ext cx="4521200" cy="14634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665BD591-0A7A-EC46-824D-2863DC1DFFCF}"/>
              </a:ext>
            </a:extLst>
          </p:cNvPr>
          <p:cNvSpPr txBox="1"/>
          <p:nvPr/>
        </p:nvSpPr>
        <p:spPr>
          <a:xfrm>
            <a:off x="6096000" y="4504084"/>
            <a:ext cx="4521200" cy="923330"/>
          </a:xfrm>
          <a:prstGeom prst="rect">
            <a:avLst/>
          </a:prstGeom>
          <a:noFill/>
        </p:spPr>
        <p:txBody>
          <a:bodyPr wrap="square" rtlCol="0">
            <a:spAutoFit/>
          </a:bodyPr>
          <a:lstStyle/>
          <a:p>
            <a:pPr algn="just"/>
            <a:r>
              <a:rPr lang="zh-CN" altLang="en-US" dirty="0">
                <a:latin typeface="Times New Roman" panose="02020603050405020304" pitchFamily="18" charset="0"/>
                <a:ea typeface="宋体" panose="02010600030101010101" pitchFamily="2" charset="-122"/>
              </a:rPr>
              <a:t>现存的大部分</a:t>
            </a:r>
            <a:r>
              <a:rPr lang="en-US" altLang="zh-CN" dirty="0">
                <a:latin typeface="Times New Roman" panose="02020603050405020304" pitchFamily="18" charset="0"/>
                <a:ea typeface="宋体" panose="02010600030101010101" pitchFamily="2" charset="-122"/>
              </a:rPr>
              <a:t>RSMA</a:t>
            </a:r>
            <a:r>
              <a:rPr lang="zh-CN" altLang="en-US" dirty="0">
                <a:latin typeface="Times New Roman" panose="02020603050405020304" pitchFamily="18" charset="0"/>
                <a:ea typeface="宋体" panose="02010600030101010101" pitchFamily="2" charset="-122"/>
              </a:rPr>
              <a:t>的研究中传输速率往往基于传统的香农公式，几乎不考虑区块的长度是有限的。</a:t>
            </a:r>
          </a:p>
        </p:txBody>
      </p:sp>
      <p:sp>
        <p:nvSpPr>
          <p:cNvPr id="8" name="文本框 7">
            <a:extLst>
              <a:ext uri="{FF2B5EF4-FFF2-40B4-BE49-F238E27FC236}">
                <a16:creationId xmlns:a16="http://schemas.microsoft.com/office/drawing/2014/main" id="{D5E30DC6-F942-E24C-A12D-C00E43664863}"/>
              </a:ext>
            </a:extLst>
          </p:cNvPr>
          <p:cNvSpPr txBox="1"/>
          <p:nvPr/>
        </p:nvSpPr>
        <p:spPr>
          <a:xfrm>
            <a:off x="6089650" y="1294202"/>
            <a:ext cx="4521200" cy="369332"/>
          </a:xfrm>
          <a:prstGeom prst="rect">
            <a:avLst/>
          </a:prstGeom>
          <a:noFill/>
        </p:spPr>
        <p:txBody>
          <a:bodyPr wrap="square" rtlCol="0">
            <a:spAutoFit/>
          </a:bodyPr>
          <a:lstStyle/>
          <a:p>
            <a:pPr algn="ctr"/>
            <a:r>
              <a:rPr lang="en-US" altLang="zh-CN" b="1" dirty="0">
                <a:solidFill>
                  <a:schemeClr val="accent2"/>
                </a:solidFill>
                <a:ea typeface="宋体" panose="02010600030101010101" pitchFamily="2" charset="-122"/>
              </a:rPr>
              <a:t>1. </a:t>
            </a:r>
            <a:r>
              <a:rPr lang="zh-CN" altLang="en-US" b="1" dirty="0">
                <a:solidFill>
                  <a:schemeClr val="accent2"/>
                </a:solidFill>
                <a:ea typeface="宋体" panose="02010600030101010101" pitchFamily="2" charset="-122"/>
              </a:rPr>
              <a:t>解码方式</a:t>
            </a:r>
          </a:p>
        </p:txBody>
      </p:sp>
      <p:sp>
        <p:nvSpPr>
          <p:cNvPr id="28" name="文本框 27">
            <a:extLst>
              <a:ext uri="{FF2B5EF4-FFF2-40B4-BE49-F238E27FC236}">
                <a16:creationId xmlns:a16="http://schemas.microsoft.com/office/drawing/2014/main" id="{DA4CBEFF-F133-7F7E-5550-82B190174A16}"/>
              </a:ext>
            </a:extLst>
          </p:cNvPr>
          <p:cNvSpPr txBox="1"/>
          <p:nvPr/>
        </p:nvSpPr>
        <p:spPr>
          <a:xfrm>
            <a:off x="6102039" y="4134752"/>
            <a:ext cx="4521200" cy="369332"/>
          </a:xfrm>
          <a:prstGeom prst="rect">
            <a:avLst/>
          </a:prstGeom>
          <a:noFill/>
        </p:spPr>
        <p:txBody>
          <a:bodyPr wrap="square" rtlCol="0">
            <a:spAutoFit/>
          </a:bodyPr>
          <a:lstStyle/>
          <a:p>
            <a:pPr algn="ctr"/>
            <a:r>
              <a:rPr lang="en-US" altLang="zh-CN" b="1" dirty="0">
                <a:solidFill>
                  <a:schemeClr val="accent2"/>
                </a:solidFill>
                <a:ea typeface="宋体" panose="02010600030101010101" pitchFamily="2" charset="-122"/>
              </a:rPr>
              <a:t>2. </a:t>
            </a:r>
            <a:r>
              <a:rPr lang="zh-CN" altLang="en-US" b="1" dirty="0">
                <a:solidFill>
                  <a:schemeClr val="accent2"/>
                </a:solidFill>
                <a:ea typeface="宋体" panose="02010600030101010101" pitchFamily="2" charset="-122"/>
              </a:rPr>
              <a:t>有限块长度</a:t>
            </a:r>
          </a:p>
        </p:txBody>
      </p:sp>
      <p:pic>
        <p:nvPicPr>
          <p:cNvPr id="29" name="图片 28">
            <a:extLst>
              <a:ext uri="{FF2B5EF4-FFF2-40B4-BE49-F238E27FC236}">
                <a16:creationId xmlns:a16="http://schemas.microsoft.com/office/drawing/2014/main" id="{9EEAFD0C-7A39-D599-74EE-A2E3BFA90C12}"/>
              </a:ext>
            </a:extLst>
          </p:cNvPr>
          <p:cNvPicPr>
            <a:picLocks noChangeAspect="1"/>
          </p:cNvPicPr>
          <p:nvPr/>
        </p:nvPicPr>
        <p:blipFill>
          <a:blip r:embed="rId6"/>
          <a:stretch>
            <a:fillRect/>
          </a:stretch>
        </p:blipFill>
        <p:spPr>
          <a:xfrm>
            <a:off x="7791261" y="2775199"/>
            <a:ext cx="1053974" cy="1053974"/>
          </a:xfrm>
          <a:prstGeom prst="rect">
            <a:avLst/>
          </a:prstGeom>
        </p:spPr>
      </p:pic>
      <p:sp>
        <p:nvSpPr>
          <p:cNvPr id="27" name="矩形 7">
            <a:extLst>
              <a:ext uri="{FF2B5EF4-FFF2-40B4-BE49-F238E27FC236}">
                <a16:creationId xmlns:a16="http://schemas.microsoft.com/office/drawing/2014/main" id="{3BE9498F-4D36-5629-7FE5-4A0902A5F305}"/>
              </a:ext>
            </a:extLst>
          </p:cNvPr>
          <p:cNvSpPr>
            <a:spLocks noChangeArrowheads="1"/>
          </p:cNvSpPr>
          <p:nvPr/>
        </p:nvSpPr>
        <p:spPr bwMode="auto">
          <a:xfrm>
            <a:off x="714416" y="93329"/>
            <a:ext cx="3051559" cy="584775"/>
          </a:xfrm>
          <a:prstGeom prst="rect">
            <a:avLst/>
          </a:prstGeom>
          <a:noFill/>
          <a:ln w="28575">
            <a:no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ctr">
              <a:defRPr/>
            </a:pPr>
            <a:r>
              <a:rPr lang="en-US" altLang="zh-CN" sz="3200" kern="0" dirty="0">
                <a:solidFill>
                  <a:srgbClr val="000000"/>
                </a:solidFill>
                <a:latin typeface="Times New Roman" panose="02020603050405020304" pitchFamily="18" charset="0"/>
                <a:cs typeface="Times New Roman" panose="02020603050405020304" pitchFamily="18" charset="0"/>
              </a:rPr>
              <a:t>II. Related work</a:t>
            </a:r>
            <a:endParaRPr lang="zh-CN" altLang="en-US" sz="3200" kern="0"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87531038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10.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11.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12.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13.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2.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3.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4.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5.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6.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7.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8.xml><?xml version="1.0" encoding="utf-8"?>
<p:tagLst xmlns:a="http://schemas.openxmlformats.org/drawingml/2006/main" xmlns:r="http://schemas.openxmlformats.org/officeDocument/2006/relationships" xmlns:p="http://schemas.openxmlformats.org/presentationml/2006/main">
  <p:tag name="ISLIDE.ICON" val="#407158;#407158;"/>
</p:tagLst>
</file>

<file path=ppt/tags/tag9.xml><?xml version="1.0" encoding="utf-8"?>
<p:tagLst xmlns:a="http://schemas.openxmlformats.org/drawingml/2006/main" xmlns:r="http://schemas.openxmlformats.org/officeDocument/2006/relationships" xmlns:p="http://schemas.openxmlformats.org/presentationml/2006/main">
  <p:tag name="ISLIDE.ICON" val="#407158;#4071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1313</Words>
  <Application>Microsoft Macintosh PowerPoint</Application>
  <PresentationFormat>宽屏</PresentationFormat>
  <Paragraphs>177</Paragraphs>
  <Slides>16</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等线</vt:lpstr>
      <vt:lpstr>等线 Light</vt:lpstr>
      <vt:lpstr>宋体</vt:lpstr>
      <vt:lpstr>微软雅黑</vt:lpstr>
      <vt:lpstr>NimbusRomNo9L-Regu</vt:lpstr>
      <vt:lpstr>PingFang SC</vt:lpstr>
      <vt:lpstr>Times-Roman</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office</cp:lastModifiedBy>
  <cp:revision>6</cp:revision>
  <dcterms:created xsi:type="dcterms:W3CDTF">2023-08-22T07:50:36Z</dcterms:created>
  <dcterms:modified xsi:type="dcterms:W3CDTF">2023-08-24T07:49:00Z</dcterms:modified>
</cp:coreProperties>
</file>