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notesSlides/notesSlide4.xml" ContentType="application/vnd.openxmlformats-officedocument.presentationml.notesSlide+xml"/>
  <Override PartName="/ppt/tags/tag1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19"/>
  </p:notesMasterIdLst>
  <p:sldIdLst>
    <p:sldId id="3257" r:id="rId3"/>
    <p:sldId id="3359" r:id="rId4"/>
    <p:sldId id="548" r:id="rId5"/>
    <p:sldId id="3325" r:id="rId6"/>
    <p:sldId id="3376" r:id="rId7"/>
    <p:sldId id="3346" r:id="rId8"/>
    <p:sldId id="3339" r:id="rId9"/>
    <p:sldId id="3347" r:id="rId10"/>
    <p:sldId id="3327" r:id="rId11"/>
    <p:sldId id="3355" r:id="rId12"/>
    <p:sldId id="3342" r:id="rId13"/>
    <p:sldId id="3373" r:id="rId14"/>
    <p:sldId id="3374" r:id="rId15"/>
    <p:sldId id="3377" r:id="rId16"/>
    <p:sldId id="3375" r:id="rId17"/>
    <p:sldId id="3262" r:id="rId18"/>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sqdi" initials="z"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8C3"/>
    <a:srgbClr val="1A78C2"/>
    <a:srgbClr val="1B6299"/>
    <a:srgbClr val="8609AD"/>
    <a:srgbClr val="1C6299"/>
    <a:srgbClr val="1B6298"/>
    <a:srgbClr val="96C4D1"/>
    <a:srgbClr val="6F3A97"/>
    <a:srgbClr val="D7E0E6"/>
    <a:srgbClr val="286B9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7" autoAdjust="0"/>
    <p:restoredTop sz="89621" autoAdjust="0"/>
  </p:normalViewPr>
  <p:slideViewPr>
    <p:cSldViewPr snapToGrid="0" showGuides="1">
      <p:cViewPr varScale="1">
        <p:scale>
          <a:sx n="119" d="100"/>
          <a:sy n="119" d="100"/>
        </p:scale>
        <p:origin x="1176" y="192"/>
      </p:cViewPr>
      <p:guideLst>
        <p:guide orient="horz" pos="222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93C12-D317-442F-945E-D6517EECB5C8}" type="datetimeFigureOut">
              <a:rPr lang="zh-CN" altLang="en-US" smtClean="0"/>
              <a:t>2023/8/24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933A62-8780-4CAA-8D19-25292B7F56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1" indent="0" algn="l" defTabSz="1218565" rtl="0" eaLnBrk="1" fontAlgn="auto" latinLnBrk="0" hangingPunct="1">
              <a:lnSpc>
                <a:spcPct val="150000"/>
              </a:lnSpc>
              <a:spcBef>
                <a:spcPct val="20000"/>
              </a:spcBef>
              <a:spcAft>
                <a:spcPts val="0"/>
              </a:spcAft>
              <a:buClrTx/>
              <a:buSzTx/>
              <a:buNone/>
              <a:defRPr/>
            </a:pPr>
            <a:r>
              <a:rPr lang="zh-CN" altLang="en-US">
                <a:sym typeface="+mn-ea"/>
              </a:rPr>
              <a:t>由于拉普拉斯近似，r（s）的后验分布|D是高斯分布的，我们可以用与GP奖励模型相同的方法计算公式（1）和（2）。</a:t>
            </a:r>
          </a:p>
          <a:p>
            <a:pPr marR="0" lvl="1" indent="0" algn="l" defTabSz="1218565" rtl="0" eaLnBrk="1" fontAlgn="auto" latinLnBrk="0" hangingPunct="1">
              <a:lnSpc>
                <a:spcPct val="150000"/>
              </a:lnSpc>
              <a:spcBef>
                <a:spcPct val="20000"/>
              </a:spcBef>
              <a:spcAft>
                <a:spcPts val="0"/>
              </a:spcAft>
              <a:buClrTx/>
              <a:buSzTx/>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我们在训练期间早期提供更多的样本，而在稍后提供更少的样本</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注入掩码结构信息的</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可以更多地利用单一原型网络，与它们的同类产品相比，取得更好的性能。然而，我们也发现，</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 Prefix</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的表现并不优于</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prefix-tuning</a:t>
            </a:r>
            <a:r>
              <a:rPr lang="zh-CN" altLang="e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我们认为这是由于</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prefix-tuning</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中的重新参数化对掩码学习产生了有害的影响。</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4 </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总的来说，</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在最大程度上提高了适配器的性能。</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适配器在三个</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变体中也取得了最高的性能。在其余的实验中，我们将坚持使用</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 Adapter</a:t>
            </a:r>
            <a:r>
              <a:rPr lang="zh-CN" altLang="e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我们表现最好的模型，瓶颈维度为</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64</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的</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 Adapter</a:t>
            </a:r>
            <a:r>
              <a:rPr lang="zh-CN" altLang="e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超过了完全微调的</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T5</a:t>
            </a:r>
            <a:r>
              <a:rPr lang="zh-CN" altLang="e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我们还将</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与</a:t>
            </a:r>
            <a:r>
              <a:rPr lang="en" altLang="zh-CN"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Hyperformer</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r>
              <a:rPr lang="zh-CN" altLang="e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r>
              <a:rPr lang="en" altLang="zh-CN"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Mahabadi</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等人，</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2021</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）进行了比较，后者是一个专门设计的超网络，用于跨任务的知识转移。后者使用了明显更多的特定任务的位级存储（</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26×</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0.011% </a:t>
            </a:r>
            <a:r>
              <a:rPr lang="en" altLang="zh-CN"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v.s</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 </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每个任务</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0.29%</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），而平均得分只增加了</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0.51</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。与普通的适配器相比，</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适配器在类似的微调参数预算下可以略胜一筹，但其存储量是原始的</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1/9</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。此外，我们用一个极端的情况进行实验，我们将瓶颈维度设置为</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6</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。我们的结果显示，适配器调整的准确性从</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85.48</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下降到</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83.94</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，而</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 Adapter</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仍然保持了与完全微调模型相当的性能（</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85.32 </a:t>
            </a:r>
            <a:r>
              <a:rPr lang="en" altLang="zh-CN"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v.s</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 85.47</a:t>
            </a:r>
            <a:r>
              <a:rPr lang="zh-CN" altLang="e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而且比例非常小。</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尽管任务和方法不同，我们发现，当我们增加特定任务的位级存储比例时，适配器和</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 Adapter</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在所有三个数据集上显示出类似的扩展趋势。它们的性能随着开始时额外存储的对数规模而线性增加。当适配器和</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 Adapter</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达到接近完全微调模型的性能时，它们的性能会逐渐趋于一致。即使</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适配器和适配器的调整在某些数据集上可以略微超过完全微调的性能，它们的性能仍然被限制在相同的水平上，不能以很大的幅度超过完全微调的模型。例如，当</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GLUE</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上每个任务的特定存储量超过</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0.4%</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时，适配器和</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的性能开始下降（图</a:t>
            </a:r>
            <a:r>
              <a:rPr lang="en-US"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3</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c</a:t>
            </a:r>
            <a:r>
              <a:rPr lang="zh-CN" altLang="e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然而，</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适配器能够在缩放曲线中更早地达到完全微调的水平。考虑到固定数量的特定任务存储，</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 ROP ETL</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适配器也能够取得比适配器更好的结果。这些结果表明，在几乎所有的尺度上，我们的共享和掩码方法总体上比适配器更有效率。</a:t>
            </a: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717711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0" indent="0" algn="l" defTabSz="1218565" rtl="0" eaLnBrk="1" fontAlgn="auto" latinLnBrk="0" hangingPunct="1">
              <a:lnSpc>
                <a:spcPct val="150000"/>
              </a:lnSpc>
              <a:spcBef>
                <a:spcPct val="20000"/>
              </a:spcBef>
              <a:spcAft>
                <a:spcPts val="0"/>
              </a:spcAft>
              <a:buClrTx/>
              <a:buSzTx/>
              <a:buFont typeface="Arial" panose="020B0604020202020204" pitchFamily="34" charset="0"/>
              <a:buNone/>
              <a:defRPr/>
            </a:pPr>
            <a:endPar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933A62-8780-4CAA-8D19-25292B7F5684}"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我们通过学习奖励函数的模型来解决这个问题，即，预测给定状态的回报的模型，并计算使模型引起的回报最大化的策略。重要的是，我们要学习一个奖励模型，使得诱导的最优策略在真实奖励函数下获得高回报。</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0" lvl="1" indent="0" algn="l" defTabSz="1218565" rtl="0" eaLnBrk="1" fontAlgn="auto" latinLnBrk="0" hangingPunct="1">
              <a:lnSpc>
                <a:spcPct val="150000"/>
              </a:lnSpc>
              <a:spcBef>
                <a:spcPct val="20000"/>
              </a:spcBef>
              <a:spcAft>
                <a:spcPts val="0"/>
              </a:spcAft>
              <a:buClrTx/>
              <a:buSzTx/>
              <a:buNone/>
              <a:defRPr/>
            </a:pPr>
            <a:r>
              <a:rPr 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IDRL使用汤普森采样（TS，Thompson，1933）作为创建Πc的灵活方式。我们实现TS通过重复采样的后验奖励模型的奖励函数，并找到一个近似的最优策略，这个采样的奖励函数。这近似于从最优策略的后验分布中进行采样。</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agent</a:t>
            </a:r>
            <a:r>
              <a:rPr lang="zh-CN" altLang="en-US">
                <a:sym typeface="+mn-ea"/>
              </a:rPr>
              <a:t>可以要求专家提供信息，以减少不确定性并改进其策略。但是，某些查询可能无法帮助区分不同的最佳策略。</a:t>
            </a:r>
            <a:endParaRPr lang="zh-CN" altLang="en-US"/>
          </a:p>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C6DC35-3D39-4E5D-813A-1465AB5946E1}" type="datetimeFigureOut">
              <a:rPr lang="zh-CN" altLang="en-US" smtClean="0"/>
              <a:t>2023/8/24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1BC6EB1-3B9C-423A-A463-BABF6B6D69D7}"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空白">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389" y="365780"/>
            <a:ext cx="10515224" cy="132463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389" y="1825890"/>
            <a:ext cx="10515224" cy="435172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389" y="6356747"/>
            <a:ext cx="2742447" cy="364275"/>
          </a:xfrm>
          <a:prstGeom prst="rect">
            <a:avLst/>
          </a:prstGeom>
        </p:spPr>
        <p:txBody>
          <a:bodyPr vert="horz" lIns="91440" tIns="45720" rIns="91440" bIns="45720" rtlCol="0" anchor="ctr"/>
          <a:lstStyle>
            <a:lvl1pPr algn="l">
              <a:defRPr sz="1140">
                <a:solidFill>
                  <a:schemeClr val="tx1">
                    <a:tint val="75000"/>
                  </a:schemeClr>
                </a:solidFill>
              </a:defRPr>
            </a:lvl1pPr>
          </a:lstStyle>
          <a:p>
            <a:fld id="{43A93E93-166D-47F5-9EF1-ACEABE24AEEA}" type="datetimeFigureOut">
              <a:rPr lang="zh-CN" altLang="en-US" smtClean="0"/>
              <a:t>2023/8/24</a:t>
            </a:fld>
            <a:endParaRPr lang="zh-CN" altLang="en-US"/>
          </a:p>
        </p:txBody>
      </p:sp>
      <p:sp>
        <p:nvSpPr>
          <p:cNvPr id="5" name="页脚占位符 4"/>
          <p:cNvSpPr>
            <a:spLocks noGrp="1"/>
          </p:cNvSpPr>
          <p:nvPr>
            <p:ph type="ftr" sz="quarter" idx="3"/>
          </p:nvPr>
        </p:nvSpPr>
        <p:spPr>
          <a:xfrm>
            <a:off x="4038413" y="6356747"/>
            <a:ext cx="4115176" cy="364275"/>
          </a:xfrm>
          <a:prstGeom prst="rect">
            <a:avLst/>
          </a:prstGeom>
        </p:spPr>
        <p:txBody>
          <a:bodyPr vert="horz" lIns="91440" tIns="45720" rIns="91440" bIns="45720" rtlCol="0" anchor="ctr"/>
          <a:lstStyle>
            <a:lvl1pPr algn="ctr">
              <a:defRPr sz="114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1166" y="6356747"/>
            <a:ext cx="2742447" cy="364275"/>
          </a:xfrm>
          <a:prstGeom prst="rect">
            <a:avLst/>
          </a:prstGeom>
        </p:spPr>
        <p:txBody>
          <a:bodyPr vert="horz" lIns="91440" tIns="45720" rIns="91440" bIns="45720" rtlCol="0" anchor="ctr"/>
          <a:lstStyle>
            <a:lvl1pPr algn="r">
              <a:defRPr sz="1140">
                <a:solidFill>
                  <a:schemeClr val="tx1">
                    <a:tint val="75000"/>
                  </a:schemeClr>
                </a:solidFill>
              </a:defRPr>
            </a:lvl1pPr>
          </a:lstStyle>
          <a:p>
            <a:fld id="{118D5ACA-62CA-46DB-AD6B-12EDD6D51A2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ts val="95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ts val="475"/>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ts val="475"/>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5pPr>
      <a:lvl6pPr marL="238379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6pPr>
      <a:lvl7pPr marL="2817495"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8pPr>
      <a:lvl9pPr marL="3684270" indent="-216535" algn="l" defTabSz="866775" rtl="0" eaLnBrk="1" latinLnBrk="0" hangingPunct="1">
        <a:lnSpc>
          <a:spcPct val="90000"/>
        </a:lnSpc>
        <a:spcBef>
          <a:spcPts val="475"/>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255"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030" algn="l" defTabSz="866775" rtl="0" eaLnBrk="1" latinLnBrk="0" hangingPunct="1">
        <a:defRPr sz="1705" kern="1200">
          <a:solidFill>
            <a:schemeClr val="tx1"/>
          </a:solidFill>
          <a:latin typeface="+mn-lt"/>
          <a:ea typeface="+mn-ea"/>
          <a:cs typeface="+mn-cs"/>
        </a:defRPr>
      </a:lvl8pPr>
      <a:lvl9pPr marL="3467735" algn="l" defTabSz="866775" rtl="0" eaLnBrk="1" latinLnBrk="0" hangingPunct="1">
        <a:defRPr sz="17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2.xml"/><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8.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notesSlide" Target="../notesSlides/notesSlide3.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3.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54658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2" name="椭圆 11"/>
          <p:cNvSpPr/>
          <p:nvPr/>
        </p:nvSpPr>
        <p:spPr>
          <a:xfrm>
            <a:off x="1524353" y="215372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1266181" y="2014069"/>
            <a:ext cx="3140616" cy="2903588"/>
          </a:xfrm>
          <a:prstGeom prst="rect">
            <a:avLst/>
          </a:prstGeom>
        </p:spPr>
      </p:pic>
      <p:sp>
        <p:nvSpPr>
          <p:cNvPr id="8" name="文本框 7"/>
          <p:cNvSpPr txBox="1"/>
          <p:nvPr/>
        </p:nvSpPr>
        <p:spPr>
          <a:xfrm>
            <a:off x="3888054" y="2724500"/>
            <a:ext cx="8417560" cy="1482725"/>
          </a:xfrm>
          <a:prstGeom prst="rect">
            <a:avLst/>
          </a:prstGeom>
          <a:noFill/>
        </p:spPr>
        <p:txBody>
          <a:bodyPr wrap="square" rtlCol="0">
            <a:noAutofit/>
          </a:bodyPr>
          <a:lstStyle/>
          <a:p>
            <a:pPr algn="ctr" defTabSz="913765">
              <a:defRPr/>
            </a:pPr>
            <a:r>
              <a:rPr lang="en-US" altLang="zh-CN" sz="36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One Network, Many Masks: Towards More Parameter-Efficient Transfer Learning</a:t>
            </a:r>
            <a:endParaRPr lang="en-US" altLang="zh-CN" sz="32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10" name="图片 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sp>
        <p:nvSpPr>
          <p:cNvPr id="7" name="文本占位符 13"/>
          <p:cNvSpPr txBox="1"/>
          <p:nvPr/>
        </p:nvSpPr>
        <p:spPr>
          <a:xfrm>
            <a:off x="1886095" y="4632965"/>
            <a:ext cx="9977755" cy="135509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defRPr/>
            </a:pPr>
            <a:r>
              <a:rPr lang="en" altLang="zh-CN" sz="1800" dirty="0">
                <a:latin typeface="Times New Roman" panose="02020603050405020304" pitchFamily="18" charset="0"/>
                <a:cs typeface="Times New Roman" panose="02020603050405020304" pitchFamily="18" charset="0"/>
                <a:sym typeface="+mn-ea"/>
              </a:rPr>
              <a:t>Annual Meeting of the Association for Computational Linguistics</a:t>
            </a:r>
            <a:r>
              <a:rPr lang="zh-CN" altLang="en-US" sz="1800" dirty="0">
                <a:sym typeface="+mn-ea"/>
              </a:rPr>
              <a:t>（</a:t>
            </a:r>
            <a:r>
              <a:rPr lang="en-US" altLang="zh-CN" sz="1800" dirty="0">
                <a:latin typeface="Times New Roman" panose="02020603050405020304" pitchFamily="18" charset="0"/>
                <a:cs typeface="Times New Roman" panose="02020603050405020304" pitchFamily="18" charset="0"/>
                <a:sym typeface="+mn-ea"/>
              </a:rPr>
              <a:t>ACL2023</a:t>
            </a:r>
            <a:r>
              <a:rPr lang="zh-CN" altLang="en-US" sz="1800" dirty="0">
                <a:sym typeface="+mn-ea"/>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Method</a:t>
            </a:r>
          </a:p>
        </p:txBody>
      </p:sp>
      <p:sp>
        <p:nvSpPr>
          <p:cNvPr id="9" name="文本框 8"/>
          <p:cNvSpPr txBox="1"/>
          <p:nvPr/>
        </p:nvSpPr>
        <p:spPr>
          <a:xfrm>
            <a:off x="660400" y="1163955"/>
            <a:ext cx="6096000" cy="398780"/>
          </a:xfrm>
          <a:prstGeom prst="rect">
            <a:avLst/>
          </a:prstGeom>
          <a:noFill/>
        </p:spPr>
        <p:txBody>
          <a:bodyPr wrap="square" rtlCol="0" anchor="t">
            <a:spAutoFit/>
          </a:bodyPr>
          <a:lstStyle/>
          <a:p>
            <a:r>
              <a:rPr lang="zh-CN" altLang="en-US" sz="2000" b="1" dirty="0">
                <a:latin typeface="微软雅黑" panose="020B0503020204020204" pitchFamily="34" charset="-122"/>
                <a:ea typeface="微软雅黑" panose="020B0503020204020204" pitchFamily="34" charset="-122"/>
              </a:rPr>
              <a:t>多任务学习：</a:t>
            </a:r>
            <a:endParaRPr lang="zh-CN" altLang="en-US" dirty="0"/>
          </a:p>
        </p:txBody>
      </p:sp>
      <p:sp>
        <p:nvSpPr>
          <p:cNvPr id="13" name="文本框 12"/>
          <p:cNvSpPr txBox="1"/>
          <p:nvPr/>
        </p:nvSpPr>
        <p:spPr>
          <a:xfrm>
            <a:off x="1107440" y="1562735"/>
            <a:ext cx="10799445" cy="465577"/>
          </a:xfrm>
          <a:prstGeom prst="rect">
            <a:avLst/>
          </a:prstGeom>
          <a:noFill/>
        </p:spPr>
        <p:txBody>
          <a:bodyPr wrap="square" rtlCol="0" anchor="t">
            <a:spAutoFit/>
          </a:bodyPr>
          <a:lstStyle/>
          <a:p>
            <a:pPr indent="0" fontAlgn="auto">
              <a:lnSpc>
                <a:spcPct val="150000"/>
              </a:lnSpc>
            </a:pPr>
            <a:r>
              <a:rPr lang="zh-CN" altLang="en-US" dirty="0">
                <a:latin typeface="Microsoft YaHei" panose="020B0503020204020204" pitchFamily="34" charset="-122"/>
                <a:ea typeface="Microsoft YaHei" panose="020B0503020204020204" pitchFamily="34" charset="-122"/>
              </a:rPr>
              <a:t>本文引入了任务掩码以支持多个任务的参数共享。通过任务掩码和层掩码的</a:t>
            </a:r>
            <a:r>
              <a:rPr lang="en-US" altLang="zh-CN" dirty="0">
                <a:latin typeface="Microsoft YaHei" panose="020B0503020204020204" pitchFamily="34" charset="-122"/>
                <a:ea typeface="Microsoft YaHei" panose="020B0503020204020204" pitchFamily="34" charset="-122"/>
              </a:rPr>
              <a:t>OR</a:t>
            </a:r>
            <a:r>
              <a:rPr lang="zh-CN" altLang="en-US" dirty="0">
                <a:latin typeface="Microsoft YaHei" panose="020B0503020204020204" pitchFamily="34" charset="-122"/>
                <a:ea typeface="Microsoft YaHei" panose="020B0503020204020204" pitchFamily="34" charset="-122"/>
              </a:rPr>
              <a:t>操作，实现参数选择</a:t>
            </a:r>
            <a:r>
              <a:rPr lang="en-US" altLang="zh-CN" dirty="0">
                <a:latin typeface="Microsoft YaHei" panose="020B0503020204020204" pitchFamily="34" charset="-122"/>
                <a:ea typeface="Microsoft YaHei" panose="020B0503020204020204" pitchFamily="34" charset="-122"/>
              </a:rPr>
              <a:t>:</a:t>
            </a:r>
            <a:endParaRPr lang="zh-CN" altLang="en-US" dirty="0">
              <a:latin typeface="Microsoft YaHei" panose="020B0503020204020204" pitchFamily="34" charset="-122"/>
              <a:ea typeface="Microsoft YaHei" panose="020B0503020204020204" pitchFamily="34" charset="-122"/>
            </a:endParaRPr>
          </a:p>
        </p:txBody>
      </p:sp>
      <p:pic>
        <p:nvPicPr>
          <p:cNvPr id="2" name="图片 1">
            <a:extLst>
              <a:ext uri="{FF2B5EF4-FFF2-40B4-BE49-F238E27FC236}">
                <a16:creationId xmlns:a16="http://schemas.microsoft.com/office/drawing/2014/main" id="{71AD3C0E-2C9E-758F-5D93-697C3D7C33F3}"/>
              </a:ext>
            </a:extLst>
          </p:cNvPr>
          <p:cNvPicPr>
            <a:picLocks noChangeAspect="1"/>
          </p:cNvPicPr>
          <p:nvPr/>
        </p:nvPicPr>
        <p:blipFill>
          <a:blip r:embed="rId4"/>
          <a:stretch>
            <a:fillRect/>
          </a:stretch>
        </p:blipFill>
        <p:spPr>
          <a:xfrm>
            <a:off x="3708400" y="2008228"/>
            <a:ext cx="3302974" cy="374805"/>
          </a:xfrm>
          <a:prstGeom prst="rect">
            <a:avLst/>
          </a:prstGeom>
        </p:spPr>
      </p:pic>
      <p:pic>
        <p:nvPicPr>
          <p:cNvPr id="6" name="图片 5" descr="图示&#10;&#10;描述已自动生成">
            <a:extLst>
              <a:ext uri="{FF2B5EF4-FFF2-40B4-BE49-F238E27FC236}">
                <a16:creationId xmlns:a16="http://schemas.microsoft.com/office/drawing/2014/main" id="{6F32C860-A2D7-5807-C6ED-D5EA609C19A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6116" y="2495835"/>
            <a:ext cx="7772400" cy="390075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Experiments</a:t>
            </a:r>
          </a:p>
        </p:txBody>
      </p:sp>
      <p:sp>
        <p:nvSpPr>
          <p:cNvPr id="6" name="文本框 5"/>
          <p:cNvSpPr txBox="1"/>
          <p:nvPr/>
        </p:nvSpPr>
        <p:spPr>
          <a:xfrm>
            <a:off x="914320" y="967264"/>
            <a:ext cx="4064000" cy="39878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setup</a:t>
            </a:r>
            <a:r>
              <a:rPr lang="en-US" altLang="zh-CN" sz="2000" b="1" dirty="0">
                <a:latin typeface="微软雅黑" panose="020B0503020204020204" pitchFamily="34" charset="-122"/>
                <a:ea typeface="微软雅黑" panose="020B0503020204020204" pitchFamily="34" charset="-122"/>
              </a:rPr>
              <a:t>:</a:t>
            </a:r>
          </a:p>
        </p:txBody>
      </p:sp>
      <p:pic>
        <p:nvPicPr>
          <p:cNvPr id="4" name="图片 3" descr="文本&#10;&#10;中度可信度描述已自动生成">
            <a:extLst>
              <a:ext uri="{FF2B5EF4-FFF2-40B4-BE49-F238E27FC236}">
                <a16:creationId xmlns:a16="http://schemas.microsoft.com/office/drawing/2014/main" id="{29892E7E-7D8E-7CBF-C6E6-FD77C9C552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1371" y="2917952"/>
            <a:ext cx="1447800" cy="330200"/>
          </a:xfrm>
          <a:prstGeom prst="rect">
            <a:avLst/>
          </a:prstGeom>
        </p:spPr>
      </p:pic>
      <p:sp>
        <p:nvSpPr>
          <p:cNvPr id="5" name="文本框 4">
            <a:extLst>
              <a:ext uri="{FF2B5EF4-FFF2-40B4-BE49-F238E27FC236}">
                <a16:creationId xmlns:a16="http://schemas.microsoft.com/office/drawing/2014/main" id="{42E55DAF-355E-0786-7537-CDA4FEE9B84E}"/>
              </a:ext>
            </a:extLst>
          </p:cNvPr>
          <p:cNvSpPr txBox="1"/>
          <p:nvPr/>
        </p:nvSpPr>
        <p:spPr>
          <a:xfrm>
            <a:off x="3939171" y="2917952"/>
            <a:ext cx="1569660"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作为主干网络</a:t>
            </a:r>
          </a:p>
        </p:txBody>
      </p:sp>
      <p:sp>
        <p:nvSpPr>
          <p:cNvPr id="11" name="文本框 10">
            <a:extLst>
              <a:ext uri="{FF2B5EF4-FFF2-40B4-BE49-F238E27FC236}">
                <a16:creationId xmlns:a16="http://schemas.microsoft.com/office/drawing/2014/main" id="{2FEA2B00-6BC2-02C4-0214-4CC48F6BF7C5}"/>
              </a:ext>
            </a:extLst>
          </p:cNvPr>
          <p:cNvSpPr txBox="1"/>
          <p:nvPr/>
        </p:nvSpPr>
        <p:spPr>
          <a:xfrm>
            <a:off x="2024779" y="2917952"/>
            <a:ext cx="537327" cy="369332"/>
          </a:xfrm>
          <a:prstGeom prst="rect">
            <a:avLst/>
          </a:prstGeom>
          <a:noFill/>
        </p:spPr>
        <p:txBody>
          <a:bodyPr wrap="none" rtlCol="0">
            <a:spAutoFit/>
          </a:bodyPr>
          <a:lstStyle/>
          <a:p>
            <a:r>
              <a:rPr kumimoji="1" lang="en-US" altLang="zh-CN" dirty="0"/>
              <a:t>1</a:t>
            </a:r>
            <a:r>
              <a:rPr kumimoji="1" lang="zh-CN" altLang="en-US" dirty="0"/>
              <a:t>、</a:t>
            </a:r>
          </a:p>
        </p:txBody>
      </p:sp>
      <p:sp>
        <p:nvSpPr>
          <p:cNvPr id="12" name="文本框 11">
            <a:extLst>
              <a:ext uri="{FF2B5EF4-FFF2-40B4-BE49-F238E27FC236}">
                <a16:creationId xmlns:a16="http://schemas.microsoft.com/office/drawing/2014/main" id="{DAFC4A74-069F-8863-69BC-2932E5C3FD7E}"/>
              </a:ext>
            </a:extLst>
          </p:cNvPr>
          <p:cNvSpPr txBox="1"/>
          <p:nvPr/>
        </p:nvSpPr>
        <p:spPr>
          <a:xfrm>
            <a:off x="2024779" y="3502921"/>
            <a:ext cx="4673074" cy="369332"/>
          </a:xfrm>
          <a:prstGeom prst="rect">
            <a:avLst/>
          </a:prstGeom>
          <a:noFill/>
        </p:spPr>
        <p:txBody>
          <a:bodyPr wrap="none" rtlCol="0">
            <a:spAutoFit/>
          </a:bodyPr>
          <a:lstStyle/>
          <a:p>
            <a:r>
              <a:rPr kumimoji="1" lang="en-US" altLang="zh-CN" dirty="0"/>
              <a:t>2</a:t>
            </a:r>
            <a:r>
              <a:rPr kumimoji="1" lang="zh-CN" altLang="en-US" dirty="0"/>
              <a:t>、后续模型只更新</a:t>
            </a:r>
            <a:r>
              <a:rPr kumimoji="1" lang="en-US" altLang="zh-CN" dirty="0"/>
              <a:t>PROPETL</a:t>
            </a:r>
            <a:r>
              <a:rPr kumimoji="1" lang="zh-CN" altLang="en-US" dirty="0"/>
              <a:t>和文本分类头，</a:t>
            </a:r>
          </a:p>
        </p:txBody>
      </p:sp>
      <p:sp>
        <p:nvSpPr>
          <p:cNvPr id="13" name="文本框 12">
            <a:extLst>
              <a:ext uri="{FF2B5EF4-FFF2-40B4-BE49-F238E27FC236}">
                <a16:creationId xmlns:a16="http://schemas.microsoft.com/office/drawing/2014/main" id="{02DD9BC1-99CC-FC59-E4E5-8250AE6D2332}"/>
              </a:ext>
            </a:extLst>
          </p:cNvPr>
          <p:cNvSpPr txBox="1"/>
          <p:nvPr/>
        </p:nvSpPr>
        <p:spPr>
          <a:xfrm>
            <a:off x="914320" y="3238758"/>
            <a:ext cx="877163" cy="369332"/>
          </a:xfrm>
          <a:prstGeom prst="rect">
            <a:avLst/>
          </a:prstGeom>
          <a:noFill/>
        </p:spPr>
        <p:txBody>
          <a:bodyPr wrap="none" rtlCol="0">
            <a:spAutoFit/>
          </a:bodyPr>
          <a:lstStyle/>
          <a:p>
            <a:r>
              <a:rPr kumimoji="1" lang="zh-CN" altLang="en-US" dirty="0"/>
              <a:t>单任务</a:t>
            </a:r>
          </a:p>
        </p:txBody>
      </p:sp>
      <p:sp>
        <p:nvSpPr>
          <p:cNvPr id="14" name="文本框 13">
            <a:extLst>
              <a:ext uri="{FF2B5EF4-FFF2-40B4-BE49-F238E27FC236}">
                <a16:creationId xmlns:a16="http://schemas.microsoft.com/office/drawing/2014/main" id="{4AB199B1-03EA-9FBC-D04A-576E2544E9AB}"/>
              </a:ext>
            </a:extLst>
          </p:cNvPr>
          <p:cNvSpPr txBox="1"/>
          <p:nvPr/>
        </p:nvSpPr>
        <p:spPr>
          <a:xfrm>
            <a:off x="849832" y="4597547"/>
            <a:ext cx="877163" cy="369332"/>
          </a:xfrm>
          <a:prstGeom prst="rect">
            <a:avLst/>
          </a:prstGeom>
          <a:noFill/>
        </p:spPr>
        <p:txBody>
          <a:bodyPr wrap="none" rtlCol="0">
            <a:spAutoFit/>
          </a:bodyPr>
          <a:lstStyle/>
          <a:p>
            <a:r>
              <a:rPr kumimoji="1" lang="zh-CN" altLang="en-US" dirty="0"/>
              <a:t>多任务</a:t>
            </a:r>
          </a:p>
        </p:txBody>
      </p:sp>
      <p:pic>
        <p:nvPicPr>
          <p:cNvPr id="16" name="图片 15" descr="文本&#10;&#10;描述已自动生成">
            <a:extLst>
              <a:ext uri="{FF2B5EF4-FFF2-40B4-BE49-F238E27FC236}">
                <a16:creationId xmlns:a16="http://schemas.microsoft.com/office/drawing/2014/main" id="{0D189AE4-DD72-FFAE-68F8-17EFD98CBE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1091" y="4260630"/>
            <a:ext cx="660400" cy="393700"/>
          </a:xfrm>
          <a:prstGeom prst="rect">
            <a:avLst/>
          </a:prstGeom>
        </p:spPr>
      </p:pic>
      <p:sp>
        <p:nvSpPr>
          <p:cNvPr id="18" name="文本框 17">
            <a:extLst>
              <a:ext uri="{FF2B5EF4-FFF2-40B4-BE49-F238E27FC236}">
                <a16:creationId xmlns:a16="http://schemas.microsoft.com/office/drawing/2014/main" id="{09D921D0-B77A-3EAB-51ED-F5434ECD0205}"/>
              </a:ext>
            </a:extLst>
          </p:cNvPr>
          <p:cNvSpPr txBox="1"/>
          <p:nvPr/>
        </p:nvSpPr>
        <p:spPr>
          <a:xfrm>
            <a:off x="3142141" y="4248186"/>
            <a:ext cx="1569660"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作为主干网络</a:t>
            </a:r>
          </a:p>
        </p:txBody>
      </p:sp>
      <p:sp>
        <p:nvSpPr>
          <p:cNvPr id="19" name="文本框 18">
            <a:extLst>
              <a:ext uri="{FF2B5EF4-FFF2-40B4-BE49-F238E27FC236}">
                <a16:creationId xmlns:a16="http://schemas.microsoft.com/office/drawing/2014/main" id="{6836B83F-FF5F-9BC4-31FB-62000CB80F73}"/>
              </a:ext>
            </a:extLst>
          </p:cNvPr>
          <p:cNvSpPr txBox="1"/>
          <p:nvPr/>
        </p:nvSpPr>
        <p:spPr>
          <a:xfrm>
            <a:off x="2067646" y="4277895"/>
            <a:ext cx="537327" cy="369332"/>
          </a:xfrm>
          <a:prstGeom prst="rect">
            <a:avLst/>
          </a:prstGeom>
          <a:noFill/>
        </p:spPr>
        <p:txBody>
          <a:bodyPr wrap="none" rtlCol="0">
            <a:spAutoFit/>
          </a:bodyPr>
          <a:lstStyle/>
          <a:p>
            <a:r>
              <a:rPr kumimoji="1" lang="en-US" altLang="zh-CN" dirty="0"/>
              <a:t>1</a:t>
            </a:r>
            <a:r>
              <a:rPr kumimoji="1" lang="zh-CN" altLang="en-US" dirty="0"/>
              <a:t>、</a:t>
            </a:r>
          </a:p>
        </p:txBody>
      </p:sp>
      <p:sp>
        <p:nvSpPr>
          <p:cNvPr id="20" name="文本框 19">
            <a:extLst>
              <a:ext uri="{FF2B5EF4-FFF2-40B4-BE49-F238E27FC236}">
                <a16:creationId xmlns:a16="http://schemas.microsoft.com/office/drawing/2014/main" id="{8D8D82DB-A80C-0FAC-369B-902DCC4EBDA6}"/>
              </a:ext>
            </a:extLst>
          </p:cNvPr>
          <p:cNvSpPr txBox="1"/>
          <p:nvPr/>
        </p:nvSpPr>
        <p:spPr>
          <a:xfrm>
            <a:off x="2024779" y="5002748"/>
            <a:ext cx="3057247" cy="369332"/>
          </a:xfrm>
          <a:prstGeom prst="rect">
            <a:avLst/>
          </a:prstGeom>
          <a:noFill/>
        </p:spPr>
        <p:txBody>
          <a:bodyPr wrap="none" rtlCol="0">
            <a:spAutoFit/>
          </a:bodyPr>
          <a:lstStyle/>
          <a:p>
            <a:r>
              <a:rPr kumimoji="1" lang="en-US" altLang="zh-CN" dirty="0"/>
              <a:t>2</a:t>
            </a:r>
            <a:r>
              <a:rPr kumimoji="1" lang="zh-CN" altLang="en-US" dirty="0"/>
              <a:t>、后续模型只更新</a:t>
            </a:r>
            <a:r>
              <a:rPr kumimoji="1" lang="en-US" altLang="zh-CN" dirty="0"/>
              <a:t>PROPETL</a:t>
            </a:r>
            <a:endParaRPr kumimoji="1" lang="zh-CN" altLang="en-US" dirty="0"/>
          </a:p>
        </p:txBody>
      </p:sp>
      <p:sp>
        <p:nvSpPr>
          <p:cNvPr id="21" name="文本框 20">
            <a:extLst>
              <a:ext uri="{FF2B5EF4-FFF2-40B4-BE49-F238E27FC236}">
                <a16:creationId xmlns:a16="http://schemas.microsoft.com/office/drawing/2014/main" id="{96D1417B-64EF-7C9C-F335-91091F297B17}"/>
              </a:ext>
            </a:extLst>
          </p:cNvPr>
          <p:cNvSpPr txBox="1"/>
          <p:nvPr/>
        </p:nvSpPr>
        <p:spPr>
          <a:xfrm>
            <a:off x="883172" y="1669653"/>
            <a:ext cx="877163" cy="369332"/>
          </a:xfrm>
          <a:prstGeom prst="rect">
            <a:avLst/>
          </a:prstGeom>
          <a:noFill/>
        </p:spPr>
        <p:txBody>
          <a:bodyPr wrap="none" rtlCol="0">
            <a:spAutoFit/>
          </a:bodyPr>
          <a:lstStyle/>
          <a:p>
            <a:r>
              <a:rPr kumimoji="1" lang="zh-CN" altLang="en-US" dirty="0"/>
              <a:t>数据集</a:t>
            </a:r>
          </a:p>
        </p:txBody>
      </p:sp>
      <p:sp>
        <p:nvSpPr>
          <p:cNvPr id="23" name="文本框 22">
            <a:extLst>
              <a:ext uri="{FF2B5EF4-FFF2-40B4-BE49-F238E27FC236}">
                <a16:creationId xmlns:a16="http://schemas.microsoft.com/office/drawing/2014/main" id="{6263EA08-FD53-7D4A-E186-679FEB41B202}"/>
              </a:ext>
            </a:extLst>
          </p:cNvPr>
          <p:cNvSpPr txBox="1"/>
          <p:nvPr/>
        </p:nvSpPr>
        <p:spPr>
          <a:xfrm>
            <a:off x="2041196" y="1380106"/>
            <a:ext cx="6096000" cy="369332"/>
          </a:xfrm>
          <a:prstGeom prst="rect">
            <a:avLst/>
          </a:prstGeom>
          <a:noFill/>
        </p:spPr>
        <p:txBody>
          <a:bodyPr wrap="square">
            <a:spAutoFit/>
          </a:bodyPr>
          <a:lstStyle/>
          <a:p>
            <a:r>
              <a:rPr lang="zh-CN" altLang="en-US" dirty="0"/>
              <a:t>language understanding：</a:t>
            </a:r>
            <a:r>
              <a:rPr lang="en-US" altLang="zh-CN" dirty="0"/>
              <a:t>GLUE</a:t>
            </a:r>
            <a:endParaRPr lang="zh-CN" altLang="en-US" dirty="0"/>
          </a:p>
        </p:txBody>
      </p:sp>
      <p:sp>
        <p:nvSpPr>
          <p:cNvPr id="25" name="文本框 24">
            <a:extLst>
              <a:ext uri="{FF2B5EF4-FFF2-40B4-BE49-F238E27FC236}">
                <a16:creationId xmlns:a16="http://schemas.microsoft.com/office/drawing/2014/main" id="{ED8FD7C1-10F3-AD1E-12BE-3096D4137258}"/>
              </a:ext>
            </a:extLst>
          </p:cNvPr>
          <p:cNvSpPr txBox="1"/>
          <p:nvPr/>
        </p:nvSpPr>
        <p:spPr>
          <a:xfrm>
            <a:off x="2041196" y="1758960"/>
            <a:ext cx="6096000" cy="369332"/>
          </a:xfrm>
          <a:prstGeom prst="rect">
            <a:avLst/>
          </a:prstGeom>
          <a:noFill/>
        </p:spPr>
        <p:txBody>
          <a:bodyPr wrap="square">
            <a:spAutoFit/>
          </a:bodyPr>
          <a:lstStyle/>
          <a:p>
            <a:r>
              <a:rPr lang="en-US" altLang="zh-CN" dirty="0"/>
              <a:t>t</a:t>
            </a:r>
            <a:r>
              <a:rPr lang="zh-CN" altLang="en-US" dirty="0"/>
              <a:t>ext summarization：</a:t>
            </a:r>
            <a:r>
              <a:rPr lang="en-US" altLang="zh-CN" dirty="0" err="1"/>
              <a:t>XSum</a:t>
            </a:r>
            <a:endParaRPr lang="zh-CN" altLang="en-US" dirty="0"/>
          </a:p>
        </p:txBody>
      </p:sp>
      <p:sp>
        <p:nvSpPr>
          <p:cNvPr id="27" name="文本框 26">
            <a:extLst>
              <a:ext uri="{FF2B5EF4-FFF2-40B4-BE49-F238E27FC236}">
                <a16:creationId xmlns:a16="http://schemas.microsoft.com/office/drawing/2014/main" id="{26C605F5-E222-45B5-DBCF-69B4ACFA67BE}"/>
              </a:ext>
            </a:extLst>
          </p:cNvPr>
          <p:cNvSpPr txBox="1"/>
          <p:nvPr/>
        </p:nvSpPr>
        <p:spPr>
          <a:xfrm>
            <a:off x="2024779" y="2111256"/>
            <a:ext cx="6096000" cy="369332"/>
          </a:xfrm>
          <a:prstGeom prst="rect">
            <a:avLst/>
          </a:prstGeom>
          <a:noFill/>
        </p:spPr>
        <p:txBody>
          <a:bodyPr wrap="square">
            <a:spAutoFit/>
          </a:bodyPr>
          <a:lstStyle/>
          <a:p>
            <a:r>
              <a:rPr lang="en-US" altLang="zh-CN" dirty="0"/>
              <a:t>m</a:t>
            </a:r>
            <a:r>
              <a:rPr lang="zh-CN" altLang="en-US" dirty="0"/>
              <a:t>achine translation：</a:t>
            </a:r>
            <a:r>
              <a:rPr lang="en" altLang="zh-CN" dirty="0"/>
              <a:t>WMT16 Ro-</a:t>
            </a:r>
            <a:r>
              <a:rPr lang="en" altLang="zh-CN" dirty="0" err="1"/>
              <a:t>En</a:t>
            </a:r>
            <a:endParaRPr lang="zh-CN" altLang="en-US" dirty="0"/>
          </a:p>
        </p:txBody>
      </p:sp>
      <p:sp>
        <p:nvSpPr>
          <p:cNvPr id="29" name="左大括号 28">
            <a:extLst>
              <a:ext uri="{FF2B5EF4-FFF2-40B4-BE49-F238E27FC236}">
                <a16:creationId xmlns:a16="http://schemas.microsoft.com/office/drawing/2014/main" id="{80980342-142E-AFC3-D699-BA5D4B60F6E8}"/>
              </a:ext>
            </a:extLst>
          </p:cNvPr>
          <p:cNvSpPr/>
          <p:nvPr/>
        </p:nvSpPr>
        <p:spPr>
          <a:xfrm>
            <a:off x="1836419" y="1515293"/>
            <a:ext cx="231227" cy="806696"/>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0" name="左大括号 29">
            <a:extLst>
              <a:ext uri="{FF2B5EF4-FFF2-40B4-BE49-F238E27FC236}">
                <a16:creationId xmlns:a16="http://schemas.microsoft.com/office/drawing/2014/main" id="{C7676983-639A-4124-859B-F1F4A3F0120C}"/>
              </a:ext>
            </a:extLst>
          </p:cNvPr>
          <p:cNvSpPr/>
          <p:nvPr/>
        </p:nvSpPr>
        <p:spPr>
          <a:xfrm>
            <a:off x="1773477" y="3020076"/>
            <a:ext cx="231227" cy="806696"/>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31" name="左大括号 30">
            <a:extLst>
              <a:ext uri="{FF2B5EF4-FFF2-40B4-BE49-F238E27FC236}">
                <a16:creationId xmlns:a16="http://schemas.microsoft.com/office/drawing/2014/main" id="{7C91391B-D967-88FA-F717-96100EDCB521}"/>
              </a:ext>
            </a:extLst>
          </p:cNvPr>
          <p:cNvSpPr/>
          <p:nvPr/>
        </p:nvSpPr>
        <p:spPr>
          <a:xfrm>
            <a:off x="1726995" y="4424303"/>
            <a:ext cx="231227" cy="806696"/>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Experiments</a:t>
            </a:r>
          </a:p>
        </p:txBody>
      </p:sp>
      <p:pic>
        <p:nvPicPr>
          <p:cNvPr id="5" name="图片 4" descr="表格&#10;&#10;描述已自动生成">
            <a:extLst>
              <a:ext uri="{FF2B5EF4-FFF2-40B4-BE49-F238E27FC236}">
                <a16:creationId xmlns:a16="http://schemas.microsoft.com/office/drawing/2014/main" id="{ED691702-1278-8A0E-F971-18C97207ED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409" y="1822777"/>
            <a:ext cx="10275893" cy="2315327"/>
          </a:xfrm>
          <a:prstGeom prst="rect">
            <a:avLst/>
          </a:prstGeom>
        </p:spPr>
      </p:pic>
      <p:sp>
        <p:nvSpPr>
          <p:cNvPr id="11" name="文本框 10">
            <a:extLst>
              <a:ext uri="{FF2B5EF4-FFF2-40B4-BE49-F238E27FC236}">
                <a16:creationId xmlns:a16="http://schemas.microsoft.com/office/drawing/2014/main" id="{AB5F5752-3BB1-A67D-9ED7-7966897D36A8}"/>
              </a:ext>
            </a:extLst>
          </p:cNvPr>
          <p:cNvSpPr txBox="1"/>
          <p:nvPr/>
        </p:nvSpPr>
        <p:spPr>
          <a:xfrm>
            <a:off x="660400" y="1194872"/>
            <a:ext cx="3185487"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单任务在不同数据集上的表现</a:t>
            </a:r>
          </a:p>
        </p:txBody>
      </p:sp>
      <p:sp>
        <p:nvSpPr>
          <p:cNvPr id="2" name="文本框 1">
            <a:extLst>
              <a:ext uri="{FF2B5EF4-FFF2-40B4-BE49-F238E27FC236}">
                <a16:creationId xmlns:a16="http://schemas.microsoft.com/office/drawing/2014/main" id="{1E82FC1B-A7A8-3283-2846-360A12D2863F}"/>
              </a:ext>
            </a:extLst>
          </p:cNvPr>
          <p:cNvSpPr txBox="1"/>
          <p:nvPr/>
        </p:nvSpPr>
        <p:spPr>
          <a:xfrm>
            <a:off x="1333948" y="4711849"/>
            <a:ext cx="9548354" cy="646331"/>
          </a:xfrm>
          <a:prstGeom prst="rect">
            <a:avLst/>
          </a:prstGeom>
          <a:noFill/>
        </p:spPr>
        <p:txBody>
          <a:bodyPr wrap="square" rtlCol="0">
            <a:spAutoFit/>
          </a:bodyPr>
          <a:lstStyle/>
          <a:p>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总的来说，</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PROPETL</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在最大程度上提高了适配器的性能。</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PROPETL</a:t>
            </a:r>
            <a:r>
              <a:rPr lang="en-US" altLang="zh-CN" dirty="0">
                <a:solidFill>
                  <a:prstClr val="black">
                    <a:lumMod val="85000"/>
                    <a:lumOff val="15000"/>
                  </a:prstClr>
                </a:solidFill>
                <a:latin typeface="微软雅黑" panose="020B0503020204020204" pitchFamily="34" charset="-122"/>
                <a:ea typeface="微软雅黑" panose="020B0503020204020204" pitchFamily="34" charset="-122"/>
                <a:sym typeface="+mn-ea"/>
              </a:rPr>
              <a:t>Adapter</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在三个</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PROPETL</a:t>
            </a:r>
            <a:r>
              <a:rPr lang="zh-CN" altLang="en-US"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变体中也取得了最高的性能。在其余的实验中，使用的都是</a:t>
            </a:r>
            <a:r>
              <a:rPr lang="en" altLang="zh-C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PROPETL Adapter</a:t>
            </a:r>
            <a:r>
              <a:rPr lang="zh-CN" altLang="en"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endParaRPr kumimoji="1"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Experiments</a:t>
            </a:r>
          </a:p>
        </p:txBody>
      </p:sp>
      <p:pic>
        <p:nvPicPr>
          <p:cNvPr id="5" name="图片 4">
            <a:extLst>
              <a:ext uri="{FF2B5EF4-FFF2-40B4-BE49-F238E27FC236}">
                <a16:creationId xmlns:a16="http://schemas.microsoft.com/office/drawing/2014/main" id="{5F749655-32A3-E551-8444-C3F95135A2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338" y="1854293"/>
            <a:ext cx="9987894" cy="3337725"/>
          </a:xfrm>
          <a:prstGeom prst="rect">
            <a:avLst/>
          </a:prstGeom>
        </p:spPr>
      </p:pic>
      <p:sp>
        <p:nvSpPr>
          <p:cNvPr id="9" name="文本框 8">
            <a:extLst>
              <a:ext uri="{FF2B5EF4-FFF2-40B4-BE49-F238E27FC236}">
                <a16:creationId xmlns:a16="http://schemas.microsoft.com/office/drawing/2014/main" id="{F905E9B6-93F5-FBFC-3062-0EBD7BE47EC0}"/>
              </a:ext>
            </a:extLst>
          </p:cNvPr>
          <p:cNvSpPr txBox="1"/>
          <p:nvPr/>
        </p:nvSpPr>
        <p:spPr>
          <a:xfrm>
            <a:off x="942959" y="1259201"/>
            <a:ext cx="1338828"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多任务表现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Experiments</a:t>
            </a:r>
          </a:p>
        </p:txBody>
      </p:sp>
      <p:pic>
        <p:nvPicPr>
          <p:cNvPr id="4" name="图片 3" descr="图表, 折线图&#10;&#10;描述已自动生成">
            <a:extLst>
              <a:ext uri="{FF2B5EF4-FFF2-40B4-BE49-F238E27FC236}">
                <a16:creationId xmlns:a16="http://schemas.microsoft.com/office/drawing/2014/main" id="{BEC0F515-F6F8-0F57-C1B6-110CE0CC20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215" y="1830461"/>
            <a:ext cx="9441530" cy="3155143"/>
          </a:xfrm>
          <a:prstGeom prst="rect">
            <a:avLst/>
          </a:prstGeom>
        </p:spPr>
      </p:pic>
      <p:sp>
        <p:nvSpPr>
          <p:cNvPr id="6" name="文本框 5">
            <a:extLst>
              <a:ext uri="{FF2B5EF4-FFF2-40B4-BE49-F238E27FC236}">
                <a16:creationId xmlns:a16="http://schemas.microsoft.com/office/drawing/2014/main" id="{50F6EBE2-9A64-79AA-1715-01D0E9A4C0F9}"/>
              </a:ext>
            </a:extLst>
          </p:cNvPr>
          <p:cNvSpPr txBox="1"/>
          <p:nvPr/>
        </p:nvSpPr>
        <p:spPr>
          <a:xfrm>
            <a:off x="707215" y="1269639"/>
            <a:ext cx="3993401" cy="369332"/>
          </a:xfrm>
          <a:prstGeom prst="rect">
            <a:avLst/>
          </a:prstGeom>
          <a:noFill/>
        </p:spPr>
        <p:txBody>
          <a:bodyPr wrap="none" rtlCol="0">
            <a:spAutoFit/>
          </a:bodyPr>
          <a:lstStyle/>
          <a:p>
            <a:r>
              <a:rPr kumimoji="1" lang="zh-CN" altLang="en-US" dirty="0">
                <a:latin typeface="Microsoft YaHei" panose="020B0503020204020204" pitchFamily="34" charset="-122"/>
                <a:ea typeface="Microsoft YaHei" panose="020B0503020204020204" pitchFamily="34" charset="-122"/>
              </a:rPr>
              <a:t>不同尺度的</a:t>
            </a:r>
            <a:r>
              <a:rPr kumimoji="1" lang="en-US" altLang="zh-CN" dirty="0">
                <a:latin typeface="Microsoft YaHei" panose="020B0503020204020204" pitchFamily="34" charset="-122"/>
                <a:ea typeface="Microsoft YaHei" panose="020B0503020204020204" pitchFamily="34" charset="-122"/>
              </a:rPr>
              <a:t>PROPETL</a:t>
            </a:r>
            <a:r>
              <a:rPr kumimoji="1" lang="zh-CN" altLang="en-US" dirty="0">
                <a:latin typeface="Microsoft YaHei" panose="020B0503020204020204" pitchFamily="34" charset="-122"/>
                <a:ea typeface="Microsoft YaHei" panose="020B0503020204020204" pitchFamily="34" charset="-122"/>
              </a:rPr>
              <a:t>和适配器的表现</a:t>
            </a:r>
          </a:p>
        </p:txBody>
      </p:sp>
    </p:spTree>
    <p:extLst>
      <p:ext uri="{BB962C8B-B14F-4D97-AF65-F5344CB8AC3E}">
        <p14:creationId xmlns:p14="http://schemas.microsoft.com/office/powerpoint/2010/main" val="2889470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8397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8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Conclusion</a:t>
            </a:r>
          </a:p>
        </p:txBody>
      </p:sp>
      <p:sp>
        <p:nvSpPr>
          <p:cNvPr id="2" name="文本框 1"/>
          <p:cNvSpPr txBox="1"/>
          <p:nvPr/>
        </p:nvSpPr>
        <p:spPr>
          <a:xfrm>
            <a:off x="616585" y="1610995"/>
            <a:ext cx="11359515" cy="2543068"/>
          </a:xfrm>
          <a:prstGeom prst="rect">
            <a:avLst/>
          </a:prstGeom>
          <a:noFill/>
        </p:spPr>
        <p:txBody>
          <a:bodyPr wrap="square" rtlCol="0" anchor="t">
            <a:spAutoFit/>
          </a:bodyPr>
          <a:lstStyle/>
          <a:p>
            <a:pPr marL="285750" indent="-285750" fontAlgn="auto">
              <a:lnSpc>
                <a:spcPct val="150000"/>
              </a:lnSpc>
              <a:buFont typeface="Wingdings" panose="05000000000000000000" charset="0"/>
              <a:buChar char="u"/>
            </a:pPr>
            <a:r>
              <a:rPr lang="zh-CN" altLang="en-US" dirty="0"/>
              <a:t>介绍了P ROP ETL，一种在不同层和任务中共享原型PETL模块的方法。</a:t>
            </a:r>
            <a:endParaRPr lang="en-US" altLang="zh-CN" dirty="0"/>
          </a:p>
          <a:p>
            <a:pPr marL="285750" indent="-285750" fontAlgn="auto">
              <a:lnSpc>
                <a:spcPct val="150000"/>
              </a:lnSpc>
              <a:buFont typeface="Wingdings" panose="05000000000000000000" charset="0"/>
              <a:buChar char="u"/>
            </a:pPr>
            <a:endParaRPr lang="en-US" altLang="zh-CN" dirty="0"/>
          </a:p>
          <a:p>
            <a:pPr marL="285750" indent="-285750" fontAlgn="auto">
              <a:lnSpc>
                <a:spcPct val="150000"/>
              </a:lnSpc>
              <a:buFont typeface="Wingdings" panose="05000000000000000000" charset="0"/>
              <a:buChar char="u"/>
            </a:pPr>
            <a:r>
              <a:rPr lang="zh-CN" altLang="en-US" dirty="0"/>
              <a:t>利用原型网络和为每一层和任务维护一个二进制掩码，大大提高了参数效率。</a:t>
            </a:r>
            <a:endParaRPr lang="en-US" altLang="zh-CN" dirty="0"/>
          </a:p>
          <a:p>
            <a:pPr marL="285750" indent="-285750" fontAlgn="auto">
              <a:lnSpc>
                <a:spcPct val="150000"/>
              </a:lnSpc>
              <a:buFont typeface="Wingdings" panose="05000000000000000000" charset="0"/>
              <a:buChar char="u"/>
            </a:pPr>
            <a:endParaRPr lang="en-US" altLang="zh-CN" dirty="0"/>
          </a:p>
          <a:p>
            <a:pPr marL="285750" indent="-285750" fontAlgn="auto">
              <a:lnSpc>
                <a:spcPct val="150000"/>
              </a:lnSpc>
              <a:buFont typeface="Wingdings" panose="05000000000000000000" charset="0"/>
              <a:buChar char="u"/>
            </a:pPr>
            <a:r>
              <a:rPr lang="zh-CN" altLang="en-US" dirty="0"/>
              <a:t>以更小的存储量实现了与完全微调模型和传统PETL方法相当的性能。</a:t>
            </a:r>
          </a:p>
          <a:p>
            <a:pPr fontAlgn="auto">
              <a:lnSpc>
                <a:spcPct val="150000"/>
              </a:lnSpc>
            </a:pPr>
            <a:endParaRPr lang="zh-CN" alt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271" y="2529343"/>
            <a:ext cx="1222027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sp>
        <p:nvSpPr>
          <p:cNvPr id="7" name="文本框 6"/>
          <p:cNvSpPr txBox="1"/>
          <p:nvPr/>
        </p:nvSpPr>
        <p:spPr>
          <a:xfrm>
            <a:off x="4524644" y="2987555"/>
            <a:ext cx="6258560" cy="922020"/>
          </a:xfrm>
          <a:prstGeom prst="rect">
            <a:avLst/>
          </a:prstGeom>
          <a:noFill/>
        </p:spPr>
        <p:txBody>
          <a:bodyPr wrap="none" rtlCol="0">
            <a:spAutoFit/>
          </a:bodyPr>
          <a:lstStyle/>
          <a:p>
            <a:pPr algn="l" defTabSz="913765">
              <a:defRPr/>
            </a:pPr>
            <a:r>
              <a:rPr lang="en-US" altLang="zh-CN" sz="5400" b="1" dirty="0">
                <a:solidFill>
                  <a:prstClr val="white"/>
                </a:solidFill>
                <a:latin typeface="微软雅黑" panose="020B0503020204020204" pitchFamily="34" charset="-122"/>
                <a:ea typeface="微软雅黑" panose="020B0503020204020204" pitchFamily="34" charset="-122"/>
                <a:sym typeface="+mn-ea"/>
              </a:rPr>
              <a:t>THANKS FOR ALL</a:t>
            </a:r>
            <a:endParaRPr lang="zh-CN" altLang="en-US" sz="5400" b="1" dirty="0">
              <a:solidFill>
                <a:prstClr val="white"/>
              </a:solidFill>
              <a:latin typeface="微软雅黑" panose="020B0503020204020204" pitchFamily="34" charset="-122"/>
              <a:ea typeface="微软雅黑" panose="020B0503020204020204" pitchFamily="34" charset="-122"/>
            </a:endParaRPr>
          </a:p>
        </p:txBody>
      </p:sp>
      <p:sp>
        <p:nvSpPr>
          <p:cNvPr id="12" name="椭圆 11"/>
          <p:cNvSpPr/>
          <p:nvPr/>
        </p:nvSpPr>
        <p:spPr>
          <a:xfrm>
            <a:off x="1524353" y="213649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181" y="1996832"/>
            <a:ext cx="3140616" cy="2903588"/>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 name="矩形 1"/>
          <p:cNvSpPr/>
          <p:nvPr/>
        </p:nvSpPr>
        <p:spPr>
          <a:xfrm>
            <a:off x="7948171" y="5658085"/>
            <a:ext cx="4180086" cy="645160"/>
          </a:xfrm>
          <a:prstGeom prst="rect">
            <a:avLst/>
          </a:prstGeom>
        </p:spPr>
        <p:txBody>
          <a:bodyPr wrap="square">
            <a:spAutoFit/>
          </a:bodyPr>
          <a:lstStyle/>
          <a:p>
            <a:pPr indent="457200" algn="r">
              <a:lnSpc>
                <a:spcPct val="150000"/>
              </a:lnSpc>
            </a:pPr>
            <a:endParaRPr lang="zh-CN" altLang="en-US"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4546950" y="2108550"/>
            <a:ext cx="3098100" cy="3098100"/>
            <a:chOff x="4546950" y="2108550"/>
            <a:chExt cx="3098100" cy="3098100"/>
          </a:xfrm>
          <a:solidFill>
            <a:srgbClr val="1B6298"/>
          </a:solidFill>
        </p:grpSpPr>
        <p:grpSp>
          <p:nvGrpSpPr>
            <p:cNvPr id="5" name="组合 4"/>
            <p:cNvGrpSpPr/>
            <p:nvPr/>
          </p:nvGrpSpPr>
          <p:grpSpPr>
            <a:xfrm>
              <a:off x="4546950" y="2108550"/>
              <a:ext cx="3098100" cy="3098100"/>
              <a:chOff x="4566000" y="2072350"/>
              <a:chExt cx="3098100" cy="3098100"/>
            </a:xfrm>
            <a:grpFill/>
            <a:effectLst>
              <a:outerShdw blurRad="50800" dist="38100" dir="2700000" algn="tl" rotWithShape="0">
                <a:prstClr val="black">
                  <a:alpha val="40000"/>
                </a:prstClr>
              </a:outerShdw>
            </a:effectLst>
          </p:grpSpPr>
          <p:sp>
            <p:nvSpPr>
              <p:cNvPr id="20" name="任意多边形: 形状 19"/>
              <p:cNvSpPr/>
              <p:nvPr/>
            </p:nvSpPr>
            <p:spPr>
              <a:xfrm>
                <a:off x="4566000" y="20723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6" name="任意多边形: 形状 15"/>
              <p:cNvSpPr/>
              <p:nvPr/>
            </p:nvSpPr>
            <p:spPr>
              <a:xfrm flipV="1">
                <a:off x="6134100" y="20723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8" name="任意多边形: 形状 17"/>
              <p:cNvSpPr/>
              <p:nvPr/>
            </p:nvSpPr>
            <p:spPr>
              <a:xfrm flipV="1">
                <a:off x="4566000" y="36404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1" name="任意多边形: 形状 20"/>
              <p:cNvSpPr/>
              <p:nvPr/>
            </p:nvSpPr>
            <p:spPr>
              <a:xfrm>
                <a:off x="6134100" y="36404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2571750"/>
              <a:ext cx="666750" cy="666750"/>
            </a:xfrm>
            <a:prstGeom prst="rect">
              <a:avLst/>
            </a:prstGeom>
            <a:grpFill/>
          </p:spPr>
        </p:pic>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4997625" y="4085100"/>
              <a:ext cx="666750" cy="666750"/>
            </a:xfrm>
            <a:prstGeom prst="rect">
              <a:avLst/>
            </a:prstGeom>
            <a:grpFill/>
          </p:spPr>
        </p:pic>
        <p:pic>
          <p:nvPicPr>
            <p:cNvPr id="26" name="图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7625" y="4079100"/>
              <a:ext cx="666750" cy="666750"/>
            </a:xfrm>
            <a:prstGeom prst="rect">
              <a:avLst/>
            </a:prstGeom>
            <a:grpFill/>
          </p:spPr>
        </p:pic>
        <p:pic>
          <p:nvPicPr>
            <p:cNvPr id="28" name="图片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7625" y="2617789"/>
              <a:ext cx="612000" cy="612000"/>
            </a:xfrm>
            <a:prstGeom prst="rect">
              <a:avLst/>
            </a:prstGeom>
            <a:grpFill/>
          </p:spPr>
        </p:pic>
      </p:grpSp>
      <p:sp>
        <p:nvSpPr>
          <p:cNvPr id="25" name="TextBox 205"/>
          <p:cNvSpPr txBox="1"/>
          <p:nvPr/>
        </p:nvSpPr>
        <p:spPr>
          <a:xfrm>
            <a:off x="1052195" y="1789430"/>
            <a:ext cx="3324860" cy="122682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预训练</a:t>
            </a:r>
            <a:r>
              <a:rPr kumimoji="0" lang="en-US" altLang="zh-CN"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a:t>
            </a:r>
            <a:r>
              <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微调优点</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sym typeface="+mn-ea"/>
              </a:rPr>
              <a:t>先在大数据集上训练一个预训练模型，只需在其他下游任务进行适配器微调。</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sp>
        <p:nvSpPr>
          <p:cNvPr id="30" name="TextBox 205"/>
          <p:cNvSpPr txBox="1"/>
          <p:nvPr/>
        </p:nvSpPr>
        <p:spPr>
          <a:xfrm>
            <a:off x="8129905" y="1789430"/>
            <a:ext cx="3159760" cy="830997"/>
          </a:xfrm>
          <a:prstGeom prst="rect">
            <a:avLst/>
          </a:prstGeom>
          <a:noFill/>
        </p:spPr>
        <p:txBody>
          <a:bodyPr wrap="square" rtlCol="0">
            <a:spAutoFit/>
          </a:bodyPr>
          <a:lstStyle/>
          <a:p>
            <a:pPr lvl="0" algn="ctr">
              <a:defRPr/>
            </a:pPr>
            <a:r>
              <a:rPr lang="zh-CN" altLang="en-US" sz="2000" b="1" dirty="0">
                <a:solidFill>
                  <a:srgbClr val="1C6299"/>
                </a:solidFill>
                <a:latin typeface="微软雅黑" panose="020B0503020204020204" pitchFamily="34" charset="-122"/>
                <a:ea typeface="微软雅黑" panose="020B0503020204020204" pitchFamily="34" charset="-122"/>
              </a:rPr>
              <a:t>预训练</a:t>
            </a:r>
            <a:r>
              <a:rPr lang="en-US" altLang="zh-CN" sz="2000" b="1" dirty="0">
                <a:solidFill>
                  <a:srgbClr val="1C6299"/>
                </a:solidFill>
                <a:latin typeface="微软雅黑" panose="020B0503020204020204" pitchFamily="34" charset="-122"/>
                <a:ea typeface="微软雅黑" panose="020B0503020204020204" pitchFamily="34" charset="-122"/>
              </a:rPr>
              <a:t>+</a:t>
            </a:r>
            <a:r>
              <a:rPr lang="zh-CN" altLang="en-US" sz="2000" b="1" dirty="0">
                <a:solidFill>
                  <a:srgbClr val="1C6299"/>
                </a:solidFill>
                <a:latin typeface="微软雅黑" panose="020B0503020204020204" pitchFamily="34" charset="-122"/>
                <a:ea typeface="微软雅黑" panose="020B0503020204020204" pitchFamily="34" charset="-122"/>
              </a:rPr>
              <a:t>微调缺点</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lvl="0" algn="ctr">
              <a:defRPr/>
            </a:pPr>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sym typeface="+mn-ea"/>
              </a:rPr>
              <a:t>该方法处理多任务时</a:t>
            </a:r>
            <a:endParaRPr lang="en-US" altLang="zh-CN" sz="1400"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lvl="0" algn="ctr">
              <a:defRPr/>
            </a:pPr>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sym typeface="+mn-ea"/>
              </a:rPr>
              <a:t>仍然需要大量参数。</a:t>
            </a:r>
            <a:endParaRPr lang="zh-CN" altLang="zh-CN" sz="1400"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p:txBody>
      </p:sp>
      <p:sp>
        <p:nvSpPr>
          <p:cNvPr id="27" name="TextBox 205"/>
          <p:cNvSpPr txBox="1"/>
          <p:nvPr/>
        </p:nvSpPr>
        <p:spPr>
          <a:xfrm>
            <a:off x="1052830" y="3747135"/>
            <a:ext cx="3324225" cy="2014220"/>
          </a:xfrm>
          <a:prstGeom prst="rect">
            <a:avLst/>
          </a:prstGeom>
          <a:noFill/>
        </p:spPr>
        <p:txBody>
          <a:bodyPr wrap="square" rtlCol="0">
            <a:noAutofit/>
          </a:bodyPr>
          <a:lstStyle/>
          <a:p>
            <a:pPr algn="ctr">
              <a:defRPr/>
            </a:pPr>
            <a:r>
              <a:rPr lang="zh-CN" altLang="en-US" sz="2000" b="1" dirty="0">
                <a:solidFill>
                  <a:srgbClr val="1C6299"/>
                </a:solidFill>
                <a:latin typeface="微软雅黑" panose="020B0503020204020204" pitchFamily="34" charset="-122"/>
                <a:ea typeface="微软雅黑" panose="020B0503020204020204" pitchFamily="34" charset="-122"/>
                <a:sym typeface="+mn-ea"/>
              </a:rPr>
              <a:t>模型剪枝优点</a:t>
            </a:r>
            <a:endParaRPr lang="en-US" altLang="zh-CN" sz="2000" b="1" dirty="0">
              <a:solidFill>
                <a:srgbClr val="1C6299"/>
              </a:solidFill>
              <a:latin typeface="微软雅黑" panose="020B0503020204020204" pitchFamily="34" charset="-122"/>
              <a:ea typeface="微软雅黑" panose="020B0503020204020204" pitchFamily="34" charset="-122"/>
              <a:sym typeface="+mn-ea"/>
            </a:endParaRPr>
          </a:p>
          <a:p>
            <a:pPr algn="ctr">
              <a:defRPr/>
            </a:pPr>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sym typeface="+mn-ea"/>
              </a:rPr>
              <a:t>减少计算资源需求，加速推理，减少模型的复杂性，提高泛化能力，从而减少过拟合的风险</a:t>
            </a:r>
            <a:r>
              <a:rPr lang="zh-CN" sz="140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rPr>
              <a:t>。</a:t>
            </a:r>
          </a:p>
        </p:txBody>
      </p:sp>
      <p:sp>
        <p:nvSpPr>
          <p:cNvPr id="31" name="TextBox 205"/>
          <p:cNvSpPr txBox="1"/>
          <p:nvPr/>
        </p:nvSpPr>
        <p:spPr>
          <a:xfrm>
            <a:off x="8058150" y="3747135"/>
            <a:ext cx="3322320" cy="93833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solidFill>
                  <a:srgbClr val="1C6299"/>
                </a:solidFill>
                <a:latin typeface="微软雅黑" panose="020B0503020204020204" pitchFamily="34" charset="-122"/>
                <a:ea typeface="微软雅黑" panose="020B0503020204020204" pitchFamily="34" charset="-122"/>
              </a:rPr>
              <a:t>模型剪枝的缺点</a:t>
            </a:r>
            <a:endParaRPr kumimoji="0" lang="zh-CN" altLang="en-US" sz="20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endParaRPr>
          </a:p>
          <a:p>
            <a:pPr algn="ctr" defTabSz="1218565">
              <a:lnSpc>
                <a:spcPct val="120000"/>
              </a:lnSpc>
              <a:spcBef>
                <a:spcPct val="20000"/>
              </a:spcBef>
              <a:defRPr/>
            </a:pPr>
            <a:r>
              <a:rPr lang="zh-CN" altLang="en-US" sz="1400" dirty="0">
                <a:solidFill>
                  <a:prstClr val="black">
                    <a:lumMod val="85000"/>
                    <a:lumOff val="15000"/>
                  </a:prstClr>
                </a:solidFill>
                <a:latin typeface="微软雅黑" panose="020B0503020204020204" pitchFamily="34" charset="-122"/>
                <a:ea typeface="微软雅黑" panose="020B0503020204020204" pitchFamily="34" charset="-122"/>
                <a:sym typeface="+mn-ea"/>
              </a:rPr>
              <a:t>精度损失，剪枝策略复杂；不可逆性，需要重新训练。</a:t>
            </a:r>
            <a:endParaRPr kumimoji="0" 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40" name="矩形 3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2" name="文本框 41"/>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43" name="直接连接符 42"/>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4" name="组合 43"/>
          <p:cNvGrpSpPr/>
          <p:nvPr/>
        </p:nvGrpSpPr>
        <p:grpSpPr>
          <a:xfrm>
            <a:off x="203760" y="159728"/>
            <a:ext cx="725344" cy="619478"/>
            <a:chOff x="178632" y="159728"/>
            <a:chExt cx="725344" cy="619478"/>
          </a:xfrm>
        </p:grpSpPr>
        <p:sp>
          <p:nvSpPr>
            <p:cNvPr id="45" name="椭圆 4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6" name="文本框 4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椭圆 4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8" name="图片 4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2" name="标题占位符 1"/>
          <p:cNvSpPr txBox="1"/>
          <p:nvPr>
            <p:custDataLst>
              <p:tags r:id="rId1"/>
            </p:custDataLst>
          </p:nvPr>
        </p:nvSpPr>
        <p:spPr>
          <a:xfrm>
            <a:off x="965200" y="114935"/>
            <a:ext cx="3262630" cy="60261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Introduction</a:t>
            </a:r>
          </a:p>
        </p:txBody>
      </p:sp>
      <p:sp>
        <p:nvSpPr>
          <p:cNvPr id="4" name="TextBox 205"/>
          <p:cNvSpPr txBox="1"/>
          <p:nvPr>
            <p:custDataLst>
              <p:tags r:id="rId2"/>
            </p:custDataLst>
          </p:nvPr>
        </p:nvSpPr>
        <p:spPr>
          <a:xfrm>
            <a:off x="666750" y="975360"/>
            <a:ext cx="7139104" cy="553085"/>
          </a:xfrm>
          <a:prstGeom prst="rect">
            <a:avLst/>
          </a:prstGeom>
          <a:noFill/>
        </p:spPr>
        <p:txBody>
          <a:bodyPr wrap="square" rtlCol="0">
            <a:noAutofit/>
          </a:bodyPr>
          <a:lstStyle/>
          <a:p>
            <a:pPr lvl="0">
              <a:defRPr/>
            </a:pPr>
            <a:r>
              <a:rPr kumimoji="0" lang="zh-CN" altLang="en-US" sz="24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迁移学习目前缺少推理高效，并且存储较少的模型：</a:t>
            </a:r>
            <a:endParaRPr lang="zh-CN" altLang="en-US" b="1"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200000"/>
              </a:lnSpc>
              <a:spcBef>
                <a:spcPct val="20000"/>
              </a:spcBef>
              <a:spcAft>
                <a:spcPts val="0"/>
              </a:spcAft>
              <a:buClrTx/>
              <a:buSzTx/>
              <a:buFont typeface="Arial" panose="020B0604020202020204" pitchFamily="34" charset="0"/>
              <a:buChar char="•"/>
              <a:defRPr/>
            </a:pPr>
            <a:endParaRPr kumimoji="0" lang="zh-CN"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528" fill="hold" grpId="0" nodeType="withEffect">
                                  <p:stCondLst>
                                    <p:cond delay="15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anim calcmode="lin" valueType="num">
                                      <p:cBhvr>
                                        <p:cTn id="15" dur="500" fill="hold"/>
                                        <p:tgtEl>
                                          <p:spTgt spid="27"/>
                                        </p:tgtEl>
                                        <p:attrNameLst>
                                          <p:attrName>ppt_x</p:attrName>
                                        </p:attrNameLst>
                                      </p:cBhvr>
                                      <p:tavLst>
                                        <p:tav tm="0">
                                          <p:val>
                                            <p:fltVal val="0.5"/>
                                          </p:val>
                                        </p:tav>
                                        <p:tav tm="100000">
                                          <p:val>
                                            <p:strVal val="#ppt_x"/>
                                          </p:val>
                                        </p:tav>
                                      </p:tavLst>
                                    </p:anim>
                                    <p:anim calcmode="lin" valueType="num">
                                      <p:cBhvr>
                                        <p:cTn id="16" dur="500" fill="hold"/>
                                        <p:tgtEl>
                                          <p:spTgt spid="27"/>
                                        </p:tgtEl>
                                        <p:attrNameLst>
                                          <p:attrName>ppt_y</p:attrName>
                                        </p:attrNameLst>
                                      </p:cBhvr>
                                      <p:tavLst>
                                        <p:tav tm="0">
                                          <p:val>
                                            <p:fltVal val="0.5"/>
                                          </p:val>
                                        </p:tav>
                                        <p:tav tm="100000">
                                          <p:val>
                                            <p:strVal val="#ppt_y"/>
                                          </p:val>
                                        </p:tav>
                                      </p:tavLst>
                                    </p:anim>
                                  </p:childTnLst>
                                </p:cTn>
                              </p:par>
                              <p:par>
                                <p:cTn id="17" presetID="53" presetClass="entr" presetSubtype="528" fill="hold" grpId="0" nodeType="withEffect">
                                  <p:stCondLst>
                                    <p:cond delay="25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fltVal val="0.5"/>
                                          </p:val>
                                        </p:tav>
                                        <p:tav tm="100000">
                                          <p:val>
                                            <p:strVal val="#ppt_x"/>
                                          </p:val>
                                        </p:tav>
                                      </p:tavLst>
                                    </p:anim>
                                    <p:anim calcmode="lin" valueType="num">
                                      <p:cBhvr>
                                        <p:cTn id="23" dur="500" fill="hold"/>
                                        <p:tgtEl>
                                          <p:spTgt spid="31"/>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35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anim calcmode="lin" valueType="num">
                                      <p:cBhvr>
                                        <p:cTn id="29" dur="500" fill="hold"/>
                                        <p:tgtEl>
                                          <p:spTgt spid="25"/>
                                        </p:tgtEl>
                                        <p:attrNameLst>
                                          <p:attrName>ppt_x</p:attrName>
                                        </p:attrNameLst>
                                      </p:cBhvr>
                                      <p:tavLst>
                                        <p:tav tm="0">
                                          <p:val>
                                            <p:fltVal val="0.5"/>
                                          </p:val>
                                        </p:tav>
                                        <p:tav tm="100000">
                                          <p:val>
                                            <p:strVal val="#ppt_x"/>
                                          </p:val>
                                        </p:tav>
                                      </p:tavLst>
                                    </p:anim>
                                    <p:anim calcmode="lin" valueType="num">
                                      <p:cBhvr>
                                        <p:cTn id="30" dur="500" fill="hold"/>
                                        <p:tgtEl>
                                          <p:spTgt spid="25"/>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45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Effect transition="in" filter="fade">
                                      <p:cBhvr>
                                        <p:cTn id="35" dur="500"/>
                                        <p:tgtEl>
                                          <p:spTgt spid="30"/>
                                        </p:tgtEl>
                                      </p:cBhvr>
                                    </p:animEffect>
                                    <p:anim calcmode="lin" valueType="num">
                                      <p:cBhvr>
                                        <p:cTn id="36" dur="500" fill="hold"/>
                                        <p:tgtEl>
                                          <p:spTgt spid="30"/>
                                        </p:tgtEl>
                                        <p:attrNameLst>
                                          <p:attrName>ppt_x</p:attrName>
                                        </p:attrNameLst>
                                      </p:cBhvr>
                                      <p:tavLst>
                                        <p:tav tm="0">
                                          <p:val>
                                            <p:fltVal val="0.5"/>
                                          </p:val>
                                        </p:tav>
                                        <p:tav tm="100000">
                                          <p:val>
                                            <p:strVal val="#ppt_x"/>
                                          </p:val>
                                        </p:tav>
                                      </p:tavLst>
                                    </p:anim>
                                    <p:anim calcmode="lin" valueType="num">
                                      <p:cBhvr>
                                        <p:cTn id="37" dur="500" fill="hold"/>
                                        <p:tgtEl>
                                          <p:spTgt spid="3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p:bldP spid="27"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60655"/>
            <a:ext cx="5435600" cy="61849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Related work</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48185" y="6569164"/>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p:cNvSpPr txBox="1"/>
          <p:nvPr/>
        </p:nvSpPr>
        <p:spPr>
          <a:xfrm>
            <a:off x="3048000" y="2136775"/>
            <a:ext cx="6096000" cy="2030095"/>
          </a:xfrm>
          <a:prstGeom prst="rect">
            <a:avLst/>
          </a:prstGeom>
          <a:noFill/>
        </p:spPr>
        <p:txBody>
          <a:bodyPr wrap="square" rtlCol="0" anchor="t">
            <a:spAutoFit/>
          </a:bodyPr>
          <a:lstStyle/>
          <a:p>
            <a:r>
              <a:rPr lang="zh-CN" altLang="en-US"/>
              <a:t>奖励函数比策略更能代表期望的行为。反向强化学习（IRL）旨在从专家演示中学习奖励模型。奖励模型也可以从两个或更多个不同行为的比较中学习或其他类型的反馈。虽然奖励模型可以成功地学习难以指定的控制和玩游戏任务，但是大多数工作使用简单的启发式来选择要进行的查询。相比之下，主动奖励学习旨在以有原则的方式选择信息量最大的查询。</a:t>
            </a:r>
          </a:p>
        </p:txBody>
      </p:sp>
      <p:sp>
        <p:nvSpPr>
          <p:cNvPr id="6" name="矩形 5"/>
          <p:cNvSpPr/>
          <p:nvPr>
            <p:custDataLst>
              <p:tags r:id="rId1"/>
            </p:custDataLst>
          </p:nvPr>
        </p:nvSpPr>
        <p:spPr>
          <a:xfrm>
            <a:off x="203835" y="1347470"/>
            <a:ext cx="11454765" cy="4534535"/>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lt"/>
            </a:endParaRPr>
          </a:p>
        </p:txBody>
      </p:sp>
      <p:sp>
        <p:nvSpPr>
          <p:cNvPr id="7" name="íṧḷíḑé"/>
          <p:cNvSpPr/>
          <p:nvPr>
            <p:custDataLst>
              <p:tags r:id="rId2"/>
            </p:custDataLst>
          </p:nvPr>
        </p:nvSpPr>
        <p:spPr>
          <a:xfrm>
            <a:off x="320040" y="1316355"/>
            <a:ext cx="4385310" cy="4565015"/>
          </a:xfrm>
          <a:prstGeom prst="snip1Rect">
            <a:avLst>
              <a:gd name="adj" fmla="val 29383"/>
            </a:avLst>
          </a:prstGeom>
          <a:solidFill>
            <a:schemeClr val="bg1"/>
          </a:solidFill>
          <a:ln w="3175">
            <a:solidFill>
              <a:srgbClr val="A6292F"/>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ltLang="zh-CN" sz="1100">
              <a:solidFill>
                <a:schemeClr val="tx1"/>
              </a:solidFill>
            </a:endParaRPr>
          </a:p>
        </p:txBody>
      </p:sp>
      <p:sp>
        <p:nvSpPr>
          <p:cNvPr id="8" name="îṣľîḍe"/>
          <p:cNvSpPr/>
          <p:nvPr>
            <p:custDataLst>
              <p:tags r:id="rId3"/>
            </p:custDataLst>
          </p:nvPr>
        </p:nvSpPr>
        <p:spPr bwMode="auto">
          <a:xfrm>
            <a:off x="3871661" y="1416695"/>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91440" tIns="45720" rIns="91440" bIns="45720" anchor="t" anchorCtr="0" compatLnSpc="1">
            <a:normAutofit/>
          </a:bodyPr>
          <a:lstStyle/>
          <a:p>
            <a:pPr lvl="0" algn="r"/>
            <a:r>
              <a:rPr lang="en-US" altLang="ko-KR" sz="2000" b="1" dirty="0">
                <a:solidFill>
                  <a:schemeClr val="bg1"/>
                </a:solidFill>
                <a:latin typeface="微软雅黑" panose="020B0503020204020204" pitchFamily="34" charset="-122"/>
                <a:ea typeface="微软雅黑" panose="020B0503020204020204" pitchFamily="34" charset="-122"/>
              </a:rPr>
              <a:t>1</a:t>
            </a:r>
          </a:p>
        </p:txBody>
      </p:sp>
      <p:sp>
        <p:nvSpPr>
          <p:cNvPr id="9" name="iṧḻíďè"/>
          <p:cNvSpPr/>
          <p:nvPr>
            <p:custDataLst>
              <p:tags r:id="rId4"/>
            </p:custDataLst>
          </p:nvPr>
        </p:nvSpPr>
        <p:spPr>
          <a:xfrm>
            <a:off x="4683125" y="1381760"/>
            <a:ext cx="3667125" cy="4433570"/>
          </a:xfrm>
          <a:prstGeom prst="snip1Rect">
            <a:avLst>
              <a:gd name="adj" fmla="val 29383"/>
            </a:avLst>
          </a:prstGeom>
          <a:solidFill>
            <a:schemeClr val="bg1"/>
          </a:solidFill>
          <a:ln w="3175">
            <a:solidFill>
              <a:srgbClr val="D9D7DA"/>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ltLang="zh-CN" sz="1100">
              <a:solidFill>
                <a:schemeClr val="tx1"/>
              </a:solidFill>
            </a:endParaRPr>
          </a:p>
        </p:txBody>
      </p:sp>
      <p:sp>
        <p:nvSpPr>
          <p:cNvPr id="11" name="íŝḻïďé"/>
          <p:cNvSpPr/>
          <p:nvPr>
            <p:custDataLst>
              <p:tags r:id="rId5"/>
            </p:custDataLst>
          </p:nvPr>
        </p:nvSpPr>
        <p:spPr bwMode="auto">
          <a:xfrm>
            <a:off x="7445529" y="1446262"/>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91440" tIns="45720" rIns="91440" bIns="45720" anchor="t" anchorCtr="0" compatLnSpc="1">
            <a:normAutofit/>
          </a:bodyPr>
          <a:lstStyle/>
          <a:p>
            <a:pPr lvl="0" algn="r"/>
            <a:r>
              <a:rPr lang="en-US" altLang="zh-CN" sz="2000" b="1" dirty="0">
                <a:solidFill>
                  <a:schemeClr val="bg1"/>
                </a:solidFill>
                <a:latin typeface="微软雅黑" panose="020B0503020204020204" pitchFamily="34" charset="-122"/>
                <a:ea typeface="微软雅黑" panose="020B0503020204020204" pitchFamily="34" charset="-122"/>
              </a:rPr>
              <a:t>2</a:t>
            </a:r>
          </a:p>
        </p:txBody>
      </p:sp>
      <p:sp>
        <p:nvSpPr>
          <p:cNvPr id="12" name="文本框 11"/>
          <p:cNvSpPr txBox="1"/>
          <p:nvPr>
            <p:custDataLst>
              <p:tags r:id="rId6"/>
            </p:custDataLst>
          </p:nvPr>
        </p:nvSpPr>
        <p:spPr>
          <a:xfrm>
            <a:off x="430530" y="1448435"/>
            <a:ext cx="4101465" cy="382906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 altLang="zh-CN" b="1" dirty="0">
                <a:latin typeface="微软雅黑" panose="020B0503020204020204" pitchFamily="34" charset="-122"/>
                <a:ea typeface="微软雅黑" panose="020B0503020204020204" pitchFamily="34" charset="-122"/>
              </a:rPr>
              <a:t>Parameter-Efficient Transfer Learning</a:t>
            </a:r>
          </a:p>
          <a:p>
            <a:pPr marL="285750" indent="-285750">
              <a:lnSpc>
                <a:spcPct val="150000"/>
              </a:lnSpc>
              <a:buFont typeface="Wingdings" panose="05000000000000000000" pitchFamily="2" charset="2"/>
              <a:buChar char="Ø"/>
            </a:pPr>
            <a:endParaRPr lang="en" altLang="zh-CN" sz="2000" b="1"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dirty="0">
                <a:solidFill>
                  <a:prstClr val="black"/>
                </a:solidFill>
                <a:latin typeface="微软雅黑" panose="020B0503020204020204" pitchFamily="34" charset="-122"/>
                <a:ea typeface="微软雅黑" panose="020B0503020204020204" pitchFamily="34" charset="-122"/>
              </a:rPr>
              <a:t>跨领域学习时，这些方法只更新一些额外的参数，同时冻结</a:t>
            </a:r>
            <a:r>
              <a:rPr lang="en-US" altLang="zh-CN" dirty="0">
                <a:solidFill>
                  <a:prstClr val="black"/>
                </a:solidFill>
                <a:latin typeface="微软雅黑" panose="020B0503020204020204" pitchFamily="34" charset="-122"/>
                <a:ea typeface="微软雅黑" panose="020B0503020204020204" pitchFamily="34" charset="-122"/>
              </a:rPr>
              <a:t>PLM</a:t>
            </a:r>
            <a:r>
              <a:rPr lang="zh-CN" altLang="en-US" dirty="0">
                <a:solidFill>
                  <a:prstClr val="black"/>
                </a:solidFill>
                <a:latin typeface="微软雅黑" panose="020B0503020204020204" pitchFamily="34" charset="-122"/>
                <a:ea typeface="微软雅黑" panose="020B0503020204020204" pitchFamily="34" charset="-122"/>
              </a:rPr>
              <a:t>骨干网络。</a:t>
            </a:r>
            <a:endParaRPr lang="en-US" altLang="zh-CN"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dirty="0">
                <a:solidFill>
                  <a:prstClr val="black"/>
                </a:solidFill>
                <a:latin typeface="微软雅黑" panose="020B0503020204020204" pitchFamily="34" charset="-122"/>
                <a:ea typeface="微软雅黑" panose="020B0503020204020204" pitchFamily="34" charset="-122"/>
              </a:rPr>
              <a:t>在应用更大的预训练模型以及更多的任务时，需要很大的参数空间。</a:t>
            </a:r>
          </a:p>
        </p:txBody>
      </p:sp>
      <p:sp>
        <p:nvSpPr>
          <p:cNvPr id="13" name="文本框 12"/>
          <p:cNvSpPr txBox="1"/>
          <p:nvPr>
            <p:custDataLst>
              <p:tags r:id="rId7"/>
            </p:custDataLst>
          </p:nvPr>
        </p:nvSpPr>
        <p:spPr>
          <a:xfrm>
            <a:off x="4727955" y="1515429"/>
            <a:ext cx="3132455" cy="336739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 altLang="zh-CN" b="1" dirty="0">
                <a:latin typeface="微软雅黑" panose="020B0503020204020204" pitchFamily="34" charset="-122"/>
                <a:ea typeface="微软雅黑" panose="020B0503020204020204" pitchFamily="34" charset="-122"/>
              </a:rPr>
              <a:t> Pruning Methods</a:t>
            </a:r>
          </a:p>
          <a:p>
            <a:pPr marL="285750" indent="-285750">
              <a:lnSpc>
                <a:spcPct val="150000"/>
              </a:lnSpc>
              <a:buFont typeface="Wingdings" panose="05000000000000000000" pitchFamily="2" charset="2"/>
              <a:buChar char="Ø"/>
            </a:pPr>
            <a:endParaRPr lang="en" altLang="zh-CN" b="1" dirty="0">
              <a:latin typeface="微软雅黑" panose="020B0503020204020204" pitchFamily="34" charset="-122"/>
              <a:ea typeface="微软雅黑" panose="020B0503020204020204" pitchFamily="34" charset="-122"/>
            </a:endParaRPr>
          </a:p>
          <a:p>
            <a:pPr>
              <a:lnSpc>
                <a:spcPct val="150000"/>
              </a:lnSpc>
            </a:pPr>
            <a:endParaRPr lang="en"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l"/>
            </a:pPr>
            <a:r>
              <a:rPr lang="zh-CN" altLang="en-US" sz="1800" dirty="0">
                <a:solidFill>
                  <a:prstClr val="black"/>
                </a:solidFill>
                <a:latin typeface="微软雅黑" panose="020B0503020204020204" pitchFamily="34" charset="-122"/>
                <a:ea typeface="微软雅黑" panose="020B0503020204020204" pitchFamily="34" charset="-122"/>
              </a:rPr>
              <a:t>在过度参数化的网络中减少不必要的权重，同时保持相当的性能。</a:t>
            </a:r>
            <a:endParaRPr lang="en-US" altLang="zh-CN" sz="1800" dirty="0">
              <a:solidFill>
                <a:prstClr val="black"/>
              </a:solidFill>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l"/>
            </a:pPr>
            <a:r>
              <a:rPr lang="zh-CN" altLang="en-US" dirty="0">
                <a:solidFill>
                  <a:prstClr val="black"/>
                </a:solidFill>
                <a:latin typeface="微软雅黑" panose="020B0503020204020204" pitchFamily="34" charset="-122"/>
                <a:ea typeface="微软雅黑" panose="020B0503020204020204" pitchFamily="34" charset="-122"/>
              </a:rPr>
              <a:t>然而一个参数要么保留，要么丢弃，无法被共享</a:t>
            </a:r>
            <a:endParaRPr lang="en-US" altLang="zh-CN" sz="2400" dirty="0">
              <a:latin typeface="微软雅黑" panose="020B0503020204020204" pitchFamily="34" charset="-122"/>
              <a:ea typeface="微软雅黑" panose="020B0503020204020204" pitchFamily="34" charset="-122"/>
            </a:endParaRPr>
          </a:p>
        </p:txBody>
      </p:sp>
      <p:sp>
        <p:nvSpPr>
          <p:cNvPr id="14" name="íŝḻïďé"/>
          <p:cNvSpPr/>
          <p:nvPr>
            <p:custDataLst>
              <p:tags r:id="rId8"/>
            </p:custDataLst>
          </p:nvPr>
        </p:nvSpPr>
        <p:spPr bwMode="auto">
          <a:xfrm>
            <a:off x="10641259" y="1574346"/>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91440" tIns="45720" rIns="91440" bIns="45720" anchor="t" anchorCtr="0" compatLnSpc="1">
            <a:normAutofit/>
          </a:bodyPr>
          <a:lstStyle/>
          <a:p>
            <a:pPr lvl="0" algn="r"/>
            <a:r>
              <a:rPr lang="en-US" altLang="zh-CN" sz="2000" b="1" dirty="0">
                <a:solidFill>
                  <a:schemeClr val="bg1"/>
                </a:solidFill>
                <a:latin typeface="微软雅黑" panose="020B0503020204020204" pitchFamily="34" charset="-122"/>
                <a:ea typeface="微软雅黑" panose="020B0503020204020204" pitchFamily="34" charset="-122"/>
              </a:rPr>
              <a:t>3</a:t>
            </a:r>
          </a:p>
        </p:txBody>
      </p:sp>
      <p:sp>
        <p:nvSpPr>
          <p:cNvPr id="15" name="iṧḻíďè"/>
          <p:cNvSpPr/>
          <p:nvPr>
            <p:custDataLst>
              <p:tags r:id="rId9"/>
            </p:custDataLst>
          </p:nvPr>
        </p:nvSpPr>
        <p:spPr>
          <a:xfrm>
            <a:off x="8204835" y="1468755"/>
            <a:ext cx="3253105" cy="4354195"/>
          </a:xfrm>
          <a:prstGeom prst="snip1Rect">
            <a:avLst>
              <a:gd name="adj" fmla="val 29383"/>
            </a:avLst>
          </a:prstGeom>
          <a:solidFill>
            <a:schemeClr val="bg1"/>
          </a:solidFill>
          <a:ln w="3175">
            <a:solidFill>
              <a:srgbClr val="D9D7DA"/>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ltLang="zh-CN" sz="1100">
              <a:solidFill>
                <a:schemeClr val="tx1"/>
              </a:solidFill>
            </a:endParaRPr>
          </a:p>
        </p:txBody>
      </p:sp>
      <p:sp>
        <p:nvSpPr>
          <p:cNvPr id="18" name="文本框 17"/>
          <p:cNvSpPr txBox="1"/>
          <p:nvPr>
            <p:custDataLst>
              <p:tags r:id="rId10"/>
            </p:custDataLst>
          </p:nvPr>
        </p:nvSpPr>
        <p:spPr>
          <a:xfrm>
            <a:off x="8143257" y="1468755"/>
            <a:ext cx="3194050" cy="4157613"/>
          </a:xfrm>
          <a:prstGeom prst="rect">
            <a:avLst/>
          </a:prstGeom>
          <a:noFill/>
        </p:spPr>
        <p:txBody>
          <a:bodyPr wrap="square">
            <a:spAutoFit/>
          </a:bodyPr>
          <a:lstStyle/>
          <a:p>
            <a:pPr marL="285750" indent="-285750">
              <a:lnSpc>
                <a:spcPct val="150000"/>
              </a:lnSpc>
              <a:buFont typeface="Wingdings" panose="05000000000000000000" charset="0"/>
              <a:buChar char="Ø"/>
            </a:pPr>
            <a:r>
              <a:rPr lang="en" altLang="zh-CN" sz="1800" b="1" dirty="0">
                <a:latin typeface="微软雅黑" panose="020B0503020204020204" pitchFamily="34" charset="-122"/>
                <a:ea typeface="微软雅黑" panose="020B0503020204020204" pitchFamily="34" charset="-122"/>
              </a:rPr>
              <a:t>Multi-Task Learning</a:t>
            </a:r>
          </a:p>
          <a:p>
            <a:pPr marL="285750" indent="-285750">
              <a:lnSpc>
                <a:spcPct val="150000"/>
              </a:lnSpc>
              <a:buFont typeface="Wingdings" panose="05000000000000000000" charset="0"/>
              <a:buChar char="Ø"/>
            </a:pPr>
            <a:endParaRPr lang="en" altLang="zh-CN"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charset="0"/>
              <a:buChar char="Ø"/>
            </a:pPr>
            <a:endParaRPr lang="en" altLang="zh-CN" sz="1800" b="1"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dirty="0">
                <a:solidFill>
                  <a:prstClr val="black"/>
                </a:solidFill>
                <a:latin typeface="微软雅黑" panose="020B0503020204020204" pitchFamily="34" charset="-122"/>
                <a:ea typeface="微软雅黑" panose="020B0503020204020204" pitchFamily="34" charset="-122"/>
              </a:rPr>
              <a:t>训练一个模型，使得该模型在多个任务上表现良好</a:t>
            </a:r>
            <a:endParaRPr lang="en-US" altLang="zh-CN"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dirty="0">
                <a:solidFill>
                  <a:prstClr val="black"/>
                </a:solidFill>
                <a:latin typeface="微软雅黑" panose="020B0503020204020204" pitchFamily="34" charset="-122"/>
                <a:ea typeface="微软雅黑" panose="020B0503020204020204" pitchFamily="34" charset="-122"/>
              </a:rPr>
              <a:t>但是会导致低资源任务的欠拟合和多资源任务的过拟合</a:t>
            </a:r>
            <a:endParaRPr lang="en-US" altLang="zh-CN" dirty="0">
              <a:solidFill>
                <a:prstClr val="black"/>
              </a:solidFill>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Paper work</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TextBox 205"/>
          <p:cNvSpPr txBox="1"/>
          <p:nvPr>
            <p:custDataLst>
              <p:tags r:id="rId1"/>
            </p:custDataLst>
          </p:nvPr>
        </p:nvSpPr>
        <p:spPr>
          <a:xfrm>
            <a:off x="660400" y="1016635"/>
            <a:ext cx="10858500" cy="3484993"/>
          </a:xfrm>
          <a:prstGeom prst="rect">
            <a:avLst/>
          </a:prstGeom>
          <a:noFill/>
        </p:spPr>
        <p:txBody>
          <a:bodyPr wrap="square" rtlCol="0">
            <a:spAutoFit/>
          </a:bodyPr>
          <a:lstStyle/>
          <a:p>
            <a:pPr lvl="0">
              <a:defRPr/>
            </a:pPr>
            <a:r>
              <a:rPr kumimoji="0" lang="zh-CN" altLang="en-US" sz="24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本文的主要内容：</a:t>
            </a:r>
            <a:endParaRPr lang="zh-CN" altLang="en-US" b="1"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lang="zh-CN" altLang="en-US" sz="2000" dirty="0">
                <a:solidFill>
                  <a:prstClr val="black">
                    <a:lumMod val="85000"/>
                    <a:lumOff val="15000"/>
                  </a:prstClr>
                </a:solidFill>
                <a:latin typeface="微软雅黑" panose="020B0503020204020204" pitchFamily="34" charset="-122"/>
                <a:ea typeface="微软雅黑" panose="020B0503020204020204" pitchFamily="34" charset="-122"/>
              </a:rPr>
              <a:t>本文</a:t>
            </a:r>
            <a:r>
              <a:rPr kumimoji="0" lang="zh-CN" altLang="en-US"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提出了</a:t>
            </a:r>
            <a:r>
              <a:rPr kumimoji="0" lang="e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PROPETL，</a:t>
            </a:r>
            <a:r>
              <a:rPr kumimoji="0" lang="zh-CN" altLang="en-US"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一种高参数效率的迁移学习方法，它将结构信息注入</a:t>
            </a:r>
            <a:r>
              <a:rPr kumimoji="0" lang="e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PELT</a:t>
            </a:r>
            <a:r>
              <a:rPr kumimoji="0" lang="zh-CN" altLang="en-US"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en" altLang="zh-C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parameter-efficient transfer learning</a:t>
            </a:r>
            <a:r>
              <a:rPr kumimoji="0" lang="zh-CN" altLang="en-US"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e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zh-CN" altLang="en-US"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并允许跨层和任务有效地共享一个原型网络。</a:t>
            </a:r>
            <a:endParaRPr kumimoji="0" lang="en-US" altLang="zh-C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lang="en-US" altLang="zh-C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en" altLang="zh-C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PROPETL</a:t>
            </a:r>
            <a:r>
              <a:rPr kumimoji="0" lang="zh-CN" altLang="en-US"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能够极大地减少参数的存储，同时取得比传统</a:t>
            </a:r>
            <a:r>
              <a:rPr kumimoji="0" lang="en-US" altLang="zh-C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PETL</a:t>
            </a:r>
            <a:r>
              <a:rPr kumimoji="0" lang="zh-CN" altLang="en-US"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方法更好的性能。</a:t>
            </a:r>
            <a:endParaRPr kumimoji="0" lang="en-US" altLang="zh-C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lang="en-US" altLang="zh-C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r>
              <a:rPr kumimoji="0" lang="en" altLang="zh-CN"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PROPETL</a:t>
            </a:r>
            <a:r>
              <a:rPr kumimoji="0" lang="zh-CN" altLang="en-US" sz="2000" i="0" u="none" strike="noStrike"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rPr>
              <a:t>同时实现参数共享和剪枝，使用二进制掩码来决定何时丢弃或共享参数。</a:t>
            </a:r>
            <a:endParaRPr kumimoji="0" lang="zh-CN" sz="2000" i="0" u="none" strike="noStrike" cap="none" spc="0" normalizeH="0" baseline="0" dirty="0">
              <a:solidFill>
                <a:prstClr val="black">
                  <a:lumMod val="85000"/>
                  <a:lumOff val="15000"/>
                </a:prst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29005" y="-163656"/>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Paper work</a:t>
            </a: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 name="TextBox 205"/>
          <p:cNvSpPr txBox="1"/>
          <p:nvPr>
            <p:custDataLst>
              <p:tags r:id="rId1"/>
            </p:custDataLst>
          </p:nvPr>
        </p:nvSpPr>
        <p:spPr>
          <a:xfrm>
            <a:off x="660400" y="1016635"/>
            <a:ext cx="10858500" cy="930448"/>
          </a:xfrm>
          <a:prstGeom prst="rect">
            <a:avLst/>
          </a:prstGeom>
          <a:noFill/>
        </p:spPr>
        <p:txBody>
          <a:bodyPr wrap="square" rtlCol="0">
            <a:spAutoFit/>
          </a:bodyPr>
          <a:lstStyle/>
          <a:p>
            <a:pPr lvl="0">
              <a:defRPr/>
            </a:pPr>
            <a:r>
              <a:rPr kumimoji="0" lang="zh-CN" altLang="en-US" sz="24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本文模型主要思想：</a:t>
            </a:r>
            <a:endParaRPr lang="zh-CN" altLang="en-US" b="1"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150000"/>
              </a:lnSpc>
              <a:spcBef>
                <a:spcPct val="20000"/>
              </a:spcBef>
              <a:spcAft>
                <a:spcPts val="0"/>
              </a:spcAft>
              <a:buClrTx/>
              <a:buSzTx/>
              <a:buFont typeface="Arial" panose="020B0604020202020204" pitchFamily="34" charset="0"/>
              <a:buChar char="•"/>
              <a:defRPr/>
            </a:pPr>
            <a:endParaRPr kumimoji="0" sz="200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929005" y="1684020"/>
            <a:ext cx="9509125" cy="5151538"/>
          </a:xfrm>
          <a:prstGeom prst="rect">
            <a:avLst/>
          </a:prstGeom>
          <a:noFill/>
        </p:spPr>
        <p:txBody>
          <a:bodyPr wrap="square" rtlCol="0" anchor="t">
            <a:spAutoFit/>
          </a:bodyPr>
          <a:lstStyle/>
          <a:p>
            <a:pPr marL="285750" marR="0" lvl="0" indent="-285750" algn="l" defTabSz="1218565" rtl="0" fontAlgn="auto">
              <a:lnSpc>
                <a:spcPct val="200000"/>
              </a:lnSpc>
              <a:spcBef>
                <a:spcPts val="0"/>
              </a:spcBef>
              <a:spcAft>
                <a:spcPts val="0"/>
              </a:spcAft>
              <a:buClrTx/>
              <a:buSzTx/>
              <a:buFont typeface="Arial" panose="020B0604020202020204" pitchFamily="34" charset="0"/>
              <a:buChar char="•"/>
              <a:defRPr/>
            </a:pPr>
            <a:r>
              <a:rPr lang="zh-CN" altLang="en-US"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单任务学习中，在每一个参数层中添加一个掩码层（</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layer</a:t>
            </a:r>
            <a:r>
              <a:rPr lang="zh-CN" altLang="en-US"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mask</a:t>
            </a:r>
            <a:r>
              <a:rPr lang="zh-CN" altLang="en-US"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），让掩码在训练中学习一个表示，决定哪些参数起作用。</a:t>
            </a:r>
            <a:endPar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marL="285750" marR="0" lvl="0" indent="-285750" algn="l" defTabSz="1218565" rtl="0" fontAlgn="auto">
              <a:lnSpc>
                <a:spcPct val="200000"/>
              </a:lnSpc>
              <a:spcBef>
                <a:spcPts val="0"/>
              </a:spcBef>
              <a:spcAft>
                <a:spcPts val="0"/>
              </a:spcAft>
              <a:buClrTx/>
              <a:buSzTx/>
              <a:buFont typeface="Arial" panose="020B0604020202020204" pitchFamily="34" charset="0"/>
              <a:buChar char="•"/>
              <a:defRPr/>
            </a:pPr>
            <a:endPar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marL="285750" marR="0" lvl="0" indent="-285750" algn="l" defTabSz="1218565" rtl="0" fontAlgn="auto">
              <a:lnSpc>
                <a:spcPct val="200000"/>
              </a:lnSpc>
              <a:spcBef>
                <a:spcPts val="0"/>
              </a:spcBef>
              <a:spcAft>
                <a:spcPts val="0"/>
              </a:spcAft>
              <a:buClrTx/>
              <a:buSzTx/>
              <a:buFont typeface="Arial" panose="020B0604020202020204" pitchFamily="34" charset="0"/>
              <a:buChar char="•"/>
              <a:defRPr/>
            </a:pPr>
            <a:r>
              <a:rPr lang="zh-CN" altLang="en-US"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在多任务学习中，在原有基础上添加任务掩码（</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task</a:t>
            </a:r>
            <a:r>
              <a:rPr lang="zh-CN" altLang="en-US"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 </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mask</a:t>
            </a:r>
            <a:r>
              <a:rPr lang="zh-CN" altLang="en-US"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），让任务掩码和层掩码作元素的</a:t>
            </a:r>
            <a:r>
              <a:rPr lang="en-US" alt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OR</a:t>
            </a:r>
            <a:r>
              <a:rPr lang="zh-CN" altLang="en-US" sz="2400" b="1" dirty="0">
                <a:solidFill>
                  <a:prstClr val="black">
                    <a:lumMod val="85000"/>
                    <a:lumOff val="15000"/>
                  </a:prstClr>
                </a:solidFill>
                <a:latin typeface="微软雅黑" panose="020B0503020204020204" pitchFamily="34" charset="-122"/>
                <a:ea typeface="微软雅黑" panose="020B0503020204020204" pitchFamily="34" charset="-122"/>
                <a:sym typeface="+mn-ea"/>
              </a:rPr>
              <a:t>运算来决定哪些参数起作用。</a:t>
            </a:r>
            <a:endParaRPr 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marR="0" lvl="0" algn="l" defTabSz="1218565" rtl="0" fontAlgn="auto">
              <a:lnSpc>
                <a:spcPct val="200000"/>
              </a:lnSpc>
              <a:spcBef>
                <a:spcPts val="0"/>
              </a:spcBef>
              <a:spcAft>
                <a:spcPts val="0"/>
              </a:spcAft>
              <a:buClrTx/>
              <a:buSzTx/>
              <a:defRPr/>
            </a:pPr>
            <a:endParaRPr lang="zh-CN" sz="2400" b="1" dirty="0">
              <a:solidFill>
                <a:prstClr val="black">
                  <a:lumMod val="85000"/>
                  <a:lumOff val="15000"/>
                </a:prstClr>
              </a:solidFill>
              <a:latin typeface="微软雅黑" panose="020B0503020204020204" pitchFamily="34" charset="-122"/>
              <a:ea typeface="微软雅黑" panose="020B0503020204020204" pitchFamily="34" charset="-122"/>
              <a:sym typeface="+mn-ea"/>
            </a:endParaRPr>
          </a:p>
          <a:p>
            <a:pPr marL="285750" marR="0" lvl="0" indent="-285750" algn="l" defTabSz="1218565" rtl="0" fontAlgn="auto">
              <a:lnSpc>
                <a:spcPct val="200000"/>
              </a:lnSpc>
              <a:spcBef>
                <a:spcPts val="0"/>
              </a:spcBef>
              <a:spcAft>
                <a:spcPts val="0"/>
              </a:spcAft>
              <a:buClrTx/>
              <a:buSzTx/>
              <a:buFont typeface="Arial" panose="020B0604020202020204" pitchFamily="34" charset="0"/>
              <a:buChar char="•"/>
              <a:defRPr/>
            </a:pPr>
            <a:endParaRPr lang="zh-CN" altLang="en-US" sz="2400" b="1"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9962" y="48216"/>
            <a:ext cx="5435600" cy="61849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spc="100" dirty="0">
                <a:solidFill>
                  <a:sysClr val="windowText" lastClr="000000">
                    <a:lumMod val="75000"/>
                    <a:lumOff val="25000"/>
                  </a:sysClr>
                </a:solidFill>
                <a:latin typeface="Arial Black" panose="020B0A04020102020204" charset="0"/>
                <a:ea typeface="微软雅黑" panose="020B0503020204020204" pitchFamily="34" charset="-122"/>
                <a:cs typeface="Arial Black" panose="020B0A04020102020204" charset="0"/>
                <a:sym typeface="+mn-ea"/>
              </a:rPr>
              <a:t>Method</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文本框 4"/>
          <p:cNvSpPr txBox="1"/>
          <p:nvPr/>
        </p:nvSpPr>
        <p:spPr>
          <a:xfrm>
            <a:off x="653415" y="1052830"/>
            <a:ext cx="9020810" cy="675640"/>
          </a:xfrm>
          <a:prstGeom prst="rect">
            <a:avLst/>
          </a:prstGeom>
          <a:noFill/>
        </p:spPr>
        <p:txBody>
          <a:bodyPr wrap="square" rtlCol="0" anchor="t">
            <a:spAutoFit/>
          </a:bodyPr>
          <a:lstStyle/>
          <a:p>
            <a:r>
              <a:rPr lang="en" altLang="zh-CN" sz="2000" b="1" dirty="0">
                <a:latin typeface="微软雅黑" panose="020B0503020204020204" pitchFamily="34" charset="-122"/>
                <a:ea typeface="微软雅黑" panose="020B0503020204020204" pitchFamily="34" charset="-122"/>
              </a:rPr>
              <a:t> Shared Prototype Network </a:t>
            </a:r>
            <a:r>
              <a:rPr lang="zh-CN" altLang="en-US" sz="2000" b="1" dirty="0">
                <a:latin typeface="微软雅黑" panose="020B0503020204020204" pitchFamily="34" charset="-122"/>
                <a:ea typeface="微软雅黑" panose="020B0503020204020204" pitchFamily="34" charset="-122"/>
              </a:rPr>
              <a:t>：</a:t>
            </a:r>
          </a:p>
          <a:p>
            <a:pPr indent="457200"/>
            <a:endParaRPr lang="zh-CN" altLang="en-US"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292225" y="1538605"/>
            <a:ext cx="9502775" cy="458908"/>
          </a:xfrm>
          <a:prstGeom prst="rect">
            <a:avLst/>
          </a:prstGeom>
          <a:noFill/>
        </p:spPr>
        <p:txBody>
          <a:bodyPr wrap="square" rtlCol="0" anchor="t">
            <a:spAutoFit/>
          </a:bodyPr>
          <a:lstStyle/>
          <a:p>
            <a:pPr indent="0" fontAlgn="auto">
              <a:lnSpc>
                <a:spcPct val="150000"/>
              </a:lnSpc>
            </a:pPr>
            <a:r>
              <a:rPr lang="zh-CN" altLang="en-US" dirty="0">
                <a:latin typeface="微软雅黑" panose="020B0503020204020204" pitchFamily="34" charset="-122"/>
                <a:ea typeface="微软雅黑" panose="020B0503020204020204" pitchFamily="34" charset="-122"/>
                <a:sym typeface="+mn-ea"/>
              </a:rPr>
              <a:t>对于一个具有</a:t>
            </a:r>
            <a:r>
              <a:rPr lang="en-US" altLang="zh-CN" dirty="0">
                <a:latin typeface="微软雅黑" panose="020B0503020204020204" pitchFamily="34" charset="-122"/>
                <a:ea typeface="微软雅黑" panose="020B0503020204020204" pitchFamily="34" charset="-122"/>
                <a:sym typeface="+mn-ea"/>
              </a:rPr>
              <a:t>L</a:t>
            </a:r>
            <a:r>
              <a:rPr lang="zh-CN" altLang="en-US" dirty="0">
                <a:latin typeface="微软雅黑" panose="020B0503020204020204" pitchFamily="34" charset="-122"/>
                <a:ea typeface="微软雅黑" panose="020B0503020204020204" pitchFamily="34" charset="-122"/>
                <a:sym typeface="+mn-ea"/>
              </a:rPr>
              <a:t>层的网络模型，参数定义为：</a:t>
            </a:r>
          </a:p>
        </p:txBody>
      </p:sp>
      <p:pic>
        <p:nvPicPr>
          <p:cNvPr id="2" name="图片 1">
            <a:extLst>
              <a:ext uri="{FF2B5EF4-FFF2-40B4-BE49-F238E27FC236}">
                <a16:creationId xmlns:a16="http://schemas.microsoft.com/office/drawing/2014/main" id="{129811BC-2491-D9C2-7767-3B621F589477}"/>
              </a:ext>
            </a:extLst>
          </p:cNvPr>
          <p:cNvPicPr>
            <a:picLocks noChangeAspect="1"/>
          </p:cNvPicPr>
          <p:nvPr/>
        </p:nvPicPr>
        <p:blipFill>
          <a:blip r:embed="rId4"/>
          <a:stretch>
            <a:fillRect/>
          </a:stretch>
        </p:blipFill>
        <p:spPr>
          <a:xfrm>
            <a:off x="5924550" y="1621111"/>
            <a:ext cx="1707236" cy="369132"/>
          </a:xfrm>
          <a:prstGeom prst="rect">
            <a:avLst/>
          </a:prstGeom>
        </p:spPr>
      </p:pic>
      <p:sp>
        <p:nvSpPr>
          <p:cNvPr id="3" name="文本框 2">
            <a:extLst>
              <a:ext uri="{FF2B5EF4-FFF2-40B4-BE49-F238E27FC236}">
                <a16:creationId xmlns:a16="http://schemas.microsoft.com/office/drawing/2014/main" id="{4768A3A8-E9F7-1552-363B-D31F0D2D1D32}"/>
              </a:ext>
            </a:extLst>
          </p:cNvPr>
          <p:cNvSpPr txBox="1"/>
          <p:nvPr/>
        </p:nvSpPr>
        <p:spPr>
          <a:xfrm>
            <a:off x="1292225" y="2205117"/>
            <a:ext cx="4108817"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那么标签的最大似然函数可以表示为：</a:t>
            </a:r>
          </a:p>
        </p:txBody>
      </p:sp>
      <p:pic>
        <p:nvPicPr>
          <p:cNvPr id="4" name="图片 3">
            <a:extLst>
              <a:ext uri="{FF2B5EF4-FFF2-40B4-BE49-F238E27FC236}">
                <a16:creationId xmlns:a16="http://schemas.microsoft.com/office/drawing/2014/main" id="{0B4B8006-7135-BB7B-E2F6-E5BA5E7E7AE0}"/>
              </a:ext>
            </a:extLst>
          </p:cNvPr>
          <p:cNvPicPr>
            <a:picLocks noChangeAspect="1"/>
          </p:cNvPicPr>
          <p:nvPr/>
        </p:nvPicPr>
        <p:blipFill>
          <a:blip r:embed="rId5"/>
          <a:stretch>
            <a:fillRect/>
          </a:stretch>
        </p:blipFill>
        <p:spPr>
          <a:xfrm>
            <a:off x="5401042" y="2097883"/>
            <a:ext cx="3942575" cy="635899"/>
          </a:xfrm>
          <a:prstGeom prst="rect">
            <a:avLst/>
          </a:prstGeom>
        </p:spPr>
      </p:pic>
      <p:sp>
        <p:nvSpPr>
          <p:cNvPr id="13" name="文本框 12">
            <a:extLst>
              <a:ext uri="{FF2B5EF4-FFF2-40B4-BE49-F238E27FC236}">
                <a16:creationId xmlns:a16="http://schemas.microsoft.com/office/drawing/2014/main" id="{30C45CD7-174D-12C7-3941-DD0178306E65}"/>
              </a:ext>
            </a:extLst>
          </p:cNvPr>
          <p:cNvSpPr txBox="1"/>
          <p:nvPr/>
        </p:nvSpPr>
        <p:spPr>
          <a:xfrm>
            <a:off x="1292225" y="2955073"/>
            <a:ext cx="8326845" cy="646331"/>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sym typeface="+mn-ea"/>
              </a:rPr>
              <a:t>一个</a:t>
            </a:r>
            <a:r>
              <a:rPr lang="en-US" altLang="zh-CN" dirty="0">
                <a:latin typeface="微软雅黑" panose="020B0503020204020204" pitchFamily="34" charset="-122"/>
                <a:ea typeface="微软雅黑" panose="020B0503020204020204" pitchFamily="34" charset="-122"/>
                <a:sym typeface="+mn-ea"/>
              </a:rPr>
              <a:t>L</a:t>
            </a:r>
            <a:r>
              <a:rPr lang="zh-CN" altLang="en-US" dirty="0">
                <a:latin typeface="微软雅黑" panose="020B0503020204020204" pitchFamily="34" charset="-122"/>
                <a:ea typeface="微软雅黑" panose="020B0503020204020204" pitchFamily="34" charset="-122"/>
                <a:sym typeface="+mn-ea"/>
              </a:rPr>
              <a:t>层的模型，假设每一个层有</a:t>
            </a:r>
            <a:r>
              <a:rPr lang="en-US" altLang="zh-CN" dirty="0">
                <a:latin typeface="微软雅黑" panose="020B0503020204020204" pitchFamily="34" charset="-122"/>
                <a:ea typeface="微软雅黑" panose="020B0503020204020204" pitchFamily="34" charset="-122"/>
                <a:sym typeface="+mn-ea"/>
              </a:rPr>
              <a:t>n</a:t>
            </a:r>
            <a:r>
              <a:rPr lang="zh-CN" altLang="en-US" dirty="0">
                <a:latin typeface="微软雅黑" panose="020B0503020204020204" pitchFamily="34" charset="-122"/>
                <a:ea typeface="微软雅黑" panose="020B0503020204020204" pitchFamily="34" charset="-122"/>
                <a:sym typeface="+mn-ea"/>
              </a:rPr>
              <a:t>个参数，那么有</a:t>
            </a:r>
            <a:r>
              <a:rPr lang="en-US" altLang="zh-CN" dirty="0" err="1">
                <a:latin typeface="微软雅黑" panose="020B0503020204020204" pitchFamily="34" charset="-122"/>
                <a:ea typeface="微软雅黑" panose="020B0503020204020204" pitchFamily="34" charset="-122"/>
                <a:sym typeface="+mn-ea"/>
              </a:rPr>
              <a:t>nL</a:t>
            </a:r>
            <a:r>
              <a:rPr lang="zh-CN" altLang="en-US" dirty="0">
                <a:latin typeface="微软雅黑" panose="020B0503020204020204" pitchFamily="34" charset="-122"/>
                <a:ea typeface="微软雅黑" panose="020B0503020204020204" pitchFamily="34" charset="-122"/>
                <a:sym typeface="+mn-ea"/>
              </a:rPr>
              <a:t>个参数，通过本文的方法可以将模型缩减到</a:t>
            </a:r>
            <a:r>
              <a:rPr lang="en-US" altLang="zh-CN" dirty="0">
                <a:latin typeface="微软雅黑" panose="020B0503020204020204" pitchFamily="34" charset="-122"/>
                <a:ea typeface="微软雅黑" panose="020B0503020204020204" pitchFamily="34" charset="-122"/>
                <a:sym typeface="+mn-ea"/>
              </a:rPr>
              <a:t>L</a:t>
            </a:r>
            <a:r>
              <a:rPr lang="zh-CN" altLang="en-US" dirty="0">
                <a:latin typeface="微软雅黑" panose="020B0503020204020204" pitchFamily="34" charset="-122"/>
                <a:ea typeface="微软雅黑" panose="020B0503020204020204" pitchFamily="34" charset="-122"/>
                <a:sym typeface="+mn-ea"/>
              </a:rPr>
              <a:t>个参数，那么模型可以简洁表示为：</a:t>
            </a:r>
            <a:endParaRPr lang="zh-CN" altLang="en-US" dirty="0"/>
          </a:p>
        </p:txBody>
      </p:sp>
      <p:pic>
        <p:nvPicPr>
          <p:cNvPr id="14" name="图片 13">
            <a:extLst>
              <a:ext uri="{FF2B5EF4-FFF2-40B4-BE49-F238E27FC236}">
                <a16:creationId xmlns:a16="http://schemas.microsoft.com/office/drawing/2014/main" id="{21EC1692-2B9E-3C6D-BAC5-7B888C7939C5}"/>
              </a:ext>
            </a:extLst>
          </p:cNvPr>
          <p:cNvPicPr>
            <a:picLocks noChangeAspect="1"/>
          </p:cNvPicPr>
          <p:nvPr/>
        </p:nvPicPr>
        <p:blipFill>
          <a:blip r:embed="rId6"/>
          <a:stretch>
            <a:fillRect/>
          </a:stretch>
        </p:blipFill>
        <p:spPr>
          <a:xfrm>
            <a:off x="3855379" y="3814566"/>
            <a:ext cx="3611450" cy="80702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39199" cy="619478"/>
            <a:chOff x="178632" y="159728"/>
            <a:chExt cx="739199"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44731"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3" name="标题占位符 1"/>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ysClr val="windowText" lastClr="000000"/>
                </a:solidFill>
                <a:effectLst/>
                <a:uLnTx/>
                <a:uFillTx/>
                <a:latin typeface="Arial Black" panose="020B0A04020102020204" charset="0"/>
                <a:ea typeface="微软雅黑" panose="020B0503020204020204" pitchFamily="34" charset="-122"/>
                <a:cs typeface="Arial Black" panose="020B0A04020102020204" charset="0"/>
              </a:rPr>
              <a:t>Method</a:t>
            </a:r>
          </a:p>
        </p:txBody>
      </p:sp>
      <p:sp>
        <p:nvSpPr>
          <p:cNvPr id="4" name="文本框 3"/>
          <p:cNvSpPr txBox="1"/>
          <p:nvPr/>
        </p:nvSpPr>
        <p:spPr>
          <a:xfrm>
            <a:off x="660400" y="1082040"/>
            <a:ext cx="6096000" cy="398780"/>
          </a:xfrm>
          <a:prstGeom prst="rect">
            <a:avLst/>
          </a:prstGeom>
          <a:noFill/>
        </p:spPr>
        <p:txBody>
          <a:bodyPr wrap="square" rtlCol="0" anchor="t">
            <a:spAutoFit/>
          </a:bodyPr>
          <a:lstStyle/>
          <a:p>
            <a:r>
              <a:rPr lang="en" altLang="zh-CN" sz="2000" b="1" dirty="0">
                <a:latin typeface="微软雅黑" panose="020B0503020204020204" pitchFamily="34" charset="-122"/>
                <a:ea typeface="微软雅黑" panose="020B0503020204020204" pitchFamily="34" charset="-122"/>
              </a:rPr>
              <a:t> Masked Sub-Networks </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 </a:t>
            </a:r>
          </a:p>
        </p:txBody>
      </p:sp>
      <p:sp>
        <p:nvSpPr>
          <p:cNvPr id="8" name="文本框 7"/>
          <p:cNvSpPr txBox="1"/>
          <p:nvPr/>
        </p:nvSpPr>
        <p:spPr>
          <a:xfrm>
            <a:off x="942975" y="1610995"/>
            <a:ext cx="7288530" cy="368300"/>
          </a:xfrm>
          <a:prstGeom prst="rect">
            <a:avLst/>
          </a:prstGeom>
          <a:noFill/>
        </p:spPr>
        <p:txBody>
          <a:bodyPr wrap="square" rtlCol="0" anchor="t">
            <a:spAutoFit/>
          </a:bodyPr>
          <a:lstStyle/>
          <a:p>
            <a:r>
              <a:rPr lang="zh-CN" altLang="en-US" dirty="0">
                <a:latin typeface="Microsoft YaHei" panose="020B0503020204020204" pitchFamily="34" charset="-122"/>
                <a:ea typeface="Microsoft YaHei" panose="020B0503020204020204" pitchFamily="34" charset="-122"/>
              </a:rPr>
              <a:t>在每一个层中引入二进制掩码：</a:t>
            </a:r>
          </a:p>
        </p:txBody>
      </p:sp>
      <p:pic>
        <p:nvPicPr>
          <p:cNvPr id="2" name="图片 1">
            <a:extLst>
              <a:ext uri="{FF2B5EF4-FFF2-40B4-BE49-F238E27FC236}">
                <a16:creationId xmlns:a16="http://schemas.microsoft.com/office/drawing/2014/main" id="{4F1FA62F-777B-928A-A665-39F15D2DD134}"/>
              </a:ext>
            </a:extLst>
          </p:cNvPr>
          <p:cNvPicPr>
            <a:picLocks noChangeAspect="1"/>
          </p:cNvPicPr>
          <p:nvPr/>
        </p:nvPicPr>
        <p:blipFill>
          <a:blip r:embed="rId4"/>
          <a:stretch>
            <a:fillRect/>
          </a:stretch>
        </p:blipFill>
        <p:spPr>
          <a:xfrm>
            <a:off x="4265295" y="1599565"/>
            <a:ext cx="1767840" cy="368300"/>
          </a:xfrm>
          <a:prstGeom prst="rect">
            <a:avLst/>
          </a:prstGeom>
        </p:spPr>
      </p:pic>
      <p:sp>
        <p:nvSpPr>
          <p:cNvPr id="6" name="文本框 5">
            <a:extLst>
              <a:ext uri="{FF2B5EF4-FFF2-40B4-BE49-F238E27FC236}">
                <a16:creationId xmlns:a16="http://schemas.microsoft.com/office/drawing/2014/main" id="{B9872C25-DB3D-B294-A09B-4D8C2C7DC3F2}"/>
              </a:ext>
            </a:extLst>
          </p:cNvPr>
          <p:cNvSpPr txBox="1"/>
          <p:nvPr/>
        </p:nvSpPr>
        <p:spPr>
          <a:xfrm>
            <a:off x="942959" y="2505670"/>
            <a:ext cx="8502124" cy="646331"/>
          </a:xfrm>
          <a:prstGeom prst="rect">
            <a:avLst/>
          </a:prstGeom>
          <a:noFill/>
        </p:spPr>
        <p:txBody>
          <a:bodyPr wrap="square" rtlCol="0">
            <a:spAutoFit/>
          </a:bodyPr>
          <a:lstStyle/>
          <a:p>
            <a:r>
              <a:rPr kumimoji="1" lang="zh-CN" altLang="en-US" dirty="0">
                <a:latin typeface="Microsoft YaHei" panose="020B0503020204020204" pitchFamily="34" charset="-122"/>
                <a:ea typeface="Microsoft YaHei" panose="020B0503020204020204" pitchFamily="34" charset="-122"/>
              </a:rPr>
              <a:t>每个掩码代表共享原型网络的一个相应的子网络。即使原型在所有层之间共享，也可以使用不同的掩码为每个层创建不同的子网络，其参数可表示为：</a:t>
            </a:r>
          </a:p>
        </p:txBody>
      </p:sp>
      <p:pic>
        <p:nvPicPr>
          <p:cNvPr id="10" name="图片 9">
            <a:extLst>
              <a:ext uri="{FF2B5EF4-FFF2-40B4-BE49-F238E27FC236}">
                <a16:creationId xmlns:a16="http://schemas.microsoft.com/office/drawing/2014/main" id="{6ABB69BB-7A7E-09DB-4FC0-805684A3FFE1}"/>
              </a:ext>
            </a:extLst>
          </p:cNvPr>
          <p:cNvPicPr>
            <a:picLocks noChangeAspect="1"/>
          </p:cNvPicPr>
          <p:nvPr/>
        </p:nvPicPr>
        <p:blipFill>
          <a:blip r:embed="rId5"/>
          <a:stretch>
            <a:fillRect/>
          </a:stretch>
        </p:blipFill>
        <p:spPr>
          <a:xfrm>
            <a:off x="3252749" y="3190296"/>
            <a:ext cx="4698538" cy="817137"/>
          </a:xfrm>
          <a:prstGeom prst="rect">
            <a:avLst/>
          </a:prstGeom>
        </p:spPr>
      </p:pic>
      <p:pic>
        <p:nvPicPr>
          <p:cNvPr id="12" name="图片 11">
            <a:extLst>
              <a:ext uri="{FF2B5EF4-FFF2-40B4-BE49-F238E27FC236}">
                <a16:creationId xmlns:a16="http://schemas.microsoft.com/office/drawing/2014/main" id="{83F33EC9-48D4-28E6-27C5-F65E83248A73}"/>
              </a:ext>
            </a:extLst>
          </p:cNvPr>
          <p:cNvPicPr>
            <a:picLocks noChangeAspect="1"/>
          </p:cNvPicPr>
          <p:nvPr/>
        </p:nvPicPr>
        <p:blipFill>
          <a:blip r:embed="rId6"/>
          <a:stretch>
            <a:fillRect/>
          </a:stretch>
        </p:blipFill>
        <p:spPr>
          <a:xfrm>
            <a:off x="3252749" y="4437972"/>
            <a:ext cx="4698539" cy="297141"/>
          </a:xfrm>
          <a:prstGeom prst="rect">
            <a:avLst/>
          </a:prstGeom>
        </p:spPr>
      </p:pic>
      <p:sp>
        <p:nvSpPr>
          <p:cNvPr id="13" name="文本框 12">
            <a:extLst>
              <a:ext uri="{FF2B5EF4-FFF2-40B4-BE49-F238E27FC236}">
                <a16:creationId xmlns:a16="http://schemas.microsoft.com/office/drawing/2014/main" id="{0AC7E640-3AA6-FC85-2585-C27C7441A63B}"/>
              </a:ext>
            </a:extLst>
          </p:cNvPr>
          <p:cNvSpPr txBox="1"/>
          <p:nvPr/>
        </p:nvSpPr>
        <p:spPr>
          <a:xfrm>
            <a:off x="2278791" y="4437972"/>
            <a:ext cx="646331" cy="369332"/>
          </a:xfrm>
          <a:prstGeom prst="rect">
            <a:avLst/>
          </a:prstGeom>
          <a:noFill/>
        </p:spPr>
        <p:txBody>
          <a:bodyPr wrap="none" rtlCol="0">
            <a:spAutoFit/>
          </a:bodyPr>
          <a:lstStyle/>
          <a:p>
            <a:r>
              <a:rPr kumimoji="1" lang="zh-CN" altLang="en-US" dirty="0"/>
              <a:t>其中</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06</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660400" y="1119505"/>
            <a:ext cx="6096000" cy="398780"/>
          </a:xfrm>
          <a:prstGeom prst="rect">
            <a:avLst/>
          </a:prstGeom>
          <a:noFill/>
        </p:spPr>
        <p:txBody>
          <a:bodyPr wrap="square" rtlCol="0" anchor="t">
            <a:spAutoFit/>
          </a:bodyPr>
          <a:lstStyle/>
          <a:p>
            <a:r>
              <a:rPr lang="zh-CN" altLang="en-US" sz="2000" b="1" dirty="0">
                <a:latin typeface="微软雅黑" panose="020B0503020204020204" pitchFamily="34" charset="-122"/>
                <a:ea typeface="微软雅黑" panose="020B0503020204020204" pitchFamily="34" charset="-122"/>
              </a:rPr>
              <a:t>掩码计算思想：</a:t>
            </a:r>
          </a:p>
        </p:txBody>
      </p:sp>
      <p:sp>
        <p:nvSpPr>
          <p:cNvPr id="2" name="标题占位符 1">
            <a:extLst>
              <a:ext uri="{FF2B5EF4-FFF2-40B4-BE49-F238E27FC236}">
                <a16:creationId xmlns:a16="http://schemas.microsoft.com/office/drawing/2014/main" id="{DF0AD1BB-626D-2DCC-2266-4D903044A464}"/>
              </a:ext>
            </a:extLst>
          </p:cNvPr>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ysClr val="windowText" lastClr="000000"/>
                </a:solidFill>
                <a:effectLst/>
                <a:uLnTx/>
                <a:uFillTx/>
                <a:latin typeface="Arial Black" panose="020B0A04020102020204" charset="0"/>
                <a:ea typeface="微软雅黑" panose="020B0503020204020204" pitchFamily="34" charset="-122"/>
                <a:cs typeface="Arial Black" panose="020B0A04020102020204" charset="0"/>
              </a:rPr>
              <a:t>Method</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FD68BB8-55B6-E916-7233-A1B58820ED8E}"/>
                  </a:ext>
                </a:extLst>
              </p:cNvPr>
              <p:cNvSpPr txBox="1"/>
              <p:nvPr/>
            </p:nvSpPr>
            <p:spPr>
              <a:xfrm>
                <a:off x="1248938" y="1743406"/>
                <a:ext cx="8641822" cy="923330"/>
              </a:xfrm>
              <a:prstGeom prst="rect">
                <a:avLst/>
              </a:prstGeom>
              <a:noFill/>
            </p:spPr>
            <p:txBody>
              <a:bodyPr wrap="square" rtlCol="0">
                <a:spAutoFit/>
              </a:bodyPr>
              <a:lstStyle/>
              <a:p>
                <a:r>
                  <a:rPr lang="zh-CN" altLang="en-US" dirty="0">
                    <a:latin typeface="Microsoft YaHei" panose="020B0503020204020204" pitchFamily="34" charset="-122"/>
                    <a:ea typeface="Microsoft YaHei" panose="020B0503020204020204" pitchFamily="34" charset="-122"/>
                  </a:rPr>
                  <a:t>本文</a:t>
                </a:r>
                <a:r>
                  <a:rPr lang="zh-CN" altLang="en-US" b="0" i="0" dirty="0">
                    <a:effectLst/>
                    <a:latin typeface="Microsoft YaHei" panose="020B0503020204020204" pitchFamily="34" charset="-122"/>
                    <a:ea typeface="Microsoft YaHei" panose="020B0503020204020204" pitchFamily="34" charset="-122"/>
                  </a:rPr>
                  <a:t>引入浮点分数</a:t>
                </a:r>
                <a14:m>
                  <m:oMath xmlns:m="http://schemas.openxmlformats.org/officeDocument/2006/math">
                    <m:sSub>
                      <m:sSubPr>
                        <m:ctrlPr>
                          <a:rPr lang="en-US" altLang="zh-CN" b="0" i="1" smtClean="0">
                            <a:effectLst/>
                            <a:latin typeface="Cambria Math" panose="02040503050406030204" pitchFamily="18" charset="0"/>
                            <a:ea typeface="Microsoft YaHei" panose="020B0503020204020204" pitchFamily="34" charset="-122"/>
                          </a:rPr>
                        </m:ctrlPr>
                      </m:sSubPr>
                      <m:e>
                        <m:r>
                          <m:rPr>
                            <m:sty m:val="p"/>
                          </m:rPr>
                          <a:rPr lang="en-US" altLang="zh-CN" i="1">
                            <a:latin typeface="Cambria Math" panose="02040503050406030204" pitchFamily="18" charset="0"/>
                            <a:ea typeface="Microsoft YaHei" panose="020B0503020204020204" pitchFamily="34" charset="-122"/>
                          </a:rPr>
                          <m:t>s</m:t>
                        </m:r>
                      </m:e>
                      <m:sub>
                        <m:r>
                          <m:rPr>
                            <m:sty m:val="p"/>
                          </m:rPr>
                          <a:rPr lang="en-US" altLang="zh-CN" i="1">
                            <a:latin typeface="Cambria Math" panose="02040503050406030204" pitchFamily="18" charset="0"/>
                            <a:ea typeface="Microsoft YaHei" panose="020B0503020204020204" pitchFamily="34" charset="-122"/>
                          </a:rPr>
                          <m:t>l</m:t>
                        </m:r>
                      </m:sub>
                    </m:sSub>
                  </m:oMath>
                </a14:m>
                <a:r>
                  <a:rPr lang="zh-CN" altLang="en" b="0" i="0" dirty="0">
                    <a:effectLst/>
                    <a:latin typeface="Microsoft YaHei" panose="020B0503020204020204" pitchFamily="34" charset="-122"/>
                    <a:ea typeface="Microsoft YaHei" panose="020B0503020204020204" pitchFamily="34" charset="-122"/>
                  </a:rPr>
                  <a:t>。</a:t>
                </a:r>
                <a:r>
                  <a:rPr lang="zh-CN" altLang="en-US" b="0" i="0" dirty="0">
                    <a:effectLst/>
                    <a:latin typeface="Microsoft YaHei" panose="020B0503020204020204" pitchFamily="34" charset="-122"/>
                    <a:ea typeface="Microsoft YaHei" panose="020B0503020204020204" pitchFamily="34" charset="-122"/>
                  </a:rPr>
                  <a:t>在前向传播中，我们通过设置</a:t>
                </a:r>
                <a14:m>
                  <m:oMath xmlns:m="http://schemas.openxmlformats.org/officeDocument/2006/math">
                    <m:sSub>
                      <m:sSubPr>
                        <m:ctrlPr>
                          <a:rPr lang="en-US" altLang="zh-CN" i="1">
                            <a:latin typeface="Cambria Math" panose="02040503050406030204" pitchFamily="18" charset="0"/>
                            <a:ea typeface="Microsoft YaHei" panose="020B0503020204020204" pitchFamily="34" charset="-122"/>
                          </a:rPr>
                        </m:ctrlPr>
                      </m:sSubPr>
                      <m:e>
                        <m:r>
                          <m:rPr>
                            <m:sty m:val="p"/>
                          </m:rPr>
                          <a:rPr lang="en-US" altLang="zh-CN" i="1">
                            <a:latin typeface="Cambria Math" panose="02040503050406030204" pitchFamily="18" charset="0"/>
                            <a:ea typeface="Microsoft YaHei" panose="020B0503020204020204" pitchFamily="34" charset="-122"/>
                          </a:rPr>
                          <m:t>s</m:t>
                        </m:r>
                      </m:e>
                      <m:sub>
                        <m:r>
                          <m:rPr>
                            <m:sty m:val="p"/>
                          </m:rPr>
                          <a:rPr lang="en-US" altLang="zh-CN" i="1">
                            <a:latin typeface="Cambria Math" panose="02040503050406030204" pitchFamily="18" charset="0"/>
                            <a:ea typeface="Microsoft YaHei" panose="020B0503020204020204" pitchFamily="34" charset="-122"/>
                          </a:rPr>
                          <m:t>l</m:t>
                        </m:r>
                      </m:sub>
                    </m:sSub>
                  </m:oMath>
                </a14:m>
                <a:r>
                  <a:rPr lang="zh-CN" altLang="en-US" b="0" i="0" dirty="0">
                    <a:effectLst/>
                    <a:latin typeface="Microsoft YaHei" panose="020B0503020204020204" pitchFamily="34" charset="-122"/>
                    <a:ea typeface="Microsoft YaHei" panose="020B0503020204020204" pitchFamily="34" charset="-122"/>
                  </a:rPr>
                  <a:t>中绝对值最大的</a:t>
                </a:r>
                <a:r>
                  <a:rPr lang="zh-CN" altLang="en" b="0" i="0" dirty="0">
                    <a:effectLst/>
                    <a:latin typeface="Microsoft YaHei" panose="020B0503020204020204" pitchFamily="34" charset="-122"/>
                    <a:ea typeface="Microsoft YaHei" panose="020B0503020204020204" pitchFamily="34" charset="-122"/>
                  </a:rPr>
                  <a:t>前</a:t>
                </a:r>
                <a:r>
                  <a:rPr lang="en" altLang="zh-CN" b="0" i="0" dirty="0">
                    <a:effectLst/>
                    <a:latin typeface="Microsoft YaHei" panose="020B0503020204020204" pitchFamily="34" charset="-122"/>
                    <a:ea typeface="Microsoft YaHei" panose="020B0503020204020204" pitchFamily="34" charset="-122"/>
                  </a:rPr>
                  <a:t>k%</a:t>
                </a:r>
                <a:r>
                  <a:rPr lang="zh-CN" altLang="en-US" b="0" i="0" dirty="0">
                    <a:effectLst/>
                    <a:latin typeface="Microsoft YaHei" panose="020B0503020204020204" pitchFamily="34" charset="-122"/>
                    <a:ea typeface="Microsoft YaHei" panose="020B0503020204020204" pitchFamily="34" charset="-122"/>
                  </a:rPr>
                  <a:t>为</a:t>
                </a:r>
                <a:r>
                  <a:rPr lang="en-US" altLang="zh-CN" b="0" i="0" dirty="0">
                    <a:effectLst/>
                    <a:latin typeface="Microsoft YaHei" panose="020B0503020204020204" pitchFamily="34" charset="-122"/>
                    <a:ea typeface="Microsoft YaHei" panose="020B0503020204020204" pitchFamily="34" charset="-122"/>
                  </a:rPr>
                  <a:t>1</a:t>
                </a:r>
                <a:r>
                  <a:rPr lang="zh-CN" altLang="en-US" b="0" i="0" dirty="0">
                    <a:effectLst/>
                    <a:latin typeface="Microsoft YaHei" panose="020B0503020204020204" pitchFamily="34" charset="-122"/>
                    <a:ea typeface="Microsoft YaHei" panose="020B0503020204020204" pitchFamily="34" charset="-122"/>
                  </a:rPr>
                  <a:t>，其余为</a:t>
                </a:r>
                <a:r>
                  <a:rPr lang="en-US" altLang="zh-CN" b="0" i="0" dirty="0">
                    <a:effectLst/>
                    <a:latin typeface="Microsoft YaHei" panose="020B0503020204020204" pitchFamily="34" charset="-122"/>
                    <a:ea typeface="Microsoft YaHei" panose="020B0503020204020204" pitchFamily="34" charset="-122"/>
                  </a:rPr>
                  <a:t>0</a:t>
                </a:r>
                <a:r>
                  <a:rPr lang="zh-CN" altLang="en-US" b="0" i="0" dirty="0">
                    <a:effectLst/>
                    <a:latin typeface="Microsoft YaHei" panose="020B0503020204020204" pitchFamily="34" charset="-122"/>
                    <a:ea typeface="Microsoft YaHei" panose="020B0503020204020204" pitchFamily="34" charset="-122"/>
                  </a:rPr>
                  <a:t>来生成二进制掩码</a:t>
                </a:r>
                <a14:m>
                  <m:oMath xmlns:m="http://schemas.openxmlformats.org/officeDocument/2006/math">
                    <m:sSub>
                      <m:sSubPr>
                        <m:ctrlPr>
                          <a:rPr lang="en-US" altLang="zh-CN" i="1">
                            <a:latin typeface="Cambria Math" panose="02040503050406030204" pitchFamily="18" charset="0"/>
                            <a:ea typeface="Microsoft YaHei" panose="020B0503020204020204" pitchFamily="34" charset="-122"/>
                          </a:rPr>
                        </m:ctrlPr>
                      </m:sSubPr>
                      <m:e>
                        <m:r>
                          <m:rPr>
                            <m:sty m:val="p"/>
                          </m:rPr>
                          <a:rPr lang="en-US" altLang="zh-CN" i="1" smtClean="0">
                            <a:latin typeface="Cambria Math" panose="02040503050406030204" pitchFamily="18" charset="0"/>
                            <a:ea typeface="Microsoft YaHei" panose="020B0503020204020204" pitchFamily="34" charset="-122"/>
                          </a:rPr>
                          <m:t>m</m:t>
                        </m:r>
                      </m:e>
                      <m:sub>
                        <m:r>
                          <m:rPr>
                            <m:sty m:val="p"/>
                          </m:rPr>
                          <a:rPr lang="en-US" altLang="zh-CN" i="1">
                            <a:latin typeface="Cambria Math" panose="02040503050406030204" pitchFamily="18" charset="0"/>
                            <a:ea typeface="Microsoft YaHei" panose="020B0503020204020204" pitchFamily="34" charset="-122"/>
                          </a:rPr>
                          <m:t>l</m:t>
                        </m:r>
                      </m:sub>
                    </m:sSub>
                    <m:r>
                      <a:rPr lang="en-US" altLang="zh-CN" i="1">
                        <a:latin typeface="Cambria Math" panose="02040503050406030204" pitchFamily="18" charset="0"/>
                        <a:ea typeface="Microsoft YaHei" panose="020B0503020204020204" pitchFamily="34" charset="-122"/>
                      </a:rPr>
                      <m:t> </m:t>
                    </m:r>
                  </m:oMath>
                </a14:m>
                <a:r>
                  <a:rPr lang="zh-CN" altLang="en" b="0" i="0" dirty="0">
                    <a:effectLst/>
                    <a:latin typeface="Microsoft YaHei" panose="020B0503020204020204" pitchFamily="34" charset="-122"/>
                    <a:ea typeface="Microsoft YaHei" panose="020B0503020204020204" pitchFamily="34" charset="-122"/>
                  </a:rPr>
                  <a:t>。</a:t>
                </a:r>
                <a:r>
                  <a:rPr lang="zh-CN" altLang="en-US" b="0" i="0" dirty="0">
                    <a:effectLst/>
                    <a:latin typeface="Microsoft YaHei" panose="020B0503020204020204" pitchFamily="34" charset="-122"/>
                    <a:ea typeface="Microsoft YaHei" panose="020B0503020204020204" pitchFamily="34" charset="-122"/>
                  </a:rPr>
                  <a:t>超参数</a:t>
                </a:r>
                <a:r>
                  <a:rPr lang="en" altLang="zh-CN" b="0" i="0" dirty="0">
                    <a:effectLst/>
                    <a:latin typeface="Microsoft YaHei" panose="020B0503020204020204" pitchFamily="34" charset="-122"/>
                    <a:ea typeface="Microsoft YaHei" panose="020B0503020204020204" pitchFamily="34" charset="-122"/>
                  </a:rPr>
                  <a:t>k%</a:t>
                </a:r>
                <a:r>
                  <a:rPr lang="zh-CN" altLang="en-US" b="0" i="0" dirty="0">
                    <a:effectLst/>
                    <a:latin typeface="Microsoft YaHei" panose="020B0503020204020204" pitchFamily="34" charset="-122"/>
                    <a:ea typeface="Microsoft YaHei" panose="020B0503020204020204" pitchFamily="34" charset="-122"/>
                  </a:rPr>
                  <a:t>称为稀疏率。</a:t>
                </a:r>
                <a:r>
                  <a:rPr lang="zh-CN" altLang="en-US" dirty="0">
                    <a:latin typeface="Microsoft YaHei" panose="020B0503020204020204" pitchFamily="34" charset="-122"/>
                    <a:ea typeface="Microsoft YaHei" panose="020B0503020204020204" pitchFamily="34" charset="-122"/>
                  </a:rPr>
                  <a:t>训练结束后，丢弃浮点分数，只保留二进制掩码和共享原型网络。</a:t>
                </a:r>
              </a:p>
            </p:txBody>
          </p:sp>
        </mc:Choice>
        <mc:Fallback xmlns="">
          <p:sp>
            <p:nvSpPr>
              <p:cNvPr id="3" name="文本框 2">
                <a:extLst>
                  <a:ext uri="{FF2B5EF4-FFF2-40B4-BE49-F238E27FC236}">
                    <a16:creationId xmlns:a16="http://schemas.microsoft.com/office/drawing/2014/main" id="{9FD68BB8-55B6-E916-7233-A1B58820ED8E}"/>
                  </a:ext>
                </a:extLst>
              </p:cNvPr>
              <p:cNvSpPr txBox="1">
                <a:spLocks noRot="1" noChangeAspect="1" noMove="1" noResize="1" noEditPoints="1" noAdjustHandles="1" noChangeArrowheads="1" noChangeShapeType="1" noTextEdit="1"/>
              </p:cNvSpPr>
              <p:nvPr/>
            </p:nvSpPr>
            <p:spPr>
              <a:xfrm>
                <a:off x="1248938" y="1743406"/>
                <a:ext cx="8641822" cy="923330"/>
              </a:xfrm>
              <a:prstGeom prst="rect">
                <a:avLst/>
              </a:prstGeom>
              <a:blipFill>
                <a:blip r:embed="rId4"/>
                <a:stretch>
                  <a:fillRect l="-587" t="-2740" b="-9589"/>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E41B1E7-C1F5-824C-ADC4-E34A51AF1CD0}"/>
              </a:ext>
            </a:extLst>
          </p:cNvPr>
          <p:cNvSpPr txBox="1"/>
          <p:nvPr/>
        </p:nvSpPr>
        <p:spPr>
          <a:xfrm>
            <a:off x="660400" y="2754805"/>
            <a:ext cx="6096000" cy="398780"/>
          </a:xfrm>
          <a:prstGeom prst="rect">
            <a:avLst/>
          </a:prstGeom>
          <a:noFill/>
        </p:spPr>
        <p:txBody>
          <a:bodyPr wrap="square" rtlCol="0" anchor="t">
            <a:spAutoFit/>
          </a:bodyPr>
          <a:lstStyle/>
          <a:p>
            <a:r>
              <a:rPr lang="zh-CN" altLang="en-US" sz="2000" b="1" dirty="0">
                <a:latin typeface="微软雅黑" panose="020B0503020204020204" pitchFamily="34" charset="-122"/>
                <a:ea typeface="微软雅黑" panose="020B0503020204020204" pitchFamily="34" charset="-122"/>
              </a:rPr>
              <a:t>掩码计算具体过程推导：</a:t>
            </a:r>
          </a:p>
        </p:txBody>
      </p:sp>
      <p:pic>
        <p:nvPicPr>
          <p:cNvPr id="9" name="图片 8" descr="手机屏幕截图&#10;&#10;中度可信度描述已自动生成">
            <a:extLst>
              <a:ext uri="{FF2B5EF4-FFF2-40B4-BE49-F238E27FC236}">
                <a16:creationId xmlns:a16="http://schemas.microsoft.com/office/drawing/2014/main" id="{F3A8E773-4AB2-23D6-724C-D226701E1C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85221" y="3400167"/>
            <a:ext cx="2857500" cy="1003300"/>
          </a:xfrm>
          <a:prstGeom prst="rect">
            <a:avLst/>
          </a:prstGeom>
        </p:spPr>
      </p:pic>
      <p:sp>
        <p:nvSpPr>
          <p:cNvPr id="10" name="文本框 9">
            <a:extLst>
              <a:ext uri="{FF2B5EF4-FFF2-40B4-BE49-F238E27FC236}">
                <a16:creationId xmlns:a16="http://schemas.microsoft.com/office/drawing/2014/main" id="{A85EEE82-ABBA-4536-45EA-16446BCB89EC}"/>
              </a:ext>
            </a:extLst>
          </p:cNvPr>
          <p:cNvSpPr txBox="1"/>
          <p:nvPr/>
        </p:nvSpPr>
        <p:spPr>
          <a:xfrm>
            <a:off x="1252088" y="3674811"/>
            <a:ext cx="1922321" cy="369332"/>
          </a:xfrm>
          <a:prstGeom prst="rect">
            <a:avLst/>
          </a:prstGeom>
          <a:noFill/>
        </p:spPr>
        <p:txBody>
          <a:bodyPr wrap="none" rtlCol="0">
            <a:spAutoFit/>
          </a:bodyPr>
          <a:lstStyle/>
          <a:p>
            <a:r>
              <a:rPr kumimoji="1" lang="en-US" altLang="zh-CN" dirty="0"/>
              <a:t>1</a:t>
            </a:r>
            <a:r>
              <a:rPr kumimoji="1" lang="zh-CN" altLang="en-US" dirty="0"/>
              <a:t>、全连接的模型</a:t>
            </a:r>
          </a:p>
        </p:txBody>
      </p:sp>
      <p:pic>
        <p:nvPicPr>
          <p:cNvPr id="12" name="图片 11" descr="图片包含 形状&#10;&#10;描述已自动生成">
            <a:extLst>
              <a:ext uri="{FF2B5EF4-FFF2-40B4-BE49-F238E27FC236}">
                <a16:creationId xmlns:a16="http://schemas.microsoft.com/office/drawing/2014/main" id="{7778955D-A11B-4A4B-C5B0-6486372C33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8721" y="4597733"/>
            <a:ext cx="2794000" cy="889000"/>
          </a:xfrm>
          <a:prstGeom prst="rect">
            <a:avLst/>
          </a:prstGeom>
        </p:spPr>
      </p:pic>
      <p:sp>
        <p:nvSpPr>
          <p:cNvPr id="13" name="文本框 12">
            <a:extLst>
              <a:ext uri="{FF2B5EF4-FFF2-40B4-BE49-F238E27FC236}">
                <a16:creationId xmlns:a16="http://schemas.microsoft.com/office/drawing/2014/main" id="{72C17322-3852-CC58-093C-522BB4CF5DDC}"/>
              </a:ext>
            </a:extLst>
          </p:cNvPr>
          <p:cNvSpPr txBox="1"/>
          <p:nvPr/>
        </p:nvSpPr>
        <p:spPr>
          <a:xfrm>
            <a:off x="472238" y="4880474"/>
            <a:ext cx="3076483" cy="369332"/>
          </a:xfrm>
          <a:prstGeom prst="rect">
            <a:avLst/>
          </a:prstGeom>
          <a:noFill/>
        </p:spPr>
        <p:txBody>
          <a:bodyPr wrap="none" rtlCol="0">
            <a:spAutoFit/>
          </a:bodyPr>
          <a:lstStyle/>
          <a:p>
            <a:r>
              <a:rPr kumimoji="1" lang="en-US" altLang="zh-CN" dirty="0"/>
              <a:t>2</a:t>
            </a:r>
            <a:r>
              <a:rPr kumimoji="1" lang="zh-CN" altLang="en-US" dirty="0"/>
              <a:t>、从全连接寻找一个子网络</a:t>
            </a:r>
          </a:p>
        </p:txBody>
      </p:sp>
      <p:pic>
        <p:nvPicPr>
          <p:cNvPr id="16" name="图片 15" descr="手机屏幕截图&#10;&#10;中度可信度描述已自动生成">
            <a:extLst>
              <a:ext uri="{FF2B5EF4-FFF2-40B4-BE49-F238E27FC236}">
                <a16:creationId xmlns:a16="http://schemas.microsoft.com/office/drawing/2014/main" id="{36ABF909-D841-2F50-95E0-0FB2D2D262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48721" y="5664051"/>
            <a:ext cx="3784600" cy="838200"/>
          </a:xfrm>
          <a:prstGeom prst="rect">
            <a:avLst/>
          </a:prstGeom>
        </p:spPr>
      </p:pic>
      <p:sp>
        <p:nvSpPr>
          <p:cNvPr id="19" name="文本框 18">
            <a:extLst>
              <a:ext uri="{FF2B5EF4-FFF2-40B4-BE49-F238E27FC236}">
                <a16:creationId xmlns:a16="http://schemas.microsoft.com/office/drawing/2014/main" id="{043C7627-24A1-425B-5A60-3141EBE05CF7}"/>
              </a:ext>
            </a:extLst>
          </p:cNvPr>
          <p:cNvSpPr txBox="1"/>
          <p:nvPr/>
        </p:nvSpPr>
        <p:spPr>
          <a:xfrm>
            <a:off x="1596691" y="5881893"/>
            <a:ext cx="1922321" cy="369332"/>
          </a:xfrm>
          <a:prstGeom prst="rect">
            <a:avLst/>
          </a:prstGeom>
          <a:noFill/>
        </p:spPr>
        <p:txBody>
          <a:bodyPr wrap="none" rtlCol="0">
            <a:spAutoFit/>
          </a:bodyPr>
          <a:lstStyle/>
          <a:p>
            <a:r>
              <a:rPr kumimoji="1" lang="en-US" altLang="zh-CN" dirty="0"/>
              <a:t>3</a:t>
            </a:r>
            <a:r>
              <a:rPr kumimoji="1" lang="zh-CN" altLang="en-US" dirty="0"/>
              <a:t>、因此可以写成</a:t>
            </a:r>
          </a:p>
        </p:txBody>
      </p:sp>
      <p:sp>
        <p:nvSpPr>
          <p:cNvPr id="20" name="文本框 19">
            <a:extLst>
              <a:ext uri="{FF2B5EF4-FFF2-40B4-BE49-F238E27FC236}">
                <a16:creationId xmlns:a16="http://schemas.microsoft.com/office/drawing/2014/main" id="{DD43B150-3BBB-6BFA-D55B-8D218ADCA2D4}"/>
              </a:ext>
            </a:extLst>
          </p:cNvPr>
          <p:cNvSpPr txBox="1"/>
          <p:nvPr/>
        </p:nvSpPr>
        <p:spPr>
          <a:xfrm>
            <a:off x="8086272" y="2968919"/>
            <a:ext cx="3632726" cy="369332"/>
          </a:xfrm>
          <a:prstGeom prst="rect">
            <a:avLst/>
          </a:prstGeom>
          <a:noFill/>
        </p:spPr>
        <p:txBody>
          <a:bodyPr wrap="none" rtlCol="0">
            <a:spAutoFit/>
          </a:bodyPr>
          <a:lstStyle/>
          <a:p>
            <a:r>
              <a:rPr kumimoji="1" lang="en-US" altLang="zh-CN" dirty="0"/>
              <a:t>4</a:t>
            </a:r>
            <a:r>
              <a:rPr kumimoji="1" lang="zh-CN" altLang="en-US" dirty="0"/>
              <a:t>、在模型训练中计算分数</a:t>
            </a:r>
            <a:r>
              <a:rPr kumimoji="1" lang="en-US" altLang="zh-CN" dirty="0"/>
              <a:t>s</a:t>
            </a:r>
            <a:r>
              <a:rPr kumimoji="1" lang="zh-CN" altLang="en-US" dirty="0"/>
              <a:t>的梯度</a:t>
            </a:r>
          </a:p>
        </p:txBody>
      </p:sp>
      <p:pic>
        <p:nvPicPr>
          <p:cNvPr id="22" name="图片 21" descr="文本&#10;&#10;描述已自动生成">
            <a:extLst>
              <a:ext uri="{FF2B5EF4-FFF2-40B4-BE49-F238E27FC236}">
                <a16:creationId xmlns:a16="http://schemas.microsoft.com/office/drawing/2014/main" id="{2B225B8B-DF9D-D9E5-8DEC-2EB4E2A7F1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2603" y="3525508"/>
            <a:ext cx="4216619" cy="877947"/>
          </a:xfrm>
          <a:prstGeom prst="rect">
            <a:avLst/>
          </a:prstGeom>
        </p:spPr>
      </p:pic>
      <p:pic>
        <p:nvPicPr>
          <p:cNvPr id="24" name="图片 23" descr="文本&#10;&#10;描述已自动生成">
            <a:extLst>
              <a:ext uri="{FF2B5EF4-FFF2-40B4-BE49-F238E27FC236}">
                <a16:creationId xmlns:a16="http://schemas.microsoft.com/office/drawing/2014/main" id="{218AF59D-0CB7-C8DB-7568-1906F688351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131810" y="5489225"/>
            <a:ext cx="3517900" cy="762000"/>
          </a:xfrm>
          <a:prstGeom prst="rect">
            <a:avLst/>
          </a:prstGeom>
        </p:spPr>
      </p:pic>
      <p:sp>
        <p:nvSpPr>
          <p:cNvPr id="25" name="文本框 24">
            <a:extLst>
              <a:ext uri="{FF2B5EF4-FFF2-40B4-BE49-F238E27FC236}">
                <a16:creationId xmlns:a16="http://schemas.microsoft.com/office/drawing/2014/main" id="{D90D9F3A-AF04-75B1-7909-A63E4F2CB96C}"/>
              </a:ext>
            </a:extLst>
          </p:cNvPr>
          <p:cNvSpPr txBox="1"/>
          <p:nvPr/>
        </p:nvSpPr>
        <p:spPr>
          <a:xfrm>
            <a:off x="8317104" y="4960506"/>
            <a:ext cx="3076483" cy="369332"/>
          </a:xfrm>
          <a:prstGeom prst="rect">
            <a:avLst/>
          </a:prstGeom>
          <a:noFill/>
        </p:spPr>
        <p:txBody>
          <a:bodyPr wrap="none" rtlCol="0">
            <a:spAutoFit/>
          </a:bodyPr>
          <a:lstStyle/>
          <a:p>
            <a:r>
              <a:rPr kumimoji="1" lang="en-US" altLang="zh-CN" dirty="0"/>
              <a:t>5</a:t>
            </a:r>
            <a:r>
              <a:rPr kumimoji="1" lang="zh-CN" altLang="en-US" dirty="0"/>
              <a:t>、设置步长，进行分数更新</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6" name="文本框 5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Tx/>
              <a:buNone/>
              <a:defRPr/>
            </a:pPr>
            <a:r>
              <a:rPr kumimoji="0" lang="zh-CN" altLang="en-US" sz="1000" b="0" i="0" kern="1200" cap="none" spc="600" normalizeH="0" baseline="0" noProof="0" dirty="0">
                <a:solidFill>
                  <a:prstClr val="white"/>
                </a:solidFill>
                <a:latin typeface="微软雅黑" panose="020B0503020204020204" pitchFamily="34" charset="-122"/>
                <a:ea typeface="微软雅黑" panose="020B0503020204020204" pitchFamily="34" charset="-122"/>
                <a:cs typeface="+mn-cs"/>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kern="1200" cap="none" spc="300" normalizeH="0" baseline="0" noProof="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8" name="文本框 7"/>
          <p:cNvSpPr txBox="1"/>
          <p:nvPr/>
        </p:nvSpPr>
        <p:spPr>
          <a:xfrm>
            <a:off x="851338" y="911830"/>
            <a:ext cx="7777480" cy="369332"/>
          </a:xfrm>
          <a:prstGeom prst="rect">
            <a:avLst/>
          </a:prstGeom>
          <a:noFill/>
        </p:spPr>
        <p:txBody>
          <a:bodyPr wrap="square" rtlCol="0" anchor="t">
            <a:spAutoFit/>
          </a:bodyPr>
          <a:lstStyle/>
          <a:p>
            <a:r>
              <a:rPr lang="zh-CN" altLang="en-US" dirty="0">
                <a:latin typeface="Microsoft YaHei" panose="020B0503020204020204" pitchFamily="34" charset="-122"/>
                <a:ea typeface="Microsoft YaHei" panose="020B0503020204020204" pitchFamily="34" charset="-122"/>
              </a:rPr>
              <a:t>模型在训练过程中同时学习模型参数和掩码参数</a:t>
            </a:r>
          </a:p>
        </p:txBody>
      </p:sp>
      <p:pic>
        <p:nvPicPr>
          <p:cNvPr id="2" name="图片 1" descr="文本&#10;&#10;描述已自动生成">
            <a:extLst>
              <a:ext uri="{FF2B5EF4-FFF2-40B4-BE49-F238E27FC236}">
                <a16:creationId xmlns:a16="http://schemas.microsoft.com/office/drawing/2014/main" id="{1A02823D-1E37-3A6A-12A6-B954B530FF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200" y="1442731"/>
            <a:ext cx="5219700" cy="4965700"/>
          </a:xfrm>
          <a:prstGeom prst="rect">
            <a:avLst/>
          </a:prstGeom>
        </p:spPr>
      </p:pic>
      <p:sp>
        <p:nvSpPr>
          <p:cNvPr id="3" name="标题占位符 1">
            <a:extLst>
              <a:ext uri="{FF2B5EF4-FFF2-40B4-BE49-F238E27FC236}">
                <a16:creationId xmlns:a16="http://schemas.microsoft.com/office/drawing/2014/main" id="{C1C0BE10-6393-A038-A515-E96B840494F1}"/>
              </a:ext>
            </a:extLst>
          </p:cNvPr>
          <p:cNvSpPr txBox="1"/>
          <p:nvPr/>
        </p:nvSpPr>
        <p:spPr>
          <a:xfrm>
            <a:off x="965200" y="160020"/>
            <a:ext cx="8925560" cy="61912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2800" b="1" i="0" u="none" strike="noStrike" kern="1200" cap="none" spc="0" normalizeH="0" baseline="0" noProof="0" dirty="0">
                <a:ln>
                  <a:noFill/>
                </a:ln>
                <a:solidFill>
                  <a:sysClr val="windowText" lastClr="000000"/>
                </a:solidFill>
                <a:effectLst/>
                <a:uLnTx/>
                <a:uFillTx/>
                <a:latin typeface="Arial Black" panose="020B0A04020102020204" charset="0"/>
                <a:ea typeface="微软雅黑" panose="020B0503020204020204" pitchFamily="34" charset="-122"/>
                <a:cs typeface="Arial Black" panose="020B0A04020102020204" charset="0"/>
              </a:rPr>
              <a:t>Method</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mJkZDU2ZDgzMzBhY2JhZGU4ZmMzYWQzODQ4NjhjZDEifQ=="/>
  <p:tag name="KSO_WPP_MARK_KEY" val="4310bb3d-905a-44b2-9cc3-3c4757cfeb6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自定义 100">
      <a:dk1>
        <a:sysClr val="windowText" lastClr="000000"/>
      </a:dk1>
      <a:lt1>
        <a:sysClr val="window" lastClr="FFFFFF"/>
      </a:lt1>
      <a:dk2>
        <a:srgbClr val="44546A"/>
      </a:dk2>
      <a:lt2>
        <a:srgbClr val="E7E6E6"/>
      </a:lt2>
      <a:accent1>
        <a:srgbClr val="591B89"/>
      </a:accent1>
      <a:accent2>
        <a:srgbClr val="EEB51A"/>
      </a:accent2>
      <a:accent3>
        <a:srgbClr val="591B89"/>
      </a:accent3>
      <a:accent4>
        <a:srgbClr val="EEB51A"/>
      </a:accent4>
      <a:accent5>
        <a:srgbClr val="591B89"/>
      </a:accent5>
      <a:accent6>
        <a:srgbClr val="EEB51A"/>
      </a:accent6>
      <a:hlink>
        <a:srgbClr val="591B89"/>
      </a:hlink>
      <a:folHlink>
        <a:srgbClr val="EEB51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1370</TotalTime>
  <Words>1855</Words>
  <Application>Microsoft Macintosh PowerPoint</Application>
  <PresentationFormat>宽屏</PresentationFormat>
  <Paragraphs>161</Paragraphs>
  <Slides>16</Slides>
  <Notes>15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16</vt:i4>
      </vt:variant>
    </vt:vector>
  </HeadingPairs>
  <TitlesOfParts>
    <vt:vector size="28" baseType="lpstr">
      <vt:lpstr>等线</vt:lpstr>
      <vt:lpstr>Microsoft YaHei</vt:lpstr>
      <vt:lpstr>Microsoft YaHei</vt:lpstr>
      <vt:lpstr>Arial</vt:lpstr>
      <vt:lpstr>Arial Black</vt:lpstr>
      <vt:lpstr>Calibri</vt:lpstr>
      <vt:lpstr>Calibri Light</vt:lpstr>
      <vt:lpstr>Cambria Math</vt:lpstr>
      <vt:lpstr>Times New Roman</vt:lpstr>
      <vt:lpstr>Wingdings</vt:lpstr>
      <vt:lpstr>1_Office 主题​​</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紫色沉稳简约毕业答辩毕业论文答辩PPT</dc:title>
  <dc:creator>lenovo</dc:creator>
  <cp:lastModifiedBy>yeziapp</cp:lastModifiedBy>
  <cp:revision>508</cp:revision>
  <dcterms:created xsi:type="dcterms:W3CDTF">2019-03-09T08:01:00Z</dcterms:created>
  <dcterms:modified xsi:type="dcterms:W3CDTF">2023-08-24T06:15:38Z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8A690A569E18414DA2F42C7A0F0BB41B_13</vt:lpwstr>
  </property>
</Properties>
</file>