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28" r:id="rId2"/>
    <p:sldId id="3264" r:id="rId3"/>
    <p:sldId id="270" r:id="rId4"/>
    <p:sldId id="3266" r:id="rId5"/>
    <p:sldId id="3268" r:id="rId6"/>
    <p:sldId id="3267" r:id="rId7"/>
    <p:sldId id="3271" r:id="rId8"/>
    <p:sldId id="3272" r:id="rId9"/>
    <p:sldId id="3273" r:id="rId10"/>
    <p:sldId id="3269" r:id="rId11"/>
    <p:sldId id="3274" r:id="rId12"/>
    <p:sldId id="3276" r:id="rId13"/>
    <p:sldId id="3277" r:id="rId14"/>
    <p:sldId id="3278" r:id="rId15"/>
    <p:sldId id="3270" r:id="rId16"/>
    <p:sldId id="3280" r:id="rId17"/>
    <p:sldId id="3279" r:id="rId18"/>
    <p:sldId id="3265" r:id="rId19"/>
    <p:sldId id="3281" r:id="rId20"/>
    <p:sldId id="323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7" autoAdjust="0"/>
    <p:restoredTop sz="93243" autoAdjust="0"/>
  </p:normalViewPr>
  <p:slideViewPr>
    <p:cSldViewPr snapToGrid="0">
      <p:cViewPr varScale="1">
        <p:scale>
          <a:sx n="148" d="100"/>
          <a:sy n="148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C0081-33EE-49E7-ABBC-9DD3567873E3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558EB-8DCC-4F73-B9EB-5808F2451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60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如果我们忽略单位之间的联系来估计</a:t>
            </a:r>
            <a:r>
              <a:rPr lang="en-US" altLang="zh-CN" dirty="0"/>
              <a:t>$ACE_{XY}$</a:t>
            </a:r>
            <a:r>
              <a:rPr lang="zh-CN" altLang="en-US" dirty="0"/>
              <a:t>，我们的估计量将是</a:t>
            </a:r>
            <a:r>
              <a:rPr lang="en-US" altLang="zh-CN" dirty="0"/>
              <a:t>$\hat{β}_{XY}$          </a:t>
            </a:r>
            <a:r>
              <a:rPr lang="en-US" altLang="zh-CN" dirty="0" err="1"/>
              <a:t>σX</a:t>
            </a:r>
            <a:r>
              <a:rPr lang="zh-CN" altLang="en-US" dirty="0"/>
              <a:t>等于 </a:t>
            </a:r>
            <a:r>
              <a:rPr lang="en-US" altLang="zh-CN" dirty="0"/>
              <a:t>R </a:t>
            </a:r>
            <a:r>
              <a:rPr lang="zh-CN" altLang="en-US" dirty="0"/>
              <a:t>和 </a:t>
            </a:r>
            <a:r>
              <a:rPr lang="en-US" altLang="zh-CN" dirty="0"/>
              <a:t>X </a:t>
            </a:r>
            <a:r>
              <a:rPr lang="zh-CN" altLang="en-US" dirty="0"/>
              <a:t>之间的开放路径值之和乘以该路径根的方差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7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意思是只有含有两种偏差结构的一种或两种才算有偏差。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149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意思是只有含有两种偏差结构的一种或两种才算有偏差。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426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意思是只有含有两种偏差结构的一种或两种才算有偏差。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09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较大的样本量和较小的路径值会导致较小的偏差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684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40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例如，单元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可能会帮助单元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更好地理解课程材料，从而可能提高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的成绩。如果单元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帮助单元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提高了他们的学习理解，并且单元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j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在同学评论中说明了这一点，那么它将提高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的成绩。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3054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625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45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如果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出现在分配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值的函数中，那么变量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是变量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的一个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直接原因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。（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X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也称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treatment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 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 也称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outcome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与单元之间相互作用相关的研究最多的概念之一是干扰 。实证领域的大多数文献都假设没有干扰。</a:t>
            </a:r>
            <a:r>
              <a:rPr lang="en-US" altLang="zh-CN" dirty="0"/>
              <a:t>interference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737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6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555555"/>
                </a:solidFill>
                <a:effectLst/>
                <a:latin typeface="minion-pro-caption"/>
              </a:rPr>
              <a:t>SUTVA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nion-pro-caption"/>
              </a:rPr>
              <a:t>假设用户之间是相互独立的，无互相干扰。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nion-pro-caption"/>
              </a:rPr>
              <a:t>SUTVA 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minion-pro-caption"/>
              </a:rPr>
              <a:t>保证个体的潜在结果只和他自己有关、最终观察到的结果也只和他自己有关。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minion-pro-caption"/>
              </a:rPr>
              <a:t>[Rubin, 1978]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87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09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/>
              <a:t>一个交互模型， </a:t>
            </a:r>
            <a:r>
              <a:rPr lang="en-US" altLang="zh-CN" sz="2800" dirty="0"/>
              <a:t>M^*(G^*,S^*)</a:t>
            </a:r>
            <a:r>
              <a:rPr lang="zh-CN" altLang="en-US" sz="2800" dirty="0"/>
              <a:t>，是一个因果模型，其中</a:t>
            </a:r>
            <a:r>
              <a:rPr lang="en-US" altLang="zh-CN" sz="2800" dirty="0"/>
              <a:t>G</a:t>
            </a:r>
            <a:r>
              <a:rPr lang="zh-CN" altLang="en-US" sz="2800" dirty="0"/>
              <a:t>是相互作用网络，而</a:t>
            </a:r>
            <a:r>
              <a:rPr lang="en-US" altLang="zh-CN" sz="2800" dirty="0"/>
              <a:t>S</a:t>
            </a:r>
            <a:r>
              <a:rPr lang="zh-CN" altLang="en-US" sz="2800" dirty="0"/>
              <a:t>是定义观察到的显式变量的数据生成过程的结构方程组。交互网络</a:t>
            </a:r>
            <a:r>
              <a:rPr lang="en-US" altLang="zh-CN" sz="2800" dirty="0"/>
              <a:t>G</a:t>
            </a:r>
            <a:r>
              <a:rPr lang="zh-CN" altLang="en-US" sz="2800" dirty="0"/>
              <a:t>是一个有向无环图，每个节点表示一个显式变量，每个有向边 </a:t>
            </a:r>
            <a:r>
              <a:rPr lang="en-US" altLang="zh-CN" sz="2800" dirty="0"/>
              <a:t>Ai → </a:t>
            </a:r>
            <a:r>
              <a:rPr lang="en-US" altLang="zh-CN" sz="2800" dirty="0" err="1"/>
              <a:t>Bj</a:t>
            </a:r>
            <a:r>
              <a:rPr lang="zh-CN" altLang="en-US" sz="2800" dirty="0"/>
              <a:t>表示</a:t>
            </a:r>
            <a:r>
              <a:rPr lang="en-US" altLang="zh-CN" sz="2800" dirty="0"/>
              <a:t>Ai</a:t>
            </a:r>
            <a:r>
              <a:rPr lang="zh-CN" altLang="en-US" sz="2800" dirty="0"/>
              <a:t>导致</a:t>
            </a:r>
            <a:r>
              <a:rPr lang="en-US" altLang="zh-CN" sz="2800" dirty="0"/>
              <a:t>Bi</a:t>
            </a:r>
            <a:r>
              <a:rPr lang="zh-CN" altLang="en-US" sz="2800" dirty="0"/>
              <a:t>。 </a:t>
            </a:r>
            <a:endParaRPr lang="en-US" altLang="zh-CN" sz="2800" dirty="0"/>
          </a:p>
          <a:p>
            <a:r>
              <a:rPr lang="zh-CN" altLang="en-US" sz="2800" dirty="0"/>
              <a:t>交互模型的一个例子是图</a:t>
            </a:r>
            <a:r>
              <a:rPr lang="en-US" altLang="zh-CN" sz="2800" dirty="0"/>
              <a:t>2</a:t>
            </a:r>
            <a:r>
              <a:rPr lang="zh-CN" altLang="en-US" sz="2800" dirty="0"/>
              <a:t>所示的相互作用网络</a:t>
            </a:r>
            <a:r>
              <a:rPr lang="en-US" altLang="zh-CN" sz="2800" dirty="0"/>
              <a:t>G</a:t>
            </a:r>
            <a:r>
              <a:rPr lang="zh-CN" altLang="en-US" sz="2800" dirty="0"/>
              <a:t>和结构方程</a:t>
            </a:r>
            <a:r>
              <a:rPr lang="en-US" altLang="zh-CN" sz="2800" dirty="0"/>
              <a:t>S*(</a:t>
            </a:r>
            <a:r>
              <a:rPr lang="zh-CN" altLang="en-US" sz="2800" dirty="0"/>
              <a:t>部分</a:t>
            </a:r>
            <a:r>
              <a:rPr lang="en-US" altLang="zh-CN" sz="2800" dirty="0"/>
              <a:t>)</a:t>
            </a:r>
            <a:r>
              <a:rPr lang="zh-CN" altLang="en-US" sz="2800" dirty="0"/>
              <a:t>在它旁边指定</a:t>
            </a:r>
            <a:r>
              <a:rPr lang="en-US" altLang="zh-CN" sz="2800" dirty="0"/>
              <a:t>U_{</a:t>
            </a:r>
            <a:r>
              <a:rPr lang="en-US" altLang="zh-CN" sz="2800" dirty="0" err="1"/>
              <a:t>V_i</a:t>
            </a:r>
            <a:r>
              <a:rPr lang="en-US" altLang="zh-CN" sz="2800" dirty="0"/>
              <a:t>}</a:t>
            </a:r>
            <a:r>
              <a:rPr lang="zh-CN" altLang="en-US" sz="2800" dirty="0"/>
              <a:t>表示外显变量</a:t>
            </a:r>
            <a:r>
              <a:rPr lang="en-US" altLang="zh-CN" sz="2800" dirty="0"/>
              <a:t>V</a:t>
            </a:r>
            <a:r>
              <a:rPr lang="zh-CN" altLang="en-US" sz="2800" dirty="0"/>
              <a:t>的未观察到的外生误差。观察到交互网络允许相同单元 </a:t>
            </a:r>
            <a:r>
              <a:rPr lang="en-US" altLang="zh-CN" sz="2800" dirty="0"/>
              <a:t>(</a:t>
            </a:r>
            <a:r>
              <a:rPr lang="zh-CN" altLang="en-US" sz="2800" dirty="0"/>
              <a:t>例如</a:t>
            </a:r>
            <a:r>
              <a:rPr lang="en-US" altLang="zh-CN" sz="2800" dirty="0"/>
              <a:t>X1-&gt;Y1)</a:t>
            </a:r>
            <a:r>
              <a:rPr lang="zh-CN" altLang="en-US" sz="2800" dirty="0"/>
              <a:t>的外显变量之间的边，以及两个不同单元 </a:t>
            </a:r>
            <a:r>
              <a:rPr lang="en-US" altLang="zh-CN" sz="2800" dirty="0"/>
              <a:t>(</a:t>
            </a:r>
            <a:r>
              <a:rPr lang="zh-CN" altLang="en-US" sz="2800" dirty="0"/>
              <a:t>例如</a:t>
            </a:r>
            <a:r>
              <a:rPr lang="en-US" altLang="zh-CN" sz="2800" dirty="0"/>
              <a:t>C1</a:t>
            </a:r>
            <a:r>
              <a:rPr lang="zh-CN" altLang="en-US" sz="2800" dirty="0"/>
              <a:t>一</a:t>
            </a:r>
            <a:r>
              <a:rPr lang="en-US" altLang="zh-CN" sz="2800" dirty="0"/>
              <a:t>Y2) </a:t>
            </a:r>
            <a:r>
              <a:rPr lang="zh-CN" altLang="en-US" sz="2800" dirty="0"/>
              <a:t>之间的边。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315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7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95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5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93169-FE9F-45F4-B7FD-A039670AC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9E02DA-94AC-4E21-9B62-E4A498C47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56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8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182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23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63600" y="876568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1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" y="732283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07653" y="1492903"/>
            <a:ext cx="8695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3765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Causal Inference with Non-IID Data using Linear Graphical Models</a:t>
            </a:r>
          </a:p>
        </p:txBody>
      </p:sp>
      <p:sp>
        <p:nvSpPr>
          <p:cNvPr id="16" name="文本占位符 56"/>
          <p:cNvSpPr txBox="1"/>
          <p:nvPr/>
        </p:nvSpPr>
        <p:spPr>
          <a:xfrm>
            <a:off x="9617413" y="5869590"/>
            <a:ext cx="19112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汇报：左宏伟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A3CAD-F1BD-68CF-0FB8-D97994A2A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A60BB-0A73-4731-A4B3-5BB10F6DD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37" y="732283"/>
            <a:ext cx="3140616" cy="29035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072A26-A9A8-B61B-9683-7EE8722403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695" y="3560222"/>
            <a:ext cx="7295147" cy="13936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217341-74C8-3EBE-4382-7C9DFBD8D766}"/>
              </a:ext>
            </a:extLst>
          </p:cNvPr>
          <p:cNvSpPr txBox="1"/>
          <p:nvPr/>
        </p:nvSpPr>
        <p:spPr>
          <a:xfrm>
            <a:off x="4402208" y="2570121"/>
            <a:ext cx="7789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36th Conference on Neural Information Processing Systems (NeurIPS 2022).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定义、量化、检测和消除</a:t>
            </a: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TACE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的作用偏差</a:t>
            </a:r>
            <a:endParaRPr lang="en-US" altLang="zh-CN" sz="24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91EF13-6A61-90E8-DC4B-486BC39F3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545" b="1"/>
          <a:stretch/>
        </p:blipFill>
        <p:spPr>
          <a:xfrm>
            <a:off x="531341" y="2152022"/>
            <a:ext cx="8606451" cy="4389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B643C9-7660-2E49-7B5C-39E92BDE1031}"/>
              </a:ext>
            </a:extLst>
          </p:cNvPr>
          <p:cNvSpPr txBox="1"/>
          <p:nvPr/>
        </p:nvSpPr>
        <p:spPr>
          <a:xfrm>
            <a:off x="531341" y="1802702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3.2 </a:t>
            </a:r>
            <a:r>
              <a:rPr lang="zh-CN" altLang="en-US" b="1" dirty="0"/>
              <a:t>量化偏差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7897DD-3DB4-458F-8EDE-A26A282AC05F}"/>
              </a:ext>
            </a:extLst>
          </p:cNvPr>
          <p:cNvSpPr txBox="1"/>
          <p:nvPr/>
        </p:nvSpPr>
        <p:spPr>
          <a:xfrm>
            <a:off x="531341" y="815737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3.1 </a:t>
            </a:r>
            <a:r>
              <a:rPr lang="zh-CN" altLang="en-US" b="1" dirty="0"/>
              <a:t>偏差的定义</a:t>
            </a:r>
            <a:r>
              <a:rPr lang="zh-CN" altLang="fr-FR" b="1" dirty="0"/>
              <a:t>（交互作用偏差 </a:t>
            </a:r>
            <a:r>
              <a:rPr lang="fr-FR" altLang="zh-CN" b="1" dirty="0"/>
              <a:t>Interaction bias</a:t>
            </a:r>
            <a:r>
              <a:rPr lang="zh-CN" altLang="fr-FR" b="1" dirty="0"/>
              <a:t>）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6A03DB-441A-4D85-89D5-B44DD72DB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109734"/>
            <a:ext cx="9502140" cy="7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0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定义、量化、检测和消除</a:t>
            </a: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TACE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的作用偏差</a:t>
            </a:r>
            <a:endParaRPr lang="en-US" altLang="zh-CN" sz="24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E41B39-7F76-5875-40F6-FA60EA93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10" y="1270839"/>
            <a:ext cx="11499779" cy="24059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D98FD0-8BD8-6A5D-9AF7-45F3ADF660EC}"/>
              </a:ext>
            </a:extLst>
          </p:cNvPr>
          <p:cNvSpPr txBox="1"/>
          <p:nvPr/>
        </p:nvSpPr>
        <p:spPr>
          <a:xfrm>
            <a:off x="479928" y="897589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3.2 </a:t>
            </a:r>
            <a:r>
              <a:rPr lang="zh-CN" altLang="en-US" b="1" dirty="0"/>
              <a:t>计算交互作用偏差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E77AB7-DC87-2C36-18AF-00C14DDD7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0213" y="4486156"/>
            <a:ext cx="6619875" cy="1028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73651A-B11A-F16C-1963-4CFF9E7B557B}"/>
              </a:ext>
            </a:extLst>
          </p:cNvPr>
          <p:cNvSpPr txBox="1"/>
          <p:nvPr/>
        </p:nvSpPr>
        <p:spPr>
          <a:xfrm>
            <a:off x="5350213" y="5514856"/>
            <a:ext cx="6919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第二项是通过对以下形式的路径求和获得的：Xi </a:t>
            </a:r>
            <a:r>
              <a:rPr lang="en-US" altLang="zh-CN" dirty="0"/>
              <a:t>-</a:t>
            </a:r>
            <a:r>
              <a:rPr lang="zh-CN" altLang="en-US" dirty="0"/>
              <a:t> ··· - Wj - ··· - Yi，第三项是通过对以下形式的路径求和获得：Xi </a:t>
            </a:r>
            <a:r>
              <a:rPr lang="en-US" altLang="zh-CN" dirty="0"/>
              <a:t>-</a:t>
            </a:r>
            <a:r>
              <a:rPr lang="zh-CN" altLang="en-US" dirty="0"/>
              <a:t> ··· </a:t>
            </a:r>
            <a:r>
              <a:rPr lang="en-US" altLang="zh-CN" dirty="0"/>
              <a:t>-</a:t>
            </a:r>
            <a:r>
              <a:rPr lang="zh-CN" altLang="en-US" dirty="0"/>
              <a:t> Yj。</a:t>
            </a:r>
          </a:p>
        </p:txBody>
      </p:sp>
    </p:spTree>
    <p:extLst>
      <p:ext uri="{BB962C8B-B14F-4D97-AF65-F5344CB8AC3E}">
        <p14:creationId xmlns:p14="http://schemas.microsoft.com/office/powerpoint/2010/main" val="72694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定义、量化、检测和消除</a:t>
            </a: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TACE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的作用偏差</a:t>
            </a:r>
            <a:endParaRPr lang="en-US" altLang="zh-CN" sz="24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B22B30-22C8-A735-7DDD-00E8244592AA}"/>
              </a:ext>
            </a:extLst>
          </p:cNvPr>
          <p:cNvSpPr txBox="1"/>
          <p:nvPr/>
        </p:nvSpPr>
        <p:spPr>
          <a:xfrm>
            <a:off x="660400" y="89758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3.3 </a:t>
            </a:r>
            <a:r>
              <a:rPr lang="zh-CN" altLang="en-US" b="1" dirty="0"/>
              <a:t>检测偏差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30A98-733A-2554-2E16-36C877840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83872"/>
            <a:ext cx="9957547" cy="306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97DE35-C9B1-ED55-3B60-BF535677B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1790379"/>
            <a:ext cx="3596734" cy="22173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BDF3346-C027-2B65-24F7-28A21E8EC02A}"/>
              </a:ext>
            </a:extLst>
          </p:cNvPr>
          <p:cNvSpPr txBox="1"/>
          <p:nvPr/>
        </p:nvSpPr>
        <p:spPr>
          <a:xfrm>
            <a:off x="4523069" y="2237348"/>
            <a:ext cx="6094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图7包含反射和偏转偏置结构。</a:t>
            </a:r>
            <a:endParaRPr lang="en-US" altLang="zh-CN" dirty="0"/>
          </a:p>
          <a:p>
            <a:r>
              <a:rPr lang="zh-CN" altLang="en-US" dirty="0"/>
              <a:t>图8不包含任何偏置结构。</a:t>
            </a:r>
            <a:endParaRPr lang="en-US" altLang="zh-CN" dirty="0"/>
          </a:p>
          <a:p>
            <a:r>
              <a:rPr lang="zh-CN" altLang="en-US" dirty="0"/>
              <a:t>因此，图7有交互偏倚，而图8没有。</a:t>
            </a:r>
          </a:p>
        </p:txBody>
      </p:sp>
    </p:spTree>
    <p:extLst>
      <p:ext uri="{BB962C8B-B14F-4D97-AF65-F5344CB8AC3E}">
        <p14:creationId xmlns:p14="http://schemas.microsoft.com/office/powerpoint/2010/main" val="1100051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定义、量化、检测和消除</a:t>
            </a: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TACE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的作用偏差</a:t>
            </a:r>
            <a:endParaRPr lang="en-US" altLang="zh-CN" sz="24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B22B30-22C8-A735-7DDD-00E8244592AA}"/>
              </a:ext>
            </a:extLst>
          </p:cNvPr>
          <p:cNvSpPr txBox="1"/>
          <p:nvPr/>
        </p:nvSpPr>
        <p:spPr>
          <a:xfrm>
            <a:off x="660400" y="897589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3.4 </a:t>
            </a:r>
            <a:r>
              <a:rPr lang="zh-CN" altLang="en-US" b="1" dirty="0"/>
              <a:t>消除偏差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B00E4E-BB68-56F3-F7CE-059D55C92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66921"/>
            <a:ext cx="7557810" cy="33854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74A8FF-ADB4-CAD8-F2DA-A472D617F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4676781"/>
            <a:ext cx="10092017" cy="8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3.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定义、量化、检测和消除</a:t>
            </a: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TACE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的作用偏差</a:t>
            </a:r>
            <a:endParaRPr lang="en-US" altLang="zh-CN" sz="2400" b="1" spc="300" dirty="0">
              <a:solidFill>
                <a:srgbClr val="44546A">
                  <a:lumMod val="50000"/>
                </a:srgbClr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1D8D17-07BE-6BC3-CF28-2E70D7A58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93" y="774063"/>
            <a:ext cx="9848850" cy="26384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DDF318-EF8E-7FB6-357D-20686BC94117}"/>
              </a:ext>
            </a:extLst>
          </p:cNvPr>
          <p:cNvSpPr txBox="1"/>
          <p:nvPr/>
        </p:nvSpPr>
        <p:spPr>
          <a:xfrm>
            <a:off x="526116" y="3466476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定理 1 和 2 对现实问题的适用性：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CEF5F9-3202-0232-4ED9-74E1D74E021F}"/>
              </a:ext>
            </a:extLst>
          </p:cNvPr>
          <p:cNvSpPr txBox="1"/>
          <p:nvPr/>
        </p:nvSpPr>
        <p:spPr>
          <a:xfrm>
            <a:off x="526116" y="3872590"/>
            <a:ext cx="997672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        是否需要一个完整的交互网络来将这些结果应用于现实世界的问题。定理 1 量化了偏差，并向我们揭示了 </a:t>
            </a:r>
            <a:r>
              <a:rPr lang="zh-CN" altLang="en-US" sz="1600" b="1" dirty="0"/>
              <a:t>样本大小 </a:t>
            </a:r>
            <a:r>
              <a:rPr lang="zh-CN" altLang="en-US" sz="1600" dirty="0"/>
              <a:t>和 </a:t>
            </a:r>
            <a:r>
              <a:rPr lang="zh-CN" altLang="en-US" sz="1600" b="1" dirty="0"/>
              <a:t>路径系数值 </a:t>
            </a:r>
            <a:r>
              <a:rPr lang="zh-CN" altLang="en-US" sz="1600" dirty="0"/>
              <a:t>等各种因素如何影响偏差。</a:t>
            </a:r>
            <a:endParaRPr lang="en-US" altLang="zh-CN" sz="1600" dirty="0"/>
          </a:p>
          <a:p>
            <a:r>
              <a:rPr lang="zh-CN" altLang="en-US" sz="1600" dirty="0"/>
              <a:t>        随着无偏置结构样本数量的增加，相互作用偏差会小。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如果偏转和反射两种结构的数量固定，则偏置项随着n的增加而减小，由 </a:t>
            </a:r>
            <a:r>
              <a:rPr lang="zh-CN" altLang="en-US" sz="1600" b="1" dirty="0"/>
              <a:t>反射偏置项的1/n</a:t>
            </a:r>
            <a:r>
              <a:rPr lang="zh-CN" altLang="en-US" sz="1600" dirty="0"/>
              <a:t> 和 </a:t>
            </a:r>
            <a:r>
              <a:rPr lang="zh-CN" altLang="en-US" sz="1600" b="1" dirty="0"/>
              <a:t>偏转偏置项的1/n(n-1) </a:t>
            </a:r>
            <a:r>
              <a:rPr lang="zh-CN" altLang="en-US" sz="1600" dirty="0"/>
              <a:t>表示。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如果 </a:t>
            </a:r>
            <a:r>
              <a:rPr lang="zh-CN" altLang="en-US" sz="1600" b="1" dirty="0"/>
              <a:t>路径系数的值</a:t>
            </a:r>
            <a:r>
              <a:rPr lang="zh-CN" altLang="en-US" sz="1600" dirty="0"/>
              <a:t> 很高，则 </a:t>
            </a:r>
            <a:r>
              <a:rPr lang="zh-CN" altLang="en-US" sz="1600" b="1" dirty="0"/>
              <a:t>Val(p)</a:t>
            </a:r>
            <a:r>
              <a:rPr lang="zh-CN" altLang="en-US" sz="1600" dirty="0"/>
              <a:t> 也会很高，这将导致 </a:t>
            </a:r>
            <a:r>
              <a:rPr lang="zh-CN" altLang="en-US" sz="1600" b="1" dirty="0"/>
              <a:t>偏差</a:t>
            </a:r>
            <a:r>
              <a:rPr lang="zh-CN" altLang="en-US" sz="1600" dirty="0"/>
              <a:t> 增加。</a:t>
            </a:r>
            <a:endParaRPr lang="en-US" altLang="zh-CN" sz="1600" dirty="0"/>
          </a:p>
          <a:p>
            <a:r>
              <a:rPr lang="en-US" altLang="zh-CN" sz="1600" dirty="0"/>
              <a:t>        </a:t>
            </a:r>
            <a:r>
              <a:rPr lang="zh-CN" altLang="en-US" sz="1600" dirty="0"/>
              <a:t>最后，如果 </a:t>
            </a:r>
            <a:r>
              <a:rPr lang="zh-CN" altLang="en-US" sz="1600" b="1" dirty="0"/>
              <a:t>交互连接稀疏（单元之间的边较少）</a:t>
            </a:r>
            <a:r>
              <a:rPr lang="zh-CN" altLang="en-US" sz="1600" dirty="0"/>
              <a:t>，</a:t>
            </a:r>
            <a:r>
              <a:rPr lang="zh-CN" altLang="en-US" sz="1600" b="1" dirty="0"/>
              <a:t>路径总数的减少可能会降低偏差</a:t>
            </a:r>
            <a:r>
              <a:rPr lang="zh-CN" altLang="en-US" sz="1600" dirty="0"/>
              <a:t>，但更重要的是，定理 2 中使用的 </a:t>
            </a:r>
            <a:r>
              <a:rPr lang="zh-CN" altLang="en-US" sz="1600" b="1" dirty="0"/>
              <a:t>无偏差集合 B 中的样本数量往往会变大 </a:t>
            </a:r>
            <a:r>
              <a:rPr lang="zh-CN" altLang="en-US" sz="1600" dirty="0"/>
              <a:t>，这将有助于计算更好的</a:t>
            </a:r>
            <a:r>
              <a:rPr lang="en-US" altLang="zh-CN" sz="1600" dirty="0"/>
              <a:t>TACE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1138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4.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实验仿真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0C217CD-EA11-EE57-F1B0-5A567CB25197}"/>
              </a:ext>
            </a:extLst>
          </p:cNvPr>
          <p:cNvSpPr/>
          <p:nvPr/>
        </p:nvSpPr>
        <p:spPr>
          <a:xfrm>
            <a:off x="435067" y="800391"/>
            <a:ext cx="2104465" cy="365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EEF85C2-B1D7-03E5-539B-A8F912FC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73" y="779334"/>
            <a:ext cx="19767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solidFill>
                  <a:schemeClr val="bg1"/>
                </a:solidFill>
              </a:rPr>
              <a:t>Simulations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zh-CN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4118EC-BBC4-5EFF-FA48-46E157030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65" y="1205042"/>
            <a:ext cx="10293319" cy="2642576"/>
          </a:xfrm>
          <a:prstGeom prst="rect">
            <a:avLst/>
          </a:prstGeom>
        </p:spPr>
      </p:pic>
      <p:pic>
        <p:nvPicPr>
          <p:cNvPr id="4" name="图片 3" descr="电脑萤幕的截图&#10;&#10;描述已自动生成">
            <a:extLst>
              <a:ext uri="{FF2B5EF4-FFF2-40B4-BE49-F238E27FC236}">
                <a16:creationId xmlns:a16="http://schemas.microsoft.com/office/drawing/2014/main" id="{CE52BB9D-B2C8-F916-83B6-82A88CE18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055" y="3622304"/>
            <a:ext cx="6483444" cy="29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4.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实验仿真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325BB64B-E3CA-2E39-EDAC-EFD56F3B7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2" y="2484241"/>
            <a:ext cx="10839450" cy="329565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A6297013-0D48-3CFD-3175-611C8EEF0F38}"/>
              </a:ext>
            </a:extLst>
          </p:cNvPr>
          <p:cNvSpPr/>
          <p:nvPr/>
        </p:nvSpPr>
        <p:spPr>
          <a:xfrm>
            <a:off x="549027" y="948520"/>
            <a:ext cx="1481138" cy="365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E00BE9-996B-6E88-6653-D03C5E1E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73" y="917833"/>
            <a:ext cx="1976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</a:rPr>
              <a:t>Results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B72A5E-AE91-CC59-CEA3-8EFDB607A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05" y="1386465"/>
            <a:ext cx="11193293" cy="1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06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4.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实验仿真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44011F0-BAD7-DB93-7277-29704324B6DA}"/>
              </a:ext>
            </a:extLst>
          </p:cNvPr>
          <p:cNvSpPr/>
          <p:nvPr/>
        </p:nvSpPr>
        <p:spPr>
          <a:xfrm>
            <a:off x="351630" y="878404"/>
            <a:ext cx="1481138" cy="3653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0724B2E8-616A-AF86-B96C-D14F576D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303" y="851963"/>
            <a:ext cx="19767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chemeClr val="bg1"/>
                </a:solidFill>
              </a:rPr>
              <a:t>Case Study</a:t>
            </a:r>
            <a:endParaRPr lang="zh-CN" altLang="zh-CN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1D5E74-E481-DCAC-761E-F0303B4B5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77" y="1874009"/>
            <a:ext cx="10524012" cy="1130804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A7BDE99-DCD7-F569-2A46-A9E808174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067" y="2786734"/>
            <a:ext cx="4469588" cy="40013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0F69DA9-2371-097E-717F-FA6027D36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48" y="1316529"/>
            <a:ext cx="11577371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2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65BB433-6188-0640-9A56-4CD994A40658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16A864B4-829C-6ADC-11B3-B1B0790AC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837" y="3154283"/>
            <a:ext cx="8165813" cy="24597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FC1822-67A6-ECB3-108F-DA473B4AF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01" y="3151553"/>
            <a:ext cx="3162300" cy="2676525"/>
          </a:xfrm>
          <a:prstGeom prst="rect">
            <a:avLst/>
          </a:prstGeom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id="{512C47C0-D757-04CF-363F-1ECA8C12653E}"/>
              </a:ext>
            </a:extLst>
          </p:cNvPr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4.</a:t>
            </a: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实验仿真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230F5C-1FAC-30F9-F8C0-1E9E97791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79" y="836797"/>
            <a:ext cx="11167353" cy="20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4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65BB433-6188-0640-9A56-4CD994A40658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512C47C0-D757-04CF-363F-1ECA8C12653E}"/>
              </a:ext>
            </a:extLst>
          </p:cNvPr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</a:rPr>
              <a:t>总结与收获</a:t>
            </a:r>
            <a:endParaRPr kumimoji="0" lang="en-US" altLang="zh-CN" sz="24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389366-3E38-DCED-CD31-9923B2575E3D}"/>
              </a:ext>
            </a:extLst>
          </p:cNvPr>
          <p:cNvSpPr txBox="1"/>
          <p:nvPr/>
        </p:nvSpPr>
        <p:spPr>
          <a:xfrm>
            <a:off x="570541" y="1079124"/>
            <a:ext cx="9280105" cy="1677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阅读图灵奖得主</a:t>
            </a:r>
            <a:r>
              <a:rPr lang="en-US" altLang="zh-CN" dirty="0"/>
              <a:t>Pearl</a:t>
            </a:r>
            <a:r>
              <a:rPr lang="zh-CN" altLang="en-US" dirty="0"/>
              <a:t>的教材，从</a:t>
            </a:r>
            <a:r>
              <a:rPr lang="en-US" altLang="zh-CN" dirty="0"/>
              <a:t>0</a:t>
            </a:r>
            <a:r>
              <a:rPr lang="zh-CN" altLang="en-US" dirty="0"/>
              <a:t>入门因果推断相关知识，对因果的应用有了一些认识。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熟悉</a:t>
            </a:r>
            <a:r>
              <a:rPr lang="en-US" altLang="zh-CN" dirty="0"/>
              <a:t>ML</a:t>
            </a:r>
            <a:r>
              <a:rPr lang="zh-CN" altLang="en-US" dirty="0"/>
              <a:t>算法和库的调用，如这篇文章的简单线性回归。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继续阅读相关论文并复现</a:t>
            </a:r>
          </a:p>
        </p:txBody>
      </p:sp>
    </p:spTree>
    <p:extLst>
      <p:ext uri="{BB962C8B-B14F-4D97-AF65-F5344CB8AC3E}">
        <p14:creationId xmlns:p14="http://schemas.microsoft.com/office/powerpoint/2010/main" val="404856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199" y="-100014"/>
            <a:ext cx="8759713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introduction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ED5210-9659-895C-59C0-C998A09D8418}"/>
              </a:ext>
            </a:extLst>
          </p:cNvPr>
          <p:cNvSpPr txBox="1"/>
          <p:nvPr/>
        </p:nvSpPr>
        <p:spPr>
          <a:xfrm>
            <a:off x="617339" y="1103362"/>
            <a:ext cx="10312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传统的因果推断技术假设数据是独立同分布的，忽略个体之间的相互作用。然而，一个单元的</a:t>
            </a:r>
            <a:r>
              <a:rPr lang="en-US" altLang="zh-CN" sz="2400" dirty="0">
                <a:latin typeface="News Gothic MT" panose="020F0502020204030204" pitchFamily="34" charset="0"/>
                <a:ea typeface="楷体" panose="02010609060101010101" pitchFamily="49" charset="-122"/>
              </a:rPr>
              <a:t>Treatment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可能会影响另一个单元的</a:t>
            </a:r>
            <a:r>
              <a:rPr lang="en-US" altLang="zh-CN" sz="2400" dirty="0" err="1">
                <a:latin typeface="News Gothic MT" panose="020F0502020204030204" pitchFamily="34" charset="0"/>
                <a:ea typeface="楷体" panose="02010609060101010101" pitchFamily="49" charset="-122"/>
              </a:rPr>
              <a:t>Outcone</a:t>
            </a:r>
            <a:r>
              <a:rPr lang="zh-CN" altLang="en-US" sz="2400" dirty="0">
                <a:latin typeface="News Gothic MT" panose="020F050202020403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(干扰)，或者一个单元的</a:t>
            </a:r>
            <a:r>
              <a:rPr lang="en-US" altLang="zh-CN" sz="2400" dirty="0">
                <a:latin typeface="News Gothic MT" panose="020F0502020204030204" pitchFamily="34" charset="0"/>
                <a:ea typeface="楷体" panose="02010609060101010101" pitchFamily="49" charset="-122"/>
              </a:rPr>
              <a:t>Treatment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 err="1">
                <a:latin typeface="News Gothic MT" panose="020F0502020204030204" pitchFamily="34" charset="0"/>
                <a:ea typeface="楷体" panose="02010609060101010101" pitchFamily="49" charset="-122"/>
              </a:rPr>
              <a:t>Outcone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可能通过另一个单元虚假相关。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4BD571-F8F8-00BD-A71E-C63C489FBD35}"/>
              </a:ext>
            </a:extLst>
          </p:cNvPr>
          <p:cNvSpPr/>
          <p:nvPr/>
        </p:nvSpPr>
        <p:spPr>
          <a:xfrm>
            <a:off x="617338" y="3358798"/>
            <a:ext cx="10312400" cy="2323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ADEFAD7-3265-D012-E95B-C33FBC17827C}"/>
              </a:ext>
            </a:extLst>
          </p:cNvPr>
          <p:cNvSpPr txBox="1"/>
          <p:nvPr/>
        </p:nvSpPr>
        <p:spPr>
          <a:xfrm>
            <a:off x="851338" y="3876062"/>
            <a:ext cx="92964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使用因果图模型来表示单元之间的交互。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推导出定理来量化和检测线性模型中平均因果效应的的交互偏差。</a:t>
            </a:r>
            <a:endParaRPr lang="en-US" altLang="zh-CN" sz="24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开发了一种算法来计算因果效应的无偏估计，以防盲目假设IID 预计会产生显著偏差，并应用到现实生活中的一个案例。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2FB3EF-7B2A-5746-660A-79880B9306E9}"/>
              </a:ext>
            </a:extLst>
          </p:cNvPr>
          <p:cNvSpPr txBox="1"/>
          <p:nvPr/>
        </p:nvSpPr>
        <p:spPr>
          <a:xfrm>
            <a:off x="965199" y="34603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本文工作：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3C9EF19-028C-41CF-A0E3-210EF276BDC2}"/>
              </a:ext>
            </a:extLst>
          </p:cNvPr>
          <p:cNvSpPr/>
          <p:nvPr/>
        </p:nvSpPr>
        <p:spPr>
          <a:xfrm>
            <a:off x="617338" y="378671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9073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9149D394-830B-9333-475D-365762325697}"/>
              </a:ext>
            </a:extLst>
          </p:cNvPr>
          <p:cNvSpPr/>
          <p:nvPr/>
        </p:nvSpPr>
        <p:spPr>
          <a:xfrm>
            <a:off x="669" y="2722209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8E45A9F-F994-358C-6965-02E451533A25}"/>
              </a:ext>
            </a:extLst>
          </p:cNvPr>
          <p:cNvSpPr/>
          <p:nvPr/>
        </p:nvSpPr>
        <p:spPr>
          <a:xfrm>
            <a:off x="1600552" y="2329355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A5D53370-9730-9140-8572-BA4C97492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35" y="2189697"/>
            <a:ext cx="3140616" cy="2903588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3EA8BE5-D4A5-23E8-0574-438BE92AAACD}"/>
              </a:ext>
            </a:extLst>
          </p:cNvPr>
          <p:cNvSpPr txBox="1"/>
          <p:nvPr/>
        </p:nvSpPr>
        <p:spPr>
          <a:xfrm>
            <a:off x="5152978" y="3179826"/>
            <a:ext cx="3190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785242" y="1134978"/>
            <a:ext cx="2284600" cy="898986"/>
            <a:chOff x="8704421" y="540040"/>
            <a:chExt cx="2284600" cy="898986"/>
          </a:xfrm>
        </p:grpSpPr>
        <p:sp>
          <p:nvSpPr>
            <p:cNvPr id="22" name="文本框 21"/>
            <p:cNvSpPr txBox="1"/>
            <p:nvPr/>
          </p:nvSpPr>
          <p:spPr>
            <a:xfrm>
              <a:off x="8704421" y="540040"/>
              <a:ext cx="77938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1C6299"/>
                      </a:gs>
                      <a:gs pos="97403">
                        <a:srgbClr val="5C307D">
                          <a:alpha val="0"/>
                        </a:srgbClr>
                      </a:gs>
                      <a:gs pos="97000">
                        <a:schemeClr val="bg1"/>
                      </a:gs>
                    </a:gsLst>
                    <a:lin ang="5400000" scaled="1"/>
                    <a:tileRect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1C6299"/>
                    </a:gs>
                    <a:gs pos="97403">
                      <a:srgbClr val="5C307D">
                        <a:alpha val="0"/>
                      </a:srgbClr>
                    </a:gs>
                    <a:gs pos="97000">
                      <a:schemeClr val="bg1"/>
                    </a:gs>
                  </a:gsLst>
                  <a:lin ang="5400000" scaled="1"/>
                  <a:tileRect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704421" y="977361"/>
              <a:ext cx="2284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spc="300" dirty="0">
                  <a:solidFill>
                    <a:srgbClr val="44546A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Preliminary</a:t>
              </a:r>
              <a:endPara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85242" y="2281233"/>
            <a:ext cx="2954655" cy="868444"/>
            <a:chOff x="5576876" y="2230747"/>
            <a:chExt cx="2954655" cy="868444"/>
          </a:xfrm>
        </p:grpSpPr>
        <p:sp>
          <p:nvSpPr>
            <p:cNvPr id="26" name="文本框 25"/>
            <p:cNvSpPr txBox="1"/>
            <p:nvPr/>
          </p:nvSpPr>
          <p:spPr>
            <a:xfrm>
              <a:off x="5576876" y="223074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9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9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576876" y="263752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30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交互的图形化建模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785242" y="3288794"/>
            <a:ext cx="6694077" cy="868444"/>
            <a:chOff x="8704421" y="2230747"/>
            <a:chExt cx="6694077" cy="868444"/>
          </a:xfrm>
        </p:grpSpPr>
        <p:sp>
          <p:nvSpPr>
            <p:cNvPr id="30" name="文本框 29"/>
            <p:cNvSpPr txBox="1"/>
            <p:nvPr/>
          </p:nvSpPr>
          <p:spPr>
            <a:xfrm>
              <a:off x="8704421" y="2230747"/>
              <a:ext cx="86433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rgbClr val="1C6299"/>
                      </a:gs>
                      <a:gs pos="100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0">
                      <a:srgbClr val="1C6299"/>
                    </a:gs>
                    <a:gs pos="100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704421" y="2637526"/>
              <a:ext cx="66940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300" normalizeH="0" baseline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定义、量化、检测和消除</a:t>
              </a:r>
              <a:r>
                <a:rPr lang="en-US" altLang="zh-CN" dirty="0"/>
                <a:t>TACE</a:t>
              </a:r>
              <a:r>
                <a:rPr lang="zh-CN" altLang="en-US" dirty="0"/>
                <a:t>的作用偏差</a:t>
              </a:r>
              <a:endParaRPr lang="en-US" altLang="zh-CN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7933" y="870126"/>
            <a:ext cx="1601400" cy="5445722"/>
            <a:chOff x="457933" y="870126"/>
            <a:chExt cx="1601400" cy="5445722"/>
          </a:xfrm>
        </p:grpSpPr>
        <p:sp>
          <p:nvSpPr>
            <p:cNvPr id="37" name="文本框 36"/>
            <p:cNvSpPr txBox="1"/>
            <p:nvPr/>
          </p:nvSpPr>
          <p:spPr>
            <a:xfrm rot="16200000">
              <a:off x="-1541653" y="2869712"/>
              <a:ext cx="544572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Contents</a:t>
              </a:r>
              <a:r>
                <a:rPr kumimoji="0" lang="en-US" altLang="zh-CN" sz="8800" b="1" i="0" u="none" strike="noStrike" kern="1200" cap="none" spc="5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.</a:t>
              </a:r>
              <a:endParaRPr kumimoji="0" lang="zh-CN" altLang="en-US" sz="8800" b="1" i="0" u="none" strike="noStrike" kern="1200" cap="none" spc="50" normalizeH="0" baseline="0" noProof="0" dirty="0">
                <a:ln>
                  <a:noFill/>
                </a:ln>
                <a:solidFill>
                  <a:srgbClr val="1C6299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320669" y="5117804"/>
              <a:ext cx="738664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1200" cap="none" spc="600" normalizeH="0" baseline="0" noProof="0" dirty="0">
                  <a:ln>
                    <a:noFill/>
                  </a:ln>
                  <a:solidFill>
                    <a:srgbClr val="1C6299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718598" y="6315848"/>
            <a:ext cx="1052654" cy="108000"/>
            <a:chOff x="10467218" y="6126091"/>
            <a:chExt cx="1052654" cy="108000"/>
          </a:xfrm>
          <a:gradFill>
            <a:gsLst>
              <a:gs pos="0">
                <a:srgbClr val="1C6299"/>
              </a:gs>
              <a:gs pos="100000">
                <a:srgbClr val="5C307D">
                  <a:alpha val="40000"/>
                </a:srgbClr>
              </a:gs>
            </a:gsLst>
            <a:lin ang="0" scaled="0"/>
          </a:gradFill>
        </p:grpSpPr>
        <p:sp>
          <p:nvSpPr>
            <p:cNvPr id="40" name="椭圆 39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4E6408A-3EB2-9AF8-02BD-BF1A5BDFE7B8}"/>
              </a:ext>
            </a:extLst>
          </p:cNvPr>
          <p:cNvGrpSpPr/>
          <p:nvPr/>
        </p:nvGrpSpPr>
        <p:grpSpPr>
          <a:xfrm>
            <a:off x="3787413" y="4466151"/>
            <a:ext cx="1569660" cy="881446"/>
            <a:chOff x="5576876" y="3877910"/>
            <a:chExt cx="1569660" cy="88144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49B71DA-38D1-272B-60D7-318C8021F974}"/>
                </a:ext>
              </a:extLst>
            </p:cNvPr>
            <p:cNvSpPr txBox="1"/>
            <p:nvPr/>
          </p:nvSpPr>
          <p:spPr>
            <a:xfrm>
              <a:off x="5576876" y="3877910"/>
              <a:ext cx="8467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4400" spc="300">
                  <a:gradFill>
                    <a:gsLst>
                      <a:gs pos="0">
                        <a:srgbClr val="5C307D"/>
                      </a:gs>
                      <a:gs pos="90000">
                        <a:srgbClr val="5C307D">
                          <a:alpha val="0"/>
                        </a:srgbClr>
                      </a:gs>
                    </a:gsLst>
                    <a:lin ang="5400000" scaled="1"/>
                  </a:gradFill>
                  <a:latin typeface="Impact" panose="020B0806030902050204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98052">
                        <a:schemeClr val="bg1"/>
                      </a:gs>
                      <a:gs pos="0">
                        <a:srgbClr val="1C6299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Impact" panose="020B0806030902050204" pitchFamily="34" charset="0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4400" b="0" i="0" u="none" strike="noStrike" kern="1200" cap="none" spc="300" normalizeH="0" baseline="0" noProof="0" dirty="0">
                <a:ln>
                  <a:noFill/>
                </a:ln>
                <a:gradFill>
                  <a:gsLst>
                    <a:gs pos="98052">
                      <a:schemeClr val="bg1"/>
                    </a:gs>
                    <a:gs pos="0">
                      <a:srgbClr val="1C6299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148A8E3-3DA6-6E23-B658-7332B3115109}"/>
                </a:ext>
              </a:extLst>
            </p:cNvPr>
            <p:cNvSpPr txBox="1"/>
            <p:nvPr/>
          </p:nvSpPr>
          <p:spPr>
            <a:xfrm>
              <a:off x="5576876" y="4297691"/>
              <a:ext cx="1569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400" b="1" spc="300" dirty="0">
                  <a:solidFill>
                    <a:srgbClr val="44546A">
                      <a:lumMod val="50000"/>
                    </a:srgbClr>
                  </a:solidFill>
                  <a:latin typeface="Arial" panose="020B0604020202020204"/>
                  <a:ea typeface="微软雅黑" panose="020B0503020204020204" pitchFamily="34" charset="-122"/>
                </a:rPr>
                <a:t>实验仿真</a:t>
              </a:r>
              <a:endPara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1.Preliminary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C45CE7-0DF5-A948-D524-89ADBC259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8688"/>
          <a:stretch/>
        </p:blipFill>
        <p:spPr>
          <a:xfrm>
            <a:off x="469787" y="1452286"/>
            <a:ext cx="9382125" cy="13788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B563A3-821C-A18B-5651-AA6436AA3E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630"/>
          <a:stretch/>
        </p:blipFill>
        <p:spPr>
          <a:xfrm>
            <a:off x="527192" y="3184399"/>
            <a:ext cx="8610600" cy="33210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0B034F-D479-5B33-BD83-3E009CC9B07E}"/>
              </a:ext>
            </a:extLst>
          </p:cNvPr>
          <p:cNvSpPr txBox="1"/>
          <p:nvPr/>
        </p:nvSpPr>
        <p:spPr>
          <a:xfrm>
            <a:off x="527192" y="1113259"/>
            <a:ext cx="7036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1.1 </a:t>
            </a:r>
            <a:r>
              <a:rPr lang="zh-CN" altLang="en-US" b="1" dirty="0"/>
              <a:t>独立同分布（Independent and Identically Distributed，IID）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436979-311F-539D-B2D9-7458A79506AB}"/>
              </a:ext>
            </a:extLst>
          </p:cNvPr>
          <p:cNvSpPr txBox="1"/>
          <p:nvPr/>
        </p:nvSpPr>
        <p:spPr>
          <a:xfrm>
            <a:off x="527192" y="2801418"/>
            <a:ext cx="779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1.2 </a:t>
            </a:r>
            <a:r>
              <a:rPr lang="zh-CN" altLang="en-US" b="1" dirty="0"/>
              <a:t>线性因果模型（</a:t>
            </a:r>
            <a:r>
              <a:rPr lang="en-US" altLang="zh-CN" b="1" dirty="0"/>
              <a:t>Linear Causal Models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30008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1.Preliminary</a:t>
            </a:r>
            <a:endParaRPr kumimoji="0" lang="zh-CN" altLang="en-US" sz="2400" b="1" i="0" u="none" strike="noStrike" kern="1200" cap="none" spc="30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7CBC05-BE28-4952-0CFB-9101FF41FC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888"/>
          <a:stretch/>
        </p:blipFill>
        <p:spPr>
          <a:xfrm>
            <a:off x="577239" y="1842248"/>
            <a:ext cx="10096601" cy="2515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E4E54A1-550B-8EAE-7F55-68ED3F475E62}"/>
              </a:ext>
            </a:extLst>
          </p:cNvPr>
          <p:cNvSpPr txBox="1"/>
          <p:nvPr/>
        </p:nvSpPr>
        <p:spPr>
          <a:xfrm>
            <a:off x="577239" y="1472916"/>
            <a:ext cx="7790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1.3 </a:t>
            </a:r>
            <a:r>
              <a:rPr lang="zh-CN" altLang="en-US" b="1" dirty="0"/>
              <a:t>平均因果效应（</a:t>
            </a:r>
            <a:r>
              <a:rPr lang="en-US" altLang="zh-CN" b="1" dirty="0"/>
              <a:t>Average Causal Effects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59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交互的图形化建模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AD17E2-A2F7-8C97-5870-CDE84D80C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98" y="1511194"/>
            <a:ext cx="8378581" cy="23398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57485A-D8BD-C64B-9AC9-BB4A78BA06DF}"/>
              </a:ext>
            </a:extLst>
          </p:cNvPr>
          <p:cNvSpPr txBox="1"/>
          <p:nvPr/>
        </p:nvSpPr>
        <p:spPr>
          <a:xfrm>
            <a:off x="787898" y="4408649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通用变量  显式变量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AC20DC-7B2A-B318-2308-73344ABD6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98" y="4876210"/>
            <a:ext cx="7019925" cy="4095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BA3A1CA-B09C-5AE3-9DBF-3925992930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31" y="1106403"/>
            <a:ext cx="2047875" cy="3905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2780356-B661-B64C-823E-D7D3C8B8FD33}"/>
              </a:ext>
            </a:extLst>
          </p:cNvPr>
          <p:cNvSpPr txBox="1"/>
          <p:nvPr/>
        </p:nvSpPr>
        <p:spPr>
          <a:xfrm>
            <a:off x="733331" y="1113331"/>
            <a:ext cx="7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9404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交互的图形化建模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D5AE52-C7A6-E6A6-F767-223970B9B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96" y="944655"/>
            <a:ext cx="6489699" cy="24064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21EF22-8DFA-4F46-0331-E4961DFA7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96" y="3281265"/>
            <a:ext cx="7134932" cy="27967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144EEE-E018-D7A3-9A75-4326C692DAFE}"/>
              </a:ext>
            </a:extLst>
          </p:cNvPr>
          <p:cNvSpPr txBox="1"/>
          <p:nvPr/>
        </p:nvSpPr>
        <p:spPr>
          <a:xfrm>
            <a:off x="668120" y="944655"/>
            <a:ext cx="717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2.2</a:t>
            </a:r>
            <a:endParaRPr lang="zh-CN" altLang="en-US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6771A9-76D3-D458-D185-3B2D15A52AF4}"/>
              </a:ext>
            </a:extLst>
          </p:cNvPr>
          <p:cNvSpPr txBox="1"/>
          <p:nvPr/>
        </p:nvSpPr>
        <p:spPr>
          <a:xfrm>
            <a:off x="733331" y="3265309"/>
            <a:ext cx="7177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2.3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9647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交互的图形化建模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FC493-FA4F-E284-4F3A-E154C57833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805"/>
          <a:stretch/>
        </p:blipFill>
        <p:spPr>
          <a:xfrm>
            <a:off x="766705" y="897589"/>
            <a:ext cx="9410700" cy="31323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D1C916-2FC6-26B2-8823-5FBB97F29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96" y="4344750"/>
            <a:ext cx="6013102" cy="18675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A58F67E-9DA1-F0E9-33B1-838B543E3504}"/>
              </a:ext>
            </a:extLst>
          </p:cNvPr>
          <p:cNvSpPr txBox="1"/>
          <p:nvPr/>
        </p:nvSpPr>
        <p:spPr>
          <a:xfrm>
            <a:off x="660400" y="1032385"/>
            <a:ext cx="71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392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1092199" y="176378"/>
            <a:ext cx="8759713" cy="54117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交互的图形化建模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EC473D6-382A-65F9-8841-5AA25D347315}"/>
              </a:ext>
            </a:extLst>
          </p:cNvPr>
          <p:cNvSpPr/>
          <p:nvPr/>
        </p:nvSpPr>
        <p:spPr>
          <a:xfrm>
            <a:off x="660400" y="377017"/>
            <a:ext cx="254996" cy="246221"/>
          </a:xfrm>
          <a:prstGeom prst="ellipse">
            <a:avLst/>
          </a:prstGeom>
          <a:solidFill>
            <a:srgbClr val="1A6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F262B3-AC71-B30E-1066-43CC09CA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995155"/>
            <a:ext cx="10736169" cy="37120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F93B59-3B48-9D4E-977B-B40A16198CC8}"/>
              </a:ext>
            </a:extLst>
          </p:cNvPr>
          <p:cNvSpPr txBox="1"/>
          <p:nvPr/>
        </p:nvSpPr>
        <p:spPr>
          <a:xfrm>
            <a:off x="436563" y="1091664"/>
            <a:ext cx="717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2.5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336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9323</TotalTime>
  <Words>1171</Words>
  <Application>Microsoft Office PowerPoint</Application>
  <PresentationFormat>宽屏</PresentationFormat>
  <Paragraphs>115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-apple-system</vt:lpstr>
      <vt:lpstr>minion-pro-caption</vt:lpstr>
      <vt:lpstr>等线</vt:lpstr>
      <vt:lpstr>等线 Light</vt:lpstr>
      <vt:lpstr>楷体</vt:lpstr>
      <vt:lpstr>微软雅黑</vt:lpstr>
      <vt:lpstr>Arial</vt:lpstr>
      <vt:lpstr>Calibri</vt:lpstr>
      <vt:lpstr>Impact</vt:lpstr>
      <vt:lpstr>News Gothic MT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 罗</dc:creator>
  <cp:lastModifiedBy>hongwei zuo</cp:lastModifiedBy>
  <cp:revision>98</cp:revision>
  <dcterms:created xsi:type="dcterms:W3CDTF">2023-09-18T07:48:24Z</dcterms:created>
  <dcterms:modified xsi:type="dcterms:W3CDTF">2023-11-15T03:47:06Z</dcterms:modified>
</cp:coreProperties>
</file>