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sldIdLst>
    <p:sldId id="3228" r:id="rId3"/>
    <p:sldId id="3255" r:id="rId4"/>
    <p:sldId id="3256" r:id="rId5"/>
    <p:sldId id="3263" r:id="rId6"/>
    <p:sldId id="3250" r:id="rId7"/>
    <p:sldId id="548" r:id="rId8"/>
    <p:sldId id="296" r:id="rId9"/>
    <p:sldId id="3264" r:id="rId10"/>
    <p:sldId id="3232" r:id="rId11"/>
    <p:sldId id="3254" r:id="rId12"/>
    <p:sldId id="3251" r:id="rId13"/>
    <p:sldId id="3252" r:id="rId14"/>
    <p:sldId id="3265" r:id="rId15"/>
    <p:sldId id="3266"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lse Decade" initials="CD" lastIdx="1" clrIdx="0">
    <p:extLst>
      <p:ext uri="{19B8F6BF-5375-455C-9EA6-DF929625EA0E}">
        <p15:presenceInfo xmlns:p15="http://schemas.microsoft.com/office/powerpoint/2012/main" userId="e28970f6456fd5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6299"/>
    <a:srgbClr val="D5D4F4"/>
    <a:srgbClr val="0000FF"/>
    <a:srgbClr val="C5D3ED"/>
    <a:srgbClr val="C0BFEF"/>
    <a:srgbClr val="8684E0"/>
    <a:srgbClr val="5856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484" autoAdjust="0"/>
  </p:normalViewPr>
  <p:slideViewPr>
    <p:cSldViewPr snapToGrid="0" showGuides="1">
      <p:cViewPr varScale="1">
        <p:scale>
          <a:sx n="75" d="100"/>
          <a:sy n="75" d="100"/>
        </p:scale>
        <p:origin x="974" y="5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5" d="100"/>
        <a:sy n="125" d="100"/>
      </p:scale>
      <p:origin x="0" y="-114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EA8359-47D7-4F8C-9963-BF118581D0FE}" type="datetimeFigureOut">
              <a:rPr lang="zh-CN" altLang="en-US" smtClean="0"/>
              <a:t>2023/11/14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BEECF4-4BA1-44BE-9845-09E73C2C9808}" type="slidenum">
              <a:rPr lang="zh-CN" altLang="en-US" smtClean="0"/>
              <a:t>‹#›</a:t>
            </a:fld>
            <a:endParaRPr lang="zh-CN" altLang="en-US"/>
          </a:p>
        </p:txBody>
      </p:sp>
    </p:spTree>
    <p:extLst>
      <p:ext uri="{BB962C8B-B14F-4D97-AF65-F5344CB8AC3E}">
        <p14:creationId xmlns:p14="http://schemas.microsoft.com/office/powerpoint/2010/main" val="1173864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0BEECF4-4BA1-44BE-9845-09E73C2C9808}" type="slidenum">
              <a:rPr lang="zh-CN" altLang="en-US" smtClean="0"/>
              <a:t>1</a:t>
            </a:fld>
            <a:endParaRPr lang="zh-CN" altLang="en-US"/>
          </a:p>
        </p:txBody>
      </p:sp>
    </p:spTree>
    <p:extLst>
      <p:ext uri="{BB962C8B-B14F-4D97-AF65-F5344CB8AC3E}">
        <p14:creationId xmlns:p14="http://schemas.microsoft.com/office/powerpoint/2010/main" val="1388358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OmniWindow</a:t>
            </a:r>
            <a:r>
              <a:rPr lang="zh-CN" altLang="en-US"/>
              <a:t>将两个内存区域连接到一个大数组中。</a:t>
            </a:r>
          </a:p>
          <a:p>
            <a:r>
              <a:rPr lang="en-US" altLang="zh-CN"/>
              <a:t>OmniWindow</a:t>
            </a:r>
            <a:r>
              <a:rPr lang="zh-CN" altLang="en-US"/>
              <a:t>还在</a:t>
            </a:r>
            <a:r>
              <a:rPr lang="en-US" altLang="zh-CN"/>
              <a:t>MAT</a:t>
            </a:r>
            <a:r>
              <a:rPr lang="zh-CN" altLang="en-US"/>
              <a:t>中安装每个区域的起始位置</a:t>
            </a:r>
            <a:r>
              <a:rPr lang="en-US" altLang="zh-CN"/>
              <a:t>(</a:t>
            </a:r>
            <a:r>
              <a:rPr lang="zh-CN" altLang="en-US"/>
              <a:t>偏移量</a:t>
            </a:r>
            <a:r>
              <a:rPr lang="en-US" altLang="zh-CN"/>
              <a:t>)</a:t>
            </a:r>
            <a:r>
              <a:rPr lang="zh-CN" altLang="en-US"/>
              <a:t>。因此，为了访问大数组中状态的特定值，这个</a:t>
            </a:r>
            <a:r>
              <a:rPr lang="en-US" altLang="zh-CN"/>
              <a:t>MAT</a:t>
            </a:r>
            <a:r>
              <a:rPr lang="zh-CN" altLang="en-US"/>
              <a:t>将</a:t>
            </a:r>
            <a:r>
              <a:rPr lang="en-US" altLang="zh-CN"/>
              <a:t>subwindow_num</a:t>
            </a:r>
            <a:r>
              <a:rPr lang="zh-CN" altLang="en-US"/>
              <a:t>和状态索引决定的偏移量相加以定位物理地址。然后，</a:t>
            </a:r>
            <a:r>
              <a:rPr lang="en-US" altLang="zh-CN"/>
              <a:t>SALU</a:t>
            </a:r>
            <a:r>
              <a:rPr lang="zh-CN" altLang="en-US"/>
              <a:t>在计算出的位置执行有状态操作。通过这种方式，无论我们部署多少区域，都不会引入额外的</a:t>
            </a:r>
            <a:r>
              <a:rPr lang="en-US" altLang="zh-CN"/>
              <a:t>salu</a:t>
            </a:r>
            <a:r>
              <a:rPr lang="zh-CN" altLang="en-US"/>
              <a:t>。</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352063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a:solidFill>
                  <a:srgbClr val="121212"/>
                </a:solidFill>
                <a:effectLst/>
                <a:latin typeface="-apple-system"/>
              </a:rPr>
              <a:t>DMA(</a:t>
            </a:r>
            <a:r>
              <a:rPr lang="zh-CN" altLang="en-US" b="0" i="0">
                <a:solidFill>
                  <a:srgbClr val="121212"/>
                </a:solidFill>
                <a:effectLst/>
                <a:latin typeface="-apple-system"/>
              </a:rPr>
              <a:t>直接内存访问</a:t>
            </a:r>
            <a:r>
              <a:rPr lang="en-US" altLang="zh-CN" b="0" i="0">
                <a:solidFill>
                  <a:srgbClr val="121212"/>
                </a:solidFill>
                <a:effectLst/>
                <a:latin typeface="-apple-system"/>
              </a:rPr>
              <a:t>)</a:t>
            </a:r>
            <a:r>
              <a:rPr lang="zh-CN" altLang="en-US" b="0" i="0">
                <a:solidFill>
                  <a:srgbClr val="121212"/>
                </a:solidFill>
                <a:effectLst/>
                <a:latin typeface="-apple-system"/>
              </a:rPr>
              <a:t>是一种能力，允许在计算机主板上的设备直接把数据发送到内存中去，数据搬运不需要</a:t>
            </a:r>
            <a:r>
              <a:rPr lang="en-US" altLang="zh-CN" b="0" i="0">
                <a:solidFill>
                  <a:srgbClr val="121212"/>
                </a:solidFill>
                <a:effectLst/>
                <a:latin typeface="-apple-system"/>
              </a:rPr>
              <a:t>CPU</a:t>
            </a:r>
            <a:r>
              <a:rPr lang="zh-CN" altLang="en-US" b="0" i="0">
                <a:solidFill>
                  <a:srgbClr val="121212"/>
                </a:solidFill>
                <a:effectLst/>
                <a:latin typeface="-apple-system"/>
              </a:rPr>
              <a:t>的参与。</a:t>
            </a:r>
          </a:p>
          <a:p>
            <a:pPr algn="l"/>
            <a:r>
              <a:rPr lang="zh-CN" altLang="en-US" b="0" i="0">
                <a:solidFill>
                  <a:srgbClr val="121212"/>
                </a:solidFill>
                <a:effectLst/>
                <a:latin typeface="-apple-system"/>
              </a:rPr>
              <a:t>传统内存访问需要通过</a:t>
            </a:r>
            <a:r>
              <a:rPr lang="en-US" altLang="zh-CN" b="0" i="0">
                <a:solidFill>
                  <a:srgbClr val="121212"/>
                </a:solidFill>
                <a:effectLst/>
                <a:latin typeface="-apple-system"/>
              </a:rPr>
              <a:t>CPU</a:t>
            </a:r>
            <a:r>
              <a:rPr lang="zh-CN" altLang="en-US" b="0" i="0">
                <a:solidFill>
                  <a:srgbClr val="121212"/>
                </a:solidFill>
                <a:effectLst/>
                <a:latin typeface="-apple-system"/>
              </a:rPr>
              <a:t>进行数据</a:t>
            </a:r>
            <a:r>
              <a:rPr lang="en-US" altLang="zh-CN" b="0" i="0">
                <a:solidFill>
                  <a:srgbClr val="121212"/>
                </a:solidFill>
                <a:effectLst/>
                <a:latin typeface="-apple-system"/>
              </a:rPr>
              <a:t>copy</a:t>
            </a:r>
            <a:r>
              <a:rPr lang="zh-CN" altLang="en-US" b="0" i="0">
                <a:solidFill>
                  <a:srgbClr val="121212"/>
                </a:solidFill>
                <a:effectLst/>
                <a:latin typeface="-apple-system"/>
              </a:rPr>
              <a:t>来移动数据，通过</a:t>
            </a:r>
            <a:r>
              <a:rPr lang="en-US" altLang="zh-CN" b="0" i="0">
                <a:solidFill>
                  <a:srgbClr val="121212"/>
                </a:solidFill>
                <a:effectLst/>
                <a:latin typeface="-apple-system"/>
              </a:rPr>
              <a:t>CPU</a:t>
            </a:r>
            <a:r>
              <a:rPr lang="zh-CN" altLang="en-US" b="0" i="0">
                <a:solidFill>
                  <a:srgbClr val="121212"/>
                </a:solidFill>
                <a:effectLst/>
                <a:latin typeface="-apple-system"/>
              </a:rPr>
              <a:t>将内存中的</a:t>
            </a:r>
            <a:r>
              <a:rPr lang="en-US" altLang="zh-CN" b="0" i="0">
                <a:solidFill>
                  <a:srgbClr val="121212"/>
                </a:solidFill>
                <a:effectLst/>
                <a:latin typeface="-apple-system"/>
              </a:rPr>
              <a:t>Buffer1</a:t>
            </a:r>
            <a:r>
              <a:rPr lang="zh-CN" altLang="en-US" b="0" i="0">
                <a:solidFill>
                  <a:srgbClr val="121212"/>
                </a:solidFill>
                <a:effectLst/>
                <a:latin typeface="-apple-system"/>
              </a:rPr>
              <a:t>移动到</a:t>
            </a:r>
            <a:r>
              <a:rPr lang="en-US" altLang="zh-CN" b="0" i="0">
                <a:solidFill>
                  <a:srgbClr val="121212"/>
                </a:solidFill>
                <a:effectLst/>
                <a:latin typeface="-apple-system"/>
              </a:rPr>
              <a:t>Buffer2</a:t>
            </a:r>
            <a:r>
              <a:rPr lang="zh-CN" altLang="en-US" b="0" i="0">
                <a:solidFill>
                  <a:srgbClr val="121212"/>
                </a:solidFill>
                <a:effectLst/>
                <a:latin typeface="-apple-system"/>
              </a:rPr>
              <a:t>中。</a:t>
            </a:r>
            <a:r>
              <a:rPr lang="en-US" altLang="zh-CN" b="0" i="0">
                <a:solidFill>
                  <a:srgbClr val="121212"/>
                </a:solidFill>
                <a:effectLst/>
                <a:latin typeface="-apple-system"/>
              </a:rPr>
              <a:t>DMA</a:t>
            </a:r>
            <a:r>
              <a:rPr lang="zh-CN" altLang="en-US" b="0" i="0">
                <a:solidFill>
                  <a:srgbClr val="121212"/>
                </a:solidFill>
                <a:effectLst/>
                <a:latin typeface="-apple-system"/>
              </a:rPr>
              <a:t>模式：可以同</a:t>
            </a:r>
            <a:r>
              <a:rPr lang="en-US" altLang="zh-CN" b="0" i="0">
                <a:solidFill>
                  <a:srgbClr val="121212"/>
                </a:solidFill>
                <a:effectLst/>
                <a:latin typeface="-apple-system"/>
              </a:rPr>
              <a:t>DMA Engine</a:t>
            </a:r>
            <a:r>
              <a:rPr lang="zh-CN" altLang="en-US" b="0" i="0">
                <a:solidFill>
                  <a:srgbClr val="121212"/>
                </a:solidFill>
                <a:effectLst/>
                <a:latin typeface="-apple-system"/>
              </a:rPr>
              <a:t>之间通过硬件将数据从</a:t>
            </a:r>
            <a:r>
              <a:rPr lang="en-US" altLang="zh-CN" b="0" i="0">
                <a:solidFill>
                  <a:srgbClr val="121212"/>
                </a:solidFill>
                <a:effectLst/>
                <a:latin typeface="-apple-system"/>
              </a:rPr>
              <a:t>Buffer1</a:t>
            </a:r>
            <a:r>
              <a:rPr lang="zh-CN" altLang="en-US" b="0" i="0">
                <a:solidFill>
                  <a:srgbClr val="121212"/>
                </a:solidFill>
                <a:effectLst/>
                <a:latin typeface="-apple-system"/>
              </a:rPr>
              <a:t>移动到</a:t>
            </a:r>
            <a:r>
              <a:rPr lang="en-US" altLang="zh-CN" b="0" i="0">
                <a:solidFill>
                  <a:srgbClr val="121212"/>
                </a:solidFill>
                <a:effectLst/>
                <a:latin typeface="-apple-system"/>
              </a:rPr>
              <a:t>Buffer2,</a:t>
            </a:r>
            <a:r>
              <a:rPr lang="zh-CN" altLang="en-US" b="0" i="0">
                <a:solidFill>
                  <a:srgbClr val="121212"/>
                </a:solidFill>
                <a:effectLst/>
                <a:latin typeface="-apple-system"/>
              </a:rPr>
              <a:t>而不需要操作系统</a:t>
            </a:r>
            <a:r>
              <a:rPr lang="en-US" altLang="zh-CN" b="0" i="0">
                <a:solidFill>
                  <a:srgbClr val="121212"/>
                </a:solidFill>
                <a:effectLst/>
                <a:latin typeface="-apple-system"/>
              </a:rPr>
              <a:t>CPU</a:t>
            </a:r>
            <a:r>
              <a:rPr lang="zh-CN" altLang="en-US" b="0" i="0">
                <a:solidFill>
                  <a:srgbClr val="121212"/>
                </a:solidFill>
                <a:effectLst/>
                <a:latin typeface="-apple-system"/>
              </a:rPr>
              <a:t>的参与，大大降低了</a:t>
            </a:r>
            <a:r>
              <a:rPr lang="en-US" altLang="zh-CN" b="0" i="0">
                <a:solidFill>
                  <a:srgbClr val="121212"/>
                </a:solidFill>
                <a:effectLst/>
                <a:latin typeface="-apple-system"/>
              </a:rPr>
              <a:t>CPU Copy</a:t>
            </a:r>
            <a:r>
              <a:rPr lang="zh-CN" altLang="en-US" b="0" i="0">
                <a:solidFill>
                  <a:srgbClr val="121212"/>
                </a:solidFill>
                <a:effectLst/>
                <a:latin typeface="-apple-system"/>
              </a:rPr>
              <a:t>的开销。</a:t>
            </a:r>
          </a:p>
          <a:p>
            <a:endParaRPr lang="en-US" altLang="zh-CN"/>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856686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653396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578356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716867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流式计算，顾名思义，就是对数据流进行处理。</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912009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771841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211693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80987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65708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solidFill>
                  <a:srgbClr val="000000"/>
                </a:solidFill>
                <a:effectLst/>
                <a:latin typeface="微软雅黑" panose="020B0503020204020204" pitchFamily="34" charset="-122"/>
                <a:ea typeface="微软雅黑" panose="020B0503020204020204" pitchFamily="34" charset="-122"/>
              </a:rPr>
              <a:t>每次子窗口终止时，交换机克隆触发终止的数据包并将副本发送给控制器。控制器接收到这个克隆包后，等待一段时间，然后将这个包发送回交换机，开始生成</a:t>
            </a:r>
            <a:r>
              <a:rPr lang="en-US" altLang="zh-CN" b="0" i="0">
                <a:solidFill>
                  <a:srgbClr val="000000"/>
                </a:solidFill>
                <a:effectLst/>
                <a:latin typeface="微软雅黑" panose="020B0503020204020204" pitchFamily="34" charset="-122"/>
                <a:ea typeface="微软雅黑" panose="020B0503020204020204" pitchFamily="34" charset="-122"/>
              </a:rPr>
              <a:t>AFR</a:t>
            </a:r>
            <a:r>
              <a:rPr lang="zh-CN" altLang="en-US" b="0" i="0">
                <a:solidFill>
                  <a:srgbClr val="000000"/>
                </a:solidFill>
                <a:effectLst/>
                <a:latin typeface="微软雅黑" panose="020B0503020204020204" pitchFamily="34" charset="-122"/>
                <a:ea typeface="微软雅黑" panose="020B0503020204020204" pitchFamily="34" charset="-122"/>
              </a:rPr>
              <a:t>。这样，交换机可以在开始</a:t>
            </a:r>
            <a:r>
              <a:rPr lang="en-US" altLang="zh-CN" b="0" i="0">
                <a:solidFill>
                  <a:srgbClr val="000000"/>
                </a:solidFill>
                <a:effectLst/>
                <a:latin typeface="微软雅黑" panose="020B0503020204020204" pitchFamily="34" charset="-122"/>
                <a:ea typeface="微软雅黑" panose="020B0503020204020204" pitchFamily="34" charset="-122"/>
              </a:rPr>
              <a:t>AFR</a:t>
            </a:r>
            <a:r>
              <a:rPr lang="zh-CN" altLang="en-US" b="0" i="0">
                <a:solidFill>
                  <a:srgbClr val="000000"/>
                </a:solidFill>
                <a:effectLst/>
                <a:latin typeface="微软雅黑" panose="020B0503020204020204" pitchFamily="34" charset="-122"/>
                <a:ea typeface="微软雅黑" panose="020B0503020204020204" pitchFamily="34" charset="-122"/>
              </a:rPr>
              <a:t>生成之前处理乱序数据包。然后，控制器向交换机注入几个</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不超过</a:t>
            </a:r>
            <a:r>
              <a:rPr lang="en-US" altLang="zh-CN" b="0" i="0">
                <a:solidFill>
                  <a:srgbClr val="000000"/>
                </a:solidFill>
                <a:effectLst/>
                <a:latin typeface="微软雅黑" panose="020B0503020204020204" pitchFamily="34" charset="-122"/>
                <a:ea typeface="微软雅黑" panose="020B0503020204020204" pitchFamily="34" charset="-122"/>
              </a:rPr>
              <a:t>20</a:t>
            </a:r>
            <a:r>
              <a:rPr lang="zh-CN" altLang="en-US" b="0" i="0">
                <a:solidFill>
                  <a:srgbClr val="000000"/>
                </a:solidFill>
                <a:effectLst/>
                <a:latin typeface="微软雅黑" panose="020B0503020204020204" pitchFamily="34" charset="-122"/>
                <a:ea typeface="微软雅黑" panose="020B0503020204020204" pitchFamily="34" charset="-122"/>
              </a:rPr>
              <a:t>个</a:t>
            </a:r>
            <a:r>
              <a:rPr lang="en-US" altLang="zh-CN" b="0" i="0">
                <a:solidFill>
                  <a:srgbClr val="000000"/>
                </a:solidFill>
                <a:effectLst/>
                <a:latin typeface="微软雅黑" panose="020B0503020204020204" pitchFamily="34" charset="-122"/>
                <a:ea typeface="微软雅黑" panose="020B0503020204020204" pitchFamily="34" charset="-122"/>
              </a:rPr>
              <a:t>)</a:t>
            </a:r>
            <a:r>
              <a:rPr lang="zh-CN" altLang="en-US" b="0" i="0">
                <a:solidFill>
                  <a:srgbClr val="000000"/>
                </a:solidFill>
                <a:effectLst/>
                <a:latin typeface="微软雅黑" panose="020B0503020204020204" pitchFamily="34" charset="-122"/>
                <a:ea typeface="微软雅黑" panose="020B0503020204020204" pitchFamily="34" charset="-122"/>
              </a:rPr>
              <a:t>特殊采集包，枚举存储在数据平面中的流键。</a:t>
            </a:r>
            <a:r>
              <a:rPr lang="en-US" altLang="zh-CN" b="0" i="0">
                <a:solidFill>
                  <a:srgbClr val="000000"/>
                </a:solidFill>
                <a:effectLst/>
                <a:latin typeface="微软雅黑" panose="020B0503020204020204" pitchFamily="34" charset="-122"/>
                <a:ea typeface="微软雅黑" panose="020B0503020204020204" pitchFamily="34" charset="-122"/>
              </a:rPr>
              <a:t>OmniWindow</a:t>
            </a:r>
            <a:r>
              <a:rPr lang="zh-CN" altLang="en-US" b="0" i="0">
                <a:solidFill>
                  <a:srgbClr val="000000"/>
                </a:solidFill>
                <a:effectLst/>
                <a:latin typeface="微软雅黑" panose="020B0503020204020204" pitchFamily="34" charset="-122"/>
                <a:ea typeface="微软雅黑" panose="020B0503020204020204" pitchFamily="34" charset="-122"/>
              </a:rPr>
              <a:t>循环这些数据包来实现枚举。对于存储在控制器中的流键，控制器也将这些流键封装成数据包并发送给交换机。交换机提取流键，执行查询以生成</a:t>
            </a:r>
            <a:r>
              <a:rPr lang="en-US" altLang="zh-CN" b="0" i="0">
                <a:solidFill>
                  <a:srgbClr val="000000"/>
                </a:solidFill>
                <a:effectLst/>
                <a:latin typeface="微软雅黑" panose="020B0503020204020204" pitchFamily="34" charset="-122"/>
                <a:ea typeface="微软雅黑" panose="020B0503020204020204" pitchFamily="34" charset="-122"/>
              </a:rPr>
              <a:t>afr</a:t>
            </a:r>
            <a:r>
              <a:rPr lang="zh-CN" altLang="en-US" b="0" i="0">
                <a:solidFill>
                  <a:srgbClr val="000000"/>
                </a:solidFill>
                <a:effectLst/>
                <a:latin typeface="微软雅黑" panose="020B0503020204020204" pitchFamily="34" charset="-122"/>
                <a:ea typeface="微软雅黑" panose="020B0503020204020204" pitchFamily="34" charset="-122"/>
              </a:rPr>
              <a:t>，然后将它们发送回控制器。</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933A62-8780-4CAA-8D19-25292B7F5684}"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629065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Switch#0</a:t>
            </a:r>
            <a:r>
              <a:rPr lang="zh-CN" altLang="en-US"/>
              <a:t>）在子窗口</a:t>
            </a:r>
            <a:r>
              <a:rPr lang="en-US" altLang="zh-CN"/>
              <a:t>1</a:t>
            </a:r>
            <a:r>
              <a:rPr lang="zh-CN" altLang="en-US"/>
              <a:t>中监视分组</a:t>
            </a:r>
            <a:r>
              <a:rPr lang="en-US" altLang="zh-CN"/>
              <a:t>B</a:t>
            </a:r>
            <a:r>
              <a:rPr lang="zh-CN" altLang="en-US"/>
              <a:t>，并且将子窗口</a:t>
            </a:r>
            <a:r>
              <a:rPr lang="en-US" altLang="zh-CN"/>
              <a:t>_num</a:t>
            </a:r>
            <a:r>
              <a:rPr lang="zh-CN" altLang="en-US"/>
              <a:t>嵌入到</a:t>
            </a:r>
            <a:r>
              <a:rPr lang="en-US" altLang="zh-CN"/>
              <a:t>B</a:t>
            </a:r>
            <a:r>
              <a:rPr lang="zh-CN" altLang="en-US"/>
              <a:t>中。尽管当</a:t>
            </a:r>
            <a:r>
              <a:rPr lang="en-US" altLang="zh-CN"/>
              <a:t>B</a:t>
            </a:r>
            <a:r>
              <a:rPr lang="zh-CN" altLang="en-US"/>
              <a:t>到达时</a:t>
            </a:r>
            <a:r>
              <a:rPr lang="en-US" altLang="zh-CN"/>
              <a:t>Switch#k</a:t>
            </a:r>
            <a:r>
              <a:rPr lang="zh-CN" altLang="en-US"/>
              <a:t>已经在子窗口</a:t>
            </a:r>
            <a:r>
              <a:rPr lang="en-US" altLang="zh-CN"/>
              <a:t>2</a:t>
            </a:r>
            <a:r>
              <a:rPr lang="zh-CN" altLang="en-US"/>
              <a:t>中，但是</a:t>
            </a:r>
            <a:r>
              <a:rPr lang="en-US" altLang="zh-CN"/>
              <a:t>Switch#k</a:t>
            </a:r>
            <a:r>
              <a:rPr lang="zh-CN" altLang="en-US"/>
              <a:t>提取嵌入的子窗口</a:t>
            </a:r>
            <a:r>
              <a:rPr lang="en-US" altLang="zh-CN"/>
              <a:t>_num</a:t>
            </a:r>
            <a:r>
              <a:rPr lang="zh-CN" altLang="en-US"/>
              <a:t>，并且在子窗口</a:t>
            </a:r>
            <a:r>
              <a:rPr lang="en-US" altLang="zh-CN"/>
              <a:t>1</a:t>
            </a:r>
            <a:r>
              <a:rPr lang="zh-CN" altLang="en-US"/>
              <a:t>中监视</a:t>
            </a:r>
            <a:r>
              <a:rPr lang="en-US" altLang="zh-CN"/>
              <a:t>B</a:t>
            </a:r>
            <a:r>
              <a:rPr lang="zh-CN" altLang="en-US"/>
              <a:t>。另外，分组</a:t>
            </a:r>
            <a:r>
              <a:rPr lang="en-US" altLang="zh-CN"/>
              <a:t>D</a:t>
            </a:r>
            <a:r>
              <a:rPr lang="zh-CN" altLang="en-US"/>
              <a:t>触发交换机</a:t>
            </a:r>
            <a:r>
              <a:rPr lang="en-US" altLang="zh-CN"/>
              <a:t>#k</a:t>
            </a:r>
            <a:r>
              <a:rPr lang="zh-CN" altLang="en-US"/>
              <a:t>从子窗口</a:t>
            </a:r>
            <a:r>
              <a:rPr lang="en-US" altLang="zh-CN"/>
              <a:t>2</a:t>
            </a:r>
            <a:r>
              <a:rPr lang="zh-CN" altLang="en-US"/>
              <a:t>到子窗口</a:t>
            </a:r>
            <a:r>
              <a:rPr lang="en-US" altLang="zh-CN"/>
              <a:t>3</a:t>
            </a:r>
            <a:r>
              <a:rPr lang="zh-CN" altLang="en-US"/>
              <a:t>的窗口移动，而不是使用交换机</a:t>
            </a:r>
            <a:r>
              <a:rPr lang="en-US" altLang="zh-CN"/>
              <a:t>#k</a:t>
            </a:r>
            <a:r>
              <a:rPr lang="zh-CN" altLang="en-US"/>
              <a:t>的本地时钟。</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933A62-8780-4CAA-8D19-25292B7F5684}"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47222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183C40-CB3C-2C71-13ED-8292877AE01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4249F72-F865-E971-4EF1-38F00C5A56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21D5FA8-0D6C-5347-9904-3FF2B15BAEBE}"/>
              </a:ext>
            </a:extLst>
          </p:cNvPr>
          <p:cNvSpPr>
            <a:spLocks noGrp="1"/>
          </p:cNvSpPr>
          <p:nvPr>
            <p:ph type="dt" sz="half" idx="10"/>
          </p:nvPr>
        </p:nvSpPr>
        <p:spPr/>
        <p:txBody>
          <a:bodyPr/>
          <a:lstStyle/>
          <a:p>
            <a:fld id="{6E65F01C-663C-4DD8-AEAA-D2F9FB32E7C6}" type="datetimeFigureOut">
              <a:rPr lang="zh-CN" altLang="en-US" smtClean="0"/>
              <a:t>2023/11/14</a:t>
            </a:fld>
            <a:endParaRPr lang="zh-CN" altLang="en-US"/>
          </a:p>
        </p:txBody>
      </p:sp>
      <p:sp>
        <p:nvSpPr>
          <p:cNvPr id="5" name="页脚占位符 4">
            <a:extLst>
              <a:ext uri="{FF2B5EF4-FFF2-40B4-BE49-F238E27FC236}">
                <a16:creationId xmlns:a16="http://schemas.microsoft.com/office/drawing/2014/main" id="{4F652C6F-B5EF-BFC1-13B1-205C047ACA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409CEC-9764-38EB-9583-F1261DCC999A}"/>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26495144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ADBAD7-3BFE-FA29-7471-AA4E7A154FF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2E8F2AA-B095-21F0-7FA4-164ACF71352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D14719C-C19A-460F-F4BB-CAED31A734EE}"/>
              </a:ext>
            </a:extLst>
          </p:cNvPr>
          <p:cNvSpPr>
            <a:spLocks noGrp="1"/>
          </p:cNvSpPr>
          <p:nvPr>
            <p:ph type="dt" sz="half" idx="10"/>
          </p:nvPr>
        </p:nvSpPr>
        <p:spPr/>
        <p:txBody>
          <a:bodyPr/>
          <a:lstStyle/>
          <a:p>
            <a:fld id="{6E65F01C-663C-4DD8-AEAA-D2F9FB32E7C6}" type="datetimeFigureOut">
              <a:rPr lang="zh-CN" altLang="en-US" smtClean="0"/>
              <a:t>2023/11/14</a:t>
            </a:fld>
            <a:endParaRPr lang="zh-CN" altLang="en-US"/>
          </a:p>
        </p:txBody>
      </p:sp>
      <p:sp>
        <p:nvSpPr>
          <p:cNvPr id="5" name="页脚占位符 4">
            <a:extLst>
              <a:ext uri="{FF2B5EF4-FFF2-40B4-BE49-F238E27FC236}">
                <a16:creationId xmlns:a16="http://schemas.microsoft.com/office/drawing/2014/main" id="{EEBF77F6-824A-5D50-1A1F-8BC5A5BE20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CEF22F-5A98-4018-A374-DC49869CE615}"/>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29116916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E3D3998-1469-FF0F-15D9-C619885B3CD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0774240-5795-C3C0-5151-4622D9A1F30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930AF7-E450-8CB7-E0B9-8A339B6CA567}"/>
              </a:ext>
            </a:extLst>
          </p:cNvPr>
          <p:cNvSpPr>
            <a:spLocks noGrp="1"/>
          </p:cNvSpPr>
          <p:nvPr>
            <p:ph type="dt" sz="half" idx="10"/>
          </p:nvPr>
        </p:nvSpPr>
        <p:spPr/>
        <p:txBody>
          <a:bodyPr/>
          <a:lstStyle/>
          <a:p>
            <a:fld id="{6E65F01C-663C-4DD8-AEAA-D2F9FB32E7C6}" type="datetimeFigureOut">
              <a:rPr lang="zh-CN" altLang="en-US" smtClean="0"/>
              <a:t>2023/11/14</a:t>
            </a:fld>
            <a:endParaRPr lang="zh-CN" altLang="en-US"/>
          </a:p>
        </p:txBody>
      </p:sp>
      <p:sp>
        <p:nvSpPr>
          <p:cNvPr id="5" name="页脚占位符 4">
            <a:extLst>
              <a:ext uri="{FF2B5EF4-FFF2-40B4-BE49-F238E27FC236}">
                <a16:creationId xmlns:a16="http://schemas.microsoft.com/office/drawing/2014/main" id="{42DBC615-7CCD-4B9F-15CD-5E1A322C01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E48F56-E5D2-0810-E588-915B55217407}"/>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14991552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5390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25584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09092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C6DC35-3D39-4E5D-813A-1465AB5946E1}" type="datetimeFigureOut">
              <a:rPr lang="zh-CN" altLang="en-US" smtClean="0"/>
              <a:t>2023/11/14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BC6EB1-3B9C-423A-A463-BABF6B6D69D7}" type="slidenum">
              <a:rPr lang="zh-CN" altLang="en-US" smtClean="0"/>
              <a:t>‹#›</a:t>
            </a:fld>
            <a:endParaRPr lang="zh-CN" altLang="en-US"/>
          </a:p>
        </p:txBody>
      </p:sp>
    </p:spTree>
    <p:extLst>
      <p:ext uri="{BB962C8B-B14F-4D97-AF65-F5344CB8AC3E}">
        <p14:creationId xmlns:p14="http://schemas.microsoft.com/office/powerpoint/2010/main" val="10876264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5C844-0448-76C5-4C7A-8A4E5C6FF2D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5668D69-3E4F-EE24-86CA-E0B291FEC15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347C5B-6C9D-467D-847F-E7A680D0F6B2}"/>
              </a:ext>
            </a:extLst>
          </p:cNvPr>
          <p:cNvSpPr>
            <a:spLocks noGrp="1"/>
          </p:cNvSpPr>
          <p:nvPr>
            <p:ph type="dt" sz="half" idx="10"/>
          </p:nvPr>
        </p:nvSpPr>
        <p:spPr/>
        <p:txBody>
          <a:bodyPr/>
          <a:lstStyle/>
          <a:p>
            <a:fld id="{6E65F01C-663C-4DD8-AEAA-D2F9FB32E7C6}" type="datetimeFigureOut">
              <a:rPr lang="zh-CN" altLang="en-US" smtClean="0"/>
              <a:t>2023/11/14</a:t>
            </a:fld>
            <a:endParaRPr lang="zh-CN" altLang="en-US"/>
          </a:p>
        </p:txBody>
      </p:sp>
      <p:sp>
        <p:nvSpPr>
          <p:cNvPr id="5" name="页脚占位符 4">
            <a:extLst>
              <a:ext uri="{FF2B5EF4-FFF2-40B4-BE49-F238E27FC236}">
                <a16:creationId xmlns:a16="http://schemas.microsoft.com/office/drawing/2014/main" id="{811D7EB0-9F96-894A-19C5-E701489664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68545B-0923-74AC-51E3-47B96822E9C8}"/>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39986719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D0C161-B366-000D-A06D-4E7D285E2E5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478D4E0-3E87-4506-995A-7DB6BA8F6C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0F8040E-3F6B-A8D1-CCC4-0A493270FB31}"/>
              </a:ext>
            </a:extLst>
          </p:cNvPr>
          <p:cNvSpPr>
            <a:spLocks noGrp="1"/>
          </p:cNvSpPr>
          <p:nvPr>
            <p:ph type="dt" sz="half" idx="10"/>
          </p:nvPr>
        </p:nvSpPr>
        <p:spPr/>
        <p:txBody>
          <a:bodyPr/>
          <a:lstStyle/>
          <a:p>
            <a:fld id="{6E65F01C-663C-4DD8-AEAA-D2F9FB32E7C6}" type="datetimeFigureOut">
              <a:rPr lang="zh-CN" altLang="en-US" smtClean="0"/>
              <a:t>2023/11/14</a:t>
            </a:fld>
            <a:endParaRPr lang="zh-CN" altLang="en-US"/>
          </a:p>
        </p:txBody>
      </p:sp>
      <p:sp>
        <p:nvSpPr>
          <p:cNvPr id="5" name="页脚占位符 4">
            <a:extLst>
              <a:ext uri="{FF2B5EF4-FFF2-40B4-BE49-F238E27FC236}">
                <a16:creationId xmlns:a16="http://schemas.microsoft.com/office/drawing/2014/main" id="{11A6148F-A85D-5774-EB5C-BD9F6B5609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6F3CE2-F11E-D450-BB14-E5CB74FCDB52}"/>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471007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3A9367-670A-8FBF-98E1-64EBBE7CDB6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17F3966-8EF0-372E-BCD0-59CEDADC24C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8FDCF78-DA20-5D0C-5944-EA61BF4CA44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5C8E6FF-533F-0C9C-CCBD-BEED2115B1BB}"/>
              </a:ext>
            </a:extLst>
          </p:cNvPr>
          <p:cNvSpPr>
            <a:spLocks noGrp="1"/>
          </p:cNvSpPr>
          <p:nvPr>
            <p:ph type="dt" sz="half" idx="10"/>
          </p:nvPr>
        </p:nvSpPr>
        <p:spPr/>
        <p:txBody>
          <a:bodyPr/>
          <a:lstStyle/>
          <a:p>
            <a:fld id="{6E65F01C-663C-4DD8-AEAA-D2F9FB32E7C6}" type="datetimeFigureOut">
              <a:rPr lang="zh-CN" altLang="en-US" smtClean="0"/>
              <a:t>2023/11/14</a:t>
            </a:fld>
            <a:endParaRPr lang="zh-CN" altLang="en-US"/>
          </a:p>
        </p:txBody>
      </p:sp>
      <p:sp>
        <p:nvSpPr>
          <p:cNvPr id="6" name="页脚占位符 5">
            <a:extLst>
              <a:ext uri="{FF2B5EF4-FFF2-40B4-BE49-F238E27FC236}">
                <a16:creationId xmlns:a16="http://schemas.microsoft.com/office/drawing/2014/main" id="{A5E8C9B2-C3C8-2F39-6159-38229BECE92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418E239-15E0-118D-7991-665DDC12D4E3}"/>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35613318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BD49B5-2AF6-775C-7FA0-81687CA0129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EBFC91C-F91F-2A69-5F27-99D68E42E6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9F97AF8-221A-0990-94A9-13AEF5B9596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12CBA73-DA50-6CA6-3D89-308157F865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B6FD60F-FBCE-7762-DDF0-501A7F2BACE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F9404BA-9877-5300-3494-F8F9CECE511F}"/>
              </a:ext>
            </a:extLst>
          </p:cNvPr>
          <p:cNvSpPr>
            <a:spLocks noGrp="1"/>
          </p:cNvSpPr>
          <p:nvPr>
            <p:ph type="dt" sz="half" idx="10"/>
          </p:nvPr>
        </p:nvSpPr>
        <p:spPr/>
        <p:txBody>
          <a:bodyPr/>
          <a:lstStyle/>
          <a:p>
            <a:fld id="{6E65F01C-663C-4DD8-AEAA-D2F9FB32E7C6}" type="datetimeFigureOut">
              <a:rPr lang="zh-CN" altLang="en-US" smtClean="0"/>
              <a:t>2023/11/14</a:t>
            </a:fld>
            <a:endParaRPr lang="zh-CN" altLang="en-US"/>
          </a:p>
        </p:txBody>
      </p:sp>
      <p:sp>
        <p:nvSpPr>
          <p:cNvPr id="8" name="页脚占位符 7">
            <a:extLst>
              <a:ext uri="{FF2B5EF4-FFF2-40B4-BE49-F238E27FC236}">
                <a16:creationId xmlns:a16="http://schemas.microsoft.com/office/drawing/2014/main" id="{85D3613F-731C-1C3B-85CC-5F4FBB39E12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DAA677A-03CE-555E-4F43-5D6DD75F9D44}"/>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6498338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E0D83F-93C6-5F50-6EFD-1F4587DC23C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2A0BFC1-6824-FB28-C648-4C7910D43380}"/>
              </a:ext>
            </a:extLst>
          </p:cNvPr>
          <p:cNvSpPr>
            <a:spLocks noGrp="1"/>
          </p:cNvSpPr>
          <p:nvPr>
            <p:ph type="dt" sz="half" idx="10"/>
          </p:nvPr>
        </p:nvSpPr>
        <p:spPr/>
        <p:txBody>
          <a:bodyPr/>
          <a:lstStyle/>
          <a:p>
            <a:fld id="{6E65F01C-663C-4DD8-AEAA-D2F9FB32E7C6}" type="datetimeFigureOut">
              <a:rPr lang="zh-CN" altLang="en-US" smtClean="0"/>
              <a:t>2023/11/14</a:t>
            </a:fld>
            <a:endParaRPr lang="zh-CN" altLang="en-US"/>
          </a:p>
        </p:txBody>
      </p:sp>
      <p:sp>
        <p:nvSpPr>
          <p:cNvPr id="4" name="页脚占位符 3">
            <a:extLst>
              <a:ext uri="{FF2B5EF4-FFF2-40B4-BE49-F238E27FC236}">
                <a16:creationId xmlns:a16="http://schemas.microsoft.com/office/drawing/2014/main" id="{25DE7269-E15E-0977-BAB3-0B6C5FB49B0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8912B49-FAFA-CEA2-B8F4-668DE5F2D804}"/>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822838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2E0A7A3-BDDE-C350-B785-7FBB74DE2060}"/>
              </a:ext>
            </a:extLst>
          </p:cNvPr>
          <p:cNvSpPr>
            <a:spLocks noGrp="1"/>
          </p:cNvSpPr>
          <p:nvPr>
            <p:ph type="dt" sz="half" idx="10"/>
          </p:nvPr>
        </p:nvSpPr>
        <p:spPr/>
        <p:txBody>
          <a:bodyPr/>
          <a:lstStyle/>
          <a:p>
            <a:fld id="{6E65F01C-663C-4DD8-AEAA-D2F9FB32E7C6}" type="datetimeFigureOut">
              <a:rPr lang="zh-CN" altLang="en-US" smtClean="0"/>
              <a:t>2023/11/14</a:t>
            </a:fld>
            <a:endParaRPr lang="zh-CN" altLang="en-US"/>
          </a:p>
        </p:txBody>
      </p:sp>
      <p:sp>
        <p:nvSpPr>
          <p:cNvPr id="3" name="页脚占位符 2">
            <a:extLst>
              <a:ext uri="{FF2B5EF4-FFF2-40B4-BE49-F238E27FC236}">
                <a16:creationId xmlns:a16="http://schemas.microsoft.com/office/drawing/2014/main" id="{D9492797-EFBD-AD55-80A8-D4C09C66520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F8D3592-9785-1562-BC12-BE5AA31F6A2E}"/>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5919573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E9943E-C2F4-7239-9581-270058C336E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7448039-B9CD-B33D-AC29-2624AF1226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391A024-F6F6-A3D9-8502-249E04FF34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AD9A328-F725-6647-0849-2EDEC94710D0}"/>
              </a:ext>
            </a:extLst>
          </p:cNvPr>
          <p:cNvSpPr>
            <a:spLocks noGrp="1"/>
          </p:cNvSpPr>
          <p:nvPr>
            <p:ph type="dt" sz="half" idx="10"/>
          </p:nvPr>
        </p:nvSpPr>
        <p:spPr/>
        <p:txBody>
          <a:bodyPr/>
          <a:lstStyle/>
          <a:p>
            <a:fld id="{6E65F01C-663C-4DD8-AEAA-D2F9FB32E7C6}" type="datetimeFigureOut">
              <a:rPr lang="zh-CN" altLang="en-US" smtClean="0"/>
              <a:t>2023/11/14</a:t>
            </a:fld>
            <a:endParaRPr lang="zh-CN" altLang="en-US"/>
          </a:p>
        </p:txBody>
      </p:sp>
      <p:sp>
        <p:nvSpPr>
          <p:cNvPr id="6" name="页脚占位符 5">
            <a:extLst>
              <a:ext uri="{FF2B5EF4-FFF2-40B4-BE49-F238E27FC236}">
                <a16:creationId xmlns:a16="http://schemas.microsoft.com/office/drawing/2014/main" id="{3DBCF8BB-CC56-5C0D-B22D-D05B18F9EF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D715E7-B2F8-A5AE-1B4C-75430BFD8FDC}"/>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36605472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EEE705-89DB-6373-BED5-2C82FDB2D6E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E6FFB26-72CD-18FB-BC07-CF5D98CF9D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CE6542B-DF09-C89E-F2DC-5DF7C00A08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559866-C986-2A67-47E7-C8E41C7ABAA1}"/>
              </a:ext>
            </a:extLst>
          </p:cNvPr>
          <p:cNvSpPr>
            <a:spLocks noGrp="1"/>
          </p:cNvSpPr>
          <p:nvPr>
            <p:ph type="dt" sz="half" idx="10"/>
          </p:nvPr>
        </p:nvSpPr>
        <p:spPr/>
        <p:txBody>
          <a:bodyPr/>
          <a:lstStyle/>
          <a:p>
            <a:fld id="{6E65F01C-663C-4DD8-AEAA-D2F9FB32E7C6}" type="datetimeFigureOut">
              <a:rPr lang="zh-CN" altLang="en-US" smtClean="0"/>
              <a:t>2023/11/14</a:t>
            </a:fld>
            <a:endParaRPr lang="zh-CN" altLang="en-US"/>
          </a:p>
        </p:txBody>
      </p:sp>
      <p:sp>
        <p:nvSpPr>
          <p:cNvPr id="6" name="页脚占位符 5">
            <a:extLst>
              <a:ext uri="{FF2B5EF4-FFF2-40B4-BE49-F238E27FC236}">
                <a16:creationId xmlns:a16="http://schemas.microsoft.com/office/drawing/2014/main" id="{94A2AE65-4584-B3C1-7FC8-2E74E2956E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7E87C9D-561C-AF76-1AAE-477F470981CC}"/>
              </a:ext>
            </a:extLst>
          </p:cNvPr>
          <p:cNvSpPr>
            <a:spLocks noGrp="1"/>
          </p:cNvSpPr>
          <p:nvPr>
            <p:ph type="sldNum" sz="quarter" idx="12"/>
          </p:nvPr>
        </p:nvSpPr>
        <p:spPr/>
        <p:txBody>
          <a:body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23357284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3969CBB-6BEC-C7A9-C094-63C3AF2BDD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AC7F886-8A3E-D795-A5C5-A6DE3F03DF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D1229C-0AC0-7603-8F94-680732E942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65F01C-663C-4DD8-AEAA-D2F9FB32E7C6}" type="datetimeFigureOut">
              <a:rPr lang="zh-CN" altLang="en-US" smtClean="0"/>
              <a:t>2023/11/14</a:t>
            </a:fld>
            <a:endParaRPr lang="zh-CN" altLang="en-US"/>
          </a:p>
        </p:txBody>
      </p:sp>
      <p:sp>
        <p:nvSpPr>
          <p:cNvPr id="5" name="页脚占位符 4">
            <a:extLst>
              <a:ext uri="{FF2B5EF4-FFF2-40B4-BE49-F238E27FC236}">
                <a16:creationId xmlns:a16="http://schemas.microsoft.com/office/drawing/2014/main" id="{6E922483-2914-16E4-3533-428CB24AC3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FFA2E22-7749-3DB3-B4BF-323167C8BD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A41889-A46D-48B6-B0A0-FDDAA2E921D3}" type="slidenum">
              <a:rPr lang="zh-CN" altLang="en-US" smtClean="0"/>
              <a:t>‹#›</a:t>
            </a:fld>
            <a:endParaRPr lang="zh-CN" altLang="en-US"/>
          </a:p>
        </p:txBody>
      </p:sp>
    </p:spTree>
    <p:extLst>
      <p:ext uri="{BB962C8B-B14F-4D97-AF65-F5344CB8AC3E}">
        <p14:creationId xmlns:p14="http://schemas.microsoft.com/office/powerpoint/2010/main" val="11221234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2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79045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9" y="134126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sp>
        <p:nvSpPr>
          <p:cNvPr id="11" name="矩形 10"/>
          <p:cNvSpPr/>
          <p:nvPr/>
        </p:nvSpPr>
        <p:spPr>
          <a:xfrm>
            <a:off x="3823855" y="3350531"/>
            <a:ext cx="8031521" cy="1569618"/>
          </a:xfrm>
          <a:prstGeom prst="rect">
            <a:avLst/>
          </a:prstGeom>
        </p:spPr>
        <p:txBody>
          <a:bodyPr wrap="square" lIns="91397" tIns="45699" rIns="91397" bIns="45699">
            <a:spAutoFit/>
          </a:bodyPr>
          <a:lstStyle/>
          <a:p>
            <a:pPr algn="r" defTabSz="913765">
              <a:defRPr/>
            </a:pPr>
            <a:r>
              <a:rPr lang="en-US" altLang="zh-CN" sz="1800" b="0" i="0">
                <a:solidFill>
                  <a:srgbClr val="000000"/>
                </a:solidFill>
                <a:effectLst/>
                <a:latin typeface="NimbusRomNo9L-Regu"/>
              </a:rPr>
              <a:t>Haifeng Sun, </a:t>
            </a:r>
            <a:r>
              <a:rPr lang="en-US" altLang="zh-CN" sz="1800" b="0" i="0" err="1">
                <a:solidFill>
                  <a:srgbClr val="000000"/>
                </a:solidFill>
                <a:effectLst/>
                <a:latin typeface="NimbusRomNo9L-Regu"/>
              </a:rPr>
              <a:t>Jiaheng</a:t>
            </a:r>
            <a:r>
              <a:rPr lang="en-US" altLang="zh-CN" sz="1800" b="0" i="0">
                <a:solidFill>
                  <a:srgbClr val="000000"/>
                </a:solidFill>
                <a:effectLst/>
                <a:latin typeface="NimbusRomNo9L-Regu"/>
              </a:rPr>
              <a:t> Li, Jintao He, Jie Gui, and </a:t>
            </a:r>
            <a:r>
              <a:rPr lang="en-US" altLang="zh-CN" sz="1800" b="0" i="0" err="1">
                <a:solidFill>
                  <a:srgbClr val="000000"/>
                </a:solidFill>
                <a:effectLst/>
                <a:latin typeface="NimbusRomNo9L-Regu"/>
              </a:rPr>
              <a:t>Qun</a:t>
            </a:r>
            <a:r>
              <a:rPr lang="en-US" altLang="zh-CN" sz="1800" b="0" i="0">
                <a:solidFill>
                  <a:srgbClr val="000000"/>
                </a:solidFill>
                <a:effectLst/>
                <a:latin typeface="NimbusRomNo9L-Regu"/>
              </a:rPr>
              <a:t> Huang∗</a:t>
            </a:r>
          </a:p>
          <a:p>
            <a:pPr algn="r" defTabSz="913765">
              <a:defRPr/>
            </a:pPr>
            <a:r>
              <a:rPr lang="en-US" altLang="zh-CN" sz="1800" b="0" i="0">
                <a:solidFill>
                  <a:srgbClr val="000000"/>
                </a:solidFill>
                <a:effectLst/>
                <a:latin typeface="NimbusRomNo9L-Regu"/>
              </a:rPr>
              <a:t>Peking University</a:t>
            </a:r>
            <a:br>
              <a:rPr lang="en-US" altLang="zh-CN" sz="1800" b="0" i="1">
                <a:solidFill>
                  <a:srgbClr val="1C6299"/>
                </a:solidFill>
                <a:effectLst/>
                <a:latin typeface="CMSY8"/>
              </a:rPr>
            </a:br>
            <a:endParaRPr lang="en-US" altLang="zh-CN" sz="1800" b="0" i="1">
              <a:solidFill>
                <a:srgbClr val="1C6299"/>
              </a:solidFill>
              <a:effectLst/>
              <a:latin typeface="CMSY8"/>
            </a:endParaRPr>
          </a:p>
          <a:p>
            <a:pPr algn="r" defTabSz="913765">
              <a:defRPr/>
            </a:pPr>
            <a:r>
              <a:rPr lang="en-US" altLang="zh-CN">
                <a:solidFill>
                  <a:srgbClr val="1C6299"/>
                </a:solidFill>
                <a:latin typeface="NimbusRomNo9L-Regu"/>
              </a:rPr>
              <a:t>Published in: ACM SIGCOMM 2023 Conference</a:t>
            </a:r>
            <a:br>
              <a:rPr lang="en-US" altLang="zh-CN" sz="1200">
                <a:solidFill>
                  <a:srgbClr val="1C6299"/>
                </a:solidFill>
              </a:rPr>
            </a:br>
            <a:br>
              <a:rPr lang="en-US" altLang="zh-CN" sz="1200">
                <a:solidFill>
                  <a:srgbClr val="1C6299"/>
                </a:solidFill>
              </a:rPr>
            </a:br>
            <a:endParaRPr lang="en-US" altLang="zh-CN" sz="1200" b="1">
              <a:solidFill>
                <a:srgbClr val="1C6299"/>
              </a:solidFill>
              <a:latin typeface="微软雅黑" panose="020B0503020204020204" pitchFamily="34" charset="-122"/>
              <a:ea typeface="微软雅黑" panose="020B0503020204020204" pitchFamily="34" charset="-122"/>
            </a:endParaRPr>
          </a:p>
        </p:txBody>
      </p:sp>
      <p:sp>
        <p:nvSpPr>
          <p:cNvPr id="12" name="椭圆 11"/>
          <p:cNvSpPr/>
          <p:nvPr/>
        </p:nvSpPr>
        <p:spPr>
          <a:xfrm>
            <a:off x="1600553" y="948409"/>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Effect>
                      <a14:saturation sat="66000"/>
                    </a14:imgEffect>
                    <a14:imgEffect>
                      <a14:brightnessContrast bright="14000" contrast="21000"/>
                    </a14:imgEffect>
                  </a14:imgLayer>
                </a14:imgProps>
              </a:ex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8" name="文本框 7"/>
          <p:cNvSpPr txBox="1"/>
          <p:nvPr/>
        </p:nvSpPr>
        <p:spPr>
          <a:xfrm>
            <a:off x="4224826" y="1495051"/>
            <a:ext cx="7717584" cy="1569660"/>
          </a:xfrm>
          <a:prstGeom prst="rect">
            <a:avLst/>
          </a:prstGeom>
          <a:noFill/>
        </p:spPr>
        <p:txBody>
          <a:bodyPr wrap="square" rtlCol="0">
            <a:spAutoFit/>
          </a:bodyPr>
          <a:lstStyle/>
          <a:p>
            <a:pPr algn="l" defTabSz="913765">
              <a:defRPr/>
            </a:pPr>
            <a:r>
              <a:rPr lang="en-US" altLang="zh-CN" sz="3200" b="1" err="1">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OmniWindow</a:t>
            </a:r>
            <a:r>
              <a:rPr lang="en-US" altLang="zh-CN" sz="3200" b="1">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 A General and Efficient Window Mechanism</a:t>
            </a:r>
          </a:p>
          <a:p>
            <a:pPr algn="l" defTabSz="913765">
              <a:defRPr/>
            </a:pPr>
            <a:r>
              <a:rPr lang="en-US" altLang="zh-CN" sz="3200" b="1">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Framework for Network Telemetry</a:t>
            </a:r>
          </a:p>
        </p:txBody>
      </p:sp>
      <p:sp>
        <p:nvSpPr>
          <p:cNvPr id="16" name="文本占位符 56"/>
          <p:cNvSpPr txBox="1"/>
          <p:nvPr/>
        </p:nvSpPr>
        <p:spPr>
          <a:xfrm>
            <a:off x="2112531" y="5473866"/>
            <a:ext cx="1924047" cy="353120"/>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C6299"/>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a:solidFill>
                  <a:sysClr val="window" lastClr="FFFFFF"/>
                </a:solidFill>
                <a:latin typeface="Arial" panose="020B0604020202020204"/>
                <a:ea typeface="微软雅黑" panose="020B0503020204020204" pitchFamily="34" charset="-122"/>
              </a:rPr>
              <a:t>汇报人：李程翔</a:t>
            </a:r>
          </a:p>
        </p:txBody>
      </p:sp>
      <p:pic>
        <p:nvPicPr>
          <p:cNvPr id="6" name="图片 5">
            <a:extLst>
              <a:ext uri="{FF2B5EF4-FFF2-40B4-BE49-F238E27FC236}">
                <a16:creationId xmlns:a16="http://schemas.microsoft.com/office/drawing/2014/main" id="{AD2A3CAD-F1BD-68CF-0FB8-D97994A2A1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18" name="图片 17">
            <a:extLst>
              <a:ext uri="{FF2B5EF4-FFF2-40B4-BE49-F238E27FC236}">
                <a16:creationId xmlns:a16="http://schemas.microsoft.com/office/drawing/2014/main" id="{8BCA60BB-0A73-4731-A4B3-5BB10F6DD62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19" name="日期占位符 9">
            <a:extLst>
              <a:ext uri="{FF2B5EF4-FFF2-40B4-BE49-F238E27FC236}">
                <a16:creationId xmlns:a16="http://schemas.microsoft.com/office/drawing/2014/main" id="{5017DE2A-300E-9F8C-F07E-5D8E5480A037}"/>
              </a:ext>
            </a:extLst>
          </p:cNvPr>
          <p:cNvSpPr>
            <a:spLocks noGrp="1"/>
          </p:cNvSpPr>
          <p:nvPr>
            <p:ph type="dt" sz="half" idx="10"/>
          </p:nvPr>
        </p:nvSpPr>
        <p:spPr>
          <a:xfrm>
            <a:off x="1616893" y="5790083"/>
            <a:ext cx="2743200" cy="365125"/>
          </a:xfrm>
        </p:spPr>
        <p:txBody>
          <a:bodyPr vert="horz" lIns="91440" tIns="45720" rIns="91440" bIns="45720" rtlCol="0" anchor="ctr">
            <a:noAutofit/>
          </a:bodyPr>
          <a:lstStyle/>
          <a:p>
            <a:pPr algn="ctr">
              <a:lnSpc>
                <a:spcPct val="90000"/>
              </a:lnSpc>
              <a:spcBef>
                <a:spcPts val="1000"/>
              </a:spcBef>
            </a:pPr>
            <a:fld id="{CC5F9ACA-915E-4715-815B-8F8AE22EDF91}" type="datetime1">
              <a:rPr lang="zh-CN" altLang="en-US" sz="1400">
                <a:solidFill>
                  <a:sysClr val="windowText" lastClr="000000"/>
                </a:solidFill>
                <a:latin typeface="Arial" panose="020B0604020202020204"/>
                <a:ea typeface="微软雅黑" panose="020B0503020204020204" pitchFamily="34" charset="-122"/>
              </a:rPr>
              <a:pPr algn="ctr">
                <a:lnSpc>
                  <a:spcPct val="90000"/>
                </a:lnSpc>
                <a:spcBef>
                  <a:spcPts val="1000"/>
                </a:spcBef>
              </a:pPr>
              <a:t>2023/11/14</a:t>
            </a:fld>
            <a:endParaRPr lang="zh-CN" altLang="en-US" sz="1400">
              <a:solidFill>
                <a:sysClr val="windowText" lastClr="000000"/>
              </a:solidFill>
              <a:latin typeface="Arial" panose="020B0604020202020204"/>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en-US" altLang="zh-CN" sz="2600" b="1" i="0" u="none" strike="noStrike" kern="1200" cap="none" spc="0" normalizeH="0" baseline="0" noProof="0">
                <a:ln>
                  <a:noFill/>
                </a:ln>
                <a:solidFill>
                  <a:sysClr val="windowText" lastClr="000000"/>
                </a:solidFill>
                <a:effectLst/>
                <a:uLnTx/>
                <a:uFillTx/>
                <a:latin typeface="Arial" panose="020B0604020202020204"/>
                <a:ea typeface="微软雅黑" panose="020B0503020204020204" pitchFamily="34" charset="-122"/>
                <a:cs typeface="+mj-cs"/>
              </a:rPr>
              <a:t>SALU</a:t>
            </a:r>
            <a:r>
              <a:rPr kumimoji="0" lang="zh-CN" altLang="en-US" sz="2600" b="1" i="0" u="none" strike="noStrike" kern="1200" cap="none" spc="0" normalizeH="0" baseline="0" noProof="0">
                <a:ln>
                  <a:noFill/>
                </a:ln>
                <a:solidFill>
                  <a:sysClr val="windowText" lastClr="000000"/>
                </a:solidFill>
                <a:effectLst/>
                <a:uLnTx/>
                <a:uFillTx/>
                <a:latin typeface="Arial" panose="020B0604020202020204"/>
                <a:ea typeface="微软雅黑" panose="020B0503020204020204" pitchFamily="34" charset="-122"/>
                <a:cs typeface="+mj-cs"/>
              </a:rPr>
              <a:t>优化的共享内存区</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3.4</a:t>
              </a:r>
              <a:endParaRPr kumimoji="0" lang="zh-CN" altLang="en-US" sz="16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4" name="图片 3">
            <a:extLst>
              <a:ext uri="{FF2B5EF4-FFF2-40B4-BE49-F238E27FC236}">
                <a16:creationId xmlns:a16="http://schemas.microsoft.com/office/drawing/2014/main" id="{AE932FF7-E538-D274-BABE-42CEA323CE0D}"/>
              </a:ext>
            </a:extLst>
          </p:cNvPr>
          <p:cNvPicPr>
            <a:picLocks noChangeAspect="1"/>
          </p:cNvPicPr>
          <p:nvPr/>
        </p:nvPicPr>
        <p:blipFill>
          <a:blip r:embed="rId4"/>
          <a:stretch>
            <a:fillRect/>
          </a:stretch>
        </p:blipFill>
        <p:spPr>
          <a:xfrm>
            <a:off x="3373120" y="1684262"/>
            <a:ext cx="5248097" cy="3489476"/>
          </a:xfrm>
          <a:prstGeom prst="rect">
            <a:avLst/>
          </a:prstGeom>
        </p:spPr>
      </p:pic>
      <p:sp>
        <p:nvSpPr>
          <p:cNvPr id="3" name="文本框 2">
            <a:extLst>
              <a:ext uri="{FF2B5EF4-FFF2-40B4-BE49-F238E27FC236}">
                <a16:creationId xmlns:a16="http://schemas.microsoft.com/office/drawing/2014/main" id="{46A2489D-4B8F-A834-5DB5-40E530636C4E}"/>
              </a:ext>
            </a:extLst>
          </p:cNvPr>
          <p:cNvSpPr txBox="1"/>
          <p:nvPr/>
        </p:nvSpPr>
        <p:spPr>
          <a:xfrm>
            <a:off x="2966720" y="966869"/>
            <a:ext cx="6410960" cy="584775"/>
          </a:xfrm>
          <a:prstGeom prst="rect">
            <a:avLst/>
          </a:prstGeom>
          <a:solidFill>
            <a:schemeClr val="accent1">
              <a:lumMod val="40000"/>
              <a:lumOff val="60000"/>
            </a:schemeClr>
          </a:solidFill>
          <a:ln>
            <a:solidFill>
              <a:schemeClr val="accent1"/>
            </a:solidFill>
          </a:ln>
        </p:spPr>
        <p:txBody>
          <a:bodyPr wrap="square">
            <a:spAutoFit/>
          </a:bodyPr>
          <a:lstStyle/>
          <a:p>
            <a:r>
              <a:rPr lang="en-US" altLang="zh-CN" sz="1600"/>
              <a:t>OmniWindow</a:t>
            </a:r>
            <a:r>
              <a:rPr lang="zh-CN" altLang="en-US" sz="1600"/>
              <a:t>提出了一种紧凑的内存布局和</a:t>
            </a:r>
            <a:r>
              <a:rPr lang="en-US" altLang="zh-CN" sz="1600"/>
              <a:t>SALU</a:t>
            </a:r>
            <a:r>
              <a:rPr lang="zh-CN" altLang="en-US" sz="1600"/>
              <a:t>优化，以解决窗口拆分带来的额外硬件资源开销。</a:t>
            </a:r>
          </a:p>
        </p:txBody>
      </p:sp>
      <p:cxnSp>
        <p:nvCxnSpPr>
          <p:cNvPr id="5" name="直接箭头连接符 4">
            <a:extLst>
              <a:ext uri="{FF2B5EF4-FFF2-40B4-BE49-F238E27FC236}">
                <a16:creationId xmlns:a16="http://schemas.microsoft.com/office/drawing/2014/main" id="{7EF8ECD3-12D9-0BF3-2974-4ED73253C6AF}"/>
              </a:ext>
            </a:extLst>
          </p:cNvPr>
          <p:cNvCxnSpPr/>
          <p:nvPr/>
        </p:nvCxnSpPr>
        <p:spPr>
          <a:xfrm flipV="1">
            <a:off x="7731760" y="3119120"/>
            <a:ext cx="1259840" cy="309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1D2CACA7-14FC-2ED4-72EF-07CB8B410666}"/>
              </a:ext>
            </a:extLst>
          </p:cNvPr>
          <p:cNvSpPr txBox="1"/>
          <p:nvPr/>
        </p:nvSpPr>
        <p:spPr>
          <a:xfrm>
            <a:off x="8991600" y="2927630"/>
            <a:ext cx="2492990" cy="369332"/>
          </a:xfrm>
          <a:prstGeom prst="rect">
            <a:avLst/>
          </a:prstGeom>
          <a:noFill/>
        </p:spPr>
        <p:txBody>
          <a:bodyPr wrap="none" rtlCol="0">
            <a:spAutoFit/>
          </a:bodyPr>
          <a:lstStyle/>
          <a:p>
            <a:r>
              <a:rPr lang="zh-CN" altLang="en-US"/>
              <a:t>被一个活动子窗口测量</a:t>
            </a:r>
          </a:p>
        </p:txBody>
      </p:sp>
      <p:cxnSp>
        <p:nvCxnSpPr>
          <p:cNvPr id="9" name="直接箭头连接符 8">
            <a:extLst>
              <a:ext uri="{FF2B5EF4-FFF2-40B4-BE49-F238E27FC236}">
                <a16:creationId xmlns:a16="http://schemas.microsoft.com/office/drawing/2014/main" id="{52EBE136-39DA-226B-5091-256C92F53AF9}"/>
              </a:ext>
            </a:extLst>
          </p:cNvPr>
          <p:cNvCxnSpPr/>
          <p:nvPr/>
        </p:nvCxnSpPr>
        <p:spPr>
          <a:xfrm flipH="1" flipV="1">
            <a:off x="2844800" y="2865120"/>
            <a:ext cx="965200" cy="563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D1701D40-A16C-6A76-4BAA-9DF10F43876C}"/>
              </a:ext>
            </a:extLst>
          </p:cNvPr>
          <p:cNvSpPr txBox="1"/>
          <p:nvPr/>
        </p:nvSpPr>
        <p:spPr>
          <a:xfrm>
            <a:off x="1354619" y="2495788"/>
            <a:ext cx="2018501" cy="369332"/>
          </a:xfrm>
          <a:prstGeom prst="rect">
            <a:avLst/>
          </a:prstGeom>
          <a:noFill/>
        </p:spPr>
        <p:txBody>
          <a:bodyPr wrap="none" rtlCol="0">
            <a:spAutoFit/>
          </a:bodyPr>
          <a:lstStyle/>
          <a:p>
            <a:r>
              <a:rPr lang="zh-CN" altLang="en-US"/>
              <a:t>进行快速</a:t>
            </a:r>
            <a:r>
              <a:rPr lang="en-US" altLang="zh-CN"/>
              <a:t>C&amp;R</a:t>
            </a:r>
            <a:r>
              <a:rPr lang="zh-CN" altLang="en-US"/>
              <a:t>操作</a:t>
            </a:r>
          </a:p>
        </p:txBody>
      </p:sp>
      <p:cxnSp>
        <p:nvCxnSpPr>
          <p:cNvPr id="12" name="直接箭头连接符 11">
            <a:extLst>
              <a:ext uri="{FF2B5EF4-FFF2-40B4-BE49-F238E27FC236}">
                <a16:creationId xmlns:a16="http://schemas.microsoft.com/office/drawing/2014/main" id="{13A3008E-3E9E-A788-38FF-338CB3264474}"/>
              </a:ext>
            </a:extLst>
          </p:cNvPr>
          <p:cNvCxnSpPr/>
          <p:nvPr/>
        </p:nvCxnSpPr>
        <p:spPr>
          <a:xfrm>
            <a:off x="5659120" y="4465294"/>
            <a:ext cx="0" cy="8890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0585C553-186E-9428-9547-36E61CCAB6A9}"/>
              </a:ext>
            </a:extLst>
          </p:cNvPr>
          <p:cNvSpPr txBox="1"/>
          <p:nvPr/>
        </p:nvSpPr>
        <p:spPr>
          <a:xfrm>
            <a:off x="1631178" y="5364480"/>
            <a:ext cx="3637280" cy="369332"/>
          </a:xfrm>
          <a:prstGeom prst="rect">
            <a:avLst/>
          </a:prstGeom>
          <a:noFill/>
          <a:ln>
            <a:solidFill>
              <a:schemeClr val="accent1"/>
            </a:solidFill>
          </a:ln>
        </p:spPr>
        <p:txBody>
          <a:bodyPr wrap="square">
            <a:spAutoFit/>
          </a:bodyPr>
          <a:lstStyle/>
          <a:p>
            <a:r>
              <a:rPr lang="zh-CN" altLang="en-US"/>
              <a:t>每个内存区域的起始位置（偏移量）</a:t>
            </a:r>
          </a:p>
        </p:txBody>
      </p:sp>
      <p:sp>
        <p:nvSpPr>
          <p:cNvPr id="17" name="文本框 16">
            <a:extLst>
              <a:ext uri="{FF2B5EF4-FFF2-40B4-BE49-F238E27FC236}">
                <a16:creationId xmlns:a16="http://schemas.microsoft.com/office/drawing/2014/main" id="{2895258C-EF16-CBA5-35B0-2E0A547224FE}"/>
              </a:ext>
            </a:extLst>
          </p:cNvPr>
          <p:cNvSpPr txBox="1"/>
          <p:nvPr/>
        </p:nvSpPr>
        <p:spPr>
          <a:xfrm>
            <a:off x="5345055" y="5384800"/>
            <a:ext cx="415498" cy="369332"/>
          </a:xfrm>
          <a:prstGeom prst="rect">
            <a:avLst/>
          </a:prstGeom>
          <a:noFill/>
        </p:spPr>
        <p:txBody>
          <a:bodyPr wrap="none" rtlCol="0">
            <a:spAutoFit/>
          </a:bodyPr>
          <a:lstStyle/>
          <a:p>
            <a:r>
              <a:rPr lang="zh-CN" altLang="en-US" b="1"/>
              <a:t>＋</a:t>
            </a:r>
          </a:p>
        </p:txBody>
      </p:sp>
      <p:sp>
        <p:nvSpPr>
          <p:cNvPr id="18" name="文本框 17">
            <a:extLst>
              <a:ext uri="{FF2B5EF4-FFF2-40B4-BE49-F238E27FC236}">
                <a16:creationId xmlns:a16="http://schemas.microsoft.com/office/drawing/2014/main" id="{6ECBF7ED-49CF-521F-D1D5-C4B7792E80A9}"/>
              </a:ext>
            </a:extLst>
          </p:cNvPr>
          <p:cNvSpPr txBox="1"/>
          <p:nvPr/>
        </p:nvSpPr>
        <p:spPr>
          <a:xfrm>
            <a:off x="5760552" y="5364480"/>
            <a:ext cx="1971207" cy="338554"/>
          </a:xfrm>
          <a:prstGeom prst="rect">
            <a:avLst/>
          </a:prstGeom>
          <a:noFill/>
          <a:ln>
            <a:solidFill>
              <a:schemeClr val="accent1"/>
            </a:solidFill>
          </a:ln>
        </p:spPr>
        <p:txBody>
          <a:bodyPr wrap="square" rtlCol="0">
            <a:spAutoFit/>
          </a:bodyPr>
          <a:lstStyle/>
          <a:p>
            <a:r>
              <a:rPr lang="en-US" altLang="zh-CN" sz="1600"/>
              <a:t>subwindow_num</a:t>
            </a:r>
            <a:endParaRPr lang="zh-CN" altLang="en-US" sz="1600"/>
          </a:p>
        </p:txBody>
      </p:sp>
      <p:sp>
        <p:nvSpPr>
          <p:cNvPr id="19" name="箭头: 右 18">
            <a:extLst>
              <a:ext uri="{FF2B5EF4-FFF2-40B4-BE49-F238E27FC236}">
                <a16:creationId xmlns:a16="http://schemas.microsoft.com/office/drawing/2014/main" id="{30347811-DEED-C66E-59EF-FDC1DAE6799C}"/>
              </a:ext>
            </a:extLst>
          </p:cNvPr>
          <p:cNvSpPr/>
          <p:nvPr/>
        </p:nvSpPr>
        <p:spPr>
          <a:xfrm>
            <a:off x="7874000" y="5384800"/>
            <a:ext cx="477520" cy="288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F46573E3-52DB-8444-1AB0-004D1197E041}"/>
              </a:ext>
            </a:extLst>
          </p:cNvPr>
          <p:cNvSpPr txBox="1"/>
          <p:nvPr/>
        </p:nvSpPr>
        <p:spPr>
          <a:xfrm>
            <a:off x="8493760" y="5344108"/>
            <a:ext cx="3444240" cy="646331"/>
          </a:xfrm>
          <a:prstGeom prst="rect">
            <a:avLst/>
          </a:prstGeom>
          <a:noFill/>
          <a:ln>
            <a:solidFill>
              <a:schemeClr val="accent1"/>
            </a:solidFill>
          </a:ln>
        </p:spPr>
        <p:txBody>
          <a:bodyPr wrap="square" rtlCol="0">
            <a:spAutoFit/>
          </a:bodyPr>
          <a:lstStyle/>
          <a:p>
            <a:r>
              <a:rPr lang="zh-CN" altLang="en-US"/>
              <a:t>物理地址</a:t>
            </a:r>
            <a:endParaRPr lang="en-US" altLang="zh-CN"/>
          </a:p>
          <a:p>
            <a:r>
              <a:rPr lang="zh-CN" altLang="en-US"/>
              <a:t>既访问到数组里特定的状态值</a:t>
            </a:r>
          </a:p>
        </p:txBody>
      </p:sp>
      <p:cxnSp>
        <p:nvCxnSpPr>
          <p:cNvPr id="22" name="直接箭头连接符 21">
            <a:extLst>
              <a:ext uri="{FF2B5EF4-FFF2-40B4-BE49-F238E27FC236}">
                <a16:creationId xmlns:a16="http://schemas.microsoft.com/office/drawing/2014/main" id="{EBD36BCE-F502-F247-3879-5E7024F26CCA}"/>
              </a:ext>
            </a:extLst>
          </p:cNvPr>
          <p:cNvCxnSpPr/>
          <p:nvPr/>
        </p:nvCxnSpPr>
        <p:spPr>
          <a:xfrm>
            <a:off x="7945120" y="4297680"/>
            <a:ext cx="1192672"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23" name="文本框 22">
            <a:extLst>
              <a:ext uri="{FF2B5EF4-FFF2-40B4-BE49-F238E27FC236}">
                <a16:creationId xmlns:a16="http://schemas.microsoft.com/office/drawing/2014/main" id="{D722FD72-3BE3-4134-DAD0-1CF88B4DD727}"/>
              </a:ext>
            </a:extLst>
          </p:cNvPr>
          <p:cNvSpPr txBox="1"/>
          <p:nvPr/>
        </p:nvSpPr>
        <p:spPr>
          <a:xfrm>
            <a:off x="9149537" y="4026617"/>
            <a:ext cx="2564943" cy="646331"/>
          </a:xfrm>
          <a:prstGeom prst="rect">
            <a:avLst/>
          </a:prstGeom>
          <a:noFill/>
          <a:ln>
            <a:solidFill>
              <a:schemeClr val="accent1"/>
            </a:solidFill>
          </a:ln>
        </p:spPr>
        <p:txBody>
          <a:bodyPr wrap="square" rtlCol="0">
            <a:spAutoFit/>
          </a:bodyPr>
          <a:lstStyle/>
          <a:p>
            <a:r>
              <a:rPr lang="en-US" altLang="zh-CN"/>
              <a:t>SALU</a:t>
            </a:r>
            <a:r>
              <a:rPr lang="zh-CN" altLang="en-US"/>
              <a:t>在计算出的位置执行有状态操作</a:t>
            </a:r>
          </a:p>
        </p:txBody>
      </p:sp>
    </p:spTree>
    <p:extLst>
      <p:ext uri="{BB962C8B-B14F-4D97-AF65-F5344CB8AC3E}">
        <p14:creationId xmlns:p14="http://schemas.microsoft.com/office/powerpoint/2010/main" val="39189030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zh-CN" altLang="en-US" sz="2600" b="1" i="0" u="none" strike="noStrike" kern="1200" cap="none" spc="0" normalizeH="0" baseline="0" noProof="0">
                <a:ln>
                  <a:noFill/>
                </a:ln>
                <a:solidFill>
                  <a:sysClr val="windowText" lastClr="000000"/>
                </a:solidFill>
                <a:effectLst/>
                <a:uLnTx/>
                <a:uFillTx/>
                <a:latin typeface="Arial" panose="020B0604020202020204"/>
                <a:ea typeface="微软雅黑" panose="020B0503020204020204" pitchFamily="34" charset="-122"/>
                <a:cs typeface="+mj-cs"/>
              </a:rPr>
              <a:t>基于</a:t>
            </a:r>
            <a:r>
              <a:rPr kumimoji="0" lang="en-US" altLang="zh-CN" sz="2600" b="1" i="0" u="none" strike="noStrike" kern="1200" cap="none" spc="0" normalizeH="0" baseline="0" noProof="0">
                <a:ln>
                  <a:noFill/>
                </a:ln>
                <a:solidFill>
                  <a:sysClr val="windowText" lastClr="000000"/>
                </a:solidFill>
                <a:effectLst/>
                <a:uLnTx/>
                <a:uFillTx/>
                <a:latin typeface="Arial" panose="020B0604020202020204"/>
                <a:ea typeface="微软雅黑" panose="020B0503020204020204" pitchFamily="34" charset="-122"/>
                <a:cs typeface="+mj-cs"/>
              </a:rPr>
              <a:t>RDMA</a:t>
            </a:r>
            <a:r>
              <a:rPr kumimoji="0" lang="zh-CN" altLang="en-US" sz="2600" b="1" i="0" u="none" strike="noStrike" kern="1200" cap="none" spc="0" normalizeH="0" baseline="0" noProof="0">
                <a:ln>
                  <a:noFill/>
                </a:ln>
                <a:solidFill>
                  <a:sysClr val="windowText" lastClr="000000"/>
                </a:solidFill>
                <a:effectLst/>
                <a:uLnTx/>
                <a:uFillTx/>
                <a:latin typeface="Arial" panose="020B0604020202020204"/>
                <a:ea typeface="微软雅黑" panose="020B0503020204020204" pitchFamily="34" charset="-122"/>
                <a:cs typeface="+mj-cs"/>
              </a:rPr>
              <a:t>优化</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3.5</a:t>
              </a:r>
              <a:endParaRPr kumimoji="0" lang="zh-CN" altLang="en-US" sz="16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3" name="文本框 2">
            <a:extLst>
              <a:ext uri="{FF2B5EF4-FFF2-40B4-BE49-F238E27FC236}">
                <a16:creationId xmlns:a16="http://schemas.microsoft.com/office/drawing/2014/main" id="{6671C4EB-8482-0135-0A80-793C801F01BA}"/>
              </a:ext>
            </a:extLst>
          </p:cNvPr>
          <p:cNvSpPr txBox="1"/>
          <p:nvPr/>
        </p:nvSpPr>
        <p:spPr>
          <a:xfrm>
            <a:off x="1460571" y="1202347"/>
            <a:ext cx="6436599" cy="646331"/>
          </a:xfrm>
          <a:prstGeom prst="rect">
            <a:avLst/>
          </a:prstGeom>
          <a:solidFill>
            <a:schemeClr val="accent1">
              <a:lumMod val="20000"/>
              <a:lumOff val="80000"/>
            </a:schemeClr>
          </a:solidFill>
          <a:ln>
            <a:solidFill>
              <a:schemeClr val="accent1"/>
            </a:solidFill>
          </a:ln>
        </p:spPr>
        <p:txBody>
          <a:bodyPr wrap="square">
            <a:spAutoFit/>
          </a:bodyPr>
          <a:lstStyle/>
          <a:p>
            <a:r>
              <a:rPr lang="en-US" altLang="zh-CN"/>
              <a:t>OmniWindow</a:t>
            </a:r>
            <a:r>
              <a:rPr lang="zh-CN" altLang="en-US"/>
              <a:t>支持利用</a:t>
            </a:r>
            <a:r>
              <a:rPr lang="en-US" altLang="zh-CN"/>
              <a:t>RDMA</a:t>
            </a:r>
            <a:r>
              <a:rPr lang="zh-CN" altLang="en-US"/>
              <a:t>来进一步减少子窗口收集的时间，基于</a:t>
            </a:r>
            <a:r>
              <a:rPr lang="en-US" altLang="zh-CN"/>
              <a:t>RDMA</a:t>
            </a:r>
            <a:r>
              <a:rPr lang="zh-CN" altLang="en-US"/>
              <a:t>的优化可以支持更细粒度的子窗口</a:t>
            </a:r>
            <a:r>
              <a:rPr lang="en-US" altLang="zh-CN"/>
              <a:t>.</a:t>
            </a:r>
            <a:endParaRPr lang="zh-CN" altLang="en-US"/>
          </a:p>
        </p:txBody>
      </p:sp>
      <p:sp>
        <p:nvSpPr>
          <p:cNvPr id="7" name="文本框 6">
            <a:extLst>
              <a:ext uri="{FF2B5EF4-FFF2-40B4-BE49-F238E27FC236}">
                <a16:creationId xmlns:a16="http://schemas.microsoft.com/office/drawing/2014/main" id="{8F6FC816-8BB3-23C8-DAC3-2DD0BFFE685A}"/>
              </a:ext>
            </a:extLst>
          </p:cNvPr>
          <p:cNvSpPr txBox="1"/>
          <p:nvPr/>
        </p:nvSpPr>
        <p:spPr>
          <a:xfrm>
            <a:off x="8841354" y="905926"/>
            <a:ext cx="2899552" cy="1477328"/>
          </a:xfrm>
          <a:prstGeom prst="rect">
            <a:avLst/>
          </a:prstGeom>
          <a:solidFill>
            <a:schemeClr val="accent1">
              <a:lumMod val="40000"/>
              <a:lumOff val="60000"/>
            </a:schemeClr>
          </a:solidFill>
          <a:ln>
            <a:solidFill>
              <a:schemeClr val="bg2">
                <a:lumMod val="50000"/>
              </a:schemeClr>
            </a:solidFill>
          </a:ln>
        </p:spPr>
        <p:txBody>
          <a:bodyPr wrap="square">
            <a:spAutoFit/>
          </a:bodyPr>
          <a:lstStyle/>
          <a:p>
            <a:r>
              <a:rPr lang="en-US" altLang="zh-CN"/>
              <a:t>RDMA</a:t>
            </a:r>
            <a:r>
              <a:rPr lang="zh-CN" altLang="en-US"/>
              <a:t>是一种概念，在两个或者多个计算机进行通讯的时候使用</a:t>
            </a:r>
            <a:r>
              <a:rPr lang="en-US" altLang="zh-CN"/>
              <a:t>DMA</a:t>
            </a:r>
            <a:r>
              <a:rPr lang="zh-CN" altLang="en-US"/>
              <a:t>， 从一个主机的内存直接访问另一个主机的内存。</a:t>
            </a:r>
          </a:p>
        </p:txBody>
      </p:sp>
      <p:sp>
        <p:nvSpPr>
          <p:cNvPr id="8" name="箭头: 下 7">
            <a:extLst>
              <a:ext uri="{FF2B5EF4-FFF2-40B4-BE49-F238E27FC236}">
                <a16:creationId xmlns:a16="http://schemas.microsoft.com/office/drawing/2014/main" id="{426D9002-E1F7-F744-3584-DB5EB99DCC47}"/>
              </a:ext>
            </a:extLst>
          </p:cNvPr>
          <p:cNvSpPr/>
          <p:nvPr/>
        </p:nvSpPr>
        <p:spPr>
          <a:xfrm>
            <a:off x="4362448" y="1973948"/>
            <a:ext cx="497840" cy="764751"/>
          </a:xfrm>
          <a:prstGeom prst="downArrow">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185691C6-5C71-AECB-E036-CEB1791D33D8}"/>
              </a:ext>
            </a:extLst>
          </p:cNvPr>
          <p:cNvSpPr txBox="1"/>
          <p:nvPr/>
        </p:nvSpPr>
        <p:spPr>
          <a:xfrm>
            <a:off x="1637647" y="2794571"/>
            <a:ext cx="6096000" cy="646331"/>
          </a:xfrm>
          <a:prstGeom prst="rect">
            <a:avLst/>
          </a:prstGeom>
          <a:solidFill>
            <a:schemeClr val="accent1">
              <a:lumMod val="40000"/>
              <a:lumOff val="60000"/>
            </a:schemeClr>
          </a:solidFill>
          <a:ln>
            <a:solidFill>
              <a:schemeClr val="accent1"/>
            </a:solidFill>
          </a:ln>
        </p:spPr>
        <p:txBody>
          <a:bodyPr wrap="square">
            <a:spAutoFit/>
          </a:bodyPr>
          <a:lstStyle/>
          <a:p>
            <a:r>
              <a:rPr lang="en-US" altLang="zh-CN"/>
              <a:t>OmniWindow</a:t>
            </a:r>
            <a:r>
              <a:rPr lang="zh-CN" altLang="en-US"/>
              <a:t>将</a:t>
            </a:r>
            <a:r>
              <a:rPr lang="en-US" altLang="zh-CN"/>
              <a:t>RDMA</a:t>
            </a:r>
            <a:r>
              <a:rPr lang="zh-CN" altLang="en-US"/>
              <a:t>上下文封装并在控制器中注册一个内存区域。</a:t>
            </a:r>
          </a:p>
        </p:txBody>
      </p:sp>
      <p:sp>
        <p:nvSpPr>
          <p:cNvPr id="18" name="箭头: 右 17">
            <a:extLst>
              <a:ext uri="{FF2B5EF4-FFF2-40B4-BE49-F238E27FC236}">
                <a16:creationId xmlns:a16="http://schemas.microsoft.com/office/drawing/2014/main" id="{F548C2E2-80FA-4DEC-35CE-15730C2C1E86}"/>
              </a:ext>
            </a:extLst>
          </p:cNvPr>
          <p:cNvSpPr/>
          <p:nvPr/>
        </p:nvSpPr>
        <p:spPr>
          <a:xfrm>
            <a:off x="7998422" y="1398871"/>
            <a:ext cx="741680" cy="44980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下 18">
            <a:extLst>
              <a:ext uri="{FF2B5EF4-FFF2-40B4-BE49-F238E27FC236}">
                <a16:creationId xmlns:a16="http://schemas.microsoft.com/office/drawing/2014/main" id="{696D7254-08D4-9D02-56F3-CBCABFC29E83}"/>
              </a:ext>
            </a:extLst>
          </p:cNvPr>
          <p:cNvSpPr/>
          <p:nvPr/>
        </p:nvSpPr>
        <p:spPr>
          <a:xfrm>
            <a:off x="4326252" y="3559180"/>
            <a:ext cx="570231" cy="80817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B44BA735-437A-9C8F-24AD-966699570C41}"/>
              </a:ext>
            </a:extLst>
          </p:cNvPr>
          <p:cNvSpPr txBox="1"/>
          <p:nvPr/>
        </p:nvSpPr>
        <p:spPr>
          <a:xfrm>
            <a:off x="1637647" y="4499377"/>
            <a:ext cx="6096000" cy="923330"/>
          </a:xfrm>
          <a:prstGeom prst="rect">
            <a:avLst/>
          </a:prstGeom>
          <a:solidFill>
            <a:schemeClr val="accent1">
              <a:lumMod val="60000"/>
              <a:lumOff val="40000"/>
            </a:schemeClr>
          </a:solidFill>
          <a:ln>
            <a:solidFill>
              <a:schemeClr val="accent1"/>
            </a:solidFill>
          </a:ln>
        </p:spPr>
        <p:txBody>
          <a:bodyPr wrap="square">
            <a:spAutoFit/>
          </a:bodyPr>
          <a:lstStyle/>
          <a:p>
            <a:r>
              <a:rPr lang="zh-CN" altLang="en-US"/>
              <a:t>当交换机需要收集子窗口数据时，它将</a:t>
            </a:r>
            <a:r>
              <a:rPr lang="en-US" altLang="zh-CN"/>
              <a:t>AFR</a:t>
            </a:r>
            <a:r>
              <a:rPr lang="zh-CN" altLang="en-US"/>
              <a:t>消息封装为</a:t>
            </a:r>
            <a:r>
              <a:rPr lang="en-US" altLang="zh-CN"/>
              <a:t>RDMA</a:t>
            </a:r>
            <a:r>
              <a:rPr lang="zh-CN" altLang="en-US"/>
              <a:t>消息。消息直接写入控制器中的内存区域，而不涉及控制器</a:t>
            </a:r>
            <a:r>
              <a:rPr lang="en-US" altLang="zh-CN"/>
              <a:t>CPU</a:t>
            </a:r>
            <a:r>
              <a:rPr lang="zh-CN" altLang="en-US"/>
              <a:t>。这消除了交换机侧分组处理开销</a:t>
            </a:r>
          </a:p>
        </p:txBody>
      </p:sp>
      <p:pic>
        <p:nvPicPr>
          <p:cNvPr id="6" name="图片 5">
            <a:extLst>
              <a:ext uri="{FF2B5EF4-FFF2-40B4-BE49-F238E27FC236}">
                <a16:creationId xmlns:a16="http://schemas.microsoft.com/office/drawing/2014/main" id="{EB3EC250-3061-BDDD-38C2-6770B29BAC7D}"/>
              </a:ext>
            </a:extLst>
          </p:cNvPr>
          <p:cNvPicPr>
            <a:picLocks noChangeAspect="1"/>
          </p:cNvPicPr>
          <p:nvPr/>
        </p:nvPicPr>
        <p:blipFill>
          <a:blip r:embed="rId4"/>
          <a:stretch>
            <a:fillRect/>
          </a:stretch>
        </p:blipFill>
        <p:spPr>
          <a:xfrm>
            <a:off x="7998422" y="3072050"/>
            <a:ext cx="4086807" cy="2247744"/>
          </a:xfrm>
          <a:prstGeom prst="rect">
            <a:avLst/>
          </a:prstGeom>
        </p:spPr>
      </p:pic>
      <p:sp>
        <p:nvSpPr>
          <p:cNvPr id="9" name="箭头: 下 8">
            <a:extLst>
              <a:ext uri="{FF2B5EF4-FFF2-40B4-BE49-F238E27FC236}">
                <a16:creationId xmlns:a16="http://schemas.microsoft.com/office/drawing/2014/main" id="{A4201C4E-022E-5A62-D743-B70E740C5E57}"/>
              </a:ext>
            </a:extLst>
          </p:cNvPr>
          <p:cNvSpPr/>
          <p:nvPr/>
        </p:nvSpPr>
        <p:spPr>
          <a:xfrm>
            <a:off x="10218198" y="2459115"/>
            <a:ext cx="336155" cy="58480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58202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9744" y="-85281"/>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zh-CN" altLang="en-US" sz="2600" b="1" i="0" u="none" strike="noStrike" kern="1200" cap="none" spc="0" normalizeH="0" baseline="0" noProof="0">
                <a:ln>
                  <a:noFill/>
                </a:ln>
                <a:solidFill>
                  <a:sysClr val="windowText" lastClr="000000"/>
                </a:solidFill>
                <a:effectLst/>
                <a:uLnTx/>
                <a:uFillTx/>
                <a:latin typeface="Arial" panose="020B0604020202020204"/>
                <a:ea typeface="微软雅黑" panose="020B0503020204020204" pitchFamily="34" charset="-122"/>
                <a:cs typeface="+mj-cs"/>
              </a:rPr>
              <a:t>基于</a:t>
            </a:r>
            <a:r>
              <a:rPr kumimoji="0" lang="en-US" altLang="zh-CN" sz="2600" b="1" i="0" u="none" strike="noStrike" kern="1200" cap="none" spc="0" normalizeH="0" baseline="0" noProof="0">
                <a:ln>
                  <a:noFill/>
                </a:ln>
                <a:solidFill>
                  <a:sysClr val="windowText" lastClr="000000"/>
                </a:solidFill>
                <a:effectLst/>
                <a:uLnTx/>
                <a:uFillTx/>
                <a:latin typeface="Arial" panose="020B0604020202020204"/>
                <a:ea typeface="微软雅黑" panose="020B0503020204020204" pitchFamily="34" charset="-122"/>
                <a:cs typeface="+mj-cs"/>
              </a:rPr>
              <a:t>RDMA</a:t>
            </a:r>
            <a:r>
              <a:rPr kumimoji="0" lang="zh-CN" altLang="en-US" sz="2600" b="1" i="0" u="none" strike="noStrike" kern="1200" cap="none" spc="0" normalizeH="0" baseline="0" noProof="0">
                <a:ln>
                  <a:noFill/>
                </a:ln>
                <a:solidFill>
                  <a:sysClr val="windowText" lastClr="000000"/>
                </a:solidFill>
                <a:effectLst/>
                <a:uLnTx/>
                <a:uFillTx/>
                <a:latin typeface="Arial" panose="020B0604020202020204"/>
                <a:ea typeface="微软雅黑" panose="020B0503020204020204" pitchFamily="34" charset="-122"/>
                <a:cs typeface="+mj-cs"/>
              </a:rPr>
              <a:t>的</a:t>
            </a:r>
            <a:r>
              <a:rPr kumimoji="0" lang="en-US" altLang="zh-CN" sz="2600" b="1" i="0" u="none" strike="noStrike" kern="1200" cap="none" spc="0" normalizeH="0" baseline="0" noProof="0">
                <a:ln>
                  <a:noFill/>
                </a:ln>
                <a:solidFill>
                  <a:sysClr val="windowText" lastClr="000000"/>
                </a:solidFill>
                <a:effectLst/>
                <a:uLnTx/>
                <a:uFillTx/>
                <a:latin typeface="Arial" panose="020B0604020202020204"/>
                <a:ea typeface="微软雅黑" panose="020B0503020204020204" pitchFamily="34" charset="-122"/>
                <a:cs typeface="+mj-cs"/>
              </a:rPr>
              <a:t>AFR</a:t>
            </a:r>
            <a:r>
              <a:rPr kumimoji="0" lang="zh-CN" altLang="en-US" sz="2600" b="1" i="0" u="none" strike="noStrike" kern="1200" cap="none" spc="0" normalizeH="0" baseline="0" noProof="0">
                <a:ln>
                  <a:noFill/>
                </a:ln>
                <a:solidFill>
                  <a:sysClr val="windowText" lastClr="000000"/>
                </a:solidFill>
                <a:effectLst/>
                <a:uLnTx/>
                <a:uFillTx/>
                <a:latin typeface="Arial" panose="020B0604020202020204"/>
                <a:ea typeface="微软雅黑" panose="020B0503020204020204" pitchFamily="34" charset="-122"/>
                <a:cs typeface="+mj-cs"/>
              </a:rPr>
              <a:t>收集</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4.1</a:t>
              </a:r>
              <a:endParaRPr kumimoji="0" lang="zh-CN" altLang="en-US" sz="16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a:extLst>
              <a:ext uri="{FF2B5EF4-FFF2-40B4-BE49-F238E27FC236}">
                <a16:creationId xmlns:a16="http://schemas.microsoft.com/office/drawing/2014/main" id="{739C56E7-627A-EF95-1C94-E35D03844F2F}"/>
              </a:ext>
            </a:extLst>
          </p:cNvPr>
          <p:cNvSpPr txBox="1"/>
          <p:nvPr/>
        </p:nvSpPr>
        <p:spPr>
          <a:xfrm>
            <a:off x="594090" y="6583649"/>
            <a:ext cx="5072222" cy="246221"/>
          </a:xfrm>
          <a:prstGeom prst="rect">
            <a:avLst/>
          </a:prstGeom>
          <a:noFill/>
        </p:spPr>
        <p:txBody>
          <a:bodyPr wrap="none" rtlCol="0">
            <a:spAutoFit/>
          </a:bodyPr>
          <a:lstStyle/>
          <a:p>
            <a:pPr lvl="0">
              <a:defRPr/>
            </a:pPr>
            <a:r>
              <a:rPr lang="en-US" altLang="zh-CN" sz="1000" err="1">
                <a:solidFill>
                  <a:prstClr val="white"/>
                </a:solidFill>
                <a:latin typeface="微软雅黑" panose="020B0503020204020204" pitchFamily="34" charset="-122"/>
                <a:ea typeface="微软雅黑" panose="020B0503020204020204" pitchFamily="34" charset="-122"/>
              </a:rPr>
              <a:t>RouteNet</a:t>
            </a:r>
            <a:r>
              <a:rPr lang="en-US" altLang="zh-CN" sz="1000">
                <a:solidFill>
                  <a:prstClr val="white"/>
                </a:solidFill>
                <a:latin typeface="微软雅黑" panose="020B0503020204020204" pitchFamily="34" charset="-122"/>
                <a:ea typeface="微软雅黑" panose="020B0503020204020204" pitchFamily="34" charset="-122"/>
              </a:rPr>
              <a:t>-Erlang: A Graph Neural Network for Network Performance Evaluation</a:t>
            </a:r>
          </a:p>
        </p:txBody>
      </p:sp>
      <p:pic>
        <p:nvPicPr>
          <p:cNvPr id="6" name="图片 5">
            <a:extLst>
              <a:ext uri="{FF2B5EF4-FFF2-40B4-BE49-F238E27FC236}">
                <a16:creationId xmlns:a16="http://schemas.microsoft.com/office/drawing/2014/main" id="{855BFA1E-136E-0BBB-CBC8-4E2C54FE5D03}"/>
              </a:ext>
            </a:extLst>
          </p:cNvPr>
          <p:cNvPicPr>
            <a:picLocks noChangeAspect="1"/>
          </p:cNvPicPr>
          <p:nvPr/>
        </p:nvPicPr>
        <p:blipFill>
          <a:blip r:embed="rId4"/>
          <a:stretch>
            <a:fillRect/>
          </a:stretch>
        </p:blipFill>
        <p:spPr>
          <a:xfrm>
            <a:off x="4340047" y="2372085"/>
            <a:ext cx="6228849" cy="2373447"/>
          </a:xfrm>
          <a:prstGeom prst="rect">
            <a:avLst/>
          </a:prstGeom>
        </p:spPr>
      </p:pic>
      <p:sp>
        <p:nvSpPr>
          <p:cNvPr id="12" name="文本框 11">
            <a:extLst>
              <a:ext uri="{FF2B5EF4-FFF2-40B4-BE49-F238E27FC236}">
                <a16:creationId xmlns:a16="http://schemas.microsoft.com/office/drawing/2014/main" id="{FC7EF034-756E-AEC3-C7F7-C8DFCB77DAAB}"/>
              </a:ext>
            </a:extLst>
          </p:cNvPr>
          <p:cNvSpPr txBox="1"/>
          <p:nvPr/>
        </p:nvSpPr>
        <p:spPr>
          <a:xfrm>
            <a:off x="4284279" y="1005990"/>
            <a:ext cx="6096000" cy="923330"/>
          </a:xfrm>
          <a:prstGeom prst="rect">
            <a:avLst/>
          </a:prstGeom>
          <a:solidFill>
            <a:schemeClr val="accent1">
              <a:lumMod val="20000"/>
              <a:lumOff val="80000"/>
            </a:schemeClr>
          </a:solidFill>
          <a:ln>
            <a:solidFill>
              <a:schemeClr val="accent1"/>
            </a:solidFill>
          </a:ln>
        </p:spPr>
        <p:txBody>
          <a:bodyPr wrap="square">
            <a:spAutoFit/>
          </a:bodyPr>
          <a:lstStyle/>
          <a:p>
            <a:r>
              <a:rPr lang="zh-CN" altLang="en-US"/>
              <a:t>对于热键，控制器会通知键值表的基地址。交换机使用基地址和子窗口索引将流量属性直接写入表中。这样，不同子窗口的 </a:t>
            </a:r>
            <a:r>
              <a:rPr lang="en-US" altLang="zh-CN"/>
              <a:t>AFR </a:t>
            </a:r>
            <a:r>
              <a:rPr lang="zh-CN" altLang="en-US"/>
              <a:t>就会根据键分组。</a:t>
            </a:r>
          </a:p>
        </p:txBody>
      </p:sp>
      <p:cxnSp>
        <p:nvCxnSpPr>
          <p:cNvPr id="14" name="直接箭头连接符 13">
            <a:extLst>
              <a:ext uri="{FF2B5EF4-FFF2-40B4-BE49-F238E27FC236}">
                <a16:creationId xmlns:a16="http://schemas.microsoft.com/office/drawing/2014/main" id="{0E7C8588-3EBD-4A2F-6463-E62337D06D6B}"/>
              </a:ext>
            </a:extLst>
          </p:cNvPr>
          <p:cNvCxnSpPr>
            <a:cxnSpLocks/>
          </p:cNvCxnSpPr>
          <p:nvPr/>
        </p:nvCxnSpPr>
        <p:spPr>
          <a:xfrm flipV="1">
            <a:off x="6664960" y="1929320"/>
            <a:ext cx="0" cy="98624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7" name="文本框 16">
            <a:extLst>
              <a:ext uri="{FF2B5EF4-FFF2-40B4-BE49-F238E27FC236}">
                <a16:creationId xmlns:a16="http://schemas.microsoft.com/office/drawing/2014/main" id="{B6A51598-3DBD-84A0-DCA5-EEBEA3F3924E}"/>
              </a:ext>
            </a:extLst>
          </p:cNvPr>
          <p:cNvSpPr txBox="1"/>
          <p:nvPr/>
        </p:nvSpPr>
        <p:spPr>
          <a:xfrm>
            <a:off x="4284279" y="5194643"/>
            <a:ext cx="6096000" cy="369332"/>
          </a:xfrm>
          <a:prstGeom prst="rect">
            <a:avLst/>
          </a:prstGeom>
          <a:solidFill>
            <a:schemeClr val="accent1">
              <a:lumMod val="60000"/>
              <a:lumOff val="40000"/>
            </a:schemeClr>
          </a:solidFill>
          <a:ln>
            <a:solidFill>
              <a:schemeClr val="accent1"/>
            </a:solidFill>
          </a:ln>
        </p:spPr>
        <p:txBody>
          <a:bodyPr wrap="square">
            <a:spAutoFit/>
          </a:bodyPr>
          <a:lstStyle/>
          <a:p>
            <a:r>
              <a:rPr lang="zh-CN" altLang="en-US"/>
              <a:t>对于冷键，控制器会分配一个临时存储 </a:t>
            </a:r>
            <a:r>
              <a:rPr lang="en-US" altLang="zh-CN"/>
              <a:t>AFR </a:t>
            </a:r>
            <a:r>
              <a:rPr lang="zh-CN" altLang="en-US"/>
              <a:t>的缓冲区。</a:t>
            </a:r>
          </a:p>
        </p:txBody>
      </p:sp>
      <p:cxnSp>
        <p:nvCxnSpPr>
          <p:cNvPr id="19" name="直接箭头连接符 18">
            <a:extLst>
              <a:ext uri="{FF2B5EF4-FFF2-40B4-BE49-F238E27FC236}">
                <a16:creationId xmlns:a16="http://schemas.microsoft.com/office/drawing/2014/main" id="{8BDF6276-0B3D-9272-B4F0-2CFE7BCD960D}"/>
              </a:ext>
            </a:extLst>
          </p:cNvPr>
          <p:cNvCxnSpPr/>
          <p:nvPr/>
        </p:nvCxnSpPr>
        <p:spPr>
          <a:xfrm>
            <a:off x="6624320" y="3866267"/>
            <a:ext cx="0" cy="132837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2" name="文本框 21">
            <a:extLst>
              <a:ext uri="{FF2B5EF4-FFF2-40B4-BE49-F238E27FC236}">
                <a16:creationId xmlns:a16="http://schemas.microsoft.com/office/drawing/2014/main" id="{DBD8A929-00AA-8E41-CD81-75798566A669}"/>
              </a:ext>
            </a:extLst>
          </p:cNvPr>
          <p:cNvSpPr txBox="1"/>
          <p:nvPr/>
        </p:nvSpPr>
        <p:spPr>
          <a:xfrm>
            <a:off x="449514" y="2189997"/>
            <a:ext cx="3534959" cy="2585323"/>
          </a:xfrm>
          <a:prstGeom prst="rect">
            <a:avLst/>
          </a:prstGeom>
          <a:solidFill>
            <a:schemeClr val="accent1">
              <a:lumMod val="60000"/>
              <a:lumOff val="40000"/>
            </a:schemeClr>
          </a:solidFill>
          <a:ln>
            <a:solidFill>
              <a:schemeClr val="tx1"/>
            </a:solidFill>
          </a:ln>
        </p:spPr>
        <p:txBody>
          <a:bodyPr wrap="square">
            <a:spAutoFit/>
          </a:bodyPr>
          <a:lstStyle/>
          <a:p>
            <a:r>
              <a:rPr lang="zh-CN" altLang="en-US"/>
              <a:t>每个数据平面交换机都会维护一个匹配行动表（</a:t>
            </a:r>
            <a:r>
              <a:rPr lang="en-US" altLang="zh-CN"/>
              <a:t>MAT</a:t>
            </a:r>
            <a:r>
              <a:rPr lang="zh-CN" altLang="en-US"/>
              <a:t>），用于缓存热键的内存地址、 即地址 </a:t>
            </a:r>
            <a:r>
              <a:rPr lang="en-US" altLang="zh-CN"/>
              <a:t>MAT</a:t>
            </a:r>
            <a:r>
              <a:rPr lang="zh-CN" altLang="en-US"/>
              <a:t>。要生成 </a:t>
            </a:r>
            <a:r>
              <a:rPr lang="en-US" altLang="zh-CN"/>
              <a:t>AFR</a:t>
            </a:r>
            <a:r>
              <a:rPr lang="zh-CN" altLang="en-US"/>
              <a:t>，交换机需要匹配地址 </a:t>
            </a:r>
            <a:r>
              <a:rPr lang="en-US" altLang="zh-CN"/>
              <a:t>MAT </a:t>
            </a:r>
            <a:r>
              <a:rPr lang="zh-CN" altLang="en-US"/>
              <a:t>中的 流键。如果匹配成功，交换机 会使用地址 </a:t>
            </a:r>
            <a:r>
              <a:rPr lang="en-US" altLang="zh-CN"/>
              <a:t>MAT </a:t>
            </a:r>
            <a:r>
              <a:rPr lang="zh-CN" altLang="en-US"/>
              <a:t>中的地址构建 </a:t>
            </a:r>
            <a:r>
              <a:rPr lang="en-US" altLang="zh-CN"/>
              <a:t>RDMA </a:t>
            </a:r>
            <a:r>
              <a:rPr lang="zh-CN" altLang="en-US"/>
              <a:t>消息。</a:t>
            </a:r>
            <a:r>
              <a:rPr lang="en-US" altLang="zh-CN"/>
              <a:t>MAT</a:t>
            </a:r>
            <a:r>
              <a:rPr lang="zh-CN" altLang="en-US"/>
              <a:t>。否则，</a:t>
            </a:r>
            <a:r>
              <a:rPr lang="en-US" altLang="zh-CN"/>
              <a:t>RDMA </a:t>
            </a:r>
            <a:r>
              <a:rPr lang="zh-CN" altLang="en-US"/>
              <a:t>信息会将 </a:t>
            </a:r>
            <a:r>
              <a:rPr lang="en-US" altLang="zh-CN"/>
              <a:t>AFR </a:t>
            </a:r>
            <a:r>
              <a:rPr lang="zh-CN" altLang="en-US"/>
              <a:t>附加到缓冲区。</a:t>
            </a:r>
          </a:p>
        </p:txBody>
      </p:sp>
    </p:spTree>
    <p:extLst>
      <p:ext uri="{BB962C8B-B14F-4D97-AF65-F5344CB8AC3E}">
        <p14:creationId xmlns:p14="http://schemas.microsoft.com/office/powerpoint/2010/main" val="3360722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3.4</a:t>
              </a:r>
              <a:endParaRPr kumimoji="0" lang="zh-CN" altLang="en-US" sz="16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3" name="文本框 2">
            <a:extLst>
              <a:ext uri="{FF2B5EF4-FFF2-40B4-BE49-F238E27FC236}">
                <a16:creationId xmlns:a16="http://schemas.microsoft.com/office/drawing/2014/main" id="{7ED5C384-9DCD-EBF0-0A8D-5E7B8A8ACF86}"/>
              </a:ext>
            </a:extLst>
          </p:cNvPr>
          <p:cNvSpPr txBox="1"/>
          <p:nvPr/>
        </p:nvSpPr>
        <p:spPr>
          <a:xfrm>
            <a:off x="929104" y="198656"/>
            <a:ext cx="7951968" cy="492443"/>
          </a:xfrm>
          <a:prstGeom prst="rect">
            <a:avLst/>
          </a:prstGeom>
          <a:noFill/>
        </p:spPr>
        <p:txBody>
          <a:bodyPr wrap="square">
            <a:spAutoFit/>
          </a:bodyPr>
          <a:lstStyle/>
          <a:p>
            <a:pPr>
              <a:defRPr/>
            </a:pPr>
            <a:r>
              <a:rPr lang="zh-CN" altLang="en-US" sz="2600" b="1">
                <a:solidFill>
                  <a:sysClr val="windowText" lastClr="000000"/>
                </a:solidFill>
                <a:latin typeface="Arial" panose="020B0604020202020204"/>
                <a:ea typeface="微软雅黑" panose="020B0503020204020204" pitchFamily="34" charset="-122"/>
                <a:cs typeface="+mj-cs"/>
              </a:rPr>
              <a:t>实验对比</a:t>
            </a:r>
            <a:endParaRPr lang="en-US" altLang="zh-CN" sz="2600" b="1">
              <a:solidFill>
                <a:sysClr val="windowText" lastClr="000000"/>
              </a:solidFill>
              <a:latin typeface="Arial" panose="020B0604020202020204"/>
              <a:ea typeface="微软雅黑" panose="020B0503020204020204" pitchFamily="34" charset="-122"/>
              <a:cs typeface="+mj-cs"/>
            </a:endParaRPr>
          </a:p>
        </p:txBody>
      </p:sp>
      <p:pic>
        <p:nvPicPr>
          <p:cNvPr id="4" name="图片 3">
            <a:extLst>
              <a:ext uri="{FF2B5EF4-FFF2-40B4-BE49-F238E27FC236}">
                <a16:creationId xmlns:a16="http://schemas.microsoft.com/office/drawing/2014/main" id="{F0F2E2B2-6F3D-4316-39C0-EC089CD9BE8B}"/>
              </a:ext>
            </a:extLst>
          </p:cNvPr>
          <p:cNvPicPr>
            <a:picLocks noChangeAspect="1"/>
          </p:cNvPicPr>
          <p:nvPr/>
        </p:nvPicPr>
        <p:blipFill>
          <a:blip r:embed="rId4"/>
          <a:stretch>
            <a:fillRect/>
          </a:stretch>
        </p:blipFill>
        <p:spPr>
          <a:xfrm>
            <a:off x="660400" y="1167633"/>
            <a:ext cx="5921121" cy="4064324"/>
          </a:xfrm>
          <a:prstGeom prst="rect">
            <a:avLst/>
          </a:prstGeom>
        </p:spPr>
      </p:pic>
      <p:sp>
        <p:nvSpPr>
          <p:cNvPr id="7" name="文本框 6">
            <a:extLst>
              <a:ext uri="{FF2B5EF4-FFF2-40B4-BE49-F238E27FC236}">
                <a16:creationId xmlns:a16="http://schemas.microsoft.com/office/drawing/2014/main" id="{116EE197-58B6-8880-5D77-1283A8BC84B7}"/>
              </a:ext>
            </a:extLst>
          </p:cNvPr>
          <p:cNvSpPr txBox="1"/>
          <p:nvPr/>
        </p:nvSpPr>
        <p:spPr>
          <a:xfrm>
            <a:off x="1971040" y="1534160"/>
            <a:ext cx="833120" cy="375920"/>
          </a:xfrm>
          <a:prstGeom prst="rect">
            <a:avLst/>
          </a:prstGeom>
          <a:noFill/>
        </p:spPr>
        <p:txBody>
          <a:bodyPr wrap="square" rtlCol="0">
            <a:spAutoFit/>
          </a:bodyPr>
          <a:lstStyle/>
          <a:p>
            <a:endParaRPr lang="zh-CN" altLang="en-US"/>
          </a:p>
        </p:txBody>
      </p:sp>
      <p:pic>
        <p:nvPicPr>
          <p:cNvPr id="9" name="图片 8">
            <a:extLst>
              <a:ext uri="{FF2B5EF4-FFF2-40B4-BE49-F238E27FC236}">
                <a16:creationId xmlns:a16="http://schemas.microsoft.com/office/drawing/2014/main" id="{0F218035-0FA1-8D7A-A348-996BFFC4980B}"/>
              </a:ext>
            </a:extLst>
          </p:cNvPr>
          <p:cNvPicPr>
            <a:picLocks noChangeAspect="1"/>
          </p:cNvPicPr>
          <p:nvPr/>
        </p:nvPicPr>
        <p:blipFill>
          <a:blip r:embed="rId5"/>
          <a:stretch>
            <a:fillRect/>
          </a:stretch>
        </p:blipFill>
        <p:spPr>
          <a:xfrm>
            <a:off x="7048266" y="1191211"/>
            <a:ext cx="5001323" cy="2379807"/>
          </a:xfrm>
          <a:prstGeom prst="rect">
            <a:avLst/>
          </a:prstGeom>
        </p:spPr>
      </p:pic>
      <p:sp>
        <p:nvSpPr>
          <p:cNvPr id="11" name="文本框 10">
            <a:extLst>
              <a:ext uri="{FF2B5EF4-FFF2-40B4-BE49-F238E27FC236}">
                <a16:creationId xmlns:a16="http://schemas.microsoft.com/office/drawing/2014/main" id="{E26B48C8-4146-8580-143F-D8AE4659E7F9}"/>
              </a:ext>
            </a:extLst>
          </p:cNvPr>
          <p:cNvSpPr txBox="1"/>
          <p:nvPr/>
        </p:nvSpPr>
        <p:spPr>
          <a:xfrm>
            <a:off x="6096000" y="3978237"/>
            <a:ext cx="6096000" cy="1754326"/>
          </a:xfrm>
          <a:prstGeom prst="rect">
            <a:avLst/>
          </a:prstGeom>
          <a:noFill/>
        </p:spPr>
        <p:txBody>
          <a:bodyPr wrap="square">
            <a:spAutoFit/>
          </a:bodyPr>
          <a:lstStyle/>
          <a:p>
            <a:r>
              <a:rPr lang="en-US" altLang="zh-CN"/>
              <a:t>OmniWindow</a:t>
            </a:r>
            <a:r>
              <a:rPr lang="zh-CN" altLang="en-US"/>
              <a:t>实现的滚动窗口和滑动窗口用</a:t>
            </a:r>
            <a:r>
              <a:rPr lang="en-US" altLang="zh-CN"/>
              <a:t>OTW</a:t>
            </a:r>
            <a:r>
              <a:rPr lang="zh-CN" altLang="en-US"/>
              <a:t>和</a:t>
            </a:r>
            <a:r>
              <a:rPr lang="en-US" altLang="zh-CN"/>
              <a:t>OSW</a:t>
            </a:r>
            <a:r>
              <a:rPr lang="zh-CN" altLang="en-US"/>
              <a:t>来表示</a:t>
            </a:r>
            <a:endParaRPr lang="en-US" altLang="zh-CN"/>
          </a:p>
          <a:p>
            <a:r>
              <a:rPr lang="en-US" altLang="zh-CN"/>
              <a:t>TW1</a:t>
            </a:r>
            <a:r>
              <a:rPr lang="zh-CN" altLang="en-US"/>
              <a:t>执行旧窗口的</a:t>
            </a:r>
            <a:r>
              <a:rPr lang="en-US" altLang="zh-CN"/>
              <a:t>C&amp;R</a:t>
            </a:r>
            <a:r>
              <a:rPr lang="zh-CN" altLang="en-US"/>
              <a:t>操作，在同一内存区域上测量新窗口；</a:t>
            </a:r>
            <a:r>
              <a:rPr lang="en-US" altLang="zh-CN"/>
              <a:t>TW2</a:t>
            </a:r>
            <a:r>
              <a:rPr lang="zh-CN" altLang="en-US"/>
              <a:t>部署了两个内存区域，在一个区域执行测量，在另一个区域执行</a:t>
            </a:r>
            <a:r>
              <a:rPr lang="en-US" altLang="zh-CN"/>
              <a:t>C&amp;R</a:t>
            </a:r>
            <a:r>
              <a:rPr lang="zh-CN" altLang="en-US"/>
              <a:t>操作；</a:t>
            </a:r>
            <a:endParaRPr lang="en-US" altLang="zh-CN"/>
          </a:p>
          <a:p>
            <a:r>
              <a:rPr lang="zh-CN" altLang="en-US"/>
              <a:t>使用理想滚动窗口</a:t>
            </a:r>
            <a:r>
              <a:rPr lang="en-US" altLang="zh-CN"/>
              <a:t>(ITW)</a:t>
            </a:r>
            <a:r>
              <a:rPr lang="zh-CN" altLang="en-US"/>
              <a:t>和理想滑动窗口</a:t>
            </a:r>
            <a:r>
              <a:rPr lang="en-US" altLang="zh-CN"/>
              <a:t>(ISW)</a:t>
            </a:r>
            <a:r>
              <a:rPr lang="zh-CN" altLang="en-US"/>
              <a:t>作为基础真值</a:t>
            </a:r>
          </a:p>
        </p:txBody>
      </p:sp>
      <p:sp>
        <p:nvSpPr>
          <p:cNvPr id="12" name="文本框 11">
            <a:extLst>
              <a:ext uri="{FF2B5EF4-FFF2-40B4-BE49-F238E27FC236}">
                <a16:creationId xmlns:a16="http://schemas.microsoft.com/office/drawing/2014/main" id="{C44F3561-27E9-0AC9-6B62-C428C27C28EC}"/>
              </a:ext>
            </a:extLst>
          </p:cNvPr>
          <p:cNvSpPr txBox="1"/>
          <p:nvPr/>
        </p:nvSpPr>
        <p:spPr>
          <a:xfrm>
            <a:off x="592554" y="4490720"/>
            <a:ext cx="972086" cy="369332"/>
          </a:xfrm>
          <a:prstGeom prst="rect">
            <a:avLst/>
          </a:prstGeom>
          <a:noFill/>
        </p:spPr>
        <p:txBody>
          <a:bodyPr wrap="square" rtlCol="0">
            <a:spAutoFit/>
          </a:bodyPr>
          <a:lstStyle/>
          <a:p>
            <a:r>
              <a:rPr lang="zh-CN" altLang="en-US">
                <a:solidFill>
                  <a:schemeClr val="accent2"/>
                </a:solidFill>
              </a:rPr>
              <a:t>精确度</a:t>
            </a:r>
          </a:p>
        </p:txBody>
      </p:sp>
      <p:sp>
        <p:nvSpPr>
          <p:cNvPr id="13" name="文本框 12">
            <a:extLst>
              <a:ext uri="{FF2B5EF4-FFF2-40B4-BE49-F238E27FC236}">
                <a16:creationId xmlns:a16="http://schemas.microsoft.com/office/drawing/2014/main" id="{28ED760C-B8EA-1ED0-2F91-4D57BCB6237F}"/>
              </a:ext>
            </a:extLst>
          </p:cNvPr>
          <p:cNvSpPr txBox="1"/>
          <p:nvPr/>
        </p:nvSpPr>
        <p:spPr>
          <a:xfrm>
            <a:off x="485521" y="2631440"/>
            <a:ext cx="972086" cy="369332"/>
          </a:xfrm>
          <a:prstGeom prst="rect">
            <a:avLst/>
          </a:prstGeom>
          <a:noFill/>
        </p:spPr>
        <p:txBody>
          <a:bodyPr wrap="square" rtlCol="0">
            <a:spAutoFit/>
          </a:bodyPr>
          <a:lstStyle/>
          <a:p>
            <a:r>
              <a:rPr lang="zh-CN" altLang="en-US">
                <a:solidFill>
                  <a:srgbClr val="FF0000"/>
                </a:solidFill>
              </a:rPr>
              <a:t>召回率</a:t>
            </a:r>
          </a:p>
        </p:txBody>
      </p:sp>
    </p:spTree>
    <p:extLst>
      <p:ext uri="{BB962C8B-B14F-4D97-AF65-F5344CB8AC3E}">
        <p14:creationId xmlns:p14="http://schemas.microsoft.com/office/powerpoint/2010/main" val="23689958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3.4</a:t>
              </a:r>
              <a:endParaRPr kumimoji="0" lang="zh-CN" altLang="en-US" sz="16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3" name="文本框 2">
            <a:extLst>
              <a:ext uri="{FF2B5EF4-FFF2-40B4-BE49-F238E27FC236}">
                <a16:creationId xmlns:a16="http://schemas.microsoft.com/office/drawing/2014/main" id="{7ED5C384-9DCD-EBF0-0A8D-5E7B8A8ACF86}"/>
              </a:ext>
            </a:extLst>
          </p:cNvPr>
          <p:cNvSpPr txBox="1"/>
          <p:nvPr/>
        </p:nvSpPr>
        <p:spPr>
          <a:xfrm>
            <a:off x="929104" y="198656"/>
            <a:ext cx="7951968" cy="492443"/>
          </a:xfrm>
          <a:prstGeom prst="rect">
            <a:avLst/>
          </a:prstGeom>
          <a:noFill/>
        </p:spPr>
        <p:txBody>
          <a:bodyPr wrap="square">
            <a:spAutoFit/>
          </a:bodyPr>
          <a:lstStyle/>
          <a:p>
            <a:pPr>
              <a:defRPr/>
            </a:pPr>
            <a:r>
              <a:rPr lang="zh-CN" altLang="en-US" sz="2600" b="1">
                <a:solidFill>
                  <a:sysClr val="windowText" lastClr="000000"/>
                </a:solidFill>
                <a:latin typeface="Arial" panose="020B0604020202020204"/>
                <a:ea typeface="微软雅黑" panose="020B0503020204020204" pitchFamily="34" charset="-122"/>
                <a:cs typeface="+mj-cs"/>
              </a:rPr>
              <a:t>思考</a:t>
            </a:r>
            <a:endParaRPr lang="en-US" altLang="zh-CN" sz="2600" b="1">
              <a:solidFill>
                <a:sysClr val="windowText" lastClr="000000"/>
              </a:solidFill>
              <a:latin typeface="Arial" panose="020B0604020202020204"/>
              <a:ea typeface="微软雅黑" panose="020B0503020204020204" pitchFamily="34" charset="-122"/>
              <a:cs typeface="+mj-cs"/>
            </a:endParaRPr>
          </a:p>
        </p:txBody>
      </p:sp>
      <p:pic>
        <p:nvPicPr>
          <p:cNvPr id="4" name="图片 3">
            <a:extLst>
              <a:ext uri="{FF2B5EF4-FFF2-40B4-BE49-F238E27FC236}">
                <a16:creationId xmlns:a16="http://schemas.microsoft.com/office/drawing/2014/main" id="{EBF47C3A-BA17-B592-96CF-C6C9E88C5B1D}"/>
              </a:ext>
            </a:extLst>
          </p:cNvPr>
          <p:cNvPicPr>
            <a:picLocks noChangeAspect="1"/>
          </p:cNvPicPr>
          <p:nvPr/>
        </p:nvPicPr>
        <p:blipFill>
          <a:blip r:embed="rId4"/>
          <a:stretch>
            <a:fillRect/>
          </a:stretch>
        </p:blipFill>
        <p:spPr>
          <a:xfrm>
            <a:off x="2050742" y="2049534"/>
            <a:ext cx="5439534" cy="2219635"/>
          </a:xfrm>
          <a:prstGeom prst="rect">
            <a:avLst/>
          </a:prstGeom>
        </p:spPr>
      </p:pic>
      <p:sp>
        <p:nvSpPr>
          <p:cNvPr id="6" name="矩形 5">
            <a:extLst>
              <a:ext uri="{FF2B5EF4-FFF2-40B4-BE49-F238E27FC236}">
                <a16:creationId xmlns:a16="http://schemas.microsoft.com/office/drawing/2014/main" id="{7A8B4F19-397C-F273-B403-8C02E018E9D8}"/>
              </a:ext>
            </a:extLst>
          </p:cNvPr>
          <p:cNvSpPr/>
          <p:nvPr/>
        </p:nvSpPr>
        <p:spPr>
          <a:xfrm>
            <a:off x="2210541" y="3533065"/>
            <a:ext cx="1455938" cy="410568"/>
          </a:xfrm>
          <a:prstGeom prst="rect">
            <a:avLst/>
          </a:prstGeom>
          <a:noFill/>
          <a:ln w="19050">
            <a:solidFill>
              <a:srgbClr val="C0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38195781-23C4-0A81-8C6C-C352DB23E876}"/>
              </a:ext>
            </a:extLst>
          </p:cNvPr>
          <p:cNvSpPr/>
          <p:nvPr/>
        </p:nvSpPr>
        <p:spPr>
          <a:xfrm>
            <a:off x="3666479" y="3534165"/>
            <a:ext cx="1393794" cy="410565"/>
          </a:xfrm>
          <a:prstGeom prst="rect">
            <a:avLst/>
          </a:prstGeom>
          <a:noFill/>
          <a:ln w="190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4E79C2C1-0C29-ED46-C4DD-E2F9340B0B4D}"/>
              </a:ext>
            </a:extLst>
          </p:cNvPr>
          <p:cNvSpPr txBox="1"/>
          <p:nvPr/>
        </p:nvSpPr>
        <p:spPr>
          <a:xfrm>
            <a:off x="2317072" y="1487362"/>
            <a:ext cx="6143347" cy="369332"/>
          </a:xfrm>
          <a:prstGeom prst="rect">
            <a:avLst/>
          </a:prstGeom>
          <a:noFill/>
        </p:spPr>
        <p:txBody>
          <a:bodyPr wrap="square" rtlCol="0">
            <a:spAutoFit/>
          </a:bodyPr>
          <a:lstStyle/>
          <a:p>
            <a:r>
              <a:rPr lang="en-US" altLang="zh-CN"/>
              <a:t>OmniWindows</a:t>
            </a:r>
            <a:r>
              <a:rPr lang="zh-CN" altLang="en-US"/>
              <a:t>窗口机制跟</a:t>
            </a:r>
            <a:r>
              <a:rPr lang="en-US" altLang="zh-CN"/>
              <a:t>PINT</a:t>
            </a:r>
            <a:r>
              <a:rPr lang="zh-CN" altLang="en-US"/>
              <a:t>相结合？</a:t>
            </a:r>
          </a:p>
        </p:txBody>
      </p:sp>
    </p:spTree>
    <p:extLst>
      <p:ext uri="{BB962C8B-B14F-4D97-AF65-F5344CB8AC3E}">
        <p14:creationId xmlns:p14="http://schemas.microsoft.com/office/powerpoint/2010/main" val="401750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en-US" altLang="zh-CN" sz="2600" b="1" i="0" u="none" strike="noStrike" kern="1200" cap="none" spc="0" normalizeH="0" baseline="0" noProof="0" err="1">
                <a:ln>
                  <a:noFill/>
                </a:ln>
                <a:solidFill>
                  <a:sysClr val="windowText" lastClr="000000"/>
                </a:solidFill>
                <a:effectLst/>
                <a:uLnTx/>
                <a:uFillTx/>
                <a:latin typeface="Arial" panose="020B0604020202020204"/>
                <a:ea typeface="微软雅黑" panose="020B0503020204020204" pitchFamily="34" charset="-122"/>
                <a:cs typeface="+mj-cs"/>
              </a:rPr>
              <a:t>backgroun</a:t>
            </a:r>
            <a:r>
              <a:rPr lang="en-US" altLang="zh-CN" sz="2600" b="1">
                <a:solidFill>
                  <a:sysClr val="windowText" lastClr="000000"/>
                </a:solidFill>
                <a:latin typeface="Arial" panose="020B0604020202020204"/>
                <a:ea typeface="微软雅黑" panose="020B0503020204020204" pitchFamily="34" charset="-122"/>
              </a:rPr>
              <a:t>d</a:t>
            </a:r>
            <a:endParaRPr kumimoji="0" lang="zh-CN" altLang="en-US" sz="2600" b="1" i="0" u="none" strike="noStrike" kern="1200" cap="none" spc="0" normalizeH="0" baseline="0" noProof="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1.1</a:t>
              </a:r>
              <a:endParaRPr kumimoji="0" lang="zh-CN" altLang="en-US" sz="16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1026" name="Picture 2">
            <a:extLst>
              <a:ext uri="{FF2B5EF4-FFF2-40B4-BE49-F238E27FC236}">
                <a16:creationId xmlns:a16="http://schemas.microsoft.com/office/drawing/2014/main" id="{EC2322FC-AC2D-5251-C672-7A590985172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905" b="19946"/>
          <a:stretch/>
        </p:blipFill>
        <p:spPr bwMode="auto">
          <a:xfrm>
            <a:off x="1767812" y="1084893"/>
            <a:ext cx="4055525" cy="1545176"/>
          </a:xfrm>
          <a:prstGeom prst="rect">
            <a:avLst/>
          </a:prstGeom>
          <a:noFill/>
          <a:extLst>
            <a:ext uri="{909E8E84-426E-40DD-AFC4-6F175D3DCCD1}">
              <a14:hiddenFill xmlns:a14="http://schemas.microsoft.com/office/drawing/2010/main">
                <a:solidFill>
                  <a:srgbClr val="FFFFFF"/>
                </a:solidFill>
              </a14:hiddenFill>
            </a:ext>
          </a:extLst>
        </p:spPr>
      </p:pic>
      <p:sp>
        <p:nvSpPr>
          <p:cNvPr id="33" name="箭头: 下 32">
            <a:extLst>
              <a:ext uri="{FF2B5EF4-FFF2-40B4-BE49-F238E27FC236}">
                <a16:creationId xmlns:a16="http://schemas.microsoft.com/office/drawing/2014/main" id="{11C57250-9848-2B8D-34D6-4BA66FAB14A0}"/>
              </a:ext>
            </a:extLst>
          </p:cNvPr>
          <p:cNvSpPr/>
          <p:nvPr/>
        </p:nvSpPr>
        <p:spPr>
          <a:xfrm>
            <a:off x="3502612" y="2497836"/>
            <a:ext cx="585927" cy="1290340"/>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a:t>抽象为</a:t>
            </a:r>
          </a:p>
        </p:txBody>
      </p:sp>
      <p:sp>
        <p:nvSpPr>
          <p:cNvPr id="37" name="文本框 36">
            <a:extLst>
              <a:ext uri="{FF2B5EF4-FFF2-40B4-BE49-F238E27FC236}">
                <a16:creationId xmlns:a16="http://schemas.microsoft.com/office/drawing/2014/main" id="{A4313F23-833E-1EEA-F387-81BF91DB94DD}"/>
              </a:ext>
            </a:extLst>
          </p:cNvPr>
          <p:cNvSpPr txBox="1"/>
          <p:nvPr/>
        </p:nvSpPr>
        <p:spPr>
          <a:xfrm>
            <a:off x="3422713" y="2166694"/>
            <a:ext cx="994390" cy="261610"/>
          </a:xfrm>
          <a:prstGeom prst="rect">
            <a:avLst/>
          </a:prstGeom>
          <a:noFill/>
        </p:spPr>
        <p:txBody>
          <a:bodyPr wrap="square" rtlCol="0">
            <a:spAutoFit/>
          </a:bodyPr>
          <a:lstStyle/>
          <a:p>
            <a:r>
              <a:rPr lang="zh-CN" altLang="en-US" sz="1100" b="1"/>
              <a:t>网络流量</a:t>
            </a:r>
          </a:p>
        </p:txBody>
      </p:sp>
      <p:cxnSp>
        <p:nvCxnSpPr>
          <p:cNvPr id="42" name="直接连接符 41">
            <a:extLst>
              <a:ext uri="{FF2B5EF4-FFF2-40B4-BE49-F238E27FC236}">
                <a16:creationId xmlns:a16="http://schemas.microsoft.com/office/drawing/2014/main" id="{96809075-AD0A-D7B7-9C0C-52FBD9110422}"/>
              </a:ext>
            </a:extLst>
          </p:cNvPr>
          <p:cNvCxnSpPr/>
          <p:nvPr/>
        </p:nvCxnSpPr>
        <p:spPr>
          <a:xfrm>
            <a:off x="2266289" y="4044558"/>
            <a:ext cx="3644500" cy="0"/>
          </a:xfrm>
          <a:prstGeom prst="line">
            <a:avLst/>
          </a:prstGeom>
        </p:spPr>
        <p:style>
          <a:lnRef idx="1">
            <a:schemeClr val="accent3"/>
          </a:lnRef>
          <a:fillRef idx="0">
            <a:schemeClr val="accent3"/>
          </a:fillRef>
          <a:effectRef idx="0">
            <a:schemeClr val="accent3"/>
          </a:effectRef>
          <a:fontRef idx="minor">
            <a:schemeClr val="tx1"/>
          </a:fontRef>
        </p:style>
      </p:cxnSp>
      <p:sp>
        <p:nvSpPr>
          <p:cNvPr id="44" name="矩形 43">
            <a:extLst>
              <a:ext uri="{FF2B5EF4-FFF2-40B4-BE49-F238E27FC236}">
                <a16:creationId xmlns:a16="http://schemas.microsoft.com/office/drawing/2014/main" id="{764CBA29-6535-2490-7FD1-79AF75672225}"/>
              </a:ext>
            </a:extLst>
          </p:cNvPr>
          <p:cNvSpPr/>
          <p:nvPr/>
        </p:nvSpPr>
        <p:spPr>
          <a:xfrm>
            <a:off x="2594085" y="3911048"/>
            <a:ext cx="257453" cy="1335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7208F340-219F-86D1-DAC0-C1FE2CED2D3D}"/>
              </a:ext>
            </a:extLst>
          </p:cNvPr>
          <p:cNvSpPr/>
          <p:nvPr/>
        </p:nvSpPr>
        <p:spPr>
          <a:xfrm>
            <a:off x="3003938" y="3901606"/>
            <a:ext cx="257453" cy="1335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D367B7A1-5B88-254C-0D7B-C3261E1C0F36}"/>
              </a:ext>
            </a:extLst>
          </p:cNvPr>
          <p:cNvSpPr/>
          <p:nvPr/>
        </p:nvSpPr>
        <p:spPr>
          <a:xfrm>
            <a:off x="3462618" y="3902515"/>
            <a:ext cx="257453" cy="1335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28003796-2C44-9C36-4DA0-6932C1046EB6}"/>
              </a:ext>
            </a:extLst>
          </p:cNvPr>
          <p:cNvSpPr/>
          <p:nvPr/>
        </p:nvSpPr>
        <p:spPr>
          <a:xfrm>
            <a:off x="3854716" y="3901606"/>
            <a:ext cx="257453" cy="1335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7F22C6D7-450C-8E30-EB06-6317D4CEE120}"/>
              </a:ext>
            </a:extLst>
          </p:cNvPr>
          <p:cNvSpPr/>
          <p:nvPr/>
        </p:nvSpPr>
        <p:spPr>
          <a:xfrm>
            <a:off x="4331151" y="3901606"/>
            <a:ext cx="257453" cy="1335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9E3496B0-4E25-0B3D-3B7D-143A649DA03D}"/>
              </a:ext>
            </a:extLst>
          </p:cNvPr>
          <p:cNvSpPr/>
          <p:nvPr/>
        </p:nvSpPr>
        <p:spPr>
          <a:xfrm>
            <a:off x="4807586" y="3919586"/>
            <a:ext cx="257453" cy="1335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545FDF2B-E871-CD62-38A6-4E0FA2D0F39C}"/>
              </a:ext>
            </a:extLst>
          </p:cNvPr>
          <p:cNvSpPr txBox="1"/>
          <p:nvPr/>
        </p:nvSpPr>
        <p:spPr>
          <a:xfrm>
            <a:off x="3186629" y="4076585"/>
            <a:ext cx="1620957" cy="307777"/>
          </a:xfrm>
          <a:prstGeom prst="rect">
            <a:avLst/>
          </a:prstGeom>
          <a:noFill/>
        </p:spPr>
        <p:txBody>
          <a:bodyPr wrap="none" rtlCol="0">
            <a:spAutoFit/>
          </a:bodyPr>
          <a:lstStyle/>
          <a:p>
            <a:r>
              <a:rPr lang="zh-CN" altLang="en-US" sz="1400"/>
              <a:t>数据包流（无界）</a:t>
            </a:r>
          </a:p>
        </p:txBody>
      </p:sp>
      <p:cxnSp>
        <p:nvCxnSpPr>
          <p:cNvPr id="63" name="直接箭头连接符 62">
            <a:extLst>
              <a:ext uri="{FF2B5EF4-FFF2-40B4-BE49-F238E27FC236}">
                <a16:creationId xmlns:a16="http://schemas.microsoft.com/office/drawing/2014/main" id="{3268E9D9-6BC0-51AF-A05A-FAB2E12324C1}"/>
              </a:ext>
            </a:extLst>
          </p:cNvPr>
          <p:cNvCxnSpPr/>
          <p:nvPr/>
        </p:nvCxnSpPr>
        <p:spPr>
          <a:xfrm>
            <a:off x="1972692" y="3788176"/>
            <a:ext cx="6213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3F0D5425-BE62-0AB6-B4B6-6C1F6221B3FD}"/>
              </a:ext>
            </a:extLst>
          </p:cNvPr>
          <p:cNvCxnSpPr>
            <a:cxnSpLocks/>
          </p:cNvCxnSpPr>
          <p:nvPr/>
        </p:nvCxnSpPr>
        <p:spPr>
          <a:xfrm>
            <a:off x="5065039" y="3788176"/>
            <a:ext cx="6533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箭头: 上 68">
            <a:extLst>
              <a:ext uri="{FF2B5EF4-FFF2-40B4-BE49-F238E27FC236}">
                <a16:creationId xmlns:a16="http://schemas.microsoft.com/office/drawing/2014/main" id="{2769D30D-8A91-A945-474D-5EEFB6E177F7}"/>
              </a:ext>
            </a:extLst>
          </p:cNvPr>
          <p:cNvSpPr/>
          <p:nvPr/>
        </p:nvSpPr>
        <p:spPr>
          <a:xfrm rot="2700000">
            <a:off x="2266193" y="4101013"/>
            <a:ext cx="498477" cy="1036624"/>
          </a:xfrm>
          <a:prstGeom prst="up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文本框 69">
            <a:extLst>
              <a:ext uri="{FF2B5EF4-FFF2-40B4-BE49-F238E27FC236}">
                <a16:creationId xmlns:a16="http://schemas.microsoft.com/office/drawing/2014/main" id="{97EDBF17-9A95-38BF-E2C6-5CC6F9BA03FC}"/>
              </a:ext>
            </a:extLst>
          </p:cNvPr>
          <p:cNvSpPr txBox="1"/>
          <p:nvPr/>
        </p:nvSpPr>
        <p:spPr>
          <a:xfrm>
            <a:off x="1689025" y="5100578"/>
            <a:ext cx="2816300" cy="307777"/>
          </a:xfrm>
          <a:prstGeom prst="rect">
            <a:avLst/>
          </a:prstGeom>
          <a:noFill/>
        </p:spPr>
        <p:txBody>
          <a:bodyPr wrap="square" rtlCol="0">
            <a:spAutoFit/>
          </a:bodyPr>
          <a:lstStyle/>
          <a:p>
            <a:r>
              <a:rPr lang="zh-CN" altLang="en-US" sz="1400"/>
              <a:t>窗口机制</a:t>
            </a:r>
            <a:endParaRPr lang="en-US" altLang="zh-CN" sz="1400"/>
          </a:p>
        </p:txBody>
      </p:sp>
      <p:sp>
        <p:nvSpPr>
          <p:cNvPr id="72" name="箭头: 右 71">
            <a:extLst>
              <a:ext uri="{FF2B5EF4-FFF2-40B4-BE49-F238E27FC236}">
                <a16:creationId xmlns:a16="http://schemas.microsoft.com/office/drawing/2014/main" id="{1ED23182-1F58-55F6-0EFE-FD512AEB7B5E}"/>
              </a:ext>
            </a:extLst>
          </p:cNvPr>
          <p:cNvSpPr/>
          <p:nvPr/>
        </p:nvSpPr>
        <p:spPr>
          <a:xfrm>
            <a:off x="6039246" y="3687200"/>
            <a:ext cx="1451515" cy="464772"/>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t>分割</a:t>
            </a:r>
          </a:p>
        </p:txBody>
      </p:sp>
      <p:sp>
        <p:nvSpPr>
          <p:cNvPr id="73" name="文本框 72">
            <a:extLst>
              <a:ext uri="{FF2B5EF4-FFF2-40B4-BE49-F238E27FC236}">
                <a16:creationId xmlns:a16="http://schemas.microsoft.com/office/drawing/2014/main" id="{3A006CC7-EFC2-8760-42F4-EE24D5DBB13A}"/>
              </a:ext>
            </a:extLst>
          </p:cNvPr>
          <p:cNvSpPr txBox="1"/>
          <p:nvPr/>
        </p:nvSpPr>
        <p:spPr>
          <a:xfrm>
            <a:off x="6305215" y="4029511"/>
            <a:ext cx="723275" cy="307777"/>
          </a:xfrm>
          <a:prstGeom prst="rect">
            <a:avLst/>
          </a:prstGeom>
          <a:noFill/>
        </p:spPr>
        <p:txBody>
          <a:bodyPr wrap="none" rtlCol="0">
            <a:spAutoFit/>
          </a:bodyPr>
          <a:lstStyle/>
          <a:p>
            <a:r>
              <a:rPr lang="zh-CN" altLang="en-US" sz="1400"/>
              <a:t>分割为</a:t>
            </a:r>
          </a:p>
        </p:txBody>
      </p:sp>
      <p:cxnSp>
        <p:nvCxnSpPr>
          <p:cNvPr id="74" name="直接连接符 73">
            <a:extLst>
              <a:ext uri="{FF2B5EF4-FFF2-40B4-BE49-F238E27FC236}">
                <a16:creationId xmlns:a16="http://schemas.microsoft.com/office/drawing/2014/main" id="{1FE2130B-3A3F-D6B1-7D40-B51FE7FCA7F6}"/>
              </a:ext>
            </a:extLst>
          </p:cNvPr>
          <p:cNvCxnSpPr>
            <a:cxnSpLocks/>
          </p:cNvCxnSpPr>
          <p:nvPr/>
        </p:nvCxnSpPr>
        <p:spPr>
          <a:xfrm flipV="1">
            <a:off x="7637535" y="4064191"/>
            <a:ext cx="3706550" cy="32028"/>
          </a:xfrm>
          <a:prstGeom prst="line">
            <a:avLst/>
          </a:prstGeom>
        </p:spPr>
        <p:style>
          <a:lnRef idx="1">
            <a:schemeClr val="accent3"/>
          </a:lnRef>
          <a:fillRef idx="0">
            <a:schemeClr val="accent3"/>
          </a:fillRef>
          <a:effectRef idx="0">
            <a:schemeClr val="accent3"/>
          </a:effectRef>
          <a:fontRef idx="minor">
            <a:schemeClr val="tx1"/>
          </a:fontRef>
        </p:style>
      </p:cxnSp>
      <p:sp>
        <p:nvSpPr>
          <p:cNvPr id="75" name="矩形 74">
            <a:extLst>
              <a:ext uri="{FF2B5EF4-FFF2-40B4-BE49-F238E27FC236}">
                <a16:creationId xmlns:a16="http://schemas.microsoft.com/office/drawing/2014/main" id="{B793B11C-78BA-CAA6-8FF4-289549279276}"/>
              </a:ext>
            </a:extLst>
          </p:cNvPr>
          <p:cNvSpPr/>
          <p:nvPr/>
        </p:nvSpPr>
        <p:spPr>
          <a:xfrm>
            <a:off x="7769801" y="3949185"/>
            <a:ext cx="257453" cy="1335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4CC5D277-C988-1364-2374-E2983F256824}"/>
              </a:ext>
            </a:extLst>
          </p:cNvPr>
          <p:cNvSpPr/>
          <p:nvPr/>
        </p:nvSpPr>
        <p:spPr>
          <a:xfrm>
            <a:off x="8170258" y="3947227"/>
            <a:ext cx="257453" cy="1335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a:extLst>
              <a:ext uri="{FF2B5EF4-FFF2-40B4-BE49-F238E27FC236}">
                <a16:creationId xmlns:a16="http://schemas.microsoft.com/office/drawing/2014/main" id="{260A2EC8-E604-7BFD-C157-D6CAF23579A2}"/>
              </a:ext>
            </a:extLst>
          </p:cNvPr>
          <p:cNvSpPr/>
          <p:nvPr/>
        </p:nvSpPr>
        <p:spPr>
          <a:xfrm>
            <a:off x="8548902" y="3947227"/>
            <a:ext cx="257453" cy="1335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B0D27F92-0CFA-C0AD-AA4F-75E03897E497}"/>
              </a:ext>
            </a:extLst>
          </p:cNvPr>
          <p:cNvSpPr/>
          <p:nvPr/>
        </p:nvSpPr>
        <p:spPr>
          <a:xfrm>
            <a:off x="9022020" y="3949185"/>
            <a:ext cx="257453" cy="1335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A36C9B49-CCBA-705C-5CBB-8051E26E8C53}"/>
              </a:ext>
            </a:extLst>
          </p:cNvPr>
          <p:cNvSpPr/>
          <p:nvPr/>
        </p:nvSpPr>
        <p:spPr>
          <a:xfrm>
            <a:off x="9388424" y="3951985"/>
            <a:ext cx="257453" cy="1335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a:extLst>
              <a:ext uri="{FF2B5EF4-FFF2-40B4-BE49-F238E27FC236}">
                <a16:creationId xmlns:a16="http://schemas.microsoft.com/office/drawing/2014/main" id="{12C6B428-1096-3DF3-4CBE-B8EE55FA418D}"/>
              </a:ext>
            </a:extLst>
          </p:cNvPr>
          <p:cNvSpPr/>
          <p:nvPr/>
        </p:nvSpPr>
        <p:spPr>
          <a:xfrm>
            <a:off x="9720619" y="3938955"/>
            <a:ext cx="257453" cy="1335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a:extLst>
              <a:ext uri="{FF2B5EF4-FFF2-40B4-BE49-F238E27FC236}">
                <a16:creationId xmlns:a16="http://schemas.microsoft.com/office/drawing/2014/main" id="{C02C2BD5-2E4D-B45B-1D31-900CE4934DC8}"/>
              </a:ext>
            </a:extLst>
          </p:cNvPr>
          <p:cNvSpPr/>
          <p:nvPr/>
        </p:nvSpPr>
        <p:spPr>
          <a:xfrm>
            <a:off x="10209260" y="3930683"/>
            <a:ext cx="257453" cy="1335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a:extLst>
              <a:ext uri="{FF2B5EF4-FFF2-40B4-BE49-F238E27FC236}">
                <a16:creationId xmlns:a16="http://schemas.microsoft.com/office/drawing/2014/main" id="{E01E635E-BFDE-7B2D-5A8D-8B796DD1B565}"/>
              </a:ext>
            </a:extLst>
          </p:cNvPr>
          <p:cNvSpPr/>
          <p:nvPr/>
        </p:nvSpPr>
        <p:spPr>
          <a:xfrm>
            <a:off x="10547833" y="3930683"/>
            <a:ext cx="257453" cy="1335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a:extLst>
              <a:ext uri="{FF2B5EF4-FFF2-40B4-BE49-F238E27FC236}">
                <a16:creationId xmlns:a16="http://schemas.microsoft.com/office/drawing/2014/main" id="{C5DB4445-CC6B-A1E5-EB44-0C7A5D0BCE72}"/>
              </a:ext>
            </a:extLst>
          </p:cNvPr>
          <p:cNvSpPr/>
          <p:nvPr/>
        </p:nvSpPr>
        <p:spPr>
          <a:xfrm>
            <a:off x="10930010" y="3930683"/>
            <a:ext cx="257453" cy="1335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8" name="直接连接符 97">
            <a:extLst>
              <a:ext uri="{FF2B5EF4-FFF2-40B4-BE49-F238E27FC236}">
                <a16:creationId xmlns:a16="http://schemas.microsoft.com/office/drawing/2014/main" id="{38A0F583-1FA2-0186-0683-E8BF399A0BC8}"/>
              </a:ext>
            </a:extLst>
          </p:cNvPr>
          <p:cNvCxnSpPr>
            <a:cxnSpLocks/>
          </p:cNvCxnSpPr>
          <p:nvPr/>
        </p:nvCxnSpPr>
        <p:spPr>
          <a:xfrm>
            <a:off x="8941403" y="3470183"/>
            <a:ext cx="0" cy="606114"/>
          </a:xfrm>
          <a:prstGeom prst="line">
            <a:avLst/>
          </a:prstGeom>
          <a:ln/>
        </p:spPr>
        <p:style>
          <a:lnRef idx="2">
            <a:schemeClr val="dk1"/>
          </a:lnRef>
          <a:fillRef idx="0">
            <a:schemeClr val="dk1"/>
          </a:fillRef>
          <a:effectRef idx="1">
            <a:schemeClr val="dk1"/>
          </a:effectRef>
          <a:fontRef idx="minor">
            <a:schemeClr val="tx1"/>
          </a:fontRef>
        </p:style>
      </p:cxnSp>
      <p:cxnSp>
        <p:nvCxnSpPr>
          <p:cNvPr id="101" name="直接连接符 100">
            <a:extLst>
              <a:ext uri="{FF2B5EF4-FFF2-40B4-BE49-F238E27FC236}">
                <a16:creationId xmlns:a16="http://schemas.microsoft.com/office/drawing/2014/main" id="{06E5F255-24F5-5CD6-B694-6A556A0FECDB}"/>
              </a:ext>
            </a:extLst>
          </p:cNvPr>
          <p:cNvCxnSpPr>
            <a:cxnSpLocks/>
          </p:cNvCxnSpPr>
          <p:nvPr/>
        </p:nvCxnSpPr>
        <p:spPr>
          <a:xfrm>
            <a:off x="8941403" y="3472402"/>
            <a:ext cx="1139661" cy="0"/>
          </a:xfrm>
          <a:prstGeom prst="line">
            <a:avLst/>
          </a:prstGeom>
          <a:ln/>
        </p:spPr>
        <p:style>
          <a:lnRef idx="2">
            <a:schemeClr val="dk1"/>
          </a:lnRef>
          <a:fillRef idx="0">
            <a:schemeClr val="dk1"/>
          </a:fillRef>
          <a:effectRef idx="1">
            <a:schemeClr val="dk1"/>
          </a:effectRef>
          <a:fontRef idx="minor">
            <a:schemeClr val="tx1"/>
          </a:fontRef>
        </p:style>
      </p:cxnSp>
      <p:cxnSp>
        <p:nvCxnSpPr>
          <p:cNvPr id="105" name="直接连接符 104">
            <a:extLst>
              <a:ext uri="{FF2B5EF4-FFF2-40B4-BE49-F238E27FC236}">
                <a16:creationId xmlns:a16="http://schemas.microsoft.com/office/drawing/2014/main" id="{1F037449-1B67-CCC2-9B27-C4CCD5FF82E3}"/>
              </a:ext>
            </a:extLst>
          </p:cNvPr>
          <p:cNvCxnSpPr>
            <a:cxnSpLocks/>
          </p:cNvCxnSpPr>
          <p:nvPr/>
        </p:nvCxnSpPr>
        <p:spPr>
          <a:xfrm>
            <a:off x="10081064" y="3471470"/>
            <a:ext cx="0" cy="606114"/>
          </a:xfrm>
          <a:prstGeom prst="line">
            <a:avLst/>
          </a:prstGeom>
          <a:ln/>
        </p:spPr>
        <p:style>
          <a:lnRef idx="2">
            <a:schemeClr val="dk1"/>
          </a:lnRef>
          <a:fillRef idx="0">
            <a:schemeClr val="dk1"/>
          </a:fillRef>
          <a:effectRef idx="1">
            <a:schemeClr val="dk1"/>
          </a:effectRef>
          <a:fontRef idx="minor">
            <a:schemeClr val="tx1"/>
          </a:fontRef>
        </p:style>
      </p:cxnSp>
      <p:cxnSp>
        <p:nvCxnSpPr>
          <p:cNvPr id="110" name="直接连接符 109">
            <a:extLst>
              <a:ext uri="{FF2B5EF4-FFF2-40B4-BE49-F238E27FC236}">
                <a16:creationId xmlns:a16="http://schemas.microsoft.com/office/drawing/2014/main" id="{D4E54A3D-8BF1-BBE6-B750-8128D7AAC422}"/>
              </a:ext>
            </a:extLst>
          </p:cNvPr>
          <p:cNvCxnSpPr>
            <a:cxnSpLocks/>
          </p:cNvCxnSpPr>
          <p:nvPr/>
        </p:nvCxnSpPr>
        <p:spPr>
          <a:xfrm>
            <a:off x="10141302" y="3472402"/>
            <a:ext cx="0" cy="606114"/>
          </a:xfrm>
          <a:prstGeom prst="line">
            <a:avLst/>
          </a:prstGeom>
          <a:ln/>
        </p:spPr>
        <p:style>
          <a:lnRef idx="2">
            <a:schemeClr val="dk1"/>
          </a:lnRef>
          <a:fillRef idx="0">
            <a:schemeClr val="dk1"/>
          </a:fillRef>
          <a:effectRef idx="1">
            <a:schemeClr val="dk1"/>
          </a:effectRef>
          <a:fontRef idx="minor">
            <a:schemeClr val="tx1"/>
          </a:fontRef>
        </p:style>
      </p:cxnSp>
      <p:cxnSp>
        <p:nvCxnSpPr>
          <p:cNvPr id="111" name="直接连接符 110">
            <a:extLst>
              <a:ext uri="{FF2B5EF4-FFF2-40B4-BE49-F238E27FC236}">
                <a16:creationId xmlns:a16="http://schemas.microsoft.com/office/drawing/2014/main" id="{1E7F45DA-BCC6-F9C6-D066-0BDA1FFD9FDB}"/>
              </a:ext>
            </a:extLst>
          </p:cNvPr>
          <p:cNvCxnSpPr>
            <a:cxnSpLocks/>
          </p:cNvCxnSpPr>
          <p:nvPr/>
        </p:nvCxnSpPr>
        <p:spPr>
          <a:xfrm>
            <a:off x="10141302" y="3474621"/>
            <a:ext cx="1139661" cy="0"/>
          </a:xfrm>
          <a:prstGeom prst="line">
            <a:avLst/>
          </a:prstGeom>
          <a:ln/>
        </p:spPr>
        <p:style>
          <a:lnRef idx="2">
            <a:schemeClr val="dk1"/>
          </a:lnRef>
          <a:fillRef idx="0">
            <a:schemeClr val="dk1"/>
          </a:fillRef>
          <a:effectRef idx="1">
            <a:schemeClr val="dk1"/>
          </a:effectRef>
          <a:fontRef idx="minor">
            <a:schemeClr val="tx1"/>
          </a:fontRef>
        </p:style>
      </p:cxnSp>
      <p:cxnSp>
        <p:nvCxnSpPr>
          <p:cNvPr id="112" name="直接连接符 111">
            <a:extLst>
              <a:ext uri="{FF2B5EF4-FFF2-40B4-BE49-F238E27FC236}">
                <a16:creationId xmlns:a16="http://schemas.microsoft.com/office/drawing/2014/main" id="{DABB09B6-F07F-36C6-A2A1-53C813940469}"/>
              </a:ext>
            </a:extLst>
          </p:cNvPr>
          <p:cNvCxnSpPr>
            <a:cxnSpLocks/>
          </p:cNvCxnSpPr>
          <p:nvPr/>
        </p:nvCxnSpPr>
        <p:spPr>
          <a:xfrm>
            <a:off x="11280963" y="3473689"/>
            <a:ext cx="0" cy="606114"/>
          </a:xfrm>
          <a:prstGeom prst="line">
            <a:avLst/>
          </a:prstGeom>
          <a:ln/>
        </p:spPr>
        <p:style>
          <a:lnRef idx="2">
            <a:schemeClr val="dk1"/>
          </a:lnRef>
          <a:fillRef idx="0">
            <a:schemeClr val="dk1"/>
          </a:fillRef>
          <a:effectRef idx="1">
            <a:schemeClr val="dk1"/>
          </a:effectRef>
          <a:fontRef idx="minor">
            <a:schemeClr val="tx1"/>
          </a:fontRef>
        </p:style>
      </p:cxnSp>
      <p:cxnSp>
        <p:nvCxnSpPr>
          <p:cNvPr id="113" name="直接连接符 112">
            <a:extLst>
              <a:ext uri="{FF2B5EF4-FFF2-40B4-BE49-F238E27FC236}">
                <a16:creationId xmlns:a16="http://schemas.microsoft.com/office/drawing/2014/main" id="{272CA07F-EA98-3678-1C12-EC3C01DBCAD0}"/>
              </a:ext>
            </a:extLst>
          </p:cNvPr>
          <p:cNvCxnSpPr>
            <a:cxnSpLocks/>
          </p:cNvCxnSpPr>
          <p:nvPr/>
        </p:nvCxnSpPr>
        <p:spPr>
          <a:xfrm>
            <a:off x="7769801" y="3467726"/>
            <a:ext cx="0" cy="606114"/>
          </a:xfrm>
          <a:prstGeom prst="line">
            <a:avLst/>
          </a:prstGeom>
          <a:ln/>
        </p:spPr>
        <p:style>
          <a:lnRef idx="2">
            <a:schemeClr val="dk1"/>
          </a:lnRef>
          <a:fillRef idx="0">
            <a:schemeClr val="dk1"/>
          </a:fillRef>
          <a:effectRef idx="1">
            <a:schemeClr val="dk1"/>
          </a:effectRef>
          <a:fontRef idx="minor">
            <a:schemeClr val="tx1"/>
          </a:fontRef>
        </p:style>
      </p:cxnSp>
      <p:cxnSp>
        <p:nvCxnSpPr>
          <p:cNvPr id="114" name="直接连接符 113">
            <a:extLst>
              <a:ext uri="{FF2B5EF4-FFF2-40B4-BE49-F238E27FC236}">
                <a16:creationId xmlns:a16="http://schemas.microsoft.com/office/drawing/2014/main" id="{D4FBC492-0DC4-F072-B5BE-733620B66EBF}"/>
              </a:ext>
            </a:extLst>
          </p:cNvPr>
          <p:cNvCxnSpPr>
            <a:cxnSpLocks/>
          </p:cNvCxnSpPr>
          <p:nvPr/>
        </p:nvCxnSpPr>
        <p:spPr>
          <a:xfrm>
            <a:off x="7769801" y="3469945"/>
            <a:ext cx="1139661" cy="0"/>
          </a:xfrm>
          <a:prstGeom prst="line">
            <a:avLst/>
          </a:prstGeom>
          <a:ln/>
        </p:spPr>
        <p:style>
          <a:lnRef idx="2">
            <a:schemeClr val="dk1"/>
          </a:lnRef>
          <a:fillRef idx="0">
            <a:schemeClr val="dk1"/>
          </a:fillRef>
          <a:effectRef idx="1">
            <a:schemeClr val="dk1"/>
          </a:effectRef>
          <a:fontRef idx="minor">
            <a:schemeClr val="tx1"/>
          </a:fontRef>
        </p:style>
      </p:cxnSp>
      <p:cxnSp>
        <p:nvCxnSpPr>
          <p:cNvPr id="115" name="直接连接符 114">
            <a:extLst>
              <a:ext uri="{FF2B5EF4-FFF2-40B4-BE49-F238E27FC236}">
                <a16:creationId xmlns:a16="http://schemas.microsoft.com/office/drawing/2014/main" id="{39358234-7A08-9A7D-856E-17BBAE6C64E8}"/>
              </a:ext>
            </a:extLst>
          </p:cNvPr>
          <p:cNvCxnSpPr>
            <a:cxnSpLocks/>
          </p:cNvCxnSpPr>
          <p:nvPr/>
        </p:nvCxnSpPr>
        <p:spPr>
          <a:xfrm>
            <a:off x="8909462" y="3469013"/>
            <a:ext cx="0" cy="606114"/>
          </a:xfrm>
          <a:prstGeom prst="line">
            <a:avLst/>
          </a:prstGeom>
          <a:ln/>
        </p:spPr>
        <p:style>
          <a:lnRef idx="2">
            <a:schemeClr val="dk1"/>
          </a:lnRef>
          <a:fillRef idx="0">
            <a:schemeClr val="dk1"/>
          </a:fillRef>
          <a:effectRef idx="1">
            <a:schemeClr val="dk1"/>
          </a:effectRef>
          <a:fontRef idx="minor">
            <a:schemeClr val="tx1"/>
          </a:fontRef>
        </p:style>
      </p:cxnSp>
      <p:sp>
        <p:nvSpPr>
          <p:cNvPr id="116" name="文本框 115">
            <a:extLst>
              <a:ext uri="{FF2B5EF4-FFF2-40B4-BE49-F238E27FC236}">
                <a16:creationId xmlns:a16="http://schemas.microsoft.com/office/drawing/2014/main" id="{C5787168-C250-6A8E-BB98-CD57A7D1BBB9}"/>
              </a:ext>
            </a:extLst>
          </p:cNvPr>
          <p:cNvSpPr txBox="1"/>
          <p:nvPr/>
        </p:nvSpPr>
        <p:spPr>
          <a:xfrm>
            <a:off x="8789232" y="4175190"/>
            <a:ext cx="1862774" cy="307777"/>
          </a:xfrm>
          <a:prstGeom prst="rect">
            <a:avLst/>
          </a:prstGeom>
          <a:noFill/>
        </p:spPr>
        <p:txBody>
          <a:bodyPr wrap="square" rtlCol="0">
            <a:spAutoFit/>
          </a:bodyPr>
          <a:lstStyle/>
          <a:p>
            <a:r>
              <a:rPr lang="zh-CN" altLang="en-US" sz="1400"/>
              <a:t>有限大小的窗口</a:t>
            </a:r>
          </a:p>
        </p:txBody>
      </p:sp>
      <p:sp>
        <p:nvSpPr>
          <p:cNvPr id="2" name="文本框 1">
            <a:extLst>
              <a:ext uri="{FF2B5EF4-FFF2-40B4-BE49-F238E27FC236}">
                <a16:creationId xmlns:a16="http://schemas.microsoft.com/office/drawing/2014/main" id="{7DF90A5A-5F28-E441-AFBE-2031E6E71ED7}"/>
              </a:ext>
            </a:extLst>
          </p:cNvPr>
          <p:cNvSpPr txBox="1"/>
          <p:nvPr/>
        </p:nvSpPr>
        <p:spPr>
          <a:xfrm>
            <a:off x="8202465" y="2413461"/>
            <a:ext cx="2434168" cy="830997"/>
          </a:xfrm>
          <a:prstGeom prst="rect">
            <a:avLst/>
          </a:prstGeom>
          <a:noFill/>
          <a:ln>
            <a:solidFill>
              <a:schemeClr val="accent4"/>
            </a:solidFill>
          </a:ln>
        </p:spPr>
        <p:txBody>
          <a:bodyPr wrap="square" rtlCol="0">
            <a:spAutoFit/>
          </a:bodyPr>
          <a:lstStyle/>
          <a:p>
            <a:r>
              <a:rPr lang="zh-CN" altLang="en-US" sz="1600"/>
              <a:t>网络遥测解决方案在每个窗口应用流式计算来产生测量结果</a:t>
            </a:r>
          </a:p>
        </p:txBody>
      </p:sp>
      <p:sp>
        <p:nvSpPr>
          <p:cNvPr id="3" name="文本框 2">
            <a:extLst>
              <a:ext uri="{FF2B5EF4-FFF2-40B4-BE49-F238E27FC236}">
                <a16:creationId xmlns:a16="http://schemas.microsoft.com/office/drawing/2014/main" id="{9E09C364-F067-DC3C-5BB5-ED0F2114C6A5}"/>
              </a:ext>
            </a:extLst>
          </p:cNvPr>
          <p:cNvSpPr txBox="1"/>
          <p:nvPr/>
        </p:nvSpPr>
        <p:spPr>
          <a:xfrm>
            <a:off x="4112169" y="4717102"/>
            <a:ext cx="3023835" cy="1077218"/>
          </a:xfrm>
          <a:prstGeom prst="rect">
            <a:avLst/>
          </a:prstGeom>
          <a:noFill/>
          <a:ln>
            <a:solidFill>
              <a:schemeClr val="accent2"/>
            </a:solidFill>
          </a:ln>
        </p:spPr>
        <p:txBody>
          <a:bodyPr wrap="square" rtlCol="0">
            <a:spAutoFit/>
          </a:bodyPr>
          <a:lstStyle/>
          <a:p>
            <a:r>
              <a:rPr lang="zh-CN" altLang="en-US" sz="1600"/>
              <a:t>网络遥测解决方案都使用固定大小的滚动窗口，而缺乏对其他类型窗口机制</a:t>
            </a:r>
            <a:r>
              <a:rPr lang="en-US" altLang="zh-CN" sz="1600"/>
              <a:t>(</a:t>
            </a:r>
            <a:r>
              <a:rPr lang="zh-CN" altLang="en-US" sz="1600"/>
              <a:t>如滑动窗口或可变窗口大小</a:t>
            </a:r>
            <a:r>
              <a:rPr lang="en-US" altLang="zh-CN" sz="1600"/>
              <a:t>)</a:t>
            </a:r>
            <a:r>
              <a:rPr lang="zh-CN" altLang="en-US" sz="1600"/>
              <a:t>的支持</a:t>
            </a:r>
          </a:p>
        </p:txBody>
      </p:sp>
      <p:cxnSp>
        <p:nvCxnSpPr>
          <p:cNvPr id="5" name="直接箭头连接符 4">
            <a:extLst>
              <a:ext uri="{FF2B5EF4-FFF2-40B4-BE49-F238E27FC236}">
                <a16:creationId xmlns:a16="http://schemas.microsoft.com/office/drawing/2014/main" id="{A3085151-3861-47FC-B1CF-E37260201F04}"/>
              </a:ext>
            </a:extLst>
          </p:cNvPr>
          <p:cNvCxnSpPr>
            <a:cxnSpLocks/>
          </p:cNvCxnSpPr>
          <p:nvPr/>
        </p:nvCxnSpPr>
        <p:spPr>
          <a:xfrm>
            <a:off x="2851538" y="5254466"/>
            <a:ext cx="11455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8821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zh-CN" altLang="en-US" sz="2600" b="1" i="0" u="none" strike="noStrike" kern="1200" cap="none" spc="0" normalizeH="0" baseline="0" noProof="0">
                <a:ln>
                  <a:noFill/>
                </a:ln>
                <a:solidFill>
                  <a:sysClr val="windowText" lastClr="000000"/>
                </a:solidFill>
                <a:effectLst/>
                <a:uLnTx/>
                <a:uFillTx/>
                <a:latin typeface="Arial" panose="020B0604020202020204"/>
                <a:ea typeface="微软雅黑" panose="020B0503020204020204" pitchFamily="34" charset="-122"/>
                <a:cs typeface="+mj-cs"/>
              </a:rPr>
              <a:t>滚动窗口和滑动窗口</a:t>
            </a:r>
            <a:endParaRPr kumimoji="0" lang="en-US" altLang="zh-CN" sz="2600" b="1" i="0" u="none" strike="noStrike" kern="1200" cap="none" spc="0" normalizeH="0" baseline="0" noProof="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1.2</a:t>
              </a:r>
              <a:endParaRPr kumimoji="0" lang="zh-CN" altLang="en-US" sz="16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8" name="文本框 7">
            <a:extLst>
              <a:ext uri="{FF2B5EF4-FFF2-40B4-BE49-F238E27FC236}">
                <a16:creationId xmlns:a16="http://schemas.microsoft.com/office/drawing/2014/main" id="{79F46E11-18C3-9FF9-B955-96B44BE848E3}"/>
              </a:ext>
            </a:extLst>
          </p:cNvPr>
          <p:cNvSpPr txBox="1"/>
          <p:nvPr/>
        </p:nvSpPr>
        <p:spPr>
          <a:xfrm>
            <a:off x="2139716" y="1024700"/>
            <a:ext cx="2195251" cy="400110"/>
          </a:xfrm>
          <a:prstGeom prst="rect">
            <a:avLst/>
          </a:prstGeom>
          <a:noFill/>
        </p:spPr>
        <p:txBody>
          <a:bodyPr wrap="square" rtlCol="0">
            <a:spAutoFit/>
          </a:bodyPr>
          <a:lstStyle/>
          <a:p>
            <a:r>
              <a:rPr lang="zh-CN" altLang="en-US" sz="2000"/>
              <a:t>滚动窗口</a:t>
            </a:r>
          </a:p>
        </p:txBody>
      </p:sp>
      <p:sp>
        <p:nvSpPr>
          <p:cNvPr id="12" name="文本框 11">
            <a:extLst>
              <a:ext uri="{FF2B5EF4-FFF2-40B4-BE49-F238E27FC236}">
                <a16:creationId xmlns:a16="http://schemas.microsoft.com/office/drawing/2014/main" id="{005C947F-E1FF-A3CB-796A-06BA6E0D19EA}"/>
              </a:ext>
            </a:extLst>
          </p:cNvPr>
          <p:cNvSpPr txBox="1"/>
          <p:nvPr/>
        </p:nvSpPr>
        <p:spPr>
          <a:xfrm>
            <a:off x="660400" y="1407681"/>
            <a:ext cx="5509581" cy="584775"/>
          </a:xfrm>
          <a:prstGeom prst="rect">
            <a:avLst/>
          </a:prstGeom>
          <a:noFill/>
        </p:spPr>
        <p:txBody>
          <a:bodyPr wrap="square">
            <a:spAutoFit/>
          </a:bodyPr>
          <a:lstStyle/>
          <a:p>
            <a:r>
              <a:rPr lang="zh-CN" altLang="en-US" sz="1600"/>
              <a:t>滚动窗口有固定的大小，是一种对数据进行均匀切片的划分方式。窗口之间没有重叠，也不会有间隔，是“首尾相接”的。</a:t>
            </a:r>
          </a:p>
        </p:txBody>
      </p:sp>
      <p:pic>
        <p:nvPicPr>
          <p:cNvPr id="1027" name="Picture 3" descr="在这里插入图片描述">
            <a:extLst>
              <a:ext uri="{FF2B5EF4-FFF2-40B4-BE49-F238E27FC236}">
                <a16:creationId xmlns:a16="http://schemas.microsoft.com/office/drawing/2014/main" id="{238F25A3-CF7C-6482-D485-7A49665DE0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06" b="7732"/>
          <a:stretch/>
        </p:blipFill>
        <p:spPr bwMode="auto">
          <a:xfrm>
            <a:off x="851338" y="2340910"/>
            <a:ext cx="4837611" cy="2783942"/>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15">
            <a:extLst>
              <a:ext uri="{FF2B5EF4-FFF2-40B4-BE49-F238E27FC236}">
                <a16:creationId xmlns:a16="http://schemas.microsoft.com/office/drawing/2014/main" id="{8A1600A2-44BB-28C2-E8AE-728EC435723C}"/>
              </a:ext>
            </a:extLst>
          </p:cNvPr>
          <p:cNvSpPr txBox="1"/>
          <p:nvPr/>
        </p:nvSpPr>
        <p:spPr>
          <a:xfrm>
            <a:off x="2499822" y="5060959"/>
            <a:ext cx="1721468" cy="276999"/>
          </a:xfrm>
          <a:prstGeom prst="rect">
            <a:avLst/>
          </a:prstGeom>
          <a:noFill/>
        </p:spPr>
        <p:txBody>
          <a:bodyPr wrap="square" rtlCol="0">
            <a:spAutoFit/>
          </a:bodyPr>
          <a:lstStyle/>
          <a:p>
            <a:r>
              <a:rPr lang="en-US" altLang="zh-CN" sz="1200"/>
              <a:t>Windows size</a:t>
            </a:r>
            <a:endParaRPr lang="zh-CN" altLang="en-US" sz="1200"/>
          </a:p>
        </p:txBody>
      </p:sp>
      <p:sp>
        <p:nvSpPr>
          <p:cNvPr id="18" name="文本框 17">
            <a:extLst>
              <a:ext uri="{FF2B5EF4-FFF2-40B4-BE49-F238E27FC236}">
                <a16:creationId xmlns:a16="http://schemas.microsoft.com/office/drawing/2014/main" id="{5BC71610-A475-265C-72E4-7BCF0F9CB5A8}"/>
              </a:ext>
            </a:extLst>
          </p:cNvPr>
          <p:cNvSpPr txBox="1"/>
          <p:nvPr/>
        </p:nvSpPr>
        <p:spPr>
          <a:xfrm>
            <a:off x="8392067" y="1007571"/>
            <a:ext cx="1491449" cy="400110"/>
          </a:xfrm>
          <a:prstGeom prst="rect">
            <a:avLst/>
          </a:prstGeom>
          <a:noFill/>
        </p:spPr>
        <p:txBody>
          <a:bodyPr wrap="square" rtlCol="0">
            <a:spAutoFit/>
          </a:bodyPr>
          <a:lstStyle/>
          <a:p>
            <a:r>
              <a:rPr lang="zh-CN" altLang="en-US" sz="2000"/>
              <a:t>滑动窗口</a:t>
            </a:r>
          </a:p>
        </p:txBody>
      </p:sp>
      <p:sp>
        <p:nvSpPr>
          <p:cNvPr id="21" name="文本框 20">
            <a:extLst>
              <a:ext uri="{FF2B5EF4-FFF2-40B4-BE49-F238E27FC236}">
                <a16:creationId xmlns:a16="http://schemas.microsoft.com/office/drawing/2014/main" id="{7CAF6961-6B06-B2E2-E980-0268FECDDA38}"/>
              </a:ext>
            </a:extLst>
          </p:cNvPr>
          <p:cNvSpPr txBox="1"/>
          <p:nvPr/>
        </p:nvSpPr>
        <p:spPr>
          <a:xfrm>
            <a:off x="6887548" y="1421330"/>
            <a:ext cx="4500485" cy="584775"/>
          </a:xfrm>
          <a:prstGeom prst="rect">
            <a:avLst/>
          </a:prstGeom>
          <a:noFill/>
        </p:spPr>
        <p:txBody>
          <a:bodyPr wrap="square" rtlCol="0">
            <a:spAutoFit/>
          </a:bodyPr>
          <a:lstStyle/>
          <a:p>
            <a:r>
              <a:rPr lang="zh-CN" altLang="en-US" sz="1600"/>
              <a:t>窗口的大小也是固定的。区别在于，窗口之间并不是首尾相接的，而是可以“错开”一定的位置</a:t>
            </a:r>
          </a:p>
        </p:txBody>
      </p:sp>
      <p:pic>
        <p:nvPicPr>
          <p:cNvPr id="1029" name="Picture 5" descr="在这里插入图片描述">
            <a:extLst>
              <a:ext uri="{FF2B5EF4-FFF2-40B4-BE49-F238E27FC236}">
                <a16:creationId xmlns:a16="http://schemas.microsoft.com/office/drawing/2014/main" id="{CDE66A9A-3BE4-4BB1-98D0-AFD4474E89C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 r="1008" b="8485"/>
          <a:stretch/>
        </p:blipFill>
        <p:spPr bwMode="auto">
          <a:xfrm>
            <a:off x="6341563" y="2340910"/>
            <a:ext cx="5850437" cy="2720048"/>
          </a:xfrm>
          <a:prstGeom prst="rect">
            <a:avLst/>
          </a:prstGeom>
          <a:noFill/>
          <a:extLst>
            <a:ext uri="{909E8E84-426E-40DD-AFC4-6F175D3DCCD1}">
              <a14:hiddenFill xmlns:a14="http://schemas.microsoft.com/office/drawing/2010/main">
                <a:solidFill>
                  <a:srgbClr val="FFFFFF"/>
                </a:solidFill>
              </a14:hiddenFill>
            </a:ext>
          </a:extLst>
        </p:spPr>
      </p:pic>
      <p:sp>
        <p:nvSpPr>
          <p:cNvPr id="24" name="文本框 23">
            <a:extLst>
              <a:ext uri="{FF2B5EF4-FFF2-40B4-BE49-F238E27FC236}">
                <a16:creationId xmlns:a16="http://schemas.microsoft.com/office/drawing/2014/main" id="{26C44C38-0560-100E-6F57-E05427D06E3B}"/>
              </a:ext>
            </a:extLst>
          </p:cNvPr>
          <p:cNvSpPr txBox="1"/>
          <p:nvPr/>
        </p:nvSpPr>
        <p:spPr>
          <a:xfrm>
            <a:off x="6887548" y="5018095"/>
            <a:ext cx="1721468" cy="276999"/>
          </a:xfrm>
          <a:prstGeom prst="rect">
            <a:avLst/>
          </a:prstGeom>
          <a:noFill/>
        </p:spPr>
        <p:txBody>
          <a:bodyPr wrap="square" rtlCol="0">
            <a:spAutoFit/>
          </a:bodyPr>
          <a:lstStyle/>
          <a:p>
            <a:r>
              <a:rPr lang="en-US" altLang="zh-CN" sz="1200"/>
              <a:t>Windows size</a:t>
            </a:r>
            <a:endParaRPr lang="zh-CN" altLang="en-US" sz="1200"/>
          </a:p>
        </p:txBody>
      </p:sp>
      <p:sp>
        <p:nvSpPr>
          <p:cNvPr id="25" name="文本框 24">
            <a:extLst>
              <a:ext uri="{FF2B5EF4-FFF2-40B4-BE49-F238E27FC236}">
                <a16:creationId xmlns:a16="http://schemas.microsoft.com/office/drawing/2014/main" id="{76A85C1A-ADAB-60D8-1A58-43A374B35B9D}"/>
              </a:ext>
            </a:extLst>
          </p:cNvPr>
          <p:cNvSpPr txBox="1"/>
          <p:nvPr/>
        </p:nvSpPr>
        <p:spPr>
          <a:xfrm>
            <a:off x="8061294" y="4989965"/>
            <a:ext cx="1721468" cy="276999"/>
          </a:xfrm>
          <a:prstGeom prst="rect">
            <a:avLst/>
          </a:prstGeom>
          <a:noFill/>
        </p:spPr>
        <p:txBody>
          <a:bodyPr wrap="square" rtlCol="0">
            <a:spAutoFit/>
          </a:bodyPr>
          <a:lstStyle/>
          <a:p>
            <a:r>
              <a:rPr lang="en-US" altLang="zh-CN" sz="1200"/>
              <a:t>Windows slide</a:t>
            </a:r>
            <a:endParaRPr lang="zh-CN" altLang="en-US" sz="1200"/>
          </a:p>
        </p:txBody>
      </p:sp>
    </p:spTree>
    <p:extLst>
      <p:ext uri="{BB962C8B-B14F-4D97-AF65-F5344CB8AC3E}">
        <p14:creationId xmlns:p14="http://schemas.microsoft.com/office/powerpoint/2010/main" val="35845491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875971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zh-CN" altLang="en-US" sz="2600" b="1" i="0" u="none" strike="noStrike" kern="1200" cap="none" spc="0" normalizeH="0" baseline="0" noProof="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6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3.4</a:t>
              </a:r>
              <a:endParaRPr kumimoji="0" lang="zh-CN" altLang="en-US" sz="16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pic>
        <p:nvPicPr>
          <p:cNvPr id="3" name="图片 2">
            <a:extLst>
              <a:ext uri="{FF2B5EF4-FFF2-40B4-BE49-F238E27FC236}">
                <a16:creationId xmlns:a16="http://schemas.microsoft.com/office/drawing/2014/main" id="{BA5229E5-0AFA-0064-0821-860D24CA5BBF}"/>
              </a:ext>
            </a:extLst>
          </p:cNvPr>
          <p:cNvPicPr>
            <a:picLocks noChangeAspect="1"/>
          </p:cNvPicPr>
          <p:nvPr/>
        </p:nvPicPr>
        <p:blipFill>
          <a:blip r:embed="rId4"/>
          <a:stretch>
            <a:fillRect/>
          </a:stretch>
        </p:blipFill>
        <p:spPr>
          <a:xfrm>
            <a:off x="6193682" y="1351384"/>
            <a:ext cx="5325218" cy="4439270"/>
          </a:xfrm>
          <a:prstGeom prst="rect">
            <a:avLst/>
          </a:prstGeom>
        </p:spPr>
      </p:pic>
      <p:sp>
        <p:nvSpPr>
          <p:cNvPr id="10" name="文本框 9">
            <a:extLst>
              <a:ext uri="{FF2B5EF4-FFF2-40B4-BE49-F238E27FC236}">
                <a16:creationId xmlns:a16="http://schemas.microsoft.com/office/drawing/2014/main" id="{C3684D1E-AE5F-3567-DB76-F312435E1EA0}"/>
              </a:ext>
            </a:extLst>
          </p:cNvPr>
          <p:cNvSpPr txBox="1"/>
          <p:nvPr/>
        </p:nvSpPr>
        <p:spPr>
          <a:xfrm>
            <a:off x="887433" y="208463"/>
            <a:ext cx="6097554" cy="492443"/>
          </a:xfrm>
          <a:prstGeom prst="rect">
            <a:avLst/>
          </a:prstGeom>
          <a:noFill/>
        </p:spPr>
        <p:txBody>
          <a:bodyPr wrap="square">
            <a:spAutoFit/>
          </a:bodyPr>
          <a:lstStyle/>
          <a:p>
            <a:r>
              <a:rPr lang="en-US" altLang="zh-CN" sz="2600" b="1">
                <a:solidFill>
                  <a:sysClr val="windowText" lastClr="000000"/>
                </a:solidFill>
                <a:latin typeface="Arial" panose="020B0604020202020204"/>
                <a:ea typeface="微软雅黑" panose="020B0503020204020204" pitchFamily="34" charset="-122"/>
                <a:cs typeface="+mj-cs"/>
              </a:rPr>
              <a:t>OMNIWINDOW OVERVIEW</a:t>
            </a:r>
            <a:endParaRPr lang="zh-CN" altLang="en-US" sz="2600" b="1">
              <a:solidFill>
                <a:sysClr val="windowText" lastClr="000000"/>
              </a:solidFill>
              <a:latin typeface="Arial" panose="020B0604020202020204"/>
              <a:ea typeface="微软雅黑" panose="020B0503020204020204" pitchFamily="34" charset="-122"/>
              <a:cs typeface="+mj-cs"/>
            </a:endParaRPr>
          </a:p>
        </p:txBody>
      </p:sp>
      <p:sp>
        <p:nvSpPr>
          <p:cNvPr id="12" name="文本框 11">
            <a:extLst>
              <a:ext uri="{FF2B5EF4-FFF2-40B4-BE49-F238E27FC236}">
                <a16:creationId xmlns:a16="http://schemas.microsoft.com/office/drawing/2014/main" id="{25E22709-E754-A619-A417-CF3A4B17F4B0}"/>
              </a:ext>
            </a:extLst>
          </p:cNvPr>
          <p:cNvSpPr txBox="1"/>
          <p:nvPr/>
        </p:nvSpPr>
        <p:spPr>
          <a:xfrm>
            <a:off x="2535044" y="922544"/>
            <a:ext cx="7542017" cy="369332"/>
          </a:xfrm>
          <a:prstGeom prst="rect">
            <a:avLst/>
          </a:prstGeom>
          <a:solidFill>
            <a:schemeClr val="accent5">
              <a:lumMod val="40000"/>
              <a:lumOff val="60000"/>
            </a:schemeClr>
          </a:solidFill>
          <a:ln>
            <a:solidFill>
              <a:srgbClr val="002060"/>
            </a:solidFill>
          </a:ln>
        </p:spPr>
        <p:txBody>
          <a:bodyPr wrap="square">
            <a:spAutoFit/>
          </a:bodyPr>
          <a:lstStyle/>
          <a:p>
            <a:r>
              <a:rPr lang="en-US" altLang="zh-CN" err="1"/>
              <a:t>OmniWindow</a:t>
            </a:r>
            <a:r>
              <a:rPr lang="zh-CN" altLang="en-US"/>
              <a:t>采用了一个由数据平面和控制平面组成的协作架构。</a:t>
            </a:r>
          </a:p>
        </p:txBody>
      </p:sp>
      <p:sp>
        <p:nvSpPr>
          <p:cNvPr id="14" name="文本框 13">
            <a:extLst>
              <a:ext uri="{FF2B5EF4-FFF2-40B4-BE49-F238E27FC236}">
                <a16:creationId xmlns:a16="http://schemas.microsoft.com/office/drawing/2014/main" id="{DFFC7CF1-63AA-BAE9-FD86-0BC86DDE6832}"/>
              </a:ext>
            </a:extLst>
          </p:cNvPr>
          <p:cNvSpPr txBox="1"/>
          <p:nvPr/>
        </p:nvSpPr>
        <p:spPr>
          <a:xfrm>
            <a:off x="851338" y="1720918"/>
            <a:ext cx="4732695" cy="646331"/>
          </a:xfrm>
          <a:prstGeom prst="rect">
            <a:avLst/>
          </a:prstGeom>
          <a:solidFill>
            <a:schemeClr val="accent1">
              <a:lumMod val="20000"/>
              <a:lumOff val="80000"/>
            </a:schemeClr>
          </a:solidFill>
          <a:ln>
            <a:solidFill>
              <a:schemeClr val="accent1"/>
            </a:solidFill>
          </a:ln>
        </p:spPr>
        <p:txBody>
          <a:bodyPr wrap="square">
            <a:spAutoFit/>
          </a:bodyPr>
          <a:lstStyle/>
          <a:p>
            <a:r>
              <a:rPr lang="zh-CN" altLang="en-US"/>
              <a:t>在控制平面，控制器可以根据需要对子窗口进行收集和合并，形成完整的窗口。</a:t>
            </a:r>
          </a:p>
        </p:txBody>
      </p:sp>
      <p:sp>
        <p:nvSpPr>
          <p:cNvPr id="15" name="箭头: 右 14">
            <a:extLst>
              <a:ext uri="{FF2B5EF4-FFF2-40B4-BE49-F238E27FC236}">
                <a16:creationId xmlns:a16="http://schemas.microsoft.com/office/drawing/2014/main" id="{10A5E513-13AD-6EC8-ED7E-567FFE6F2E21}"/>
              </a:ext>
            </a:extLst>
          </p:cNvPr>
          <p:cNvSpPr/>
          <p:nvPr/>
        </p:nvSpPr>
        <p:spPr>
          <a:xfrm>
            <a:off x="5620128" y="1822104"/>
            <a:ext cx="856585" cy="3693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D49F1DED-268F-D92E-3B51-DE6FB2F3A3D6}"/>
              </a:ext>
            </a:extLst>
          </p:cNvPr>
          <p:cNvSpPr txBox="1"/>
          <p:nvPr/>
        </p:nvSpPr>
        <p:spPr>
          <a:xfrm>
            <a:off x="887433" y="4665637"/>
            <a:ext cx="4732695" cy="923330"/>
          </a:xfrm>
          <a:prstGeom prst="rect">
            <a:avLst/>
          </a:prstGeom>
          <a:solidFill>
            <a:schemeClr val="accent1">
              <a:lumMod val="60000"/>
              <a:lumOff val="40000"/>
            </a:schemeClr>
          </a:solidFill>
          <a:ln>
            <a:solidFill>
              <a:schemeClr val="accent1"/>
            </a:solidFill>
          </a:ln>
        </p:spPr>
        <p:txBody>
          <a:bodyPr wrap="square">
            <a:spAutoFit/>
          </a:bodyPr>
          <a:lstStyle/>
          <a:p>
            <a:r>
              <a:rPr lang="zh-CN" altLang="en-US"/>
              <a:t>在数据平面中，</a:t>
            </a:r>
            <a:r>
              <a:rPr lang="en-US" altLang="zh-CN" err="1"/>
              <a:t>OmniWindow</a:t>
            </a:r>
            <a:r>
              <a:rPr lang="zh-CN" altLang="en-US"/>
              <a:t>将完整的窗口分割成更细粒度的子窗口。然后按子窗口的粒度分配资源并监视流量。</a:t>
            </a:r>
          </a:p>
        </p:txBody>
      </p:sp>
      <p:sp>
        <p:nvSpPr>
          <p:cNvPr id="21" name="文本框 20">
            <a:extLst>
              <a:ext uri="{FF2B5EF4-FFF2-40B4-BE49-F238E27FC236}">
                <a16:creationId xmlns:a16="http://schemas.microsoft.com/office/drawing/2014/main" id="{95318FAA-E9D5-6F55-E83E-9B2C00D04C95}"/>
              </a:ext>
            </a:extLst>
          </p:cNvPr>
          <p:cNvSpPr txBox="1"/>
          <p:nvPr/>
        </p:nvSpPr>
        <p:spPr>
          <a:xfrm>
            <a:off x="583608" y="2921916"/>
            <a:ext cx="5268153" cy="1200329"/>
          </a:xfrm>
          <a:prstGeom prst="rect">
            <a:avLst/>
          </a:prstGeom>
          <a:solidFill>
            <a:schemeClr val="tx2">
              <a:lumMod val="60000"/>
              <a:lumOff val="40000"/>
            </a:schemeClr>
          </a:solidFill>
          <a:ln>
            <a:solidFill>
              <a:schemeClr val="accent1"/>
            </a:solidFill>
          </a:ln>
        </p:spPr>
        <p:txBody>
          <a:bodyPr wrap="square">
            <a:spAutoFit/>
          </a:bodyPr>
          <a:lstStyle/>
          <a:p>
            <a:r>
              <a:rPr lang="zh-CN" altLang="en-US"/>
              <a:t>合并子窗口时，控制器通过调整子窗口的数量来实现不同大小的合并窗口，两个合并的窗口可以包含重叠的子窗口，实现滑动窗口机制或更复杂的窗口类型</a:t>
            </a:r>
          </a:p>
        </p:txBody>
      </p:sp>
      <p:sp>
        <p:nvSpPr>
          <p:cNvPr id="22" name="箭头: 右 21">
            <a:extLst>
              <a:ext uri="{FF2B5EF4-FFF2-40B4-BE49-F238E27FC236}">
                <a16:creationId xmlns:a16="http://schemas.microsoft.com/office/drawing/2014/main" id="{1E7BB78D-C426-FEAA-D1AD-29BB815C2219}"/>
              </a:ext>
            </a:extLst>
          </p:cNvPr>
          <p:cNvSpPr/>
          <p:nvPr/>
        </p:nvSpPr>
        <p:spPr>
          <a:xfrm rot="8760000" flipH="1">
            <a:off x="5590994" y="4237003"/>
            <a:ext cx="914852" cy="3743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下 23">
            <a:extLst>
              <a:ext uri="{FF2B5EF4-FFF2-40B4-BE49-F238E27FC236}">
                <a16:creationId xmlns:a16="http://schemas.microsoft.com/office/drawing/2014/main" id="{AAEA94F4-99FF-BCA8-AB2C-A6EB3606AD4F}"/>
              </a:ext>
            </a:extLst>
          </p:cNvPr>
          <p:cNvSpPr/>
          <p:nvPr/>
        </p:nvSpPr>
        <p:spPr>
          <a:xfrm>
            <a:off x="3172408" y="2367249"/>
            <a:ext cx="326572" cy="51180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29067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199" y="-100014"/>
            <a:ext cx="10061845"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en-US" altLang="zh-CN" sz="2600" b="1" i="0" u="none" strike="noStrike" kern="1200" cap="none" spc="0" normalizeH="0" baseline="0" noProof="0">
                <a:ln>
                  <a:noFill/>
                </a:ln>
                <a:solidFill>
                  <a:sysClr val="windowText" lastClr="000000"/>
                </a:solidFill>
                <a:effectLst/>
                <a:uLnTx/>
                <a:uFillTx/>
                <a:latin typeface="Arial" panose="020B0604020202020204"/>
                <a:ea typeface="微软雅黑" panose="020B0503020204020204" pitchFamily="34" charset="-122"/>
                <a:cs typeface="+mj-cs"/>
              </a:rPr>
              <a:t> </a:t>
            </a:r>
            <a:r>
              <a:rPr lang="en-US" altLang="zh-CN" sz="2600" b="1">
                <a:solidFill>
                  <a:sysClr val="windowText" lastClr="000000"/>
                </a:solidFill>
                <a:latin typeface="Arial" panose="020B0604020202020204"/>
                <a:ea typeface="微软雅黑" panose="020B0503020204020204" pitchFamily="34" charset="-122"/>
              </a:rPr>
              <a:t>T</a:t>
            </a:r>
            <a:r>
              <a:rPr kumimoji="0" lang="en-US" altLang="zh-CN" sz="2600" b="1" i="0" u="none" strike="noStrike" kern="1200" cap="none" spc="0" normalizeH="0" baseline="0" noProof="0">
                <a:ln>
                  <a:noFill/>
                </a:ln>
                <a:solidFill>
                  <a:sysClr val="windowText" lastClr="000000"/>
                </a:solidFill>
                <a:effectLst/>
                <a:uLnTx/>
                <a:uFillTx/>
                <a:latin typeface="Arial" panose="020B0604020202020204"/>
                <a:ea typeface="微软雅黑" panose="020B0503020204020204" pitchFamily="34" charset="-122"/>
                <a:cs typeface="+mj-cs"/>
              </a:rPr>
              <a:t>echniques</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2</a:t>
              </a:r>
              <a:endParaRPr kumimoji="0" lang="zh-CN" altLang="en-US" sz="16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a:extLst>
              <a:ext uri="{FF2B5EF4-FFF2-40B4-BE49-F238E27FC236}">
                <a16:creationId xmlns:a16="http://schemas.microsoft.com/office/drawing/2014/main" id="{739C56E7-627A-EF95-1C94-E35D03844F2F}"/>
              </a:ext>
            </a:extLst>
          </p:cNvPr>
          <p:cNvSpPr txBox="1"/>
          <p:nvPr/>
        </p:nvSpPr>
        <p:spPr>
          <a:xfrm>
            <a:off x="594090" y="6583649"/>
            <a:ext cx="5072222" cy="246221"/>
          </a:xfrm>
          <a:prstGeom prst="rect">
            <a:avLst/>
          </a:prstGeom>
          <a:noFill/>
        </p:spPr>
        <p:txBody>
          <a:bodyPr wrap="none" rtlCol="0">
            <a:spAutoFit/>
          </a:bodyPr>
          <a:lstStyle/>
          <a:p>
            <a:pPr lvl="0">
              <a:defRPr/>
            </a:pPr>
            <a:r>
              <a:rPr lang="en-US" altLang="zh-CN" sz="1000" err="1">
                <a:solidFill>
                  <a:prstClr val="white"/>
                </a:solidFill>
                <a:latin typeface="微软雅黑" panose="020B0503020204020204" pitchFamily="34" charset="-122"/>
                <a:ea typeface="微软雅黑" panose="020B0503020204020204" pitchFamily="34" charset="-122"/>
              </a:rPr>
              <a:t>RouteNet</a:t>
            </a:r>
            <a:r>
              <a:rPr lang="en-US" altLang="zh-CN" sz="1000">
                <a:solidFill>
                  <a:prstClr val="white"/>
                </a:solidFill>
                <a:latin typeface="微软雅黑" panose="020B0503020204020204" pitchFamily="34" charset="-122"/>
                <a:ea typeface="微软雅黑" panose="020B0503020204020204" pitchFamily="34" charset="-122"/>
              </a:rPr>
              <a:t>-Erlang: A Graph Neural Network for Network Performance Evaluation</a:t>
            </a:r>
          </a:p>
        </p:txBody>
      </p:sp>
      <p:sp>
        <p:nvSpPr>
          <p:cNvPr id="4" name="圆角矩形 19">
            <a:extLst>
              <a:ext uri="{FF2B5EF4-FFF2-40B4-BE49-F238E27FC236}">
                <a16:creationId xmlns:a16="http://schemas.microsoft.com/office/drawing/2014/main" id="{308A0D2A-C525-8705-836D-8FE926A2F980}"/>
              </a:ext>
            </a:extLst>
          </p:cNvPr>
          <p:cNvSpPr/>
          <p:nvPr/>
        </p:nvSpPr>
        <p:spPr>
          <a:xfrm>
            <a:off x="4723931" y="2850037"/>
            <a:ext cx="2259019" cy="2236715"/>
          </a:xfrm>
          <a:prstGeom prst="ellipse">
            <a:avLst/>
          </a:prstGeom>
          <a:solidFill>
            <a:srgbClr val="35669B">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endParaRPr lang="zh-CN" altLang="en-US" sz="4000">
              <a:cs typeface="+mn-ea"/>
              <a:sym typeface="+mn-lt"/>
            </a:endParaRPr>
          </a:p>
        </p:txBody>
      </p:sp>
      <p:grpSp>
        <p:nvGrpSpPr>
          <p:cNvPr id="5" name="组合 4">
            <a:extLst>
              <a:ext uri="{FF2B5EF4-FFF2-40B4-BE49-F238E27FC236}">
                <a16:creationId xmlns:a16="http://schemas.microsoft.com/office/drawing/2014/main" id="{9406A812-8DEB-DD69-3FAD-DF0792CDA7B3}"/>
              </a:ext>
            </a:extLst>
          </p:cNvPr>
          <p:cNvGrpSpPr/>
          <p:nvPr/>
        </p:nvGrpSpPr>
        <p:grpSpPr>
          <a:xfrm>
            <a:off x="4743747" y="3365344"/>
            <a:ext cx="2418483" cy="2515367"/>
            <a:chOff x="4721608" y="1835707"/>
            <a:chExt cx="1879634" cy="1954931"/>
          </a:xfrm>
          <a:solidFill>
            <a:srgbClr val="44546A">
              <a:alpha val="39000"/>
            </a:srgbClr>
          </a:solidFill>
        </p:grpSpPr>
        <p:sp>
          <p:nvSpPr>
            <p:cNvPr id="6" name="圆角矩形 19">
              <a:extLst>
                <a:ext uri="{FF2B5EF4-FFF2-40B4-BE49-F238E27FC236}">
                  <a16:creationId xmlns:a16="http://schemas.microsoft.com/office/drawing/2014/main" id="{4CFB86DA-1EFA-2AA0-F7E5-796A82A29229}"/>
                </a:ext>
              </a:extLst>
            </p:cNvPr>
            <p:cNvSpPr/>
            <p:nvPr/>
          </p:nvSpPr>
          <p:spPr>
            <a:xfrm>
              <a:off x="4721608" y="1835707"/>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a:cs typeface="+mn-ea"/>
                <a:sym typeface="+mn-lt"/>
              </a:endParaRPr>
            </a:p>
          </p:txBody>
        </p:sp>
        <p:sp>
          <p:nvSpPr>
            <p:cNvPr id="7" name="圆角矩形 20">
              <a:extLst>
                <a:ext uri="{FF2B5EF4-FFF2-40B4-BE49-F238E27FC236}">
                  <a16:creationId xmlns:a16="http://schemas.microsoft.com/office/drawing/2014/main" id="{DD41F1BD-4C9C-F407-CDC0-73ED35740913}"/>
                </a:ext>
              </a:extLst>
            </p:cNvPr>
            <p:cNvSpPr/>
            <p:nvPr/>
          </p:nvSpPr>
          <p:spPr>
            <a:xfrm>
              <a:off x="4845543" y="2052274"/>
              <a:ext cx="1755699" cy="17383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4000">
                <a:cs typeface="+mn-ea"/>
                <a:sym typeface="+mn-lt"/>
              </a:endParaRPr>
            </a:p>
          </p:txBody>
        </p:sp>
      </p:grpSp>
      <p:sp>
        <p:nvSpPr>
          <p:cNvPr id="8" name="矩形 7">
            <a:extLst>
              <a:ext uri="{FF2B5EF4-FFF2-40B4-BE49-F238E27FC236}">
                <a16:creationId xmlns:a16="http://schemas.microsoft.com/office/drawing/2014/main" id="{E1C54FE1-58BD-DFF0-F188-A6DA157C6619}"/>
              </a:ext>
            </a:extLst>
          </p:cNvPr>
          <p:cNvSpPr/>
          <p:nvPr/>
        </p:nvSpPr>
        <p:spPr>
          <a:xfrm>
            <a:off x="4788200" y="3661525"/>
            <a:ext cx="2651406" cy="584773"/>
          </a:xfrm>
          <a:prstGeom prst="rect">
            <a:avLst/>
          </a:prstGeom>
        </p:spPr>
        <p:txBody>
          <a:bodyPr wrap="square" lIns="91438" tIns="45719" rIns="91438" bIns="45719">
            <a:spAutoFit/>
          </a:bodyPr>
          <a:lstStyle/>
          <a:p>
            <a:r>
              <a:rPr lang="en-US" altLang="zh-CN" sz="3200" b="1">
                <a:solidFill>
                  <a:schemeClr val="bg1"/>
                </a:solidFill>
                <a:cs typeface="+mn-ea"/>
                <a:sym typeface="+mn-lt"/>
              </a:rPr>
              <a:t>CHALLENGES</a:t>
            </a:r>
          </a:p>
        </p:txBody>
      </p:sp>
      <p:sp>
        <p:nvSpPr>
          <p:cNvPr id="9" name="圆角矩形 12">
            <a:extLst>
              <a:ext uri="{FF2B5EF4-FFF2-40B4-BE49-F238E27FC236}">
                <a16:creationId xmlns:a16="http://schemas.microsoft.com/office/drawing/2014/main" id="{0E1AE51E-FDC5-61B2-EFAE-7541D148008A}"/>
              </a:ext>
            </a:extLst>
          </p:cNvPr>
          <p:cNvSpPr/>
          <p:nvPr/>
        </p:nvSpPr>
        <p:spPr>
          <a:xfrm rot="10800000" flipV="1">
            <a:off x="4619909" y="996265"/>
            <a:ext cx="272237" cy="276076"/>
          </a:xfrm>
          <a:prstGeom prst="roundRect">
            <a:avLst>
              <a:gd name="adj" fmla="val 5039"/>
            </a:avLst>
          </a:prstGeom>
          <a:solidFill>
            <a:srgbClr val="1C6299"/>
          </a:solidFill>
          <a:ln>
            <a:solidFill>
              <a:srgbClr val="1C62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r>
              <a:rPr lang="en-US" altLang="zh-CN" sz="2000">
                <a:cs typeface="+mn-ea"/>
                <a:sym typeface="+mn-lt"/>
              </a:rPr>
              <a:t>1</a:t>
            </a:r>
            <a:endParaRPr lang="zh-CN" altLang="en-US" sz="3600">
              <a:cs typeface="+mn-ea"/>
              <a:sym typeface="+mn-lt"/>
            </a:endParaRPr>
          </a:p>
        </p:txBody>
      </p:sp>
      <p:sp>
        <p:nvSpPr>
          <p:cNvPr id="10" name="文本框 9">
            <a:extLst>
              <a:ext uri="{FF2B5EF4-FFF2-40B4-BE49-F238E27FC236}">
                <a16:creationId xmlns:a16="http://schemas.microsoft.com/office/drawing/2014/main" id="{04972E84-C9B1-6A55-E329-38C2DBAAA1B6}"/>
              </a:ext>
            </a:extLst>
          </p:cNvPr>
          <p:cNvSpPr txBox="1"/>
          <p:nvPr/>
        </p:nvSpPr>
        <p:spPr>
          <a:xfrm>
            <a:off x="5088877" y="909220"/>
            <a:ext cx="2562254" cy="422101"/>
          </a:xfrm>
          <a:prstGeom prst="rect">
            <a:avLst/>
          </a:prstGeom>
          <a:noFill/>
        </p:spPr>
        <p:txBody>
          <a:bodyPr wrap="square" lIns="91438" tIns="45719" rIns="91438" bIns="45719" rtlCol="0">
            <a:spAutoFit/>
          </a:bodyPr>
          <a:lstStyle/>
          <a:p>
            <a:pPr>
              <a:lnSpc>
                <a:spcPct val="130000"/>
              </a:lnSpc>
            </a:pPr>
            <a:r>
              <a:rPr lang="zh-CN" altLang="en-US" b="1">
                <a:solidFill>
                  <a:srgbClr val="002060"/>
                </a:solidFill>
                <a:latin typeface="Arial" panose="020B0604020202020204" pitchFamily="34" charset="0"/>
                <a:cs typeface="+mn-ea"/>
                <a:sym typeface="+mn-lt"/>
              </a:rPr>
              <a:t>快速和精确的</a:t>
            </a:r>
            <a:r>
              <a:rPr lang="en-US" altLang="zh-CN" b="1">
                <a:solidFill>
                  <a:srgbClr val="002060"/>
                </a:solidFill>
                <a:latin typeface="Arial" panose="020B0604020202020204" pitchFamily="34" charset="0"/>
                <a:cs typeface="+mn-ea"/>
                <a:sym typeface="+mn-lt"/>
              </a:rPr>
              <a:t>C&amp;R</a:t>
            </a:r>
            <a:r>
              <a:rPr lang="zh-CN" altLang="en-US" b="1">
                <a:solidFill>
                  <a:srgbClr val="002060"/>
                </a:solidFill>
                <a:latin typeface="Arial" panose="020B0604020202020204" pitchFamily="34" charset="0"/>
                <a:cs typeface="+mn-ea"/>
                <a:sym typeface="+mn-lt"/>
              </a:rPr>
              <a:t>方法</a:t>
            </a:r>
            <a:endParaRPr lang="zh-CN" altLang="en-US" b="1">
              <a:solidFill>
                <a:srgbClr val="002060"/>
              </a:solidFill>
              <a:cs typeface="+mn-ea"/>
              <a:sym typeface="+mn-lt"/>
            </a:endParaRPr>
          </a:p>
        </p:txBody>
      </p:sp>
      <p:cxnSp>
        <p:nvCxnSpPr>
          <p:cNvPr id="11" name="直接连接符 10">
            <a:extLst>
              <a:ext uri="{FF2B5EF4-FFF2-40B4-BE49-F238E27FC236}">
                <a16:creationId xmlns:a16="http://schemas.microsoft.com/office/drawing/2014/main" id="{D0238513-8004-A050-8990-C4C1CCF6D971}"/>
              </a:ext>
            </a:extLst>
          </p:cNvPr>
          <p:cNvCxnSpPr/>
          <p:nvPr/>
        </p:nvCxnSpPr>
        <p:spPr>
          <a:xfrm>
            <a:off x="5088877" y="1298140"/>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EB563094-36E2-EA9C-BD9D-089E53106EDD}"/>
              </a:ext>
            </a:extLst>
          </p:cNvPr>
          <p:cNvSpPr/>
          <p:nvPr/>
        </p:nvSpPr>
        <p:spPr>
          <a:xfrm>
            <a:off x="4023446" y="1263348"/>
            <a:ext cx="4086058" cy="1156855"/>
          </a:xfrm>
          <a:prstGeom prst="rect">
            <a:avLst/>
          </a:prstGeom>
          <a:noFill/>
        </p:spPr>
        <p:txBody>
          <a:bodyPr wrap="square">
            <a:spAutoFit/>
          </a:bodyPr>
          <a:lstStyle/>
          <a:p>
            <a:pPr>
              <a:lnSpc>
                <a:spcPct val="150000"/>
              </a:lnSpc>
            </a:pPr>
            <a:r>
              <a:rPr lang="en-US" altLang="zh-CN" sz="1600" b="0" i="0">
                <a:solidFill>
                  <a:srgbClr val="000000"/>
                </a:solidFill>
                <a:effectLst/>
                <a:latin typeface="微软雅黑" panose="020B0503020204020204" pitchFamily="34" charset="-122"/>
                <a:ea typeface="微软雅黑" panose="020B0503020204020204" pitchFamily="34" charset="-122"/>
              </a:rPr>
              <a:t>1.</a:t>
            </a:r>
            <a:r>
              <a:rPr lang="zh-CN" altLang="en-US" sz="1600" b="0" i="0">
                <a:solidFill>
                  <a:srgbClr val="000000"/>
                </a:solidFill>
                <a:effectLst/>
                <a:latin typeface="微软雅黑" panose="020B0503020204020204" pitchFamily="34" charset="-122"/>
                <a:ea typeface="微软雅黑" panose="020B0503020204020204" pitchFamily="34" charset="-122"/>
              </a:rPr>
              <a:t>为了减少</a:t>
            </a:r>
            <a:r>
              <a:rPr lang="en-US" altLang="zh-CN" sz="1600" b="0" i="0">
                <a:solidFill>
                  <a:srgbClr val="000000"/>
                </a:solidFill>
                <a:effectLst/>
                <a:latin typeface="微软雅黑" panose="020B0503020204020204" pitchFamily="34" charset="-122"/>
                <a:ea typeface="微软雅黑" panose="020B0503020204020204" pitchFamily="34" charset="-122"/>
              </a:rPr>
              <a:t>C&amp;R</a:t>
            </a:r>
            <a:r>
              <a:rPr lang="zh-CN" altLang="en-US" sz="1600" b="0" i="0">
                <a:solidFill>
                  <a:srgbClr val="000000"/>
                </a:solidFill>
                <a:effectLst/>
                <a:latin typeface="微软雅黑" panose="020B0503020204020204" pitchFamily="34" charset="-122"/>
                <a:ea typeface="微软雅黑" panose="020B0503020204020204" pitchFamily="34" charset="-122"/>
              </a:rPr>
              <a:t>延迟，</a:t>
            </a:r>
            <a:r>
              <a:rPr lang="en-US" altLang="zh-CN" sz="1600" b="0" i="0">
                <a:solidFill>
                  <a:srgbClr val="000000"/>
                </a:solidFill>
                <a:effectLst/>
                <a:latin typeface="微软雅黑" panose="020B0503020204020204" pitchFamily="34" charset="-122"/>
                <a:ea typeface="微软雅黑" panose="020B0503020204020204" pitchFamily="34" charset="-122"/>
              </a:rPr>
              <a:t>OmniWindow</a:t>
            </a:r>
            <a:r>
              <a:rPr lang="zh-CN" altLang="en-US" sz="1600" b="0" i="0">
                <a:solidFill>
                  <a:srgbClr val="000000"/>
                </a:solidFill>
                <a:effectLst/>
                <a:latin typeface="微软雅黑" panose="020B0503020204020204" pitchFamily="34" charset="-122"/>
                <a:ea typeface="微软雅黑" panose="020B0503020204020204" pitchFamily="34" charset="-122"/>
              </a:rPr>
              <a:t>直接连接控制器和交换机</a:t>
            </a:r>
            <a:r>
              <a:rPr lang="en-US" altLang="zh-CN" sz="1600" b="0" i="0">
                <a:solidFill>
                  <a:srgbClr val="000000"/>
                </a:solidFill>
                <a:effectLst/>
                <a:latin typeface="微软雅黑" panose="020B0503020204020204" pitchFamily="34" charset="-122"/>
                <a:ea typeface="微软雅黑" panose="020B0503020204020204" pitchFamily="34" charset="-122"/>
              </a:rPr>
              <a:t>ASIC</a:t>
            </a:r>
            <a:r>
              <a:rPr lang="zh-CN" altLang="en-US" sz="1600" b="0" i="0">
                <a:solidFill>
                  <a:srgbClr val="000000"/>
                </a:solidFill>
                <a:effectLst/>
                <a:latin typeface="微软雅黑" panose="020B0503020204020204" pitchFamily="34" charset="-122"/>
                <a:ea typeface="微软雅黑" panose="020B0503020204020204" pitchFamily="34" charset="-122"/>
              </a:rPr>
              <a:t>，绕过慢速的交换机操作系统；</a:t>
            </a:r>
            <a:r>
              <a:rPr lang="en-US" altLang="zh-CN" sz="1600" b="0" i="0">
                <a:solidFill>
                  <a:srgbClr val="000000"/>
                </a:solidFill>
                <a:effectLst/>
                <a:latin typeface="微软雅黑" panose="020B0503020204020204" pitchFamily="34" charset="-122"/>
                <a:ea typeface="微软雅黑" panose="020B0503020204020204" pitchFamily="34" charset="-122"/>
              </a:rPr>
              <a:t>2.</a:t>
            </a:r>
            <a:r>
              <a:rPr lang="zh-CN" altLang="en-US" sz="1600" b="0" i="0">
                <a:solidFill>
                  <a:srgbClr val="000000"/>
                </a:solidFill>
                <a:effectLst/>
                <a:latin typeface="微软雅黑" panose="020B0503020204020204" pitchFamily="34" charset="-122"/>
                <a:ea typeface="微软雅黑" panose="020B0503020204020204" pitchFamily="34" charset="-122"/>
              </a:rPr>
              <a:t>提出了</a:t>
            </a:r>
            <a:r>
              <a:rPr lang="en-US" altLang="zh-CN" sz="1600" b="0" i="0">
                <a:solidFill>
                  <a:srgbClr val="000000"/>
                </a:solidFill>
                <a:effectLst/>
                <a:latin typeface="微软雅黑" panose="020B0503020204020204" pitchFamily="34" charset="-122"/>
                <a:ea typeface="微软雅黑" panose="020B0503020204020204" pitchFamily="34" charset="-122"/>
              </a:rPr>
              <a:t>AFR</a:t>
            </a:r>
            <a:endParaRPr lang="en-US" altLang="zh-CN" sz="1600">
              <a:latin typeface="微软雅黑" panose="020B0503020204020204" pitchFamily="34" charset="-122"/>
              <a:ea typeface="微软雅黑" panose="020B0503020204020204" pitchFamily="34" charset="-122"/>
              <a:sym typeface="+mn-lt"/>
            </a:endParaRPr>
          </a:p>
        </p:txBody>
      </p:sp>
      <p:sp>
        <p:nvSpPr>
          <p:cNvPr id="13" name="圆角矩形 16">
            <a:extLst>
              <a:ext uri="{FF2B5EF4-FFF2-40B4-BE49-F238E27FC236}">
                <a16:creationId xmlns:a16="http://schemas.microsoft.com/office/drawing/2014/main" id="{2EB340BB-D326-833D-C55A-4944B229C64D}"/>
              </a:ext>
            </a:extLst>
          </p:cNvPr>
          <p:cNvSpPr/>
          <p:nvPr/>
        </p:nvSpPr>
        <p:spPr>
          <a:xfrm rot="10800000" flipV="1">
            <a:off x="896360" y="2568627"/>
            <a:ext cx="272237" cy="276076"/>
          </a:xfrm>
          <a:prstGeom prst="roundRect">
            <a:avLst>
              <a:gd name="adj" fmla="val 5039"/>
            </a:avLst>
          </a:prstGeom>
          <a:solidFill>
            <a:srgbClr val="1C6299"/>
          </a:solidFill>
          <a:ln>
            <a:solidFill>
              <a:srgbClr val="1C62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r>
              <a:rPr lang="en-US" altLang="zh-CN" sz="2000">
                <a:cs typeface="+mn-ea"/>
                <a:sym typeface="+mn-lt"/>
              </a:rPr>
              <a:t>2</a:t>
            </a:r>
            <a:endParaRPr lang="zh-CN" altLang="en-US" sz="2000">
              <a:cs typeface="+mn-ea"/>
              <a:sym typeface="+mn-lt"/>
            </a:endParaRPr>
          </a:p>
        </p:txBody>
      </p:sp>
      <p:sp>
        <p:nvSpPr>
          <p:cNvPr id="14" name="文本框 13">
            <a:extLst>
              <a:ext uri="{FF2B5EF4-FFF2-40B4-BE49-F238E27FC236}">
                <a16:creationId xmlns:a16="http://schemas.microsoft.com/office/drawing/2014/main" id="{76FA83DA-0310-650D-E4A8-0F108361156E}"/>
              </a:ext>
            </a:extLst>
          </p:cNvPr>
          <p:cNvSpPr txBox="1"/>
          <p:nvPr/>
        </p:nvSpPr>
        <p:spPr>
          <a:xfrm>
            <a:off x="1221890" y="2496535"/>
            <a:ext cx="2031321" cy="422101"/>
          </a:xfrm>
          <a:prstGeom prst="rect">
            <a:avLst/>
          </a:prstGeom>
          <a:noFill/>
        </p:spPr>
        <p:txBody>
          <a:bodyPr wrap="none" lIns="91438" tIns="45719" rIns="91438" bIns="45719" rtlCol="0">
            <a:spAutoFit/>
          </a:bodyPr>
          <a:lstStyle>
            <a:defPPr>
              <a:defRPr lang="zh-CN"/>
            </a:defPPr>
            <a:lvl1pPr>
              <a:lnSpc>
                <a:spcPct val="130000"/>
              </a:lnSpc>
              <a:defRPr b="1" i="0">
                <a:solidFill>
                  <a:srgbClr val="002060"/>
                </a:solidFill>
                <a:effectLst/>
                <a:latin typeface="Arial" panose="020B0604020202020204" pitchFamily="34" charset="0"/>
              </a:defRPr>
            </a:lvl1pPr>
          </a:lstStyle>
          <a:p>
            <a:r>
              <a:rPr lang="zh-CN" altLang="en-US">
                <a:sym typeface="+mn-lt"/>
              </a:rPr>
              <a:t>轻量级一致性模型</a:t>
            </a:r>
          </a:p>
        </p:txBody>
      </p:sp>
      <p:cxnSp>
        <p:nvCxnSpPr>
          <p:cNvPr id="15" name="直接连接符 14">
            <a:extLst>
              <a:ext uri="{FF2B5EF4-FFF2-40B4-BE49-F238E27FC236}">
                <a16:creationId xmlns:a16="http://schemas.microsoft.com/office/drawing/2014/main" id="{97E3A0DD-5267-4DAB-7B43-FA667E5F5750}"/>
              </a:ext>
            </a:extLst>
          </p:cNvPr>
          <p:cNvCxnSpPr/>
          <p:nvPr/>
        </p:nvCxnSpPr>
        <p:spPr>
          <a:xfrm>
            <a:off x="1238233" y="2927093"/>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17" name="圆角矩形 20">
            <a:extLst>
              <a:ext uri="{FF2B5EF4-FFF2-40B4-BE49-F238E27FC236}">
                <a16:creationId xmlns:a16="http://schemas.microsoft.com/office/drawing/2014/main" id="{3A0AC4C6-C40E-BDF2-D782-B6E5BC32FC80}"/>
              </a:ext>
            </a:extLst>
          </p:cNvPr>
          <p:cNvSpPr/>
          <p:nvPr/>
        </p:nvSpPr>
        <p:spPr>
          <a:xfrm rot="10800000" flipV="1">
            <a:off x="11157553" y="2485607"/>
            <a:ext cx="272237" cy="276076"/>
          </a:xfrm>
          <a:prstGeom prst="roundRect">
            <a:avLst>
              <a:gd name="adj" fmla="val 5039"/>
            </a:avLst>
          </a:prstGeom>
          <a:solidFill>
            <a:srgbClr val="1C6299"/>
          </a:solidFill>
          <a:ln>
            <a:solidFill>
              <a:srgbClr val="1C6299"/>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lnSpc>
                <a:spcPct val="130000"/>
              </a:lnSpc>
            </a:pPr>
            <a:r>
              <a:rPr lang="en-US" altLang="zh-CN" sz="2000">
                <a:cs typeface="+mn-ea"/>
                <a:sym typeface="+mn-lt"/>
              </a:rPr>
              <a:t>3</a:t>
            </a:r>
            <a:endParaRPr lang="zh-CN" altLang="en-US" sz="2000">
              <a:cs typeface="+mn-ea"/>
              <a:sym typeface="+mn-lt"/>
            </a:endParaRPr>
          </a:p>
        </p:txBody>
      </p:sp>
      <p:sp>
        <p:nvSpPr>
          <p:cNvPr id="18" name="文本框 17">
            <a:extLst>
              <a:ext uri="{FF2B5EF4-FFF2-40B4-BE49-F238E27FC236}">
                <a16:creationId xmlns:a16="http://schemas.microsoft.com/office/drawing/2014/main" id="{E9549550-C1ED-A286-E146-C45758EB5A61}"/>
              </a:ext>
            </a:extLst>
          </p:cNvPr>
          <p:cNvSpPr txBox="1"/>
          <p:nvPr/>
        </p:nvSpPr>
        <p:spPr>
          <a:xfrm>
            <a:off x="9724913" y="2388009"/>
            <a:ext cx="1556887" cy="422101"/>
          </a:xfrm>
          <a:prstGeom prst="rect">
            <a:avLst/>
          </a:prstGeom>
          <a:noFill/>
        </p:spPr>
        <p:txBody>
          <a:bodyPr wrap="square" lIns="91438" tIns="45719" rIns="91438" bIns="45719" rtlCol="0">
            <a:spAutoFit/>
          </a:bodyPr>
          <a:lstStyle>
            <a:defPPr>
              <a:defRPr lang="zh-CN"/>
            </a:defPPr>
            <a:lvl1pPr>
              <a:lnSpc>
                <a:spcPct val="130000"/>
              </a:lnSpc>
              <a:defRPr b="1" i="0">
                <a:solidFill>
                  <a:srgbClr val="002060"/>
                </a:solidFill>
                <a:effectLst/>
                <a:latin typeface="Arial" panose="020B0604020202020204" pitchFamily="34" charset="0"/>
              </a:defRPr>
            </a:lvl1pPr>
          </a:lstStyle>
          <a:p>
            <a:r>
              <a:rPr lang="zh-CN" altLang="en-US">
                <a:sym typeface="+mn-lt"/>
              </a:rPr>
              <a:t>存储器布局</a:t>
            </a:r>
          </a:p>
        </p:txBody>
      </p:sp>
      <p:cxnSp>
        <p:nvCxnSpPr>
          <p:cNvPr id="19" name="直接连接符 18">
            <a:extLst>
              <a:ext uri="{FF2B5EF4-FFF2-40B4-BE49-F238E27FC236}">
                <a16:creationId xmlns:a16="http://schemas.microsoft.com/office/drawing/2014/main" id="{B6C85E18-5FFB-81AB-4EE6-A3E77DD86E7F}"/>
              </a:ext>
            </a:extLst>
          </p:cNvPr>
          <p:cNvCxnSpPr/>
          <p:nvPr/>
        </p:nvCxnSpPr>
        <p:spPr>
          <a:xfrm>
            <a:off x="8701024" y="2807704"/>
            <a:ext cx="2229467" cy="14627"/>
          </a:xfrm>
          <a:prstGeom prst="line">
            <a:avLst/>
          </a:prstGeom>
          <a:ln w="3175">
            <a:solidFill>
              <a:schemeClr val="tx1">
                <a:lumMod val="50000"/>
                <a:lumOff val="50000"/>
                <a:alpha val="33000"/>
              </a:schemeClr>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7BD0C536-18C2-E4E0-6DD9-FC7001C3EAAF}"/>
              </a:ext>
            </a:extLst>
          </p:cNvPr>
          <p:cNvSpPr/>
          <p:nvPr/>
        </p:nvSpPr>
        <p:spPr>
          <a:xfrm>
            <a:off x="7651131" y="2885591"/>
            <a:ext cx="3778658" cy="1156855"/>
          </a:xfrm>
          <a:prstGeom prst="rect">
            <a:avLst/>
          </a:prstGeom>
          <a:noFill/>
        </p:spPr>
        <p:txBody>
          <a:bodyPr wrap="square">
            <a:spAutoFit/>
          </a:bodyPr>
          <a:lstStyle/>
          <a:p>
            <a:pPr>
              <a:lnSpc>
                <a:spcPct val="150000"/>
              </a:lnSpc>
            </a:pPr>
            <a:r>
              <a:rPr lang="zh-CN" altLang="en-US" sz="1600" b="0" i="0">
                <a:solidFill>
                  <a:srgbClr val="000000"/>
                </a:solidFill>
                <a:effectLst/>
                <a:latin typeface="微软雅黑" panose="020B0503020204020204" pitchFamily="34" charset="-122"/>
                <a:ea typeface="微软雅黑" panose="020B0503020204020204" pitchFamily="34" charset="-122"/>
              </a:rPr>
              <a:t>采用紧凑的存储器布局，正常的测量操作和子窗口</a:t>
            </a:r>
            <a:r>
              <a:rPr lang="en-US" altLang="zh-CN" sz="1600" b="0" i="0">
                <a:solidFill>
                  <a:srgbClr val="000000"/>
                </a:solidFill>
                <a:effectLst/>
                <a:latin typeface="微软雅黑" panose="020B0503020204020204" pitchFamily="34" charset="-122"/>
                <a:ea typeface="微软雅黑" panose="020B0503020204020204" pitchFamily="34" charset="-122"/>
              </a:rPr>
              <a:t>C&amp;R</a:t>
            </a:r>
            <a:r>
              <a:rPr lang="zh-CN" altLang="en-US" sz="1600" b="0" i="0">
                <a:solidFill>
                  <a:srgbClr val="000000"/>
                </a:solidFill>
                <a:effectLst/>
                <a:latin typeface="微软雅黑" panose="020B0503020204020204" pitchFamily="34" charset="-122"/>
                <a:ea typeface="微软雅黑" panose="020B0503020204020204" pitchFamily="34" charset="-122"/>
              </a:rPr>
              <a:t>操作可以同时执行，紧凑的布局还减少了使用状态</a:t>
            </a:r>
            <a:r>
              <a:rPr lang="en-US" altLang="zh-CN" sz="1600" b="0" i="0">
                <a:solidFill>
                  <a:srgbClr val="000000"/>
                </a:solidFill>
                <a:effectLst/>
                <a:latin typeface="微软雅黑" panose="020B0503020204020204" pitchFamily="34" charset="-122"/>
                <a:ea typeface="微软雅黑" panose="020B0503020204020204" pitchFamily="34" charset="-122"/>
              </a:rPr>
              <a:t>ALU</a:t>
            </a:r>
            <a:r>
              <a:rPr lang="zh-CN" altLang="en-US" sz="1600" b="0" i="0">
                <a:solidFill>
                  <a:srgbClr val="000000"/>
                </a:solidFill>
                <a:effectLst/>
                <a:latin typeface="微软雅黑" panose="020B0503020204020204" pitchFamily="34" charset="-122"/>
                <a:ea typeface="微软雅黑" panose="020B0503020204020204" pitchFamily="34" charset="-122"/>
              </a:rPr>
              <a:t>的数量。</a:t>
            </a:r>
            <a:endParaRPr lang="en-US" altLang="zh-CN" sz="1600">
              <a:latin typeface="微软雅黑" panose="020B0503020204020204" pitchFamily="34" charset="-122"/>
              <a:ea typeface="微软雅黑" panose="020B0503020204020204" pitchFamily="34" charset="-122"/>
              <a:sym typeface="+mn-lt"/>
            </a:endParaRPr>
          </a:p>
        </p:txBody>
      </p:sp>
      <p:sp>
        <p:nvSpPr>
          <p:cNvPr id="3" name="文本框 2">
            <a:extLst>
              <a:ext uri="{FF2B5EF4-FFF2-40B4-BE49-F238E27FC236}">
                <a16:creationId xmlns:a16="http://schemas.microsoft.com/office/drawing/2014/main" id="{5E080839-7FCA-4843-92BF-954DC7046225}"/>
              </a:ext>
            </a:extLst>
          </p:cNvPr>
          <p:cNvSpPr txBox="1"/>
          <p:nvPr/>
        </p:nvSpPr>
        <p:spPr>
          <a:xfrm>
            <a:off x="484105" y="3036933"/>
            <a:ext cx="4015192" cy="1161087"/>
          </a:xfrm>
          <a:prstGeom prst="rect">
            <a:avLst/>
          </a:prstGeom>
          <a:noFill/>
        </p:spPr>
        <p:txBody>
          <a:bodyPr wrap="square" rtlCol="0">
            <a:spAutoFit/>
          </a:bodyPr>
          <a:lstStyle/>
          <a:p>
            <a:pPr>
              <a:lnSpc>
                <a:spcPct val="150000"/>
              </a:lnSpc>
            </a:pPr>
            <a:r>
              <a:rPr lang="zh-CN" altLang="en-US" sz="1600">
                <a:solidFill>
                  <a:srgbClr val="000000"/>
                </a:solidFill>
                <a:latin typeface="微软雅黑" panose="020B0503020204020204" pitchFamily="34" charset="-122"/>
                <a:ea typeface="微软雅黑" panose="020B0503020204020204" pitchFamily="34" charset="-122"/>
              </a:rPr>
              <a:t>确保在传输过程中，即使在网络延迟的情况下，也能在同一个子窗口监视每个数据包</a:t>
            </a:r>
            <a:r>
              <a:rPr lang="zh-CN" altLang="en-US" sz="1600">
                <a:solidFill>
                  <a:srgbClr val="3E3F42"/>
                </a:solidFill>
                <a:latin typeface="Arial" panose="020B0604020202020204" pitchFamily="34" charset="0"/>
              </a:rPr>
              <a:t>。</a:t>
            </a:r>
          </a:p>
        </p:txBody>
      </p:sp>
      <p:cxnSp>
        <p:nvCxnSpPr>
          <p:cNvPr id="21" name="直接箭头连接符 20">
            <a:extLst>
              <a:ext uri="{FF2B5EF4-FFF2-40B4-BE49-F238E27FC236}">
                <a16:creationId xmlns:a16="http://schemas.microsoft.com/office/drawing/2014/main" id="{349794B0-D6DE-6381-6CFB-0A9389F41E85}"/>
              </a:ext>
            </a:extLst>
          </p:cNvPr>
          <p:cNvCxnSpPr/>
          <p:nvPr/>
        </p:nvCxnSpPr>
        <p:spPr>
          <a:xfrm>
            <a:off x="7439606" y="1127760"/>
            <a:ext cx="8407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9370D5E8-1171-54BD-08DA-2767E94E823B}"/>
              </a:ext>
            </a:extLst>
          </p:cNvPr>
          <p:cNvSpPr txBox="1"/>
          <p:nvPr/>
        </p:nvSpPr>
        <p:spPr>
          <a:xfrm>
            <a:off x="8316473" y="868982"/>
            <a:ext cx="3168232" cy="1200329"/>
          </a:xfrm>
          <a:prstGeom prst="rect">
            <a:avLst/>
          </a:prstGeom>
          <a:solidFill>
            <a:schemeClr val="accent1">
              <a:lumMod val="20000"/>
              <a:lumOff val="80000"/>
            </a:schemeClr>
          </a:solidFill>
          <a:ln>
            <a:solidFill>
              <a:schemeClr val="accent6"/>
            </a:solidFill>
          </a:ln>
        </p:spPr>
        <p:txBody>
          <a:bodyPr wrap="square">
            <a:spAutoFit/>
          </a:bodyPr>
          <a:lstStyle/>
          <a:p>
            <a:r>
              <a:rPr lang="en-US" altLang="zh-CN"/>
              <a:t>C&amp;R (collect-and-reset)</a:t>
            </a:r>
            <a:r>
              <a:rPr lang="zh-CN" altLang="en-US"/>
              <a:t>操作</a:t>
            </a:r>
            <a:r>
              <a:rPr lang="en-US" altLang="zh-CN"/>
              <a:t>:(1)</a:t>
            </a:r>
            <a:r>
              <a:rPr lang="zh-CN" altLang="en-US"/>
              <a:t>收集终止窗口中的状态</a:t>
            </a:r>
            <a:r>
              <a:rPr lang="en-US" altLang="zh-CN"/>
              <a:t>;(2)</a:t>
            </a:r>
            <a:r>
              <a:rPr lang="zh-CN" altLang="en-US"/>
              <a:t>重置数据结构，以处理未来窗口的流量。</a:t>
            </a:r>
          </a:p>
        </p:txBody>
      </p:sp>
    </p:spTree>
    <p:extLst>
      <p:ext uri="{BB962C8B-B14F-4D97-AF65-F5344CB8AC3E}">
        <p14:creationId xmlns:p14="http://schemas.microsoft.com/office/powerpoint/2010/main" val="12721679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defRPr/>
            </a:pPr>
            <a:r>
              <a:rPr kumimoji="0" lang="en-US" altLang="zh-CN" sz="2600" b="1" i="0" u="none" strike="noStrike" kern="1200" cap="none" spc="0" normalizeH="0" baseline="0" noProof="0">
                <a:ln>
                  <a:noFill/>
                </a:ln>
                <a:solidFill>
                  <a:sysClr val="windowText" lastClr="000000"/>
                </a:solidFill>
                <a:effectLst/>
                <a:uLnTx/>
                <a:uFillTx/>
                <a:latin typeface="Arial" panose="020B0604020202020204"/>
                <a:ea typeface="微软雅黑" panose="020B0503020204020204" pitchFamily="34" charset="-122"/>
                <a:cs typeface="+mj-cs"/>
              </a:rPr>
              <a:t>AFR</a:t>
            </a:r>
            <a:endParaRPr kumimoji="0" lang="zh-CN" altLang="en-US" sz="2600" b="1" i="0" u="none" strike="noStrike" kern="1200" cap="none" spc="0" normalizeH="0" baseline="0" noProof="0">
              <a:ln>
                <a:noFill/>
              </a:ln>
              <a:solidFill>
                <a:sysClr val="windowText" lastClr="000000"/>
              </a:solidFill>
              <a:effectLst/>
              <a:uLnTx/>
              <a:uFillTx/>
              <a:latin typeface="Arial" panose="020B0604020202020204"/>
              <a:ea typeface="微软雅黑" panose="020B0503020204020204" pitchFamily="34" charset="-122"/>
              <a:cs typeface="+mj-cs"/>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3.1</a:t>
              </a:r>
              <a:endParaRPr kumimoji="0" lang="zh-CN" altLang="en-US" sz="16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a:solidFill>
                  <a:prstClr val="white"/>
                </a:solidFill>
                <a:latin typeface="微软雅黑" panose="020B0503020204020204" pitchFamily="34" charset="-122"/>
                <a:ea typeface="微软雅黑" panose="020B0503020204020204" pitchFamily="34" charset="-122"/>
              </a:rPr>
              <a:t>知行合一、经世致用</a:t>
            </a:r>
            <a:endParaRPr kumimoji="0" lang="zh-CN" altLang="en-US" sz="1000" b="0" i="0" u="none" strike="noStrike" kern="1200" cap="none" spc="6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9" name="文本框 8">
            <a:extLst>
              <a:ext uri="{FF2B5EF4-FFF2-40B4-BE49-F238E27FC236}">
                <a16:creationId xmlns:a16="http://schemas.microsoft.com/office/drawing/2014/main" id="{CBB48B0C-46D7-9C63-7DE4-01BFBAB562DE}"/>
              </a:ext>
            </a:extLst>
          </p:cNvPr>
          <p:cNvSpPr txBox="1"/>
          <p:nvPr/>
        </p:nvSpPr>
        <p:spPr>
          <a:xfrm>
            <a:off x="2703546" y="1041450"/>
            <a:ext cx="6097554" cy="646331"/>
          </a:xfrm>
          <a:prstGeom prst="rect">
            <a:avLst/>
          </a:prstGeom>
          <a:solidFill>
            <a:schemeClr val="accent1">
              <a:lumMod val="20000"/>
              <a:lumOff val="80000"/>
            </a:schemeClr>
          </a:solidFill>
          <a:ln>
            <a:solidFill>
              <a:schemeClr val="accent1"/>
            </a:solidFill>
          </a:ln>
        </p:spPr>
        <p:txBody>
          <a:bodyPr wrap="square">
            <a:spAutoFit/>
          </a:bodyPr>
          <a:lstStyle/>
          <a:p>
            <a:r>
              <a:rPr lang="en-US" altLang="zh-CN"/>
              <a:t>OmniWindow</a:t>
            </a:r>
            <a:r>
              <a:rPr lang="zh-CN" altLang="en-US"/>
              <a:t>通过协调控制平面和数据平面，高效地采集各子窗口的遥测数据，合并成完整的窗口。</a:t>
            </a:r>
            <a:endParaRPr lang="en-US" altLang="zh-CN"/>
          </a:p>
        </p:txBody>
      </p:sp>
      <p:sp>
        <p:nvSpPr>
          <p:cNvPr id="2" name="箭头: 下 1">
            <a:extLst>
              <a:ext uri="{FF2B5EF4-FFF2-40B4-BE49-F238E27FC236}">
                <a16:creationId xmlns:a16="http://schemas.microsoft.com/office/drawing/2014/main" id="{7F73E36F-C8B1-6966-FD82-1BBD952E95EF}"/>
              </a:ext>
            </a:extLst>
          </p:cNvPr>
          <p:cNvSpPr/>
          <p:nvPr/>
        </p:nvSpPr>
        <p:spPr>
          <a:xfrm>
            <a:off x="5354320" y="1960880"/>
            <a:ext cx="477520" cy="64633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5212962-4A72-FAB9-D778-ED17998F351A}"/>
              </a:ext>
            </a:extLst>
          </p:cNvPr>
          <p:cNvSpPr txBox="1"/>
          <p:nvPr/>
        </p:nvSpPr>
        <p:spPr>
          <a:xfrm>
            <a:off x="2701992" y="2880310"/>
            <a:ext cx="6096000" cy="369332"/>
          </a:xfrm>
          <a:prstGeom prst="rect">
            <a:avLst/>
          </a:prstGeom>
          <a:solidFill>
            <a:schemeClr val="accent1">
              <a:lumMod val="60000"/>
              <a:lumOff val="40000"/>
            </a:schemeClr>
          </a:solidFill>
          <a:ln>
            <a:solidFill>
              <a:schemeClr val="accent1"/>
            </a:solidFill>
          </a:ln>
        </p:spPr>
        <p:txBody>
          <a:bodyPr wrap="square">
            <a:spAutoFit/>
          </a:bodyPr>
          <a:lstStyle/>
          <a:p>
            <a:r>
              <a:rPr lang="zh-CN" altLang="en-US"/>
              <a:t>将应用衍生流记录</a:t>
            </a:r>
            <a:r>
              <a:rPr lang="en-US" altLang="zh-CN"/>
              <a:t>(AFR)</a:t>
            </a:r>
            <a:r>
              <a:rPr lang="zh-CN" altLang="en-US"/>
              <a:t>设计为遥测数据的流级抽象。</a:t>
            </a:r>
          </a:p>
        </p:txBody>
      </p:sp>
      <p:sp>
        <p:nvSpPr>
          <p:cNvPr id="5" name="箭头: 下 4">
            <a:extLst>
              <a:ext uri="{FF2B5EF4-FFF2-40B4-BE49-F238E27FC236}">
                <a16:creationId xmlns:a16="http://schemas.microsoft.com/office/drawing/2014/main" id="{FF3D440B-7D50-1B50-1FD1-70D9E7F1B5DB}"/>
              </a:ext>
            </a:extLst>
          </p:cNvPr>
          <p:cNvSpPr/>
          <p:nvPr/>
        </p:nvSpPr>
        <p:spPr>
          <a:xfrm>
            <a:off x="5267676" y="3624654"/>
            <a:ext cx="650808" cy="68072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7F9269E2-498F-3AB2-A101-BA7AE01F17F6}"/>
              </a:ext>
            </a:extLst>
          </p:cNvPr>
          <p:cNvSpPr txBox="1"/>
          <p:nvPr/>
        </p:nvSpPr>
        <p:spPr>
          <a:xfrm>
            <a:off x="2625415" y="4546474"/>
            <a:ext cx="6096000" cy="923330"/>
          </a:xfrm>
          <a:prstGeom prst="rect">
            <a:avLst/>
          </a:prstGeom>
          <a:solidFill>
            <a:schemeClr val="accent1">
              <a:lumMod val="40000"/>
              <a:lumOff val="60000"/>
            </a:schemeClr>
          </a:solidFill>
          <a:ln>
            <a:solidFill>
              <a:schemeClr val="accent1"/>
            </a:solidFill>
          </a:ln>
        </p:spPr>
        <p:txBody>
          <a:bodyPr wrap="square">
            <a:spAutoFit/>
          </a:bodyPr>
          <a:lstStyle/>
          <a:p>
            <a:r>
              <a:rPr lang="en-US" altLang="zh-CN"/>
              <a:t>OmniWindow</a:t>
            </a:r>
            <a:r>
              <a:rPr lang="zh-CN" altLang="en-US"/>
              <a:t>在子窗口中查询每个可能流的所需统计信息。查询的结果形成由流键和几个流属性组成的应用程序派生流记录</a:t>
            </a:r>
            <a:r>
              <a:rPr lang="en-US" altLang="zh-CN"/>
              <a:t>(AFR)</a:t>
            </a:r>
            <a:endParaRPr lang="zh-CN" altLang="en-US"/>
          </a:p>
        </p:txBody>
      </p:sp>
    </p:spTree>
    <p:extLst>
      <p:ext uri="{BB962C8B-B14F-4D97-AF65-F5344CB8AC3E}">
        <p14:creationId xmlns:p14="http://schemas.microsoft.com/office/powerpoint/2010/main" val="1590313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9" name="文本框 3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40" name="矩形 39"/>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41" name="文本框 40"/>
          <p:cNvSpPr txBox="1"/>
          <p:nvPr/>
        </p:nvSpPr>
        <p:spPr>
          <a:xfrm>
            <a:off x="594090" y="6583649"/>
            <a:ext cx="203132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p>
        </p:txBody>
      </p:sp>
      <p:sp>
        <p:nvSpPr>
          <p:cNvPr id="42" name="文本框 41"/>
          <p:cNvSpPr txBox="1"/>
          <p:nvPr/>
        </p:nvSpPr>
        <p:spPr>
          <a:xfrm>
            <a:off x="9137792" y="6583649"/>
            <a:ext cx="2484975"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43" name="直接连接符 42"/>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44" name="组合 43"/>
          <p:cNvGrpSpPr/>
          <p:nvPr/>
        </p:nvGrpSpPr>
        <p:grpSpPr>
          <a:xfrm>
            <a:off x="203760" y="159728"/>
            <a:ext cx="647578" cy="619478"/>
            <a:chOff x="178632" y="159728"/>
            <a:chExt cx="647578" cy="619478"/>
          </a:xfrm>
        </p:grpSpPr>
        <p:sp>
          <p:nvSpPr>
            <p:cNvPr id="45" name="椭圆 4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7" name="椭圆 4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48" name="图片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49"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600" b="1" i="0" u="none" strike="noStrike" kern="1200" cap="none" spc="0" normalizeH="0" baseline="0" noProof="0">
                <a:ln>
                  <a:noFill/>
                </a:ln>
                <a:solidFill>
                  <a:sysClr val="windowText" lastClr="000000"/>
                </a:solidFill>
                <a:effectLst/>
                <a:uLnTx/>
                <a:uFillTx/>
                <a:latin typeface="Arial" panose="020B0604020202020204"/>
                <a:ea typeface="微软雅黑" panose="020B0503020204020204" pitchFamily="34" charset="-122"/>
                <a:cs typeface="+mj-cs"/>
              </a:rPr>
              <a:t>AFR</a:t>
            </a:r>
            <a:r>
              <a:rPr kumimoji="0" lang="zh-CN" altLang="en-US" sz="2600" b="1" i="0" u="none" strike="noStrike" kern="1200" cap="none" spc="0" normalizeH="0" baseline="0" noProof="0">
                <a:ln>
                  <a:noFill/>
                </a:ln>
                <a:solidFill>
                  <a:sysClr val="windowText" lastClr="000000"/>
                </a:solidFill>
                <a:effectLst/>
                <a:uLnTx/>
                <a:uFillTx/>
                <a:latin typeface="Arial" panose="020B0604020202020204"/>
                <a:ea typeface="微软雅黑" panose="020B0503020204020204" pitchFamily="34" charset="-122"/>
                <a:cs typeface="+mj-cs"/>
              </a:rPr>
              <a:t>工作流程</a:t>
            </a:r>
          </a:p>
        </p:txBody>
      </p:sp>
      <p:pic>
        <p:nvPicPr>
          <p:cNvPr id="1026" name="Picture 2" descr="AFR工作流程">
            <a:extLst>
              <a:ext uri="{FF2B5EF4-FFF2-40B4-BE49-F238E27FC236}">
                <a16:creationId xmlns:a16="http://schemas.microsoft.com/office/drawing/2014/main" id="{F8C488B3-94D5-9BEE-5B34-7C30B5A3F4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9888" y="1808172"/>
            <a:ext cx="6170361" cy="3558302"/>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03C5285B-2D03-9370-1736-650DE217AAAB}"/>
              </a:ext>
            </a:extLst>
          </p:cNvPr>
          <p:cNvSpPr txBox="1"/>
          <p:nvPr/>
        </p:nvSpPr>
        <p:spPr>
          <a:xfrm>
            <a:off x="2825634" y="976524"/>
            <a:ext cx="6312158" cy="369332"/>
          </a:xfrm>
          <a:prstGeom prst="rect">
            <a:avLst/>
          </a:prstGeom>
          <a:solidFill>
            <a:schemeClr val="accent1">
              <a:lumMod val="60000"/>
              <a:lumOff val="40000"/>
            </a:schemeClr>
          </a:solidFill>
          <a:ln>
            <a:solidFill>
              <a:schemeClr val="accent1"/>
            </a:solidFill>
          </a:ln>
        </p:spPr>
        <p:txBody>
          <a:bodyPr wrap="square">
            <a:spAutoFit/>
          </a:bodyPr>
          <a:lstStyle/>
          <a:p>
            <a:r>
              <a:rPr lang="en-US" altLang="zh-CN"/>
              <a:t>OmniWindow</a:t>
            </a:r>
            <a:r>
              <a:rPr lang="zh-CN" altLang="en-US"/>
              <a:t>通过控制器和数据平面交换机协同生成</a:t>
            </a:r>
            <a:r>
              <a:rPr lang="en-US" altLang="zh-CN"/>
              <a:t>afr</a:t>
            </a:r>
            <a:endParaRPr lang="zh-CN" altLang="en-US"/>
          </a:p>
        </p:txBody>
      </p:sp>
      <p:sp>
        <p:nvSpPr>
          <p:cNvPr id="5" name="文本框 4">
            <a:extLst>
              <a:ext uri="{FF2B5EF4-FFF2-40B4-BE49-F238E27FC236}">
                <a16:creationId xmlns:a16="http://schemas.microsoft.com/office/drawing/2014/main" id="{AC7C0253-9F10-091A-DDAD-82C05E2CFD0F}"/>
              </a:ext>
            </a:extLst>
          </p:cNvPr>
          <p:cNvSpPr txBox="1"/>
          <p:nvPr/>
        </p:nvSpPr>
        <p:spPr>
          <a:xfrm>
            <a:off x="379973" y="3429000"/>
            <a:ext cx="2458836" cy="830997"/>
          </a:xfrm>
          <a:prstGeom prst="rect">
            <a:avLst/>
          </a:prstGeom>
          <a:noFill/>
          <a:ln>
            <a:solidFill>
              <a:schemeClr val="tx1"/>
            </a:solidFill>
          </a:ln>
        </p:spPr>
        <p:txBody>
          <a:bodyPr wrap="square" rtlCol="0">
            <a:spAutoFit/>
          </a:bodyPr>
          <a:lstStyle/>
          <a:p>
            <a:r>
              <a:rPr lang="zh-CN" altLang="en-US" sz="1600"/>
              <a:t>子窗口终止时，克隆数据包 ，将副本发送给控制器</a:t>
            </a:r>
          </a:p>
        </p:txBody>
      </p:sp>
      <p:cxnSp>
        <p:nvCxnSpPr>
          <p:cNvPr id="11" name="直接箭头连接符 10">
            <a:extLst>
              <a:ext uri="{FF2B5EF4-FFF2-40B4-BE49-F238E27FC236}">
                <a16:creationId xmlns:a16="http://schemas.microsoft.com/office/drawing/2014/main" id="{41F8F5EC-931F-B75F-9615-C53CF19A1B61}"/>
              </a:ext>
            </a:extLst>
          </p:cNvPr>
          <p:cNvCxnSpPr>
            <a:cxnSpLocks/>
            <a:endCxn id="5" idx="3"/>
          </p:cNvCxnSpPr>
          <p:nvPr/>
        </p:nvCxnSpPr>
        <p:spPr>
          <a:xfrm flipH="1" flipV="1">
            <a:off x="2838809" y="3844499"/>
            <a:ext cx="867285" cy="381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185D3D2B-D73C-14CB-D9AC-945AE82CBC68}"/>
              </a:ext>
            </a:extLst>
          </p:cNvPr>
          <p:cNvSpPr txBox="1"/>
          <p:nvPr/>
        </p:nvSpPr>
        <p:spPr>
          <a:xfrm>
            <a:off x="5193919" y="1499484"/>
            <a:ext cx="3943873" cy="584775"/>
          </a:xfrm>
          <a:prstGeom prst="rect">
            <a:avLst/>
          </a:prstGeom>
          <a:noFill/>
          <a:ln>
            <a:solidFill>
              <a:schemeClr val="tx1"/>
            </a:solidFill>
          </a:ln>
        </p:spPr>
        <p:txBody>
          <a:bodyPr wrap="square" rtlCol="0">
            <a:spAutoFit/>
          </a:bodyPr>
          <a:lstStyle/>
          <a:p>
            <a:r>
              <a:rPr lang="zh-CN" altLang="en-US" sz="1600"/>
              <a:t>控制器向交换机注入特殊采集包，枚举存储在数据平面中的流键</a:t>
            </a:r>
          </a:p>
        </p:txBody>
      </p:sp>
      <p:cxnSp>
        <p:nvCxnSpPr>
          <p:cNvPr id="16" name="直接箭头连接符 15">
            <a:extLst>
              <a:ext uri="{FF2B5EF4-FFF2-40B4-BE49-F238E27FC236}">
                <a16:creationId xmlns:a16="http://schemas.microsoft.com/office/drawing/2014/main" id="{1A2ACB53-00D5-A13B-DAEB-CBD4C0C79F94}"/>
              </a:ext>
            </a:extLst>
          </p:cNvPr>
          <p:cNvCxnSpPr/>
          <p:nvPr/>
        </p:nvCxnSpPr>
        <p:spPr>
          <a:xfrm flipH="1" flipV="1">
            <a:off x="6837680" y="2084259"/>
            <a:ext cx="142240" cy="679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右大括号 16">
            <a:extLst>
              <a:ext uri="{FF2B5EF4-FFF2-40B4-BE49-F238E27FC236}">
                <a16:creationId xmlns:a16="http://schemas.microsoft.com/office/drawing/2014/main" id="{6130328A-DD72-8A60-0EC2-C4AEFC82BCC1}"/>
              </a:ext>
            </a:extLst>
          </p:cNvPr>
          <p:cNvSpPr/>
          <p:nvPr/>
        </p:nvSpPr>
        <p:spPr>
          <a:xfrm>
            <a:off x="8760817" y="2535552"/>
            <a:ext cx="403530" cy="18219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1A9CAC3B-E3C3-BE45-B6AC-A02F8BB4D72C}"/>
              </a:ext>
            </a:extLst>
          </p:cNvPr>
          <p:cNvSpPr txBox="1"/>
          <p:nvPr/>
        </p:nvSpPr>
        <p:spPr>
          <a:xfrm>
            <a:off x="9933663" y="1444377"/>
            <a:ext cx="1828800" cy="830997"/>
          </a:xfrm>
          <a:prstGeom prst="rect">
            <a:avLst/>
          </a:prstGeom>
          <a:noFill/>
          <a:ln>
            <a:solidFill>
              <a:schemeClr val="tx1"/>
            </a:solidFill>
          </a:ln>
        </p:spPr>
        <p:txBody>
          <a:bodyPr wrap="square" rtlCol="0">
            <a:spAutoFit/>
          </a:bodyPr>
          <a:lstStyle/>
          <a:p>
            <a:r>
              <a:rPr lang="en-US" altLang="zh-CN" sz="1600"/>
              <a:t>OmniWindow</a:t>
            </a:r>
            <a:r>
              <a:rPr lang="zh-CN" altLang="en-US" sz="1600"/>
              <a:t>循环这些数据包来实现枚举</a:t>
            </a:r>
          </a:p>
        </p:txBody>
      </p:sp>
      <p:sp>
        <p:nvSpPr>
          <p:cNvPr id="26" name="箭头: 下 25">
            <a:extLst>
              <a:ext uri="{FF2B5EF4-FFF2-40B4-BE49-F238E27FC236}">
                <a16:creationId xmlns:a16="http://schemas.microsoft.com/office/drawing/2014/main" id="{936DC020-422A-1D9F-4C2D-994D4986C9E3}"/>
              </a:ext>
            </a:extLst>
          </p:cNvPr>
          <p:cNvSpPr/>
          <p:nvPr/>
        </p:nvSpPr>
        <p:spPr>
          <a:xfrm rot="-5460000">
            <a:off x="9339147" y="1533787"/>
            <a:ext cx="444938" cy="590638"/>
          </a:xfrm>
          <a:prstGeom prst="downArrow">
            <a:avLst>
              <a:gd name="adj1" fmla="val 50000"/>
              <a:gd name="adj2" fmla="val 4119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737E61B1-B20E-F3C0-8216-34CC5F468438}"/>
              </a:ext>
            </a:extLst>
          </p:cNvPr>
          <p:cNvSpPr txBox="1"/>
          <p:nvPr/>
        </p:nvSpPr>
        <p:spPr>
          <a:xfrm>
            <a:off x="9262459" y="2609557"/>
            <a:ext cx="2585563" cy="2031325"/>
          </a:xfrm>
          <a:prstGeom prst="rect">
            <a:avLst/>
          </a:prstGeom>
          <a:noFill/>
          <a:ln>
            <a:solidFill>
              <a:schemeClr val="tx1"/>
            </a:solidFill>
          </a:ln>
        </p:spPr>
        <p:txBody>
          <a:bodyPr wrap="square">
            <a:spAutoFit/>
          </a:bodyPr>
          <a:lstStyle/>
          <a:p>
            <a:r>
              <a:rPr lang="zh-CN" altLang="en-US"/>
              <a:t>对于存储在控制器中的流键，控制器也将这些流键封装成数据包并发送给交换机。交换机提取流键，执行查询以生成</a:t>
            </a:r>
            <a:r>
              <a:rPr lang="en-US" altLang="zh-CN"/>
              <a:t>afr</a:t>
            </a:r>
            <a:r>
              <a:rPr lang="zh-CN" altLang="en-US"/>
              <a:t>，然后将它们发送回控制器。</a:t>
            </a:r>
          </a:p>
        </p:txBody>
      </p:sp>
      <p:sp>
        <p:nvSpPr>
          <p:cNvPr id="31" name="文本框 30">
            <a:extLst>
              <a:ext uri="{FF2B5EF4-FFF2-40B4-BE49-F238E27FC236}">
                <a16:creationId xmlns:a16="http://schemas.microsoft.com/office/drawing/2014/main" id="{7C10A63A-F43E-D505-00C5-F1BD609051BA}"/>
              </a:ext>
            </a:extLst>
          </p:cNvPr>
          <p:cNvSpPr txBox="1"/>
          <p:nvPr/>
        </p:nvSpPr>
        <p:spPr>
          <a:xfrm>
            <a:off x="2838809" y="5407237"/>
            <a:ext cx="6096000" cy="646331"/>
          </a:xfrm>
          <a:prstGeom prst="rect">
            <a:avLst/>
          </a:prstGeom>
          <a:noFill/>
          <a:ln>
            <a:solidFill>
              <a:schemeClr val="tx1"/>
            </a:solidFill>
          </a:ln>
        </p:spPr>
        <p:txBody>
          <a:bodyPr wrap="square">
            <a:spAutoFit/>
          </a:bodyPr>
          <a:lstStyle/>
          <a:p>
            <a:r>
              <a:rPr lang="en-US" altLang="zh-CN"/>
              <a:t>OmniWindow</a:t>
            </a:r>
            <a:r>
              <a:rPr lang="zh-CN" altLang="en-US"/>
              <a:t>重用由控制器注入的收集包作为清除包来重置</a:t>
            </a:r>
            <a:r>
              <a:rPr lang="en-US" altLang="zh-CN"/>
              <a:t>AFR</a:t>
            </a:r>
            <a:r>
              <a:rPr lang="zh-CN" altLang="en-US"/>
              <a:t>生成后终止的子窗口的状态。</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3.4</a:t>
              </a:r>
              <a:endParaRPr kumimoji="0" lang="zh-CN" altLang="en-US" sz="16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3" name="文本框 2">
            <a:extLst>
              <a:ext uri="{FF2B5EF4-FFF2-40B4-BE49-F238E27FC236}">
                <a16:creationId xmlns:a16="http://schemas.microsoft.com/office/drawing/2014/main" id="{7ED5C384-9DCD-EBF0-0A8D-5E7B8A8ACF86}"/>
              </a:ext>
            </a:extLst>
          </p:cNvPr>
          <p:cNvSpPr txBox="1"/>
          <p:nvPr/>
        </p:nvSpPr>
        <p:spPr>
          <a:xfrm>
            <a:off x="851338" y="198656"/>
            <a:ext cx="7951968" cy="492443"/>
          </a:xfrm>
          <a:prstGeom prst="rect">
            <a:avLst/>
          </a:prstGeom>
          <a:noFill/>
        </p:spPr>
        <p:txBody>
          <a:bodyPr wrap="square">
            <a:spAutoFit/>
          </a:bodyPr>
          <a:lstStyle/>
          <a:p>
            <a:pPr>
              <a:defRPr/>
            </a:pPr>
            <a:r>
              <a:rPr lang="zh-CN" altLang="en-US" sz="2600" b="1">
                <a:solidFill>
                  <a:sysClr val="windowText" lastClr="000000"/>
                </a:solidFill>
                <a:latin typeface="Arial" panose="020B0604020202020204"/>
                <a:ea typeface="微软雅黑" panose="020B0503020204020204" pitchFamily="34" charset="-122"/>
                <a:cs typeface="+mj-cs"/>
              </a:rPr>
              <a:t>重置</a:t>
            </a:r>
            <a:endParaRPr lang="en-US" altLang="zh-CN" sz="2600" b="1">
              <a:solidFill>
                <a:sysClr val="windowText" lastClr="000000"/>
              </a:solidFill>
              <a:latin typeface="Arial" panose="020B0604020202020204"/>
              <a:ea typeface="微软雅黑" panose="020B0503020204020204" pitchFamily="34" charset="-122"/>
              <a:cs typeface="+mj-cs"/>
            </a:endParaRPr>
          </a:p>
        </p:txBody>
      </p:sp>
      <p:sp>
        <p:nvSpPr>
          <p:cNvPr id="4" name="文本框 3">
            <a:extLst>
              <a:ext uri="{FF2B5EF4-FFF2-40B4-BE49-F238E27FC236}">
                <a16:creationId xmlns:a16="http://schemas.microsoft.com/office/drawing/2014/main" id="{0E363C70-FFA5-612C-435C-5DC1B3760BFD}"/>
              </a:ext>
            </a:extLst>
          </p:cNvPr>
          <p:cNvSpPr txBox="1"/>
          <p:nvPr/>
        </p:nvSpPr>
        <p:spPr>
          <a:xfrm>
            <a:off x="2875280" y="1062152"/>
            <a:ext cx="6096000" cy="646331"/>
          </a:xfrm>
          <a:prstGeom prst="rect">
            <a:avLst/>
          </a:prstGeom>
          <a:solidFill>
            <a:schemeClr val="accent1">
              <a:lumMod val="20000"/>
              <a:lumOff val="80000"/>
            </a:schemeClr>
          </a:solidFill>
          <a:ln>
            <a:solidFill>
              <a:schemeClr val="accent1"/>
            </a:solidFill>
          </a:ln>
        </p:spPr>
        <p:txBody>
          <a:bodyPr wrap="square">
            <a:spAutoFit/>
          </a:bodyPr>
          <a:lstStyle/>
          <a:p>
            <a:r>
              <a:rPr lang="en-US" altLang="zh-CN"/>
              <a:t>OmniWindow</a:t>
            </a:r>
            <a:r>
              <a:rPr lang="zh-CN" altLang="en-US"/>
              <a:t>重用由控制器注入的收集包作为清除包来重置</a:t>
            </a:r>
            <a:r>
              <a:rPr lang="en-US" altLang="zh-CN"/>
              <a:t>AFR</a:t>
            </a:r>
            <a:r>
              <a:rPr lang="zh-CN" altLang="en-US"/>
              <a:t>生成后终止的子窗口的状态。</a:t>
            </a:r>
          </a:p>
        </p:txBody>
      </p:sp>
      <p:sp>
        <p:nvSpPr>
          <p:cNvPr id="8" name="文本框 7">
            <a:extLst>
              <a:ext uri="{FF2B5EF4-FFF2-40B4-BE49-F238E27FC236}">
                <a16:creationId xmlns:a16="http://schemas.microsoft.com/office/drawing/2014/main" id="{89CB7BD2-1B27-3D56-9F52-3686CD63CB1F}"/>
              </a:ext>
            </a:extLst>
          </p:cNvPr>
          <p:cNvSpPr txBox="1"/>
          <p:nvPr/>
        </p:nvSpPr>
        <p:spPr>
          <a:xfrm>
            <a:off x="2235200" y="2386406"/>
            <a:ext cx="7376160" cy="1200329"/>
          </a:xfrm>
          <a:prstGeom prst="rect">
            <a:avLst/>
          </a:prstGeom>
          <a:solidFill>
            <a:schemeClr val="accent1">
              <a:lumMod val="40000"/>
              <a:lumOff val="60000"/>
            </a:schemeClr>
          </a:solidFill>
          <a:ln>
            <a:solidFill>
              <a:schemeClr val="accent1"/>
            </a:solidFill>
          </a:ln>
        </p:spPr>
        <p:txBody>
          <a:bodyPr wrap="square">
            <a:spAutoFit/>
          </a:bodyPr>
          <a:lstStyle/>
          <a:p>
            <a:r>
              <a:rPr lang="zh-CN" altLang="en-US"/>
              <a:t>与生成</a:t>
            </a:r>
            <a:r>
              <a:rPr lang="en-US" altLang="zh-CN"/>
              <a:t>AFR</a:t>
            </a:r>
            <a:r>
              <a:rPr lang="zh-CN" altLang="en-US"/>
              <a:t>类似，</a:t>
            </a:r>
            <a:r>
              <a:rPr lang="en-US" altLang="zh-CN"/>
              <a:t>OmniWindow</a:t>
            </a:r>
            <a:r>
              <a:rPr lang="zh-CN" altLang="en-US"/>
              <a:t>循环</a:t>
            </a:r>
            <a:r>
              <a:rPr lang="en-US" altLang="zh-CN"/>
              <a:t>clear</a:t>
            </a:r>
            <a:r>
              <a:rPr lang="zh-CN" altLang="en-US"/>
              <a:t>报文以枚举每个寄存器中的状态。</a:t>
            </a:r>
            <a:r>
              <a:rPr lang="en-US" altLang="zh-CN"/>
              <a:t>OmniWindow</a:t>
            </a:r>
            <a:r>
              <a:rPr lang="zh-CN" altLang="en-US"/>
              <a:t>使用另一个计数器</a:t>
            </a:r>
            <a:r>
              <a:rPr lang="en-US" altLang="zh-CN"/>
              <a:t>(</a:t>
            </a:r>
            <a:r>
              <a:rPr lang="zh-CN" altLang="en-US"/>
              <a:t>即</a:t>
            </a:r>
            <a:r>
              <a:rPr lang="en-US" altLang="zh-CN"/>
              <a:t>reset_counter)</a:t>
            </a:r>
            <a:r>
              <a:rPr lang="zh-CN" altLang="en-US"/>
              <a:t>控制枚举。当计数器达到终止子窗口实例中的状态数时，枚举结束，所有清除数据包被丢弃。</a:t>
            </a:r>
          </a:p>
        </p:txBody>
      </p:sp>
      <p:sp>
        <p:nvSpPr>
          <p:cNvPr id="10" name="文本框 9">
            <a:extLst>
              <a:ext uri="{FF2B5EF4-FFF2-40B4-BE49-F238E27FC236}">
                <a16:creationId xmlns:a16="http://schemas.microsoft.com/office/drawing/2014/main" id="{5C33185D-C0CB-C001-AC92-29C6C99A1833}"/>
              </a:ext>
            </a:extLst>
          </p:cNvPr>
          <p:cNvSpPr txBox="1"/>
          <p:nvPr/>
        </p:nvSpPr>
        <p:spPr>
          <a:xfrm>
            <a:off x="2875280" y="4277498"/>
            <a:ext cx="6096000" cy="1200329"/>
          </a:xfrm>
          <a:prstGeom prst="rect">
            <a:avLst/>
          </a:prstGeom>
          <a:solidFill>
            <a:schemeClr val="accent1">
              <a:lumMod val="60000"/>
              <a:lumOff val="40000"/>
            </a:schemeClr>
          </a:solidFill>
          <a:ln>
            <a:solidFill>
              <a:schemeClr val="accent1"/>
            </a:solidFill>
          </a:ln>
        </p:spPr>
        <p:txBody>
          <a:bodyPr wrap="square">
            <a:spAutoFit/>
          </a:bodyPr>
          <a:lstStyle/>
          <a:p>
            <a:r>
              <a:rPr lang="zh-CN" altLang="en-US"/>
              <a:t>在每次迭代中，每个清除包在由终止子窗口的数量和</a:t>
            </a:r>
            <a:r>
              <a:rPr lang="en-US" altLang="zh-CN"/>
              <a:t>reset_counter</a:t>
            </a:r>
            <a:r>
              <a:rPr lang="zh-CN" altLang="en-US"/>
              <a:t>索引的位置处重置状态。作为</a:t>
            </a:r>
            <a:r>
              <a:rPr lang="en-US" altLang="zh-CN"/>
              <a:t>AFR</a:t>
            </a:r>
            <a:r>
              <a:rPr lang="zh-CN" altLang="en-US"/>
              <a:t>生成，</a:t>
            </a:r>
            <a:r>
              <a:rPr lang="en-US" altLang="zh-CN"/>
              <a:t>OmniWindow</a:t>
            </a:r>
            <a:r>
              <a:rPr lang="zh-CN" altLang="en-US"/>
              <a:t>的交换机内重置机制也绕过了交换机操作系统，实现了低延迟</a:t>
            </a:r>
          </a:p>
        </p:txBody>
      </p:sp>
      <p:sp>
        <p:nvSpPr>
          <p:cNvPr id="11" name="箭头: 下 10">
            <a:extLst>
              <a:ext uri="{FF2B5EF4-FFF2-40B4-BE49-F238E27FC236}">
                <a16:creationId xmlns:a16="http://schemas.microsoft.com/office/drawing/2014/main" id="{D6B9F870-03FD-BBCA-9726-4CD6651A629E}"/>
              </a:ext>
            </a:extLst>
          </p:cNvPr>
          <p:cNvSpPr/>
          <p:nvPr/>
        </p:nvSpPr>
        <p:spPr>
          <a:xfrm>
            <a:off x="5601970" y="1790783"/>
            <a:ext cx="605790" cy="506397"/>
          </a:xfrm>
          <a:prstGeom prst="downArrow">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下 11">
            <a:extLst>
              <a:ext uri="{FF2B5EF4-FFF2-40B4-BE49-F238E27FC236}">
                <a16:creationId xmlns:a16="http://schemas.microsoft.com/office/drawing/2014/main" id="{55022E98-B246-64FD-D1F1-F2A8AE2BD658}"/>
              </a:ext>
            </a:extLst>
          </p:cNvPr>
          <p:cNvSpPr/>
          <p:nvPr/>
        </p:nvSpPr>
        <p:spPr>
          <a:xfrm>
            <a:off x="5601970" y="3674364"/>
            <a:ext cx="605790" cy="483333"/>
          </a:xfrm>
          <a:prstGeom prst="down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30840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39" name="文本框 3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40" name="矩形 39"/>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41" name="文本框 40"/>
          <p:cNvSpPr txBox="1"/>
          <p:nvPr/>
        </p:nvSpPr>
        <p:spPr>
          <a:xfrm>
            <a:off x="594090" y="6583649"/>
            <a:ext cx="203132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p>
        </p:txBody>
      </p:sp>
      <p:sp>
        <p:nvSpPr>
          <p:cNvPr id="42" name="文本框 41"/>
          <p:cNvSpPr txBox="1"/>
          <p:nvPr/>
        </p:nvSpPr>
        <p:spPr>
          <a:xfrm>
            <a:off x="9137792" y="6583649"/>
            <a:ext cx="2484975"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43" name="直接连接符 42"/>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44" name="组合 43"/>
          <p:cNvGrpSpPr/>
          <p:nvPr/>
        </p:nvGrpSpPr>
        <p:grpSpPr>
          <a:xfrm>
            <a:off x="203760" y="159728"/>
            <a:ext cx="647578" cy="619478"/>
            <a:chOff x="178632" y="159728"/>
            <a:chExt cx="647578" cy="619478"/>
          </a:xfrm>
        </p:grpSpPr>
        <p:sp>
          <p:nvSpPr>
            <p:cNvPr id="45" name="椭圆 4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7" name="椭圆 4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48" name="图片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49"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600" b="1" i="0" u="none" strike="noStrike" kern="1200" cap="none" spc="0" normalizeH="0" baseline="0" noProof="0">
                <a:ln>
                  <a:noFill/>
                </a:ln>
                <a:solidFill>
                  <a:sysClr val="windowText" lastClr="000000"/>
                </a:solidFill>
                <a:effectLst/>
                <a:uLnTx/>
                <a:uFillTx/>
                <a:latin typeface="Arial" panose="020B0604020202020204"/>
                <a:ea typeface="微软雅黑" panose="020B0503020204020204" pitchFamily="34" charset="-122"/>
                <a:cs typeface="+mj-cs"/>
              </a:rPr>
              <a:t>轻量级一致性模型</a:t>
            </a:r>
          </a:p>
        </p:txBody>
      </p:sp>
      <p:sp>
        <p:nvSpPr>
          <p:cNvPr id="7" name="文本框 6">
            <a:extLst>
              <a:ext uri="{FF2B5EF4-FFF2-40B4-BE49-F238E27FC236}">
                <a16:creationId xmlns:a16="http://schemas.microsoft.com/office/drawing/2014/main" id="{26C5B806-FFD3-708E-CCDF-D3F8B2F53969}"/>
              </a:ext>
            </a:extLst>
          </p:cNvPr>
          <p:cNvSpPr txBox="1"/>
          <p:nvPr/>
        </p:nvSpPr>
        <p:spPr>
          <a:xfrm>
            <a:off x="-428017" y="4843923"/>
            <a:ext cx="383269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pic>
        <p:nvPicPr>
          <p:cNvPr id="3" name="图片 2">
            <a:extLst>
              <a:ext uri="{FF2B5EF4-FFF2-40B4-BE49-F238E27FC236}">
                <a16:creationId xmlns:a16="http://schemas.microsoft.com/office/drawing/2014/main" id="{7923AD90-4353-E595-B4CC-EA42557A9E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3793" y="1865933"/>
            <a:ext cx="6494100" cy="3005068"/>
          </a:xfrm>
          <a:prstGeom prst="rect">
            <a:avLst/>
          </a:prstGeom>
        </p:spPr>
      </p:pic>
      <p:sp>
        <p:nvSpPr>
          <p:cNvPr id="4" name="文本框 3">
            <a:extLst>
              <a:ext uri="{FF2B5EF4-FFF2-40B4-BE49-F238E27FC236}">
                <a16:creationId xmlns:a16="http://schemas.microsoft.com/office/drawing/2014/main" id="{26C5A328-603D-7FFB-A16B-4030FB7ADCFE}"/>
              </a:ext>
            </a:extLst>
          </p:cNvPr>
          <p:cNvSpPr txBox="1"/>
          <p:nvPr/>
        </p:nvSpPr>
        <p:spPr>
          <a:xfrm>
            <a:off x="1452682" y="1145747"/>
            <a:ext cx="4561841" cy="338554"/>
          </a:xfrm>
          <a:prstGeom prst="rect">
            <a:avLst/>
          </a:prstGeom>
          <a:solidFill>
            <a:schemeClr val="accent1">
              <a:lumMod val="40000"/>
              <a:lumOff val="60000"/>
            </a:schemeClr>
          </a:solidFill>
          <a:ln>
            <a:solidFill>
              <a:schemeClr val="accent1"/>
            </a:solidFill>
          </a:ln>
        </p:spPr>
        <p:txBody>
          <a:bodyPr wrap="square">
            <a:spAutoFit/>
          </a:bodyPr>
          <a:lstStyle/>
          <a:p>
            <a:r>
              <a:rPr lang="en-US" altLang="zh-CN" sz="1600"/>
              <a:t>OmniWindow</a:t>
            </a:r>
            <a:r>
              <a:rPr lang="zh-CN" altLang="en-US" sz="1600"/>
              <a:t>提出了一种轻量级的一致性模型。</a:t>
            </a:r>
          </a:p>
        </p:txBody>
      </p:sp>
      <p:sp>
        <p:nvSpPr>
          <p:cNvPr id="5" name="箭头: 右 4">
            <a:extLst>
              <a:ext uri="{FF2B5EF4-FFF2-40B4-BE49-F238E27FC236}">
                <a16:creationId xmlns:a16="http://schemas.microsoft.com/office/drawing/2014/main" id="{CE8C10B3-722D-5DE4-EF65-5E2E07AB6B36}"/>
              </a:ext>
            </a:extLst>
          </p:cNvPr>
          <p:cNvSpPr/>
          <p:nvPr/>
        </p:nvSpPr>
        <p:spPr>
          <a:xfrm>
            <a:off x="6222901" y="1203663"/>
            <a:ext cx="721360" cy="2351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970DC27-8D7A-1CC7-297F-A6C0B4583551}"/>
              </a:ext>
            </a:extLst>
          </p:cNvPr>
          <p:cNvSpPr txBox="1"/>
          <p:nvPr/>
        </p:nvSpPr>
        <p:spPr>
          <a:xfrm>
            <a:off x="7310120" y="4301113"/>
            <a:ext cx="3543300" cy="1077218"/>
          </a:xfrm>
          <a:prstGeom prst="rect">
            <a:avLst/>
          </a:prstGeom>
          <a:solidFill>
            <a:schemeClr val="accent1">
              <a:lumMod val="60000"/>
              <a:lumOff val="40000"/>
            </a:schemeClr>
          </a:solidFill>
          <a:ln>
            <a:solidFill>
              <a:schemeClr val="tx1"/>
            </a:solidFill>
          </a:ln>
        </p:spPr>
        <p:txBody>
          <a:bodyPr wrap="square" rtlCol="0">
            <a:spAutoFit/>
          </a:bodyPr>
          <a:lstStyle/>
          <a:p>
            <a:r>
              <a:rPr lang="zh-CN" altLang="en-US" sz="1600"/>
              <a:t>（</a:t>
            </a:r>
            <a:r>
              <a:rPr lang="en-US" altLang="zh-CN" sz="1600"/>
              <a:t>i</a:t>
            </a:r>
            <a:r>
              <a:rPr lang="zh-CN" altLang="en-US" sz="1600"/>
              <a:t>）每个数据包在传输过程中始终在同一子窗口进行监控（即使在长网络延迟下）（</a:t>
            </a:r>
            <a:r>
              <a:rPr lang="en-US" altLang="zh-CN" sz="1600"/>
              <a:t>ii</a:t>
            </a:r>
            <a:r>
              <a:rPr lang="zh-CN" altLang="en-US" sz="1600"/>
              <a:t>）窗口移动信号在网络中快速传播</a:t>
            </a:r>
          </a:p>
        </p:txBody>
      </p:sp>
      <p:sp>
        <p:nvSpPr>
          <p:cNvPr id="8" name="文本框 7">
            <a:extLst>
              <a:ext uri="{FF2B5EF4-FFF2-40B4-BE49-F238E27FC236}">
                <a16:creationId xmlns:a16="http://schemas.microsoft.com/office/drawing/2014/main" id="{8030FE72-0765-C742-07E3-AC45B034EFBC}"/>
              </a:ext>
            </a:extLst>
          </p:cNvPr>
          <p:cNvSpPr txBox="1"/>
          <p:nvPr/>
        </p:nvSpPr>
        <p:spPr>
          <a:xfrm>
            <a:off x="7209252" y="991858"/>
            <a:ext cx="3180080" cy="646331"/>
          </a:xfrm>
          <a:prstGeom prst="rect">
            <a:avLst/>
          </a:prstGeom>
          <a:solidFill>
            <a:schemeClr val="accent1">
              <a:lumMod val="60000"/>
              <a:lumOff val="40000"/>
            </a:schemeClr>
          </a:solidFill>
          <a:ln>
            <a:solidFill>
              <a:schemeClr val="tx1"/>
            </a:solidFill>
          </a:ln>
        </p:spPr>
        <p:txBody>
          <a:bodyPr wrap="square" rtlCol="0">
            <a:spAutoFit/>
          </a:bodyPr>
          <a:lstStyle/>
          <a:p>
            <a:r>
              <a:rPr lang="en-US" altLang="zh-CN"/>
              <a:t>1.</a:t>
            </a:r>
            <a:r>
              <a:rPr lang="zh-CN" altLang="en-US"/>
              <a:t>交换机的异步工作</a:t>
            </a:r>
            <a:endParaRPr lang="en-US" altLang="zh-CN"/>
          </a:p>
          <a:p>
            <a:r>
              <a:rPr lang="en-US" altLang="zh-CN"/>
              <a:t>2.</a:t>
            </a:r>
            <a:r>
              <a:rPr lang="zh-CN" altLang="en-US"/>
              <a:t>乱序数据包</a:t>
            </a:r>
          </a:p>
        </p:txBody>
      </p:sp>
      <p:sp>
        <p:nvSpPr>
          <p:cNvPr id="9" name="箭头: 右 8">
            <a:extLst>
              <a:ext uri="{FF2B5EF4-FFF2-40B4-BE49-F238E27FC236}">
                <a16:creationId xmlns:a16="http://schemas.microsoft.com/office/drawing/2014/main" id="{D5991CB7-D37D-49D6-8269-32DCEF7C9268}"/>
              </a:ext>
            </a:extLst>
          </p:cNvPr>
          <p:cNvSpPr/>
          <p:nvPr/>
        </p:nvSpPr>
        <p:spPr>
          <a:xfrm>
            <a:off x="6868160" y="2707722"/>
            <a:ext cx="441960" cy="33362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C0004E06-8626-EB5B-6CDC-82ADA2F44D18}"/>
              </a:ext>
            </a:extLst>
          </p:cNvPr>
          <p:cNvSpPr txBox="1"/>
          <p:nvPr/>
        </p:nvSpPr>
        <p:spPr>
          <a:xfrm>
            <a:off x="7414893" y="2445137"/>
            <a:ext cx="3873555" cy="923330"/>
          </a:xfrm>
          <a:prstGeom prst="rect">
            <a:avLst/>
          </a:prstGeom>
          <a:solidFill>
            <a:schemeClr val="accent1">
              <a:lumMod val="60000"/>
              <a:lumOff val="40000"/>
            </a:schemeClr>
          </a:solidFill>
          <a:ln>
            <a:solidFill>
              <a:schemeClr val="tx1"/>
            </a:solidFill>
          </a:ln>
        </p:spPr>
        <p:txBody>
          <a:bodyPr wrap="square">
            <a:spAutoFit/>
          </a:bodyPr>
          <a:lstStyle/>
          <a:p>
            <a:r>
              <a:rPr lang="zh-CN" altLang="en-US"/>
              <a:t>通过将其嵌入的子窗口编号与每个交换机的当前子窗口进行比较来识别乱序数据包</a:t>
            </a:r>
          </a:p>
        </p:txBody>
      </p:sp>
    </p:spTree>
    <p:extLst>
      <p:ext uri="{BB962C8B-B14F-4D97-AF65-F5344CB8AC3E}">
        <p14:creationId xmlns:p14="http://schemas.microsoft.com/office/powerpoint/2010/main" val="285717764"/>
      </p:ext>
    </p:extLst>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9441</TotalTime>
  <Words>1828</Words>
  <Application>Microsoft Office PowerPoint</Application>
  <PresentationFormat>宽屏</PresentationFormat>
  <Paragraphs>155</Paragraphs>
  <Slides>14</Slides>
  <Notes>14</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14</vt:i4>
      </vt:variant>
    </vt:vector>
  </HeadingPairs>
  <TitlesOfParts>
    <vt:vector size="24" baseType="lpstr">
      <vt:lpstr>-apple-system</vt:lpstr>
      <vt:lpstr>CMSY8</vt:lpstr>
      <vt:lpstr>NimbusRomNo9L-Regu</vt:lpstr>
      <vt:lpstr>等线</vt:lpstr>
      <vt:lpstr>等线 Light</vt:lpstr>
      <vt:lpstr>微软雅黑</vt:lpstr>
      <vt:lpstr>Arial</vt:lpstr>
      <vt:lpstr>Calibri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奕婷</dc:creator>
  <cp:lastModifiedBy>程翔 李</cp:lastModifiedBy>
  <cp:revision>50</cp:revision>
  <dcterms:created xsi:type="dcterms:W3CDTF">2023-06-20T13:38:10Z</dcterms:created>
  <dcterms:modified xsi:type="dcterms:W3CDTF">2023-11-14T08:40:43Z</dcterms:modified>
</cp:coreProperties>
</file>