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1.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3360" r:id="rId2"/>
    <p:sldId id="3255" r:id="rId3"/>
    <p:sldId id="3391" r:id="rId4"/>
    <p:sldId id="3392" r:id="rId5"/>
    <p:sldId id="3378" r:id="rId6"/>
    <p:sldId id="3379" r:id="rId7"/>
    <p:sldId id="3380" r:id="rId8"/>
    <p:sldId id="3382" r:id="rId9"/>
    <p:sldId id="3383" r:id="rId10"/>
    <p:sldId id="3384" r:id="rId11"/>
    <p:sldId id="3385" r:id="rId12"/>
    <p:sldId id="3386" r:id="rId13"/>
    <p:sldId id="3387" r:id="rId14"/>
    <p:sldId id="3388" r:id="rId15"/>
    <p:sldId id="3389" r:id="rId16"/>
    <p:sldId id="3390" r:id="rId17"/>
    <p:sldId id="3231" r:id="rId18"/>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39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4F4"/>
    <a:srgbClr val="1C6299"/>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50" autoAdjust="0"/>
    <p:restoredTop sz="96400" autoAdjust="0"/>
  </p:normalViewPr>
  <p:slideViewPr>
    <p:cSldViewPr snapToGrid="0" showGuides="1">
      <p:cViewPr varScale="1">
        <p:scale>
          <a:sx n="115" d="100"/>
          <a:sy n="115" d="100"/>
        </p:scale>
        <p:origin x="222" y="108"/>
      </p:cViewPr>
      <p:guideLst>
        <p:guide orient="horz" pos="2232"/>
        <p:guide pos="39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8B3B6-8A1D-4E8B-BAE6-9A18D5E163A4}" type="datetimeFigureOut">
              <a:rPr lang="zh-CN" altLang="en-US" smtClean="0"/>
              <a:t>2023/11/15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9285D-A613-4B05-AB9C-97E972355E7C}" type="slidenum">
              <a:rPr lang="zh-CN" altLang="en-US" smtClean="0"/>
              <a:t>‹#›</a:t>
            </a:fld>
            <a:endParaRPr lang="zh-CN" altLang="en-US"/>
          </a:p>
        </p:txBody>
      </p:sp>
    </p:spTree>
    <p:extLst>
      <p:ext uri="{BB962C8B-B14F-4D97-AF65-F5344CB8AC3E}">
        <p14:creationId xmlns:p14="http://schemas.microsoft.com/office/powerpoint/2010/main" val="2772238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t>2023/11/15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t>‹#›</a:t>
            </a:fld>
            <a:endParaRPr lang="zh-CN" altLang="en-US"/>
          </a:p>
        </p:txBody>
      </p:sp>
    </p:spTree>
    <p:extLst>
      <p:ext uri="{BB962C8B-B14F-4D97-AF65-F5344CB8AC3E}">
        <p14:creationId xmlns:p14="http://schemas.microsoft.com/office/powerpoint/2010/main" val="1978150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783841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006618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697606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663981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66197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443288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463104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731390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t>17</a:t>
            </a:fld>
            <a:endParaRPr lang="zh-CN" altLang="en-US"/>
          </a:p>
        </p:txBody>
      </p:sp>
    </p:spTree>
    <p:extLst>
      <p:ext uri="{BB962C8B-B14F-4D97-AF65-F5344CB8AC3E}">
        <p14:creationId xmlns:p14="http://schemas.microsoft.com/office/powerpoint/2010/main" val="2620794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065681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756370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204295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959332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118599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634659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048941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074246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72B442C-FCD2-43A6-8EF0-E847FDF90A8E}"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BDE0BAE-6D4D-4FBC-9289-00EC79ADBD81}"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FBE0F50-CCAE-46FA-977D-D341E443A857}"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B6B4190-4EC0-4FED-AAC6-DF066069335C}"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B8C47BB-B1F4-43CD-8D83-C16ECF620B38}" type="datetime1">
              <a:rPr lang="zh-CN" altLang="en-US" smtClean="0"/>
              <a:t>2023/11/15</a:t>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9262C69-C84B-4BA5-9ABB-AEDA01D3915A}" type="datetime1">
              <a:rPr lang="zh-CN" altLang="en-US" smtClean="0"/>
              <a:t>2023/11/15</a:t>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9567F44-C328-4646-AEAE-FF134FB80EB0}" type="datetime1">
              <a:rPr lang="zh-CN" altLang="en-US" smtClean="0"/>
              <a:t>2023/11/15</a:t>
            </a:fld>
            <a:endParaRPr lang="zh-CN" altLang="en-US"/>
          </a:p>
        </p:txBody>
      </p:sp>
      <p:sp>
        <p:nvSpPr>
          <p:cNvPr id="8" name="页脚占位符 7"/>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9" name="灯片编号占位符 8"/>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00AE4CF-2896-408A-AD4D-4BFDFF34365C}" type="datetime1">
              <a:rPr lang="zh-CN" altLang="en-US" smtClean="0"/>
              <a:t>2023/11/15</a:t>
            </a:fld>
            <a:endParaRPr lang="zh-CN" altLang="en-US"/>
          </a:p>
        </p:txBody>
      </p:sp>
      <p:sp>
        <p:nvSpPr>
          <p:cNvPr id="4" name="页脚占位符 3"/>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5" name="灯片编号占位符 4"/>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1C1B06-EB6F-44B2-B162-3E0A3266BA16}" type="datetime1">
              <a:rPr lang="zh-CN" altLang="en-US" smtClean="0"/>
              <a:t>2023/11/15</a:t>
            </a:fld>
            <a:endParaRPr lang="zh-CN" altLang="en-US"/>
          </a:p>
        </p:txBody>
      </p:sp>
      <p:sp>
        <p:nvSpPr>
          <p:cNvPr id="3" name="页脚占位符 2"/>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4" name="灯片编号占位符 3"/>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1708E07-74D0-4744-87FD-8736F1DB03B1}" type="datetime1">
              <a:rPr lang="zh-CN" altLang="en-US" smtClean="0"/>
              <a:t>2023/11/15</a:t>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865D423-E00C-487A-9966-FC60FB27827D}" type="datetime1">
              <a:rPr lang="zh-CN" altLang="en-US" smtClean="0"/>
              <a:t>2023/11/15</a:t>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01D45-E86C-4308-BDBB-844C1B16FBFC}" type="datetime1">
              <a:rPr lang="zh-CN" altLang="en-US" smtClean="0"/>
              <a:t>2023/11/15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file:////var/folders/6w/0ftrt2wj1sx03zt3_zycm4_c0000gn/T/com.microsoft.Powerpoint/converted_emf.emf" TargetMode="External"/></Relationships>
</file>

<file path=ppt/slides/_rels/slide10.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8.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png"/><Relationship Id="rId5" Type="http://schemas.openxmlformats.org/officeDocument/2006/relationships/notesSlide" Target="../notesSlides/notesSl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9.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png"/><Relationship Id="rId5" Type="http://schemas.openxmlformats.org/officeDocument/2006/relationships/notesSlide" Target="../notesSlides/notesSlide11.xml"/><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0.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png"/><Relationship Id="rId5" Type="http://schemas.openxmlformats.org/officeDocument/2006/relationships/notesSlide" Target="../notesSlides/notesSlide12.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11.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png"/><Relationship Id="rId5" Type="http://schemas.openxmlformats.org/officeDocument/2006/relationships/notesSlide" Target="../notesSlides/notesSlide13.xml"/><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12.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1.png"/><Relationship Id="rId5" Type="http://schemas.openxmlformats.org/officeDocument/2006/relationships/notesSlide" Target="../notesSlides/notesSlide14.xml"/><Relationship Id="rId4"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3.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png"/><Relationship Id="rId5" Type="http://schemas.openxmlformats.org/officeDocument/2006/relationships/notesSlide" Target="../notesSlides/notesSlide15.xml"/><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1.png"/><Relationship Id="rId5" Type="http://schemas.openxmlformats.org/officeDocument/2006/relationships/notesSlide" Target="../notesSlides/notesSlide16.xml"/><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4.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png"/><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5.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6.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png"/><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7.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png"/><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5.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png"/><Relationship Id="rId5" Type="http://schemas.openxmlformats.org/officeDocument/2006/relationships/notesSlide" Target="../notesSlides/notesSlide8.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png"/><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smtClean="0">
              <a:latin typeface="+mj-ea"/>
              <a:ea typeface="+mj-ea"/>
            </a:endParaRPr>
          </a:p>
          <a:p>
            <a:pPr algn="ctr"/>
            <a:r>
              <a:rPr lang="en-US" altLang="zh-CN" sz="3200" b="1" dirty="0" smtClean="0">
                <a:latin typeface="Times New Roman" panose="02020603050405020304" pitchFamily="18" charset="0"/>
                <a:ea typeface="+mj-ea"/>
                <a:cs typeface="Times New Roman" panose="02020603050405020304" pitchFamily="18" charset="0"/>
              </a:rPr>
              <a:t>Searching </a:t>
            </a:r>
            <a:r>
              <a:rPr lang="en-US" altLang="zh-CN" sz="3200" b="1" dirty="0">
                <a:latin typeface="Times New Roman" panose="02020603050405020304" pitchFamily="18" charset="0"/>
                <a:ea typeface="+mj-ea"/>
                <a:cs typeface="Times New Roman" panose="02020603050405020304" pitchFamily="18" charset="0"/>
              </a:rPr>
              <a:t>the Deployable Convolution Neural </a:t>
            </a:r>
            <a:r>
              <a:rPr lang="en-US" altLang="zh-CN" sz="3200" b="1" dirty="0" smtClean="0">
                <a:latin typeface="Times New Roman" panose="02020603050405020304" pitchFamily="18" charset="0"/>
                <a:ea typeface="+mj-ea"/>
                <a:cs typeface="Times New Roman" panose="02020603050405020304" pitchFamily="18" charset="0"/>
              </a:rPr>
              <a:t>Networks </a:t>
            </a:r>
            <a:r>
              <a:rPr lang="en-US" altLang="zh-CN" sz="3200" b="1" dirty="0">
                <a:latin typeface="Times New Roman" panose="02020603050405020304" pitchFamily="18" charset="0"/>
                <a:ea typeface="+mj-ea"/>
                <a:cs typeface="Times New Roman" panose="02020603050405020304" pitchFamily="18" charset="0"/>
              </a:rPr>
              <a:t>for </a:t>
            </a:r>
            <a:r>
              <a:rPr lang="en-US" altLang="zh-CN" sz="3200" b="1" dirty="0" smtClean="0">
                <a:latin typeface="Times New Roman" panose="02020603050405020304" pitchFamily="18" charset="0"/>
                <a:ea typeface="+mj-ea"/>
                <a:cs typeface="Times New Roman" panose="02020603050405020304" pitchFamily="18" charset="0"/>
              </a:rPr>
              <a:t>GPUs</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gn="ctr"/>
            <a:endParaRPr lang="en-US" altLang="zh-CN" sz="1600" b="1" dirty="0" smtClean="0">
              <a:latin typeface="微软雅黑" panose="020B0503020204020204" pitchFamily="34" charset="-122"/>
              <a:ea typeface="微软雅黑" panose="020B0503020204020204" pitchFamily="34" charset="-122"/>
            </a:endParaRPr>
          </a:p>
          <a:p>
            <a:pPr algn="ctr"/>
            <a:endParaRPr lang="en-US" altLang="zh-CN" sz="1600" b="1" dirty="0">
              <a:latin typeface="微软雅黑" panose="020B0503020204020204" pitchFamily="34" charset="-122"/>
              <a:ea typeface="微软雅黑" panose="020B0503020204020204" pitchFamily="34" charset="-122"/>
            </a:endParaRPr>
          </a:p>
          <a:p>
            <a:pPr algn="ctr"/>
            <a:r>
              <a:rPr lang="en-US" altLang="zh-CN" sz="1600" b="1" dirty="0">
                <a:latin typeface="微软雅黑" panose="020B0503020204020204" pitchFamily="34" charset="-122"/>
                <a:ea typeface="微软雅黑" panose="020B0503020204020204" pitchFamily="34" charset="-122"/>
              </a:rPr>
              <a:t>IEEE / CVF Computer Vision and Pattern Recognition Conference (</a:t>
            </a:r>
            <a:r>
              <a:rPr lang="en-US" altLang="zh-CN" sz="1600" b="1" dirty="0" smtClean="0">
                <a:latin typeface="微软雅黑" panose="020B0503020204020204" pitchFamily="34" charset="-122"/>
                <a:ea typeface="微软雅黑" panose="020B0503020204020204" pitchFamily="34" charset="-122"/>
              </a:rPr>
              <a:t>CVPR 2022 – CCF A)</a:t>
            </a:r>
            <a:endParaRPr lang="zh-CN" altLang="en-US" sz="16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9020175" y="4907264"/>
            <a:ext cx="2498725" cy="923330"/>
          </a:xfrm>
          <a:prstGeom prst="rect">
            <a:avLst/>
          </a:prstGeom>
          <a:noFill/>
        </p:spPr>
        <p:txBody>
          <a:bodyPr wrap="square" rtlCol="0">
            <a:spAutoFit/>
          </a:bodyPr>
          <a:lstStyle/>
          <a:p>
            <a:r>
              <a:rPr lang="en-US" altLang="zh-CN" b="1" dirty="0" smtClean="0">
                <a:solidFill>
                  <a:srgbClr val="453D3A"/>
                </a:solidFill>
              </a:rPr>
              <a:t>Name: Sohaib </a:t>
            </a:r>
            <a:r>
              <a:rPr lang="zh-CN" altLang="en-US" b="1" dirty="0">
                <a:solidFill>
                  <a:srgbClr val="453D3A"/>
                </a:solidFill>
              </a:rPr>
              <a:t>宋海泊</a:t>
            </a:r>
            <a:r>
              <a:rPr lang="en-US" altLang="zh-CN" b="1" dirty="0" smtClean="0">
                <a:solidFill>
                  <a:srgbClr val="453D3A"/>
                </a:solidFill>
              </a:rPr>
              <a:t> </a:t>
            </a:r>
            <a:endParaRPr lang="en-US" altLang="zh-CN" b="1" dirty="0">
              <a:solidFill>
                <a:srgbClr val="453D3A"/>
              </a:solidFill>
            </a:endParaRPr>
          </a:p>
          <a:p>
            <a:endParaRPr lang="en-US" altLang="zh-CN" b="1" dirty="0">
              <a:solidFill>
                <a:srgbClr val="453D3A"/>
              </a:solidFill>
            </a:endParaRPr>
          </a:p>
          <a:p>
            <a:r>
              <a:rPr lang="en-US" altLang="zh-CN" b="1" dirty="0" smtClean="0">
                <a:solidFill>
                  <a:srgbClr val="453D3A"/>
                </a:solidFill>
              </a:rPr>
              <a:t>Date</a:t>
            </a:r>
            <a:r>
              <a:rPr lang="zh-CN" altLang="en-US" b="1" dirty="0" smtClean="0">
                <a:solidFill>
                  <a:srgbClr val="453D3A"/>
                </a:solidFill>
              </a:rPr>
              <a:t>：</a:t>
            </a:r>
            <a:r>
              <a:rPr lang="en-US" altLang="zh-CN" b="1" dirty="0" smtClean="0">
                <a:solidFill>
                  <a:srgbClr val="453D3A"/>
                </a:solidFill>
              </a:rPr>
              <a:t>2023.11.15</a:t>
            </a:r>
            <a:endParaRPr lang="en-US" altLang="zh-CN" b="1" dirty="0">
              <a:solidFill>
                <a:srgbClr val="453D3A"/>
              </a:solidFill>
            </a:endParaRPr>
          </a:p>
        </p:txBody>
      </p:sp>
      <p:pic>
        <p:nvPicPr>
          <p:cNvPr id="26" name="图片 25"/>
          <p:cNvPicPr>
            <a:picLocks noChangeAspect="1"/>
          </p:cNvPicPr>
          <p:nvPr/>
        </p:nvPicPr>
        <p:blipFill>
          <a:blip r:link="rId4"/>
          <a:stretch>
            <a:fillRect/>
          </a:stretch>
        </p:blipFill>
        <p:spPr>
          <a:xfrm>
            <a:off x="1222195" y="701483"/>
            <a:ext cx="63500" cy="76200"/>
          </a:xfrm>
          <a:prstGeom prst="rect">
            <a:avLst/>
          </a:prstGeom>
        </p:spPr>
      </p:pic>
      <p:pic>
        <p:nvPicPr>
          <p:cNvPr id="3" name="Picture 2"/>
          <p:cNvPicPr>
            <a:picLocks noChangeAspect="1"/>
          </p:cNvPicPr>
          <p:nvPr/>
        </p:nvPicPr>
        <p:blipFill>
          <a:blip r:embed="rId5"/>
          <a:stretch>
            <a:fillRect/>
          </a:stretch>
        </p:blipFill>
        <p:spPr>
          <a:xfrm>
            <a:off x="851338" y="4654924"/>
            <a:ext cx="6983219" cy="1086674"/>
          </a:xfrm>
          <a:prstGeom prst="rect">
            <a:avLst/>
          </a:prstGeom>
        </p:spPr>
      </p:pic>
      <p:pic>
        <p:nvPicPr>
          <p:cNvPr id="23" name="Picture 22"/>
          <p:cNvPicPr>
            <a:picLocks noChangeAspect="1"/>
          </p:cNvPicPr>
          <p:nvPr/>
        </p:nvPicPr>
        <p:blipFill>
          <a:blip r:embed="rId6" cstate="print"/>
          <a:stretch>
            <a:fillRect/>
          </a:stretch>
        </p:blipFill>
        <p:spPr>
          <a:xfrm>
            <a:off x="660400" y="865934"/>
            <a:ext cx="961343" cy="96134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4" y="70485"/>
            <a:ext cx="7706996"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spc="300" dirty="0" smtClean="0">
                <a:latin typeface="Arial" panose="020B0604020202020204"/>
                <a:ea typeface="微软雅黑" panose="020B0503020204020204" pitchFamily="34" charset="-122"/>
                <a:cs typeface="+mn-cs"/>
              </a:rPr>
              <a:t>Experiments</a:t>
            </a:r>
            <a:endParaRPr lang="en-US" altLang="zh-CN" sz="2400" b="1" spc="300" dirty="0">
              <a:latin typeface="Arial" panose="020B0604020202020204"/>
              <a:ea typeface="微软雅黑" panose="020B0503020204020204" pitchFamily="34" charset="-122"/>
              <a:cs typeface="+mn-cs"/>
            </a:endParaRPr>
          </a:p>
        </p:txBody>
      </p:sp>
      <p:sp>
        <p:nvSpPr>
          <p:cNvPr id="15" name="文本框 3"/>
          <p:cNvSpPr txBox="1"/>
          <p:nvPr/>
        </p:nvSpPr>
        <p:spPr>
          <a:xfrm>
            <a:off x="156135" y="913952"/>
            <a:ext cx="11720016" cy="4401205"/>
          </a:xfrm>
          <a:prstGeom prst="rect">
            <a:avLst/>
          </a:prstGeom>
          <a:noFill/>
        </p:spPr>
        <p:txBody>
          <a:bodyPr wrap="square" rtlCol="0" anchor="t">
            <a:spAutoFit/>
          </a:bodyPr>
          <a:lstStyle/>
          <a:p>
            <a:pPr marL="285750" indent="-285750" algn="just">
              <a:buFont typeface="Arial" panose="020B0604020202020204" pitchFamily="34" charset="0"/>
              <a:buChar char="•"/>
            </a:pPr>
            <a:r>
              <a:rPr lang="en-US" altLang="zh-CN" sz="1400" dirty="0" smtClean="0">
                <a:latin typeface="Arial" panose="020B0604020202020204" pitchFamily="34" charset="0"/>
                <a:cs typeface="Arial" panose="020B0604020202020204" pitchFamily="34" charset="0"/>
              </a:rPr>
              <a:t>ImageNet </a:t>
            </a:r>
            <a:r>
              <a:rPr lang="en-US" altLang="zh-CN" sz="1400" dirty="0">
                <a:latin typeface="Arial" panose="020B0604020202020204" pitchFamily="34" charset="0"/>
                <a:cs typeface="Arial" panose="020B0604020202020204" pitchFamily="34" charset="0"/>
              </a:rPr>
              <a:t>[11] that contains 1.28 million training and </a:t>
            </a:r>
            <a:r>
              <a:rPr lang="en-US" altLang="zh-CN" sz="1400" dirty="0" smtClean="0">
                <a:latin typeface="Arial" panose="020B0604020202020204" pitchFamily="34" charset="0"/>
                <a:cs typeface="Arial" panose="020B0604020202020204" pitchFamily="34" charset="0"/>
              </a:rPr>
              <a:t>50000 validation</a:t>
            </a:r>
          </a:p>
          <a:p>
            <a:pPr algn="just"/>
            <a:r>
              <a:rPr lang="en-US" altLang="zh-CN" sz="1400" dirty="0" smtClean="0">
                <a:latin typeface="Arial" panose="020B0604020202020204" pitchFamily="34" charset="0"/>
                <a:cs typeface="Arial" panose="020B0604020202020204" pitchFamily="34" charset="0"/>
              </a:rPr>
              <a:t>      images </a:t>
            </a:r>
            <a:r>
              <a:rPr lang="en-US" altLang="zh-CN" sz="1400" dirty="0">
                <a:latin typeface="Arial" panose="020B0604020202020204" pitchFamily="34" charset="0"/>
                <a:cs typeface="Arial" panose="020B0604020202020204" pitchFamily="34" charset="0"/>
              </a:rPr>
              <a:t>in 1000 classes</a:t>
            </a:r>
            <a:r>
              <a:rPr lang="en-US" altLang="zh-CN" sz="1400" dirty="0" smtClean="0">
                <a:latin typeface="Arial" panose="020B0604020202020204" pitchFamily="34" charset="0"/>
                <a:cs typeface="Arial" panose="020B0604020202020204" pitchFamily="34" charset="0"/>
              </a:rPr>
              <a:t>.</a:t>
            </a: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smtClean="0">
                <a:latin typeface="Arial" panose="020B0604020202020204" pitchFamily="34" charset="0"/>
                <a:cs typeface="Arial" panose="020B0604020202020204" pitchFamily="34" charset="0"/>
              </a:rPr>
              <a:t>Random </a:t>
            </a:r>
            <a:r>
              <a:rPr lang="en-US" altLang="zh-CN" sz="1400" dirty="0">
                <a:latin typeface="Arial" panose="020B0604020202020204" pitchFamily="34" charset="0"/>
                <a:cs typeface="Arial" panose="020B0604020202020204" pitchFamily="34" charset="0"/>
              </a:rPr>
              <a:t>augmentation at the magnitude of 9 and a standard deviation </a:t>
            </a:r>
            <a:r>
              <a:rPr lang="en-US" altLang="zh-CN" sz="1400" dirty="0" smtClean="0">
                <a:latin typeface="Arial" panose="020B0604020202020204" pitchFamily="34" charset="0"/>
                <a:cs typeface="Arial" panose="020B0604020202020204" pitchFamily="34" charset="0"/>
              </a:rPr>
              <a:t>of 0.5.</a:t>
            </a: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b="1" dirty="0">
                <a:latin typeface="Arial" panose="020B0604020202020204" pitchFamily="34" charset="0"/>
                <a:cs typeface="Arial" panose="020B0604020202020204" pitchFamily="34" charset="0"/>
              </a:rPr>
              <a:t>Machine Setup: </a:t>
            </a:r>
            <a:r>
              <a:rPr lang="en-US" altLang="zh-CN" sz="1400" dirty="0" smtClean="0">
                <a:latin typeface="Arial" panose="020B0604020202020204" pitchFamily="34" charset="0"/>
                <a:cs typeface="Arial" panose="020B0604020202020204" pitchFamily="34" charset="0"/>
              </a:rPr>
              <a:t>Perform </a:t>
            </a:r>
            <a:r>
              <a:rPr lang="en-US" altLang="zh-CN" sz="1400" dirty="0">
                <a:latin typeface="Arial" panose="020B0604020202020204" pitchFamily="34" charset="0"/>
                <a:cs typeface="Arial" panose="020B0604020202020204" pitchFamily="34" charset="0"/>
              </a:rPr>
              <a:t>the training on DGX </a:t>
            </a:r>
            <a:r>
              <a:rPr lang="en-US" altLang="zh-CN" sz="1400" dirty="0" smtClean="0">
                <a:latin typeface="Arial" panose="020B0604020202020204" pitchFamily="34" charset="0"/>
                <a:cs typeface="Arial" panose="020B0604020202020204" pitchFamily="34" charset="0"/>
              </a:rPr>
              <a:t>A100 with </a:t>
            </a:r>
            <a:r>
              <a:rPr lang="en-US" altLang="zh-CN" sz="1400" dirty="0">
                <a:latin typeface="Arial" panose="020B0604020202020204" pitchFamily="34" charset="0"/>
                <a:cs typeface="Arial" panose="020B0604020202020204" pitchFamily="34" charset="0"/>
              </a:rPr>
              <a:t>8x A100 80 GB</a:t>
            </a:r>
            <a:r>
              <a:rPr lang="en-US" altLang="zh-CN" sz="14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smtClean="0">
                <a:latin typeface="Arial" panose="020B0604020202020204" pitchFamily="34" charset="0"/>
                <a:cs typeface="Arial" panose="020B0604020202020204" pitchFamily="34" charset="0"/>
              </a:rPr>
              <a:t>Each </a:t>
            </a:r>
            <a:r>
              <a:rPr lang="en-US" altLang="zh-CN" sz="1400" dirty="0">
                <a:latin typeface="Arial" panose="020B0604020202020204" pitchFamily="34" charset="0"/>
                <a:cs typeface="Arial" panose="020B0604020202020204" pitchFamily="34" charset="0"/>
              </a:rPr>
              <a:t>proposed network by </a:t>
            </a:r>
            <a:r>
              <a:rPr lang="en-US" altLang="zh-CN" sz="1400" dirty="0" smtClean="0">
                <a:latin typeface="Arial" panose="020B0604020202020204" pitchFamily="34" charset="0"/>
                <a:cs typeface="Arial" panose="020B0604020202020204" pitchFamily="34" charset="0"/>
              </a:rPr>
              <a:t>training and </a:t>
            </a:r>
            <a:r>
              <a:rPr lang="en-US" altLang="zh-CN" sz="1400" dirty="0">
                <a:latin typeface="Arial" panose="020B0604020202020204" pitchFamily="34" charset="0"/>
                <a:cs typeface="Arial" panose="020B0604020202020204" pitchFamily="34" charset="0"/>
              </a:rPr>
              <a:t>apply the </a:t>
            </a:r>
            <a:r>
              <a:rPr lang="en-US" altLang="zh-CN" sz="1400" dirty="0" smtClean="0">
                <a:latin typeface="Arial" panose="020B0604020202020204" pitchFamily="34" charset="0"/>
                <a:cs typeface="Arial" panose="020B0604020202020204" pitchFamily="34" charset="0"/>
              </a:rPr>
              <a:t>early-stopping.</a:t>
            </a: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smtClean="0">
                <a:latin typeface="Arial" panose="020B0604020202020204" pitchFamily="34" charset="0"/>
                <a:cs typeface="Arial" panose="020B0604020202020204" pitchFamily="34" charset="0"/>
              </a:rPr>
              <a:t>Used </a:t>
            </a:r>
            <a:r>
              <a:rPr lang="en-US" altLang="zh-CN" sz="1400" dirty="0" err="1">
                <a:latin typeface="Arial" panose="020B0604020202020204" pitchFamily="34" charset="0"/>
                <a:cs typeface="Arial" panose="020B0604020202020204" pitchFamily="34" charset="0"/>
              </a:rPr>
              <a:t>Pytorch</a:t>
            </a:r>
            <a:r>
              <a:rPr lang="en-US" altLang="zh-CN" sz="1400" dirty="0">
                <a:latin typeface="Arial" panose="020B0604020202020204" pitchFamily="34" charset="0"/>
                <a:cs typeface="Arial" panose="020B0604020202020204" pitchFamily="34" charset="0"/>
              </a:rPr>
              <a:t> Image Models in training, </a:t>
            </a:r>
            <a:r>
              <a:rPr lang="en-US" altLang="zh-CN" sz="1400" dirty="0" smtClean="0">
                <a:latin typeface="Arial" panose="020B0604020202020204" pitchFamily="34" charset="0"/>
                <a:cs typeface="Arial" panose="020B0604020202020204" pitchFamily="34" charset="0"/>
              </a:rPr>
              <a:t>and we </a:t>
            </a:r>
            <a:r>
              <a:rPr lang="en-US" altLang="zh-CN" sz="1400" dirty="0">
                <a:latin typeface="Arial" panose="020B0604020202020204" pitchFamily="34" charset="0"/>
                <a:cs typeface="Arial" panose="020B0604020202020204" pitchFamily="34" charset="0"/>
              </a:rPr>
              <a:t>applied the </a:t>
            </a:r>
            <a:r>
              <a:rPr lang="en-US" altLang="zh-CN" sz="1400" dirty="0" smtClean="0">
                <a:latin typeface="Arial" panose="020B0604020202020204" pitchFamily="34" charset="0"/>
                <a:cs typeface="Arial" panose="020B0604020202020204" pitchFamily="34" charset="0"/>
              </a:rPr>
              <a:t>same</a:t>
            </a:r>
          </a:p>
          <a:p>
            <a:pPr algn="just"/>
            <a:r>
              <a:rPr lang="en-US" altLang="zh-CN" sz="1400" dirty="0" smtClean="0">
                <a:latin typeface="Arial" panose="020B0604020202020204" pitchFamily="34" charset="0"/>
                <a:cs typeface="Arial" panose="020B0604020202020204" pitchFamily="34" charset="0"/>
              </a:rPr>
              <a:t>      configurations </a:t>
            </a:r>
            <a:r>
              <a:rPr lang="en-US" altLang="zh-CN" sz="1400" dirty="0">
                <a:latin typeface="Arial" panose="020B0604020202020204" pitchFamily="34" charset="0"/>
                <a:cs typeface="Arial" panose="020B0604020202020204" pitchFamily="34" charset="0"/>
              </a:rPr>
              <a:t>to all </a:t>
            </a:r>
            <a:r>
              <a:rPr lang="en-US" altLang="zh-CN" sz="1400" dirty="0" err="1">
                <a:latin typeface="Arial" panose="020B0604020202020204" pitchFamily="34" charset="0"/>
                <a:cs typeface="Arial" panose="020B0604020202020204" pitchFamily="34" charset="0"/>
              </a:rPr>
              <a:t>GPUNet</a:t>
            </a:r>
            <a:r>
              <a:rPr lang="en-US" altLang="zh-CN" sz="1400" dirty="0" smtClean="0">
                <a:latin typeface="Arial" panose="020B0604020202020204" pitchFamily="34" charset="0"/>
                <a:cs typeface="Arial" panose="020B0604020202020204" pitchFamily="34" charset="0"/>
              </a:rPr>
              <a:t>.</a:t>
            </a: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7"/>
          <a:stretch>
            <a:fillRect/>
          </a:stretch>
        </p:blipFill>
        <p:spPr>
          <a:xfrm>
            <a:off x="6569587" y="932910"/>
            <a:ext cx="5622413" cy="5630265"/>
          </a:xfrm>
          <a:prstGeom prst="rect">
            <a:avLst/>
          </a:prstGeom>
        </p:spPr>
      </p:pic>
    </p:spTree>
    <p:extLst>
      <p:ext uri="{BB962C8B-B14F-4D97-AF65-F5344CB8AC3E}">
        <p14:creationId xmlns:p14="http://schemas.microsoft.com/office/powerpoint/2010/main" val="1589349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4" y="70485"/>
            <a:ext cx="7706996"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spc="300" dirty="0">
                <a:latin typeface="Arial" panose="020B0604020202020204"/>
                <a:ea typeface="微软雅黑" panose="020B0503020204020204" pitchFamily="34" charset="-122"/>
                <a:cs typeface="+mn-cs"/>
              </a:rPr>
              <a:t>Results on ImageNet1K</a:t>
            </a:r>
          </a:p>
        </p:txBody>
      </p:sp>
      <p:sp>
        <p:nvSpPr>
          <p:cNvPr id="15" name="文本框 3"/>
          <p:cNvSpPr txBox="1"/>
          <p:nvPr/>
        </p:nvSpPr>
        <p:spPr>
          <a:xfrm>
            <a:off x="156135" y="913952"/>
            <a:ext cx="11720016" cy="6124754"/>
          </a:xfrm>
          <a:prstGeom prst="rect">
            <a:avLst/>
          </a:prstGeom>
          <a:noFill/>
        </p:spPr>
        <p:txBody>
          <a:bodyPr wrap="square" rtlCol="0" anchor="t">
            <a:spAutoFit/>
          </a:bodyPr>
          <a:lstStyle/>
          <a:p>
            <a:pPr marL="285750" indent="-285750" algn="just">
              <a:buFont typeface="Arial" panose="020B0604020202020204" pitchFamily="34" charset="0"/>
              <a:buChar char="•"/>
            </a:pPr>
            <a:r>
              <a:rPr lang="en-US" altLang="zh-CN" sz="1400" dirty="0" err="1">
                <a:latin typeface="Arial" panose="020B0604020202020204" pitchFamily="34" charset="0"/>
                <a:cs typeface="Arial" panose="020B0604020202020204" pitchFamily="34" charset="0"/>
              </a:rPr>
              <a:t>GPUNet</a:t>
            </a:r>
            <a:r>
              <a:rPr lang="en-US" altLang="zh-CN" sz="1400" dirty="0">
                <a:latin typeface="Arial" panose="020B0604020202020204" pitchFamily="34" charset="0"/>
                <a:cs typeface="Arial" panose="020B0604020202020204" pitchFamily="34" charset="0"/>
              </a:rPr>
              <a:t> and </a:t>
            </a:r>
            <a:r>
              <a:rPr lang="en-US" altLang="zh-CN" sz="1400" dirty="0" err="1">
                <a:latin typeface="Arial" panose="020B0604020202020204" pitchFamily="34" charset="0"/>
                <a:cs typeface="Arial" panose="020B0604020202020204" pitchFamily="34" charset="0"/>
              </a:rPr>
              <a:t>GPUNet</a:t>
            </a:r>
            <a:r>
              <a:rPr lang="en-US" altLang="zh-CN" sz="1400" dirty="0">
                <a:latin typeface="Arial" panose="020B0604020202020204" pitchFamily="34" charset="0"/>
                <a:cs typeface="Arial" panose="020B0604020202020204" pitchFamily="34" charset="0"/>
              </a:rPr>
              <a:t>-D are significantly faster than </a:t>
            </a:r>
            <a:r>
              <a:rPr lang="en-US" altLang="zh-CN" sz="1400" dirty="0" smtClean="0">
                <a:latin typeface="Arial" panose="020B0604020202020204" pitchFamily="34" charset="0"/>
                <a:cs typeface="Arial" panose="020B0604020202020204" pitchFamily="34" charset="0"/>
              </a:rPr>
              <a:t>SOTA networks</a:t>
            </a:r>
          </a:p>
          <a:p>
            <a:pPr algn="just"/>
            <a:r>
              <a:rPr lang="en-US" altLang="zh-CN" sz="1400" dirty="0" smtClean="0">
                <a:latin typeface="Arial" panose="020B0604020202020204" pitchFamily="34" charset="0"/>
                <a:cs typeface="Arial" panose="020B0604020202020204" pitchFamily="34" charset="0"/>
              </a:rPr>
              <a:t>      while </a:t>
            </a:r>
            <a:r>
              <a:rPr lang="en-US" altLang="zh-CN" sz="1400" dirty="0">
                <a:latin typeface="Arial" panose="020B0604020202020204" pitchFamily="34" charset="0"/>
                <a:cs typeface="Arial" panose="020B0604020202020204" pitchFamily="34" charset="0"/>
              </a:rPr>
              <a:t>maintaining similar accuracy</a:t>
            </a:r>
            <a:r>
              <a:rPr lang="en-US" altLang="zh-CN" sz="1400" dirty="0" smtClean="0">
                <a:latin typeface="Arial" panose="020B0604020202020204" pitchFamily="34" charset="0"/>
                <a:cs typeface="Arial" panose="020B0604020202020204" pitchFamily="34" charset="0"/>
              </a:rPr>
              <a:t>.</a:t>
            </a: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At the </a:t>
            </a:r>
            <a:r>
              <a:rPr lang="en-US" altLang="zh-CN" sz="1400" dirty="0" smtClean="0">
                <a:latin typeface="Arial" panose="020B0604020202020204" pitchFamily="34" charset="0"/>
                <a:cs typeface="Arial" panose="020B0604020202020204" pitchFamily="34" charset="0"/>
              </a:rPr>
              <a:t>similar 80.5 </a:t>
            </a:r>
            <a:r>
              <a:rPr lang="en-US" altLang="zh-CN" sz="1400" dirty="0">
                <a:latin typeface="Arial" panose="020B0604020202020204" pitchFamily="34" charset="0"/>
                <a:cs typeface="Arial" panose="020B0604020202020204" pitchFamily="34" charset="0"/>
              </a:rPr>
              <a:t>top-1 accuracy, GPUNet-1 is nearly 2 </a:t>
            </a:r>
            <a:r>
              <a:rPr lang="en-US" altLang="zh-CN" sz="1400" dirty="0" smtClean="0">
                <a:latin typeface="Arial" panose="020B0604020202020204" pitchFamily="34" charset="0"/>
                <a:cs typeface="Arial" panose="020B0604020202020204" pitchFamily="34" charset="0"/>
              </a:rPr>
              <a:t>times</a:t>
            </a:r>
          </a:p>
          <a:p>
            <a:pPr algn="just"/>
            <a:r>
              <a:rPr lang="en-US" altLang="zh-CN" sz="1400" dirty="0" smtClean="0">
                <a:latin typeface="Arial" panose="020B0604020202020204" pitchFamily="34" charset="0"/>
                <a:cs typeface="Arial" panose="020B0604020202020204" pitchFamily="34" charset="0"/>
              </a:rPr>
              <a:t>      faster than EfficientNet-B2</a:t>
            </a:r>
            <a:r>
              <a:rPr lang="en-US" altLang="zh-CN" sz="1400" dirty="0">
                <a:latin typeface="Arial" panose="020B0604020202020204" pitchFamily="34" charset="0"/>
                <a:cs typeface="Arial" panose="020B0604020202020204" pitchFamily="34" charset="0"/>
              </a:rPr>
              <a:t>, EfficientNetX-B2-GPU, and </a:t>
            </a:r>
            <a:endParaRPr lang="en-US" altLang="zh-CN" sz="1400" dirty="0" smtClean="0">
              <a:latin typeface="Arial" panose="020B0604020202020204" pitchFamily="34" charset="0"/>
              <a:cs typeface="Arial" panose="020B0604020202020204" pitchFamily="34" charset="0"/>
            </a:endParaRPr>
          </a:p>
          <a:p>
            <a:pPr algn="just"/>
            <a:r>
              <a:rPr lang="en-US" altLang="zh-CN" sz="1400" dirty="0">
                <a:latin typeface="Arial" panose="020B0604020202020204" pitchFamily="34" charset="0"/>
                <a:cs typeface="Arial" panose="020B0604020202020204" pitchFamily="34" charset="0"/>
              </a:rPr>
              <a:t> </a:t>
            </a:r>
            <a:r>
              <a:rPr lang="en-US" altLang="zh-CN" sz="1400" dirty="0" smtClean="0">
                <a:latin typeface="Arial" panose="020B0604020202020204" pitchFamily="34" charset="0"/>
                <a:cs typeface="Arial" panose="020B0604020202020204" pitchFamily="34" charset="0"/>
              </a:rPr>
              <a:t>     FBNetV3-B.</a:t>
            </a: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err="1">
                <a:latin typeface="Arial" panose="020B0604020202020204" pitchFamily="34" charset="0"/>
                <a:cs typeface="Arial" panose="020B0604020202020204" pitchFamily="34" charset="0"/>
              </a:rPr>
              <a:t>GPUNet</a:t>
            </a:r>
            <a:r>
              <a:rPr lang="en-US" altLang="zh-CN" sz="1400" dirty="0">
                <a:latin typeface="Arial" panose="020B0604020202020204" pitchFamily="34" charset="0"/>
                <a:cs typeface="Arial" panose="020B0604020202020204" pitchFamily="34" charset="0"/>
              </a:rPr>
              <a:t> consistently demonstrates the speedup from 1.27× to </a:t>
            </a:r>
            <a:endParaRPr lang="en-US" altLang="zh-CN" sz="1400" dirty="0" smtClean="0">
              <a:latin typeface="Arial" panose="020B0604020202020204" pitchFamily="34" charset="0"/>
              <a:cs typeface="Arial" panose="020B0604020202020204" pitchFamily="34" charset="0"/>
            </a:endParaRPr>
          </a:p>
          <a:p>
            <a:pPr algn="just"/>
            <a:r>
              <a:rPr lang="en-US" altLang="zh-CN" sz="1400" dirty="0">
                <a:latin typeface="Arial" panose="020B0604020202020204" pitchFamily="34" charset="0"/>
                <a:cs typeface="Arial" panose="020B0604020202020204" pitchFamily="34" charset="0"/>
              </a:rPr>
              <a:t> </a:t>
            </a:r>
            <a:r>
              <a:rPr lang="en-US" altLang="zh-CN" sz="1400" dirty="0" smtClean="0">
                <a:latin typeface="Arial" panose="020B0604020202020204" pitchFamily="34" charset="0"/>
                <a:cs typeface="Arial" panose="020B0604020202020204" pitchFamily="34" charset="0"/>
              </a:rPr>
              <a:t>     3.24</a:t>
            </a:r>
            <a:r>
              <a:rPr lang="en-US" altLang="zh-CN" sz="1400" dirty="0">
                <a:latin typeface="Arial" panose="020B0604020202020204" pitchFamily="34" charset="0"/>
                <a:cs typeface="Arial" panose="020B0604020202020204" pitchFamily="34" charset="0"/>
              </a:rPr>
              <a:t>× than </a:t>
            </a:r>
            <a:r>
              <a:rPr lang="en-US" altLang="zh-CN" sz="1400" dirty="0" smtClean="0">
                <a:latin typeface="Arial" panose="020B0604020202020204" pitchFamily="34" charset="0"/>
                <a:cs typeface="Arial" panose="020B0604020202020204" pitchFamily="34" charset="0"/>
              </a:rPr>
              <a:t>baselines.</a:t>
            </a: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smtClean="0">
                <a:latin typeface="Arial" panose="020B0604020202020204" pitchFamily="34" charset="0"/>
                <a:cs typeface="Arial" panose="020B0604020202020204" pitchFamily="34" charset="0"/>
              </a:rPr>
              <a:t>#</a:t>
            </a:r>
            <a:r>
              <a:rPr lang="en-US" altLang="zh-CN" sz="1400" b="1" dirty="0" smtClean="0">
                <a:latin typeface="Arial" panose="020B0604020202020204" pitchFamily="34" charset="0"/>
                <a:cs typeface="Arial" panose="020B0604020202020204" pitchFamily="34" charset="0"/>
              </a:rPr>
              <a:t>FLOPS </a:t>
            </a:r>
            <a:r>
              <a:rPr lang="en-US" altLang="zh-CN" sz="1400" dirty="0" smtClean="0">
                <a:latin typeface="Arial" panose="020B0604020202020204" pitchFamily="34" charset="0"/>
                <a:cs typeface="Arial" panose="020B0604020202020204" pitchFamily="34" charset="0"/>
              </a:rPr>
              <a:t>and </a:t>
            </a:r>
            <a:r>
              <a:rPr lang="en-US" altLang="zh-CN" sz="1400" dirty="0">
                <a:latin typeface="Arial" panose="020B0604020202020204" pitchFamily="34" charset="0"/>
                <a:cs typeface="Arial" panose="020B0604020202020204" pitchFamily="34" charset="0"/>
              </a:rPr>
              <a:t>#</a:t>
            </a:r>
            <a:r>
              <a:rPr lang="en-US" altLang="zh-CN" sz="1400" b="1" dirty="0">
                <a:latin typeface="Arial" panose="020B0604020202020204" pitchFamily="34" charset="0"/>
                <a:cs typeface="Arial" panose="020B0604020202020204" pitchFamily="34" charset="0"/>
              </a:rPr>
              <a:t>Parameters</a:t>
            </a:r>
            <a:r>
              <a:rPr lang="en-US" altLang="zh-CN" sz="1400" dirty="0">
                <a:latin typeface="Arial" panose="020B0604020202020204" pitchFamily="34" charset="0"/>
                <a:cs typeface="Arial" panose="020B0604020202020204" pitchFamily="34" charset="0"/>
              </a:rPr>
              <a:t> of </a:t>
            </a:r>
            <a:r>
              <a:rPr lang="en-US" altLang="zh-CN" sz="1400" dirty="0" err="1">
                <a:latin typeface="Arial" panose="020B0604020202020204" pitchFamily="34" charset="0"/>
                <a:cs typeface="Arial" panose="020B0604020202020204" pitchFamily="34" charset="0"/>
              </a:rPr>
              <a:t>GPUNet</a:t>
            </a:r>
            <a:r>
              <a:rPr lang="en-US" altLang="zh-CN" sz="1400" dirty="0">
                <a:latin typeface="Arial" panose="020B0604020202020204" pitchFamily="34" charset="0"/>
                <a:cs typeface="Arial" panose="020B0604020202020204" pitchFamily="34" charset="0"/>
              </a:rPr>
              <a:t> are larger than baselines, </a:t>
            </a:r>
            <a:endParaRPr lang="en-US" altLang="zh-CN" sz="1400" dirty="0" smtClean="0">
              <a:latin typeface="Arial" panose="020B0604020202020204" pitchFamily="34" charset="0"/>
              <a:cs typeface="Arial" panose="020B0604020202020204" pitchFamily="34" charset="0"/>
            </a:endParaRPr>
          </a:p>
          <a:p>
            <a:pPr algn="just"/>
            <a:r>
              <a:rPr lang="en-US" altLang="zh-CN" sz="1400" dirty="0">
                <a:latin typeface="Arial" panose="020B0604020202020204" pitchFamily="34" charset="0"/>
                <a:cs typeface="Arial" panose="020B0604020202020204" pitchFamily="34" charset="0"/>
              </a:rPr>
              <a:t> </a:t>
            </a:r>
            <a:r>
              <a:rPr lang="en-US" altLang="zh-CN" sz="1400" dirty="0" smtClean="0">
                <a:latin typeface="Arial" panose="020B0604020202020204" pitchFamily="34" charset="0"/>
                <a:cs typeface="Arial" panose="020B0604020202020204" pitchFamily="34" charset="0"/>
              </a:rPr>
              <a:t>     though </a:t>
            </a:r>
            <a:r>
              <a:rPr lang="en-US" altLang="zh-CN" sz="1400" dirty="0" err="1" smtClean="0">
                <a:latin typeface="Arial" panose="020B0604020202020204" pitchFamily="34" charset="0"/>
                <a:cs typeface="Arial" panose="020B0604020202020204" pitchFamily="34" charset="0"/>
              </a:rPr>
              <a:t>GPUNet</a:t>
            </a:r>
            <a:r>
              <a:rPr lang="en-US" altLang="zh-CN" sz="1400" dirty="0" smtClean="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is significantly faster. </a:t>
            </a:r>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smtClean="0">
                <a:latin typeface="Arial" panose="020B0604020202020204" pitchFamily="34" charset="0"/>
                <a:cs typeface="Arial" panose="020B0604020202020204" pitchFamily="34" charset="0"/>
              </a:rPr>
              <a:t>These </a:t>
            </a:r>
            <a:r>
              <a:rPr lang="en-US" altLang="zh-CN" sz="1400" dirty="0">
                <a:latin typeface="Arial" panose="020B0604020202020204" pitchFamily="34" charset="0"/>
                <a:cs typeface="Arial" panose="020B0604020202020204" pitchFamily="34" charset="0"/>
              </a:rPr>
              <a:t>results indicate </a:t>
            </a:r>
            <a:r>
              <a:rPr lang="en-US" altLang="zh-CN" sz="1400" dirty="0" smtClean="0">
                <a:latin typeface="Arial" panose="020B0604020202020204" pitchFamily="34" charset="0"/>
                <a:cs typeface="Arial" panose="020B0604020202020204" pitchFamily="34" charset="0"/>
              </a:rPr>
              <a:t>that low </a:t>
            </a:r>
            <a:r>
              <a:rPr lang="en-US" altLang="zh-CN" sz="1400" dirty="0">
                <a:latin typeface="Arial" panose="020B0604020202020204" pitchFamily="34" charset="0"/>
                <a:cs typeface="Arial" panose="020B0604020202020204" pitchFamily="34" charset="0"/>
              </a:rPr>
              <a:t>FLOPS models are not </a:t>
            </a:r>
            <a:r>
              <a:rPr lang="en-US" altLang="zh-CN" sz="1400" dirty="0" smtClean="0">
                <a:latin typeface="Arial" panose="020B0604020202020204" pitchFamily="34" charset="0"/>
                <a:cs typeface="Arial" panose="020B0604020202020204" pitchFamily="34" charset="0"/>
              </a:rPr>
              <a:t>necessarily</a:t>
            </a:r>
          </a:p>
          <a:p>
            <a:pPr algn="just"/>
            <a:r>
              <a:rPr lang="en-US" altLang="zh-CN" sz="1400" dirty="0" smtClean="0">
                <a:latin typeface="Arial" panose="020B0604020202020204" pitchFamily="34" charset="0"/>
                <a:cs typeface="Arial" panose="020B0604020202020204" pitchFamily="34" charset="0"/>
              </a:rPr>
              <a:t>      fast </a:t>
            </a:r>
            <a:r>
              <a:rPr lang="en-US" altLang="zh-CN" sz="1400" dirty="0">
                <a:latin typeface="Arial" panose="020B0604020202020204" pitchFamily="34" charset="0"/>
                <a:cs typeface="Arial" panose="020B0604020202020204" pitchFamily="34" charset="0"/>
              </a:rPr>
              <a:t>on GPUs.</a:t>
            </a: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p:txBody>
      </p:sp>
      <p:grpSp>
        <p:nvGrpSpPr>
          <p:cNvPr id="5" name="Group 4"/>
          <p:cNvGrpSpPr/>
          <p:nvPr/>
        </p:nvGrpSpPr>
        <p:grpSpPr>
          <a:xfrm>
            <a:off x="6031487" y="864681"/>
            <a:ext cx="6045354" cy="5628179"/>
            <a:chOff x="6031487" y="864681"/>
            <a:chExt cx="6045354" cy="5628179"/>
          </a:xfrm>
        </p:grpSpPr>
        <p:pic>
          <p:nvPicPr>
            <p:cNvPr id="4" name="Picture 3"/>
            <p:cNvPicPr>
              <a:picLocks noChangeAspect="1"/>
            </p:cNvPicPr>
            <p:nvPr/>
          </p:nvPicPr>
          <p:blipFill>
            <a:blip r:embed="rId7"/>
            <a:stretch>
              <a:fillRect/>
            </a:stretch>
          </p:blipFill>
          <p:spPr>
            <a:xfrm>
              <a:off x="6031487" y="892812"/>
              <a:ext cx="6045354" cy="5600048"/>
            </a:xfrm>
            <a:prstGeom prst="rect">
              <a:avLst/>
            </a:prstGeom>
          </p:spPr>
        </p:pic>
        <p:sp>
          <p:nvSpPr>
            <p:cNvPr id="16" name="Rectangle 15"/>
            <p:cNvSpPr/>
            <p:nvPr/>
          </p:nvSpPr>
          <p:spPr>
            <a:xfrm>
              <a:off x="8244539" y="3905250"/>
              <a:ext cx="1619250" cy="2060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244539" y="864681"/>
              <a:ext cx="1619250" cy="2060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033200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4" y="70485"/>
            <a:ext cx="7706996"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spc="300" dirty="0">
                <a:latin typeface="Arial" panose="020B0604020202020204"/>
                <a:ea typeface="微软雅黑" panose="020B0503020204020204" pitchFamily="34" charset="-122"/>
                <a:cs typeface="+mn-cs"/>
              </a:rPr>
              <a:t>Results on ImageNet1K</a:t>
            </a:r>
          </a:p>
        </p:txBody>
      </p:sp>
      <p:sp>
        <p:nvSpPr>
          <p:cNvPr id="15" name="文本框 3"/>
          <p:cNvSpPr txBox="1"/>
          <p:nvPr/>
        </p:nvSpPr>
        <p:spPr>
          <a:xfrm>
            <a:off x="156135" y="913952"/>
            <a:ext cx="11720016" cy="5693866"/>
          </a:xfrm>
          <a:prstGeom prst="rect">
            <a:avLst/>
          </a:prstGeom>
          <a:noFill/>
        </p:spPr>
        <p:txBody>
          <a:bodyPr wrap="square" rtlCol="0" anchor="t">
            <a:spAutoFit/>
          </a:bodyPr>
          <a:lstStyle/>
          <a:p>
            <a:pPr marL="285750" indent="-285750" algn="just">
              <a:buFont typeface="Arial" panose="020B0604020202020204" pitchFamily="34" charset="0"/>
              <a:buChar char="•"/>
            </a:pPr>
            <a:r>
              <a:rPr lang="en-US" altLang="zh-CN" sz="1400" dirty="0" err="1">
                <a:latin typeface="Arial" panose="020B0604020202020204" pitchFamily="34" charset="0"/>
                <a:cs typeface="Arial" panose="020B0604020202020204" pitchFamily="34" charset="0"/>
              </a:rPr>
              <a:t>GPUNet</a:t>
            </a:r>
            <a:r>
              <a:rPr lang="en-US" altLang="zh-CN" sz="1400" dirty="0">
                <a:latin typeface="Arial" panose="020B0604020202020204" pitchFamily="34" charset="0"/>
                <a:cs typeface="Arial" panose="020B0604020202020204" pitchFamily="34" charset="0"/>
              </a:rPr>
              <a:t>-D, for the cases of with/without distillation.</a:t>
            </a: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smtClean="0">
                <a:latin typeface="Arial" panose="020B0604020202020204" pitchFamily="34" charset="0"/>
                <a:cs typeface="Arial" panose="020B0604020202020204" pitchFamily="34" charset="0"/>
              </a:rPr>
              <a:t>EfficientNet-V2 </a:t>
            </a:r>
            <a:r>
              <a:rPr lang="en-US" altLang="zh-CN" sz="1400" dirty="0">
                <a:latin typeface="Arial" panose="020B0604020202020204" pitchFamily="34" charset="0"/>
                <a:cs typeface="Arial" panose="020B0604020202020204" pitchFamily="34" charset="0"/>
              </a:rPr>
              <a:t>shows slightly better results than </a:t>
            </a:r>
            <a:r>
              <a:rPr lang="en-US" altLang="zh-CN" sz="1400" dirty="0" err="1">
                <a:latin typeface="Arial" panose="020B0604020202020204" pitchFamily="34" charset="0"/>
                <a:cs typeface="Arial" panose="020B0604020202020204" pitchFamily="34" charset="0"/>
              </a:rPr>
              <a:t>GPUNet</a:t>
            </a:r>
            <a:r>
              <a:rPr lang="en-US" altLang="zh-CN" sz="1400" dirty="0">
                <a:latin typeface="Arial" panose="020B0604020202020204" pitchFamily="34" charset="0"/>
                <a:cs typeface="Arial" panose="020B0604020202020204" pitchFamily="34" charset="0"/>
              </a:rPr>
              <a:t> when latency &gt; 3ms</a:t>
            </a:r>
            <a:r>
              <a:rPr lang="en-US" altLang="zh-CN" sz="14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err="1">
                <a:latin typeface="Arial" panose="020B0604020202020204" pitchFamily="34" charset="0"/>
                <a:cs typeface="Arial" panose="020B0604020202020204" pitchFamily="34" charset="0"/>
              </a:rPr>
              <a:t>GPUNet</a:t>
            </a:r>
            <a:r>
              <a:rPr lang="en-US" altLang="zh-CN" sz="1400" dirty="0">
                <a:latin typeface="Arial" panose="020B0604020202020204" pitchFamily="34" charset="0"/>
                <a:cs typeface="Arial" panose="020B0604020202020204" pitchFamily="34" charset="0"/>
              </a:rPr>
              <a:t>-D dominates other models in both target </a:t>
            </a:r>
            <a:r>
              <a:rPr lang="en-US" altLang="zh-CN" sz="1400" dirty="0" smtClean="0">
                <a:latin typeface="Arial" panose="020B0604020202020204" pitchFamily="34" charset="0"/>
                <a:cs typeface="Arial" panose="020B0604020202020204" pitchFamily="34" charset="0"/>
              </a:rPr>
              <a:t>objectives</a:t>
            </a: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7"/>
          <a:stretch>
            <a:fillRect/>
          </a:stretch>
        </p:blipFill>
        <p:spPr>
          <a:xfrm>
            <a:off x="6823173" y="788544"/>
            <a:ext cx="4976154" cy="5629275"/>
          </a:xfrm>
          <a:prstGeom prst="rect">
            <a:avLst/>
          </a:prstGeom>
        </p:spPr>
      </p:pic>
    </p:spTree>
    <p:extLst>
      <p:ext uri="{BB962C8B-B14F-4D97-AF65-F5344CB8AC3E}">
        <p14:creationId xmlns:p14="http://schemas.microsoft.com/office/powerpoint/2010/main" val="4169666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4" y="70485"/>
            <a:ext cx="7706996"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spc="300" dirty="0">
                <a:latin typeface="Arial" panose="020B0604020202020204"/>
                <a:ea typeface="微软雅黑" panose="020B0503020204020204" pitchFamily="34" charset="-122"/>
                <a:cs typeface="+mn-cs"/>
              </a:rPr>
              <a:t>Verify the models on more devices</a:t>
            </a:r>
          </a:p>
        </p:txBody>
      </p:sp>
      <p:sp>
        <p:nvSpPr>
          <p:cNvPr id="15" name="文本框 3"/>
          <p:cNvSpPr txBox="1"/>
          <p:nvPr/>
        </p:nvSpPr>
        <p:spPr>
          <a:xfrm>
            <a:off x="156135" y="913952"/>
            <a:ext cx="11720016" cy="5047536"/>
          </a:xfrm>
          <a:prstGeom prst="rect">
            <a:avLst/>
          </a:prstGeom>
          <a:noFill/>
        </p:spPr>
        <p:txBody>
          <a:bodyPr wrap="square" rtlCol="0" anchor="t">
            <a:spAutoFit/>
          </a:bodyPr>
          <a:lstStyle/>
          <a:p>
            <a:pPr marL="285750" indent="-285750" algn="just">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 </a:t>
            </a:r>
            <a:r>
              <a:rPr lang="en-US" altLang="zh-CN" sz="1400" dirty="0" smtClean="0">
                <a:latin typeface="Arial" panose="020B0604020202020204" pitchFamily="34" charset="0"/>
                <a:cs typeface="Arial" panose="020B0604020202020204" pitchFamily="34" charset="0"/>
              </a:rPr>
              <a:t>Advantages </a:t>
            </a:r>
            <a:r>
              <a:rPr lang="en-US" altLang="zh-CN" sz="1400" dirty="0">
                <a:latin typeface="Arial" panose="020B0604020202020204" pitchFamily="34" charset="0"/>
                <a:cs typeface="Arial" panose="020B0604020202020204" pitchFamily="34" charset="0"/>
              </a:rPr>
              <a:t>of GPUNet-2 and GPUNet-3 (latency &gt; 3000 </a:t>
            </a:r>
            <a:r>
              <a:rPr lang="en-US" altLang="zh-CN" sz="1400" dirty="0" smtClean="0">
                <a:latin typeface="Arial" panose="020B0604020202020204" pitchFamily="34" charset="0"/>
                <a:cs typeface="Arial" panose="020B0604020202020204" pitchFamily="34" charset="0"/>
              </a:rPr>
              <a:t>on Orin</a:t>
            </a:r>
            <a:r>
              <a:rPr lang="en-US" altLang="zh-CN" sz="1400" dirty="0">
                <a:latin typeface="Arial" panose="020B0604020202020204" pitchFamily="34" charset="0"/>
                <a:cs typeface="Arial" panose="020B0604020202020204" pitchFamily="34" charset="0"/>
              </a:rPr>
              <a:t>) decrease on Orin w.r.t on GV100</a:t>
            </a:r>
            <a:r>
              <a:rPr lang="en-US" altLang="zh-CN" sz="14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Because </a:t>
            </a:r>
            <a:r>
              <a:rPr lang="en-US" altLang="zh-CN" sz="1400" dirty="0" smtClean="0">
                <a:latin typeface="Arial" panose="020B0604020202020204" pitchFamily="34" charset="0"/>
                <a:cs typeface="Arial" panose="020B0604020202020204" pitchFamily="34" charset="0"/>
              </a:rPr>
              <a:t>GV100 has </a:t>
            </a:r>
            <a:r>
              <a:rPr lang="en-US" altLang="zh-CN" sz="1400" dirty="0">
                <a:latin typeface="Arial" panose="020B0604020202020204" pitchFamily="34" charset="0"/>
                <a:cs typeface="Arial" panose="020B0604020202020204" pitchFamily="34" charset="0"/>
              </a:rPr>
              <a:t>more execution units than Orin, increasing filters </a:t>
            </a:r>
            <a:r>
              <a:rPr lang="en-US" altLang="zh-CN" sz="1400" dirty="0" smtClean="0">
                <a:latin typeface="Arial" panose="020B0604020202020204" pitchFamily="34" charset="0"/>
                <a:cs typeface="Arial" panose="020B0604020202020204" pitchFamily="34" charset="0"/>
              </a:rPr>
              <a:t>or layers </a:t>
            </a:r>
            <a:r>
              <a:rPr lang="en-US" altLang="zh-CN" sz="1400" dirty="0">
                <a:latin typeface="Arial" panose="020B0604020202020204" pitchFamily="34" charset="0"/>
                <a:cs typeface="Arial" panose="020B0604020202020204" pitchFamily="34" charset="0"/>
              </a:rPr>
              <a:t>can better saturate the </a:t>
            </a:r>
            <a:r>
              <a:rPr lang="en-US" altLang="zh-CN" sz="1400" dirty="0" smtClean="0">
                <a:latin typeface="Arial" panose="020B0604020202020204" pitchFamily="34" charset="0"/>
                <a:cs typeface="Arial" panose="020B0604020202020204" pitchFamily="34" charset="0"/>
              </a:rPr>
              <a:t>device.</a:t>
            </a: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7"/>
          <a:stretch>
            <a:fillRect/>
          </a:stretch>
        </p:blipFill>
        <p:spPr>
          <a:xfrm>
            <a:off x="2073555" y="2394454"/>
            <a:ext cx="7885176" cy="3853258"/>
          </a:xfrm>
          <a:prstGeom prst="rect">
            <a:avLst/>
          </a:prstGeom>
        </p:spPr>
      </p:pic>
    </p:spTree>
    <p:extLst>
      <p:ext uri="{BB962C8B-B14F-4D97-AF65-F5344CB8AC3E}">
        <p14:creationId xmlns:p14="http://schemas.microsoft.com/office/powerpoint/2010/main" val="2289947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4" y="70485"/>
            <a:ext cx="7706996"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spc="300" dirty="0">
                <a:latin typeface="Arial" panose="020B0604020202020204"/>
                <a:ea typeface="微软雅黑" panose="020B0503020204020204" pitchFamily="34" charset="-122"/>
                <a:cs typeface="+mn-cs"/>
              </a:rPr>
              <a:t>Why </a:t>
            </a:r>
            <a:r>
              <a:rPr lang="en-US" altLang="zh-CN" sz="2400" b="1" spc="300" dirty="0" err="1">
                <a:latin typeface="Arial" panose="020B0604020202020204"/>
                <a:ea typeface="微软雅黑" panose="020B0503020204020204" pitchFamily="34" charset="-122"/>
                <a:cs typeface="+mn-cs"/>
              </a:rPr>
              <a:t>GPUNet</a:t>
            </a:r>
            <a:r>
              <a:rPr lang="en-US" altLang="zh-CN" sz="2400" b="1" spc="300" dirty="0">
                <a:latin typeface="Arial" panose="020B0604020202020204"/>
                <a:ea typeface="微软雅黑" panose="020B0503020204020204" pitchFamily="34" charset="-122"/>
                <a:cs typeface="+mn-cs"/>
              </a:rPr>
              <a:t> Are Faster and Better?</a:t>
            </a:r>
          </a:p>
        </p:txBody>
      </p:sp>
      <p:sp>
        <p:nvSpPr>
          <p:cNvPr id="15" name="文本框 3"/>
          <p:cNvSpPr txBox="1"/>
          <p:nvPr/>
        </p:nvSpPr>
        <p:spPr>
          <a:xfrm>
            <a:off x="101271" y="760413"/>
            <a:ext cx="11720016" cy="5693866"/>
          </a:xfrm>
          <a:prstGeom prst="rect">
            <a:avLst/>
          </a:prstGeom>
          <a:noFill/>
        </p:spPr>
        <p:txBody>
          <a:bodyPr wrap="square" rtlCol="0" anchor="t">
            <a:spAutoFit/>
          </a:bodyPr>
          <a:lstStyle/>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Mixed Activation Types: </a:t>
            </a:r>
            <a:r>
              <a:rPr lang="en-US" altLang="zh-CN" sz="1400" dirty="0" err="1">
                <a:latin typeface="Arial" panose="020B0604020202020204" pitchFamily="34" charset="0"/>
                <a:cs typeface="Arial" panose="020B0604020202020204" pitchFamily="34" charset="0"/>
              </a:rPr>
              <a:t>GPUNet</a:t>
            </a:r>
            <a:r>
              <a:rPr lang="en-US" altLang="zh-CN" sz="1400" dirty="0">
                <a:latin typeface="Arial" panose="020B0604020202020204" pitchFamily="34" charset="0"/>
                <a:cs typeface="Arial" panose="020B0604020202020204" pitchFamily="34" charset="0"/>
              </a:rPr>
              <a:t> alternates between </a:t>
            </a:r>
            <a:r>
              <a:rPr lang="en-US" altLang="zh-CN" sz="1400" dirty="0" err="1">
                <a:latin typeface="Arial" panose="020B0604020202020204" pitchFamily="34" charset="0"/>
                <a:cs typeface="Arial" panose="020B0604020202020204" pitchFamily="34" charset="0"/>
              </a:rPr>
              <a:t>ReLU</a:t>
            </a:r>
            <a:r>
              <a:rPr lang="en-US" altLang="zh-CN" sz="1400" dirty="0">
                <a:latin typeface="Arial" panose="020B0604020202020204" pitchFamily="34" charset="0"/>
                <a:cs typeface="Arial" panose="020B0604020202020204" pitchFamily="34" charset="0"/>
              </a:rPr>
              <a:t> and Swish activations for different layers, unlike </a:t>
            </a:r>
            <a:r>
              <a:rPr lang="en-US" altLang="zh-CN" sz="1400" dirty="0" err="1">
                <a:latin typeface="Arial" panose="020B0604020202020204" pitchFamily="34" charset="0"/>
                <a:cs typeface="Arial" panose="020B0604020202020204" pitchFamily="34" charset="0"/>
              </a:rPr>
              <a:t>EfficientNet</a:t>
            </a:r>
            <a:r>
              <a:rPr lang="en-US" altLang="zh-CN" sz="1400" dirty="0">
                <a:latin typeface="Arial" panose="020B0604020202020204" pitchFamily="34" charset="0"/>
                <a:cs typeface="Arial" panose="020B0604020202020204" pitchFamily="34" charset="0"/>
              </a:rPr>
              <a:t> and </a:t>
            </a:r>
            <a:r>
              <a:rPr lang="en-US" altLang="zh-CN" sz="1400" dirty="0" err="1">
                <a:latin typeface="Arial" panose="020B0604020202020204" pitchFamily="34" charset="0"/>
                <a:cs typeface="Arial" panose="020B0604020202020204" pitchFamily="34" charset="0"/>
              </a:rPr>
              <a:t>FBNet</a:t>
            </a:r>
            <a:r>
              <a:rPr lang="en-US" altLang="zh-CN" sz="1400" dirty="0">
                <a:latin typeface="Arial" panose="020B0604020202020204" pitchFamily="34" charset="0"/>
                <a:cs typeface="Arial" panose="020B0604020202020204" pitchFamily="34" charset="0"/>
              </a:rPr>
              <a:t> which consistently use Swish. This mix helps </a:t>
            </a:r>
            <a:r>
              <a:rPr lang="en-US" altLang="zh-CN" sz="1400" dirty="0" err="1">
                <a:latin typeface="Arial" panose="020B0604020202020204" pitchFamily="34" charset="0"/>
                <a:cs typeface="Arial" panose="020B0604020202020204" pitchFamily="34" charset="0"/>
              </a:rPr>
              <a:t>GPUNet</a:t>
            </a:r>
            <a:r>
              <a:rPr lang="en-US" altLang="zh-CN" sz="1400" dirty="0">
                <a:latin typeface="Arial" panose="020B0604020202020204" pitchFamily="34" charset="0"/>
                <a:cs typeface="Arial" panose="020B0604020202020204" pitchFamily="34" charset="0"/>
              </a:rPr>
              <a:t> reduce latency, allowing room for other accuracy-improving features like larger filters.</a:t>
            </a: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smtClean="0">
                <a:latin typeface="Arial" panose="020B0604020202020204" pitchFamily="34" charset="0"/>
                <a:cs typeface="Arial" panose="020B0604020202020204" pitchFamily="34" charset="0"/>
              </a:rPr>
              <a:t>Controlled </a:t>
            </a:r>
            <a:r>
              <a:rPr lang="en-US" altLang="zh-CN" sz="1400" dirty="0">
                <a:latin typeface="Arial" panose="020B0604020202020204" pitchFamily="34" charset="0"/>
                <a:cs typeface="Arial" panose="020B0604020202020204" pitchFamily="34" charset="0"/>
              </a:rPr>
              <a:t>Expansion in IRB: </a:t>
            </a:r>
            <a:r>
              <a:rPr lang="en-US" altLang="zh-CN" sz="1400" dirty="0" err="1">
                <a:latin typeface="Arial" panose="020B0604020202020204" pitchFamily="34" charset="0"/>
                <a:cs typeface="Arial" panose="020B0604020202020204" pitchFamily="34" charset="0"/>
              </a:rPr>
              <a:t>GPUNet</a:t>
            </a:r>
            <a:r>
              <a:rPr lang="en-US" altLang="zh-CN" sz="1400" dirty="0">
                <a:latin typeface="Arial" panose="020B0604020202020204" pitchFamily="34" charset="0"/>
                <a:cs typeface="Arial" panose="020B0604020202020204" pitchFamily="34" charset="0"/>
              </a:rPr>
              <a:t> often opts for smaller expansions in its Inverted Residual Blocks (IRB) compared to other models, effectively reducing network latency.</a:t>
            </a: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smtClean="0">
                <a:latin typeface="Arial" panose="020B0604020202020204" pitchFamily="34" charset="0"/>
                <a:cs typeface="Arial" panose="020B0604020202020204" pitchFamily="34" charset="0"/>
              </a:rPr>
              <a:t>Wider </a:t>
            </a:r>
            <a:r>
              <a:rPr lang="en-US" altLang="zh-CN" sz="1400" dirty="0">
                <a:latin typeface="Arial" panose="020B0604020202020204" pitchFamily="34" charset="0"/>
                <a:cs typeface="Arial" panose="020B0604020202020204" pitchFamily="34" charset="0"/>
              </a:rPr>
              <a:t>and Deeper Network Design: Thanks to savings in latency from mixed activation types and fewer expansions, </a:t>
            </a:r>
            <a:r>
              <a:rPr lang="en-US" altLang="zh-CN" sz="1400" dirty="0" err="1">
                <a:latin typeface="Arial" panose="020B0604020202020204" pitchFamily="34" charset="0"/>
                <a:cs typeface="Arial" panose="020B0604020202020204" pitchFamily="34" charset="0"/>
              </a:rPr>
              <a:t>GPUNet</a:t>
            </a:r>
            <a:r>
              <a:rPr lang="en-US" altLang="zh-CN" sz="1400" dirty="0">
                <a:latin typeface="Arial" panose="020B0604020202020204" pitchFamily="34" charset="0"/>
                <a:cs typeface="Arial" panose="020B0604020202020204" pitchFamily="34" charset="0"/>
              </a:rPr>
              <a:t> tends to have a wider (more filters) and deeper (more layers) structure than </a:t>
            </a:r>
            <a:r>
              <a:rPr lang="en-US" altLang="zh-CN" sz="1400" dirty="0" err="1">
                <a:latin typeface="Arial" panose="020B0604020202020204" pitchFamily="34" charset="0"/>
                <a:cs typeface="Arial" panose="020B0604020202020204" pitchFamily="34" charset="0"/>
              </a:rPr>
              <a:t>FBNet</a:t>
            </a:r>
            <a:r>
              <a:rPr lang="en-US" altLang="zh-CN" sz="1400" dirty="0">
                <a:latin typeface="Arial" panose="020B0604020202020204" pitchFamily="34" charset="0"/>
                <a:cs typeface="Arial" panose="020B0604020202020204" pitchFamily="34" charset="0"/>
              </a:rPr>
              <a:t> and </a:t>
            </a:r>
            <a:r>
              <a:rPr lang="en-US" altLang="zh-CN" sz="1400" dirty="0" err="1">
                <a:latin typeface="Arial" panose="020B0604020202020204" pitchFamily="34" charset="0"/>
                <a:cs typeface="Arial" panose="020B0604020202020204" pitchFamily="34" charset="0"/>
              </a:rPr>
              <a:t>EfficientNet</a:t>
            </a:r>
            <a:r>
              <a:rPr lang="en-US" altLang="zh-CN" sz="1400" dirty="0">
                <a:latin typeface="Arial" panose="020B0604020202020204" pitchFamily="34" charset="0"/>
                <a:cs typeface="Arial" panose="020B0604020202020204" pitchFamily="34" charset="0"/>
              </a:rPr>
              <a:t>, contributing to its superior accuracy.</a:t>
            </a: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smtClean="0">
                <a:latin typeface="Arial" panose="020B0604020202020204" pitchFamily="34" charset="0"/>
                <a:cs typeface="Arial" panose="020B0604020202020204" pitchFamily="34" charset="0"/>
              </a:rPr>
              <a:t>Higher </a:t>
            </a:r>
            <a:r>
              <a:rPr lang="en-US" altLang="zh-CN" sz="1400" dirty="0">
                <a:latin typeface="Arial" panose="020B0604020202020204" pitchFamily="34" charset="0"/>
                <a:cs typeface="Arial" panose="020B0604020202020204" pitchFamily="34" charset="0"/>
              </a:rPr>
              <a:t>Resolution: </a:t>
            </a:r>
            <a:r>
              <a:rPr lang="en-US" altLang="zh-CN" sz="1400" dirty="0" err="1">
                <a:latin typeface="Arial" panose="020B0604020202020204" pitchFamily="34" charset="0"/>
                <a:cs typeface="Arial" panose="020B0604020202020204" pitchFamily="34" charset="0"/>
              </a:rPr>
              <a:t>GPUNet</a:t>
            </a:r>
            <a:r>
              <a:rPr lang="en-US" altLang="zh-CN" sz="1400" dirty="0">
                <a:latin typeface="Arial" panose="020B0604020202020204" pitchFamily="34" charset="0"/>
                <a:cs typeface="Arial" panose="020B0604020202020204" pitchFamily="34" charset="0"/>
              </a:rPr>
              <a:t> uses larger image resolutions compared to </a:t>
            </a:r>
            <a:r>
              <a:rPr lang="en-US" altLang="zh-CN" sz="1400" dirty="0" err="1">
                <a:latin typeface="Arial" panose="020B0604020202020204" pitchFamily="34" charset="0"/>
                <a:cs typeface="Arial" panose="020B0604020202020204" pitchFamily="34" charset="0"/>
              </a:rPr>
              <a:t>EfficientNet</a:t>
            </a:r>
            <a:r>
              <a:rPr lang="en-US" altLang="zh-CN" sz="1400" dirty="0">
                <a:latin typeface="Arial" panose="020B0604020202020204" pitchFamily="34" charset="0"/>
                <a:cs typeface="Arial" panose="020B0604020202020204" pitchFamily="34" charset="0"/>
              </a:rPr>
              <a:t> and </a:t>
            </a:r>
            <a:r>
              <a:rPr lang="en-US" altLang="zh-CN" sz="1400" dirty="0" err="1">
                <a:latin typeface="Arial" panose="020B0604020202020204" pitchFamily="34" charset="0"/>
                <a:cs typeface="Arial" panose="020B0604020202020204" pitchFamily="34" charset="0"/>
              </a:rPr>
              <a:t>FBNet</a:t>
            </a:r>
            <a:r>
              <a:rPr lang="en-US" altLang="zh-CN" sz="1400" dirty="0">
                <a:latin typeface="Arial" panose="020B0604020202020204" pitchFamily="34" charset="0"/>
                <a:cs typeface="Arial" panose="020B0604020202020204" pitchFamily="34" charset="0"/>
              </a:rPr>
              <a:t>, improving its accuracy but also resulting in higher </a:t>
            </a:r>
            <a:r>
              <a:rPr lang="en-US" altLang="zh-CN" sz="1400" dirty="0" smtClean="0">
                <a:latin typeface="Arial" panose="020B0604020202020204" pitchFamily="34" charset="0"/>
                <a:cs typeface="Arial" panose="020B0604020202020204" pitchFamily="34" charset="0"/>
              </a:rPr>
              <a:t>FLOPS.</a:t>
            </a: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7"/>
          <a:stretch>
            <a:fillRect/>
          </a:stretch>
        </p:blipFill>
        <p:spPr>
          <a:xfrm>
            <a:off x="4039210" y="3206404"/>
            <a:ext cx="3552031" cy="3354452"/>
          </a:xfrm>
          <a:prstGeom prst="rect">
            <a:avLst/>
          </a:prstGeom>
        </p:spPr>
      </p:pic>
    </p:spTree>
    <p:extLst>
      <p:ext uri="{BB962C8B-B14F-4D97-AF65-F5344CB8AC3E}">
        <p14:creationId xmlns:p14="http://schemas.microsoft.com/office/powerpoint/2010/main" val="7963812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4" y="70485"/>
            <a:ext cx="7706996"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spc="300" dirty="0">
                <a:latin typeface="Arial" panose="020B0604020202020204"/>
                <a:ea typeface="微软雅黑" panose="020B0503020204020204" pitchFamily="34" charset="-122"/>
                <a:cs typeface="+mn-cs"/>
              </a:rPr>
              <a:t>Evaluating on Detection tasks</a:t>
            </a:r>
          </a:p>
        </p:txBody>
      </p:sp>
      <p:sp>
        <p:nvSpPr>
          <p:cNvPr id="15" name="文本框 3"/>
          <p:cNvSpPr txBox="1"/>
          <p:nvPr/>
        </p:nvSpPr>
        <p:spPr>
          <a:xfrm>
            <a:off x="101271" y="760413"/>
            <a:ext cx="11720016" cy="4185761"/>
          </a:xfrm>
          <a:prstGeom prst="rect">
            <a:avLst/>
          </a:prstGeom>
          <a:noFill/>
        </p:spPr>
        <p:txBody>
          <a:bodyPr wrap="square" rtlCol="0" anchor="t">
            <a:spAutoFit/>
          </a:bodyPr>
          <a:lstStyle/>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We test </a:t>
            </a:r>
            <a:r>
              <a:rPr lang="en-US" altLang="zh-CN" sz="1400" dirty="0" err="1">
                <a:latin typeface="Arial" panose="020B0604020202020204" pitchFamily="34" charset="0"/>
                <a:cs typeface="Arial" panose="020B0604020202020204" pitchFamily="34" charset="0"/>
              </a:rPr>
              <a:t>GPUNet</a:t>
            </a:r>
            <a:r>
              <a:rPr lang="en-US" altLang="zh-CN" sz="1400" dirty="0">
                <a:latin typeface="Arial" panose="020B0604020202020204" pitchFamily="34" charset="0"/>
                <a:cs typeface="Arial" panose="020B0604020202020204" pitchFamily="34" charset="0"/>
              </a:rPr>
              <a:t> on COCO detection </a:t>
            </a:r>
            <a:r>
              <a:rPr lang="en-US" altLang="zh-CN" sz="1400" dirty="0" smtClean="0">
                <a:latin typeface="Arial" panose="020B0604020202020204" pitchFamily="34" charset="0"/>
                <a:cs typeface="Arial" panose="020B0604020202020204" pitchFamily="34" charset="0"/>
              </a:rPr>
              <a:t>tasks.</a:t>
            </a: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GPUNet-2 is not only faster, </a:t>
            </a:r>
            <a:r>
              <a:rPr lang="en-US" altLang="zh-CN" sz="1400" dirty="0" smtClean="0">
                <a:latin typeface="Arial" panose="020B0604020202020204" pitchFamily="34" charset="0"/>
                <a:cs typeface="Arial" panose="020B0604020202020204" pitchFamily="34" charset="0"/>
              </a:rPr>
              <a:t>but also </a:t>
            </a:r>
            <a:r>
              <a:rPr lang="en-US" altLang="zh-CN" sz="1400" dirty="0">
                <a:latin typeface="Arial" panose="020B0604020202020204" pitchFamily="34" charset="0"/>
                <a:cs typeface="Arial" panose="020B0604020202020204" pitchFamily="34" charset="0"/>
              </a:rPr>
              <a:t>delivers higher </a:t>
            </a:r>
            <a:r>
              <a:rPr lang="en-US" altLang="zh-CN" sz="1400" dirty="0" err="1">
                <a:latin typeface="Arial" panose="020B0604020202020204" pitchFamily="34" charset="0"/>
                <a:cs typeface="Arial" panose="020B0604020202020204" pitchFamily="34" charset="0"/>
              </a:rPr>
              <a:t>mAP</a:t>
            </a:r>
            <a:r>
              <a:rPr lang="en-US" altLang="zh-CN" sz="1400" dirty="0">
                <a:latin typeface="Arial" panose="020B0604020202020204" pitchFamily="34" charset="0"/>
                <a:cs typeface="Arial" panose="020B0604020202020204" pitchFamily="34" charset="0"/>
              </a:rPr>
              <a:t> than baseline models</a:t>
            </a:r>
            <a:r>
              <a:rPr lang="en-US" altLang="zh-CN" sz="14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7"/>
          <a:stretch>
            <a:fillRect/>
          </a:stretch>
        </p:blipFill>
        <p:spPr>
          <a:xfrm>
            <a:off x="1794017" y="2484878"/>
            <a:ext cx="8840456" cy="3278706"/>
          </a:xfrm>
          <a:prstGeom prst="rect">
            <a:avLst/>
          </a:prstGeom>
        </p:spPr>
      </p:pic>
    </p:spTree>
    <p:extLst>
      <p:ext uri="{BB962C8B-B14F-4D97-AF65-F5344CB8AC3E}">
        <p14:creationId xmlns:p14="http://schemas.microsoft.com/office/powerpoint/2010/main" val="2290586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5</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4" y="70485"/>
            <a:ext cx="7706996"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spc="300" dirty="0" smtClean="0">
                <a:latin typeface="Arial" panose="020B0604020202020204"/>
                <a:ea typeface="微软雅黑" panose="020B0503020204020204" pitchFamily="34" charset="-122"/>
                <a:cs typeface="+mn-cs"/>
              </a:rPr>
              <a:t>Conclusion</a:t>
            </a:r>
            <a:endParaRPr lang="en-US" altLang="zh-CN" sz="2400" b="1" spc="300" dirty="0">
              <a:latin typeface="Arial" panose="020B0604020202020204"/>
              <a:ea typeface="微软雅黑" panose="020B0503020204020204" pitchFamily="34" charset="-122"/>
              <a:cs typeface="+mn-cs"/>
            </a:endParaRPr>
          </a:p>
        </p:txBody>
      </p:sp>
      <p:sp>
        <p:nvSpPr>
          <p:cNvPr id="15" name="文本框 3"/>
          <p:cNvSpPr txBox="1"/>
          <p:nvPr/>
        </p:nvSpPr>
        <p:spPr>
          <a:xfrm>
            <a:off x="101271" y="760413"/>
            <a:ext cx="11720016" cy="8063746"/>
          </a:xfrm>
          <a:prstGeom prst="rect">
            <a:avLst/>
          </a:prstGeom>
          <a:noFill/>
        </p:spPr>
        <p:txBody>
          <a:bodyPr wrap="square" rtlCol="0" anchor="t">
            <a:spAutoFit/>
          </a:bodyPr>
          <a:lstStyle/>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A model hub is created, categorized by inference latency, to aid in the easy selection and use of pre-trained models with known compatibility and performance metrics</a:t>
            </a:r>
            <a:r>
              <a:rPr lang="en-US" altLang="zh-CN" sz="14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Innovative Distributed NAS System: The project employs a cutting-edge distributed Neural Architecture Search system with an advanced search space to develop the efficient and high-performing </a:t>
            </a:r>
            <a:r>
              <a:rPr lang="en-US" altLang="zh-CN" sz="1400" dirty="0" err="1">
                <a:latin typeface="Arial" panose="020B0604020202020204" pitchFamily="34" charset="0"/>
                <a:cs typeface="Arial" panose="020B0604020202020204" pitchFamily="34" charset="0"/>
              </a:rPr>
              <a:t>GPUNet</a:t>
            </a:r>
            <a:r>
              <a:rPr lang="en-US" altLang="zh-CN" sz="1400" dirty="0">
                <a:latin typeface="Arial" panose="020B0604020202020204" pitchFamily="34" charset="0"/>
                <a:cs typeface="Arial" panose="020B0604020202020204" pitchFamily="34" charset="0"/>
              </a:rPr>
              <a:t> models.</a:t>
            </a: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Setting New Standards in Performance: This approach establishes a new benchmark in balancing latency and accuracy, showcasing the NAS system's effectiveness in achieving state-of-the-art results.</a:t>
            </a: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Flexible and Adaptable NAS Framework: While focusing on </a:t>
            </a:r>
            <a:r>
              <a:rPr lang="en-US" altLang="zh-CN" sz="1400" dirty="0" err="1">
                <a:latin typeface="Arial" panose="020B0604020202020204" pitchFamily="34" charset="0"/>
                <a:cs typeface="Arial" panose="020B0604020202020204" pitchFamily="34" charset="0"/>
              </a:rPr>
              <a:t>EfficientNet</a:t>
            </a:r>
            <a:r>
              <a:rPr lang="en-US" altLang="zh-CN" sz="1400" dirty="0">
                <a:latin typeface="Arial" panose="020B0604020202020204" pitchFamily="34" charset="0"/>
                <a:cs typeface="Arial" panose="020B0604020202020204" pitchFamily="34" charset="0"/>
              </a:rPr>
              <a:t>, the NAS framework is designed to be adaptable, capable of supporting various tasks and search spaces.</a:t>
            </a: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Ongoing Updates for NAS Models: The hub is committed to continuously integrating the latest technological advancements in NAS-optimized models, serving as a dynamic resource for machine learning practitioners..</a:t>
            </a: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9628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8" name="矩形 27"/>
          <p:cNvSpPr/>
          <p:nvPr/>
        </p:nvSpPr>
        <p:spPr>
          <a:xfrm>
            <a:off x="34" y="2553476"/>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p:cNvSpPr/>
          <p:nvPr/>
        </p:nvSpPr>
        <p:spPr>
          <a:xfrm>
            <a:off x="1488793" y="2197454"/>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621" y="2057161"/>
            <a:ext cx="3140616" cy="2903588"/>
          </a:xfrm>
          <a:prstGeom prst="rect">
            <a:avLst/>
          </a:prstGeom>
        </p:spPr>
      </p:pic>
      <p:sp>
        <p:nvSpPr>
          <p:cNvPr id="32" name="文本框 31"/>
          <p:cNvSpPr txBox="1"/>
          <p:nvPr/>
        </p:nvSpPr>
        <p:spPr>
          <a:xfrm>
            <a:off x="4224684" y="2967914"/>
            <a:ext cx="7321550" cy="922020"/>
          </a:xfrm>
          <a:prstGeom prst="rect">
            <a:avLst/>
          </a:prstGeom>
          <a:noFill/>
        </p:spPr>
        <p:txBody>
          <a:bodyPr wrap="none" rtlCol="0">
            <a:spAutoFit/>
          </a:bodyPr>
          <a:lstStyle/>
          <a:p>
            <a:pPr algn="ct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Listening</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4" y="70485"/>
            <a:ext cx="3314828"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spc="300" dirty="0" smtClean="0">
                <a:latin typeface="Arial" panose="020B0604020202020204"/>
                <a:ea typeface="微软雅黑" panose="020B0503020204020204" pitchFamily="34" charset="-122"/>
                <a:cs typeface="+mn-cs"/>
              </a:rPr>
              <a:t>Introduction</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4" name="文本框 3"/>
          <p:cNvSpPr txBox="1"/>
          <p:nvPr/>
        </p:nvSpPr>
        <p:spPr>
          <a:xfrm>
            <a:off x="383540" y="892812"/>
            <a:ext cx="11239227" cy="6463308"/>
          </a:xfrm>
          <a:prstGeom prst="rect">
            <a:avLst/>
          </a:prstGeom>
          <a:noFill/>
        </p:spPr>
        <p:txBody>
          <a:bodyPr wrap="square" rtlCol="0" anchor="t">
            <a:spAutoFit/>
          </a:bodyPr>
          <a:lstStyle/>
          <a:p>
            <a:pPr algn="just"/>
            <a:r>
              <a:rPr lang="en-US" altLang="zh-CN" dirty="0">
                <a:latin typeface="Arial" panose="020B0604020202020204" pitchFamily="34" charset="0"/>
                <a:cs typeface="Arial" panose="020B0604020202020204" pitchFamily="34" charset="0"/>
              </a:rPr>
              <a:t>Customizing Convolution Neural Networks (CNN) </a:t>
            </a:r>
            <a:r>
              <a:rPr lang="en-US" altLang="zh-CN" dirty="0" smtClean="0">
                <a:latin typeface="Arial" panose="020B0604020202020204" pitchFamily="34" charset="0"/>
                <a:cs typeface="Arial" panose="020B0604020202020204" pitchFamily="34" charset="0"/>
              </a:rPr>
              <a:t>for production </a:t>
            </a:r>
            <a:r>
              <a:rPr lang="en-US" altLang="zh-CN" dirty="0">
                <a:latin typeface="Arial" panose="020B0604020202020204" pitchFamily="34" charset="0"/>
                <a:cs typeface="Arial" panose="020B0604020202020204" pitchFamily="34" charset="0"/>
              </a:rPr>
              <a:t>use has been a challenging task for DL </a:t>
            </a:r>
            <a:r>
              <a:rPr lang="en-US" altLang="zh-CN" dirty="0" smtClean="0">
                <a:latin typeface="Arial" panose="020B0604020202020204" pitchFamily="34" charset="0"/>
                <a:cs typeface="Arial" panose="020B0604020202020204" pitchFamily="34" charset="0"/>
              </a:rPr>
              <a:t>practitioners.</a:t>
            </a:r>
          </a:p>
          <a:p>
            <a:pPr algn="just"/>
            <a:endParaRPr lang="en-US" altLang="zh-CN" dirty="0" smtClean="0">
              <a:latin typeface="Arial" panose="020B0604020202020204" pitchFamily="34" charset="0"/>
              <a:cs typeface="Arial" panose="020B0604020202020204" pitchFamily="34" charset="0"/>
            </a:endParaRPr>
          </a:p>
          <a:p>
            <a:pPr algn="just"/>
            <a:endParaRPr lang="en-US" altLang="zh-CN" dirty="0" smtClean="0">
              <a:latin typeface="Arial" panose="020B0604020202020204" pitchFamily="34" charset="0"/>
              <a:cs typeface="Arial" panose="020B0604020202020204" pitchFamily="34" charset="0"/>
            </a:endParaRPr>
          </a:p>
          <a:p>
            <a:pPr algn="just"/>
            <a:endParaRPr lang="en-US" altLang="zh-CN" dirty="0" smtClean="0">
              <a:latin typeface="Arial" panose="020B0604020202020204" pitchFamily="34" charset="0"/>
              <a:cs typeface="Arial" panose="020B0604020202020204" pitchFamily="34" charset="0"/>
            </a:endParaRPr>
          </a:p>
          <a:p>
            <a:pPr algn="just"/>
            <a:r>
              <a:rPr lang="en-US" altLang="zh-CN" dirty="0" smtClean="0">
                <a:latin typeface="Arial" panose="020B0604020202020204" pitchFamily="34" charset="0"/>
                <a:cs typeface="Arial" panose="020B0604020202020204" pitchFamily="34" charset="0"/>
              </a:rPr>
              <a:t>DL </a:t>
            </a:r>
            <a:r>
              <a:rPr lang="en-US" altLang="zh-CN" dirty="0">
                <a:latin typeface="Arial" panose="020B0604020202020204" pitchFamily="34" charset="0"/>
                <a:cs typeface="Arial" panose="020B0604020202020204" pitchFamily="34" charset="0"/>
              </a:rPr>
              <a:t>researchers have been dedicated to inventing new building blocks, while DL engineers deploy these building blocks in real-world tasks, painstakingly recombine them to find architectures that meet the design </a:t>
            </a:r>
            <a:r>
              <a:rPr lang="en-US" altLang="zh-CN" dirty="0" smtClean="0">
                <a:latin typeface="Arial" panose="020B0604020202020204" pitchFamily="34" charset="0"/>
                <a:cs typeface="Arial" panose="020B0604020202020204" pitchFamily="34" charset="0"/>
              </a:rPr>
              <a:t>requirements.</a:t>
            </a:r>
          </a:p>
          <a:p>
            <a:pPr algn="just"/>
            <a:endParaRPr lang="en-US" altLang="zh-CN" dirty="0" smtClean="0">
              <a:latin typeface="Arial" panose="020B0604020202020204" pitchFamily="34" charset="0"/>
              <a:cs typeface="Arial" panose="020B0604020202020204" pitchFamily="34" charset="0"/>
            </a:endParaRPr>
          </a:p>
          <a:p>
            <a:pPr algn="just"/>
            <a:endParaRPr lang="en-US" altLang="zh-CN" dirty="0" smtClean="0">
              <a:latin typeface="Arial" panose="020B0604020202020204" pitchFamily="34" charset="0"/>
              <a:cs typeface="Arial" panose="020B0604020202020204" pitchFamily="34" charset="0"/>
            </a:endParaRPr>
          </a:p>
          <a:p>
            <a:pPr algn="just"/>
            <a:endParaRPr lang="en-US" altLang="zh-CN" dirty="0" smtClean="0">
              <a:latin typeface="Arial" panose="020B0604020202020204" pitchFamily="34" charset="0"/>
              <a:cs typeface="Arial" panose="020B0604020202020204" pitchFamily="34" charset="0"/>
            </a:endParaRPr>
          </a:p>
          <a:p>
            <a:pPr algn="just"/>
            <a:r>
              <a:rPr lang="en-US" altLang="zh-CN" dirty="0" smtClean="0">
                <a:latin typeface="Arial" panose="020B0604020202020204" pitchFamily="34" charset="0"/>
                <a:cs typeface="Arial" panose="020B0604020202020204" pitchFamily="34" charset="0"/>
              </a:rPr>
              <a:t>Most </a:t>
            </a:r>
            <a:r>
              <a:rPr lang="en-US" altLang="zh-CN" dirty="0">
                <a:latin typeface="Arial" panose="020B0604020202020204" pitchFamily="34" charset="0"/>
                <a:cs typeface="Arial" panose="020B0604020202020204" pitchFamily="34" charset="0"/>
              </a:rPr>
              <a:t>of the time, we can simplify these requirements to find the best-performing architecture on the target device (e.g., GPUs) within a specific latency budget</a:t>
            </a:r>
            <a:r>
              <a:rPr lang="en-US" altLang="zh-CN" dirty="0" smtClean="0">
                <a:latin typeface="Arial" panose="020B0604020202020204" pitchFamily="34" charset="0"/>
                <a:cs typeface="Arial" panose="020B0604020202020204" pitchFamily="34" charset="0"/>
              </a:rPr>
              <a:t>.</a:t>
            </a:r>
          </a:p>
          <a:p>
            <a:pPr algn="just"/>
            <a:endParaRPr lang="en-US" altLang="zh-CN" dirty="0" smtClean="0">
              <a:latin typeface="Arial" panose="020B0604020202020204" pitchFamily="34" charset="0"/>
              <a:cs typeface="Arial" panose="020B0604020202020204" pitchFamily="34" charset="0"/>
            </a:endParaRPr>
          </a:p>
          <a:p>
            <a:pPr algn="just"/>
            <a:endParaRPr lang="en-US" altLang="zh-CN" dirty="0">
              <a:latin typeface="Arial" panose="020B0604020202020204" pitchFamily="34" charset="0"/>
              <a:cs typeface="Arial" panose="020B0604020202020204" pitchFamily="34" charset="0"/>
            </a:endParaRPr>
          </a:p>
          <a:p>
            <a:pPr algn="just"/>
            <a:endParaRPr lang="en-US" altLang="zh-CN" dirty="0" smtClean="0">
              <a:latin typeface="Arial" panose="020B0604020202020204" pitchFamily="34" charset="0"/>
              <a:cs typeface="Arial" panose="020B0604020202020204" pitchFamily="34" charset="0"/>
            </a:endParaRPr>
          </a:p>
          <a:p>
            <a:pPr algn="just"/>
            <a:r>
              <a:rPr lang="en-US" altLang="zh-CN" dirty="0">
                <a:latin typeface="Arial" panose="020B0604020202020204" pitchFamily="34" charset="0"/>
                <a:cs typeface="Arial" panose="020B0604020202020204" pitchFamily="34" charset="0"/>
              </a:rPr>
              <a:t>Though there </a:t>
            </a:r>
            <a:r>
              <a:rPr lang="en-US" altLang="zh-CN" dirty="0" smtClean="0">
                <a:latin typeface="Arial" panose="020B0604020202020204" pitchFamily="34" charset="0"/>
                <a:cs typeface="Arial" panose="020B0604020202020204" pitchFamily="34" charset="0"/>
              </a:rPr>
              <a:t>are many </a:t>
            </a:r>
            <a:r>
              <a:rPr lang="en-US" altLang="zh-CN" dirty="0">
                <a:latin typeface="Arial" panose="020B0604020202020204" pitchFamily="34" charset="0"/>
                <a:cs typeface="Arial" panose="020B0604020202020204" pitchFamily="34" charset="0"/>
              </a:rPr>
              <a:t>exciting advancements in the neural network </a:t>
            </a:r>
            <a:r>
              <a:rPr lang="en-US" altLang="zh-CN" dirty="0" smtClean="0">
                <a:latin typeface="Arial" panose="020B0604020202020204" pitchFamily="34" charset="0"/>
                <a:cs typeface="Arial" panose="020B0604020202020204" pitchFamily="34" charset="0"/>
              </a:rPr>
              <a:t>designs, e.g</a:t>
            </a:r>
            <a:r>
              <a:rPr lang="en-US" altLang="zh-CN" dirty="0">
                <a:latin typeface="Arial" panose="020B0604020202020204" pitchFamily="34" charset="0"/>
                <a:cs typeface="Arial" panose="020B0604020202020204" pitchFamily="34" charset="0"/>
              </a:rPr>
              <a:t>., the residual </a:t>
            </a:r>
            <a:r>
              <a:rPr lang="en-US" altLang="zh-CN" dirty="0" smtClean="0">
                <a:latin typeface="Arial" panose="020B0604020202020204" pitchFamily="34" charset="0"/>
                <a:cs typeface="Arial" panose="020B0604020202020204" pitchFamily="34" charset="0"/>
              </a:rPr>
              <a:t>connection, </a:t>
            </a:r>
            <a:r>
              <a:rPr lang="en-US" altLang="zh-CN" dirty="0">
                <a:latin typeface="Arial" panose="020B0604020202020204" pitchFamily="34" charset="0"/>
                <a:cs typeface="Arial" panose="020B0604020202020204" pitchFamily="34" charset="0"/>
              </a:rPr>
              <a:t>Inverted Residual </a:t>
            </a:r>
            <a:r>
              <a:rPr lang="en-US" altLang="zh-CN" dirty="0" smtClean="0">
                <a:latin typeface="Arial" panose="020B0604020202020204" pitchFamily="34" charset="0"/>
                <a:cs typeface="Arial" panose="020B0604020202020204" pitchFamily="34" charset="0"/>
              </a:rPr>
              <a:t>Block (IRB) </a:t>
            </a:r>
            <a:r>
              <a:rPr lang="en-US" altLang="zh-CN" dirty="0">
                <a:latin typeface="Arial" panose="020B0604020202020204" pitchFamily="34" charset="0"/>
                <a:cs typeface="Arial" panose="020B0604020202020204" pitchFamily="34" charset="0"/>
              </a:rPr>
              <a:t>and the </a:t>
            </a:r>
            <a:r>
              <a:rPr lang="en-US" altLang="zh-CN" dirty="0" smtClean="0">
                <a:latin typeface="Arial" panose="020B0604020202020204" pitchFamily="34" charset="0"/>
                <a:cs typeface="Arial" panose="020B0604020202020204" pitchFamily="34" charset="0"/>
              </a:rPr>
              <a:t>attention, </a:t>
            </a:r>
            <a:r>
              <a:rPr lang="en-US" altLang="zh-CN" dirty="0">
                <a:latin typeface="Arial" panose="020B0604020202020204" pitchFamily="34" charset="0"/>
                <a:cs typeface="Arial" panose="020B0604020202020204" pitchFamily="34" charset="0"/>
              </a:rPr>
              <a:t>deploying these </a:t>
            </a:r>
            <a:r>
              <a:rPr lang="en-US" altLang="zh-CN" dirty="0" smtClean="0">
                <a:latin typeface="Arial" panose="020B0604020202020204" pitchFamily="34" charset="0"/>
                <a:cs typeface="Arial" panose="020B0604020202020204" pitchFamily="34" charset="0"/>
              </a:rPr>
              <a:t>network designs </a:t>
            </a:r>
            <a:r>
              <a:rPr lang="en-US" altLang="zh-CN" dirty="0">
                <a:latin typeface="Arial" panose="020B0604020202020204" pitchFamily="34" charset="0"/>
                <a:cs typeface="Arial" panose="020B0604020202020204" pitchFamily="34" charset="0"/>
              </a:rPr>
              <a:t>remains challenging and laborious; and this is </a:t>
            </a:r>
            <a:r>
              <a:rPr lang="en-US" altLang="zh-CN" dirty="0" smtClean="0">
                <a:latin typeface="Arial" panose="020B0604020202020204" pitchFamily="34" charset="0"/>
                <a:cs typeface="Arial" panose="020B0604020202020204" pitchFamily="34" charset="0"/>
              </a:rPr>
              <a:t>the problem </a:t>
            </a:r>
            <a:r>
              <a:rPr lang="en-US" altLang="zh-CN" dirty="0">
                <a:latin typeface="Arial" panose="020B0604020202020204" pitchFamily="34" charset="0"/>
                <a:cs typeface="Arial" panose="020B0604020202020204" pitchFamily="34" charset="0"/>
              </a:rPr>
              <a:t>to be addressed in this paper.</a:t>
            </a:r>
          </a:p>
          <a:p>
            <a:pPr algn="just"/>
            <a:endParaRPr lang="en-US" altLang="zh-CN" dirty="0">
              <a:latin typeface="Arial" panose="020B0604020202020204" pitchFamily="34" charset="0"/>
              <a:cs typeface="Arial" panose="020B0604020202020204" pitchFamily="34" charset="0"/>
            </a:endParaRPr>
          </a:p>
          <a:p>
            <a:pPr algn="just"/>
            <a:endParaRPr lang="en-US" altLang="zh-CN" dirty="0" smtClean="0">
              <a:latin typeface="Arial" panose="020B0604020202020204" pitchFamily="34" charset="0"/>
              <a:cs typeface="Arial" panose="020B0604020202020204" pitchFamily="34" charset="0"/>
            </a:endParaRPr>
          </a:p>
          <a:p>
            <a:pPr algn="just"/>
            <a:endParaRPr lang="en-US" altLang="zh-CN" dirty="0">
              <a:latin typeface="Arial" panose="020B0604020202020204" pitchFamily="34" charset="0"/>
              <a:cs typeface="Arial" panose="020B0604020202020204" pitchFamily="34" charset="0"/>
            </a:endParaRPr>
          </a:p>
          <a:p>
            <a:pPr algn="just"/>
            <a:endParaRPr lang="zh-CN" altLang="en-US"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4" y="70485"/>
            <a:ext cx="3918331"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400" b="1" i="0" u="none" strike="noStrike" kern="1200" cap="none" spc="300" normalizeH="0" baseline="0" noProof="0" dirty="0" smtClean="0">
                <a:ln>
                  <a:noFill/>
                </a:ln>
                <a:solidFill>
                  <a:schemeClr val="tx1"/>
                </a:solidFill>
                <a:effectLst/>
                <a:uLnTx/>
                <a:uFillTx/>
                <a:latin typeface="Arial" panose="020B0604020202020204"/>
                <a:ea typeface="微软雅黑" panose="020B0503020204020204" pitchFamily="34" charset="-122"/>
                <a:cs typeface="+mn-cs"/>
              </a:rPr>
              <a:t>Contributions</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12" name="Content Placeholder 2"/>
          <p:cNvSpPr txBox="1">
            <a:spLocks/>
          </p:cNvSpPr>
          <p:nvPr/>
        </p:nvSpPr>
        <p:spPr>
          <a:xfrm>
            <a:off x="291866" y="1011286"/>
            <a:ext cx="5057374" cy="4475114"/>
          </a:xfrm>
          <a:prstGeom prst="round2DiagRect">
            <a:avLst/>
          </a:prstGeom>
          <a:solidFill>
            <a:schemeClr val="accent5">
              <a:lumMod val="20000"/>
              <a:lumOff val="8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lnSpc>
                <a:spcPct val="120000"/>
              </a:lnSpc>
            </a:pPr>
            <a:r>
              <a:rPr lang="en-US" sz="1400" dirty="0">
                <a:solidFill>
                  <a:schemeClr val="tx1"/>
                </a:solidFill>
                <a:latin typeface="Times New Roman" panose="02020603050405020304" pitchFamily="18" charset="0"/>
                <a:cs typeface="Times New Roman" panose="02020603050405020304" pitchFamily="18" charset="0"/>
              </a:rPr>
              <a:t>The system is a novel distributed NAS with three main components: </a:t>
            </a:r>
            <a:r>
              <a:rPr lang="en-US" sz="1400" b="1" dirty="0">
                <a:solidFill>
                  <a:schemeClr val="tx1"/>
                </a:solidFill>
                <a:latin typeface="Times New Roman" panose="02020603050405020304" pitchFamily="18" charset="0"/>
                <a:cs typeface="Times New Roman" panose="02020603050405020304" pitchFamily="18" charset="0"/>
              </a:rPr>
              <a:t>a search space</a:t>
            </a:r>
            <a:r>
              <a:rPr lang="en-US" sz="1400" dirty="0">
                <a:solidFill>
                  <a:schemeClr val="tx1"/>
                </a:solidFill>
                <a:latin typeface="Times New Roman" panose="02020603050405020304" pitchFamily="18" charset="0"/>
                <a:cs typeface="Times New Roman" panose="02020603050405020304" pitchFamily="18" charset="0"/>
              </a:rPr>
              <a:t>, an </a:t>
            </a:r>
            <a:r>
              <a:rPr lang="en-US" sz="1400" b="1" dirty="0">
                <a:solidFill>
                  <a:schemeClr val="tx1"/>
                </a:solidFill>
                <a:latin typeface="Times New Roman" panose="02020603050405020304" pitchFamily="18" charset="0"/>
                <a:cs typeface="Times New Roman" panose="02020603050405020304" pitchFamily="18" charset="0"/>
              </a:rPr>
              <a:t>evaluation module</a:t>
            </a:r>
            <a:r>
              <a:rPr lang="en-US" sz="1400" dirty="0">
                <a:solidFill>
                  <a:schemeClr val="tx1"/>
                </a:solidFill>
                <a:latin typeface="Times New Roman" panose="02020603050405020304" pitchFamily="18" charset="0"/>
                <a:cs typeface="Times New Roman" panose="02020603050405020304" pitchFamily="18" charset="0"/>
              </a:rPr>
              <a:t>, and a </a:t>
            </a:r>
            <a:r>
              <a:rPr lang="en-US" sz="1400" b="1" dirty="0">
                <a:solidFill>
                  <a:schemeClr val="tx1"/>
                </a:solidFill>
                <a:latin typeface="Times New Roman" panose="02020603050405020304" pitchFamily="18" charset="0"/>
                <a:cs typeface="Times New Roman" panose="02020603050405020304" pitchFamily="18" charset="0"/>
              </a:rPr>
              <a:t>search method</a:t>
            </a:r>
            <a:r>
              <a:rPr lang="en-US" sz="1400" dirty="0">
                <a:solidFill>
                  <a:schemeClr val="tx1"/>
                </a:solidFill>
                <a:latin typeface="Times New Roman" panose="02020603050405020304" pitchFamily="18" charset="0"/>
                <a:cs typeface="Times New Roman" panose="02020603050405020304" pitchFamily="18" charset="0"/>
              </a:rPr>
              <a:t>, designed to optimize network architectures with exceptional accuracy and efficiency</a:t>
            </a:r>
            <a:r>
              <a:rPr lang="en-US" sz="1400" dirty="0" smtClean="0">
                <a:solidFill>
                  <a:schemeClr val="tx1"/>
                </a:solidFill>
                <a:latin typeface="Times New Roman" panose="02020603050405020304" pitchFamily="18" charset="0"/>
                <a:cs typeface="Times New Roman" panose="02020603050405020304" pitchFamily="18" charset="0"/>
              </a:rPr>
              <a:t>.</a:t>
            </a:r>
          </a:p>
          <a:p>
            <a:pPr algn="just">
              <a:lnSpc>
                <a:spcPct val="120000"/>
              </a:lnSpc>
            </a:pPr>
            <a:r>
              <a:rPr lang="en-US" sz="1400" dirty="0">
                <a:solidFill>
                  <a:schemeClr val="tx1"/>
                </a:solidFill>
                <a:latin typeface="Times New Roman" panose="02020603050405020304" pitchFamily="18" charset="0"/>
                <a:cs typeface="Times New Roman" panose="02020603050405020304" pitchFamily="18" charset="0"/>
              </a:rPr>
              <a:t>The search space is highly comprehensive, allowing for the customization of numerous parameters such as filter numbers, kernel sizes, layer quantities, and input resolutions, along with specific configurations within IRBs and Fused-IRBs, as used in </a:t>
            </a:r>
            <a:r>
              <a:rPr lang="en-US" sz="1400" dirty="0" err="1">
                <a:solidFill>
                  <a:schemeClr val="tx1"/>
                </a:solidFill>
                <a:latin typeface="Times New Roman" panose="02020603050405020304" pitchFamily="18" charset="0"/>
                <a:cs typeface="Times New Roman" panose="02020603050405020304" pitchFamily="18" charset="0"/>
              </a:rPr>
              <a:t>EfficientNet</a:t>
            </a:r>
            <a:r>
              <a:rPr lang="en-US" sz="1400" dirty="0" smtClean="0">
                <a:solidFill>
                  <a:schemeClr val="tx1"/>
                </a:solidFill>
                <a:latin typeface="Times New Roman" panose="02020603050405020304" pitchFamily="18" charset="0"/>
                <a:cs typeface="Times New Roman" panose="02020603050405020304" pitchFamily="18" charset="0"/>
              </a:rPr>
              <a:t>.</a:t>
            </a:r>
          </a:p>
          <a:p>
            <a:pPr algn="just">
              <a:lnSpc>
                <a:spcPct val="120000"/>
              </a:lnSpc>
            </a:pPr>
            <a:r>
              <a:rPr lang="en-US" sz="1400" dirty="0">
                <a:solidFill>
                  <a:schemeClr val="tx1"/>
                </a:solidFill>
                <a:latin typeface="Times New Roman" panose="02020603050405020304" pitchFamily="18" charset="0"/>
                <a:cs typeface="Times New Roman" panose="02020603050405020304" pitchFamily="18" charset="0"/>
              </a:rPr>
              <a:t>Unlike other systems, this NAS evaluates network candidates through training rather than estimation from a </a:t>
            </a:r>
            <a:r>
              <a:rPr lang="en-US" sz="1400" dirty="0" err="1">
                <a:solidFill>
                  <a:schemeClr val="tx1"/>
                </a:solidFill>
                <a:latin typeface="Times New Roman" panose="02020603050405020304" pitchFamily="18" charset="0"/>
                <a:cs typeface="Times New Roman" panose="02020603050405020304" pitchFamily="18" charset="0"/>
              </a:rPr>
              <a:t>supernet</a:t>
            </a:r>
            <a:r>
              <a:rPr lang="en-US" sz="1400" dirty="0">
                <a:solidFill>
                  <a:schemeClr val="tx1"/>
                </a:solidFill>
                <a:latin typeface="Times New Roman" panose="02020603050405020304" pitchFamily="18" charset="0"/>
                <a:cs typeface="Times New Roman" panose="02020603050405020304" pitchFamily="18" charset="0"/>
              </a:rPr>
              <a:t>. This method, while more resource-intensive, ensures more accurate ranking of architectures.</a:t>
            </a:r>
          </a:p>
          <a:p>
            <a:pPr algn="just">
              <a:lnSpc>
                <a:spcPct val="120000"/>
              </a:lnSpc>
            </a:pP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3" name="Content Placeholder 2"/>
          <p:cNvSpPr txBox="1"/>
          <p:nvPr/>
        </p:nvSpPr>
        <p:spPr>
          <a:xfrm>
            <a:off x="5889037" y="1024444"/>
            <a:ext cx="5339796" cy="2505139"/>
          </a:xfrm>
          <a:prstGeom prst="round2DiagRect">
            <a:avLst/>
          </a:prstGeom>
          <a:solidFill>
            <a:schemeClr val="accent2">
              <a:lumMod val="20000"/>
              <a:lumOff val="8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70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lt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l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l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9pPr>
          </a:lstStyle>
          <a:p>
            <a:pPr algn="just">
              <a:lnSpc>
                <a:spcPct val="120000"/>
              </a:lnSpc>
            </a:pPr>
            <a:r>
              <a:rPr lang="en-US" sz="2000" dirty="0" smtClean="0">
                <a:solidFill>
                  <a:schemeClr val="tx1"/>
                </a:solidFill>
                <a:latin typeface="Times New Roman" panose="02020603050405020304" pitchFamily="18" charset="0"/>
                <a:cs typeface="Times New Roman" panose="02020603050405020304" pitchFamily="18" charset="0"/>
              </a:rPr>
              <a:t>To </a:t>
            </a:r>
            <a:r>
              <a:rPr lang="en-US" sz="2000" dirty="0">
                <a:solidFill>
                  <a:schemeClr val="tx1"/>
                </a:solidFill>
                <a:latin typeface="Times New Roman" panose="02020603050405020304" pitchFamily="18" charset="0"/>
                <a:cs typeface="Times New Roman" panose="02020603050405020304" pitchFamily="18" charset="0"/>
              </a:rPr>
              <a:t>handle the computational demands, a client-server-style distributed system was implemented, effectively scaling up to 300 A100 GPUs across 40 DGX-A100 nodes, showcasing its robust scalability and performance</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20000"/>
              </a:lnSpc>
            </a:pPr>
            <a:r>
              <a:rPr lang="en-US" sz="2000" dirty="0">
                <a:solidFill>
                  <a:schemeClr val="tx1"/>
                </a:solidFill>
                <a:latin typeface="Times New Roman" panose="02020603050405020304" pitchFamily="18" charset="0"/>
                <a:cs typeface="Times New Roman" panose="02020603050405020304" pitchFamily="18" charset="0"/>
              </a:rPr>
              <a:t>The system employs </a:t>
            </a:r>
            <a:r>
              <a:rPr lang="en-US" sz="2000" b="1" dirty="0">
                <a:solidFill>
                  <a:schemeClr val="tx1"/>
                </a:solidFill>
                <a:latin typeface="Times New Roman" panose="02020603050405020304" pitchFamily="18" charset="0"/>
                <a:cs typeface="Times New Roman" panose="02020603050405020304" pitchFamily="18" charset="0"/>
              </a:rPr>
              <a:t>Learning Search Space Partition for Black-box Optimization using Monte Carlo Tree Search guided Bayesian Optimization</a:t>
            </a:r>
            <a:r>
              <a:rPr lang="en-US" sz="2000" dirty="0">
                <a:solidFill>
                  <a:schemeClr val="tx1"/>
                </a:solidFill>
                <a:latin typeface="Times New Roman" panose="02020603050405020304" pitchFamily="18" charset="0"/>
                <a:cs typeface="Times New Roman" panose="02020603050405020304" pitchFamily="18" charset="0"/>
              </a:rPr>
              <a:t> as its search method, chosen for its demonstrated sample efficiency in recent black-box optimization challenges.</a:t>
            </a:r>
          </a:p>
        </p:txBody>
      </p:sp>
      <p:sp>
        <p:nvSpPr>
          <p:cNvPr id="14" name="Content Placeholder 2"/>
          <p:cNvSpPr txBox="1"/>
          <p:nvPr/>
        </p:nvSpPr>
        <p:spPr>
          <a:xfrm>
            <a:off x="5889037" y="3965671"/>
            <a:ext cx="5339796" cy="1337849"/>
          </a:xfrm>
          <a:prstGeom prst="round2DiagRect">
            <a:avLst/>
          </a:prstGeom>
          <a:solidFill>
            <a:schemeClr val="accent6">
              <a:lumMod val="20000"/>
              <a:lumOff val="8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3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lt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l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l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9pPr>
          </a:lstStyle>
          <a:p>
            <a:pPr algn="just">
              <a:lnSpc>
                <a:spcPct val="130000"/>
              </a:lnSpc>
            </a:pPr>
            <a:r>
              <a:rPr lang="en-US" sz="4400" dirty="0">
                <a:solidFill>
                  <a:schemeClr val="tx1"/>
                </a:solidFill>
                <a:latin typeface="Times New Roman" panose="02020603050405020304" pitchFamily="18" charset="0"/>
                <a:cs typeface="Times New Roman" panose="02020603050405020304" pitchFamily="18" charset="0"/>
              </a:rPr>
              <a:t>This NAS system surpasses previous works in leveraging accuracy and latency, addressing limitations found in fixed filter patterns (</a:t>
            </a:r>
            <a:r>
              <a:rPr lang="en-US" sz="4400" dirty="0" err="1">
                <a:solidFill>
                  <a:schemeClr val="tx1"/>
                </a:solidFill>
                <a:latin typeface="Times New Roman" panose="02020603050405020304" pitchFamily="18" charset="0"/>
                <a:cs typeface="Times New Roman" panose="02020603050405020304" pitchFamily="18" charset="0"/>
              </a:rPr>
              <a:t>NASNet</a:t>
            </a:r>
            <a:r>
              <a:rPr lang="en-US" sz="4400" dirty="0">
                <a:solidFill>
                  <a:schemeClr val="tx1"/>
                </a:solidFill>
                <a:latin typeface="Times New Roman" panose="02020603050405020304" pitchFamily="18" charset="0"/>
                <a:cs typeface="Times New Roman" panose="02020603050405020304" pitchFamily="18" charset="0"/>
              </a:rPr>
              <a:t>), activation/SE patterns (FBNetV3), and scaling strategies (</a:t>
            </a:r>
            <a:r>
              <a:rPr lang="en-US" sz="4400" dirty="0" err="1">
                <a:solidFill>
                  <a:schemeClr val="tx1"/>
                </a:solidFill>
                <a:latin typeface="Times New Roman" panose="02020603050405020304" pitchFamily="18" charset="0"/>
                <a:cs typeface="Times New Roman" panose="02020603050405020304" pitchFamily="18" charset="0"/>
              </a:rPr>
              <a:t>EfficientNet</a:t>
            </a:r>
            <a:r>
              <a:rPr lang="en-US" sz="44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18958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4" y="70485"/>
            <a:ext cx="3918331"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400" b="1" i="0" u="none" strike="noStrike" kern="1200" cap="none" spc="300" normalizeH="0" baseline="0" noProof="0" dirty="0" smtClean="0">
                <a:ln>
                  <a:noFill/>
                </a:ln>
                <a:solidFill>
                  <a:schemeClr val="tx1"/>
                </a:solidFill>
                <a:effectLst/>
                <a:uLnTx/>
                <a:uFillTx/>
                <a:latin typeface="Arial" panose="020B0604020202020204"/>
                <a:ea typeface="微软雅黑" panose="020B0503020204020204" pitchFamily="34" charset="-122"/>
                <a:cs typeface="+mn-cs"/>
              </a:rPr>
              <a:t>Cont.</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1026" name="Picture 2" descr="Real-time object tracking in the wild with Siamese network | SpringerLin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8348" y="1335024"/>
            <a:ext cx="2841276" cy="4894461"/>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p:cNvSpPr txBox="1"/>
          <p:nvPr/>
        </p:nvSpPr>
        <p:spPr>
          <a:xfrm>
            <a:off x="699888" y="892812"/>
            <a:ext cx="6475612" cy="5572633"/>
          </a:xfrm>
          <a:prstGeom prst="round2DiagRect">
            <a:avLst/>
          </a:prstGeom>
          <a:solidFill>
            <a:schemeClr val="accent5">
              <a:lumMod val="20000"/>
              <a:lumOff val="80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3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lt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lt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lt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lt1"/>
                </a:solidFill>
                <a:latin typeface="+mn-lt"/>
                <a:ea typeface="+mn-ea"/>
                <a:cs typeface="+mn-cs"/>
              </a:defRPr>
            </a:lvl9pPr>
          </a:lstStyle>
          <a:p>
            <a:pPr algn="just">
              <a:lnSpc>
                <a:spcPct val="130000"/>
              </a:lnSpc>
            </a:pPr>
            <a:r>
              <a:rPr lang="en-US" sz="4400" dirty="0">
                <a:solidFill>
                  <a:schemeClr val="tx1"/>
                </a:solidFill>
                <a:latin typeface="Times New Roman" panose="02020603050405020304" pitchFamily="18" charset="0"/>
                <a:cs typeface="Times New Roman" panose="02020603050405020304" pitchFamily="18" charset="0"/>
              </a:rPr>
              <a:t>The system's search space is uniquely comprehensive, incorporating a wide range of parameters like filter numbers, kernel sizes, number of layers or IRBs, and input resolution. Within IRBs or Fused-IRBs, it further allows customization of the expansion ratio, activation type, and the inclusion or exclusion of the SE block.</a:t>
            </a:r>
          </a:p>
          <a:p>
            <a:pPr marL="0" indent="0" algn="just">
              <a:lnSpc>
                <a:spcPct val="130000"/>
              </a:lnSpc>
              <a:buNone/>
            </a:pPr>
            <a:endParaRPr lang="en-US" sz="4400" dirty="0">
              <a:solidFill>
                <a:schemeClr val="tx1"/>
              </a:solidFill>
              <a:latin typeface="Times New Roman" panose="02020603050405020304" pitchFamily="18" charset="0"/>
              <a:cs typeface="Times New Roman" panose="02020603050405020304" pitchFamily="18" charset="0"/>
            </a:endParaRPr>
          </a:p>
          <a:p>
            <a:pPr algn="just">
              <a:lnSpc>
                <a:spcPct val="130000"/>
              </a:lnSpc>
            </a:pPr>
            <a:r>
              <a:rPr lang="en-US" sz="4400" dirty="0" smtClean="0">
                <a:solidFill>
                  <a:schemeClr val="tx1"/>
                </a:solidFill>
                <a:latin typeface="Times New Roman" panose="02020603050405020304" pitchFamily="18" charset="0"/>
                <a:cs typeface="Times New Roman" panose="02020603050405020304" pitchFamily="18" charset="0"/>
              </a:rPr>
              <a:t>This </a:t>
            </a:r>
            <a:r>
              <a:rPr lang="en-US" sz="4400" dirty="0">
                <a:solidFill>
                  <a:schemeClr val="tx1"/>
                </a:solidFill>
                <a:latin typeface="Times New Roman" panose="02020603050405020304" pitchFamily="18" charset="0"/>
                <a:cs typeface="Times New Roman" panose="02020603050405020304" pitchFamily="18" charset="0"/>
              </a:rPr>
              <a:t>expansive search space facilitates superior optimization of both latency and accuracy. It addresses and surpasses the limitations of previous works such as </a:t>
            </a:r>
            <a:r>
              <a:rPr lang="en-US" sz="4400" dirty="0" err="1">
                <a:solidFill>
                  <a:schemeClr val="tx1"/>
                </a:solidFill>
                <a:latin typeface="Times New Roman" panose="02020603050405020304" pitchFamily="18" charset="0"/>
                <a:cs typeface="Times New Roman" panose="02020603050405020304" pitchFamily="18" charset="0"/>
              </a:rPr>
              <a:t>NASNet's</a:t>
            </a:r>
            <a:r>
              <a:rPr lang="en-US" sz="4400" dirty="0">
                <a:solidFill>
                  <a:schemeClr val="tx1"/>
                </a:solidFill>
                <a:latin typeface="Times New Roman" panose="02020603050405020304" pitchFamily="18" charset="0"/>
                <a:cs typeface="Times New Roman" panose="02020603050405020304" pitchFamily="18" charset="0"/>
              </a:rPr>
              <a:t> fixed filter pattern and FBNetV3's fixed activation and SE pattern, as well as the rigid scaling strategy in </a:t>
            </a:r>
            <a:r>
              <a:rPr lang="en-US" sz="4400" dirty="0" err="1">
                <a:solidFill>
                  <a:schemeClr val="tx1"/>
                </a:solidFill>
                <a:latin typeface="Times New Roman" panose="02020603050405020304" pitchFamily="18" charset="0"/>
                <a:cs typeface="Times New Roman" panose="02020603050405020304" pitchFamily="18" charset="0"/>
              </a:rPr>
              <a:t>EfficientNet</a:t>
            </a:r>
            <a:r>
              <a:rPr lang="en-US" sz="4400" dirty="0">
                <a:solidFill>
                  <a:schemeClr val="tx1"/>
                </a:solidFill>
                <a:latin typeface="Times New Roman" panose="02020603050405020304" pitchFamily="18" charset="0"/>
                <a:cs typeface="Times New Roman" panose="02020603050405020304" pitchFamily="18" charset="0"/>
              </a:rPr>
              <a:t>. This leads to more efficient and effective network designs.</a:t>
            </a:r>
          </a:p>
          <a:p>
            <a:pPr algn="just">
              <a:lnSpc>
                <a:spcPct val="130000"/>
              </a:lnSpc>
            </a:pPr>
            <a:endParaRPr lang="en-US" sz="4400" dirty="0">
              <a:solidFill>
                <a:schemeClr val="tx1"/>
              </a:solidFill>
              <a:latin typeface="Times New Roman" panose="02020603050405020304" pitchFamily="18" charset="0"/>
              <a:cs typeface="Times New Roman" panose="02020603050405020304" pitchFamily="18" charset="0"/>
            </a:endParaRPr>
          </a:p>
          <a:p>
            <a:pPr algn="just">
              <a:lnSpc>
                <a:spcPct val="130000"/>
              </a:lnSpc>
            </a:pPr>
            <a:r>
              <a:rPr lang="en-US" sz="4400" dirty="0" smtClean="0">
                <a:solidFill>
                  <a:schemeClr val="tx1"/>
                </a:solidFill>
                <a:latin typeface="Times New Roman" panose="02020603050405020304" pitchFamily="18" charset="0"/>
                <a:cs typeface="Times New Roman" panose="02020603050405020304" pitchFamily="18" charset="0"/>
              </a:rPr>
              <a:t>To </a:t>
            </a:r>
            <a:r>
              <a:rPr lang="en-US" sz="4400" dirty="0">
                <a:solidFill>
                  <a:schemeClr val="tx1"/>
                </a:solidFill>
                <a:latin typeface="Times New Roman" panose="02020603050405020304" pitchFamily="18" charset="0"/>
                <a:cs typeface="Times New Roman" panose="02020603050405020304" pitchFamily="18" charset="0"/>
              </a:rPr>
              <a:t>effectively handle the complexity of this search space, the system evaluates network candidates by training them, rather than relying on </a:t>
            </a:r>
            <a:r>
              <a:rPr lang="en-US" sz="4400" dirty="0" err="1">
                <a:solidFill>
                  <a:schemeClr val="tx1"/>
                </a:solidFill>
                <a:latin typeface="Times New Roman" panose="02020603050405020304" pitchFamily="18" charset="0"/>
                <a:cs typeface="Times New Roman" panose="02020603050405020304" pitchFamily="18" charset="0"/>
              </a:rPr>
              <a:t>supernets</a:t>
            </a:r>
            <a:r>
              <a:rPr lang="en-US" sz="4400" dirty="0">
                <a:solidFill>
                  <a:schemeClr val="tx1"/>
                </a:solidFill>
                <a:latin typeface="Times New Roman" panose="02020603050405020304" pitchFamily="18" charset="0"/>
                <a:cs typeface="Times New Roman" panose="02020603050405020304" pitchFamily="18" charset="0"/>
              </a:rPr>
              <a:t>. Although resource-intensive, this approach ensures a more accurate and reliable ranking of architectural designs, contributing to the development of highly optimized neural networks.</a:t>
            </a:r>
          </a:p>
        </p:txBody>
      </p:sp>
    </p:spTree>
    <p:extLst>
      <p:ext uri="{BB962C8B-B14F-4D97-AF65-F5344CB8AC3E}">
        <p14:creationId xmlns:p14="http://schemas.microsoft.com/office/powerpoint/2010/main" val="3077970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4" y="70485"/>
            <a:ext cx="3918331"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spc="300" dirty="0">
                <a:latin typeface="Arial" panose="020B0604020202020204"/>
                <a:ea typeface="微软雅黑" panose="020B0503020204020204" pitchFamily="34" charset="-122"/>
                <a:cs typeface="+mn-cs"/>
              </a:rPr>
              <a:t>Methodology</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15" name="文本框 3"/>
          <p:cNvSpPr txBox="1"/>
          <p:nvPr/>
        </p:nvSpPr>
        <p:spPr>
          <a:xfrm>
            <a:off x="203760" y="828227"/>
            <a:ext cx="11720016" cy="2677656"/>
          </a:xfrm>
          <a:prstGeom prst="rect">
            <a:avLst/>
          </a:prstGeom>
          <a:noFill/>
        </p:spPr>
        <p:txBody>
          <a:bodyPr wrap="square" rtlCol="0" anchor="t">
            <a:spAutoFit/>
          </a:bodyPr>
          <a:lstStyle/>
          <a:p>
            <a:pPr algn="just"/>
            <a:r>
              <a:rPr lang="en-US" altLang="zh-CN" sz="1400" dirty="0" smtClean="0">
                <a:latin typeface="Arial" panose="020B0604020202020204" pitchFamily="34" charset="0"/>
                <a:cs typeface="Arial" panose="020B0604020202020204" pitchFamily="34" charset="0"/>
              </a:rPr>
              <a:t>The </a:t>
            </a:r>
            <a:r>
              <a:rPr lang="en-US" altLang="zh-CN" sz="1400" dirty="0">
                <a:latin typeface="Arial" panose="020B0604020202020204" pitchFamily="34" charset="0"/>
                <a:cs typeface="Arial" panose="020B0604020202020204" pitchFamily="34" charset="0"/>
              </a:rPr>
              <a:t>system employs a novel two-stage </a:t>
            </a:r>
            <a:r>
              <a:rPr lang="en-US" altLang="zh-CN" sz="1400" dirty="0" smtClean="0">
                <a:latin typeface="Arial" panose="020B0604020202020204" pitchFamily="34" charset="0"/>
                <a:cs typeface="Arial" panose="020B0604020202020204" pitchFamily="34" charset="0"/>
              </a:rPr>
              <a:t>NAS </a:t>
            </a:r>
            <a:r>
              <a:rPr lang="en-US" altLang="zh-CN" sz="1400" dirty="0">
                <a:latin typeface="Arial" panose="020B0604020202020204" pitchFamily="34" charset="0"/>
                <a:cs typeface="Arial" panose="020B0604020202020204" pitchFamily="34" charset="0"/>
              </a:rPr>
              <a:t>framework, specifically designed for optimizing models on GPUs. The first stage involves categorizing network architectures based on inference latency, while the second stage focuses on optimizing accuracy within each latency-defined subgroup.</a:t>
            </a: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r>
              <a:rPr lang="en-US" altLang="zh-CN" sz="1400" dirty="0" smtClean="0">
                <a:latin typeface="Arial" panose="020B0604020202020204" pitchFamily="34" charset="0"/>
                <a:cs typeface="Arial" panose="020B0604020202020204" pitchFamily="34" charset="0"/>
              </a:rPr>
              <a:t>The </a:t>
            </a:r>
            <a:r>
              <a:rPr lang="en-US" altLang="zh-CN" sz="1400" dirty="0">
                <a:latin typeface="Arial" panose="020B0604020202020204" pitchFamily="34" charset="0"/>
                <a:cs typeface="Arial" panose="020B0604020202020204" pitchFamily="34" charset="0"/>
              </a:rPr>
              <a:t>search algorithm initially selects networks from a vast, high-dimensional search space using </a:t>
            </a:r>
            <a:r>
              <a:rPr lang="en-US" altLang="zh-CN" sz="1400" dirty="0" err="1">
                <a:latin typeface="Arial" panose="020B0604020202020204" pitchFamily="34" charset="0"/>
                <a:cs typeface="Arial" panose="020B0604020202020204" pitchFamily="34" charset="0"/>
              </a:rPr>
              <a:t>Sobol</a:t>
            </a:r>
            <a:r>
              <a:rPr lang="en-US" altLang="zh-CN" sz="1400" dirty="0">
                <a:latin typeface="Arial" panose="020B0604020202020204" pitchFamily="34" charset="0"/>
                <a:cs typeface="Arial" panose="020B0604020202020204" pitchFamily="34" charset="0"/>
              </a:rPr>
              <a:t> sampling. It approximates network latency with a latency lookup table based on input data shape and layer configurations. In the subsequent iterations, the algorithm refines its choices by analyzing the accuracy of previously evaluated networks, thus continuously improving the selection process.</a:t>
            </a: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r>
              <a:rPr lang="en-US" altLang="zh-CN" sz="1400" dirty="0" smtClean="0">
                <a:latin typeface="Arial" panose="020B0604020202020204" pitchFamily="34" charset="0"/>
                <a:cs typeface="Arial" panose="020B0604020202020204" pitchFamily="34" charset="0"/>
              </a:rPr>
              <a:t>In </a:t>
            </a:r>
            <a:r>
              <a:rPr lang="en-US" altLang="zh-CN" sz="1400" dirty="0">
                <a:latin typeface="Arial" panose="020B0604020202020204" pitchFamily="34" charset="0"/>
                <a:cs typeface="Arial" panose="020B0604020202020204" pitchFamily="34" charset="0"/>
              </a:rPr>
              <a:t>its second stage, the system utilizes Bayesian optimization to identify the most efficient network within a specific latency range. This process is supported by a robust client-server distributed framework, where the server proposes networks for evaluation, and the clients return the network's accuracy after training.</a:t>
            </a:r>
            <a:endParaRPr lang="zh-CN" altLang="en-US" sz="12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7"/>
          <a:stretch>
            <a:fillRect/>
          </a:stretch>
        </p:blipFill>
        <p:spPr>
          <a:xfrm>
            <a:off x="851338" y="3505883"/>
            <a:ext cx="10312388" cy="3017194"/>
          </a:xfrm>
          <a:prstGeom prst="rect">
            <a:avLst/>
          </a:prstGeom>
        </p:spPr>
      </p:pic>
    </p:spTree>
    <p:extLst>
      <p:ext uri="{BB962C8B-B14F-4D97-AF65-F5344CB8AC3E}">
        <p14:creationId xmlns:p14="http://schemas.microsoft.com/office/powerpoint/2010/main" val="1271480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4" y="70485"/>
            <a:ext cx="3918331"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spc="300" dirty="0">
                <a:latin typeface="Arial" panose="020B0604020202020204"/>
                <a:ea typeface="微软雅黑" panose="020B0503020204020204" pitchFamily="34" charset="-122"/>
                <a:cs typeface="+mn-cs"/>
              </a:rPr>
              <a:t>Search </a:t>
            </a:r>
            <a:r>
              <a:rPr lang="en-US" altLang="zh-CN" sz="2400" b="1" spc="300" dirty="0" smtClean="0">
                <a:latin typeface="Arial" panose="020B0604020202020204"/>
                <a:ea typeface="微软雅黑" panose="020B0503020204020204" pitchFamily="34" charset="-122"/>
                <a:cs typeface="+mn-cs"/>
              </a:rPr>
              <a:t>Space</a:t>
            </a:r>
            <a:endParaRPr lang="en-US" altLang="zh-CN" sz="2400" b="1" spc="300" dirty="0">
              <a:latin typeface="Arial" panose="020B0604020202020204"/>
              <a:ea typeface="微软雅黑" panose="020B0503020204020204" pitchFamily="34" charset="-122"/>
              <a:cs typeface="+mn-cs"/>
            </a:endParaRPr>
          </a:p>
        </p:txBody>
      </p:sp>
      <p:sp>
        <p:nvSpPr>
          <p:cNvPr id="15" name="文本框 3"/>
          <p:cNvSpPr txBox="1"/>
          <p:nvPr/>
        </p:nvSpPr>
        <p:spPr>
          <a:xfrm>
            <a:off x="203760" y="828227"/>
            <a:ext cx="11720016" cy="5262979"/>
          </a:xfrm>
          <a:prstGeom prst="rect">
            <a:avLst/>
          </a:prstGeom>
          <a:noFill/>
        </p:spPr>
        <p:txBody>
          <a:bodyPr wrap="square" rtlCol="0" anchor="t">
            <a:spAutoFit/>
          </a:bodyPr>
          <a:lstStyle/>
          <a:p>
            <a:pPr algn="just"/>
            <a:r>
              <a:rPr lang="en-US" altLang="zh-CN" sz="1400" dirty="0">
                <a:latin typeface="Arial" panose="020B0604020202020204" pitchFamily="34" charset="0"/>
                <a:cs typeface="Arial" panose="020B0604020202020204" pitchFamily="34" charset="0"/>
              </a:rPr>
              <a:t>The </a:t>
            </a:r>
            <a:r>
              <a:rPr lang="en-US" altLang="zh-CN" sz="1400" dirty="0" smtClean="0">
                <a:latin typeface="Arial" panose="020B0604020202020204" pitchFamily="34" charset="0"/>
                <a:cs typeface="Arial" panose="020B0604020202020204" pitchFamily="34" charset="0"/>
              </a:rPr>
              <a:t>framework's </a:t>
            </a:r>
            <a:r>
              <a:rPr lang="en-US" altLang="zh-CN" sz="1400" dirty="0">
                <a:latin typeface="Arial" panose="020B0604020202020204" pitchFamily="34" charset="0"/>
                <a:cs typeface="Arial" panose="020B0604020202020204" pitchFamily="34" charset="0"/>
              </a:rPr>
              <a:t>search space is modeled after </a:t>
            </a:r>
            <a:r>
              <a:rPr lang="en-US" altLang="zh-CN" sz="1400" dirty="0" err="1" smtClean="0">
                <a:latin typeface="Arial" panose="020B0604020202020204" pitchFamily="34" charset="0"/>
                <a:cs typeface="Arial" panose="020B0604020202020204" pitchFamily="34" charset="0"/>
              </a:rPr>
              <a:t>EfficientNet</a:t>
            </a:r>
            <a:r>
              <a:rPr lang="en-US" altLang="zh-CN" sz="1400" dirty="0" smtClean="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This design choice reflects a focus on </a:t>
            </a:r>
            <a:r>
              <a:rPr lang="en-US" altLang="zh-CN" sz="1400" dirty="0" err="1">
                <a:latin typeface="Arial" panose="020B0604020202020204" pitchFamily="34" charset="0"/>
                <a:cs typeface="Arial" panose="020B0604020202020204" pitchFamily="34" charset="0"/>
              </a:rPr>
              <a:t>ConvNets</a:t>
            </a:r>
            <a:r>
              <a:rPr lang="en-US" altLang="zh-CN" sz="1400" dirty="0">
                <a:latin typeface="Arial" panose="020B0604020202020204" pitchFamily="34" charset="0"/>
                <a:cs typeface="Arial" panose="020B0604020202020204" pitchFamily="34" charset="0"/>
              </a:rPr>
              <a:t> due to their better support in current technologies, with the exploration of transformer or MLP-based models in visual tasks planned for future work</a:t>
            </a:r>
            <a:r>
              <a:rPr lang="en-US" altLang="zh-CN" sz="1400" dirty="0" smtClean="0">
                <a:latin typeface="Arial" panose="020B0604020202020204" pitchFamily="34" charset="0"/>
                <a:cs typeface="Arial" panose="020B0604020202020204" pitchFamily="34" charset="0"/>
              </a:rPr>
              <a:t>.</a:t>
            </a: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algn="just"/>
            <a:r>
              <a:rPr lang="en-US" altLang="zh-CN" sz="1400" dirty="0">
                <a:latin typeface="Arial" panose="020B0604020202020204" pitchFamily="34" charset="0"/>
                <a:cs typeface="Arial" panose="020B0604020202020204" pitchFamily="34" charset="0"/>
              </a:rPr>
              <a:t>Table 1 demonstrates the details of our search space </a:t>
            </a:r>
            <a:r>
              <a:rPr lang="en-US" altLang="zh-CN" sz="1400" dirty="0" smtClean="0">
                <a:latin typeface="Arial" panose="020B0604020202020204" pitchFamily="34" charset="0"/>
                <a:cs typeface="Arial" panose="020B0604020202020204" pitchFamily="34" charset="0"/>
              </a:rPr>
              <a:t>used in </a:t>
            </a:r>
            <a:r>
              <a:rPr lang="en-US" altLang="zh-CN" sz="1400" dirty="0">
                <a:latin typeface="Arial" panose="020B0604020202020204" pitchFamily="34" charset="0"/>
                <a:cs typeface="Arial" panose="020B0604020202020204" pitchFamily="34" charset="0"/>
              </a:rPr>
              <a:t>this paper. </a:t>
            </a:r>
            <a:endParaRPr lang="en-US" altLang="zh-CN" sz="1400" dirty="0" smtClean="0">
              <a:latin typeface="Arial" panose="020B0604020202020204" pitchFamily="34" charset="0"/>
              <a:cs typeface="Arial" panose="020B0604020202020204" pitchFamily="34" charset="0"/>
            </a:endParaRPr>
          </a:p>
          <a:p>
            <a:pPr algn="just"/>
            <a:r>
              <a:rPr lang="en-US" altLang="zh-CN" sz="1400" dirty="0" smtClean="0">
                <a:latin typeface="Arial" panose="020B0604020202020204" pitchFamily="34" charset="0"/>
                <a:cs typeface="Arial" panose="020B0604020202020204" pitchFamily="34" charset="0"/>
              </a:rPr>
              <a:t>Search </a:t>
            </a:r>
            <a:r>
              <a:rPr lang="en-US" altLang="zh-CN" sz="1400" dirty="0">
                <a:latin typeface="Arial" panose="020B0604020202020204" pitchFamily="34" charset="0"/>
                <a:cs typeface="Arial" panose="020B0604020202020204" pitchFamily="34" charset="0"/>
              </a:rPr>
              <a:t>space consists of 8 stages</a:t>
            </a:r>
            <a:r>
              <a:rPr lang="en-US" altLang="zh-CN" sz="1400" dirty="0" smtClean="0">
                <a:latin typeface="Arial" panose="020B0604020202020204" pitchFamily="34" charset="0"/>
                <a:cs typeface="Arial" panose="020B0604020202020204" pitchFamily="34" charset="0"/>
              </a:rPr>
              <a:t>.</a:t>
            </a: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algn="just"/>
            <a:r>
              <a:rPr lang="en-US" altLang="zh-CN" sz="1400" dirty="0">
                <a:latin typeface="Arial" panose="020B0604020202020204" pitchFamily="34" charset="0"/>
                <a:cs typeface="Arial" panose="020B0604020202020204" pitchFamily="34" charset="0"/>
              </a:rPr>
              <a:t>Inspired by </a:t>
            </a:r>
            <a:r>
              <a:rPr lang="en-US" altLang="zh-CN" sz="1400" dirty="0" smtClean="0">
                <a:latin typeface="Arial" panose="020B0604020202020204" pitchFamily="34" charset="0"/>
                <a:cs typeface="Arial" panose="020B0604020202020204" pitchFamily="34" charset="0"/>
              </a:rPr>
              <a:t>EfficientNet-V2, </a:t>
            </a:r>
            <a:r>
              <a:rPr lang="en-US" altLang="zh-CN" sz="1400" dirty="0">
                <a:latin typeface="Arial" panose="020B0604020202020204" pitchFamily="34" charset="0"/>
                <a:cs typeface="Arial" panose="020B0604020202020204" pitchFamily="34" charset="0"/>
              </a:rPr>
              <a:t>the 2 and </a:t>
            </a:r>
            <a:r>
              <a:rPr lang="en-US" altLang="zh-CN" sz="1400" dirty="0" smtClean="0">
                <a:latin typeface="Arial" panose="020B0604020202020204" pitchFamily="34" charset="0"/>
                <a:cs typeface="Arial" panose="020B0604020202020204" pitchFamily="34" charset="0"/>
              </a:rPr>
              <a:t>3 stages </a:t>
            </a:r>
            <a:r>
              <a:rPr lang="en-US" altLang="zh-CN" sz="1400" dirty="0">
                <a:latin typeface="Arial" panose="020B0604020202020204" pitchFamily="34" charset="0"/>
                <a:cs typeface="Arial" panose="020B0604020202020204" pitchFamily="34" charset="0"/>
              </a:rPr>
              <a:t>uses </a:t>
            </a:r>
            <a:r>
              <a:rPr lang="en-US" altLang="zh-CN" sz="1400" dirty="0" smtClean="0">
                <a:latin typeface="Arial" panose="020B0604020202020204" pitchFamily="34" charset="0"/>
                <a:cs typeface="Arial" panose="020B0604020202020204" pitchFamily="34" charset="0"/>
              </a:rPr>
              <a:t>Fused-IRB.</a:t>
            </a: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algn="just"/>
            <a:r>
              <a:rPr lang="en-US" altLang="zh-CN" sz="1400" b="1" dirty="0" smtClean="0">
                <a:latin typeface="Arial" panose="020B0604020202020204" pitchFamily="34" charset="0"/>
                <a:cs typeface="Arial" panose="020B0604020202020204" pitchFamily="34" charset="0"/>
              </a:rPr>
              <a:t>Latency</a:t>
            </a:r>
            <a:r>
              <a:rPr lang="en-US" altLang="zh-CN" sz="1400" dirty="0" smtClean="0">
                <a:latin typeface="Arial" panose="020B0604020202020204" pitchFamily="34" charset="0"/>
                <a:cs typeface="Arial" panose="020B0604020202020204" pitchFamily="34" charset="0"/>
              </a:rPr>
              <a:t> &gt; </a:t>
            </a:r>
            <a:r>
              <a:rPr lang="en-US" altLang="zh-CN" sz="1400" dirty="0">
                <a:latin typeface="Arial" panose="020B0604020202020204" pitchFamily="34" charset="0"/>
                <a:cs typeface="Arial" panose="020B0604020202020204" pitchFamily="34" charset="0"/>
              </a:rPr>
              <a:t>if </a:t>
            </a:r>
            <a:r>
              <a:rPr lang="en-US" altLang="zh-CN" sz="1400" dirty="0" smtClean="0">
                <a:latin typeface="Arial" panose="020B0604020202020204" pitchFamily="34" charset="0"/>
                <a:cs typeface="Arial" panose="020B0604020202020204" pitchFamily="34" charset="0"/>
              </a:rPr>
              <a:t>rest of the </a:t>
            </a:r>
            <a:r>
              <a:rPr lang="en-US" altLang="zh-CN" sz="1400" dirty="0">
                <a:latin typeface="Arial" panose="020B0604020202020204" pitchFamily="34" charset="0"/>
                <a:cs typeface="Arial" panose="020B0604020202020204" pitchFamily="34" charset="0"/>
              </a:rPr>
              <a:t>IRB </a:t>
            </a:r>
            <a:r>
              <a:rPr lang="en-US" altLang="zh-CN" sz="1400" dirty="0" smtClean="0">
                <a:latin typeface="Arial" panose="020B0604020202020204" pitchFamily="34" charset="0"/>
                <a:cs typeface="Arial" panose="020B0604020202020204" pitchFamily="34" charset="0"/>
              </a:rPr>
              <a:t>replaced with Fused-IRB.</a:t>
            </a: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r>
              <a:rPr lang="en-US" altLang="zh-CN" sz="1400" dirty="0">
                <a:latin typeface="Arial" panose="020B0604020202020204" pitchFamily="34" charset="0"/>
                <a:cs typeface="Arial" panose="020B0604020202020204" pitchFamily="34" charset="0"/>
              </a:rPr>
              <a:t> </a:t>
            </a:r>
            <a:r>
              <a:rPr lang="en-US" altLang="zh-CN" sz="1400" b="1" dirty="0">
                <a:latin typeface="Arial" panose="020B0604020202020204" pitchFamily="34" charset="0"/>
                <a:cs typeface="Arial" panose="020B0604020202020204" pitchFamily="34" charset="0"/>
              </a:rPr>
              <a:t>#Layers </a:t>
            </a:r>
            <a:r>
              <a:rPr lang="en-US" altLang="zh-CN" sz="1400" dirty="0">
                <a:latin typeface="Arial" panose="020B0604020202020204" pitchFamily="34" charset="0"/>
                <a:cs typeface="Arial" panose="020B0604020202020204" pitchFamily="34" charset="0"/>
              </a:rPr>
              <a:t>shows the range of #layers in the stage, e.g</a:t>
            </a:r>
            <a:r>
              <a:rPr lang="en-US" altLang="zh-CN" sz="1400" dirty="0" smtClean="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3, 10] at stage 4 </a:t>
            </a:r>
            <a:endParaRPr lang="en-US" altLang="zh-CN" sz="1400" dirty="0" smtClean="0">
              <a:latin typeface="Arial" panose="020B0604020202020204" pitchFamily="34" charset="0"/>
              <a:cs typeface="Arial" panose="020B0604020202020204" pitchFamily="34" charset="0"/>
            </a:endParaRPr>
          </a:p>
          <a:p>
            <a:pPr algn="just"/>
            <a:r>
              <a:rPr lang="en-US" altLang="zh-CN" sz="1400" dirty="0" smtClean="0">
                <a:latin typeface="Arial" panose="020B0604020202020204" pitchFamily="34" charset="0"/>
                <a:cs typeface="Arial" panose="020B0604020202020204" pitchFamily="34" charset="0"/>
              </a:rPr>
              <a:t>means </a:t>
            </a:r>
            <a:r>
              <a:rPr lang="en-US" altLang="zh-CN" sz="1400" dirty="0">
                <a:latin typeface="Arial" panose="020B0604020202020204" pitchFamily="34" charset="0"/>
                <a:cs typeface="Arial" panose="020B0604020202020204" pitchFamily="34" charset="0"/>
              </a:rPr>
              <a:t>that the stage can have 3 to </a:t>
            </a:r>
            <a:r>
              <a:rPr lang="en-US" altLang="zh-CN" sz="1400" dirty="0" smtClean="0">
                <a:latin typeface="Arial" panose="020B0604020202020204" pitchFamily="34" charset="0"/>
                <a:cs typeface="Arial" panose="020B0604020202020204" pitchFamily="34" charset="0"/>
              </a:rPr>
              <a:t>10 IRBs</a:t>
            </a:r>
            <a:r>
              <a:rPr lang="en-US" altLang="zh-CN" sz="1400" dirty="0">
                <a:latin typeface="Arial" panose="020B0604020202020204" pitchFamily="34" charset="0"/>
                <a:cs typeface="Arial" panose="020B0604020202020204" pitchFamily="34" charset="0"/>
              </a:rPr>
              <a:t>. </a:t>
            </a:r>
            <a:endParaRPr lang="en-US" altLang="zh-CN" sz="1400" dirty="0" smtClean="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r>
              <a:rPr lang="en-US" altLang="zh-CN" sz="1400" dirty="0" smtClean="0">
                <a:latin typeface="Arial" panose="020B0604020202020204" pitchFamily="34" charset="0"/>
                <a:cs typeface="Arial" panose="020B0604020202020204" pitchFamily="34" charset="0"/>
              </a:rPr>
              <a:t>The </a:t>
            </a:r>
            <a:r>
              <a:rPr lang="en-US" altLang="zh-CN" sz="1400" dirty="0">
                <a:latin typeface="Arial" panose="020B0604020202020204" pitchFamily="34" charset="0"/>
                <a:cs typeface="Arial" panose="020B0604020202020204" pitchFamily="34" charset="0"/>
              </a:rPr>
              <a:t>search space includes options to tune </a:t>
            </a:r>
            <a:r>
              <a:rPr lang="en-US" altLang="zh-CN" sz="1400" dirty="0" smtClean="0">
                <a:latin typeface="Arial" panose="020B0604020202020204" pitchFamily="34" charset="0"/>
                <a:cs typeface="Arial" panose="020B0604020202020204" pitchFamily="34" charset="0"/>
              </a:rPr>
              <a:t>expansion </a:t>
            </a:r>
            <a:r>
              <a:rPr lang="en-US" altLang="zh-CN" sz="1400" dirty="0">
                <a:latin typeface="Arial" panose="020B0604020202020204" pitchFamily="34" charset="0"/>
                <a:cs typeface="Arial" panose="020B0604020202020204" pitchFamily="34" charset="0"/>
              </a:rPr>
              <a:t>ratio, activation types, </a:t>
            </a:r>
            <a:endParaRPr lang="en-US" altLang="zh-CN" sz="1400" dirty="0" smtClean="0">
              <a:latin typeface="Arial" panose="020B0604020202020204" pitchFamily="34" charset="0"/>
              <a:cs typeface="Arial" panose="020B0604020202020204" pitchFamily="34" charset="0"/>
            </a:endParaRPr>
          </a:p>
          <a:p>
            <a:pPr algn="just"/>
            <a:r>
              <a:rPr lang="en-US" altLang="zh-CN" sz="1400" dirty="0" smtClean="0">
                <a:latin typeface="Arial" panose="020B0604020202020204" pitchFamily="34" charset="0"/>
                <a:cs typeface="Arial" panose="020B0604020202020204" pitchFamily="34" charset="0"/>
              </a:rPr>
              <a:t>kernel sizes.</a:t>
            </a: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r>
              <a:rPr lang="en-US" altLang="zh-CN" sz="1400" dirty="0" smtClean="0">
                <a:latin typeface="Arial" panose="020B0604020202020204" pitchFamily="34" charset="0"/>
                <a:cs typeface="Arial" panose="020B0604020202020204" pitchFamily="34" charset="0"/>
              </a:rPr>
              <a:t>The </a:t>
            </a:r>
            <a:r>
              <a:rPr lang="en-US" altLang="zh-CN" sz="1400" dirty="0">
                <a:latin typeface="Arial" panose="020B0604020202020204" pitchFamily="34" charset="0"/>
                <a:cs typeface="Arial" panose="020B0604020202020204" pitchFamily="34" charset="0"/>
              </a:rPr>
              <a:t>dimensions of the input </a:t>
            </a:r>
            <a:r>
              <a:rPr lang="en-US" altLang="zh-CN" sz="1400" dirty="0" smtClean="0">
                <a:latin typeface="Arial" panose="020B0604020202020204" pitchFamily="34" charset="0"/>
                <a:cs typeface="Arial" panose="020B0604020202020204" pitchFamily="34" charset="0"/>
              </a:rPr>
              <a:t>image increase </a:t>
            </a:r>
            <a:r>
              <a:rPr lang="en-US" altLang="zh-CN" sz="1400" dirty="0">
                <a:latin typeface="Arial" panose="020B0604020202020204" pitchFamily="34" charset="0"/>
                <a:cs typeface="Arial" panose="020B0604020202020204" pitchFamily="34" charset="0"/>
              </a:rPr>
              <a:t>from 224 to 512 at the step of 32.</a:t>
            </a:r>
          </a:p>
          <a:p>
            <a:pPr algn="just"/>
            <a:endParaRPr lang="zh-CN" altLang="en-US" sz="1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7"/>
          <a:stretch>
            <a:fillRect/>
          </a:stretch>
        </p:blipFill>
        <p:spPr>
          <a:xfrm>
            <a:off x="6535943" y="1736168"/>
            <a:ext cx="5524500" cy="4176638"/>
          </a:xfrm>
          <a:prstGeom prst="rect">
            <a:avLst/>
          </a:prstGeom>
        </p:spPr>
      </p:pic>
      <p:sp>
        <p:nvSpPr>
          <p:cNvPr id="9" name="Rectangle 8"/>
          <p:cNvSpPr/>
          <p:nvPr/>
        </p:nvSpPr>
        <p:spPr>
          <a:xfrm>
            <a:off x="6696075" y="4256244"/>
            <a:ext cx="5105400" cy="3217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5905500" y="4417130"/>
            <a:ext cx="790575" cy="1154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770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4" y="70485"/>
            <a:ext cx="5916296" cy="557530"/>
          </a:xfrm>
          <a:prstGeom prst="rect">
            <a:avLst/>
          </a:prstGeom>
          <a:ln>
            <a:noFill/>
          </a:ln>
        </p:spPr>
        <p:txBody>
          <a:bodyPr vert="horz" lIns="0" tIns="45720" rIns="91440" bIns="45720" rtlCol="0" anchor="b" anchorCtr="0">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spc="300" dirty="0">
                <a:latin typeface="Arial" panose="020B0604020202020204"/>
                <a:ea typeface="微软雅黑" panose="020B0503020204020204" pitchFamily="34" charset="-122"/>
                <a:cs typeface="+mn-cs"/>
              </a:rPr>
              <a:t>Justifications of the Search Space</a:t>
            </a:r>
          </a:p>
        </p:txBody>
      </p:sp>
      <p:sp>
        <p:nvSpPr>
          <p:cNvPr id="15" name="文本框 3"/>
          <p:cNvSpPr txBox="1"/>
          <p:nvPr/>
        </p:nvSpPr>
        <p:spPr>
          <a:xfrm>
            <a:off x="203760" y="828227"/>
            <a:ext cx="11720016" cy="6124754"/>
          </a:xfrm>
          <a:prstGeom prst="rect">
            <a:avLst/>
          </a:prstGeom>
          <a:noFill/>
        </p:spPr>
        <p:txBody>
          <a:bodyPr wrap="square" rtlCol="0" anchor="t">
            <a:spAutoFit/>
          </a:bodyPr>
          <a:lstStyle/>
          <a:p>
            <a:pPr marL="285750" indent="-285750" algn="just">
              <a:buFont typeface="Arial" panose="020B0604020202020204" pitchFamily="34" charset="0"/>
              <a:buChar char="•"/>
            </a:pPr>
            <a:r>
              <a:rPr lang="en-US" altLang="zh-CN" sz="1400" b="1" dirty="0" smtClean="0">
                <a:latin typeface="Arial" panose="020B0604020202020204" pitchFamily="34" charset="0"/>
                <a:cs typeface="Arial" panose="020B0604020202020204" pitchFamily="34" charset="0"/>
              </a:rPr>
              <a:t>#</a:t>
            </a:r>
            <a:r>
              <a:rPr lang="en-US" altLang="zh-CN" sz="1400" b="1" dirty="0">
                <a:latin typeface="Arial" panose="020B0604020202020204" pitchFamily="34" charset="0"/>
                <a:cs typeface="Arial" panose="020B0604020202020204" pitchFamily="34" charset="0"/>
              </a:rPr>
              <a:t>Layers and </a:t>
            </a:r>
            <a:r>
              <a:rPr lang="en-US" altLang="zh-CN" sz="1400" b="1" dirty="0" smtClean="0">
                <a:latin typeface="Arial" panose="020B0604020202020204" pitchFamily="34" charset="0"/>
                <a:cs typeface="Arial" panose="020B0604020202020204" pitchFamily="34" charset="0"/>
              </a:rPr>
              <a:t>Filters</a:t>
            </a:r>
            <a:r>
              <a:rPr lang="en-US" altLang="zh-CN" sz="14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b="1" dirty="0" smtClean="0">
                <a:latin typeface="Arial" panose="020B0604020202020204" pitchFamily="34" charset="0"/>
                <a:cs typeface="Arial" panose="020B0604020202020204" pitchFamily="34" charset="0"/>
              </a:rPr>
              <a:t>Activation</a:t>
            </a:r>
            <a:r>
              <a:rPr lang="en-US" altLang="zh-CN" sz="1400" dirty="0" smtClean="0">
                <a:latin typeface="Arial" panose="020B0604020202020204" pitchFamily="34" charset="0"/>
                <a:cs typeface="Arial" panose="020B0604020202020204" pitchFamily="34" charset="0"/>
              </a:rPr>
              <a:t> </a:t>
            </a:r>
            <a:r>
              <a:rPr lang="en-US" altLang="zh-CN" sz="1400" dirty="0" smtClean="0">
                <a:latin typeface="Arial" panose="020B0604020202020204" pitchFamily="34" charset="0"/>
                <a:cs typeface="Arial" panose="020B0604020202020204" pitchFamily="34" charset="0"/>
                <a:sym typeface="Wingdings" panose="05000000000000000000" pitchFamily="2" charset="2"/>
              </a:rPr>
              <a:t> </a:t>
            </a:r>
            <a:r>
              <a:rPr lang="en-US" altLang="zh-CN" sz="1400" dirty="0" err="1" smtClean="0">
                <a:latin typeface="Arial" panose="020B0604020202020204" pitchFamily="34" charset="0"/>
                <a:cs typeface="Arial" panose="020B0604020202020204" pitchFamily="34" charset="0"/>
              </a:rPr>
              <a:t>ReLU</a:t>
            </a:r>
            <a:r>
              <a:rPr lang="en-US" altLang="zh-CN" sz="1400" dirty="0" smtClean="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can be 4x faster than using </a:t>
            </a:r>
            <a:r>
              <a:rPr lang="en-US" altLang="zh-CN" sz="1400" dirty="0" err="1">
                <a:latin typeface="Arial" panose="020B0604020202020204" pitchFamily="34" charset="0"/>
                <a:cs typeface="Arial" panose="020B0604020202020204" pitchFamily="34" charset="0"/>
              </a:rPr>
              <a:t>PReLU</a:t>
            </a:r>
            <a:r>
              <a:rPr lang="en-US" altLang="zh-CN" sz="1400" dirty="0">
                <a:latin typeface="Arial" panose="020B0604020202020204" pitchFamily="34" charset="0"/>
                <a:cs typeface="Arial" panose="020B0604020202020204" pitchFamily="34" charset="0"/>
              </a:rPr>
              <a:t>.</a:t>
            </a: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smtClean="0">
                <a:latin typeface="Arial" panose="020B0604020202020204" pitchFamily="34" charset="0"/>
                <a:cs typeface="Arial" panose="020B0604020202020204" pitchFamily="34" charset="0"/>
              </a:rPr>
              <a:t>The </a:t>
            </a:r>
            <a:r>
              <a:rPr lang="en-US" altLang="zh-CN" sz="1400" dirty="0">
                <a:latin typeface="Arial" panose="020B0604020202020204" pitchFamily="34" charset="0"/>
                <a:cs typeface="Arial" panose="020B0604020202020204" pitchFamily="34" charset="0"/>
              </a:rPr>
              <a:t>choice of activation is </a:t>
            </a:r>
            <a:r>
              <a:rPr lang="en-US" altLang="zh-CN" sz="1400" dirty="0" smtClean="0">
                <a:latin typeface="Arial" panose="020B0604020202020204" pitchFamily="34" charset="0"/>
                <a:cs typeface="Arial" panose="020B0604020202020204" pitchFamily="34" charset="0"/>
              </a:rPr>
              <a:t>an important </a:t>
            </a:r>
            <a:r>
              <a:rPr lang="en-US" altLang="zh-CN" sz="1400" dirty="0">
                <a:latin typeface="Arial" panose="020B0604020202020204" pitchFamily="34" charset="0"/>
                <a:cs typeface="Arial" panose="020B0604020202020204" pitchFamily="34" charset="0"/>
              </a:rPr>
              <a:t>factor in the latency </a:t>
            </a:r>
            <a:endParaRPr lang="en-US" altLang="zh-CN" sz="1400" dirty="0" smtClean="0">
              <a:latin typeface="Arial" panose="020B0604020202020204" pitchFamily="34" charset="0"/>
              <a:cs typeface="Arial" panose="020B0604020202020204" pitchFamily="34" charset="0"/>
            </a:endParaRPr>
          </a:p>
          <a:p>
            <a:pPr algn="just"/>
            <a:r>
              <a:rPr lang="en-US" altLang="zh-CN" sz="1400" dirty="0">
                <a:latin typeface="Arial" panose="020B0604020202020204" pitchFamily="34" charset="0"/>
                <a:cs typeface="Arial" panose="020B0604020202020204" pitchFamily="34" charset="0"/>
              </a:rPr>
              <a:t> </a:t>
            </a:r>
            <a:r>
              <a:rPr lang="en-US" altLang="zh-CN" sz="1400" dirty="0" smtClean="0">
                <a:latin typeface="Arial" panose="020B0604020202020204" pitchFamily="34" charset="0"/>
                <a:cs typeface="Arial" panose="020B0604020202020204" pitchFamily="34" charset="0"/>
              </a:rPr>
              <a:t>     and </a:t>
            </a:r>
            <a:r>
              <a:rPr lang="en-US" altLang="zh-CN" sz="1400" dirty="0">
                <a:latin typeface="Arial" panose="020B0604020202020204" pitchFamily="34" charset="0"/>
                <a:cs typeface="Arial" panose="020B0604020202020204" pitchFamily="34" charset="0"/>
              </a:rPr>
              <a:t>accuracy </a:t>
            </a:r>
            <a:r>
              <a:rPr lang="en-US" altLang="zh-CN" sz="1400" dirty="0" smtClean="0">
                <a:latin typeface="Arial" panose="020B0604020202020204" pitchFamily="34" charset="0"/>
                <a:cs typeface="Arial" panose="020B0604020202020204" pitchFamily="34" charset="0"/>
              </a:rPr>
              <a:t>trade-off.</a:t>
            </a: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b="1" dirty="0">
                <a:latin typeface="Arial" panose="020B0604020202020204" pitchFamily="34" charset="0"/>
                <a:cs typeface="Arial" panose="020B0604020202020204" pitchFamily="34" charset="0"/>
              </a:rPr>
              <a:t>Expansion: </a:t>
            </a:r>
            <a:r>
              <a:rPr lang="en-US" altLang="zh-CN" sz="1400" dirty="0" err="1" smtClean="0">
                <a:latin typeface="Arial" panose="020B0604020202020204" pitchFamily="34" charset="0"/>
                <a:cs typeface="Arial" panose="020B0604020202020204" pitchFamily="34" charset="0"/>
              </a:rPr>
              <a:t>MobileNet</a:t>
            </a:r>
            <a:r>
              <a:rPr lang="en-US" altLang="zh-CN" sz="1400" dirty="0" smtClean="0">
                <a:latin typeface="Arial" panose="020B0604020202020204" pitchFamily="34" charset="0"/>
                <a:cs typeface="Arial" panose="020B0604020202020204" pitchFamily="34" charset="0"/>
              </a:rPr>
              <a:t> paper </a:t>
            </a:r>
            <a:r>
              <a:rPr lang="en-US" altLang="zh-CN" sz="1400" dirty="0">
                <a:latin typeface="Arial" panose="020B0604020202020204" pitchFamily="34" charset="0"/>
                <a:cs typeface="Arial" panose="020B0604020202020204" pitchFamily="34" charset="0"/>
              </a:rPr>
              <a:t>claims that the larger </a:t>
            </a:r>
            <a:r>
              <a:rPr lang="en-US" altLang="zh-CN" sz="1400" dirty="0" smtClean="0">
                <a:latin typeface="Arial" panose="020B0604020202020204" pitchFamily="34" charset="0"/>
                <a:cs typeface="Arial" panose="020B0604020202020204" pitchFamily="34" charset="0"/>
              </a:rPr>
              <a:t>expansion</a:t>
            </a:r>
          </a:p>
          <a:p>
            <a:pPr algn="just"/>
            <a:r>
              <a:rPr lang="en-US" altLang="zh-CN" sz="1400" dirty="0" smtClean="0">
                <a:latin typeface="Arial" panose="020B0604020202020204" pitchFamily="34" charset="0"/>
                <a:cs typeface="Arial" panose="020B0604020202020204" pitchFamily="34" charset="0"/>
              </a:rPr>
              <a:t>      will </a:t>
            </a:r>
            <a:r>
              <a:rPr lang="en-US" altLang="zh-CN" sz="1400" dirty="0">
                <a:latin typeface="Arial" panose="020B0604020202020204" pitchFamily="34" charset="0"/>
                <a:cs typeface="Arial" panose="020B0604020202020204" pitchFamily="34" charset="0"/>
              </a:rPr>
              <a:t>help improve the capacity of the network and expressiveness. </a:t>
            </a:r>
            <a:endParaRPr lang="en-US" altLang="zh-CN" sz="1400" dirty="0" smtClean="0">
              <a:latin typeface="Arial" panose="020B0604020202020204" pitchFamily="34" charset="0"/>
              <a:cs typeface="Arial" panose="020B0604020202020204" pitchFamily="34" charset="0"/>
            </a:endParaRPr>
          </a:p>
          <a:p>
            <a:pPr algn="just"/>
            <a:r>
              <a:rPr lang="en-US" altLang="zh-CN" sz="1400" dirty="0" smtClean="0">
                <a:latin typeface="Arial" panose="020B0604020202020204" pitchFamily="34" charset="0"/>
                <a:cs typeface="Arial" panose="020B0604020202020204" pitchFamily="34" charset="0"/>
              </a:rPr>
              <a:t>      For </a:t>
            </a:r>
            <a:r>
              <a:rPr lang="en-US" altLang="zh-CN" sz="1400" dirty="0">
                <a:latin typeface="Arial" panose="020B0604020202020204" pitchFamily="34" charset="0"/>
                <a:cs typeface="Arial" panose="020B0604020202020204" pitchFamily="34" charset="0"/>
              </a:rPr>
              <a:t>example, the accuracy of a </a:t>
            </a:r>
            <a:r>
              <a:rPr lang="en-US" altLang="zh-CN" sz="1400" dirty="0" smtClean="0">
                <a:latin typeface="Arial" panose="020B0604020202020204" pitchFamily="34" charset="0"/>
                <a:cs typeface="Arial" panose="020B0604020202020204" pitchFamily="34" charset="0"/>
              </a:rPr>
              <a:t>network drops </a:t>
            </a:r>
            <a:r>
              <a:rPr lang="en-US" altLang="zh-CN" sz="1400" dirty="0">
                <a:latin typeface="Arial" panose="020B0604020202020204" pitchFamily="34" charset="0"/>
                <a:cs typeface="Arial" panose="020B0604020202020204" pitchFamily="34" charset="0"/>
              </a:rPr>
              <a:t>4 points </a:t>
            </a:r>
            <a:r>
              <a:rPr lang="en-US" altLang="zh-CN" sz="1400" dirty="0" smtClean="0">
                <a:latin typeface="Arial" panose="020B0604020202020204" pitchFamily="34" charset="0"/>
                <a:cs typeface="Arial" panose="020B0604020202020204" pitchFamily="34" charset="0"/>
              </a:rPr>
              <a:t>on</a:t>
            </a:r>
          </a:p>
          <a:p>
            <a:pPr algn="just"/>
            <a:r>
              <a:rPr lang="en-US" altLang="zh-CN" sz="1400" dirty="0">
                <a:latin typeface="Arial" panose="020B0604020202020204" pitchFamily="34" charset="0"/>
                <a:cs typeface="Arial" panose="020B0604020202020204" pitchFamily="34" charset="0"/>
              </a:rPr>
              <a:t> </a:t>
            </a:r>
            <a:r>
              <a:rPr lang="en-US" altLang="zh-CN" sz="1400" dirty="0" smtClean="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ImageNet </a:t>
            </a:r>
            <a:r>
              <a:rPr lang="en-US" altLang="zh-CN" sz="1400" dirty="0" smtClean="0">
                <a:latin typeface="Arial" panose="020B0604020202020204" pitchFamily="34" charset="0"/>
                <a:cs typeface="Arial" panose="020B0604020202020204" pitchFamily="34" charset="0"/>
              </a:rPr>
              <a:t>after </a:t>
            </a:r>
            <a:r>
              <a:rPr lang="en-US" altLang="zh-CN" sz="1400" dirty="0">
                <a:latin typeface="Arial" panose="020B0604020202020204" pitchFamily="34" charset="0"/>
                <a:cs typeface="Arial" panose="020B0604020202020204" pitchFamily="34" charset="0"/>
              </a:rPr>
              <a:t>reducing </a:t>
            </a:r>
            <a:r>
              <a:rPr lang="en-US" altLang="zh-CN" sz="1400" dirty="0" smtClean="0">
                <a:latin typeface="Arial" panose="020B0604020202020204" pitchFamily="34" charset="0"/>
                <a:cs typeface="Arial" panose="020B0604020202020204" pitchFamily="34" charset="0"/>
              </a:rPr>
              <a:t>the  expansion </a:t>
            </a:r>
            <a:r>
              <a:rPr lang="en-US" altLang="zh-CN" sz="1400" dirty="0">
                <a:latin typeface="Arial" panose="020B0604020202020204" pitchFamily="34" charset="0"/>
                <a:cs typeface="Arial" panose="020B0604020202020204" pitchFamily="34" charset="0"/>
              </a:rPr>
              <a:t>from 6 to </a:t>
            </a:r>
            <a:r>
              <a:rPr lang="en-US" altLang="zh-CN" sz="1400" dirty="0" smtClean="0">
                <a:latin typeface="Arial" panose="020B0604020202020204" pitchFamily="34" charset="0"/>
                <a:cs typeface="Arial" panose="020B0604020202020204" pitchFamily="34" charset="0"/>
              </a:rPr>
              <a:t>2.</a:t>
            </a: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b="1" dirty="0">
                <a:latin typeface="Arial" panose="020B0604020202020204" pitchFamily="34" charset="0"/>
                <a:cs typeface="Arial" panose="020B0604020202020204" pitchFamily="34" charset="0"/>
              </a:rPr>
              <a:t>Kernel</a:t>
            </a:r>
            <a:r>
              <a:rPr lang="en-US" altLang="zh-CN" sz="1400" b="1" dirty="0" smtClean="0">
                <a:latin typeface="Arial" panose="020B0604020202020204" pitchFamily="34" charset="0"/>
                <a:cs typeface="Arial" panose="020B0604020202020204" pitchFamily="34" charset="0"/>
              </a:rPr>
              <a:t>:</a:t>
            </a:r>
            <a:r>
              <a:rPr lang="en-US" altLang="zh-CN" sz="1400" dirty="0" smtClean="0">
                <a:latin typeface="Arial" panose="020B0604020202020204" pitchFamily="34" charset="0"/>
                <a:cs typeface="Arial" panose="020B0604020202020204" pitchFamily="34" charset="0"/>
              </a:rPr>
              <a:t> large kernels </a:t>
            </a:r>
            <a:r>
              <a:rPr lang="en-US" altLang="zh-CN" sz="1400" dirty="0">
                <a:latin typeface="Arial" panose="020B0604020202020204" pitchFamily="34" charset="0"/>
                <a:cs typeface="Arial" panose="020B0604020202020204" pitchFamily="34" charset="0"/>
              </a:rPr>
              <a:t>= </a:t>
            </a:r>
            <a:r>
              <a:rPr lang="en-US" altLang="zh-CN" sz="1400" dirty="0" smtClean="0">
                <a:latin typeface="Arial" panose="020B0604020202020204" pitchFamily="34" charset="0"/>
                <a:cs typeface="Arial" panose="020B0604020202020204" pitchFamily="34" charset="0"/>
              </a:rPr>
              <a:t>large receipt field = </a:t>
            </a:r>
            <a:r>
              <a:rPr lang="en-US" altLang="zh-CN" sz="1400" dirty="0">
                <a:latin typeface="Arial" panose="020B0604020202020204" pitchFamily="34" charset="0"/>
                <a:cs typeface="Arial" panose="020B0604020202020204" pitchFamily="34" charset="0"/>
              </a:rPr>
              <a:t>i</a:t>
            </a:r>
            <a:r>
              <a:rPr lang="en-US" altLang="zh-CN" sz="1400" dirty="0" smtClean="0">
                <a:latin typeface="Arial" panose="020B0604020202020204" pitchFamily="34" charset="0"/>
                <a:cs typeface="Arial" panose="020B0604020202020204" pitchFamily="34" charset="0"/>
              </a:rPr>
              <a:t>ncrease accuracy</a:t>
            </a: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b="1" dirty="0">
                <a:latin typeface="Arial" panose="020B0604020202020204" pitchFamily="34" charset="0"/>
                <a:cs typeface="Arial" panose="020B0604020202020204" pitchFamily="34" charset="0"/>
              </a:rPr>
              <a:t>SE: </a:t>
            </a:r>
            <a:r>
              <a:rPr lang="en-US" altLang="zh-CN" sz="1400" dirty="0">
                <a:latin typeface="Arial" panose="020B0604020202020204" pitchFamily="34" charset="0"/>
                <a:cs typeface="Arial" panose="020B0604020202020204" pitchFamily="34" charset="0"/>
              </a:rPr>
              <a:t>latency significantly increases. This justifies SE </a:t>
            </a:r>
            <a:r>
              <a:rPr lang="en-US" altLang="zh-CN" sz="1400" dirty="0" smtClean="0">
                <a:latin typeface="Arial" panose="020B0604020202020204" pitchFamily="34" charset="0"/>
                <a:cs typeface="Arial" panose="020B0604020202020204" pitchFamily="34" charset="0"/>
              </a:rPr>
              <a:t>to be </a:t>
            </a:r>
            <a:r>
              <a:rPr lang="en-US" altLang="zh-CN" sz="1400" dirty="0">
                <a:latin typeface="Arial" panose="020B0604020202020204" pitchFamily="34" charset="0"/>
                <a:cs typeface="Arial" panose="020B0604020202020204" pitchFamily="34" charset="0"/>
              </a:rPr>
              <a:t>a </a:t>
            </a:r>
            <a:r>
              <a:rPr lang="en-US" altLang="zh-CN" sz="1400" dirty="0" smtClean="0">
                <a:latin typeface="Arial" panose="020B0604020202020204" pitchFamily="34" charset="0"/>
                <a:cs typeface="Arial" panose="020B0604020202020204" pitchFamily="34" charset="0"/>
              </a:rPr>
              <a:t>factor</a:t>
            </a:r>
          </a:p>
          <a:p>
            <a:pPr algn="just"/>
            <a:r>
              <a:rPr lang="en-US" altLang="zh-CN" sz="1400" dirty="0" smtClean="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in the search space</a:t>
            </a:r>
            <a:r>
              <a:rPr lang="en-US" altLang="zh-CN" sz="1400" dirty="0" smtClean="0">
                <a:latin typeface="Arial" panose="020B0604020202020204" pitchFamily="34" charset="0"/>
                <a:cs typeface="Arial" panose="020B0604020202020204" pitchFamily="34" charset="0"/>
              </a:rPr>
              <a:t>.</a:t>
            </a: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b="1" dirty="0">
                <a:latin typeface="Arial" panose="020B0604020202020204" pitchFamily="34" charset="0"/>
                <a:cs typeface="Arial" panose="020B0604020202020204" pitchFamily="34" charset="0"/>
              </a:rPr>
              <a:t>Image Resolution: </a:t>
            </a:r>
            <a:r>
              <a:rPr lang="en-US" altLang="zh-CN" sz="1400" dirty="0">
                <a:latin typeface="Arial" panose="020B0604020202020204" pitchFamily="34" charset="0"/>
                <a:cs typeface="Arial" panose="020B0604020202020204" pitchFamily="34" charset="0"/>
              </a:rPr>
              <a:t>accuracy improvement by increasing the</a:t>
            </a:r>
          </a:p>
          <a:p>
            <a:pPr algn="just"/>
            <a:r>
              <a:rPr lang="en-US" altLang="zh-CN" sz="1400" dirty="0" smtClean="0">
                <a:latin typeface="Arial" panose="020B0604020202020204" pitchFamily="34" charset="0"/>
                <a:cs typeface="Arial" panose="020B0604020202020204" pitchFamily="34" charset="0"/>
              </a:rPr>
              <a:t>      resolution</a:t>
            </a:r>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7"/>
          <a:stretch>
            <a:fillRect/>
          </a:stretch>
        </p:blipFill>
        <p:spPr>
          <a:xfrm>
            <a:off x="5890388" y="1054581"/>
            <a:ext cx="6147688" cy="5364228"/>
          </a:xfrm>
          <a:prstGeom prst="rect">
            <a:avLst/>
          </a:prstGeom>
        </p:spPr>
      </p:pic>
    </p:spTree>
    <p:extLst>
      <p:ext uri="{BB962C8B-B14F-4D97-AF65-F5344CB8AC3E}">
        <p14:creationId xmlns:p14="http://schemas.microsoft.com/office/powerpoint/2010/main" val="613660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4" y="70485"/>
            <a:ext cx="7706996"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spc="300" dirty="0" smtClean="0">
                <a:latin typeface="Arial" panose="020B0604020202020204"/>
                <a:ea typeface="微软雅黑" panose="020B0503020204020204" pitchFamily="34" charset="-122"/>
                <a:cs typeface="+mn-cs"/>
              </a:rPr>
              <a:t>Distributed Neural Architecture Search</a:t>
            </a:r>
            <a:endParaRPr lang="en-US" altLang="zh-CN" sz="2400" b="1" spc="300" dirty="0">
              <a:latin typeface="Arial" panose="020B0604020202020204"/>
              <a:ea typeface="微软雅黑" panose="020B0503020204020204" pitchFamily="34" charset="-122"/>
              <a:cs typeface="+mn-cs"/>
            </a:endParaRPr>
          </a:p>
        </p:txBody>
      </p:sp>
      <p:sp>
        <p:nvSpPr>
          <p:cNvPr id="15" name="文本框 3"/>
          <p:cNvSpPr txBox="1"/>
          <p:nvPr/>
        </p:nvSpPr>
        <p:spPr>
          <a:xfrm>
            <a:off x="203760" y="828227"/>
            <a:ext cx="11720016" cy="3539430"/>
          </a:xfrm>
          <a:prstGeom prst="rect">
            <a:avLst/>
          </a:prstGeom>
          <a:noFill/>
        </p:spPr>
        <p:txBody>
          <a:bodyPr wrap="square" rtlCol="0" anchor="t">
            <a:spAutoFit/>
          </a:bodyPr>
          <a:lstStyle/>
          <a:p>
            <a:pPr marL="285750" indent="-285750" algn="just">
              <a:buFont typeface="Arial" panose="020B0604020202020204" pitchFamily="34" charset="0"/>
              <a:buChar char="•"/>
            </a:pPr>
            <a:r>
              <a:rPr lang="en-US" altLang="zh-CN" sz="1400" dirty="0" smtClean="0">
                <a:latin typeface="Arial" panose="020B0604020202020204" pitchFamily="34" charset="0"/>
                <a:cs typeface="Arial" panose="020B0604020202020204" pitchFamily="34" charset="0"/>
              </a:rPr>
              <a:t>Guided </a:t>
            </a:r>
            <a:r>
              <a:rPr lang="en-US" altLang="zh-CN" sz="1400" dirty="0">
                <a:latin typeface="Arial" panose="020B0604020202020204" pitchFamily="34" charset="0"/>
                <a:cs typeface="Arial" panose="020B0604020202020204" pitchFamily="34" charset="0"/>
              </a:rPr>
              <a:t>by validation accuracy as a reward, the search algorithm adjusts the hyper-parameters defined in the search space to enhance model performance.</a:t>
            </a: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 LA-MCTS boosted Bayesian </a:t>
            </a:r>
            <a:r>
              <a:rPr lang="en-US" altLang="zh-CN" sz="1400" dirty="0" smtClean="0">
                <a:latin typeface="Arial" panose="020B0604020202020204" pitchFamily="34" charset="0"/>
                <a:cs typeface="Arial" panose="020B0604020202020204" pitchFamily="34" charset="0"/>
              </a:rPr>
              <a:t>optimization </a:t>
            </a:r>
            <a:r>
              <a:rPr lang="en-US" altLang="zh-CN" sz="1400" dirty="0">
                <a:latin typeface="Arial" panose="020B0604020202020204" pitchFamily="34" charset="0"/>
                <a:cs typeface="Arial" panose="020B0604020202020204" pitchFamily="34" charset="0"/>
              </a:rPr>
              <a:t>as the search algorithm, which is one of the </a:t>
            </a:r>
            <a:r>
              <a:rPr lang="en-US" altLang="zh-CN" sz="1400" dirty="0" smtClean="0">
                <a:latin typeface="Arial" panose="020B0604020202020204" pitchFamily="34" charset="0"/>
                <a:cs typeface="Arial" panose="020B0604020202020204" pitchFamily="34" charset="0"/>
              </a:rPr>
              <a:t>top entries </a:t>
            </a:r>
            <a:r>
              <a:rPr lang="en-US" altLang="zh-CN" sz="1400" dirty="0">
                <a:latin typeface="Arial" panose="020B0604020202020204" pitchFamily="34" charset="0"/>
                <a:cs typeface="Arial" panose="020B0604020202020204" pitchFamily="34" charset="0"/>
              </a:rPr>
              <a:t>to the 2020 </a:t>
            </a:r>
            <a:r>
              <a:rPr lang="en-US" altLang="zh-CN" sz="1400" dirty="0" err="1">
                <a:latin typeface="Arial" panose="020B0604020202020204" pitchFamily="34" charset="0"/>
                <a:cs typeface="Arial" panose="020B0604020202020204" pitchFamily="34" charset="0"/>
              </a:rPr>
              <a:t>NeurIPS</a:t>
            </a:r>
            <a:r>
              <a:rPr lang="en-US" altLang="zh-CN" sz="1400" dirty="0">
                <a:latin typeface="Arial" panose="020B0604020202020204" pitchFamily="34" charset="0"/>
                <a:cs typeface="Arial" panose="020B0604020202020204" pitchFamily="34" charset="0"/>
              </a:rPr>
              <a:t> black-box </a:t>
            </a:r>
            <a:r>
              <a:rPr lang="en-US" altLang="zh-CN" sz="1400" dirty="0" smtClean="0">
                <a:latin typeface="Arial" panose="020B0604020202020204" pitchFamily="34" charset="0"/>
                <a:cs typeface="Arial" panose="020B0604020202020204" pitchFamily="34" charset="0"/>
              </a:rPr>
              <a:t>optimization.</a:t>
            </a: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smtClean="0">
                <a:latin typeface="Arial" panose="020B0604020202020204" pitchFamily="34" charset="0"/>
                <a:cs typeface="Arial" panose="020B0604020202020204" pitchFamily="34" charset="0"/>
              </a:rPr>
              <a:t>LA-MCTS </a:t>
            </a:r>
            <a:r>
              <a:rPr lang="en-US" altLang="zh-CN" sz="1400" dirty="0">
                <a:latin typeface="Arial" panose="020B0604020202020204" pitchFamily="34" charset="0"/>
                <a:cs typeface="Arial" panose="020B0604020202020204" pitchFamily="34" charset="0"/>
              </a:rPr>
              <a:t>boosted BO has </a:t>
            </a:r>
            <a:r>
              <a:rPr lang="en-US" altLang="zh-CN" sz="1400" dirty="0" smtClean="0">
                <a:latin typeface="Arial" panose="020B0604020202020204" pitchFamily="34" charset="0"/>
                <a:cs typeface="Arial" panose="020B0604020202020204" pitchFamily="34" charset="0"/>
              </a:rPr>
              <a:t>demonstrated the </a:t>
            </a:r>
            <a:r>
              <a:rPr lang="en-US" altLang="zh-CN" sz="1400" dirty="0">
                <a:latin typeface="Arial" panose="020B0604020202020204" pitchFamily="34" charset="0"/>
                <a:cs typeface="Arial" panose="020B0604020202020204" pitchFamily="34" charset="0"/>
              </a:rPr>
              <a:t>leading sample efficiency among other BO variants </a:t>
            </a:r>
            <a:r>
              <a:rPr lang="en-US" altLang="zh-CN" sz="1400" dirty="0" smtClean="0">
                <a:latin typeface="Arial" panose="020B0604020202020204" pitchFamily="34" charset="0"/>
                <a:cs typeface="Arial" panose="020B0604020202020204" pitchFamily="34" charset="0"/>
              </a:rPr>
              <a:t>and evolutionary algorithms.</a:t>
            </a: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Unlike some previous methods that use Multi-Objective </a:t>
            </a:r>
            <a:r>
              <a:rPr lang="en-US" altLang="zh-CN" sz="1400" dirty="0" smtClean="0">
                <a:latin typeface="Arial" panose="020B0604020202020204" pitchFamily="34" charset="0"/>
                <a:cs typeface="Arial" panose="020B0604020202020204" pitchFamily="34" charset="0"/>
              </a:rPr>
              <a:t>Optimization </a:t>
            </a:r>
            <a:r>
              <a:rPr lang="en-US" altLang="zh-CN" sz="1400" dirty="0">
                <a:latin typeface="Arial" panose="020B0604020202020204" pitchFamily="34" charset="0"/>
                <a:cs typeface="Arial" panose="020B0604020202020204" pitchFamily="34" charset="0"/>
              </a:rPr>
              <a:t>to balance latency and accuracy, this approach avoids the complex and costly process of finding the perfect Pareto frontier. The Pareto frontier represents the ideal balance between latency and accuracy, but finding this balance can be excessively detailed and expensive, especially when the differences in outcomes are minor.</a:t>
            </a: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Focusing on Latency First, Then Accuracy: The strategy is to first organize networks based on their inference latency and then focus on maximizing accuracy within each latency category. This approach simplifies the optimization process and allows for the creation of a network table categorized by latency, making it more practical and efficient.</a:t>
            </a:r>
            <a:endParaRPr lang="en-US" altLang="zh-CN" sz="1400" dirty="0" smtClean="0">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7"/>
          <a:stretch>
            <a:fillRect/>
          </a:stretch>
        </p:blipFill>
        <p:spPr>
          <a:xfrm>
            <a:off x="2257425" y="4344164"/>
            <a:ext cx="8124825" cy="2197706"/>
          </a:xfrm>
          <a:prstGeom prst="rect">
            <a:avLst/>
          </a:prstGeom>
        </p:spPr>
      </p:pic>
    </p:spTree>
    <p:extLst>
      <p:ext uri="{BB962C8B-B14F-4D97-AF65-F5344CB8AC3E}">
        <p14:creationId xmlns:p14="http://schemas.microsoft.com/office/powerpoint/2010/main" val="2669968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smtClean="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1"/>
            </p:custDataLst>
          </p:nvPr>
        </p:nvSpPr>
        <p:spPr>
          <a:xfrm>
            <a:off x="1056004" y="70485"/>
            <a:ext cx="7706996"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spc="300" dirty="0">
                <a:latin typeface="Arial" panose="020B0604020202020204"/>
                <a:ea typeface="微软雅黑" panose="020B0503020204020204" pitchFamily="34" charset="-122"/>
                <a:cs typeface="+mn-cs"/>
              </a:rPr>
              <a:t> Distributed NAS</a:t>
            </a:r>
          </a:p>
        </p:txBody>
      </p:sp>
      <p:sp>
        <p:nvSpPr>
          <p:cNvPr id="15" name="文本框 3"/>
          <p:cNvSpPr txBox="1"/>
          <p:nvPr/>
        </p:nvSpPr>
        <p:spPr>
          <a:xfrm>
            <a:off x="203760" y="904427"/>
            <a:ext cx="11720016" cy="5047536"/>
          </a:xfrm>
          <a:prstGeom prst="rect">
            <a:avLst/>
          </a:prstGeom>
          <a:noFill/>
        </p:spPr>
        <p:txBody>
          <a:bodyPr wrap="square" rtlCol="0" anchor="t">
            <a:spAutoFit/>
          </a:bodyPr>
          <a:lstStyle/>
          <a:p>
            <a:pPr marL="285750" indent="-285750" algn="just">
              <a:buFont typeface="Arial" panose="020B0604020202020204" pitchFamily="34" charset="0"/>
              <a:buChar char="•"/>
            </a:pPr>
            <a:r>
              <a:rPr lang="en-US" altLang="zh-CN" sz="1400" dirty="0">
                <a:latin typeface="Arial" panose="020B0604020202020204" pitchFamily="34" charset="0"/>
                <a:cs typeface="Arial" panose="020B0604020202020204" pitchFamily="34" charset="0"/>
              </a:rPr>
              <a:t>The </a:t>
            </a:r>
            <a:r>
              <a:rPr lang="en-US" altLang="zh-CN" sz="1400" dirty="0" smtClean="0">
                <a:latin typeface="Arial" panose="020B0604020202020204" pitchFamily="34" charset="0"/>
                <a:cs typeface="Arial" panose="020B0604020202020204" pitchFamily="34" charset="0"/>
              </a:rPr>
              <a:t>NAS </a:t>
            </a:r>
            <a:r>
              <a:rPr lang="en-US" altLang="zh-CN" sz="1400" dirty="0">
                <a:latin typeface="Arial" panose="020B0604020202020204" pitchFamily="34" charset="0"/>
                <a:cs typeface="Arial" panose="020B0604020202020204" pitchFamily="34" charset="0"/>
              </a:rPr>
              <a:t>is executed on a distributed system comprising clients and a server. The server generates a range of network designs based on latency, which forms the search space. Clients, when available, request these network designs from the server, evaluate them, and send back the results, including the best validation accuracy achieved. This continuous exchange of information via sockets allows the server to refine its search algorithm and propose increasingly effective network candidates.</a:t>
            </a: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algn="just"/>
            <a:endParaRPr lang="en-US" altLang="zh-CN" sz="1400" dirty="0">
              <a:latin typeface="Arial" panose="020B0604020202020204" pitchFamily="34" charset="0"/>
              <a:cs typeface="Arial" panose="020B0604020202020204" pitchFamily="34" charset="0"/>
            </a:endParaRPr>
          </a:p>
          <a:p>
            <a:pPr algn="just"/>
            <a:endParaRPr lang="en-US" altLang="zh-CN" sz="1400" dirty="0" smtClean="0">
              <a:latin typeface="Arial" panose="020B0604020202020204" pitchFamily="34" charset="0"/>
              <a:cs typeface="Arial" panose="020B0604020202020204" pitchFamily="34" charset="0"/>
            </a:endParaRPr>
          </a:p>
          <a:p>
            <a:pPr algn="just"/>
            <a:r>
              <a:rPr lang="en-US" altLang="zh-CN" sz="1400" dirty="0" smtClean="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endParaRPr lang="en-US" altLang="zh-CN" sz="1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zh-CN" sz="14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zh-CN" sz="1400" dirty="0" smtClean="0">
                <a:latin typeface="Arial" panose="020B0604020202020204" pitchFamily="34" charset="0"/>
                <a:cs typeface="Arial" panose="020B0604020202020204" pitchFamily="34" charset="0"/>
              </a:rPr>
              <a:t>The </a:t>
            </a:r>
            <a:r>
              <a:rPr lang="en-US" altLang="zh-CN" sz="1400" dirty="0">
                <a:latin typeface="Arial" panose="020B0604020202020204" pitchFamily="34" charset="0"/>
                <a:cs typeface="Arial" panose="020B0604020202020204" pitchFamily="34" charset="0"/>
              </a:rPr>
              <a:t>system's efficacy is tested using synthetic functions to ensure that the performance metric improves with an increasing number of </a:t>
            </a:r>
            <a:r>
              <a:rPr lang="en-US" altLang="zh-CN" sz="1400" dirty="0" smtClean="0">
                <a:latin typeface="Arial" panose="020B0604020202020204" pitchFamily="34" charset="0"/>
                <a:cs typeface="Arial" panose="020B0604020202020204" pitchFamily="34" charset="0"/>
              </a:rPr>
              <a:t>samples.</a:t>
            </a:r>
          </a:p>
        </p:txBody>
      </p:sp>
      <p:pic>
        <p:nvPicPr>
          <p:cNvPr id="13" name="Picture 12"/>
          <p:cNvPicPr>
            <a:picLocks noChangeAspect="1"/>
          </p:cNvPicPr>
          <p:nvPr/>
        </p:nvPicPr>
        <p:blipFill>
          <a:blip r:embed="rId7"/>
          <a:stretch>
            <a:fillRect/>
          </a:stretch>
        </p:blipFill>
        <p:spPr>
          <a:xfrm>
            <a:off x="617338" y="2103011"/>
            <a:ext cx="11269845" cy="3048411"/>
          </a:xfrm>
          <a:prstGeom prst="rect">
            <a:avLst/>
          </a:prstGeom>
        </p:spPr>
      </p:pic>
    </p:spTree>
    <p:extLst>
      <p:ext uri="{BB962C8B-B14F-4D97-AF65-F5344CB8AC3E}">
        <p14:creationId xmlns:p14="http://schemas.microsoft.com/office/powerpoint/2010/main" val="4274377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TQ0MzBiNTIyNjFjOWIyOGZjOTM5MmU2Y2JhYTI4ODgifQ=="/>
  <p:tag name="KSO_WPP_MARK_KEY" val="fd36f17d-5434-465f-afe9-55547e8cda33"/>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2070</Words>
  <Application>Microsoft Office PowerPoint</Application>
  <PresentationFormat>Widescreen</PresentationFormat>
  <Paragraphs>359</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宋体</vt:lpstr>
      <vt:lpstr>微软雅黑</vt:lpstr>
      <vt:lpstr>等线</vt:lpstr>
      <vt:lpstr>等线 Light</vt:lpstr>
      <vt:lpstr>Arial</vt:lpstr>
      <vt:lpstr>Calibri</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Microsoft account</cp:lastModifiedBy>
  <cp:revision>425</cp:revision>
  <dcterms:created xsi:type="dcterms:W3CDTF">2023-06-20T13:38:00Z</dcterms:created>
  <dcterms:modified xsi:type="dcterms:W3CDTF">2023-11-15T01:27:30Z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CF5D6E20C2824057BEF5F102E50BE146_13</vt:lpwstr>
  </property>
  <property fmtid="{D5CDD505-2E9C-101B-9397-08002B2CF9AE}" pid="3" name="KSOProductBuildVer">
    <vt:lpwstr>2052-12.1.0.15398</vt:lpwstr>
  </property>
</Properties>
</file>