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32" r:id="rId2"/>
    <p:sldId id="3608" r:id="rId3"/>
    <p:sldId id="3609" r:id="rId4"/>
    <p:sldId id="3624" r:id="rId5"/>
    <p:sldId id="3611" r:id="rId6"/>
    <p:sldId id="3618" r:id="rId7"/>
    <p:sldId id="3623" r:id="rId8"/>
    <p:sldId id="3622" r:id="rId9"/>
    <p:sldId id="3621" r:id="rId10"/>
    <p:sldId id="3614" r:id="rId11"/>
    <p:sldId id="3619" r:id="rId12"/>
    <p:sldId id="3625" r:id="rId13"/>
    <p:sldId id="42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0892"/>
  </p:normalViewPr>
  <p:slideViewPr>
    <p:cSldViewPr snapToGrid="0">
      <p:cViewPr varScale="1">
        <p:scale>
          <a:sx n="105" d="100"/>
          <a:sy n="105"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60308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82275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285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13</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后门调整公式（</a:t>
            </a:r>
            <a:r>
              <a:rPr lang="en" altLang="zh-CN" b="0" i="0" dirty="0">
                <a:solidFill>
                  <a:srgbClr val="374151"/>
                </a:solidFill>
                <a:effectLst/>
                <a:latin typeface="Söhne"/>
              </a:rPr>
              <a:t>Back-Door Criterion</a:t>
            </a:r>
            <a:r>
              <a:rPr lang="zh-CN" altLang="en" b="0" i="0" dirty="0">
                <a:solidFill>
                  <a:srgbClr val="374151"/>
                </a:solidFill>
                <a:effectLst/>
                <a:latin typeface="Söhne"/>
              </a:rPr>
              <a:t>）</a:t>
            </a:r>
            <a:r>
              <a:rPr lang="zh-CN" altLang="en-US" b="0" i="0" dirty="0">
                <a:solidFill>
                  <a:srgbClr val="374151"/>
                </a:solidFill>
                <a:effectLst/>
                <a:latin typeface="Söhne"/>
              </a:rPr>
              <a:t>是因果推断中的一个重要概念，由朱迪亚</a:t>
            </a:r>
            <a:r>
              <a:rPr lang="en-US" altLang="zh-CN" b="0" i="0" dirty="0">
                <a:solidFill>
                  <a:srgbClr val="374151"/>
                </a:solidFill>
                <a:effectLst/>
                <a:latin typeface="Söhne"/>
              </a:rPr>
              <a:t>·</a:t>
            </a:r>
            <a:r>
              <a:rPr lang="zh-CN" altLang="en-US" b="0" i="0" dirty="0">
                <a:solidFill>
                  <a:srgbClr val="374151"/>
                </a:solidFill>
                <a:effectLst/>
                <a:latin typeface="Söhne"/>
              </a:rPr>
              <a:t>珀尔（</a:t>
            </a:r>
            <a:r>
              <a:rPr lang="en" altLang="zh-CN" b="0" i="0" dirty="0">
                <a:solidFill>
                  <a:srgbClr val="374151"/>
                </a:solidFill>
                <a:effectLst/>
                <a:latin typeface="Söhne"/>
              </a:rPr>
              <a:t>Judea Pearl</a:t>
            </a:r>
            <a:r>
              <a:rPr lang="zh-CN" altLang="en" b="0" i="0" dirty="0">
                <a:solidFill>
                  <a:srgbClr val="374151"/>
                </a:solidFill>
                <a:effectLst/>
                <a:latin typeface="Söhne"/>
              </a:rPr>
              <a:t>）</a:t>
            </a:r>
            <a:r>
              <a:rPr lang="zh-CN" altLang="en-US" b="0" i="0" dirty="0">
                <a:solidFill>
                  <a:srgbClr val="374151"/>
                </a:solidFill>
                <a:effectLst/>
                <a:latin typeface="Söhne"/>
              </a:rPr>
              <a:t>提出。它提供了一种方法，用来估计在存在混杂因素时变量之间的因果效应。混杂因素是指那些同时影响到治疗变量（或自变量、原因）和结果变量（或因变量、效应）的变量。</a:t>
            </a:r>
          </a:p>
          <a:p>
            <a:pPr algn="l"/>
            <a:r>
              <a:rPr lang="zh-CN" altLang="en-US" b="0" i="0" dirty="0">
                <a:solidFill>
                  <a:srgbClr val="374151"/>
                </a:solidFill>
                <a:effectLst/>
                <a:latin typeface="Söhne"/>
              </a:rPr>
              <a:t>当我们想要估计一个因果效应时，我们经常希望控制那些可能扰乱效应估计的混杂因素。后门调整公式正是用于解决这个问题，它识别了一组变量，这组变量如果被控制住，就可以阻断所有从自变量到因变量的“后门路径”，即那些通过混杂因素的间接路径。</a:t>
            </a:r>
          </a:p>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r"/>
            <a:r>
              <a:rPr lang="en-US" altLang="zh-CN" dirty="0">
                <a:effectLst/>
              </a:rPr>
              <a:t>【1】</a:t>
            </a:r>
            <a:r>
              <a:rPr lang="en" altLang="zh-CN" dirty="0">
                <a:effectLst/>
              </a:rPr>
              <a:t>H. Yuan, J. Tang, X. Hu, and S. Ji, “XGNN: Towards Model-Level Explanations of Graph Neural Networks,” in </a:t>
            </a:r>
            <a:r>
              <a:rPr lang="en" altLang="zh-CN" i="1" dirty="0">
                <a:effectLst/>
              </a:rPr>
              <a:t>Proceedings of the 26th ACM SIGKDD International Conference on Knowledge Discovery &amp; Data Mining</a:t>
            </a:r>
            <a:r>
              <a:rPr lang="en" altLang="zh-CN" dirty="0">
                <a:effectLst/>
              </a:rPr>
              <a:t>, in KDD ’20. New York, NY, USA: Association for Computing Machinery, Aug. 2020, pp. 430–438. </a:t>
            </a:r>
          </a:p>
          <a:p>
            <a:pPr algn="r"/>
            <a:r>
              <a:rPr lang="en-US" altLang="zh-CN" dirty="0">
                <a:effectLst/>
              </a:rPr>
              <a:t>【2】</a:t>
            </a:r>
            <a:r>
              <a:rPr lang="zh-CN" altLang="en-US" dirty="0">
                <a:effectLst/>
              </a:rPr>
              <a:t> </a:t>
            </a:r>
            <a:r>
              <a:rPr lang="en" altLang="zh-CN" dirty="0">
                <a:effectLst/>
              </a:rPr>
              <a:t>D. Luo </a:t>
            </a:r>
            <a:r>
              <a:rPr lang="en" altLang="zh-CN" i="1" dirty="0">
                <a:effectLst/>
              </a:rPr>
              <a:t>et al.</a:t>
            </a:r>
            <a:r>
              <a:rPr lang="en" altLang="zh-CN" dirty="0">
                <a:effectLst/>
              </a:rPr>
              <a:t>, “Parameterized Explainer for Graph Neural Network,” in </a:t>
            </a:r>
            <a:r>
              <a:rPr lang="en" altLang="zh-CN" i="1" dirty="0">
                <a:effectLst/>
              </a:rPr>
              <a:t>Advances in Neural Information Processing Systems</a:t>
            </a:r>
            <a:r>
              <a:rPr lang="en" altLang="zh-CN" dirty="0">
                <a:effectLst/>
              </a:rPr>
              <a:t>, Curran Associates, Inc., 2020, pp. 19620–19631. Accessed: Oct. 29, 2023. </a:t>
            </a:r>
          </a:p>
          <a:p>
            <a:pPr algn="r"/>
            <a:r>
              <a:rPr lang="en-US" altLang="zh-CN" dirty="0">
                <a:effectLst/>
              </a:rPr>
              <a:t>【3】</a:t>
            </a:r>
            <a:r>
              <a:rPr lang="en" altLang="zh-CN" dirty="0">
                <a:effectLst/>
              </a:rPr>
              <a:t>W. Lin, H. Lan, and B. Li, “Generative Causal Explanations for Graph Neural Networks,” in </a:t>
            </a:r>
            <a:r>
              <a:rPr lang="en" altLang="zh-CN" i="1" dirty="0">
                <a:effectLst/>
              </a:rPr>
              <a:t>Proceedings of the 38th International Conference on Machine Learning</a:t>
            </a:r>
            <a:r>
              <a:rPr lang="en" altLang="zh-CN" dirty="0">
                <a:effectLst/>
              </a:rPr>
              <a:t>, PMLR, Jul. 2021, pp. 6666–6679. Accessed: Oct. 29, 2023. </a:t>
            </a:r>
          </a:p>
          <a:p>
            <a:pPr>
              <a:spcBef>
                <a:spcPts val="0"/>
              </a:spcBef>
              <a:spcAft>
                <a:spcPts val="0"/>
              </a:spcAft>
            </a:pPr>
            <a:endParaRPr lang="en" altLang="zh-CN" dirty="0">
              <a:effectLst/>
            </a:endParaRPr>
          </a:p>
          <a:p>
            <a:pPr>
              <a:spcBef>
                <a:spcPts val="0"/>
              </a:spcBef>
              <a:spcAft>
                <a:spcPts val="0"/>
              </a:spcAft>
            </a:pPr>
            <a:r>
              <a:rPr lang="zh-CN" altLang="en-US" b="0" i="0" dirty="0">
                <a:solidFill>
                  <a:srgbClr val="374151"/>
                </a:solidFill>
                <a:effectLst/>
                <a:latin typeface="Söhne"/>
              </a:rPr>
              <a:t>结构因果模型（</a:t>
            </a:r>
            <a:r>
              <a:rPr lang="en" altLang="zh-CN" b="0" i="0" dirty="0">
                <a:solidFill>
                  <a:srgbClr val="374151"/>
                </a:solidFill>
                <a:effectLst/>
                <a:latin typeface="Söhne"/>
              </a:rPr>
              <a:t>Structural Causal Model</a:t>
            </a:r>
            <a:r>
              <a:rPr lang="zh-CN" altLang="en" b="0" i="0" dirty="0">
                <a:solidFill>
                  <a:srgbClr val="374151"/>
                </a:solidFill>
                <a:effectLst/>
                <a:latin typeface="Söhne"/>
              </a:rPr>
              <a:t>，</a:t>
            </a:r>
            <a:r>
              <a:rPr lang="en" altLang="zh-CN" b="0" i="0" dirty="0">
                <a:solidFill>
                  <a:srgbClr val="374151"/>
                </a:solidFill>
                <a:effectLst/>
                <a:latin typeface="Söhne"/>
              </a:rPr>
              <a:t>SCM</a:t>
            </a:r>
            <a:r>
              <a:rPr lang="zh-CN" altLang="en" b="0" i="0" dirty="0">
                <a:solidFill>
                  <a:srgbClr val="374151"/>
                </a:solidFill>
                <a:effectLst/>
                <a:latin typeface="Söhne"/>
              </a:rPr>
              <a:t>）</a:t>
            </a:r>
            <a:r>
              <a:rPr lang="zh-CN" altLang="en-US" b="0" i="0" dirty="0">
                <a:solidFill>
                  <a:srgbClr val="374151"/>
                </a:solidFill>
                <a:effectLst/>
                <a:latin typeface="Söhne"/>
              </a:rPr>
              <a:t>是一种用于因果推断的模型，它旨在表达变量之间的因果关系，而不仅仅是它们之间的相关性或联合分布。这种模型通常涉及一组结构方程，这些方程根据因果关系来描述变量如何相互影响</a:t>
            </a:r>
            <a:endParaRPr lang="en" altLang="zh-CN" dirty="0">
              <a:effectLst/>
            </a:endParaRPr>
          </a:p>
          <a:p>
            <a:pPr>
              <a:spcBef>
                <a:spcPts val="0"/>
              </a:spcBef>
              <a:spcAft>
                <a:spcPts val="0"/>
              </a:spcAft>
            </a:pPr>
            <a:br>
              <a:rPr lang="zh-CN" altLang="en-US" dirty="0"/>
            </a:br>
            <a:r>
              <a:rPr lang="zh-CN" altLang="en-US" b="0" i="0" dirty="0">
                <a:solidFill>
                  <a:srgbClr val="374151"/>
                </a:solidFill>
                <a:effectLst/>
                <a:latin typeface="Söhne"/>
              </a:rPr>
              <a:t>“格兰杰因果关系”（</a:t>
            </a:r>
            <a:r>
              <a:rPr lang="en" altLang="zh-CN" b="0" i="0" dirty="0">
                <a:solidFill>
                  <a:srgbClr val="374151"/>
                </a:solidFill>
                <a:effectLst/>
                <a:latin typeface="Söhne"/>
              </a:rPr>
              <a:t>Granger causality</a:t>
            </a:r>
            <a:r>
              <a:rPr lang="zh-CN" altLang="en" b="0" i="0" dirty="0">
                <a:solidFill>
                  <a:srgbClr val="374151"/>
                </a:solidFill>
                <a:effectLst/>
                <a:latin typeface="Söhne"/>
              </a:rPr>
              <a:t>）</a:t>
            </a:r>
            <a:r>
              <a:rPr lang="zh-CN" altLang="en-US" b="0" i="0" dirty="0">
                <a:solidFill>
                  <a:srgbClr val="374151"/>
                </a:solidFill>
                <a:effectLst/>
                <a:latin typeface="Söhne"/>
              </a:rPr>
              <a:t>是一种统计假设检验，用来判断一个时间序列是否能预测另一个时间序列的未来值</a:t>
            </a:r>
            <a:endParaRPr lang="en" altLang="zh-CN" dirty="0">
              <a:effectLst/>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1645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2030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3916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生成网络有两个目的：（</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）它将因果子矩阵映射到邻接掩模，用作因果解释；（</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）它确保因果特征与虚假特征合并，可以重建以目标 </a:t>
            </a:r>
            <a:r>
              <a:rPr lang="en" altLang="zh-CN" dirty="0">
                <a:latin typeface="微软雅黑" panose="020B0503020204020204" pitchFamily="34" charset="-122"/>
                <a:ea typeface="微软雅黑" panose="020B0503020204020204" pitchFamily="34" charset="-122"/>
              </a:rPr>
              <a:t>GNN </a:t>
            </a:r>
            <a:r>
              <a:rPr lang="zh-CN" altLang="en-US" dirty="0">
                <a:latin typeface="微软雅黑" panose="020B0503020204020204" pitchFamily="34" charset="-122"/>
                <a:ea typeface="微软雅黑" panose="020B0503020204020204" pitchFamily="34" charset="-122"/>
              </a:rPr>
              <a:t>为特征的数据分布中的图。</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4409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5659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10781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89868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2023/11/1</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600330" y="1202076"/>
            <a:ext cx="10228632" cy="235220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OrphicX</a:t>
            </a: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 Causality-Inspired Latent Variable Model for Interpreting Graph Neural Networks</a:t>
            </a:r>
          </a:p>
          <a:p>
            <a:pPr>
              <a:defRPr/>
            </a:pP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2248093" y="3018095"/>
            <a:ext cx="8892158"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Published in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Proceedings of the IEEE/CVF Conference on Computer Vision and Pattern Recognition (CVPR), 2022, pp. 13729-13738</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a:solidFill>
                  <a:sysClr val="windowText" lastClr="000000"/>
                </a:solidFill>
                <a:latin typeface="Arial" panose="020B0604020202090204"/>
                <a:ea typeface="微软雅黑" panose="020B0503020204020204" pitchFamily="34" charset="-122"/>
              </a:rPr>
              <a:t>汇报人：袁巡</a:t>
            </a:r>
            <a:endParaRPr lang="zh-CN" altLang="en-US" sz="2600" dirty="0">
              <a:solidFill>
                <a:sysClr val="windowText" lastClr="000000"/>
              </a:solidFill>
              <a:latin typeface="Arial" panose="020B0604020202090204"/>
              <a:ea typeface="微软雅黑" panose="020B0503020204020204" pitchFamily="34" charset="-122"/>
            </a:endParaRPr>
          </a:p>
        </p:txBody>
      </p:sp>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sp>
        <p:nvSpPr>
          <p:cNvPr id="14" name="斜纹 13">
            <a:extLst>
              <a:ext uri="{FF2B5EF4-FFF2-40B4-BE49-F238E27FC236}">
                <a16:creationId xmlns:a16="http://schemas.microsoft.com/office/drawing/2014/main" id="{90289D93-4632-4CA3-9C5F-B18B0C9FB54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BB0A2CC7-A989-412D-8469-35698026BB4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34FF1EFF-6FFC-4D43-8987-0F8BE5188951}"/>
              </a:ext>
            </a:extLst>
          </p:cNvPr>
          <p:cNvSpPr txBox="1"/>
          <p:nvPr/>
        </p:nvSpPr>
        <p:spPr>
          <a:xfrm>
            <a:off x="852968" y="5588165"/>
            <a:ext cx="10486064" cy="584775"/>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信息流测量。图 </a:t>
            </a:r>
            <a:r>
              <a:rPr lang="en-US" altLang="zh-CN" sz="1600" dirty="0">
                <a:latin typeface="微软雅黑" panose="020B0503020204020204" pitchFamily="34" charset="-122"/>
                <a:ea typeface="微软雅黑" panose="020B0503020204020204" pitchFamily="34" charset="-122"/>
              </a:rPr>
              <a:t>10a </a:t>
            </a:r>
            <a:r>
              <a:rPr lang="zh-CN" altLang="en-US" sz="1600" dirty="0">
                <a:latin typeface="微软雅黑" panose="020B0503020204020204" pitchFamily="34" charset="-122"/>
                <a:ea typeface="微软雅黑" panose="020B0503020204020204" pitchFamily="34" charset="-122"/>
              </a:rPr>
              <a:t>报告了隐藏空间中的信息流测量，其中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表示第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维。图 </a:t>
            </a:r>
            <a:r>
              <a:rPr lang="en-US" altLang="zh-CN" sz="1600" dirty="0">
                <a:latin typeface="微软雅黑" panose="020B0503020204020204" pitchFamily="34" charset="-122"/>
                <a:ea typeface="微软雅黑" panose="020B0503020204020204" pitchFamily="34" charset="-122"/>
              </a:rPr>
              <a:t>10b </a:t>
            </a:r>
            <a:r>
              <a:rPr lang="zh-CN" altLang="en-US" sz="1600" dirty="0">
                <a:latin typeface="微软雅黑" panose="020B0503020204020204" pitchFamily="34" charset="-122"/>
                <a:ea typeface="微软雅黑" panose="020B0503020204020204" pitchFamily="34" charset="-122"/>
              </a:rPr>
              <a:t>报告了从损失函数中删除因果影响项时的情况。从因果因素到模型预测的信息流较大，而从杂散因素到预测的信息流较小</a:t>
            </a:r>
          </a:p>
        </p:txBody>
      </p:sp>
      <p:pic>
        <p:nvPicPr>
          <p:cNvPr id="2" name="图片 1">
            <a:extLst>
              <a:ext uri="{FF2B5EF4-FFF2-40B4-BE49-F238E27FC236}">
                <a16:creationId xmlns:a16="http://schemas.microsoft.com/office/drawing/2014/main" id="{7F7725D2-5B53-9F83-6E01-81213B349CC0}"/>
              </a:ext>
            </a:extLst>
          </p:cNvPr>
          <p:cNvPicPr>
            <a:picLocks noChangeAspect="1"/>
          </p:cNvPicPr>
          <p:nvPr/>
        </p:nvPicPr>
        <p:blipFill>
          <a:blip r:embed="rId4"/>
          <a:stretch>
            <a:fillRect/>
          </a:stretch>
        </p:blipFill>
        <p:spPr>
          <a:xfrm>
            <a:off x="918816" y="750903"/>
            <a:ext cx="3199130" cy="4714151"/>
          </a:xfrm>
          <a:prstGeom prst="rect">
            <a:avLst/>
          </a:prstGeom>
        </p:spPr>
      </p:pic>
      <p:pic>
        <p:nvPicPr>
          <p:cNvPr id="5" name="图片 4">
            <a:extLst>
              <a:ext uri="{FF2B5EF4-FFF2-40B4-BE49-F238E27FC236}">
                <a16:creationId xmlns:a16="http://schemas.microsoft.com/office/drawing/2014/main" id="{5907D5EF-F63C-B454-2BBB-72EFCA1BC9ED}"/>
              </a:ext>
            </a:extLst>
          </p:cNvPr>
          <p:cNvPicPr>
            <a:picLocks noChangeAspect="1"/>
          </p:cNvPicPr>
          <p:nvPr/>
        </p:nvPicPr>
        <p:blipFill>
          <a:blip r:embed="rId5"/>
          <a:stretch>
            <a:fillRect/>
          </a:stretch>
        </p:blipFill>
        <p:spPr>
          <a:xfrm>
            <a:off x="4599667" y="814422"/>
            <a:ext cx="7023100" cy="2387600"/>
          </a:xfrm>
          <a:prstGeom prst="rect">
            <a:avLst/>
          </a:prstGeom>
        </p:spPr>
      </p:pic>
      <p:pic>
        <p:nvPicPr>
          <p:cNvPr id="8" name="图片 7">
            <a:extLst>
              <a:ext uri="{FF2B5EF4-FFF2-40B4-BE49-F238E27FC236}">
                <a16:creationId xmlns:a16="http://schemas.microsoft.com/office/drawing/2014/main" id="{18FA1E6B-DF68-52FB-0314-B247BEB61C5C}"/>
              </a:ext>
            </a:extLst>
          </p:cNvPr>
          <p:cNvPicPr>
            <a:picLocks noChangeAspect="1"/>
          </p:cNvPicPr>
          <p:nvPr/>
        </p:nvPicPr>
        <p:blipFill>
          <a:blip r:embed="rId6"/>
          <a:stretch>
            <a:fillRect/>
          </a:stretch>
        </p:blipFill>
        <p:spPr>
          <a:xfrm>
            <a:off x="4466317" y="3217154"/>
            <a:ext cx="7289800" cy="2247900"/>
          </a:xfrm>
          <a:prstGeom prst="rect">
            <a:avLst/>
          </a:prstGeom>
        </p:spPr>
      </p:pic>
      <p:sp>
        <p:nvSpPr>
          <p:cNvPr id="10" name="矩形: 圆角 1">
            <a:extLst>
              <a:ext uri="{FF2B5EF4-FFF2-40B4-BE49-F238E27FC236}">
                <a16:creationId xmlns:a16="http://schemas.microsoft.com/office/drawing/2014/main" id="{A6F2F542-10B4-CE23-5E10-A3C8B77503FD}"/>
              </a:ext>
            </a:extLst>
          </p:cNvPr>
          <p:cNvSpPr/>
          <p:nvPr/>
        </p:nvSpPr>
        <p:spPr>
          <a:xfrm>
            <a:off x="658043" y="5480187"/>
            <a:ext cx="10703006" cy="9187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822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p:cNvCxnSpPr>
          <p:nvPr/>
        </p:nvCxnSpPr>
        <p:spPr>
          <a:xfrm>
            <a:off x="9579524" y="6516713"/>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sp>
        <p:nvSpPr>
          <p:cNvPr id="14" name="斜纹 13">
            <a:extLst>
              <a:ext uri="{FF2B5EF4-FFF2-40B4-BE49-F238E27FC236}">
                <a16:creationId xmlns:a16="http://schemas.microsoft.com/office/drawing/2014/main" id="{90289D93-4632-4CA3-9C5F-B18B0C9FB54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BB0A2CC7-A989-412D-8469-35698026BB4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6F6889D-4A05-4573-A7A5-259976E97697}"/>
              </a:ext>
            </a:extLst>
          </p:cNvPr>
          <p:cNvSpPr txBox="1"/>
          <p:nvPr/>
        </p:nvSpPr>
        <p:spPr>
          <a:xfrm>
            <a:off x="3386811" y="6009021"/>
            <a:ext cx="1523080" cy="369332"/>
          </a:xfrm>
          <a:prstGeom prst="rect">
            <a:avLst/>
          </a:prstGeom>
          <a:noFill/>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可视化解释</a:t>
            </a:r>
          </a:p>
        </p:txBody>
      </p:sp>
      <p:sp>
        <p:nvSpPr>
          <p:cNvPr id="26" name="文本框 25">
            <a:extLst>
              <a:ext uri="{FF2B5EF4-FFF2-40B4-BE49-F238E27FC236}">
                <a16:creationId xmlns:a16="http://schemas.microsoft.com/office/drawing/2014/main" id="{6D4DE0D7-BEBC-4DBC-BDE4-9AA3D87D7A18}"/>
              </a:ext>
            </a:extLst>
          </p:cNvPr>
          <p:cNvSpPr txBox="1"/>
          <p:nvPr/>
        </p:nvSpPr>
        <p:spPr>
          <a:xfrm>
            <a:off x="7429089" y="5824945"/>
            <a:ext cx="4513074" cy="646331"/>
          </a:xfrm>
          <a:prstGeom prst="rect">
            <a:avLst/>
          </a:prstGeom>
          <a:noFill/>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解释性能与对数赔率差异。 </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OrphicX</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始终实现最佳整体性能（</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周围分布越密集越好）</a:t>
            </a:r>
          </a:p>
        </p:txBody>
      </p:sp>
      <p:pic>
        <p:nvPicPr>
          <p:cNvPr id="2" name="图片 1">
            <a:extLst>
              <a:ext uri="{FF2B5EF4-FFF2-40B4-BE49-F238E27FC236}">
                <a16:creationId xmlns:a16="http://schemas.microsoft.com/office/drawing/2014/main" id="{21582F8B-E3BA-4D8A-7913-1028F4F6B02C}"/>
              </a:ext>
            </a:extLst>
          </p:cNvPr>
          <p:cNvPicPr>
            <a:picLocks noChangeAspect="1"/>
          </p:cNvPicPr>
          <p:nvPr/>
        </p:nvPicPr>
        <p:blipFill>
          <a:blip r:embed="rId4"/>
          <a:stretch>
            <a:fillRect/>
          </a:stretch>
        </p:blipFill>
        <p:spPr>
          <a:xfrm>
            <a:off x="1168958" y="721964"/>
            <a:ext cx="5764168" cy="5335705"/>
          </a:xfrm>
          <a:prstGeom prst="rect">
            <a:avLst/>
          </a:prstGeom>
        </p:spPr>
      </p:pic>
      <p:pic>
        <p:nvPicPr>
          <p:cNvPr id="3" name="图片 2">
            <a:extLst>
              <a:ext uri="{FF2B5EF4-FFF2-40B4-BE49-F238E27FC236}">
                <a16:creationId xmlns:a16="http://schemas.microsoft.com/office/drawing/2014/main" id="{F4A0257C-192A-71FB-B666-D2A77CB327AF}"/>
              </a:ext>
            </a:extLst>
          </p:cNvPr>
          <p:cNvPicPr>
            <a:picLocks noChangeAspect="1"/>
          </p:cNvPicPr>
          <p:nvPr/>
        </p:nvPicPr>
        <p:blipFill>
          <a:blip r:embed="rId5"/>
          <a:stretch>
            <a:fillRect/>
          </a:stretch>
        </p:blipFill>
        <p:spPr>
          <a:xfrm>
            <a:off x="7773785" y="691311"/>
            <a:ext cx="3319596" cy="4766600"/>
          </a:xfrm>
          <a:prstGeom prst="rect">
            <a:avLst/>
          </a:prstGeom>
        </p:spPr>
      </p:pic>
      <p:pic>
        <p:nvPicPr>
          <p:cNvPr id="7" name="图片 6">
            <a:extLst>
              <a:ext uri="{FF2B5EF4-FFF2-40B4-BE49-F238E27FC236}">
                <a16:creationId xmlns:a16="http://schemas.microsoft.com/office/drawing/2014/main" id="{01FAD465-E41E-0BE7-FD14-B1EAF1C2EB88}"/>
              </a:ext>
            </a:extLst>
          </p:cNvPr>
          <p:cNvPicPr>
            <a:picLocks noChangeAspect="1"/>
          </p:cNvPicPr>
          <p:nvPr/>
        </p:nvPicPr>
        <p:blipFill>
          <a:blip r:embed="rId6"/>
          <a:stretch>
            <a:fillRect/>
          </a:stretch>
        </p:blipFill>
        <p:spPr>
          <a:xfrm>
            <a:off x="7878629" y="5483308"/>
            <a:ext cx="3478684" cy="359368"/>
          </a:xfrm>
          <a:prstGeom prst="rect">
            <a:avLst/>
          </a:prstGeom>
        </p:spPr>
      </p:pic>
    </p:spTree>
    <p:extLst>
      <p:ext uri="{BB962C8B-B14F-4D97-AF65-F5344CB8AC3E}">
        <p14:creationId xmlns:p14="http://schemas.microsoft.com/office/powerpoint/2010/main" val="277568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文章总结</a:t>
            </a:r>
          </a:p>
        </p:txBody>
      </p:sp>
      <p:sp>
        <p:nvSpPr>
          <p:cNvPr id="35" name="斜纹 34">
            <a:extLst>
              <a:ext uri="{FF2B5EF4-FFF2-40B4-BE49-F238E27FC236}">
                <a16:creationId xmlns:a16="http://schemas.microsoft.com/office/drawing/2014/main" id="{148D64EC-DF60-4103-8F7A-FA58DD07F73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a:extLst>
              <a:ext uri="{FF2B5EF4-FFF2-40B4-BE49-F238E27FC236}">
                <a16:creationId xmlns:a16="http://schemas.microsoft.com/office/drawing/2014/main" id="{ACEC313D-449C-43A1-9EB5-AB105401549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E964BE-AFA1-46C4-B8E9-777C94714423}"/>
              </a:ext>
            </a:extLst>
          </p:cNvPr>
          <p:cNvSpPr txBox="1"/>
          <p:nvPr/>
        </p:nvSpPr>
        <p:spPr>
          <a:xfrm>
            <a:off x="1022210" y="1247676"/>
            <a:ext cx="9804286" cy="1754326"/>
          </a:xfrm>
          <a:prstGeom prst="rect">
            <a:avLst/>
          </a:prstGeom>
          <a:noFill/>
        </p:spPr>
        <p:txBody>
          <a:bodyPr wrap="square">
            <a:spAutoFit/>
          </a:bodyPr>
          <a:lstStyle/>
          <a:p>
            <a:r>
              <a:rPr lang="en-US" altLang="zh-CN" dirty="0"/>
              <a:t>1.</a:t>
            </a:r>
            <a:r>
              <a:rPr lang="zh-CN" altLang="en-US" dirty="0"/>
              <a:t>可以借鉴学习</a:t>
            </a:r>
            <a:r>
              <a:rPr lang="zh-CN" altLang="en-US" b="0" i="0" dirty="0">
                <a:solidFill>
                  <a:srgbClr val="1F2328"/>
                </a:solidFill>
                <a:effectLst/>
                <a:latin typeface="-apple-system"/>
              </a:rPr>
              <a:t>因果推理领域的方法和理论，量化有干扰因素下的因果信息流。</a:t>
            </a:r>
            <a:endParaRPr lang="en-US" altLang="zh-CN" b="0" i="0" dirty="0">
              <a:solidFill>
                <a:srgbClr val="1F2328"/>
              </a:solidFill>
              <a:effectLst/>
              <a:latin typeface="-apple-system"/>
            </a:endParaRPr>
          </a:p>
          <a:p>
            <a:endParaRPr lang="en-US" altLang="zh-CN" dirty="0"/>
          </a:p>
          <a:p>
            <a:r>
              <a:rPr lang="en-US" altLang="zh-CN" dirty="0"/>
              <a:t>2.</a:t>
            </a:r>
            <a:r>
              <a:rPr lang="zh-CN" altLang="en-US" dirty="0"/>
              <a:t>可以利用图神经网络分离输入节点特征中的因果特征和虚假特征，并在不需要任何内部模型结构的和参数的先验知识的情况下，可以通过</a:t>
            </a:r>
            <a:r>
              <a:rPr lang="en-US" altLang="zh-CN" dirty="0"/>
              <a:t>GNN</a:t>
            </a:r>
            <a:r>
              <a:rPr lang="zh-CN" altLang="en-US" dirty="0"/>
              <a:t>的输入与输出来训练因果评估网络。</a:t>
            </a:r>
            <a:endParaRPr lang="en-US" altLang="zh-CN" dirty="0"/>
          </a:p>
          <a:p>
            <a:endParaRPr lang="en-US" altLang="zh-CN" dirty="0"/>
          </a:p>
          <a:p>
            <a:r>
              <a:rPr lang="en-US" altLang="zh-CN" dirty="0"/>
              <a:t>3.</a:t>
            </a:r>
            <a:r>
              <a:rPr lang="zh-CN" altLang="en-US" dirty="0"/>
              <a:t>可以将因果因素和混杂因素视为一个整体，并结合节点属性与预测结果构建因果图以进行分析</a:t>
            </a:r>
            <a:endParaRPr lang="en-US" altLang="zh-CN" dirty="0"/>
          </a:p>
        </p:txBody>
      </p:sp>
      <p:pic>
        <p:nvPicPr>
          <p:cNvPr id="2" name="图片 1">
            <a:extLst>
              <a:ext uri="{FF2B5EF4-FFF2-40B4-BE49-F238E27FC236}">
                <a16:creationId xmlns:a16="http://schemas.microsoft.com/office/drawing/2014/main" id="{CDBE8136-73D3-DC00-7B80-E839BD550F49}"/>
              </a:ext>
            </a:extLst>
          </p:cNvPr>
          <p:cNvPicPr>
            <a:picLocks noChangeAspect="1"/>
          </p:cNvPicPr>
          <p:nvPr/>
        </p:nvPicPr>
        <p:blipFill>
          <a:blip r:embed="rId4"/>
          <a:stretch>
            <a:fillRect/>
          </a:stretch>
        </p:blipFill>
        <p:spPr>
          <a:xfrm>
            <a:off x="363540" y="3622380"/>
            <a:ext cx="8062041" cy="2298465"/>
          </a:xfrm>
          <a:prstGeom prst="rect">
            <a:avLst/>
          </a:prstGeom>
        </p:spPr>
      </p:pic>
      <p:pic>
        <p:nvPicPr>
          <p:cNvPr id="3" name="图片 2">
            <a:extLst>
              <a:ext uri="{FF2B5EF4-FFF2-40B4-BE49-F238E27FC236}">
                <a16:creationId xmlns:a16="http://schemas.microsoft.com/office/drawing/2014/main" id="{8356AC3B-4365-6DE6-A264-74B9C0F170D3}"/>
              </a:ext>
            </a:extLst>
          </p:cNvPr>
          <p:cNvPicPr>
            <a:picLocks noChangeAspect="1"/>
          </p:cNvPicPr>
          <p:nvPr/>
        </p:nvPicPr>
        <p:blipFill>
          <a:blip r:embed="rId5"/>
          <a:stretch>
            <a:fillRect/>
          </a:stretch>
        </p:blipFill>
        <p:spPr>
          <a:xfrm>
            <a:off x="8567620" y="3622380"/>
            <a:ext cx="3548918" cy="2328220"/>
          </a:xfrm>
          <a:prstGeom prst="rect">
            <a:avLst/>
          </a:prstGeom>
        </p:spPr>
      </p:pic>
      <p:sp>
        <p:nvSpPr>
          <p:cNvPr id="7" name="矩形: 圆角 1">
            <a:extLst>
              <a:ext uri="{FF2B5EF4-FFF2-40B4-BE49-F238E27FC236}">
                <a16:creationId xmlns:a16="http://schemas.microsoft.com/office/drawing/2014/main" id="{6556573D-F17D-A6BC-F76F-9FB3FE76D3B8}"/>
              </a:ext>
            </a:extLst>
          </p:cNvPr>
          <p:cNvSpPr/>
          <p:nvPr/>
        </p:nvSpPr>
        <p:spPr>
          <a:xfrm>
            <a:off x="687567" y="1024300"/>
            <a:ext cx="10394961" cy="2140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798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图神经网络与可解释性</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AF57FB45-E972-A90E-0DCD-4DCAFAA19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793" y="1858485"/>
            <a:ext cx="2286000" cy="330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DC7ECE3-C1BC-B9DF-4E1C-A9E0D798B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8614" y="1858485"/>
            <a:ext cx="2184400" cy="31750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6043D46-1E6B-6B5C-349F-CE92E7CFC5ED}"/>
              </a:ext>
            </a:extLst>
          </p:cNvPr>
          <p:cNvSpPr txBox="1"/>
          <p:nvPr/>
        </p:nvSpPr>
        <p:spPr>
          <a:xfrm>
            <a:off x="756805" y="691311"/>
            <a:ext cx="10668609" cy="923330"/>
          </a:xfrm>
          <a:prstGeom prst="rect">
            <a:avLst/>
          </a:prstGeom>
          <a:noFill/>
        </p:spPr>
        <p:txBody>
          <a:bodyPr wrap="square">
            <a:spAutoFit/>
          </a:bodyPr>
          <a:lstStyle/>
          <a:p>
            <a:r>
              <a:rPr lang="en" altLang="zh-CN" b="0" i="0" dirty="0">
                <a:solidFill>
                  <a:srgbClr val="1F2328"/>
                </a:solidFill>
                <a:effectLst/>
                <a:latin typeface="-apple-system"/>
              </a:rPr>
              <a:t>GNN </a:t>
            </a:r>
            <a:r>
              <a:rPr lang="zh-CN" altLang="en-US" b="0" i="0" dirty="0">
                <a:solidFill>
                  <a:srgbClr val="1F2328"/>
                </a:solidFill>
                <a:effectLst/>
                <a:latin typeface="-apple-system"/>
              </a:rPr>
              <a:t>大多数被视为黑匣子，缺乏人类可理解的解释。如果不理解和验证内部工作机制，</a:t>
            </a:r>
            <a:r>
              <a:rPr lang="en" altLang="zh-CN" b="0" i="0" dirty="0">
                <a:solidFill>
                  <a:srgbClr val="1F2328"/>
                </a:solidFill>
                <a:effectLst/>
                <a:latin typeface="-apple-system"/>
              </a:rPr>
              <a:t>GNN </a:t>
            </a:r>
            <a:r>
              <a:rPr lang="zh-CN" altLang="en-US" b="0" i="0" dirty="0">
                <a:solidFill>
                  <a:srgbClr val="1F2328"/>
                </a:solidFill>
                <a:effectLst/>
                <a:latin typeface="-apple-system"/>
              </a:rPr>
              <a:t>就无法被完全信任，这阻碍了它们在涉及公平、隐私和安全的关键应用中的使用 。</a:t>
            </a:r>
            <a:endParaRPr lang="en-US" altLang="zh-CN" b="0" i="0" dirty="0">
              <a:solidFill>
                <a:srgbClr val="1F2328"/>
              </a:solidFill>
              <a:effectLst/>
              <a:latin typeface="-apple-system"/>
            </a:endParaRPr>
          </a:p>
          <a:p>
            <a:r>
              <a:rPr lang="en" altLang="zh-CN" b="0" i="0" dirty="0">
                <a:solidFill>
                  <a:srgbClr val="1F2328"/>
                </a:solidFill>
                <a:effectLst/>
                <a:latin typeface="-apple-system"/>
              </a:rPr>
              <a:t>Judea Pearl</a:t>
            </a:r>
            <a:r>
              <a:rPr lang="zh-CN" altLang="en" b="0" i="0" dirty="0">
                <a:solidFill>
                  <a:srgbClr val="1F2328"/>
                </a:solidFill>
                <a:effectLst/>
                <a:latin typeface="-apple-system"/>
              </a:rPr>
              <a:t>所</a:t>
            </a:r>
            <a:r>
              <a:rPr lang="zh-CN" altLang="en-US" b="0" i="0" dirty="0">
                <a:solidFill>
                  <a:srgbClr val="1F2328"/>
                </a:solidFill>
                <a:effectLst/>
                <a:latin typeface="-apple-system"/>
              </a:rPr>
              <a:t>倡导的因果推理领域给</a:t>
            </a:r>
            <a:r>
              <a:rPr lang="en-US" altLang="zh-CN" b="0" i="0" dirty="0">
                <a:solidFill>
                  <a:srgbClr val="1F2328"/>
                </a:solidFill>
                <a:effectLst/>
                <a:latin typeface="-apple-system"/>
              </a:rPr>
              <a:t>GNN</a:t>
            </a:r>
            <a:r>
              <a:rPr lang="zh-CN" altLang="en-US" b="0" i="0" dirty="0">
                <a:solidFill>
                  <a:srgbClr val="1F2328"/>
                </a:solidFill>
                <a:effectLst/>
                <a:latin typeface="-apple-system"/>
              </a:rPr>
              <a:t>的可解释分析及因果度量提供了一种思路。</a:t>
            </a:r>
            <a:endParaRPr lang="zh-CN" altLang="en-US" dirty="0"/>
          </a:p>
        </p:txBody>
      </p:sp>
      <p:pic>
        <p:nvPicPr>
          <p:cNvPr id="5" name="图片 4">
            <a:extLst>
              <a:ext uri="{FF2B5EF4-FFF2-40B4-BE49-F238E27FC236}">
                <a16:creationId xmlns:a16="http://schemas.microsoft.com/office/drawing/2014/main" id="{65E0E1F9-55A0-0AB6-2AAA-D78AE57F64D6}"/>
              </a:ext>
            </a:extLst>
          </p:cNvPr>
          <p:cNvPicPr>
            <a:picLocks noChangeAspect="1"/>
          </p:cNvPicPr>
          <p:nvPr/>
        </p:nvPicPr>
        <p:blipFill>
          <a:blip r:embed="rId6"/>
          <a:stretch>
            <a:fillRect/>
          </a:stretch>
        </p:blipFill>
        <p:spPr>
          <a:xfrm>
            <a:off x="7354243" y="5807170"/>
            <a:ext cx="4247644" cy="647433"/>
          </a:xfrm>
          <a:prstGeom prst="rect">
            <a:avLst/>
          </a:prstGeom>
        </p:spPr>
      </p:pic>
      <p:sp>
        <p:nvSpPr>
          <p:cNvPr id="8" name="文本框 7">
            <a:extLst>
              <a:ext uri="{FF2B5EF4-FFF2-40B4-BE49-F238E27FC236}">
                <a16:creationId xmlns:a16="http://schemas.microsoft.com/office/drawing/2014/main" id="{4DF72C33-2872-B48C-ED51-1EB1F5623140}"/>
              </a:ext>
            </a:extLst>
          </p:cNvPr>
          <p:cNvSpPr txBox="1"/>
          <p:nvPr/>
        </p:nvSpPr>
        <p:spPr>
          <a:xfrm>
            <a:off x="6508666" y="1687736"/>
            <a:ext cx="5188641" cy="1200329"/>
          </a:xfrm>
          <a:prstGeom prst="rect">
            <a:avLst/>
          </a:prstGeom>
          <a:noFill/>
        </p:spPr>
        <p:txBody>
          <a:bodyPr wrap="square">
            <a:spAutoFit/>
          </a:bodyPr>
          <a:lstStyle/>
          <a:p>
            <a:r>
              <a:rPr lang="zh-CN" altLang="en-US" b="0" i="0" dirty="0">
                <a:solidFill>
                  <a:srgbClr val="FF0000"/>
                </a:solidFill>
                <a:effectLst/>
                <a:latin typeface="fell"/>
              </a:rPr>
              <a:t>后门准则 </a:t>
            </a:r>
            <a:r>
              <a:rPr lang="en-US" altLang="zh-CN" b="0" i="0" dirty="0">
                <a:solidFill>
                  <a:srgbClr val="6B6B6B"/>
                </a:solidFill>
                <a:effectLst/>
                <a:latin typeface="fell"/>
              </a:rPr>
              <a:t>- </a:t>
            </a:r>
            <a:r>
              <a:rPr lang="zh-CN" altLang="en-US" b="0" i="0" dirty="0">
                <a:solidFill>
                  <a:srgbClr val="6B6B6B"/>
                </a:solidFill>
                <a:effectLst/>
                <a:latin typeface="fell"/>
              </a:rPr>
              <a:t>给定有向无环图 </a:t>
            </a:r>
            <a:r>
              <a:rPr lang="en" altLang="zh-CN" b="0" i="0" dirty="0">
                <a:solidFill>
                  <a:srgbClr val="6B6B6B"/>
                </a:solidFill>
                <a:effectLst/>
                <a:latin typeface="fell"/>
              </a:rPr>
              <a:t>G </a:t>
            </a:r>
            <a:r>
              <a:rPr lang="zh-CN" altLang="en-US" b="0" i="0" dirty="0">
                <a:solidFill>
                  <a:srgbClr val="6B6B6B"/>
                </a:solidFill>
                <a:effectLst/>
                <a:latin typeface="fell"/>
              </a:rPr>
              <a:t>中的一对有序变量 </a:t>
            </a:r>
            <a:r>
              <a:rPr lang="en-US" altLang="zh-CN" b="0" i="0" dirty="0">
                <a:solidFill>
                  <a:srgbClr val="6B6B6B"/>
                </a:solidFill>
                <a:effectLst/>
                <a:latin typeface="fell"/>
              </a:rPr>
              <a:t>(</a:t>
            </a:r>
            <a:r>
              <a:rPr lang="en" altLang="zh-CN" b="0" i="0" dirty="0">
                <a:solidFill>
                  <a:srgbClr val="6B6B6B"/>
                </a:solidFill>
                <a:effectLst/>
                <a:latin typeface="fell"/>
              </a:rPr>
              <a:t>X, Y)</a:t>
            </a:r>
            <a:r>
              <a:rPr lang="zh-CN" altLang="en" b="0" i="0" dirty="0">
                <a:solidFill>
                  <a:srgbClr val="6B6B6B"/>
                </a:solidFill>
                <a:effectLst/>
                <a:latin typeface="fell"/>
              </a:rPr>
              <a:t>，</a:t>
            </a:r>
            <a:r>
              <a:rPr lang="zh-CN" altLang="en-US" b="0" i="0" dirty="0">
                <a:solidFill>
                  <a:srgbClr val="6B6B6B"/>
                </a:solidFill>
                <a:effectLst/>
                <a:latin typeface="fell"/>
              </a:rPr>
              <a:t>如果 </a:t>
            </a:r>
            <a:r>
              <a:rPr lang="en" altLang="zh-CN" b="0" i="0" dirty="0">
                <a:solidFill>
                  <a:srgbClr val="6B6B6B"/>
                </a:solidFill>
                <a:effectLst/>
                <a:latin typeface="fell"/>
              </a:rPr>
              <a:t>Z </a:t>
            </a:r>
            <a:r>
              <a:rPr lang="zh-CN" altLang="en-US" b="0" i="0" dirty="0">
                <a:solidFill>
                  <a:srgbClr val="6B6B6B"/>
                </a:solidFill>
                <a:effectLst/>
                <a:latin typeface="fell"/>
              </a:rPr>
              <a:t>中没有节点是 </a:t>
            </a:r>
            <a:r>
              <a:rPr lang="en" altLang="zh-CN" b="0" i="0" dirty="0">
                <a:solidFill>
                  <a:srgbClr val="6B6B6B"/>
                </a:solidFill>
                <a:effectLst/>
                <a:latin typeface="fell"/>
              </a:rPr>
              <a:t>X </a:t>
            </a:r>
            <a:r>
              <a:rPr lang="zh-CN" altLang="en-US" b="0" i="0" dirty="0">
                <a:solidFill>
                  <a:srgbClr val="6B6B6B"/>
                </a:solidFill>
                <a:effectLst/>
                <a:latin typeface="fell"/>
              </a:rPr>
              <a:t>的后代，并且 </a:t>
            </a:r>
            <a:r>
              <a:rPr lang="en" altLang="zh-CN" b="0" i="0" dirty="0">
                <a:solidFill>
                  <a:srgbClr val="6B6B6B"/>
                </a:solidFill>
                <a:effectLst/>
                <a:latin typeface="fell"/>
              </a:rPr>
              <a:t>Z</a:t>
            </a:r>
            <a:r>
              <a:rPr lang="zh-CN" altLang="en-US" b="0" i="0" dirty="0">
                <a:solidFill>
                  <a:srgbClr val="6B6B6B"/>
                </a:solidFill>
                <a:effectLst/>
                <a:latin typeface="fell"/>
              </a:rPr>
              <a:t>阻止 </a:t>
            </a:r>
            <a:r>
              <a:rPr lang="en" altLang="zh-CN" b="0" i="0" dirty="0">
                <a:solidFill>
                  <a:srgbClr val="6B6B6B"/>
                </a:solidFill>
                <a:effectLst/>
                <a:latin typeface="fell"/>
              </a:rPr>
              <a:t>X </a:t>
            </a:r>
            <a:r>
              <a:rPr lang="zh-CN" altLang="en-US" b="0" i="0" dirty="0">
                <a:solidFill>
                  <a:srgbClr val="6B6B6B"/>
                </a:solidFill>
                <a:effectLst/>
                <a:latin typeface="fell"/>
              </a:rPr>
              <a:t>和 </a:t>
            </a:r>
            <a:r>
              <a:rPr lang="en" altLang="zh-CN" b="0" i="0" dirty="0">
                <a:solidFill>
                  <a:srgbClr val="6B6B6B"/>
                </a:solidFill>
                <a:effectLst/>
                <a:latin typeface="fell"/>
              </a:rPr>
              <a:t>Y </a:t>
            </a:r>
            <a:r>
              <a:rPr lang="zh-CN" altLang="en-US" b="0" i="0" dirty="0">
                <a:solidFill>
                  <a:srgbClr val="6B6B6B"/>
                </a:solidFill>
                <a:effectLst/>
                <a:latin typeface="fell"/>
              </a:rPr>
              <a:t>之间指向 </a:t>
            </a:r>
            <a:r>
              <a:rPr lang="en" altLang="zh-CN" b="0" i="0" dirty="0">
                <a:solidFill>
                  <a:srgbClr val="6B6B6B"/>
                </a:solidFill>
                <a:effectLst/>
                <a:latin typeface="fell"/>
              </a:rPr>
              <a:t>X </a:t>
            </a:r>
            <a:r>
              <a:rPr lang="zh-CN" altLang="en-US" b="0" i="0" dirty="0">
                <a:solidFill>
                  <a:srgbClr val="6B6B6B"/>
                </a:solidFill>
                <a:effectLst/>
                <a:latin typeface="fell"/>
              </a:rPr>
              <a:t>的所有路径</a:t>
            </a:r>
            <a:r>
              <a:rPr lang="en-US" altLang="zh-CN" b="0" i="0" dirty="0">
                <a:solidFill>
                  <a:srgbClr val="6B6B6B"/>
                </a:solidFill>
                <a:effectLst/>
                <a:latin typeface="fell"/>
              </a:rPr>
              <a:t>,</a:t>
            </a:r>
            <a:r>
              <a:rPr lang="zh-CN" altLang="en-US" b="0" i="0" dirty="0">
                <a:solidFill>
                  <a:srgbClr val="6B6B6B"/>
                </a:solidFill>
                <a:effectLst/>
                <a:latin typeface="fell"/>
              </a:rPr>
              <a:t> 则一组变量 </a:t>
            </a:r>
            <a:r>
              <a:rPr lang="en" altLang="zh-CN" b="0" i="0" dirty="0">
                <a:solidFill>
                  <a:srgbClr val="6B6B6B"/>
                </a:solidFill>
                <a:effectLst/>
                <a:latin typeface="fell"/>
              </a:rPr>
              <a:t>Z </a:t>
            </a:r>
            <a:r>
              <a:rPr lang="zh-CN" altLang="en-US" b="0" i="0" dirty="0">
                <a:solidFill>
                  <a:srgbClr val="6B6B6B"/>
                </a:solidFill>
                <a:effectLst/>
                <a:latin typeface="fell"/>
              </a:rPr>
              <a:t>满足相对于 </a:t>
            </a:r>
            <a:r>
              <a:rPr lang="en-US" altLang="zh-CN" b="0" i="0" dirty="0">
                <a:solidFill>
                  <a:srgbClr val="6B6B6B"/>
                </a:solidFill>
                <a:effectLst/>
                <a:latin typeface="fell"/>
              </a:rPr>
              <a:t>(</a:t>
            </a:r>
            <a:r>
              <a:rPr lang="en" altLang="zh-CN" b="0" i="0" dirty="0">
                <a:solidFill>
                  <a:srgbClr val="6B6B6B"/>
                </a:solidFill>
                <a:effectLst/>
                <a:latin typeface="fell"/>
              </a:rPr>
              <a:t>X, Y) </a:t>
            </a:r>
            <a:r>
              <a:rPr lang="zh-CN" altLang="en-US" b="0" i="0" dirty="0">
                <a:solidFill>
                  <a:srgbClr val="6B6B6B"/>
                </a:solidFill>
                <a:effectLst/>
                <a:latin typeface="fell"/>
              </a:rPr>
              <a:t>的后门准则</a:t>
            </a:r>
            <a:endParaRPr lang="zh-CN" altLang="en-US" dirty="0"/>
          </a:p>
        </p:txBody>
      </p:sp>
      <p:pic>
        <p:nvPicPr>
          <p:cNvPr id="9" name="图片 8">
            <a:extLst>
              <a:ext uri="{FF2B5EF4-FFF2-40B4-BE49-F238E27FC236}">
                <a16:creationId xmlns:a16="http://schemas.microsoft.com/office/drawing/2014/main" id="{50084C2C-38DC-A0E5-368B-3899F6EE27DD}"/>
              </a:ext>
            </a:extLst>
          </p:cNvPr>
          <p:cNvPicPr>
            <a:picLocks noChangeAspect="1"/>
          </p:cNvPicPr>
          <p:nvPr/>
        </p:nvPicPr>
        <p:blipFill>
          <a:blip r:embed="rId7"/>
          <a:stretch>
            <a:fillRect/>
          </a:stretch>
        </p:blipFill>
        <p:spPr>
          <a:xfrm>
            <a:off x="7661311" y="2888065"/>
            <a:ext cx="2388106" cy="2333492"/>
          </a:xfrm>
          <a:prstGeom prst="rect">
            <a:avLst/>
          </a:prstGeom>
        </p:spPr>
      </p:pic>
      <p:sp>
        <p:nvSpPr>
          <p:cNvPr id="11" name="文本框 10">
            <a:extLst>
              <a:ext uri="{FF2B5EF4-FFF2-40B4-BE49-F238E27FC236}">
                <a16:creationId xmlns:a16="http://schemas.microsoft.com/office/drawing/2014/main" id="{FD13A9BC-3CA7-63E8-B7B7-B204367FCF66}"/>
              </a:ext>
            </a:extLst>
          </p:cNvPr>
          <p:cNvSpPr txBox="1"/>
          <p:nvPr/>
        </p:nvSpPr>
        <p:spPr>
          <a:xfrm>
            <a:off x="590113" y="5352542"/>
            <a:ext cx="6785010" cy="1477328"/>
          </a:xfrm>
          <a:prstGeom prst="rect">
            <a:avLst/>
          </a:prstGeom>
          <a:noFill/>
        </p:spPr>
        <p:txBody>
          <a:bodyPr wrap="square">
            <a:spAutoFit/>
          </a:bodyPr>
          <a:lstStyle/>
          <a:p>
            <a:r>
              <a:rPr lang="zh-CN" altLang="en-US" b="0" i="0" dirty="0">
                <a:solidFill>
                  <a:srgbClr val="FF0000"/>
                </a:solidFill>
                <a:effectLst/>
                <a:latin typeface="source-serif-pro"/>
              </a:rPr>
              <a:t>后门调整公式</a:t>
            </a:r>
            <a:r>
              <a:rPr lang="en-US" altLang="zh-CN" b="0" i="0" dirty="0">
                <a:solidFill>
                  <a:srgbClr val="242424"/>
                </a:solidFill>
                <a:effectLst/>
                <a:latin typeface="source-serif-pro"/>
              </a:rPr>
              <a:t>-</a:t>
            </a:r>
            <a:r>
              <a:rPr lang="zh-CN" altLang="en-US" b="0" i="0" dirty="0">
                <a:solidFill>
                  <a:srgbClr val="242424"/>
                </a:solidFill>
                <a:effectLst/>
                <a:latin typeface="source-serif-pro"/>
              </a:rPr>
              <a:t>表示当干预 </a:t>
            </a:r>
            <a:r>
              <a:rPr lang="en" altLang="zh-CN" b="0" i="0" dirty="0">
                <a:solidFill>
                  <a:srgbClr val="242424"/>
                </a:solidFill>
                <a:effectLst/>
                <a:latin typeface="source-serif-pro"/>
              </a:rPr>
              <a:t>X</a:t>
            </a:r>
            <a:r>
              <a:rPr lang="zh-CN" altLang="en-US" b="0" i="0" dirty="0">
                <a:solidFill>
                  <a:srgbClr val="242424"/>
                </a:solidFill>
                <a:effectLst/>
                <a:latin typeface="source-serif-pro"/>
              </a:rPr>
              <a:t>发生时</a:t>
            </a:r>
            <a:r>
              <a:rPr lang="en-US" altLang="zh-CN" b="0" i="0" dirty="0">
                <a:solidFill>
                  <a:srgbClr val="242424"/>
                </a:solidFill>
                <a:effectLst/>
                <a:latin typeface="source-serif-pro"/>
              </a:rPr>
              <a:t>,</a:t>
            </a:r>
            <a:r>
              <a:rPr lang="zh-CN" altLang="en-US" b="0" i="0" dirty="0">
                <a:solidFill>
                  <a:srgbClr val="242424"/>
                </a:solidFill>
                <a:effectLst/>
                <a:latin typeface="source-serif-pro"/>
              </a:rPr>
              <a:t>目标 </a:t>
            </a:r>
            <a:r>
              <a:rPr lang="en" altLang="zh-CN" b="0" i="0" dirty="0">
                <a:solidFill>
                  <a:srgbClr val="242424"/>
                </a:solidFill>
                <a:effectLst/>
                <a:latin typeface="source-serif-pro"/>
              </a:rPr>
              <a:t>Y </a:t>
            </a:r>
            <a:r>
              <a:rPr lang="zh-CN" altLang="en-US" b="0" i="0" dirty="0">
                <a:solidFill>
                  <a:srgbClr val="242424"/>
                </a:solidFill>
                <a:effectLst/>
                <a:latin typeface="source-serif-pro"/>
              </a:rPr>
              <a:t>的概率分布。可以将这种分布称为</a:t>
            </a:r>
            <a:r>
              <a:rPr lang="zh-CN" altLang="en-US" b="0" i="1" dirty="0">
                <a:solidFill>
                  <a:srgbClr val="242424"/>
                </a:solidFill>
                <a:effectLst/>
                <a:latin typeface="source-serif-pro"/>
              </a:rPr>
              <a:t>干预分布，与观察分布</a:t>
            </a:r>
            <a:r>
              <a:rPr lang="zh-CN" altLang="en-US" b="0" i="0" dirty="0">
                <a:solidFill>
                  <a:srgbClr val="242424"/>
                </a:solidFill>
                <a:effectLst/>
                <a:latin typeface="source-serif-pro"/>
              </a:rPr>
              <a:t>相对。</a:t>
            </a:r>
            <a:r>
              <a:rPr lang="zh-CN" altLang="en-US" b="1" i="0" dirty="0">
                <a:solidFill>
                  <a:srgbClr val="242424"/>
                </a:solidFill>
                <a:effectLst/>
                <a:latin typeface="source-serif-pro"/>
              </a:rPr>
              <a:t>仅以</a:t>
            </a:r>
            <a:r>
              <a:rPr lang="en-US" altLang="zh-CN" b="1" i="0" dirty="0">
                <a:solidFill>
                  <a:srgbClr val="242424"/>
                </a:solidFill>
                <a:effectLst/>
                <a:latin typeface="source-serif-pro"/>
              </a:rPr>
              <a:t>X</a:t>
            </a:r>
            <a:r>
              <a:rPr lang="zh-CN" altLang="en-US" b="1" i="0" dirty="0">
                <a:solidFill>
                  <a:srgbClr val="242424"/>
                </a:solidFill>
                <a:effectLst/>
                <a:latin typeface="source-serif-pro"/>
              </a:rPr>
              <a:t>为条件与使用干预运算符之间的主要区别在于</a:t>
            </a:r>
            <a:r>
              <a:rPr lang="zh-CN" altLang="en-US" b="0" i="0" dirty="0">
                <a:solidFill>
                  <a:srgbClr val="242424"/>
                </a:solidFill>
                <a:effectLst/>
                <a:latin typeface="source-serif-pro"/>
              </a:rPr>
              <a:t>，使用</a:t>
            </a:r>
            <a:r>
              <a:rPr lang="en" altLang="zh-CN" b="0" i="1" dirty="0">
                <a:solidFill>
                  <a:srgbClr val="242424"/>
                </a:solidFill>
                <a:effectLst/>
                <a:latin typeface="source-serif-pro"/>
              </a:rPr>
              <a:t>do</a:t>
            </a:r>
            <a:r>
              <a:rPr lang="zh-CN" altLang="en-US" b="0" i="0" dirty="0">
                <a:solidFill>
                  <a:srgbClr val="242424"/>
                </a:solidFill>
                <a:effectLst/>
                <a:latin typeface="source-serif-pro"/>
              </a:rPr>
              <a:t>运算符时会假设已获取整个样本并为每个元素设置 </a:t>
            </a:r>
            <a:r>
              <a:rPr lang="en-US" altLang="zh-CN" b="0" i="0" dirty="0">
                <a:solidFill>
                  <a:srgbClr val="242424"/>
                </a:solidFill>
                <a:effectLst/>
                <a:latin typeface="source-serif-pro"/>
              </a:rPr>
              <a:t>X</a:t>
            </a:r>
            <a:r>
              <a:rPr lang="en" altLang="zh-CN" b="0" i="0" dirty="0">
                <a:solidFill>
                  <a:srgbClr val="242424"/>
                </a:solidFill>
                <a:effectLst/>
                <a:latin typeface="source-serif-pro"/>
              </a:rPr>
              <a:t>=</a:t>
            </a:r>
            <a:r>
              <a:rPr lang="en-US" altLang="zh-CN" b="0" i="0" dirty="0">
                <a:solidFill>
                  <a:srgbClr val="242424"/>
                </a:solidFill>
                <a:effectLst/>
                <a:latin typeface="source-serif-pro"/>
              </a:rPr>
              <a:t>x</a:t>
            </a:r>
            <a:r>
              <a:rPr lang="zh-CN" altLang="en-US" b="0" i="0" dirty="0">
                <a:solidFill>
                  <a:srgbClr val="242424"/>
                </a:solidFill>
                <a:effectLst/>
                <a:latin typeface="source-serif-pro"/>
              </a:rPr>
              <a:t>。</a:t>
            </a:r>
            <a:r>
              <a:rPr lang="zh-CN" altLang="en-US" b="0" i="0" dirty="0">
                <a:solidFill>
                  <a:srgbClr val="374151"/>
                </a:solidFill>
                <a:effectLst/>
                <a:latin typeface="Söhne"/>
              </a:rPr>
              <a:t>可以通过观测样本数据来估计在控制了 </a:t>
            </a:r>
            <a:r>
              <a:rPr lang="en-US" altLang="zh-CN" b="0" i="0" dirty="0">
                <a:solidFill>
                  <a:srgbClr val="374151"/>
                </a:solidFill>
                <a:effectLst/>
                <a:latin typeface="Söhne"/>
              </a:rPr>
              <a:t>Z</a:t>
            </a:r>
            <a:r>
              <a:rPr lang="zh-CN" altLang="en-US" b="0" i="0" dirty="0">
                <a:solidFill>
                  <a:srgbClr val="374151"/>
                </a:solidFill>
                <a:effectLst/>
                <a:latin typeface="Söhne"/>
              </a:rPr>
              <a:t>之后</a:t>
            </a:r>
            <a:r>
              <a:rPr lang="en-US" altLang="zh-CN" b="0" i="0" dirty="0">
                <a:solidFill>
                  <a:srgbClr val="374151"/>
                </a:solidFill>
                <a:effectLst/>
                <a:latin typeface="Söhne"/>
              </a:rPr>
              <a:t>X</a:t>
            </a:r>
            <a:r>
              <a:rPr lang="zh-CN" altLang="en-US" b="0" i="0" dirty="0">
                <a:solidFill>
                  <a:srgbClr val="374151"/>
                </a:solidFill>
                <a:effectLst/>
                <a:latin typeface="Söhne"/>
              </a:rPr>
              <a:t>对 </a:t>
            </a:r>
            <a:r>
              <a:rPr lang="en-US" altLang="zh-CN" b="0" i="0" dirty="0">
                <a:solidFill>
                  <a:srgbClr val="374151"/>
                </a:solidFill>
                <a:effectLst/>
                <a:latin typeface="KaTeX_Main"/>
              </a:rPr>
              <a:t>Y</a:t>
            </a:r>
            <a:r>
              <a:rPr lang="zh-CN" altLang="en-US" b="0" i="0" dirty="0">
                <a:solidFill>
                  <a:srgbClr val="374151"/>
                </a:solidFill>
                <a:effectLst/>
                <a:latin typeface="Söhne"/>
              </a:rPr>
              <a:t>的直接因果效应</a:t>
            </a:r>
            <a:endParaRPr lang="zh-CN" altLang="en-US" dirty="0"/>
          </a:p>
        </p:txBody>
      </p:sp>
      <p:sp>
        <p:nvSpPr>
          <p:cNvPr id="12" name="矩形: 圆角 1">
            <a:extLst>
              <a:ext uri="{FF2B5EF4-FFF2-40B4-BE49-F238E27FC236}">
                <a16:creationId xmlns:a16="http://schemas.microsoft.com/office/drawing/2014/main" id="{E4BA72F3-8FC6-54DB-E723-6C56B1103E9B}"/>
              </a:ext>
            </a:extLst>
          </p:cNvPr>
          <p:cNvSpPr/>
          <p:nvPr/>
        </p:nvSpPr>
        <p:spPr>
          <a:xfrm>
            <a:off x="467360" y="5319093"/>
            <a:ext cx="11155407" cy="1510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
            <a:extLst>
              <a:ext uri="{FF2B5EF4-FFF2-40B4-BE49-F238E27FC236}">
                <a16:creationId xmlns:a16="http://schemas.microsoft.com/office/drawing/2014/main" id="{BD5D576C-3FD2-8125-19BD-83A5B6E99C03}"/>
              </a:ext>
            </a:extLst>
          </p:cNvPr>
          <p:cNvSpPr/>
          <p:nvPr/>
        </p:nvSpPr>
        <p:spPr>
          <a:xfrm>
            <a:off x="590114" y="700610"/>
            <a:ext cx="11032654" cy="889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a:t>
            </a:r>
          </a:p>
        </p:txBody>
      </p:sp>
      <p:sp>
        <p:nvSpPr>
          <p:cNvPr id="58" name="文本框 57">
            <a:extLst>
              <a:ext uri="{FF2B5EF4-FFF2-40B4-BE49-F238E27FC236}">
                <a16:creationId xmlns:a16="http://schemas.microsoft.com/office/drawing/2014/main" id="{D81833A4-CA67-4BB2-AD90-5406E000F5B2}"/>
              </a:ext>
            </a:extLst>
          </p:cNvPr>
          <p:cNvSpPr txBox="1"/>
          <p:nvPr/>
        </p:nvSpPr>
        <p:spPr>
          <a:xfrm>
            <a:off x="554544" y="5152680"/>
            <a:ext cx="11083202" cy="1200329"/>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解释（</a:t>
            </a:r>
            <a:r>
              <a:rPr lang="en" altLang="zh-CN" dirty="0"/>
              <a:t>Explain</a:t>
            </a:r>
            <a:r>
              <a:rPr lang="zh-CN" altLang="en-US" dirty="0">
                <a:latin typeface="微软雅黑" panose="020B0503020204020204" pitchFamily="34" charset="-122"/>
                <a:ea typeface="微软雅黑" panose="020B0503020204020204" pitchFamily="34" charset="-122"/>
              </a:rPr>
              <a:t>）本质上是寻求“如果”和“为什么”问题的答案，这些问题本质上是因果关系。因此，因果关系一直是回答此类问题的一种合理的语言 。有几种可行的因果关系形式，例如</a:t>
            </a:r>
            <a:r>
              <a:rPr lang="zh-CN" altLang="en-US" dirty="0">
                <a:solidFill>
                  <a:srgbClr val="FF0000"/>
                </a:solidFill>
                <a:latin typeface="微软雅黑" panose="020B0503020204020204" pitchFamily="34" charset="-122"/>
                <a:ea typeface="微软雅黑" panose="020B0503020204020204" pitchFamily="34" charset="-122"/>
              </a:rPr>
              <a:t>结构因果模型 </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格兰杰因果关系</a:t>
            </a:r>
            <a:r>
              <a:rPr lang="zh-CN" altLang="en-US" dirty="0">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因果贝叶斯网络 </a:t>
            </a:r>
            <a:r>
              <a:rPr lang="zh-CN" altLang="en-US" dirty="0">
                <a:latin typeface="微软雅黑" panose="020B0503020204020204" pitchFamily="34" charset="-122"/>
                <a:ea typeface="微软雅黑" panose="020B0503020204020204" pitchFamily="34" charset="-122"/>
              </a:rPr>
              <a:t>。大多数现有论文都是为了解释图像领域的传统神经网络而设计的，并不适用于图神经网络。而目前针对图神经网络的解释器并未完全满足</a:t>
            </a:r>
            <a:r>
              <a:rPr lang="zh-CN" altLang="en-US" dirty="0">
                <a:solidFill>
                  <a:srgbClr val="FF0000"/>
                </a:solidFill>
                <a:latin typeface="微软雅黑" panose="020B0503020204020204" pitchFamily="34" charset="-122"/>
                <a:ea typeface="微软雅黑" panose="020B0503020204020204" pitchFamily="34" charset="-122"/>
              </a:rPr>
              <a:t>高保真度</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人类可解释性</a:t>
            </a:r>
            <a:r>
              <a:rPr lang="zh-CN" altLang="en-US" dirty="0">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与模型无关</a:t>
            </a:r>
            <a:r>
              <a:rPr lang="zh-CN" altLang="en-US" dirty="0">
                <a:latin typeface="微软雅黑" panose="020B0503020204020204" pitchFamily="34" charset="-122"/>
                <a:ea typeface="微软雅黑" panose="020B0503020204020204" pitchFamily="34" charset="-122"/>
              </a:rPr>
              <a:t>的三大需求</a:t>
            </a:r>
          </a:p>
        </p:txBody>
      </p:sp>
      <p:sp>
        <p:nvSpPr>
          <p:cNvPr id="25" name="斜纹 24">
            <a:extLst>
              <a:ext uri="{FF2B5EF4-FFF2-40B4-BE49-F238E27FC236}">
                <a16:creationId xmlns:a16="http://schemas.microsoft.com/office/drawing/2014/main" id="{2A819405-37AE-46AA-B16D-A22D4B9E61BA}"/>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斜纹 25">
            <a:extLst>
              <a:ext uri="{FF2B5EF4-FFF2-40B4-BE49-F238E27FC236}">
                <a16:creationId xmlns:a16="http://schemas.microsoft.com/office/drawing/2014/main" id="{92DE2386-5078-40B4-B160-73BEBEFD37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6952545B-0799-44A9-9860-A11869BE0DE7}"/>
              </a:ext>
            </a:extLst>
          </p:cNvPr>
          <p:cNvSpPr/>
          <p:nvPr/>
        </p:nvSpPr>
        <p:spPr>
          <a:xfrm>
            <a:off x="338232" y="4997456"/>
            <a:ext cx="11406456" cy="1510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a:extLst>
              <a:ext uri="{FF2B5EF4-FFF2-40B4-BE49-F238E27FC236}">
                <a16:creationId xmlns:a16="http://schemas.microsoft.com/office/drawing/2014/main" id="{A24E2FC6-245A-CED2-CF0E-15742A566B7D}"/>
              </a:ext>
            </a:extLst>
          </p:cNvPr>
          <p:cNvGraphicFramePr>
            <a:graphicFrameLocks noGrp="1"/>
          </p:cNvGraphicFramePr>
          <p:nvPr>
            <p:extLst>
              <p:ext uri="{D42A27DB-BD31-4B8C-83A1-F6EECF244321}">
                <p14:modId xmlns:p14="http://schemas.microsoft.com/office/powerpoint/2010/main" val="445092217"/>
              </p:ext>
            </p:extLst>
          </p:nvPr>
        </p:nvGraphicFramePr>
        <p:xfrm>
          <a:off x="768676" y="913196"/>
          <a:ext cx="10221039" cy="3496853"/>
        </p:xfrm>
        <a:graphic>
          <a:graphicData uri="http://schemas.openxmlformats.org/drawingml/2006/table">
            <a:tbl>
              <a:tblPr firstRow="1" bandRow="1">
                <a:tableStyleId>{5C22544A-7EE6-4342-B048-85BDC9FD1C3A}</a:tableStyleId>
              </a:tblPr>
              <a:tblGrid>
                <a:gridCol w="1557495">
                  <a:extLst>
                    <a:ext uri="{9D8B030D-6E8A-4147-A177-3AD203B41FA5}">
                      <a16:colId xmlns:a16="http://schemas.microsoft.com/office/drawing/2014/main" val="3607978396"/>
                    </a:ext>
                  </a:extLst>
                </a:gridCol>
                <a:gridCol w="1550885">
                  <a:extLst>
                    <a:ext uri="{9D8B030D-6E8A-4147-A177-3AD203B41FA5}">
                      <a16:colId xmlns:a16="http://schemas.microsoft.com/office/drawing/2014/main" val="2503229864"/>
                    </a:ext>
                  </a:extLst>
                </a:gridCol>
                <a:gridCol w="3926122">
                  <a:extLst>
                    <a:ext uri="{9D8B030D-6E8A-4147-A177-3AD203B41FA5}">
                      <a16:colId xmlns:a16="http://schemas.microsoft.com/office/drawing/2014/main" val="4078558249"/>
                    </a:ext>
                  </a:extLst>
                </a:gridCol>
                <a:gridCol w="3186537">
                  <a:extLst>
                    <a:ext uri="{9D8B030D-6E8A-4147-A177-3AD203B41FA5}">
                      <a16:colId xmlns:a16="http://schemas.microsoft.com/office/drawing/2014/main" val="1790336934"/>
                    </a:ext>
                  </a:extLst>
                </a:gridCol>
              </a:tblGrid>
              <a:tr h="372657">
                <a:tc>
                  <a:txBody>
                    <a:bodyPr/>
                    <a:lstStyle/>
                    <a:p>
                      <a:r>
                        <a:rPr lang="zh-CN" altLang="en-US" dirty="0"/>
                        <a:t>论文</a:t>
                      </a:r>
                    </a:p>
                  </a:txBody>
                  <a:tcPr/>
                </a:tc>
                <a:tc>
                  <a:txBody>
                    <a:bodyPr/>
                    <a:lstStyle/>
                    <a:p>
                      <a:r>
                        <a:rPr lang="zh-CN" altLang="en-US" dirty="0"/>
                        <a:t>来源</a:t>
                      </a:r>
                    </a:p>
                  </a:txBody>
                  <a:tcPr/>
                </a:tc>
                <a:tc>
                  <a:txBody>
                    <a:bodyPr/>
                    <a:lstStyle/>
                    <a:p>
                      <a:r>
                        <a:rPr lang="zh-CN" altLang="en-US" dirty="0"/>
                        <a:t>方法</a:t>
                      </a:r>
                    </a:p>
                  </a:txBody>
                  <a:tcPr/>
                </a:tc>
                <a:tc>
                  <a:txBody>
                    <a:bodyPr/>
                    <a:lstStyle/>
                    <a:p>
                      <a:r>
                        <a:rPr lang="zh-CN" altLang="en-US" dirty="0"/>
                        <a:t>缺点</a:t>
                      </a:r>
                    </a:p>
                  </a:txBody>
                  <a:tcPr/>
                </a:tc>
                <a:extLst>
                  <a:ext uri="{0D108BD9-81ED-4DB2-BD59-A6C34878D82A}">
                    <a16:rowId xmlns:a16="http://schemas.microsoft.com/office/drawing/2014/main" val="269181001"/>
                  </a:ext>
                </a:extLst>
              </a:tr>
              <a:tr h="643217">
                <a:tc>
                  <a:txBody>
                    <a:bodyPr/>
                    <a:lstStyle/>
                    <a:p>
                      <a:r>
                        <a:rPr lang="en-US" altLang="zh-CN" dirty="0"/>
                        <a:t>XGNN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SIGKDD </a:t>
                      </a:r>
                      <a:r>
                        <a:rPr lang="en-US" altLang="zh-CN" sz="1800" kern="1200" dirty="0">
                          <a:solidFill>
                            <a:schemeClr val="dk1"/>
                          </a:solidFill>
                          <a:effectLst/>
                          <a:latin typeface="+mn-lt"/>
                          <a:ea typeface="+mn-ea"/>
                          <a:cs typeface="+mn-cs"/>
                        </a:rPr>
                        <a:t>2020</a:t>
                      </a:r>
                      <a:endParaRPr lang="en" altLang="zh-CN" dirty="0"/>
                    </a:p>
                  </a:txBody>
                  <a:tcPr/>
                </a:tc>
                <a:tc>
                  <a:txBody>
                    <a:bodyPr/>
                    <a:lstStyle/>
                    <a:p>
                      <a:r>
                        <a:rPr lang="zh-CN" altLang="en-US" dirty="0"/>
                        <a:t>通过学习策略网络来研究导致特定类别的图模式在模型级别解释图模型</a:t>
                      </a:r>
                    </a:p>
                  </a:txBody>
                  <a:tcPr/>
                </a:tc>
                <a:tc>
                  <a:txBody>
                    <a:bodyPr/>
                    <a:lstStyle/>
                    <a:p>
                      <a:r>
                        <a:rPr lang="zh-CN" altLang="en-US" dirty="0"/>
                        <a:t>无法解释单个实例</a:t>
                      </a:r>
                      <a:r>
                        <a:rPr lang="en-US" altLang="zh-CN" dirty="0"/>
                        <a:t>(</a:t>
                      </a:r>
                      <a:r>
                        <a:rPr lang="zh-CN" altLang="en-US" dirty="0"/>
                        <a:t>例如节点或图</a:t>
                      </a:r>
                      <a:r>
                        <a:rPr lang="en-US" altLang="zh-CN" dirty="0"/>
                        <a:t>)</a:t>
                      </a:r>
                      <a:r>
                        <a:rPr lang="zh-CN" altLang="en-US" dirty="0"/>
                        <a:t>，缺乏局部保真度</a:t>
                      </a:r>
                    </a:p>
                  </a:txBody>
                  <a:tcPr/>
                </a:tc>
                <a:extLst>
                  <a:ext uri="{0D108BD9-81ED-4DB2-BD59-A6C34878D82A}">
                    <a16:rowId xmlns:a16="http://schemas.microsoft.com/office/drawing/2014/main" val="3605532102"/>
                  </a:ext>
                </a:extLst>
              </a:tr>
              <a:tr h="918881">
                <a:tc>
                  <a:txBody>
                    <a:bodyPr/>
                    <a:lstStyle/>
                    <a:p>
                      <a:r>
                        <a:rPr lang="en" altLang="zh-CN" dirty="0" err="1"/>
                        <a:t>PGExplainer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effectLst/>
                          <a:latin typeface="+mn-lt"/>
                          <a:ea typeface="+mn-ea"/>
                          <a:cs typeface="+mn-cs"/>
                        </a:rPr>
                        <a:t>NeurIPS</a:t>
                      </a:r>
                      <a:r>
                        <a:rPr lang="en" altLang="zh-CN" sz="1800" kern="120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2020</a:t>
                      </a:r>
                      <a:endParaRPr lang="en" altLang="zh-CN" dirty="0"/>
                    </a:p>
                  </a:txBody>
                  <a:tcPr/>
                </a:tc>
                <a:tc>
                  <a:txBody>
                    <a:bodyPr/>
                    <a:lstStyle/>
                    <a:p>
                      <a:r>
                        <a:rPr lang="zh-CN" altLang="en-US" dirty="0"/>
                        <a:t>使用深度神经网络进行参数化，通过 </a:t>
                      </a:r>
                      <a:r>
                        <a:rPr lang="en" altLang="zh-CN" dirty="0"/>
                        <a:t>GNN </a:t>
                      </a:r>
                      <a:r>
                        <a:rPr lang="zh-CN" altLang="en-US" dirty="0"/>
                        <a:t>模型的全局视图为每个实例提供模型级解释</a:t>
                      </a:r>
                    </a:p>
                  </a:txBody>
                  <a:tcPr/>
                </a:tc>
                <a:tc>
                  <a:txBody>
                    <a:bodyPr/>
                    <a:lstStyle/>
                    <a:p>
                      <a:r>
                        <a:rPr lang="zh-CN" altLang="en-US" dirty="0"/>
                        <a:t>依赖于目标模型的学习嵌入，并且具有学习任务领域知识的限制性假设</a:t>
                      </a:r>
                    </a:p>
                  </a:txBody>
                  <a:tcPr/>
                </a:tc>
                <a:extLst>
                  <a:ext uri="{0D108BD9-81ED-4DB2-BD59-A6C34878D82A}">
                    <a16:rowId xmlns:a16="http://schemas.microsoft.com/office/drawing/2014/main" val="4098861291"/>
                  </a:ext>
                </a:extLst>
              </a:tr>
              <a:tr h="918881">
                <a:tc>
                  <a:txBody>
                    <a:bodyPr/>
                    <a:lstStyle/>
                    <a:p>
                      <a:r>
                        <a:rPr lang="en-US" altLang="zh-CN" dirty="0"/>
                        <a:t>Gem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a:solidFill>
                            <a:schemeClr val="dk1"/>
                          </a:solidFill>
                          <a:effectLst/>
                          <a:latin typeface="+mn-lt"/>
                          <a:ea typeface="+mn-ea"/>
                          <a:cs typeface="+mn-cs"/>
                        </a:rPr>
                        <a:t>ICML </a:t>
                      </a:r>
                      <a:r>
                        <a:rPr lang="zh-CN" altLang="en-US" sz="1800" kern="120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2021</a:t>
                      </a:r>
                      <a:endParaRPr lang="en" altLang="zh-CN" dirty="0"/>
                    </a:p>
                  </a:txBody>
                  <a:tcPr/>
                </a:tc>
                <a:tc>
                  <a:txBody>
                    <a:bodyPr/>
                    <a:lstStyle/>
                    <a:p>
                      <a:r>
                        <a:rPr lang="zh-CN" altLang="en-US" dirty="0"/>
                        <a:t>基于格兰杰因果关系的概念来学习解释器，</a:t>
                      </a:r>
                      <a:r>
                        <a:rPr lang="zh-CN" altLang="en-US" sz="1800" b="0" i="0" kern="1200" dirty="0">
                          <a:solidFill>
                            <a:schemeClr val="dk1"/>
                          </a:solidFill>
                          <a:effectLst/>
                          <a:latin typeface="+mn-lt"/>
                          <a:ea typeface="+mn-ea"/>
                          <a:cs typeface="+mn-cs"/>
                        </a:rPr>
                        <a:t>从因果角度解释图结构数据上的 </a:t>
                      </a:r>
                      <a:r>
                        <a:rPr lang="en" altLang="zh-CN" sz="1800" b="0" i="0" kern="1200" dirty="0">
                          <a:solidFill>
                            <a:schemeClr val="dk1"/>
                          </a:solidFill>
                          <a:effectLst/>
                          <a:latin typeface="+mn-lt"/>
                          <a:ea typeface="+mn-ea"/>
                          <a:cs typeface="+mn-cs"/>
                        </a:rPr>
                        <a:t>GNN</a:t>
                      </a:r>
                      <a:endParaRPr lang="zh-CN" altLang="en-US" dirty="0"/>
                    </a:p>
                  </a:txBody>
                  <a:tcPr/>
                </a:tc>
                <a:tc>
                  <a:txBody>
                    <a:bodyPr/>
                    <a:lstStyle/>
                    <a:p>
                      <a:r>
                        <a:rPr lang="zh-CN" altLang="en-US" dirty="0"/>
                        <a:t>解释特征之间的独立假设存在问题，因为图结构数据本质上是相互依赖的</a:t>
                      </a:r>
                    </a:p>
                  </a:txBody>
                  <a:tcPr/>
                </a:tc>
                <a:extLst>
                  <a:ext uri="{0D108BD9-81ED-4DB2-BD59-A6C34878D82A}">
                    <a16:rowId xmlns:a16="http://schemas.microsoft.com/office/drawing/2014/main" val="2808372105"/>
                  </a:ext>
                </a:extLst>
              </a:tr>
              <a:tr h="643217">
                <a:tc>
                  <a:txBody>
                    <a:bodyPr/>
                    <a:lstStyle/>
                    <a:p>
                      <a:r>
                        <a:rPr lang="en" altLang="zh-CN" dirty="0" err="1"/>
                        <a:t>GNNExplainer</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kern="1200" dirty="0" err="1">
                          <a:solidFill>
                            <a:schemeClr val="dk1"/>
                          </a:solidFill>
                          <a:effectLst/>
                          <a:latin typeface="+mn-lt"/>
                          <a:ea typeface="+mn-ea"/>
                          <a:cs typeface="+mn-cs"/>
                        </a:rPr>
                        <a:t>NeurIPS</a:t>
                      </a:r>
                      <a:r>
                        <a:rPr lang="en" altLang="zh-CN" sz="1800" kern="120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2019</a:t>
                      </a:r>
                      <a:endParaRPr lang="en" altLang="zh-CN" dirty="0"/>
                    </a:p>
                  </a:txBody>
                  <a:tcPr/>
                </a:tc>
                <a:tc>
                  <a:txBody>
                    <a:bodyPr/>
                    <a:lstStyle/>
                    <a:p>
                      <a:r>
                        <a:rPr lang="zh-CN" altLang="en-US" dirty="0"/>
                        <a:t>搜索边缘和节点特征的软掩码，以通过掩码优化解释预测。</a:t>
                      </a:r>
                    </a:p>
                  </a:txBody>
                  <a:tcPr/>
                </a:tc>
                <a:tc>
                  <a:txBody>
                    <a:bodyPr/>
                    <a:lstStyle/>
                    <a:p>
                      <a:r>
                        <a:rPr lang="zh-CN" altLang="en-US" dirty="0"/>
                        <a:t>解释仅限于单个实例，很难推广到其他未解释节点</a:t>
                      </a:r>
                    </a:p>
                  </a:txBody>
                  <a:tcPr/>
                </a:tc>
                <a:extLst>
                  <a:ext uri="{0D108BD9-81ED-4DB2-BD59-A6C34878D82A}">
                    <a16:rowId xmlns:a16="http://schemas.microsoft.com/office/drawing/2014/main" val="3810139860"/>
                  </a:ext>
                </a:extLst>
              </a:tr>
            </a:tbl>
          </a:graphicData>
        </a:graphic>
      </p:graphicFrame>
      <p:sp>
        <p:nvSpPr>
          <p:cNvPr id="9" name="文本框 8">
            <a:extLst>
              <a:ext uri="{FF2B5EF4-FFF2-40B4-BE49-F238E27FC236}">
                <a16:creationId xmlns:a16="http://schemas.microsoft.com/office/drawing/2014/main" id="{990AB228-A371-D040-3090-7128267F5E50}"/>
              </a:ext>
            </a:extLst>
          </p:cNvPr>
          <p:cNvSpPr txBox="1"/>
          <p:nvPr/>
        </p:nvSpPr>
        <p:spPr>
          <a:xfrm>
            <a:off x="918816" y="4577356"/>
            <a:ext cx="9938385" cy="369332"/>
          </a:xfrm>
          <a:prstGeom prst="rect">
            <a:avLst/>
          </a:prstGeom>
          <a:noFill/>
        </p:spPr>
        <p:txBody>
          <a:bodyPr wrap="square">
            <a:spAutoFit/>
          </a:bodyPr>
          <a:lstStyle/>
          <a:p>
            <a:r>
              <a:rPr lang="zh-CN" altLang="en-US" dirty="0"/>
              <a:t>还有其他先前的工作，包括 </a:t>
            </a:r>
            <a:r>
              <a:rPr lang="en" altLang="zh-CN" dirty="0"/>
              <a:t>PGM-Explainer </a:t>
            </a:r>
            <a:r>
              <a:rPr lang="zh-CN" altLang="en" dirty="0"/>
              <a:t>、</a:t>
            </a:r>
            <a:r>
              <a:rPr lang="en" altLang="zh-CN" dirty="0" err="1"/>
              <a:t>SubgraphX</a:t>
            </a:r>
            <a:r>
              <a:rPr lang="en" altLang="zh-CN" dirty="0"/>
              <a:t> </a:t>
            </a:r>
            <a:r>
              <a:rPr lang="zh-CN" altLang="en" dirty="0"/>
              <a:t>、</a:t>
            </a:r>
            <a:r>
              <a:rPr lang="en" altLang="zh-CN" dirty="0" err="1"/>
              <a:t>GraphMask</a:t>
            </a:r>
            <a:r>
              <a:rPr lang="en" altLang="zh-CN" dirty="0"/>
              <a:t> </a:t>
            </a:r>
            <a:r>
              <a:rPr lang="zh-CN" altLang="en-US" dirty="0"/>
              <a:t>等</a:t>
            </a:r>
          </a:p>
        </p:txBody>
      </p:sp>
    </p:spTree>
    <p:extLst>
      <p:ext uri="{BB962C8B-B14F-4D97-AF65-F5344CB8AC3E}">
        <p14:creationId xmlns:p14="http://schemas.microsoft.com/office/powerpoint/2010/main" val="255436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文章贡献</a:t>
            </a:r>
          </a:p>
        </p:txBody>
      </p:sp>
      <p:sp>
        <p:nvSpPr>
          <p:cNvPr id="35" name="斜纹 34">
            <a:extLst>
              <a:ext uri="{FF2B5EF4-FFF2-40B4-BE49-F238E27FC236}">
                <a16:creationId xmlns:a16="http://schemas.microsoft.com/office/drawing/2014/main" id="{148D64EC-DF60-4103-8F7A-FA58DD07F73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a:extLst>
              <a:ext uri="{FF2B5EF4-FFF2-40B4-BE49-F238E27FC236}">
                <a16:creationId xmlns:a16="http://schemas.microsoft.com/office/drawing/2014/main" id="{ACEC313D-449C-43A1-9EB5-AB105401549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E964BE-AFA1-46C4-B8E9-777C94714423}"/>
              </a:ext>
            </a:extLst>
          </p:cNvPr>
          <p:cNvSpPr txBox="1"/>
          <p:nvPr/>
        </p:nvSpPr>
        <p:spPr>
          <a:xfrm>
            <a:off x="907733" y="2026333"/>
            <a:ext cx="9319869" cy="2031325"/>
          </a:xfrm>
          <a:prstGeom prst="rect">
            <a:avLst/>
          </a:prstGeom>
          <a:noFill/>
        </p:spPr>
        <p:txBody>
          <a:bodyPr wrap="square">
            <a:spAutoFit/>
          </a:bodyPr>
          <a:lstStyle/>
          <a:p>
            <a:r>
              <a:rPr lang="en-US" altLang="zh-CN" dirty="0"/>
              <a:t>1.</a:t>
            </a:r>
            <a:r>
              <a:rPr lang="zh-CN" altLang="en-US" dirty="0"/>
              <a:t>提出了一种新的解释技术，称为 OrphicX，它通过识别潜在空间中的因果因素来解释任何 GNN 的预测。</a:t>
            </a:r>
            <a:endParaRPr lang="en-US" altLang="zh-CN" dirty="0"/>
          </a:p>
          <a:p>
            <a:r>
              <a:rPr lang="en-US" altLang="zh-CN" dirty="0"/>
              <a:t>2.</a:t>
            </a:r>
            <a:r>
              <a:rPr lang="zh-CN" altLang="en-US" dirty="0"/>
              <a:t>利用信息流测量的概念来</a:t>
            </a:r>
            <a:r>
              <a:rPr lang="zh-CN" altLang="en-US" dirty="0">
                <a:solidFill>
                  <a:srgbClr val="FF0000"/>
                </a:solidFill>
              </a:rPr>
              <a:t>量化</a:t>
            </a:r>
            <a:r>
              <a:rPr lang="zh-CN" altLang="en-US" dirty="0"/>
              <a:t>从潜在特征到模型预测的因果信息流。</a:t>
            </a:r>
            <a:endParaRPr lang="en-US" altLang="zh-CN" dirty="0"/>
          </a:p>
          <a:p>
            <a:r>
              <a:rPr lang="en-US" altLang="zh-CN" dirty="0"/>
              <a:t>3.</a:t>
            </a:r>
            <a:r>
              <a:rPr lang="zh-CN" altLang="en-US" dirty="0"/>
              <a:t> 从理论上分析了所提出的因果模型中的因果关系，识别混杂因素，并利用</a:t>
            </a:r>
            <a:r>
              <a:rPr lang="zh-CN" altLang="en-US" dirty="0">
                <a:solidFill>
                  <a:srgbClr val="FF0000"/>
                </a:solidFill>
              </a:rPr>
              <a:t>后门调整公式</a:t>
            </a:r>
            <a:r>
              <a:rPr lang="zh-CN" altLang="en-US" dirty="0"/>
              <a:t>来规避它。</a:t>
            </a:r>
            <a:endParaRPr lang="en-US" altLang="zh-CN" dirty="0"/>
          </a:p>
          <a:p>
            <a:r>
              <a:rPr lang="en-US" altLang="zh-CN" dirty="0"/>
              <a:t>4.</a:t>
            </a:r>
            <a:r>
              <a:rPr lang="zh-CN" altLang="en-US" dirty="0"/>
              <a:t>通过实验证明，学习到的具有因果语义的特征确实可以为任何 </a:t>
            </a:r>
            <a:r>
              <a:rPr lang="en-US" altLang="zh-CN" dirty="0"/>
              <a:t>GNN </a:t>
            </a:r>
            <a:r>
              <a:rPr lang="zh-CN" altLang="en-US" dirty="0"/>
              <a:t>生成可解释且高保真度的解释提供信息。</a:t>
            </a:r>
          </a:p>
        </p:txBody>
      </p:sp>
      <p:sp>
        <p:nvSpPr>
          <p:cNvPr id="5" name="文本框 4">
            <a:extLst>
              <a:ext uri="{FF2B5EF4-FFF2-40B4-BE49-F238E27FC236}">
                <a16:creationId xmlns:a16="http://schemas.microsoft.com/office/drawing/2014/main" id="{765B9161-6F35-5500-AD4E-0EBE81E0D9E0}"/>
              </a:ext>
            </a:extLst>
          </p:cNvPr>
          <p:cNvSpPr txBox="1"/>
          <p:nvPr/>
        </p:nvSpPr>
        <p:spPr>
          <a:xfrm>
            <a:off x="918815" y="1081009"/>
            <a:ext cx="9308787" cy="646331"/>
          </a:xfrm>
          <a:prstGeom prst="rect">
            <a:avLst/>
          </a:prstGeom>
          <a:noFill/>
        </p:spPr>
        <p:txBody>
          <a:bodyPr wrap="square">
            <a:spAutoFit/>
          </a:bodyPr>
          <a:lstStyle/>
          <a:p>
            <a:r>
              <a:rPr lang="zh-CN" altLang="en-US" dirty="0"/>
              <a:t>OrphicX量化了潜在空间中数据方面的因果归因，并且没有因果特征的独立假设， 其训练与预测与</a:t>
            </a:r>
            <a:r>
              <a:rPr lang="en-US" altLang="zh-CN" dirty="0"/>
              <a:t>GNN</a:t>
            </a:r>
            <a:r>
              <a:rPr lang="zh-CN" altLang="en-US" dirty="0"/>
              <a:t>模型结构无关。</a:t>
            </a:r>
          </a:p>
        </p:txBody>
      </p:sp>
      <p:sp>
        <p:nvSpPr>
          <p:cNvPr id="7" name="矩形: 圆角 1">
            <a:extLst>
              <a:ext uri="{FF2B5EF4-FFF2-40B4-BE49-F238E27FC236}">
                <a16:creationId xmlns:a16="http://schemas.microsoft.com/office/drawing/2014/main" id="{3867535C-920D-051D-93BC-FBA7B62F55C3}"/>
              </a:ext>
            </a:extLst>
          </p:cNvPr>
          <p:cNvSpPr/>
          <p:nvPr/>
        </p:nvSpPr>
        <p:spPr>
          <a:xfrm>
            <a:off x="760369" y="1914647"/>
            <a:ext cx="9467233" cy="22546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F94E8A3-24CE-0993-D0AC-54CDD85F9443}"/>
              </a:ext>
            </a:extLst>
          </p:cNvPr>
          <p:cNvPicPr>
            <a:picLocks noChangeAspect="1"/>
          </p:cNvPicPr>
          <p:nvPr/>
        </p:nvPicPr>
        <p:blipFill>
          <a:blip r:embed="rId4"/>
          <a:stretch>
            <a:fillRect/>
          </a:stretch>
        </p:blipFill>
        <p:spPr>
          <a:xfrm>
            <a:off x="1262487" y="4315961"/>
            <a:ext cx="8062041" cy="2298465"/>
          </a:xfrm>
          <a:prstGeom prst="rect">
            <a:avLst/>
          </a:prstGeom>
        </p:spPr>
      </p:pic>
      <p:sp>
        <p:nvSpPr>
          <p:cNvPr id="12" name="圆角矩形 11">
            <a:extLst>
              <a:ext uri="{FF2B5EF4-FFF2-40B4-BE49-F238E27FC236}">
                <a16:creationId xmlns:a16="http://schemas.microsoft.com/office/drawing/2014/main" id="{C26E92AD-3052-AD64-AD98-BBD301781C6D}"/>
              </a:ext>
            </a:extLst>
          </p:cNvPr>
          <p:cNvSpPr/>
          <p:nvPr/>
        </p:nvSpPr>
        <p:spPr>
          <a:xfrm>
            <a:off x="3886861" y="4706112"/>
            <a:ext cx="1136243" cy="313361"/>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a:extLst>
              <a:ext uri="{FF2B5EF4-FFF2-40B4-BE49-F238E27FC236}">
                <a16:creationId xmlns:a16="http://schemas.microsoft.com/office/drawing/2014/main" id="{B412A371-0272-694C-E334-93676A1E49C2}"/>
              </a:ext>
            </a:extLst>
          </p:cNvPr>
          <p:cNvSpPr/>
          <p:nvPr/>
        </p:nvSpPr>
        <p:spPr>
          <a:xfrm>
            <a:off x="3742944" y="5392682"/>
            <a:ext cx="646177" cy="313361"/>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a:extLst>
              <a:ext uri="{FF2B5EF4-FFF2-40B4-BE49-F238E27FC236}">
                <a16:creationId xmlns:a16="http://schemas.microsoft.com/office/drawing/2014/main" id="{332347DE-32CD-E2F1-1FC5-195DDCA33EF5}"/>
              </a:ext>
            </a:extLst>
          </p:cNvPr>
          <p:cNvSpPr/>
          <p:nvPr/>
        </p:nvSpPr>
        <p:spPr>
          <a:xfrm>
            <a:off x="7747662" y="5266944"/>
            <a:ext cx="1136243" cy="510047"/>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601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问题定义</a:t>
            </a:r>
          </a:p>
        </p:txBody>
      </p:sp>
      <p:sp>
        <p:nvSpPr>
          <p:cNvPr id="31" name="斜纹 30">
            <a:extLst>
              <a:ext uri="{FF2B5EF4-FFF2-40B4-BE49-F238E27FC236}">
                <a16:creationId xmlns:a16="http://schemas.microsoft.com/office/drawing/2014/main" id="{E78D934B-6FE9-4418-8451-F7CD6359B594}"/>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斜纹 32">
            <a:extLst>
              <a:ext uri="{FF2B5EF4-FFF2-40B4-BE49-F238E27FC236}">
                <a16:creationId xmlns:a16="http://schemas.microsoft.com/office/drawing/2014/main" id="{695F1AE3-9EB6-453C-9A1B-055A8FA621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A1B24F0-73A8-B469-0EB2-4DC4E3242D38}"/>
              </a:ext>
            </a:extLst>
          </p:cNvPr>
          <p:cNvSpPr txBox="1"/>
          <p:nvPr/>
        </p:nvSpPr>
        <p:spPr>
          <a:xfrm>
            <a:off x="891486" y="855244"/>
            <a:ext cx="10185959" cy="646331"/>
          </a:xfrm>
          <a:prstGeom prst="rect">
            <a:avLst/>
          </a:prstGeom>
          <a:noFill/>
        </p:spPr>
        <p:txBody>
          <a:bodyPr wrap="square">
            <a:spAutoFit/>
          </a:bodyPr>
          <a:lstStyle/>
          <a:p>
            <a:r>
              <a:rPr lang="zh-CN" altLang="en-US" dirty="0"/>
              <a:t>最终目标是获得一个生成模型作为解释器，它可以识别输入的哪一部分得到了</a:t>
            </a:r>
            <a:r>
              <a:rPr lang="en" altLang="zh-CN" dirty="0"/>
              <a:t>GNN</a:t>
            </a:r>
            <a:r>
              <a:rPr lang="zh-CN" altLang="en" dirty="0"/>
              <a:t>的</a:t>
            </a:r>
            <a:r>
              <a:rPr lang="zh-CN" altLang="en-US" dirty="0"/>
              <a:t>预测结果，同时在高保真度（真实）、高稀疏性（紧凑）和模型无关的标准下实现最佳性能</a:t>
            </a:r>
          </a:p>
        </p:txBody>
      </p:sp>
      <p:pic>
        <p:nvPicPr>
          <p:cNvPr id="8" name="图片 7">
            <a:extLst>
              <a:ext uri="{FF2B5EF4-FFF2-40B4-BE49-F238E27FC236}">
                <a16:creationId xmlns:a16="http://schemas.microsoft.com/office/drawing/2014/main" id="{6DEBCD95-F2D7-5CBA-C466-B1FD8BB027BE}"/>
              </a:ext>
            </a:extLst>
          </p:cNvPr>
          <p:cNvPicPr>
            <a:picLocks noChangeAspect="1"/>
          </p:cNvPicPr>
          <p:nvPr/>
        </p:nvPicPr>
        <p:blipFill>
          <a:blip r:embed="rId4"/>
          <a:stretch>
            <a:fillRect/>
          </a:stretch>
        </p:blipFill>
        <p:spPr>
          <a:xfrm>
            <a:off x="1003020" y="2786741"/>
            <a:ext cx="5613400" cy="1295400"/>
          </a:xfrm>
          <a:prstGeom prst="rect">
            <a:avLst/>
          </a:prstGeom>
        </p:spPr>
      </p:pic>
      <p:sp>
        <p:nvSpPr>
          <p:cNvPr id="3" name="文本框 2">
            <a:extLst>
              <a:ext uri="{FF2B5EF4-FFF2-40B4-BE49-F238E27FC236}">
                <a16:creationId xmlns:a16="http://schemas.microsoft.com/office/drawing/2014/main" id="{CFA5CECE-5B07-F115-C991-7704345B7873}"/>
              </a:ext>
            </a:extLst>
          </p:cNvPr>
          <p:cNvSpPr txBox="1"/>
          <p:nvPr/>
        </p:nvSpPr>
        <p:spPr>
          <a:xfrm>
            <a:off x="1003020" y="4352170"/>
            <a:ext cx="5782784" cy="646331"/>
          </a:xfrm>
          <a:prstGeom prst="rect">
            <a:avLst/>
          </a:prstGeom>
          <a:noFill/>
        </p:spPr>
        <p:txBody>
          <a:bodyPr wrap="square">
            <a:spAutoFit/>
          </a:bodyPr>
          <a:lstStyle/>
          <a:p>
            <a:r>
              <a:rPr lang="zh-CN" altLang="en-US" dirty="0"/>
              <a:t>LVGAE 是负证据下界 (ELBO) 损失项，鼓励潜在特征 Z 保留在数据流中</a:t>
            </a:r>
          </a:p>
        </p:txBody>
      </p:sp>
      <p:sp>
        <p:nvSpPr>
          <p:cNvPr id="9" name="文本框 8">
            <a:extLst>
              <a:ext uri="{FF2B5EF4-FFF2-40B4-BE49-F238E27FC236}">
                <a16:creationId xmlns:a16="http://schemas.microsoft.com/office/drawing/2014/main" id="{7AE1775D-E4C7-ACF6-BF5A-EC15B28CDF9F}"/>
              </a:ext>
            </a:extLst>
          </p:cNvPr>
          <p:cNvSpPr txBox="1"/>
          <p:nvPr/>
        </p:nvSpPr>
        <p:spPr>
          <a:xfrm>
            <a:off x="6785804" y="2893868"/>
            <a:ext cx="1490930" cy="369332"/>
          </a:xfrm>
          <a:prstGeom prst="rect">
            <a:avLst/>
          </a:prstGeom>
          <a:noFill/>
        </p:spPr>
        <p:txBody>
          <a:bodyPr wrap="square">
            <a:spAutoFit/>
          </a:bodyPr>
          <a:lstStyle/>
          <a:p>
            <a:r>
              <a:rPr lang="zh-CN" altLang="en-US" dirty="0"/>
              <a:t>稀疏性标准</a:t>
            </a:r>
          </a:p>
        </p:txBody>
      </p:sp>
      <p:sp>
        <p:nvSpPr>
          <p:cNvPr id="11" name="文本框 10">
            <a:extLst>
              <a:ext uri="{FF2B5EF4-FFF2-40B4-BE49-F238E27FC236}">
                <a16:creationId xmlns:a16="http://schemas.microsoft.com/office/drawing/2014/main" id="{E6CD6A14-0657-8C66-82DF-D700AE4E0FF1}"/>
              </a:ext>
            </a:extLst>
          </p:cNvPr>
          <p:cNvSpPr txBox="1"/>
          <p:nvPr/>
        </p:nvSpPr>
        <p:spPr>
          <a:xfrm>
            <a:off x="6805713" y="3941419"/>
            <a:ext cx="1390454" cy="369332"/>
          </a:xfrm>
          <a:prstGeom prst="rect">
            <a:avLst/>
          </a:prstGeom>
          <a:noFill/>
        </p:spPr>
        <p:txBody>
          <a:bodyPr wrap="square">
            <a:spAutoFit/>
          </a:bodyPr>
          <a:lstStyle/>
          <a:p>
            <a:r>
              <a:rPr lang="zh-CN" altLang="en-US" dirty="0"/>
              <a:t>保真度标准</a:t>
            </a:r>
          </a:p>
        </p:txBody>
      </p:sp>
      <p:sp>
        <p:nvSpPr>
          <p:cNvPr id="13" name="文本框 12">
            <a:extLst>
              <a:ext uri="{FF2B5EF4-FFF2-40B4-BE49-F238E27FC236}">
                <a16:creationId xmlns:a16="http://schemas.microsoft.com/office/drawing/2014/main" id="{A008A374-3715-60B1-8421-162AF6C62E15}"/>
              </a:ext>
            </a:extLst>
          </p:cNvPr>
          <p:cNvSpPr txBox="1"/>
          <p:nvPr/>
        </p:nvSpPr>
        <p:spPr>
          <a:xfrm>
            <a:off x="8421622" y="3864316"/>
            <a:ext cx="3616407" cy="1200329"/>
          </a:xfrm>
          <a:prstGeom prst="rect">
            <a:avLst/>
          </a:prstGeom>
          <a:noFill/>
        </p:spPr>
        <p:txBody>
          <a:bodyPr wrap="square">
            <a:spAutoFit/>
          </a:bodyPr>
          <a:lstStyle/>
          <a:p>
            <a:r>
              <a:rPr lang="en" altLang="zh-CN" dirty="0"/>
              <a:t>f (·) </a:t>
            </a:r>
            <a:r>
              <a:rPr lang="zh-CN" altLang="en-US" dirty="0"/>
              <a:t>是目标 </a:t>
            </a:r>
            <a:r>
              <a:rPr lang="en" altLang="zh-CN" dirty="0"/>
              <a:t>GNN </a:t>
            </a:r>
            <a:r>
              <a:rPr lang="zh-CN" altLang="en-US" dirty="0"/>
              <a:t>结果类别的概率分布；</a:t>
            </a:r>
            <a:endParaRPr lang="en-US" altLang="zh-CN" dirty="0"/>
          </a:p>
          <a:p>
            <a:r>
              <a:rPr lang="zh-CN" altLang="en-US" dirty="0"/>
              <a:t>与解释子图相对应的结果应近似于目标实例的结果</a:t>
            </a:r>
          </a:p>
        </p:txBody>
      </p:sp>
      <p:sp>
        <p:nvSpPr>
          <p:cNvPr id="14" name="圆角矩形 13">
            <a:extLst>
              <a:ext uri="{FF2B5EF4-FFF2-40B4-BE49-F238E27FC236}">
                <a16:creationId xmlns:a16="http://schemas.microsoft.com/office/drawing/2014/main" id="{C4922BC6-1404-0C82-0428-C5EEB07AAB4D}"/>
              </a:ext>
            </a:extLst>
          </p:cNvPr>
          <p:cNvSpPr/>
          <p:nvPr/>
        </p:nvSpPr>
        <p:spPr>
          <a:xfrm>
            <a:off x="4052591" y="3032011"/>
            <a:ext cx="970530" cy="4024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圆角矩形 15">
            <a:extLst>
              <a:ext uri="{FF2B5EF4-FFF2-40B4-BE49-F238E27FC236}">
                <a16:creationId xmlns:a16="http://schemas.microsoft.com/office/drawing/2014/main" id="{CFAE0074-9240-4C86-B8B7-6EAAFE0DF545}"/>
              </a:ext>
            </a:extLst>
          </p:cNvPr>
          <p:cNvSpPr/>
          <p:nvPr/>
        </p:nvSpPr>
        <p:spPr>
          <a:xfrm>
            <a:off x="5610734" y="2830795"/>
            <a:ext cx="970530" cy="782709"/>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a:extLst>
              <a:ext uri="{FF2B5EF4-FFF2-40B4-BE49-F238E27FC236}">
                <a16:creationId xmlns:a16="http://schemas.microsoft.com/office/drawing/2014/main" id="{69AC120D-2ED3-A0B9-5E66-0E03A28ED4A6}"/>
              </a:ext>
            </a:extLst>
          </p:cNvPr>
          <p:cNvSpPr/>
          <p:nvPr/>
        </p:nvSpPr>
        <p:spPr>
          <a:xfrm>
            <a:off x="4176813" y="3643365"/>
            <a:ext cx="2203890" cy="4024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圆角矩形 18">
            <a:extLst>
              <a:ext uri="{FF2B5EF4-FFF2-40B4-BE49-F238E27FC236}">
                <a16:creationId xmlns:a16="http://schemas.microsoft.com/office/drawing/2014/main" id="{E6EB3F44-98F1-5D9E-B73D-150FD690FF5F}"/>
              </a:ext>
            </a:extLst>
          </p:cNvPr>
          <p:cNvSpPr/>
          <p:nvPr/>
        </p:nvSpPr>
        <p:spPr>
          <a:xfrm>
            <a:off x="2042540" y="3020934"/>
            <a:ext cx="1333705" cy="4024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D2D94404-1891-4A04-653C-EB8D915C91AE}"/>
              </a:ext>
            </a:extLst>
          </p:cNvPr>
          <p:cNvSpPr txBox="1"/>
          <p:nvPr/>
        </p:nvSpPr>
        <p:spPr>
          <a:xfrm>
            <a:off x="1002813" y="2188568"/>
            <a:ext cx="6392773" cy="369332"/>
          </a:xfrm>
          <a:prstGeom prst="rect">
            <a:avLst/>
          </a:prstGeom>
          <a:noFill/>
        </p:spPr>
        <p:txBody>
          <a:bodyPr wrap="square">
            <a:spAutoFit/>
          </a:bodyPr>
          <a:lstStyle/>
          <a:p>
            <a:r>
              <a:rPr lang="zh-CN" altLang="en-US" dirty="0"/>
              <a:t>使用信息流测量 因果特征Zc 对模型预测结果 y 的因果影响</a:t>
            </a:r>
          </a:p>
        </p:txBody>
      </p:sp>
      <p:sp>
        <p:nvSpPr>
          <p:cNvPr id="28" name="矩形: 圆角 1">
            <a:extLst>
              <a:ext uri="{FF2B5EF4-FFF2-40B4-BE49-F238E27FC236}">
                <a16:creationId xmlns:a16="http://schemas.microsoft.com/office/drawing/2014/main" id="{142A0121-C56E-DDD9-FB8F-EE48E55DE817}"/>
              </a:ext>
            </a:extLst>
          </p:cNvPr>
          <p:cNvSpPr/>
          <p:nvPr/>
        </p:nvSpPr>
        <p:spPr>
          <a:xfrm>
            <a:off x="918816" y="2127964"/>
            <a:ext cx="6557158" cy="4939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线连接符 31">
            <a:extLst>
              <a:ext uri="{FF2B5EF4-FFF2-40B4-BE49-F238E27FC236}">
                <a16:creationId xmlns:a16="http://schemas.microsoft.com/office/drawing/2014/main" id="{07BEEC35-26F8-1D5C-2406-63F6827371AC}"/>
              </a:ext>
            </a:extLst>
          </p:cNvPr>
          <p:cNvCxnSpPr/>
          <p:nvPr/>
        </p:nvCxnSpPr>
        <p:spPr>
          <a:xfrm flipH="1" flipV="1">
            <a:off x="918816" y="2621872"/>
            <a:ext cx="1123724" cy="410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D33207DF-4702-B427-F20D-8AB25D0A5C20}"/>
              </a:ext>
            </a:extLst>
          </p:cNvPr>
          <p:cNvCxnSpPr>
            <a:cxnSpLocks/>
          </p:cNvCxnSpPr>
          <p:nvPr/>
        </p:nvCxnSpPr>
        <p:spPr>
          <a:xfrm flipV="1">
            <a:off x="3376245" y="2621872"/>
            <a:ext cx="2381460" cy="410139"/>
          </a:xfrm>
          <a:prstGeom prst="line">
            <a:avLst/>
          </a:prstGeom>
        </p:spPr>
        <p:style>
          <a:lnRef idx="1">
            <a:schemeClr val="accent1"/>
          </a:lnRef>
          <a:fillRef idx="0">
            <a:schemeClr val="accent1"/>
          </a:fillRef>
          <a:effectRef idx="0">
            <a:schemeClr val="accent1"/>
          </a:effectRef>
          <a:fontRef idx="minor">
            <a:schemeClr val="tx1"/>
          </a:fontRef>
        </p:style>
      </p:cxnSp>
      <p:sp>
        <p:nvSpPr>
          <p:cNvPr id="44" name="矩形: 圆角 1">
            <a:extLst>
              <a:ext uri="{FF2B5EF4-FFF2-40B4-BE49-F238E27FC236}">
                <a16:creationId xmlns:a16="http://schemas.microsoft.com/office/drawing/2014/main" id="{61A27B5D-72BE-3287-EB44-52A73C1CE44C}"/>
              </a:ext>
            </a:extLst>
          </p:cNvPr>
          <p:cNvSpPr/>
          <p:nvPr/>
        </p:nvSpPr>
        <p:spPr>
          <a:xfrm>
            <a:off x="891486" y="4351558"/>
            <a:ext cx="6099142" cy="17678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线连接符 45">
            <a:extLst>
              <a:ext uri="{FF2B5EF4-FFF2-40B4-BE49-F238E27FC236}">
                <a16:creationId xmlns:a16="http://schemas.microsoft.com/office/drawing/2014/main" id="{0E9E7AAF-92F3-B6B2-3184-3A3533035587}"/>
              </a:ext>
            </a:extLst>
          </p:cNvPr>
          <p:cNvCxnSpPr/>
          <p:nvPr/>
        </p:nvCxnSpPr>
        <p:spPr>
          <a:xfrm flipH="1">
            <a:off x="1075174" y="3434441"/>
            <a:ext cx="2977417" cy="917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8676831F-753C-855A-90C3-877719CE9F08}"/>
              </a:ext>
            </a:extLst>
          </p:cNvPr>
          <p:cNvCxnSpPr/>
          <p:nvPr/>
        </p:nvCxnSpPr>
        <p:spPr>
          <a:xfrm flipH="1">
            <a:off x="2718886" y="3434441"/>
            <a:ext cx="1422771" cy="917116"/>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图片 49">
            <a:extLst>
              <a:ext uri="{FF2B5EF4-FFF2-40B4-BE49-F238E27FC236}">
                <a16:creationId xmlns:a16="http://schemas.microsoft.com/office/drawing/2014/main" id="{A09D103B-B9CD-250A-CBD1-892442EE49D0}"/>
              </a:ext>
            </a:extLst>
          </p:cNvPr>
          <p:cNvPicPr>
            <a:picLocks noChangeAspect="1"/>
          </p:cNvPicPr>
          <p:nvPr/>
        </p:nvPicPr>
        <p:blipFill>
          <a:blip r:embed="rId5"/>
          <a:stretch>
            <a:fillRect/>
          </a:stretch>
        </p:blipFill>
        <p:spPr>
          <a:xfrm>
            <a:off x="962658" y="5002643"/>
            <a:ext cx="5823146" cy="440837"/>
          </a:xfrm>
          <a:prstGeom prst="rect">
            <a:avLst/>
          </a:prstGeom>
        </p:spPr>
      </p:pic>
      <p:sp>
        <p:nvSpPr>
          <p:cNvPr id="52" name="文本框 51">
            <a:extLst>
              <a:ext uri="{FF2B5EF4-FFF2-40B4-BE49-F238E27FC236}">
                <a16:creationId xmlns:a16="http://schemas.microsoft.com/office/drawing/2014/main" id="{7D06B8D9-515D-0394-F1AE-BEA4C0E73A44}"/>
              </a:ext>
            </a:extLst>
          </p:cNvPr>
          <p:cNvSpPr txBox="1"/>
          <p:nvPr/>
        </p:nvSpPr>
        <p:spPr>
          <a:xfrm>
            <a:off x="1075174" y="5651998"/>
            <a:ext cx="5686084" cy="369332"/>
          </a:xfrm>
          <a:prstGeom prst="rect">
            <a:avLst/>
          </a:prstGeom>
          <a:noFill/>
        </p:spPr>
        <p:txBody>
          <a:bodyPr wrap="square">
            <a:spAutoFit/>
          </a:bodyPr>
          <a:lstStyle/>
          <a:p>
            <a:r>
              <a:rPr lang="zh-CN" altLang="en-US" dirty="0"/>
              <a:t>库尔贝克</a:t>
            </a:r>
            <a:r>
              <a:rPr lang="en-US" altLang="zh-CN" dirty="0"/>
              <a:t>-</a:t>
            </a:r>
            <a:r>
              <a:rPr lang="zh-CN" altLang="en-US" dirty="0"/>
              <a:t>莱布勒散度</a:t>
            </a:r>
            <a:r>
              <a:rPr lang="en-US" altLang="zh-CN" dirty="0"/>
              <a:t>,</a:t>
            </a:r>
            <a:r>
              <a:rPr lang="zh-CN" altLang="en-US" dirty="0"/>
              <a:t>用于衡量两个对象的差异程度</a:t>
            </a:r>
          </a:p>
        </p:txBody>
      </p:sp>
      <p:sp>
        <p:nvSpPr>
          <p:cNvPr id="57" name="文本框 56">
            <a:extLst>
              <a:ext uri="{FF2B5EF4-FFF2-40B4-BE49-F238E27FC236}">
                <a16:creationId xmlns:a16="http://schemas.microsoft.com/office/drawing/2014/main" id="{3F6F1C7B-7B8B-802A-5FD5-AC304FAE035D}"/>
              </a:ext>
            </a:extLst>
          </p:cNvPr>
          <p:cNvSpPr txBox="1"/>
          <p:nvPr/>
        </p:nvSpPr>
        <p:spPr>
          <a:xfrm>
            <a:off x="844738" y="1660516"/>
            <a:ext cx="6099348" cy="369332"/>
          </a:xfrm>
          <a:prstGeom prst="rect">
            <a:avLst/>
          </a:prstGeom>
          <a:noFill/>
        </p:spPr>
        <p:txBody>
          <a:bodyPr wrap="square">
            <a:spAutoFit/>
          </a:bodyPr>
          <a:lstStyle/>
          <a:p>
            <a:r>
              <a:rPr lang="zh-CN" altLang="en-US" dirty="0">
                <a:solidFill>
                  <a:srgbClr val="FF0000"/>
                </a:solidFill>
              </a:rPr>
              <a:t>OrphicX的学习可以转化为以下优化问题：</a:t>
            </a:r>
          </a:p>
        </p:txBody>
      </p:sp>
      <p:sp>
        <p:nvSpPr>
          <p:cNvPr id="58" name="矩形: 圆角 1">
            <a:extLst>
              <a:ext uri="{FF2B5EF4-FFF2-40B4-BE49-F238E27FC236}">
                <a16:creationId xmlns:a16="http://schemas.microsoft.com/office/drawing/2014/main" id="{A2B148D0-4D73-A3D8-1AE5-4D0A7951DBAF}"/>
              </a:ext>
            </a:extLst>
          </p:cNvPr>
          <p:cNvSpPr/>
          <p:nvPr/>
        </p:nvSpPr>
        <p:spPr>
          <a:xfrm>
            <a:off x="8421621" y="1604012"/>
            <a:ext cx="3616407" cy="19754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255B1642-AE13-37E8-348D-6125317A5756}"/>
              </a:ext>
            </a:extLst>
          </p:cNvPr>
          <p:cNvSpPr txBox="1"/>
          <p:nvPr/>
        </p:nvSpPr>
        <p:spPr>
          <a:xfrm>
            <a:off x="8543381" y="2746335"/>
            <a:ext cx="3160012" cy="646331"/>
          </a:xfrm>
          <a:prstGeom prst="rect">
            <a:avLst/>
          </a:prstGeom>
          <a:noFill/>
        </p:spPr>
        <p:txBody>
          <a:bodyPr wrap="square">
            <a:spAutoFit/>
          </a:bodyPr>
          <a:lstStyle/>
          <a:p>
            <a:r>
              <a:rPr lang="zh-CN" altLang="en-US" dirty="0"/>
              <a:t>将生成的解释子图表示为 Gc，将相应的邻接矩阵表示为 Ac</a:t>
            </a:r>
          </a:p>
        </p:txBody>
      </p:sp>
      <p:sp>
        <p:nvSpPr>
          <p:cNvPr id="64" name="矩形: 圆角 1">
            <a:extLst>
              <a:ext uri="{FF2B5EF4-FFF2-40B4-BE49-F238E27FC236}">
                <a16:creationId xmlns:a16="http://schemas.microsoft.com/office/drawing/2014/main" id="{4925A63D-37EC-1911-4FBB-63E55F8CA480}"/>
              </a:ext>
            </a:extLst>
          </p:cNvPr>
          <p:cNvSpPr/>
          <p:nvPr/>
        </p:nvSpPr>
        <p:spPr>
          <a:xfrm>
            <a:off x="8407281" y="3731220"/>
            <a:ext cx="3630748" cy="15659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线连接符 64">
            <a:extLst>
              <a:ext uri="{FF2B5EF4-FFF2-40B4-BE49-F238E27FC236}">
                <a16:creationId xmlns:a16="http://schemas.microsoft.com/office/drawing/2014/main" id="{EB80C7D0-0ED8-30C0-B78A-B00F71CFE1A3}"/>
              </a:ext>
            </a:extLst>
          </p:cNvPr>
          <p:cNvCxnSpPr>
            <a:cxnSpLocks/>
          </p:cNvCxnSpPr>
          <p:nvPr/>
        </p:nvCxnSpPr>
        <p:spPr>
          <a:xfrm flipV="1">
            <a:off x="6550087" y="2502879"/>
            <a:ext cx="1822038" cy="361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线连接符 67">
            <a:extLst>
              <a:ext uri="{FF2B5EF4-FFF2-40B4-BE49-F238E27FC236}">
                <a16:creationId xmlns:a16="http://schemas.microsoft.com/office/drawing/2014/main" id="{F7FB2FD3-8E83-7C2A-FFC0-3AA25C79D7D3}"/>
              </a:ext>
            </a:extLst>
          </p:cNvPr>
          <p:cNvCxnSpPr>
            <a:cxnSpLocks/>
            <a:stCxn id="16" idx="3"/>
          </p:cNvCxnSpPr>
          <p:nvPr/>
        </p:nvCxnSpPr>
        <p:spPr>
          <a:xfrm>
            <a:off x="6581264" y="3222150"/>
            <a:ext cx="1790861" cy="201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线连接符 71">
            <a:extLst>
              <a:ext uri="{FF2B5EF4-FFF2-40B4-BE49-F238E27FC236}">
                <a16:creationId xmlns:a16="http://schemas.microsoft.com/office/drawing/2014/main" id="{DC2F9A02-263F-AA35-E8B9-9FD1A55AC60C}"/>
              </a:ext>
            </a:extLst>
          </p:cNvPr>
          <p:cNvCxnSpPr>
            <a:cxnSpLocks/>
          </p:cNvCxnSpPr>
          <p:nvPr/>
        </p:nvCxnSpPr>
        <p:spPr>
          <a:xfrm>
            <a:off x="6482973" y="4045795"/>
            <a:ext cx="1889152" cy="964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EFADEBCD-D3CC-3E41-CC8D-B324CBEF48A2}"/>
              </a:ext>
            </a:extLst>
          </p:cNvPr>
          <p:cNvCxnSpPr>
            <a:cxnSpLocks/>
          </p:cNvCxnSpPr>
          <p:nvPr/>
        </p:nvCxnSpPr>
        <p:spPr>
          <a:xfrm>
            <a:off x="6395044" y="3833656"/>
            <a:ext cx="2026577" cy="29408"/>
          </a:xfrm>
          <a:prstGeom prst="line">
            <a:avLst/>
          </a:prstGeom>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D5AF53C-0728-CBF6-E13A-DE988155CA09}"/>
              </a:ext>
            </a:extLst>
          </p:cNvPr>
          <p:cNvSpPr txBox="1"/>
          <p:nvPr/>
        </p:nvSpPr>
        <p:spPr>
          <a:xfrm>
            <a:off x="8531298" y="1744285"/>
            <a:ext cx="3184178" cy="923330"/>
          </a:xfrm>
          <a:prstGeom prst="rect">
            <a:avLst/>
          </a:prstGeom>
          <a:noFill/>
        </p:spPr>
        <p:txBody>
          <a:bodyPr wrap="square">
            <a:spAutoFit/>
          </a:bodyPr>
          <a:lstStyle/>
          <a:p>
            <a:r>
              <a:rPr lang="zh-CN" altLang="en-US" dirty="0"/>
              <a:t>GNN的输入图G =(V, E)包括相应的邻接矩阵</a:t>
            </a:r>
            <a:r>
              <a:rPr lang="en-US" altLang="zh-CN" dirty="0"/>
              <a:t>A</a:t>
            </a:r>
            <a:r>
              <a:rPr lang="zh-CN" altLang="en-US" dirty="0"/>
              <a:t>和节点属性矩阵</a:t>
            </a:r>
            <a:r>
              <a:rPr lang="en-US" altLang="zh-CN" dirty="0"/>
              <a:t>X</a:t>
            </a:r>
            <a:r>
              <a:rPr lang="zh-CN" altLang="en-US" dirty="0"/>
              <a:t>。</a:t>
            </a:r>
          </a:p>
        </p:txBody>
      </p:sp>
    </p:spTree>
    <p:extLst>
      <p:ext uri="{BB962C8B-B14F-4D97-AF65-F5344CB8AC3E}">
        <p14:creationId xmlns:p14="http://schemas.microsoft.com/office/powerpoint/2010/main" val="427212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OrphicX</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整体架构</a:t>
            </a: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71025AF7-2D41-5742-BDAF-B43507369BC9}"/>
              </a:ext>
            </a:extLst>
          </p:cNvPr>
          <p:cNvPicPr>
            <a:picLocks noChangeAspect="1"/>
          </p:cNvPicPr>
          <p:nvPr/>
        </p:nvPicPr>
        <p:blipFill>
          <a:blip r:embed="rId4"/>
          <a:stretch>
            <a:fillRect/>
          </a:stretch>
        </p:blipFill>
        <p:spPr>
          <a:xfrm>
            <a:off x="1153637" y="1278518"/>
            <a:ext cx="9040834" cy="2577516"/>
          </a:xfrm>
          <a:prstGeom prst="rect">
            <a:avLst/>
          </a:prstGeom>
        </p:spPr>
      </p:pic>
      <p:sp>
        <p:nvSpPr>
          <p:cNvPr id="5" name="文本框 4">
            <a:extLst>
              <a:ext uri="{FF2B5EF4-FFF2-40B4-BE49-F238E27FC236}">
                <a16:creationId xmlns:a16="http://schemas.microsoft.com/office/drawing/2014/main" id="{801CCBC3-7CC3-F2E3-FC97-776A4B3C12B0}"/>
              </a:ext>
            </a:extLst>
          </p:cNvPr>
          <p:cNvSpPr txBox="1"/>
          <p:nvPr/>
        </p:nvSpPr>
        <p:spPr>
          <a:xfrm>
            <a:off x="618536" y="3904409"/>
            <a:ext cx="11351936" cy="2308324"/>
          </a:xfrm>
          <a:prstGeom prst="rect">
            <a:avLst/>
          </a:prstGeom>
          <a:noFill/>
        </p:spPr>
        <p:txBody>
          <a:bodyPr wrap="square">
            <a:spAutoFit/>
          </a:bodyPr>
          <a:lstStyle/>
          <a:p>
            <a:r>
              <a:rPr lang="zh-CN" altLang="en-US" dirty="0"/>
              <a:t>解释器由</a:t>
            </a:r>
            <a:r>
              <a:rPr lang="zh-CN" altLang="en-US" dirty="0">
                <a:solidFill>
                  <a:srgbClr val="FF0000"/>
                </a:solidFill>
              </a:rPr>
              <a:t>推理网络</a:t>
            </a:r>
            <a:r>
              <a:rPr lang="en-US" altLang="zh-CN" dirty="0"/>
              <a:t>(</a:t>
            </a:r>
            <a:r>
              <a:rPr lang="zh-CN" altLang="en-US" dirty="0"/>
              <a:t>图卷积编码器</a:t>
            </a:r>
            <a:r>
              <a:rPr lang="en-US" altLang="zh-CN" dirty="0"/>
              <a:t>)</a:t>
            </a:r>
            <a:r>
              <a:rPr lang="zh-CN" altLang="en-US" dirty="0"/>
              <a:t>和</a:t>
            </a:r>
            <a:r>
              <a:rPr lang="zh-CN" altLang="en-US" dirty="0">
                <a:solidFill>
                  <a:srgbClr val="FF0000"/>
                </a:solidFill>
              </a:rPr>
              <a:t>生成网络</a:t>
            </a:r>
            <a:r>
              <a:rPr lang="en-US" altLang="zh-CN" dirty="0"/>
              <a:t>(</a:t>
            </a:r>
            <a:r>
              <a:rPr lang="zh-CN" altLang="en-US" dirty="0"/>
              <a:t>配备内积解码器的多层感知器</a:t>
            </a:r>
            <a:r>
              <a:rPr lang="en-US" altLang="zh-CN" dirty="0"/>
              <a:t>)</a:t>
            </a:r>
            <a:r>
              <a:rPr lang="zh-CN" altLang="en-US" dirty="0"/>
              <a:t>组成。</a:t>
            </a:r>
            <a:endParaRPr lang="en-US" altLang="zh-CN" dirty="0"/>
          </a:p>
          <a:p>
            <a:endParaRPr lang="en-US" altLang="zh-CN" dirty="0"/>
          </a:p>
          <a:p>
            <a:endParaRPr lang="en-US" altLang="zh-CN" dirty="0"/>
          </a:p>
          <a:p>
            <a:r>
              <a:rPr lang="zh-CN" altLang="en-US" dirty="0"/>
              <a:t>（</a:t>
            </a:r>
            <a:r>
              <a:rPr lang="en-US" altLang="zh-CN" dirty="0"/>
              <a:t>1</a:t>
            </a:r>
            <a:r>
              <a:rPr lang="zh-CN" altLang="en-US" dirty="0"/>
              <a:t>）推理网络将结点特征分为因果特征和虚假特征，因果特征和虚假特征可用于重建服从数据分布的图结构，</a:t>
            </a:r>
            <a:endParaRPr lang="en-US" altLang="zh-CN" dirty="0"/>
          </a:p>
          <a:p>
            <a:r>
              <a:rPr lang="zh-CN" altLang="en-US" dirty="0"/>
              <a:t>（</a:t>
            </a:r>
            <a:r>
              <a:rPr lang="en-US" altLang="zh-CN" dirty="0"/>
              <a:t>2</a:t>
            </a:r>
            <a:r>
              <a:rPr lang="zh-CN" altLang="en-US" dirty="0"/>
              <a:t>） 生成网络有两个目的：它将因果子矩阵映射到邻接掩码，用作因果解释；它确保因果特征与虚假特征合并，可以重建以目标 </a:t>
            </a:r>
            <a:r>
              <a:rPr lang="en" altLang="zh-CN" dirty="0"/>
              <a:t>GNN </a:t>
            </a:r>
            <a:r>
              <a:rPr lang="zh-CN" altLang="en-US" dirty="0"/>
              <a:t>为特征的图结构。</a:t>
            </a:r>
            <a:endParaRPr lang="en-US" altLang="zh-CN" dirty="0"/>
          </a:p>
          <a:p>
            <a:r>
              <a:rPr lang="zh-CN" altLang="en-US" dirty="0"/>
              <a:t>（</a:t>
            </a:r>
            <a:r>
              <a:rPr lang="en-US" altLang="zh-CN" dirty="0"/>
              <a:t>3</a:t>
            </a:r>
            <a:r>
              <a:rPr lang="zh-CN" altLang="en-US" dirty="0"/>
              <a:t>）重建图结构与因果解释掩码一起构成目标 </a:t>
            </a:r>
            <a:r>
              <a:rPr lang="en" altLang="zh-CN" dirty="0"/>
              <a:t>GNN </a:t>
            </a:r>
            <a:r>
              <a:rPr lang="zh-CN" altLang="en-US" dirty="0"/>
              <a:t>的输入， </a:t>
            </a:r>
            <a:r>
              <a:rPr lang="en" altLang="zh-CN" dirty="0"/>
              <a:t>y </a:t>
            </a:r>
            <a:r>
              <a:rPr lang="zh-CN" altLang="en-US" dirty="0"/>
              <a:t>表示 </a:t>
            </a:r>
            <a:r>
              <a:rPr lang="en" altLang="zh-CN" dirty="0"/>
              <a:t>GNN </a:t>
            </a:r>
            <a:r>
              <a:rPr lang="zh-CN" altLang="en-US" dirty="0"/>
              <a:t>目标的预测标签。</a:t>
            </a:r>
          </a:p>
          <a:p>
            <a:endParaRPr lang="zh-CN" altLang="en-US" dirty="0"/>
          </a:p>
        </p:txBody>
      </p:sp>
      <p:sp>
        <p:nvSpPr>
          <p:cNvPr id="9" name="矩形: 圆角 1">
            <a:extLst>
              <a:ext uri="{FF2B5EF4-FFF2-40B4-BE49-F238E27FC236}">
                <a16:creationId xmlns:a16="http://schemas.microsoft.com/office/drawing/2014/main" id="{F9DF206E-9852-6F8A-7F94-6582FAC91A12}"/>
              </a:ext>
            </a:extLst>
          </p:cNvPr>
          <p:cNvSpPr/>
          <p:nvPr/>
        </p:nvSpPr>
        <p:spPr>
          <a:xfrm>
            <a:off x="374651" y="4469277"/>
            <a:ext cx="11547789" cy="17434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486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554879" y="6106544"/>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082267" y="6106544"/>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OrphicX</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模型架构</a:t>
            </a: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2D1E8EA-A5DC-41B8-C980-D4136B571056}"/>
              </a:ext>
            </a:extLst>
          </p:cNvPr>
          <p:cNvPicPr>
            <a:picLocks noChangeAspect="1"/>
          </p:cNvPicPr>
          <p:nvPr/>
        </p:nvPicPr>
        <p:blipFill>
          <a:blip r:embed="rId4"/>
          <a:stretch>
            <a:fillRect/>
          </a:stretch>
        </p:blipFill>
        <p:spPr>
          <a:xfrm>
            <a:off x="1168787" y="2994900"/>
            <a:ext cx="4156837" cy="3354082"/>
          </a:xfrm>
          <a:prstGeom prst="rect">
            <a:avLst/>
          </a:prstGeom>
        </p:spPr>
      </p:pic>
      <p:sp>
        <p:nvSpPr>
          <p:cNvPr id="7" name="文本框 6">
            <a:extLst>
              <a:ext uri="{FF2B5EF4-FFF2-40B4-BE49-F238E27FC236}">
                <a16:creationId xmlns:a16="http://schemas.microsoft.com/office/drawing/2014/main" id="{8D728D9E-A024-E9AB-DBA9-FF1F97C86568}"/>
              </a:ext>
            </a:extLst>
          </p:cNvPr>
          <p:cNvSpPr txBox="1"/>
          <p:nvPr/>
        </p:nvSpPr>
        <p:spPr>
          <a:xfrm>
            <a:off x="5929712" y="3936328"/>
            <a:ext cx="5334009" cy="1200329"/>
          </a:xfrm>
          <a:prstGeom prst="rect">
            <a:avLst/>
          </a:prstGeom>
          <a:noFill/>
        </p:spPr>
        <p:txBody>
          <a:bodyPr wrap="square">
            <a:spAutoFit/>
          </a:bodyPr>
          <a:lstStyle/>
          <a:p>
            <a:r>
              <a:rPr lang="zh-CN" altLang="en-US" dirty="0"/>
              <a:t>图  (c) 描述了 OphicX 用于生成解释的模型架构。对于推理网络， OphicX应用了输出维度为 32、32 和 16 的三层 GCN。生成模型配备了两层 MLP 和内积解码器。</a:t>
            </a:r>
          </a:p>
        </p:txBody>
      </p:sp>
      <p:pic>
        <p:nvPicPr>
          <p:cNvPr id="9" name="图片 8">
            <a:extLst>
              <a:ext uri="{FF2B5EF4-FFF2-40B4-BE49-F238E27FC236}">
                <a16:creationId xmlns:a16="http://schemas.microsoft.com/office/drawing/2014/main" id="{9ACA1589-E957-C504-E646-6DDA7B0A3BA4}"/>
              </a:ext>
            </a:extLst>
          </p:cNvPr>
          <p:cNvPicPr>
            <a:picLocks noChangeAspect="1"/>
          </p:cNvPicPr>
          <p:nvPr/>
        </p:nvPicPr>
        <p:blipFill>
          <a:blip r:embed="rId5"/>
          <a:stretch>
            <a:fillRect/>
          </a:stretch>
        </p:blipFill>
        <p:spPr>
          <a:xfrm>
            <a:off x="1606666" y="729078"/>
            <a:ext cx="9040834" cy="2577516"/>
          </a:xfrm>
          <a:prstGeom prst="rect">
            <a:avLst/>
          </a:prstGeom>
        </p:spPr>
      </p:pic>
      <p:sp>
        <p:nvSpPr>
          <p:cNvPr id="10" name="矩形: 圆角 1">
            <a:extLst>
              <a:ext uri="{FF2B5EF4-FFF2-40B4-BE49-F238E27FC236}">
                <a16:creationId xmlns:a16="http://schemas.microsoft.com/office/drawing/2014/main" id="{EEF00DB9-8FD8-D5BE-8FA7-CE114743C473}"/>
              </a:ext>
            </a:extLst>
          </p:cNvPr>
          <p:cNvSpPr/>
          <p:nvPr/>
        </p:nvSpPr>
        <p:spPr>
          <a:xfrm>
            <a:off x="5718659" y="3770146"/>
            <a:ext cx="5673317" cy="1547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a:extLst>
              <a:ext uri="{FF2B5EF4-FFF2-40B4-BE49-F238E27FC236}">
                <a16:creationId xmlns:a16="http://schemas.microsoft.com/office/drawing/2014/main" id="{2AD34FDA-367D-69D9-759D-962E896416AB}"/>
              </a:ext>
            </a:extLst>
          </p:cNvPr>
          <p:cNvSpPr/>
          <p:nvPr/>
        </p:nvSpPr>
        <p:spPr>
          <a:xfrm>
            <a:off x="3669792" y="3343656"/>
            <a:ext cx="1877567" cy="1200329"/>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a:extLst>
              <a:ext uri="{FF2B5EF4-FFF2-40B4-BE49-F238E27FC236}">
                <a16:creationId xmlns:a16="http://schemas.microsoft.com/office/drawing/2014/main" id="{DE59923B-AF62-4034-0EC4-317C6E009777}"/>
              </a:ext>
            </a:extLst>
          </p:cNvPr>
          <p:cNvCxnSpPr>
            <a:cxnSpLocks/>
          </p:cNvCxnSpPr>
          <p:nvPr/>
        </p:nvCxnSpPr>
        <p:spPr>
          <a:xfrm>
            <a:off x="3442966" y="2854095"/>
            <a:ext cx="226826" cy="614322"/>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99483B10-B3B0-2B61-D659-05B8049E5F47}"/>
              </a:ext>
            </a:extLst>
          </p:cNvPr>
          <p:cNvCxnSpPr>
            <a:cxnSpLocks/>
          </p:cNvCxnSpPr>
          <p:nvPr/>
        </p:nvCxnSpPr>
        <p:spPr>
          <a:xfrm>
            <a:off x="3556379" y="2854095"/>
            <a:ext cx="1949713" cy="526624"/>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3" name="圆角矩形 22">
            <a:extLst>
              <a:ext uri="{FF2B5EF4-FFF2-40B4-BE49-F238E27FC236}">
                <a16:creationId xmlns:a16="http://schemas.microsoft.com/office/drawing/2014/main" id="{9C1C425D-69B9-9E93-AF0E-8637B7E7483E}"/>
              </a:ext>
            </a:extLst>
          </p:cNvPr>
          <p:cNvSpPr/>
          <p:nvPr/>
        </p:nvSpPr>
        <p:spPr>
          <a:xfrm>
            <a:off x="3962399" y="5462317"/>
            <a:ext cx="1363225" cy="60930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89AAE88E-018D-D17D-02CE-3932183CC41F}"/>
              </a:ext>
            </a:extLst>
          </p:cNvPr>
          <p:cNvCxnSpPr>
            <a:cxnSpLocks/>
          </p:cNvCxnSpPr>
          <p:nvPr/>
        </p:nvCxnSpPr>
        <p:spPr>
          <a:xfrm flipH="1">
            <a:off x="4107671" y="3055207"/>
            <a:ext cx="2219977" cy="240711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BEEC1270-DCFD-782A-6F35-F353C908C9B4}"/>
              </a:ext>
            </a:extLst>
          </p:cNvPr>
          <p:cNvCxnSpPr>
            <a:cxnSpLocks/>
          </p:cNvCxnSpPr>
          <p:nvPr/>
        </p:nvCxnSpPr>
        <p:spPr>
          <a:xfrm flipH="1">
            <a:off x="5325624" y="3117407"/>
            <a:ext cx="1002024" cy="234491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5697FDA-C50A-B105-ED9E-9B67E0BD31BC}"/>
              </a:ext>
            </a:extLst>
          </p:cNvPr>
          <p:cNvSpPr txBox="1"/>
          <p:nvPr/>
        </p:nvSpPr>
        <p:spPr>
          <a:xfrm>
            <a:off x="5891991" y="5654781"/>
            <a:ext cx="5486886" cy="646331"/>
          </a:xfrm>
          <a:prstGeom prst="rect">
            <a:avLst/>
          </a:prstGeom>
          <a:noFill/>
        </p:spPr>
        <p:txBody>
          <a:bodyPr wrap="square">
            <a:spAutoFit/>
          </a:bodyPr>
          <a:lstStyle/>
          <a:p>
            <a:r>
              <a:rPr lang="zh-CN" altLang="en-US" dirty="0"/>
              <a:t>训练方法：使用</a:t>
            </a:r>
            <a:r>
              <a:rPr lang="zh-CN" altLang="en-US" dirty="0">
                <a:solidFill>
                  <a:srgbClr val="FF0000"/>
                </a:solidFill>
              </a:rPr>
              <a:t>基于信息流概念</a:t>
            </a:r>
            <a:r>
              <a:rPr lang="zh-CN" altLang="en-US" dirty="0"/>
              <a:t>和</a:t>
            </a:r>
            <a:r>
              <a:rPr lang="zh-CN" altLang="en-US" dirty="0">
                <a:solidFill>
                  <a:srgbClr val="FF0000"/>
                </a:solidFill>
              </a:rPr>
              <a:t>后门调整公式</a:t>
            </a:r>
            <a:r>
              <a:rPr lang="zh-CN" altLang="en-US" dirty="0"/>
              <a:t>的忠实</a:t>
            </a:r>
            <a:r>
              <a:rPr lang="zh-CN" altLang="en-US" dirty="0">
                <a:solidFill>
                  <a:srgbClr val="FF0000"/>
                </a:solidFill>
              </a:rPr>
              <a:t>因果量化机制</a:t>
            </a:r>
            <a:r>
              <a:rPr lang="zh-CN" altLang="en-US" dirty="0"/>
              <a:t>来训练 OrphicX。</a:t>
            </a:r>
          </a:p>
        </p:txBody>
      </p:sp>
      <p:sp>
        <p:nvSpPr>
          <p:cNvPr id="36" name="矩形: 圆角 1">
            <a:extLst>
              <a:ext uri="{FF2B5EF4-FFF2-40B4-BE49-F238E27FC236}">
                <a16:creationId xmlns:a16="http://schemas.microsoft.com/office/drawing/2014/main" id="{3E46C9AD-1EE0-BDBD-2ED9-B103B69DC05F}"/>
              </a:ext>
            </a:extLst>
          </p:cNvPr>
          <p:cNvSpPr/>
          <p:nvPr/>
        </p:nvSpPr>
        <p:spPr>
          <a:xfrm>
            <a:off x="5718659" y="5484004"/>
            <a:ext cx="5673317" cy="10073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995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p:cNvCxnSpPr>
          <p:nvPr/>
        </p:nvCxnSpPr>
        <p:spPr>
          <a:xfrm>
            <a:off x="9579524" y="6628058"/>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基于后门调整公式的因果分析</a:t>
            </a: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01CCBC3-7CC3-F2E3-FC97-776A4B3C12B0}"/>
              </a:ext>
            </a:extLst>
          </p:cNvPr>
          <p:cNvSpPr txBox="1"/>
          <p:nvPr/>
        </p:nvSpPr>
        <p:spPr>
          <a:xfrm>
            <a:off x="618536" y="4089673"/>
            <a:ext cx="11351936" cy="369332"/>
          </a:xfrm>
          <a:prstGeom prst="rect">
            <a:avLst/>
          </a:prstGeom>
          <a:noFill/>
        </p:spPr>
        <p:txBody>
          <a:bodyPr wrap="square">
            <a:spAutoFit/>
          </a:bodyPr>
          <a:lstStyle/>
          <a:p>
            <a:r>
              <a:rPr lang="zh-CN" altLang="en-US" dirty="0"/>
              <a:t>因果特征和虚假特征共同构成了输入图的表示，可以用来重建图结构，记为</a:t>
            </a:r>
            <a:r>
              <a:rPr lang="en" altLang="zh-CN" dirty="0"/>
              <a:t>A</a:t>
            </a:r>
            <a:endParaRPr lang="zh-CN" altLang="en-US" dirty="0"/>
          </a:p>
        </p:txBody>
      </p:sp>
      <p:pic>
        <p:nvPicPr>
          <p:cNvPr id="3" name="图片 2">
            <a:extLst>
              <a:ext uri="{FF2B5EF4-FFF2-40B4-BE49-F238E27FC236}">
                <a16:creationId xmlns:a16="http://schemas.microsoft.com/office/drawing/2014/main" id="{A508E834-F820-E2D8-18FE-49DAFB8BA6E4}"/>
              </a:ext>
            </a:extLst>
          </p:cNvPr>
          <p:cNvPicPr>
            <a:picLocks noChangeAspect="1"/>
          </p:cNvPicPr>
          <p:nvPr/>
        </p:nvPicPr>
        <p:blipFill>
          <a:blip r:embed="rId4"/>
          <a:stretch>
            <a:fillRect/>
          </a:stretch>
        </p:blipFill>
        <p:spPr>
          <a:xfrm>
            <a:off x="963385" y="937084"/>
            <a:ext cx="4711700" cy="3091047"/>
          </a:xfrm>
          <a:prstGeom prst="rect">
            <a:avLst/>
          </a:prstGeom>
        </p:spPr>
      </p:pic>
      <p:sp>
        <p:nvSpPr>
          <p:cNvPr id="8" name="文本框 7">
            <a:extLst>
              <a:ext uri="{FF2B5EF4-FFF2-40B4-BE49-F238E27FC236}">
                <a16:creationId xmlns:a16="http://schemas.microsoft.com/office/drawing/2014/main" id="{DF534BA3-F026-58DB-D7A1-F928A55A8628}"/>
              </a:ext>
            </a:extLst>
          </p:cNvPr>
          <p:cNvSpPr txBox="1"/>
          <p:nvPr/>
        </p:nvSpPr>
        <p:spPr>
          <a:xfrm>
            <a:off x="618535" y="5729956"/>
            <a:ext cx="10386922" cy="646331"/>
          </a:xfrm>
          <a:prstGeom prst="rect">
            <a:avLst/>
          </a:prstGeom>
          <a:noFill/>
        </p:spPr>
        <p:txBody>
          <a:bodyPr wrap="square">
            <a:spAutoFit/>
          </a:bodyPr>
          <a:lstStyle/>
          <a:p>
            <a:r>
              <a:rPr lang="zh-CN" altLang="en-US" dirty="0"/>
              <a:t>因此，直接忽略 </a:t>
            </a:r>
            <a:r>
              <a:rPr lang="en" altLang="zh-CN" dirty="0"/>
              <a:t>X </a:t>
            </a:r>
            <a:r>
              <a:rPr lang="zh-CN" altLang="en-US" dirty="0"/>
              <a:t>可能会导致对因果特征的估计不准确。为了解决这个问题，可以利用经典的</a:t>
            </a:r>
            <a:r>
              <a:rPr lang="zh-CN" altLang="en-US" dirty="0">
                <a:solidFill>
                  <a:srgbClr val="FF0000"/>
                </a:solidFill>
              </a:rPr>
              <a:t>后门调整公式</a:t>
            </a:r>
          </a:p>
        </p:txBody>
      </p:sp>
      <p:sp>
        <p:nvSpPr>
          <p:cNvPr id="12" name="文本框 11">
            <a:extLst>
              <a:ext uri="{FF2B5EF4-FFF2-40B4-BE49-F238E27FC236}">
                <a16:creationId xmlns:a16="http://schemas.microsoft.com/office/drawing/2014/main" id="{F09918C5-1575-8C3F-E8C9-44F110AC8A80}"/>
              </a:ext>
            </a:extLst>
          </p:cNvPr>
          <p:cNvSpPr txBox="1"/>
          <p:nvPr/>
        </p:nvSpPr>
        <p:spPr>
          <a:xfrm>
            <a:off x="618535" y="4559539"/>
            <a:ext cx="6098720" cy="369332"/>
          </a:xfrm>
          <a:prstGeom prst="rect">
            <a:avLst/>
          </a:prstGeom>
          <a:noFill/>
        </p:spPr>
        <p:txBody>
          <a:bodyPr wrap="square">
            <a:spAutoFit/>
          </a:bodyPr>
          <a:lstStyle/>
          <a:p>
            <a:r>
              <a:rPr lang="zh-CN" altLang="en-US" dirty="0"/>
              <a:t>图结构 A 与节点属性 X 一起对模型预测 y 做出贡献。</a:t>
            </a:r>
          </a:p>
        </p:txBody>
      </p:sp>
      <p:sp>
        <p:nvSpPr>
          <p:cNvPr id="14" name="文本框 13">
            <a:extLst>
              <a:ext uri="{FF2B5EF4-FFF2-40B4-BE49-F238E27FC236}">
                <a16:creationId xmlns:a16="http://schemas.microsoft.com/office/drawing/2014/main" id="{D4043A3B-7482-2A70-01FA-801ED9E38FB6}"/>
              </a:ext>
            </a:extLst>
          </p:cNvPr>
          <p:cNvSpPr txBox="1"/>
          <p:nvPr/>
        </p:nvSpPr>
        <p:spPr>
          <a:xfrm>
            <a:off x="618535" y="5224944"/>
            <a:ext cx="10444072" cy="369332"/>
          </a:xfrm>
          <a:prstGeom prst="rect">
            <a:avLst/>
          </a:prstGeom>
          <a:noFill/>
        </p:spPr>
        <p:txBody>
          <a:bodyPr wrap="square">
            <a:spAutoFit/>
          </a:bodyPr>
          <a:lstStyle/>
          <a:p>
            <a:r>
              <a:rPr lang="zh-CN" altLang="en-US" dirty="0"/>
              <a:t>考虑潜在特征（即因果特征和虚假特征）与模型预测之间的因果关系时，X 是一个</a:t>
            </a:r>
            <a:r>
              <a:rPr lang="zh-CN" altLang="en-US" dirty="0">
                <a:solidFill>
                  <a:srgbClr val="FF0000"/>
                </a:solidFill>
              </a:rPr>
              <a:t>混杂因素</a:t>
            </a:r>
            <a:r>
              <a:rPr lang="zh-CN" altLang="en-US" dirty="0"/>
              <a:t>。</a:t>
            </a:r>
          </a:p>
        </p:txBody>
      </p:sp>
      <p:pic>
        <p:nvPicPr>
          <p:cNvPr id="15" name="图片 14">
            <a:extLst>
              <a:ext uri="{FF2B5EF4-FFF2-40B4-BE49-F238E27FC236}">
                <a16:creationId xmlns:a16="http://schemas.microsoft.com/office/drawing/2014/main" id="{A7F57DFF-BD26-4B55-88F1-6E72CEF8F525}"/>
              </a:ext>
            </a:extLst>
          </p:cNvPr>
          <p:cNvPicPr>
            <a:picLocks noChangeAspect="1"/>
          </p:cNvPicPr>
          <p:nvPr/>
        </p:nvPicPr>
        <p:blipFill>
          <a:blip r:embed="rId5"/>
          <a:stretch>
            <a:fillRect/>
          </a:stretch>
        </p:blipFill>
        <p:spPr>
          <a:xfrm>
            <a:off x="6131037" y="1514784"/>
            <a:ext cx="4610100" cy="850900"/>
          </a:xfrm>
          <a:prstGeom prst="rect">
            <a:avLst/>
          </a:prstGeom>
        </p:spPr>
      </p:pic>
      <p:sp>
        <p:nvSpPr>
          <p:cNvPr id="17" name="文本框 16">
            <a:extLst>
              <a:ext uri="{FF2B5EF4-FFF2-40B4-BE49-F238E27FC236}">
                <a16:creationId xmlns:a16="http://schemas.microsoft.com/office/drawing/2014/main" id="{E22E51A4-70EE-1EE7-A809-09E0510F78FD}"/>
              </a:ext>
            </a:extLst>
          </p:cNvPr>
          <p:cNvSpPr txBox="1"/>
          <p:nvPr/>
        </p:nvSpPr>
        <p:spPr>
          <a:xfrm>
            <a:off x="6232508" y="2383086"/>
            <a:ext cx="4830099" cy="646331"/>
          </a:xfrm>
          <a:prstGeom prst="rect">
            <a:avLst/>
          </a:prstGeom>
          <a:noFill/>
        </p:spPr>
        <p:txBody>
          <a:bodyPr wrap="square">
            <a:spAutoFit/>
          </a:bodyPr>
          <a:lstStyle/>
          <a:p>
            <a:r>
              <a:rPr lang="zh-CN" altLang="en-US" dirty="0"/>
              <a:t>在保持 Zc 固定的情况下遍历 X 的不同属性，以估计 Zc 对 y 的因果影响。</a:t>
            </a:r>
          </a:p>
        </p:txBody>
      </p:sp>
      <p:sp>
        <p:nvSpPr>
          <p:cNvPr id="7" name="文本框 6">
            <a:extLst>
              <a:ext uri="{FF2B5EF4-FFF2-40B4-BE49-F238E27FC236}">
                <a16:creationId xmlns:a16="http://schemas.microsoft.com/office/drawing/2014/main" id="{3E98B571-82D3-E4A9-C3FE-35C0E7824AC2}"/>
              </a:ext>
            </a:extLst>
          </p:cNvPr>
          <p:cNvSpPr txBox="1"/>
          <p:nvPr/>
        </p:nvSpPr>
        <p:spPr>
          <a:xfrm>
            <a:off x="6294504" y="1044918"/>
            <a:ext cx="2617848" cy="369332"/>
          </a:xfrm>
          <a:prstGeom prst="rect">
            <a:avLst/>
          </a:prstGeom>
          <a:noFill/>
        </p:spPr>
        <p:txBody>
          <a:bodyPr wrap="square">
            <a:spAutoFit/>
          </a:bodyPr>
          <a:lstStyle/>
          <a:p>
            <a:r>
              <a:rPr lang="zh-CN" altLang="en-US" dirty="0">
                <a:solidFill>
                  <a:srgbClr val="FF0000"/>
                </a:solidFill>
              </a:rPr>
              <a:t>后门调整公式：</a:t>
            </a:r>
            <a:endParaRPr lang="zh-CN" altLang="en-US" dirty="0"/>
          </a:p>
        </p:txBody>
      </p:sp>
      <p:sp>
        <p:nvSpPr>
          <p:cNvPr id="9" name="矩形: 圆角 1">
            <a:extLst>
              <a:ext uri="{FF2B5EF4-FFF2-40B4-BE49-F238E27FC236}">
                <a16:creationId xmlns:a16="http://schemas.microsoft.com/office/drawing/2014/main" id="{966C4FBC-D291-5FA6-E000-3924A557B373}"/>
              </a:ext>
            </a:extLst>
          </p:cNvPr>
          <p:cNvSpPr/>
          <p:nvPr/>
        </p:nvSpPr>
        <p:spPr>
          <a:xfrm>
            <a:off x="525826" y="5002022"/>
            <a:ext cx="10703006" cy="15476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721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基于信息流的因果测量</a:t>
            </a: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91278DF-89C2-0C7B-86BA-713CA81F1809}"/>
              </a:ext>
            </a:extLst>
          </p:cNvPr>
          <p:cNvSpPr txBox="1"/>
          <p:nvPr/>
        </p:nvSpPr>
        <p:spPr>
          <a:xfrm>
            <a:off x="618535" y="976945"/>
            <a:ext cx="6098720" cy="369332"/>
          </a:xfrm>
          <a:prstGeom prst="rect">
            <a:avLst/>
          </a:prstGeom>
          <a:noFill/>
        </p:spPr>
        <p:txBody>
          <a:bodyPr wrap="square">
            <a:spAutoFit/>
          </a:bodyPr>
          <a:lstStyle/>
          <a:p>
            <a:r>
              <a:rPr lang="zh-CN" altLang="en-US" dirty="0"/>
              <a:t>因果因素 Zc 和预测 y 之间的信息流可以计算为</a:t>
            </a:r>
          </a:p>
        </p:txBody>
      </p:sp>
      <p:pic>
        <p:nvPicPr>
          <p:cNvPr id="13" name="图片 12">
            <a:extLst>
              <a:ext uri="{FF2B5EF4-FFF2-40B4-BE49-F238E27FC236}">
                <a16:creationId xmlns:a16="http://schemas.microsoft.com/office/drawing/2014/main" id="{AD9986F5-8915-54D3-337D-6BB22F934AD1}"/>
              </a:ext>
            </a:extLst>
          </p:cNvPr>
          <p:cNvPicPr>
            <a:picLocks noChangeAspect="1"/>
          </p:cNvPicPr>
          <p:nvPr/>
        </p:nvPicPr>
        <p:blipFill>
          <a:blip r:embed="rId4"/>
          <a:stretch>
            <a:fillRect/>
          </a:stretch>
        </p:blipFill>
        <p:spPr>
          <a:xfrm>
            <a:off x="895076" y="1490506"/>
            <a:ext cx="5088823" cy="2210800"/>
          </a:xfrm>
          <a:prstGeom prst="rect">
            <a:avLst/>
          </a:prstGeom>
        </p:spPr>
      </p:pic>
      <p:pic>
        <p:nvPicPr>
          <p:cNvPr id="16" name="图片 15">
            <a:extLst>
              <a:ext uri="{FF2B5EF4-FFF2-40B4-BE49-F238E27FC236}">
                <a16:creationId xmlns:a16="http://schemas.microsoft.com/office/drawing/2014/main" id="{89C59822-C3B1-AE3D-6F47-DE90E1B7A73F}"/>
              </a:ext>
            </a:extLst>
          </p:cNvPr>
          <p:cNvPicPr>
            <a:picLocks noChangeAspect="1"/>
          </p:cNvPicPr>
          <p:nvPr/>
        </p:nvPicPr>
        <p:blipFill>
          <a:blip r:embed="rId5"/>
          <a:stretch>
            <a:fillRect/>
          </a:stretch>
        </p:blipFill>
        <p:spPr>
          <a:xfrm>
            <a:off x="6096000" y="1131788"/>
            <a:ext cx="5605535" cy="2675600"/>
          </a:xfrm>
          <a:prstGeom prst="rect">
            <a:avLst/>
          </a:prstGeom>
        </p:spPr>
      </p:pic>
      <p:pic>
        <p:nvPicPr>
          <p:cNvPr id="2" name="图片 1">
            <a:extLst>
              <a:ext uri="{FF2B5EF4-FFF2-40B4-BE49-F238E27FC236}">
                <a16:creationId xmlns:a16="http://schemas.microsoft.com/office/drawing/2014/main" id="{1CF469C9-C010-CE23-9ADC-26035CA0E5FC}"/>
              </a:ext>
            </a:extLst>
          </p:cNvPr>
          <p:cNvPicPr>
            <a:picLocks noChangeAspect="1"/>
          </p:cNvPicPr>
          <p:nvPr/>
        </p:nvPicPr>
        <p:blipFill>
          <a:blip r:embed="rId6"/>
          <a:stretch>
            <a:fillRect/>
          </a:stretch>
        </p:blipFill>
        <p:spPr>
          <a:xfrm>
            <a:off x="992365" y="3943909"/>
            <a:ext cx="4816253" cy="1801428"/>
          </a:xfrm>
          <a:prstGeom prst="rect">
            <a:avLst/>
          </a:prstGeom>
        </p:spPr>
      </p:pic>
      <p:pic>
        <p:nvPicPr>
          <p:cNvPr id="5" name="图片 4">
            <a:extLst>
              <a:ext uri="{FF2B5EF4-FFF2-40B4-BE49-F238E27FC236}">
                <a16:creationId xmlns:a16="http://schemas.microsoft.com/office/drawing/2014/main" id="{CD838DE9-60C0-AA72-ADBA-E3873D644051}"/>
              </a:ext>
            </a:extLst>
          </p:cNvPr>
          <p:cNvPicPr>
            <a:picLocks noChangeAspect="1"/>
          </p:cNvPicPr>
          <p:nvPr/>
        </p:nvPicPr>
        <p:blipFill>
          <a:blip r:embed="rId7"/>
          <a:stretch>
            <a:fillRect/>
          </a:stretch>
        </p:blipFill>
        <p:spPr>
          <a:xfrm>
            <a:off x="7133540" y="3979624"/>
            <a:ext cx="3766108" cy="2470704"/>
          </a:xfrm>
          <a:prstGeom prst="rect">
            <a:avLst/>
          </a:prstGeom>
        </p:spPr>
      </p:pic>
      <p:sp>
        <p:nvSpPr>
          <p:cNvPr id="8" name="文本框 7">
            <a:extLst>
              <a:ext uri="{FF2B5EF4-FFF2-40B4-BE49-F238E27FC236}">
                <a16:creationId xmlns:a16="http://schemas.microsoft.com/office/drawing/2014/main" id="{DF7DCC55-E89D-4579-AFA6-63DB24E5DCE3}"/>
              </a:ext>
            </a:extLst>
          </p:cNvPr>
          <p:cNvSpPr txBox="1"/>
          <p:nvPr/>
        </p:nvSpPr>
        <p:spPr>
          <a:xfrm>
            <a:off x="569233" y="5881055"/>
            <a:ext cx="6415397" cy="923330"/>
          </a:xfrm>
          <a:prstGeom prst="rect">
            <a:avLst/>
          </a:prstGeom>
          <a:noFill/>
        </p:spPr>
        <p:txBody>
          <a:bodyPr wrap="square">
            <a:spAutoFit/>
          </a:bodyPr>
          <a:lstStyle/>
          <a:p>
            <a:r>
              <a:rPr lang="zh-CN" altLang="en-US" dirty="0"/>
              <a:t>k 对数据集中的 Nx 个采样节点属性矩阵 X(k) 进行索引； j 为每个 X(k) 的 Ns 个样本建立索引，即 Z(kj) s ∼ P (Zs|Zc, X(k))； n 索引每个 Z(kj) s 的 Nz 采样图，即 A(kjn) ∼ p(A|Zc, Z(kj) s )。</a:t>
            </a:r>
          </a:p>
        </p:txBody>
      </p:sp>
      <p:sp>
        <p:nvSpPr>
          <p:cNvPr id="9" name="圆角矩形 8">
            <a:extLst>
              <a:ext uri="{FF2B5EF4-FFF2-40B4-BE49-F238E27FC236}">
                <a16:creationId xmlns:a16="http://schemas.microsoft.com/office/drawing/2014/main" id="{85AEC3CF-3937-49C1-2109-5D09B853B66E}"/>
              </a:ext>
            </a:extLst>
          </p:cNvPr>
          <p:cNvSpPr/>
          <p:nvPr/>
        </p:nvSpPr>
        <p:spPr>
          <a:xfrm>
            <a:off x="4034672" y="2149311"/>
            <a:ext cx="1074656" cy="23567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a:extLst>
              <a:ext uri="{FF2B5EF4-FFF2-40B4-BE49-F238E27FC236}">
                <a16:creationId xmlns:a16="http://schemas.microsoft.com/office/drawing/2014/main" id="{20D72A1D-9B0B-3945-F6CA-8E488208ACC7}"/>
              </a:ext>
            </a:extLst>
          </p:cNvPr>
          <p:cNvSpPr/>
          <p:nvPr/>
        </p:nvSpPr>
        <p:spPr>
          <a:xfrm>
            <a:off x="895075" y="3961777"/>
            <a:ext cx="5010835" cy="185899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连接符 17">
            <a:extLst>
              <a:ext uri="{FF2B5EF4-FFF2-40B4-BE49-F238E27FC236}">
                <a16:creationId xmlns:a16="http://schemas.microsoft.com/office/drawing/2014/main" id="{BECA06D6-C991-279F-4BAF-77628FFE3579}"/>
              </a:ext>
            </a:extLst>
          </p:cNvPr>
          <p:cNvCxnSpPr>
            <a:stCxn id="9" idx="2"/>
          </p:cNvCxnSpPr>
          <p:nvPr/>
        </p:nvCxnSpPr>
        <p:spPr>
          <a:xfrm flipH="1">
            <a:off x="1125415" y="2384981"/>
            <a:ext cx="3446585" cy="1576796"/>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5067DE5C-3B28-EE5D-4B1E-A1712B692A9E}"/>
              </a:ext>
            </a:extLst>
          </p:cNvPr>
          <p:cNvCxnSpPr>
            <a:cxnSpLocks/>
            <a:stCxn id="9" idx="2"/>
          </p:cNvCxnSpPr>
          <p:nvPr/>
        </p:nvCxnSpPr>
        <p:spPr>
          <a:xfrm>
            <a:off x="4572000" y="2384981"/>
            <a:ext cx="1165609" cy="1594643"/>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4" name="圆角矩形 23">
            <a:extLst>
              <a:ext uri="{FF2B5EF4-FFF2-40B4-BE49-F238E27FC236}">
                <a16:creationId xmlns:a16="http://schemas.microsoft.com/office/drawing/2014/main" id="{662D6B59-9233-32AC-48F4-C0C2E1BF67D8}"/>
              </a:ext>
            </a:extLst>
          </p:cNvPr>
          <p:cNvSpPr/>
          <p:nvPr/>
        </p:nvSpPr>
        <p:spPr>
          <a:xfrm>
            <a:off x="4034672" y="1890818"/>
            <a:ext cx="1074656" cy="23567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a:extLst>
              <a:ext uri="{FF2B5EF4-FFF2-40B4-BE49-F238E27FC236}">
                <a16:creationId xmlns:a16="http://schemas.microsoft.com/office/drawing/2014/main" id="{5890F2D8-3A16-2C17-0A87-D8998804706C}"/>
              </a:ext>
            </a:extLst>
          </p:cNvPr>
          <p:cNvSpPr/>
          <p:nvPr/>
        </p:nvSpPr>
        <p:spPr>
          <a:xfrm>
            <a:off x="2364831" y="2019076"/>
            <a:ext cx="1074656" cy="23567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右箭头 25">
            <a:extLst>
              <a:ext uri="{FF2B5EF4-FFF2-40B4-BE49-F238E27FC236}">
                <a16:creationId xmlns:a16="http://schemas.microsoft.com/office/drawing/2014/main" id="{E5D2ABB1-BC7B-170F-FA4C-B747C1A3F7C9}"/>
              </a:ext>
            </a:extLst>
          </p:cNvPr>
          <p:cNvSpPr/>
          <p:nvPr/>
        </p:nvSpPr>
        <p:spPr>
          <a:xfrm>
            <a:off x="5878355" y="2469588"/>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圆角 1">
            <a:extLst>
              <a:ext uri="{FF2B5EF4-FFF2-40B4-BE49-F238E27FC236}">
                <a16:creationId xmlns:a16="http://schemas.microsoft.com/office/drawing/2014/main" id="{E2208119-6AF0-BC34-EA29-C1129B249228}"/>
              </a:ext>
            </a:extLst>
          </p:cNvPr>
          <p:cNvSpPr/>
          <p:nvPr/>
        </p:nvSpPr>
        <p:spPr>
          <a:xfrm>
            <a:off x="374651" y="5884444"/>
            <a:ext cx="6557158" cy="9050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5820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8927</TotalTime>
  <Words>2061</Words>
  <Application>Microsoft Macintosh PowerPoint</Application>
  <PresentationFormat>宽屏</PresentationFormat>
  <Paragraphs>126</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-apple-system</vt:lpstr>
      <vt:lpstr>等线</vt:lpstr>
      <vt:lpstr>等线 Light</vt:lpstr>
      <vt:lpstr>微软雅黑</vt:lpstr>
      <vt:lpstr>fell</vt:lpstr>
      <vt:lpstr>KaTeX_Main</vt:lpstr>
      <vt:lpstr>Söhne</vt:lpstr>
      <vt:lpstr>source-serif-pro</vt:lpstr>
      <vt:lpstr>Arial</vt:lpstr>
      <vt:lpstr>Calibri</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xun yuan</cp:lastModifiedBy>
  <cp:revision>79</cp:revision>
  <dcterms:created xsi:type="dcterms:W3CDTF">2023-09-18T07:48:24Z</dcterms:created>
  <dcterms:modified xsi:type="dcterms:W3CDTF">2023-11-01T04:25:28Z</dcterms:modified>
</cp:coreProperties>
</file>