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228" r:id="rId2"/>
    <p:sldId id="3267" r:id="rId3"/>
    <p:sldId id="3293" r:id="rId4"/>
    <p:sldId id="3294" r:id="rId5"/>
    <p:sldId id="3299" r:id="rId6"/>
    <p:sldId id="3266" r:id="rId7"/>
    <p:sldId id="3295" r:id="rId8"/>
    <p:sldId id="3292" r:id="rId9"/>
    <p:sldId id="3298" r:id="rId10"/>
    <p:sldId id="3276" r:id="rId11"/>
    <p:sldId id="3278" r:id="rId12"/>
    <p:sldId id="3274" r:id="rId13"/>
    <p:sldId id="3231"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976" autoAdjust="0"/>
  </p:normalViewPr>
  <p:slideViewPr>
    <p:cSldViewPr snapToGrid="0">
      <p:cViewPr varScale="1">
        <p:scale>
          <a:sx n="96" d="100"/>
          <a:sy n="96" d="100"/>
        </p:scale>
        <p:origin x="1116"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A51C45-92F4-40B8-815F-EBC19C312A1F}" type="datetimeFigureOut">
              <a:rPr lang="zh-CN" altLang="en-US" smtClean="0"/>
              <a:t>2024/5/8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A752BB-A56E-46FA-B348-F41ACB23931C}" type="slidenum">
              <a:rPr lang="zh-CN" altLang="en-US" smtClean="0"/>
              <a:t>‹#›</a:t>
            </a:fld>
            <a:endParaRPr lang="zh-CN" altLang="en-US"/>
          </a:p>
        </p:txBody>
      </p:sp>
    </p:spTree>
    <p:extLst>
      <p:ext uri="{BB962C8B-B14F-4D97-AF65-F5344CB8AC3E}">
        <p14:creationId xmlns:p14="http://schemas.microsoft.com/office/powerpoint/2010/main" val="902381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0BEECF4-4BA1-44BE-9845-09E73C2C9808}" type="slidenum">
              <a:rPr lang="zh-CN" altLang="en-US" smtClean="0"/>
              <a:t>1</a:t>
            </a:fld>
            <a:endParaRPr lang="zh-CN" altLang="en-US"/>
          </a:p>
        </p:txBody>
      </p:sp>
    </p:spTree>
    <p:extLst>
      <p:ext uri="{BB962C8B-B14F-4D97-AF65-F5344CB8AC3E}">
        <p14:creationId xmlns:p14="http://schemas.microsoft.com/office/powerpoint/2010/main" val="1388358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D0D0D"/>
                </a:solidFill>
                <a:effectLst/>
                <a:latin typeface="Söhne"/>
              </a:rPr>
              <a:t>如果能够对混淆因素进行适当的干预，即改变 </a:t>
            </a:r>
            <a:r>
              <a:rPr lang="en-US" altLang="zh-CN" b="0" i="1" dirty="0">
                <a:solidFill>
                  <a:srgbClr val="0D0D0D"/>
                </a:solidFill>
                <a:effectLst/>
                <a:latin typeface="KaTeX_Math"/>
              </a:rPr>
              <a:t>C</a:t>
            </a:r>
            <a:r>
              <a:rPr lang="zh-CN" altLang="en-US" b="0" i="0" dirty="0">
                <a:solidFill>
                  <a:srgbClr val="0D0D0D"/>
                </a:solidFill>
                <a:effectLst/>
                <a:latin typeface="Söhne"/>
              </a:rPr>
              <a:t> 的值，那么仍然可以实现 </a:t>
            </a:r>
            <a:r>
              <a:rPr lang="en-US" altLang="zh-CN" b="0" i="1" dirty="0">
                <a:solidFill>
                  <a:srgbClr val="0D0D0D"/>
                </a:solidFill>
                <a:effectLst/>
                <a:latin typeface="KaTeX_Math"/>
              </a:rPr>
              <a:t>Y</a:t>
            </a:r>
            <a:r>
              <a:rPr lang="zh-CN" altLang="en-US" b="0" i="0" dirty="0">
                <a:solidFill>
                  <a:srgbClr val="0D0D0D"/>
                </a:solidFill>
                <a:effectLst/>
                <a:latin typeface="Söhne"/>
              </a:rPr>
              <a:t> 和 </a:t>
            </a:r>
            <a:r>
              <a:rPr lang="en-US" altLang="zh-CN" b="0" i="1" dirty="0">
                <a:solidFill>
                  <a:srgbClr val="0D0D0D"/>
                </a:solidFill>
                <a:effectLst/>
                <a:latin typeface="KaTeX_Math"/>
              </a:rPr>
              <a:t>G</a:t>
            </a:r>
            <a:r>
              <a:rPr lang="zh-CN" altLang="en-US" b="0" i="0" dirty="0">
                <a:solidFill>
                  <a:srgbClr val="0D0D0D"/>
                </a:solidFill>
                <a:effectLst/>
                <a:latin typeface="Söhne"/>
              </a:rPr>
              <a:t> 之间的因果关系估计。这种干预允许模型排除混淆因素的影响，更准确地理解和预测 </a:t>
            </a:r>
            <a:r>
              <a:rPr lang="en-US" altLang="zh-CN" b="0" i="1" dirty="0">
                <a:solidFill>
                  <a:srgbClr val="0D0D0D"/>
                </a:solidFill>
                <a:effectLst/>
                <a:latin typeface="KaTeX_Math"/>
              </a:rPr>
              <a:t>Y</a:t>
            </a:r>
            <a:r>
              <a:rPr lang="zh-CN" altLang="en-US" b="0" i="0" dirty="0">
                <a:solidFill>
                  <a:srgbClr val="0D0D0D"/>
                </a:solidFill>
                <a:effectLst/>
                <a:latin typeface="Söhne"/>
              </a:rPr>
              <a:t>。</a:t>
            </a:r>
            <a:endParaRPr lang="en-US" altLang="zh-CN" b="0" i="0" dirty="0">
              <a:solidFill>
                <a:srgbClr val="0D0D0D"/>
              </a:solidFill>
              <a:effectLst/>
              <a:latin typeface="Söhne"/>
            </a:endParaRPr>
          </a:p>
          <a:p>
            <a:endParaRPr lang="en-US" altLang="zh-CN" b="0" i="0" dirty="0">
              <a:solidFill>
                <a:srgbClr val="0D0D0D"/>
              </a:solidFill>
              <a:effectLst/>
              <a:latin typeface="Söhne"/>
              <a:ea typeface="微软雅黑" panose="020B0503020204020204" pitchFamily="34" charset="-122"/>
            </a:endParaRPr>
          </a:p>
          <a:p>
            <a:r>
              <a:rPr lang="zh-CN" altLang="en-US" b="0" i="0" dirty="0">
                <a:solidFill>
                  <a:srgbClr val="0D0D0D"/>
                </a:solidFill>
                <a:effectLst/>
                <a:latin typeface="Söhne"/>
                <a:ea typeface="微软雅黑" panose="020B0503020204020204" pitchFamily="34" charset="-122"/>
              </a:rPr>
              <a:t>推理：</a:t>
            </a:r>
            <a:r>
              <a:rPr lang="zh-CN" altLang="en-US" b="0" i="0" dirty="0">
                <a:solidFill>
                  <a:srgbClr val="0D0D0D"/>
                </a:solidFill>
                <a:effectLst/>
                <a:latin typeface="Söhne"/>
              </a:rPr>
              <a:t>指出如果可以找到一个适当的操作 </a:t>
            </a:r>
            <a:r>
              <a:rPr lang="en-US" altLang="zh-CN" b="0" i="1" dirty="0">
                <a:solidFill>
                  <a:srgbClr val="0D0D0D"/>
                </a:solidFill>
                <a:effectLst/>
                <a:latin typeface="KaTeX_Math"/>
              </a:rPr>
              <a:t>T</a:t>
            </a:r>
            <a:r>
              <a:rPr lang="zh-CN" altLang="en-US" b="0" i="0" dirty="0">
                <a:solidFill>
                  <a:srgbClr val="0D0D0D"/>
                </a:solidFill>
                <a:effectLst/>
                <a:latin typeface="Söhne"/>
              </a:rPr>
              <a:t>，这个操作可以隔离混淆因素 </a:t>
            </a:r>
            <a:r>
              <a:rPr lang="en-US" altLang="zh-CN" b="0" i="1" dirty="0">
                <a:solidFill>
                  <a:srgbClr val="0D0D0D"/>
                </a:solidFill>
                <a:effectLst/>
                <a:latin typeface="KaTeX_Math"/>
              </a:rPr>
              <a:t>C</a:t>
            </a:r>
            <a:r>
              <a:rPr lang="zh-CN" altLang="en-US" b="0" i="0" dirty="0">
                <a:solidFill>
                  <a:srgbClr val="0D0D0D"/>
                </a:solidFill>
                <a:effectLst/>
                <a:latin typeface="Söhne"/>
              </a:rPr>
              <a:t> 的影响，那么因果关系的估计就成为可能。这个操作 </a:t>
            </a:r>
            <a:r>
              <a:rPr lang="en-US" altLang="zh-CN" b="0" i="1" dirty="0">
                <a:solidFill>
                  <a:srgbClr val="0D0D0D"/>
                </a:solidFill>
                <a:effectLst/>
                <a:latin typeface="KaTeX_Math"/>
              </a:rPr>
              <a:t>T</a:t>
            </a:r>
            <a:r>
              <a:rPr lang="zh-CN" altLang="en-US" b="0" i="0" dirty="0">
                <a:solidFill>
                  <a:srgbClr val="0D0D0D"/>
                </a:solidFill>
                <a:effectLst/>
                <a:latin typeface="Söhne"/>
              </a:rPr>
              <a:t> 需要确保在 </a:t>
            </a:r>
            <a:r>
              <a:rPr lang="en-US" altLang="zh-CN" b="0" i="1" dirty="0">
                <a:solidFill>
                  <a:srgbClr val="0D0D0D"/>
                </a:solidFill>
                <a:effectLst/>
                <a:latin typeface="KaTeX_Math"/>
              </a:rPr>
              <a:t>T</a:t>
            </a:r>
            <a:r>
              <a:rPr lang="zh-CN" altLang="en-US" b="0" i="0" dirty="0">
                <a:solidFill>
                  <a:srgbClr val="0D0D0D"/>
                </a:solidFill>
                <a:effectLst/>
                <a:latin typeface="Söhne"/>
              </a:rPr>
              <a:t> 的条件下，</a:t>
            </a:r>
            <a:r>
              <a:rPr lang="en-US" altLang="zh-CN" b="0" i="1" dirty="0">
                <a:solidFill>
                  <a:srgbClr val="0D0D0D"/>
                </a:solidFill>
                <a:effectLst/>
                <a:latin typeface="KaTeX_Math"/>
              </a:rPr>
              <a:t>f</a:t>
            </a:r>
            <a:r>
              <a:rPr lang="en-US" altLang="zh-CN" b="0" i="0" dirty="0">
                <a:solidFill>
                  <a:srgbClr val="0D0D0D"/>
                </a:solidFill>
                <a:effectLst/>
                <a:latin typeface="KaTeX_Main"/>
              </a:rPr>
              <a:t>(</a:t>
            </a:r>
            <a:r>
              <a:rPr lang="en-US" altLang="zh-CN" b="0" i="1" dirty="0">
                <a:solidFill>
                  <a:srgbClr val="0D0D0D"/>
                </a:solidFill>
                <a:effectLst/>
                <a:latin typeface="KaTeX_Math"/>
              </a:rPr>
              <a:t>G</a:t>
            </a:r>
            <a:r>
              <a:rPr lang="en-US" altLang="zh-CN" b="0" i="0" dirty="0">
                <a:solidFill>
                  <a:srgbClr val="0D0D0D"/>
                </a:solidFill>
                <a:effectLst/>
                <a:latin typeface="KaTeX_Main"/>
              </a:rPr>
              <a:t>)</a:t>
            </a:r>
            <a:r>
              <a:rPr lang="zh-CN" altLang="en-US" b="0" i="0" dirty="0">
                <a:solidFill>
                  <a:srgbClr val="0D0D0D"/>
                </a:solidFill>
                <a:effectLst/>
                <a:latin typeface="Söhne"/>
              </a:rPr>
              <a:t>（即图的表示或特征）与 </a:t>
            </a:r>
            <a:r>
              <a:rPr lang="en-US" altLang="zh-CN" b="0" i="1" dirty="0">
                <a:solidFill>
                  <a:srgbClr val="0D0D0D"/>
                </a:solidFill>
                <a:effectLst/>
                <a:latin typeface="KaTeX_Math"/>
              </a:rPr>
              <a:t>C</a:t>
            </a:r>
            <a:r>
              <a:rPr lang="zh-CN" altLang="en-US" b="0" i="0" dirty="0">
                <a:solidFill>
                  <a:srgbClr val="0D0D0D"/>
                </a:solidFill>
                <a:effectLst/>
                <a:latin typeface="Söhne"/>
              </a:rPr>
              <a:t> 相互独立。</a:t>
            </a:r>
            <a:endParaRPr lang="en-US" altLang="zh-CN" b="0" i="0" dirty="0">
              <a:solidFill>
                <a:srgbClr val="0D0D0D"/>
              </a:solidFill>
              <a:effectLst/>
              <a:latin typeface="Söhne"/>
            </a:endParaRPr>
          </a:p>
          <a:p>
            <a:r>
              <a:rPr lang="zh-CN" altLang="en-US" b="0" i="0" dirty="0">
                <a:solidFill>
                  <a:srgbClr val="000000"/>
                </a:solidFill>
                <a:effectLst/>
                <a:latin typeface="微软雅黑" panose="020B0503020204020204" pitchFamily="34" charset="-122"/>
                <a:ea typeface="微软雅黑" panose="020B0503020204020204" pitchFamily="34" charset="-122"/>
              </a:rPr>
              <a:t>本质上依赖于采用某些操作来减轻混杂因素</a:t>
            </a:r>
            <a:r>
              <a:rPr lang="en-US" altLang="zh-CN" b="0" i="0" dirty="0">
                <a:solidFill>
                  <a:srgbClr val="0D0D0D"/>
                </a:solidFill>
                <a:effectLst/>
                <a:latin typeface="Söhne"/>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由于操作必须满足</a:t>
            </a:r>
            <a:r>
              <a:rPr lang="zh-CN" altLang="en-US" b="0" i="0" dirty="0">
                <a:solidFill>
                  <a:srgbClr val="0D0D0D"/>
                </a:solidFill>
                <a:effectLst/>
                <a:latin typeface="Söhne"/>
                <a:ea typeface="微软雅黑" panose="020B0503020204020204" pitchFamily="34" charset="-122"/>
              </a:rPr>
              <a:t>推论的条件，</a:t>
            </a:r>
            <a:r>
              <a:rPr lang="zh-CN" altLang="en-US" b="0" i="0" dirty="0">
                <a:solidFill>
                  <a:srgbClr val="000000"/>
                </a:solidFill>
                <a:effectLst/>
                <a:latin typeface="微软雅黑" panose="020B0503020204020204" pitchFamily="34" charset="-122"/>
                <a:ea typeface="微软雅黑" panose="020B0503020204020204" pitchFamily="34" charset="-122"/>
              </a:rPr>
              <a:t>数据集分布的变化会降低其有效性，这解释了早期具有因果增强的</a:t>
            </a:r>
            <a:r>
              <a:rPr lang="en-US" altLang="zh-CN" b="0" i="0" dirty="0" err="1">
                <a:solidFill>
                  <a:srgbClr val="000000"/>
                </a:solidFill>
                <a:effectLst/>
                <a:latin typeface="微软雅黑" panose="020B0503020204020204" pitchFamily="34" charset="-122"/>
                <a:ea typeface="微软雅黑" panose="020B0503020204020204" pitchFamily="34" charset="-122"/>
              </a:rPr>
              <a:t>gnn</a:t>
            </a:r>
            <a:r>
              <a:rPr lang="zh-CN" altLang="en-US" b="0" i="0" dirty="0">
                <a:solidFill>
                  <a:srgbClr val="000000"/>
                </a:solidFill>
                <a:effectLst/>
                <a:latin typeface="微软雅黑" panose="020B0503020204020204" pitchFamily="34" charset="-122"/>
                <a:ea typeface="微软雅黑" panose="020B0503020204020204" pitchFamily="34" charset="-122"/>
              </a:rPr>
              <a:t>在生成数据集上性能降低的原因。</a:t>
            </a:r>
            <a:endParaRPr lang="en-US" altLang="zh-CN" b="0" i="0" dirty="0">
              <a:solidFill>
                <a:srgbClr val="0D0D0D"/>
              </a:solidFill>
              <a:effectLst/>
              <a:latin typeface="Söhne"/>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混杂因素与具有不同概率</a:t>
            </a:r>
            <a:r>
              <a:rPr lang="en-US" altLang="zh-CN" b="0" i="0" dirty="0">
                <a:solidFill>
                  <a:srgbClr val="000000"/>
                </a:solidFill>
                <a:effectLst/>
                <a:latin typeface="微软雅黑" panose="020B0503020204020204" pitchFamily="34" charset="-122"/>
                <a:ea typeface="微软雅黑" panose="020B0503020204020204" pitchFamily="34" charset="-122"/>
              </a:rPr>
              <a:t>p</a:t>
            </a:r>
            <a:r>
              <a:rPr lang="zh-CN" altLang="en-US" b="0" i="0" dirty="0">
                <a:solidFill>
                  <a:srgbClr val="000000"/>
                </a:solidFill>
                <a:effectLst/>
                <a:latin typeface="微软雅黑" panose="020B0503020204020204" pitchFamily="34" charset="-122"/>
                <a:ea typeface="微软雅黑" panose="020B0503020204020204" pitchFamily="34" charset="-122"/>
              </a:rPr>
              <a:t>的因果因素之间的因果关系、混杂因素数量的变化、混杂因素与因果关系的复杂程度的变化</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44237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与真值标签互信息较低的特征往往具有更高的混杂倾向。相反，具有较高互信息的特征与基础真值标签倾向于表现出较低的混淆可能性。</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因为两个变量之间的互信息表明观察一个变量减少另一个变量的不确定性的程度</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上述互信息的正式计算是具有挑战性的</a:t>
                </a:r>
                <a:r>
                  <a:rPr lang="en-US" altLang="zh-CN" b="0" i="0" dirty="0">
                    <a:solidFill>
                      <a:srgbClr val="000000"/>
                    </a:solidFill>
                    <a:effectLst/>
                    <a:latin typeface="微软雅黑" panose="020B0503020204020204" pitchFamily="34" charset="-122"/>
                    <a:ea typeface="微软雅黑" panose="020B0503020204020204" pitchFamily="34" charset="-122"/>
                  </a:rPr>
                  <a:t>;</a:t>
                </a:r>
              </a:p>
              <a:p>
                <a:r>
                  <a:rPr lang="zh-CN" altLang="en-US" b="0" i="0" dirty="0">
                    <a:solidFill>
                      <a:srgbClr val="000000"/>
                    </a:solidFill>
                    <a:effectLst/>
                    <a:latin typeface="微软雅黑" panose="020B0503020204020204" pitchFamily="34" charset="-122"/>
                    <a:ea typeface="微软雅黑" panose="020B0503020204020204" pitchFamily="34" charset="-122"/>
                  </a:rPr>
                  <a:t>因此，我们将在同一类别的图样本中一致出现的特征视为因果因素。此外，我们将出现在不同类别的图样本中的特征视为混杂因素。</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S+</a:t>
                </a:r>
                <a:r>
                  <a:rPr lang="zh-CN" altLang="en-US" b="0" i="0" dirty="0">
                    <a:solidFill>
                      <a:srgbClr val="000000"/>
                    </a:solidFill>
                    <a:effectLst/>
                    <a:latin typeface="微软雅黑" panose="020B0503020204020204" pitchFamily="34" charset="-122"/>
                    <a:ea typeface="微软雅黑" panose="020B0503020204020204" pitchFamily="34" charset="-122"/>
                  </a:rPr>
                  <a:t>正确分类样本的节点，</a:t>
                </a:r>
                <a:r>
                  <a:rPr lang="en-US" altLang="zh-CN" b="0" i="0" dirty="0">
                    <a:solidFill>
                      <a:srgbClr val="000000"/>
                    </a:solidFill>
                    <a:effectLst/>
                    <a:latin typeface="微软雅黑" panose="020B0503020204020204" pitchFamily="34" charset="-122"/>
                    <a:ea typeface="微软雅黑" panose="020B0503020204020204" pitchFamily="34" charset="-122"/>
                  </a:rPr>
                  <a:t>S-</a:t>
                </a:r>
                <a:r>
                  <a:rPr lang="zh-CN" altLang="en-US" b="0" i="0" dirty="0">
                    <a:solidFill>
                      <a:srgbClr val="000000"/>
                    </a:solidFill>
                    <a:effectLst/>
                    <a:latin typeface="微软雅黑" panose="020B0503020204020204" pitchFamily="34" charset="-122"/>
                    <a:ea typeface="微软雅黑" panose="020B0503020204020204" pitchFamily="34" charset="-122"/>
                  </a:rPr>
                  <a:t>错误分类样本的节点</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S()</a:t>
                </a:r>
                <a:r>
                  <a:rPr lang="zh-CN" altLang="en-US" b="0" i="0" dirty="0">
                    <a:solidFill>
                      <a:srgbClr val="000000"/>
                    </a:solidFill>
                    <a:effectLst/>
                    <a:latin typeface="微软雅黑" panose="020B0503020204020204" pitchFamily="34" charset="-122"/>
                    <a:ea typeface="微软雅黑" panose="020B0503020204020204" pitchFamily="34" charset="-122"/>
                  </a:rPr>
                  <a:t>是计算变量间余弦相似度的函数</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我们在</a:t>
                </a:r>
                <a:r>
                  <a:rPr lang="en-US" altLang="zh-CN" b="0" i="0" dirty="0">
                    <a:solidFill>
                      <a:srgbClr val="000000"/>
                    </a:solidFill>
                    <a:effectLst/>
                    <a:latin typeface="微软雅黑" panose="020B0503020204020204" pitchFamily="34" charset="-122"/>
                    <a:ea typeface="微软雅黑" panose="020B0503020204020204" pitchFamily="34" charset="-122"/>
                  </a:rPr>
                  <a:t>SM c</a:t>
                </a:r>
                <a:r>
                  <a:rPr lang="zh-CN" altLang="en-US" b="0" i="0" dirty="0">
                    <a:solidFill>
                      <a:srgbClr val="000000"/>
                    </a:solidFill>
                    <a:effectLst/>
                    <a:latin typeface="微软雅黑" panose="020B0503020204020204" pitchFamily="34" charset="-122"/>
                    <a:ea typeface="微软雅黑" panose="020B0503020204020204" pitchFamily="34" charset="-122"/>
                  </a:rPr>
                  <a:t>中选择大于超参数</a:t>
                </a:r>
                <a:r>
                  <a:rPr lang="en-US" altLang="zh-CN" b="0" i="0" dirty="0">
                    <a:solidFill>
                      <a:srgbClr val="000000"/>
                    </a:solidFill>
                    <a:effectLst/>
                    <a:latin typeface="微软雅黑" panose="020B0503020204020204" pitchFamily="34" charset="-122"/>
                    <a:ea typeface="微软雅黑" panose="020B0503020204020204" pitchFamily="34" charset="-122"/>
                  </a:rPr>
                  <a:t>τ</a:t>
                </a:r>
                <a:r>
                  <a:rPr lang="zh-CN" altLang="en-US" b="0" i="0" dirty="0">
                    <a:solidFill>
                      <a:srgbClr val="000000"/>
                    </a:solidFill>
                    <a:effectLst/>
                    <a:latin typeface="微软雅黑" panose="020B0503020204020204" pitchFamily="34" charset="-122"/>
                    <a:ea typeface="微软雅黑" panose="020B0503020204020204" pitchFamily="34" charset="-122"/>
                  </a:rPr>
                  <a:t>的元素，并将它们标记为“锚节点表示”。我们遍历与不同类别对应的所有相似性矩阵，以标记所有锚节点表示。锚节点表示表示在同一类别的图样本中一致出现的特征。如前所述，我们认为与其他功能相比，这些功能更可靠，更不容易受到混杂因素的影响。对于每个图样本</a:t>
                </a:r>
                <a:r>
                  <a:rPr lang="en-US" altLang="zh-CN" b="0" i="0" dirty="0">
                    <a:solidFill>
                      <a:srgbClr val="000000"/>
                    </a:solidFill>
                    <a:effectLst/>
                    <a:latin typeface="微软雅黑" panose="020B0503020204020204" pitchFamily="34" charset="-122"/>
                    <a:ea typeface="微软雅黑" panose="020B0503020204020204" pitchFamily="34" charset="-122"/>
                  </a:rPr>
                  <a:t>Gi</a:t>
                </a:r>
                <a:r>
                  <a:rPr lang="zh-CN" altLang="en-US" b="0" i="0" dirty="0">
                    <a:solidFill>
                      <a:srgbClr val="000000"/>
                    </a:solidFill>
                    <a:effectLst/>
                    <a:latin typeface="微软雅黑" panose="020B0503020204020204" pitchFamily="34" charset="-122"/>
                    <a:ea typeface="微软雅黑" panose="020B0503020204020204" pitchFamily="34" charset="-122"/>
                  </a:rPr>
                  <a:t>，我们将其锚节点表示的集合表示为</a:t>
                </a:r>
                <a:r>
                  <a:rPr lang="en-US" altLang="zh-CN" b="0" i="0" dirty="0">
                    <a:solidFill>
                      <a:srgbClr val="000000"/>
                    </a:solidFill>
                    <a:effectLst/>
                    <a:latin typeface="微软雅黑" panose="020B0503020204020204" pitchFamily="34" charset="-122"/>
                    <a:ea typeface="微软雅黑" panose="020B0503020204020204" pitchFamily="34" charset="-122"/>
                  </a:rPr>
                  <a:t>Xi</a:t>
                </a:r>
              </a:p>
              <a:p>
                <a:r>
                  <a:rPr lang="en-US" altLang="zh-CN" b="0" i="0" dirty="0">
                    <a:solidFill>
                      <a:srgbClr val="000000"/>
                    </a:solidFill>
                    <a:effectLst/>
                    <a:latin typeface="微软雅黑" panose="020B0503020204020204" pitchFamily="34" charset="-122"/>
                    <a:ea typeface="微软雅黑" panose="020B0503020204020204" pitchFamily="34" charset="-122"/>
                  </a:rPr>
                  <a:t>Pooling</a:t>
                </a:r>
                <a:r>
                  <a:rPr lang="zh-CN" altLang="en-US" b="0" i="0" dirty="0">
                    <a:solidFill>
                      <a:srgbClr val="000000"/>
                    </a:solidFill>
                    <a:effectLst/>
                    <a:latin typeface="微软雅黑" panose="020B0503020204020204" pitchFamily="34" charset="-122"/>
                    <a:ea typeface="微软雅黑" panose="020B0503020204020204" pitchFamily="34" charset="-122"/>
                  </a:rPr>
                  <a:t>是</a:t>
                </a:r>
                <a:r>
                  <a:rPr lang="en-US" altLang="zh-CN" b="0" i="0" dirty="0">
                    <a:solidFill>
                      <a:srgbClr val="000000"/>
                    </a:solidFill>
                    <a:effectLst/>
                    <a:latin typeface="微软雅黑" panose="020B0503020204020204" pitchFamily="34" charset="-122"/>
                    <a:ea typeface="微软雅黑" panose="020B0503020204020204" pitchFamily="34" charset="-122"/>
                  </a:rPr>
                  <a:t>conduct pooling operation</a:t>
                </a:r>
              </a:p>
              <a:p>
                <a:r>
                  <a:rPr lang="zh-CN" altLang="en-US" b="0" i="0" dirty="0">
                    <a:solidFill>
                      <a:srgbClr val="000000"/>
                    </a:solidFill>
                    <a:effectLst/>
                    <a:latin typeface="微软雅黑" panose="020B0503020204020204" pitchFamily="34" charset="-122"/>
                    <a:ea typeface="微软雅黑" panose="020B0503020204020204" pitchFamily="34" charset="-122"/>
                  </a:rPr>
                  <a:t>表示</a:t>
                </a:r>
                <a:r>
                  <a:rPr lang="en-US" altLang="zh-CN" b="0" i="0" dirty="0">
                    <a:solidFill>
                      <a:srgbClr val="000000"/>
                    </a:solidFill>
                    <a:effectLst/>
                    <a:latin typeface="微软雅黑" panose="020B0503020204020204" pitchFamily="34" charset="-122"/>
                    <a:ea typeface="微软雅黑" panose="020B0503020204020204" pitchFamily="34" charset="-122"/>
                  </a:rPr>
                  <a:t>Xi</a:t>
                </a:r>
                <a:r>
                  <a:rPr lang="zh-CN" altLang="en-US" b="0" i="0" dirty="0">
                    <a:solidFill>
                      <a:srgbClr val="000000"/>
                    </a:solidFill>
                    <a:effectLst/>
                    <a:latin typeface="微软雅黑" panose="020B0503020204020204" pitchFamily="34" charset="-122"/>
                    <a:ea typeface="微软雅黑" panose="020B0503020204020204" pitchFamily="34" charset="-122"/>
                  </a:rPr>
                  <a:t>与反向传播分离</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D0D0D"/>
                    </a:solidFill>
                    <a:effectLst/>
                    <a:latin typeface="Söhne"/>
                  </a:rPr>
                  <a:t>R-CAM</a:t>
                </a:r>
                <a:r>
                  <a:rPr lang="zh-CN" altLang="en-US" b="0" i="0" dirty="0">
                    <a:solidFill>
                      <a:srgbClr val="0D0D0D"/>
                    </a:solidFill>
                    <a:effectLst/>
                    <a:latin typeface="Söhne"/>
                  </a:rPr>
                  <a:t>将特征强调损失和特征忽略损失整合入主损失函数中，形成一个联合优化目标，帮助模型在训练过程中同时增强因果特征的表达和减少非因果特征的干扰</a:t>
                </a:r>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effectLst/>
                    <a:latin typeface="Cambria" panose="02040503050406030204" pitchFamily="18" charset="0"/>
                    <a:ea typeface="宋体" panose="02010600030101010101" pitchFamily="2" charset="-122"/>
                    <a:cs typeface="Times New Roman" panose="02020603050405020304" pitchFamily="18" charset="0"/>
                  </a:rPr>
                  <a:t>作表征：</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我们使用一个有一个隐藏层的</a:t>
                </a:r>
                <a:r>
                  <a:rPr lang="en-US" altLang="zh-CN" sz="1800" dirty="0">
                    <a:effectLst/>
                    <a:latin typeface="Cambria" panose="02040503050406030204" pitchFamily="18" charset="0"/>
                    <a:ea typeface="宋体" panose="02010600030101010101" pitchFamily="2" charset="-122"/>
                    <a:cs typeface="Times New Roman" panose="02020603050405020304" pitchFamily="18" charset="0"/>
                  </a:rPr>
                  <a:t> MLP</a:t>
                </a:r>
                <a:r>
                  <a:rPr lang="zh-CN" altLang="zh-CN" sz="1800" dirty="0">
                    <a:effectLst/>
                    <a:latin typeface="Cambria" panose="02040503050406030204" pitchFamily="18" charset="0"/>
                    <a:ea typeface="宋体" panose="02010600030101010101" pitchFamily="2" charset="-122"/>
                    <a:cs typeface="Times New Roman" panose="02020603050405020304" pitchFamily="18" charset="0"/>
                  </a:rPr>
                  <a:t>得到</a:t>
                </a:r>
                <a:r>
                  <a:rPr lang="en-US" altLang="zh-CN" sz="1800" i="0">
                    <a:effectLst/>
                    <a:latin typeface="Cambria Math" panose="02040503050406030204" pitchFamily="18" charset="0"/>
                    <a:ea typeface="宋体" panose="02010600030101010101" pitchFamily="2" charset="-122"/>
                    <a:cs typeface="Times New Roman" panose="02020603050405020304" pitchFamily="18" charset="0"/>
                  </a:rPr>
                  <a:t>𝑧</a:t>
                </a:r>
                <a:r>
                  <a:rPr lang="zh-CN" altLang="zh-CN" sz="1800" i="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800" i="0">
                    <a:effectLst/>
                    <a:latin typeface="Cambria Math" panose="02040503050406030204" pitchFamily="18" charset="0"/>
                    <a:ea typeface="宋体" panose="02010600030101010101" pitchFamily="2" charset="-122"/>
                    <a:cs typeface="Times New Roman" panose="02020603050405020304" pitchFamily="18" charset="0"/>
                  </a:rPr>
                  <a:t>𝑒</a:t>
                </a:r>
                <a:r>
                  <a:rPr lang="zh-CN" altLang="zh-CN" sz="1800" i="0">
                    <a:effectLst/>
                    <a:latin typeface="Cambria Math" panose="02040503050406030204" pitchFamily="18" charset="0"/>
                    <a:ea typeface="宋体" panose="02010600030101010101" pitchFamily="2" charset="-122"/>
                    <a:cs typeface="Times New Roman" panose="02020603050405020304" pitchFamily="18" charset="0"/>
                  </a:rPr>
                  <a:t>_</a:t>
                </a:r>
                <a:r>
                  <a:rPr lang="en-US" altLang="zh-CN" sz="1800" i="0">
                    <a:effectLst/>
                    <a:latin typeface="Cambria Math" panose="02040503050406030204" pitchFamily="18" charset="0"/>
                    <a:ea typeface="宋体" panose="02010600030101010101" pitchFamily="2" charset="-122"/>
                    <a:cs typeface="Times New Roman" panose="02020603050405020304" pitchFamily="18" charset="0"/>
                  </a:rPr>
                  <a:t>𝑘 </a:t>
                </a:r>
                <a:r>
                  <a:rPr lang="zh-CN" altLang="zh-CN" sz="1800" i="0">
                    <a:effectLst/>
                    <a:latin typeface="Cambria Math" panose="02040503050406030204" pitchFamily="18" charset="0"/>
                    <a:ea typeface="宋体" panose="02010600030101010101" pitchFamily="2" charset="-122"/>
                    <a:cs typeface="Times New Roman" panose="02020603050405020304" pitchFamily="18" charset="0"/>
                  </a:rPr>
                  <a:t>)</a:t>
                </a:r>
                <a:r>
                  <a:rPr lang="zh-CN" altLang="en-US" dirty="0"/>
                  <a:t>，</a:t>
                </a:r>
                <a:r>
                  <a:rPr lang="en-US" altLang="zh-CN" sz="1200" kern="1200" dirty="0" err="1">
                    <a:solidFill>
                      <a:schemeClr val="tx1"/>
                    </a:solidFill>
                    <a:effectLst/>
                    <a:latin typeface="+mn-lt"/>
                    <a:ea typeface="+mn-ea"/>
                    <a:cs typeface="+mn-cs"/>
                  </a:rPr>
                  <a:t>其中</a:t>
                </a:r>
                <a:r>
                  <a:rPr lang="zh-CN" altLang="en-US" sz="1200" kern="1200" dirty="0">
                    <a:solidFill>
                      <a:schemeClr val="tx1"/>
                    </a:solidFill>
                    <a:effectLst/>
                    <a:latin typeface="+mn-lt"/>
                    <a:ea typeface="+mn-ea"/>
                    <a:cs typeface="+mn-cs"/>
                  </a:rPr>
                  <a:t>激活函数</a:t>
                </a:r>
                <a:r>
                  <a:rPr lang="en-US" altLang="zh-CN" sz="1200" kern="1200" dirty="0" err="1">
                    <a:solidFill>
                      <a:schemeClr val="tx1"/>
                    </a:solidFill>
                    <a:effectLst/>
                    <a:latin typeface="+mn-lt"/>
                    <a:ea typeface="+mn-ea"/>
                    <a:cs typeface="+mn-cs"/>
                  </a:rPr>
                  <a:t>是一个非线性</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ReLU</a:t>
                </a:r>
                <a:endParaRPr lang="zh-CN" altLang="zh-CN" sz="1200" kern="1200" dirty="0">
                  <a:solidFill>
                    <a:schemeClr val="tx1"/>
                  </a:solidFill>
                  <a:effectLst/>
                  <a:latin typeface="+mn-lt"/>
                  <a:ea typeface="+mn-ea"/>
                  <a:cs typeface="+mn-cs"/>
                </a:endParaRPr>
              </a:p>
              <a:p>
                <a:endParaRPr lang="zh-CN" altLang="en-US" dirty="0"/>
              </a:p>
            </p:txBody>
          </p:sp>
        </mc:Fallback>
      </mc:AlternateContent>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837249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502399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mj-lt"/>
              <a:buNone/>
            </a:pPr>
            <a:endParaRPr lang="zh-CN" altLang="en-US" dirty="0"/>
          </a:p>
        </p:txBody>
      </p:sp>
      <p:sp>
        <p:nvSpPr>
          <p:cNvPr id="4" name="灯片编号占位符 3"/>
          <p:cNvSpPr>
            <a:spLocks noGrp="1"/>
          </p:cNvSpPr>
          <p:nvPr>
            <p:ph type="sldNum" sz="quarter" idx="5"/>
          </p:nvPr>
        </p:nvSpPr>
        <p:spPr/>
        <p:txBody>
          <a:bodyPr/>
          <a:lstStyle/>
          <a:p>
            <a:fld id="{20BEECF4-4BA1-44BE-9845-09E73C2C9808}" type="slidenum">
              <a:rPr lang="zh-CN" altLang="en-US" smtClean="0"/>
              <a:t>13</a:t>
            </a:fld>
            <a:endParaRPr lang="zh-CN" altLang="en-US"/>
          </a:p>
        </p:txBody>
      </p:sp>
    </p:spTree>
    <p:extLst>
      <p:ext uri="{BB962C8B-B14F-4D97-AF65-F5344CB8AC3E}">
        <p14:creationId xmlns:p14="http://schemas.microsoft.com/office/powerpoint/2010/main" val="366367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dirty="0">
                <a:solidFill>
                  <a:srgbClr val="000000"/>
                </a:solidFill>
                <a:effectLst/>
                <a:latin typeface="微软雅黑" panose="020B0503020204020204" pitchFamily="34" charset="-122"/>
                <a:ea typeface="微软雅黑" panose="020B0503020204020204" pitchFamily="34" charset="-122"/>
              </a:rPr>
              <a:t>其中数据与标签之间的因果关系已知且可控</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202025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旨在消除图数据中混杂因素的影响，因为混杂因素由于与因果两者的相关性而可能在因果之间产生错误的关联</a:t>
            </a:r>
            <a:r>
              <a:rPr lang="en-US" altLang="zh-CN" b="0" i="0" dirty="0">
                <a:solidFill>
                  <a:srgbClr val="000000"/>
                </a:solidFill>
                <a:effectLst/>
                <a:latin typeface="微软雅黑" panose="020B0503020204020204" pitchFamily="34" charset="-122"/>
                <a:ea typeface="微软雅黑" panose="020B0503020204020204" pitchFamily="34" charset="-122"/>
              </a:rPr>
              <a:t>(Pearl 2002)</a:t>
            </a:r>
            <a:r>
              <a:rPr lang="zh-CN" altLang="en-US" b="0" i="0" dirty="0">
                <a:solidFill>
                  <a:srgbClr val="000000"/>
                </a:solidFill>
                <a:effectLst/>
                <a:latin typeface="微软雅黑" panose="020B0503020204020204" pitchFamily="34" charset="-122"/>
                <a:ea typeface="微软雅黑" panose="020B0503020204020204" pitchFamily="34" charset="-122"/>
              </a:rPr>
              <a:t>。</a:t>
            </a:r>
          </a:p>
          <a:p>
            <a:endParaRPr lang="zh-CN" altLang="en-US"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虽然相关模型在增强</a:t>
            </a:r>
            <a:r>
              <a:rPr lang="en-US" altLang="zh-CN" b="0" i="0" dirty="0" err="1">
                <a:solidFill>
                  <a:srgbClr val="000000"/>
                </a:solidFill>
                <a:effectLst/>
                <a:latin typeface="微软雅黑" panose="020B0503020204020204" pitchFamily="34" charset="-122"/>
                <a:ea typeface="微软雅黑" panose="020B0503020204020204" pitchFamily="34" charset="-122"/>
              </a:rPr>
              <a:t>gnn</a:t>
            </a:r>
            <a:r>
              <a:rPr lang="zh-CN" altLang="en-US" b="0" i="0" dirty="0">
                <a:solidFill>
                  <a:srgbClr val="000000"/>
                </a:solidFill>
                <a:effectLst/>
                <a:latin typeface="微软雅黑" panose="020B0503020204020204" pitchFamily="34" charset="-122"/>
                <a:ea typeface="微软雅黑" panose="020B0503020204020204" pitchFamily="34" charset="-122"/>
              </a:rPr>
              <a:t>内部因果关系建模方面取得了一些进展，但在这一领域仍缺乏深入的研究</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然而，由于图数据的复杂性，很难手动识别这些混杂因素及其特定影响。</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该数据集可以生成可识别和可控因果关系的复杂图数据。</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396548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Dir:Discovering</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Invariant Rationales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ERM</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Empirical Risk Minimization</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（作为传统</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gnn</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模型）</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dirty="0"/>
          </a:p>
          <a:p>
            <a:r>
              <a:rPr lang="zh-CN" altLang="en-US" b="0" i="0" dirty="0">
                <a:solidFill>
                  <a:srgbClr val="000000"/>
                </a:solidFill>
                <a:effectLst/>
                <a:latin typeface="微软雅黑" panose="020B0503020204020204" pitchFamily="34" charset="-122"/>
                <a:ea typeface="微软雅黑" panose="020B0503020204020204" pitchFamily="34" charset="-122"/>
              </a:rPr>
              <a:t>实验结果表明，具有因果增强的</a:t>
            </a:r>
            <a:r>
              <a:rPr lang="en-US" altLang="zh-CN" b="0" i="0" dirty="0" err="1">
                <a:solidFill>
                  <a:srgbClr val="000000"/>
                </a:solidFill>
                <a:effectLst/>
                <a:latin typeface="微软雅黑" panose="020B0503020204020204" pitchFamily="34" charset="-122"/>
                <a:ea typeface="微软雅黑" panose="020B0503020204020204" pitchFamily="34" charset="-122"/>
              </a:rPr>
              <a:t>gnn</a:t>
            </a:r>
            <a:r>
              <a:rPr lang="zh-CN" altLang="en-US" b="0" i="0" dirty="0">
                <a:solidFill>
                  <a:srgbClr val="000000"/>
                </a:solidFill>
                <a:effectLst/>
                <a:latin typeface="微软雅黑" panose="020B0503020204020204" pitchFamily="34" charset="-122"/>
                <a:ea typeface="微软雅黑" panose="020B0503020204020204" pitchFamily="34" charset="-122"/>
              </a:rPr>
              <a:t>并没有成功地完全消除所有场景中的混杂因素。</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682452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基于上述发现，由于主要目标是尽量减少混杂因素对模型输出的影响，因此直接将操作应用于模型的输出表示就足够了。这样的话，减少了引入额外神经网络的需要，从而简化了模型。此外，可以使模型更加灵活和可调整，以适应各种数据集。</a:t>
            </a:r>
            <a:endParaRPr lang="zh-CN" altLang="en-US" dirty="0">
              <a:solidFill>
                <a:schemeClr val="tx1"/>
              </a:solidFill>
            </a:endParaRPr>
          </a:p>
          <a:p>
            <a:pPr marL="0" indent="0">
              <a:buFont typeface="Arial" panose="020B0604020202020204" pitchFamily="34" charset="0"/>
              <a:buNone/>
            </a:pPr>
            <a:r>
              <a:rPr lang="en-US" altLang="zh-CN" b="0" i="0" dirty="0">
                <a:solidFill>
                  <a:srgbClr val="000000"/>
                </a:solidFill>
                <a:effectLst/>
                <a:latin typeface="微软雅黑" panose="020B0503020204020204" pitchFamily="34" charset="-122"/>
                <a:ea typeface="微软雅黑" panose="020B0503020204020204" pitchFamily="34" charset="-122"/>
              </a:rPr>
              <a:t>R-CAM</a:t>
            </a:r>
            <a:r>
              <a:rPr lang="zh-CN" altLang="en-US" b="0" i="0" dirty="0">
                <a:solidFill>
                  <a:srgbClr val="000000"/>
                </a:solidFill>
                <a:effectLst/>
                <a:latin typeface="微软雅黑" panose="020B0503020204020204" pitchFamily="34" charset="-122"/>
                <a:ea typeface="微软雅黑" panose="020B0503020204020204" pitchFamily="34" charset="-122"/>
              </a:rPr>
              <a:t>以即插即用的方式运行，可以无缝应用于各种</a:t>
            </a:r>
            <a:r>
              <a:rPr lang="en-US" altLang="zh-CN" b="0" i="0" dirty="0">
                <a:solidFill>
                  <a:srgbClr val="000000"/>
                </a:solidFill>
                <a:effectLst/>
                <a:latin typeface="微软雅黑" panose="020B0503020204020204" pitchFamily="34" charset="-122"/>
                <a:ea typeface="微软雅黑" panose="020B0503020204020204" pitchFamily="34" charset="-122"/>
              </a:rPr>
              <a:t>GNN</a:t>
            </a:r>
            <a:r>
              <a:rPr lang="zh-CN" altLang="en-US" b="0" i="0" dirty="0">
                <a:solidFill>
                  <a:srgbClr val="000000"/>
                </a:solidFill>
                <a:effectLst/>
                <a:latin typeface="微软雅黑" panose="020B0503020204020204" pitchFamily="34" charset="-122"/>
                <a:ea typeface="微软雅黑" panose="020B0503020204020204" pitchFamily="34" charset="-122"/>
              </a:rPr>
              <a:t>模型。</a:t>
            </a:r>
            <a:r>
              <a:rPr lang="en-US" altLang="zh-CN" b="0" i="0" dirty="0">
                <a:solidFill>
                  <a:srgbClr val="000000"/>
                </a:solidFill>
                <a:effectLst/>
                <a:latin typeface="微软雅黑" panose="020B0503020204020204" pitchFamily="34" charset="-122"/>
                <a:ea typeface="微软雅黑" panose="020B0503020204020204" pitchFamily="34" charset="-122"/>
              </a:rPr>
              <a:t>R-CAM</a:t>
            </a:r>
            <a:r>
              <a:rPr lang="zh-CN" altLang="en-US" b="0" i="0" dirty="0">
                <a:solidFill>
                  <a:srgbClr val="000000"/>
                </a:solidFill>
                <a:effectLst/>
                <a:latin typeface="微软雅黑" panose="020B0503020204020204" pitchFamily="34" charset="-122"/>
                <a:ea typeface="微软雅黑" panose="020B0503020204020204" pitchFamily="34" charset="-122"/>
              </a:rPr>
              <a:t>通过强调与标签有因果关系的特征，而忽略与标签没有因果关系的特征，迫使</a:t>
            </a:r>
            <a:r>
              <a:rPr lang="en-US" altLang="zh-CN" b="0" i="0" dirty="0">
                <a:solidFill>
                  <a:srgbClr val="000000"/>
                </a:solidFill>
                <a:effectLst/>
                <a:latin typeface="微软雅黑" panose="020B0503020204020204" pitchFamily="34" charset="-122"/>
                <a:ea typeface="微软雅黑" panose="020B0503020204020204" pitchFamily="34" charset="-122"/>
              </a:rPr>
              <a:t>GNN</a:t>
            </a:r>
            <a:r>
              <a:rPr lang="zh-CN" altLang="en-US" b="0" i="0" dirty="0">
                <a:solidFill>
                  <a:srgbClr val="000000"/>
                </a:solidFill>
                <a:effectLst/>
                <a:latin typeface="微软雅黑" panose="020B0503020204020204" pitchFamily="34" charset="-122"/>
                <a:ea typeface="微软雅黑" panose="020B0503020204020204" pitchFamily="34" charset="-122"/>
              </a:rPr>
              <a:t>模型获得更多的因果知识。</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859737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632960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在因果关系领域，研究人员通过使用因果模型分析系统内的因果关系。因果模型是一个框架，用于表示系统中不同变量或因素之间的因果关系。因果模型</a:t>
            </a:r>
            <a:r>
              <a:rPr lang="en-US" altLang="zh-CN" b="0" i="0" dirty="0">
                <a:solidFill>
                  <a:srgbClr val="000000"/>
                </a:solidFill>
                <a:effectLst/>
                <a:latin typeface="微软雅黑" panose="020B0503020204020204" pitchFamily="34" charset="-122"/>
                <a:ea typeface="微软雅黑" panose="020B0503020204020204" pitchFamily="34" charset="-122"/>
              </a:rPr>
              <a:t>M</a:t>
            </a:r>
            <a:r>
              <a:rPr lang="zh-CN" altLang="en-US" b="0" i="0" dirty="0">
                <a:solidFill>
                  <a:srgbClr val="000000"/>
                </a:solidFill>
                <a:effectLst/>
                <a:latin typeface="微软雅黑" panose="020B0503020204020204" pitchFamily="34" charset="-122"/>
                <a:ea typeface="微软雅黑" panose="020B0503020204020204" pitchFamily="34" charset="-122"/>
              </a:rPr>
              <a:t>可以表示为图，其中变量通过有向边连接以指示影响方向。对于变量</a:t>
            </a:r>
            <a:r>
              <a:rPr lang="en-US" altLang="zh-CN" b="0" i="0" dirty="0">
                <a:solidFill>
                  <a:srgbClr val="000000"/>
                </a:solidFill>
                <a:effectLst/>
                <a:latin typeface="微软雅黑" panose="020B0503020204020204" pitchFamily="34" charset="-122"/>
                <a:ea typeface="微软雅黑" panose="020B0503020204020204" pitchFamily="34" charset="-122"/>
              </a:rPr>
              <a:t>X</a:t>
            </a:r>
            <a:r>
              <a:rPr lang="zh-CN" altLang="en-US" b="0" i="0" dirty="0">
                <a:solidFill>
                  <a:srgbClr val="000000"/>
                </a:solidFill>
                <a:effectLst/>
                <a:latin typeface="微软雅黑" panose="020B0503020204020204" pitchFamily="34" charset="-122"/>
                <a:ea typeface="微软雅黑" panose="020B0503020204020204" pitchFamily="34" charset="-122"/>
              </a:rPr>
              <a:t>，其在因果模型中的祖先</a:t>
            </a:r>
            <a:r>
              <a:rPr lang="en-US" altLang="zh-CN" b="0" i="0" dirty="0">
                <a:solidFill>
                  <a:srgbClr val="000000"/>
                </a:solidFill>
                <a:effectLst/>
                <a:latin typeface="微软雅黑" panose="020B0503020204020204" pitchFamily="34" charset="-122"/>
                <a:ea typeface="微软雅黑" panose="020B0503020204020204" pitchFamily="34" charset="-122"/>
              </a:rPr>
              <a:t>S</a:t>
            </a:r>
            <a:r>
              <a:rPr lang="zh-CN" altLang="en-US" b="0" i="0" dirty="0">
                <a:solidFill>
                  <a:srgbClr val="000000"/>
                </a:solidFill>
                <a:effectLst/>
                <a:latin typeface="微软雅黑" panose="020B0503020204020204" pitchFamily="34" charset="-122"/>
                <a:ea typeface="微软雅黑" panose="020B0503020204020204" pitchFamily="34" charset="-122"/>
              </a:rPr>
              <a:t>是直接或间接影响</a:t>
            </a:r>
            <a:r>
              <a:rPr lang="en-US" altLang="zh-CN" b="0" i="0" dirty="0">
                <a:solidFill>
                  <a:srgbClr val="000000"/>
                </a:solidFill>
                <a:effectLst/>
                <a:latin typeface="微软雅黑" panose="020B0503020204020204" pitchFamily="34" charset="-122"/>
                <a:ea typeface="微软雅黑" panose="020B0503020204020204" pitchFamily="34" charset="-122"/>
              </a:rPr>
              <a:t>X</a:t>
            </a:r>
            <a:r>
              <a:rPr lang="zh-CN" altLang="en-US" b="0" i="0" dirty="0">
                <a:solidFill>
                  <a:srgbClr val="000000"/>
                </a:solidFill>
                <a:effectLst/>
                <a:latin typeface="微软雅黑" panose="020B0503020204020204" pitchFamily="34" charset="-122"/>
                <a:ea typeface="微软雅黑" panose="020B0503020204020204" pitchFamily="34" charset="-122"/>
              </a:rPr>
              <a:t>的变量。另一方面，后代</a:t>
            </a:r>
            <a:r>
              <a:rPr lang="en-US" altLang="zh-CN" b="0" i="0" dirty="0">
                <a:solidFill>
                  <a:srgbClr val="000000"/>
                </a:solidFill>
                <a:effectLst/>
                <a:latin typeface="微软雅黑" panose="020B0503020204020204" pitchFamily="34" charset="-122"/>
                <a:ea typeface="微软雅黑" panose="020B0503020204020204" pitchFamily="34" charset="-122"/>
              </a:rPr>
              <a:t>D</a:t>
            </a:r>
            <a:r>
              <a:rPr lang="zh-CN" altLang="en-US" b="0" i="0" dirty="0">
                <a:solidFill>
                  <a:srgbClr val="000000"/>
                </a:solidFill>
                <a:effectLst/>
                <a:latin typeface="微软雅黑" panose="020B0503020204020204" pitchFamily="34" charset="-122"/>
                <a:ea typeface="微软雅黑" panose="020B0503020204020204" pitchFamily="34" charset="-122"/>
              </a:rPr>
              <a:t>是直接或间接受</a:t>
            </a:r>
            <a:r>
              <a:rPr lang="en-US" altLang="zh-CN" b="0" i="0" dirty="0">
                <a:solidFill>
                  <a:srgbClr val="000000"/>
                </a:solidFill>
                <a:effectLst/>
                <a:latin typeface="微软雅黑" panose="020B0503020204020204" pitchFamily="34" charset="-122"/>
                <a:ea typeface="微软雅黑" panose="020B0503020204020204" pitchFamily="34" charset="-122"/>
              </a:rPr>
              <a:t>X</a:t>
            </a:r>
            <a:r>
              <a:rPr lang="zh-CN" altLang="en-US" b="0" i="0" dirty="0">
                <a:solidFill>
                  <a:srgbClr val="000000"/>
                </a:solidFill>
                <a:effectLst/>
                <a:latin typeface="微软雅黑" panose="020B0503020204020204" pitchFamily="34" charset="-122"/>
                <a:ea typeface="微软雅黑" panose="020B0503020204020204" pitchFamily="34" charset="-122"/>
              </a:rPr>
              <a:t>影响的变量。在我们的分析中，我们假设存在一个可用于为我们的任务建模的因果模型</a:t>
            </a:r>
            <a:r>
              <a:rPr lang="en-US" altLang="zh-CN" b="0" i="0" dirty="0">
                <a:solidFill>
                  <a:srgbClr val="000000"/>
                </a:solidFill>
                <a:effectLst/>
                <a:latin typeface="微软雅黑" panose="020B0503020204020204" pitchFamily="34" charset="-122"/>
                <a:ea typeface="微软雅黑" panose="020B0503020204020204" pitchFamily="34" charset="-122"/>
              </a:rPr>
              <a:t>M</a:t>
            </a:r>
            <a:r>
              <a:rPr lang="zh-CN" altLang="en-US" b="0" i="0" dirty="0">
                <a:solidFill>
                  <a:srgbClr val="000000"/>
                </a:solidFill>
                <a:effectLst/>
                <a:latin typeface="微软雅黑" panose="020B0503020204020204" pitchFamily="34" charset="-122"/>
                <a:ea typeface="微软雅黑" panose="020B0503020204020204" pitchFamily="34" charset="-122"/>
              </a:rPr>
              <a:t>。然而，这个模型的具体结构目前尚不清楚。</a:t>
            </a:r>
            <a:endParaRPr lang="zh-CN" altLang="en-US" dirty="0"/>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en-US" altLang="zh-CN" b="0" i="0" dirty="0">
                <a:solidFill>
                  <a:srgbClr val="000000"/>
                </a:solidFill>
                <a:effectLst/>
                <a:latin typeface="微软雅黑" panose="020B0503020204020204" pitchFamily="34" charset="-122"/>
                <a:ea typeface="微软雅黑" panose="020B0503020204020204" pitchFamily="34" charset="-122"/>
              </a:rPr>
              <a:t>CRCG</a:t>
            </a:r>
            <a:r>
              <a:rPr lang="zh-CN" altLang="en-US" b="0" i="0" dirty="0">
                <a:solidFill>
                  <a:srgbClr val="000000"/>
                </a:solidFill>
                <a:effectLst/>
                <a:latin typeface="微软雅黑" panose="020B0503020204020204" pitchFamily="34" charset="-122"/>
                <a:ea typeface="微软雅黑" panose="020B0503020204020204" pitchFamily="34" charset="-122"/>
              </a:rPr>
              <a:t>数据集被创建为一个综合生成的数据集，允许根据需要构建各种因果关系。</a:t>
            </a:r>
            <a:r>
              <a:rPr lang="en-US" altLang="zh-CN" b="0" i="0" dirty="0">
                <a:solidFill>
                  <a:srgbClr val="000000"/>
                </a:solidFill>
                <a:effectLst/>
                <a:latin typeface="微软雅黑" panose="020B0503020204020204" pitchFamily="34" charset="-122"/>
                <a:ea typeface="微软雅黑" panose="020B0503020204020204" pitchFamily="34" charset="-122"/>
              </a:rPr>
              <a:t>CRCG</a:t>
            </a:r>
            <a:r>
              <a:rPr lang="zh-CN" altLang="en-US" b="0" i="0" dirty="0">
                <a:solidFill>
                  <a:srgbClr val="000000"/>
                </a:solidFill>
                <a:effectLst/>
                <a:latin typeface="微软雅黑" panose="020B0503020204020204" pitchFamily="34" charset="-122"/>
                <a:ea typeface="微软雅黑" panose="020B0503020204020204" pitchFamily="34" charset="-122"/>
              </a:rPr>
              <a:t>数据集旨在创建具有复杂结构和节点特征的图形。它涉及到利用各种可控制的子图，通过不同的连接方法来构造整个图。节点特性也使用不同的模式生成。</a:t>
            </a:r>
            <a:r>
              <a:rPr lang="en-US" altLang="zh-CN" b="0" i="0" dirty="0">
                <a:solidFill>
                  <a:srgbClr val="000000"/>
                </a:solidFill>
                <a:effectLst/>
                <a:latin typeface="微软雅黑" panose="020B0503020204020204" pitchFamily="34" charset="-122"/>
                <a:ea typeface="微软雅黑" panose="020B0503020204020204" pitchFamily="34" charset="-122"/>
              </a:rPr>
              <a:t>CRCG</a:t>
            </a:r>
            <a:r>
              <a:rPr lang="zh-CN" altLang="en-US" b="0" i="0" dirty="0">
                <a:solidFill>
                  <a:srgbClr val="000000"/>
                </a:solidFill>
                <a:effectLst/>
                <a:latin typeface="微软雅黑" panose="020B0503020204020204" pitchFamily="34" charset="-122"/>
                <a:ea typeface="微软雅黑" panose="020B0503020204020204" pitchFamily="34" charset="-122"/>
              </a:rPr>
              <a:t>数据集提供了更多样化和更复杂的图形数据集，可以在更复杂的场景中对</a:t>
            </a:r>
            <a:r>
              <a:rPr lang="en-US" altLang="zh-CN" b="0" i="0" dirty="0" err="1">
                <a:solidFill>
                  <a:srgbClr val="000000"/>
                </a:solidFill>
                <a:effectLst/>
                <a:latin typeface="微软雅黑" panose="020B0503020204020204" pitchFamily="34" charset="-122"/>
                <a:ea typeface="微软雅黑" panose="020B0503020204020204" pitchFamily="34" charset="-122"/>
              </a:rPr>
              <a:t>gnn</a:t>
            </a:r>
            <a:r>
              <a:rPr lang="zh-CN" altLang="en-US" b="0" i="0" dirty="0">
                <a:solidFill>
                  <a:srgbClr val="000000"/>
                </a:solidFill>
                <a:effectLst/>
                <a:latin typeface="微软雅黑" panose="020B0503020204020204" pitchFamily="34" charset="-122"/>
                <a:ea typeface="微软雅黑" panose="020B0503020204020204" pitchFamily="34" charset="-122"/>
              </a:rPr>
              <a:t>进行严格的测试。</a:t>
            </a:r>
            <a:r>
              <a:rPr lang="en-US" altLang="zh-CN" b="0" i="0" dirty="0">
                <a:solidFill>
                  <a:srgbClr val="000000"/>
                </a:solidFill>
                <a:effectLst/>
                <a:latin typeface="微软雅黑" panose="020B0503020204020204" pitchFamily="34" charset="-122"/>
                <a:ea typeface="微软雅黑" panose="020B0503020204020204" pitchFamily="34" charset="-122"/>
              </a:rPr>
              <a:t>CRCG</a:t>
            </a:r>
            <a:r>
              <a:rPr lang="zh-CN" altLang="en-US" b="0" i="0" dirty="0">
                <a:solidFill>
                  <a:srgbClr val="000000"/>
                </a:solidFill>
                <a:effectLst/>
                <a:latin typeface="微软雅黑" panose="020B0503020204020204" pitchFamily="34" charset="-122"/>
                <a:ea typeface="微软雅黑" panose="020B0503020204020204" pitchFamily="34" charset="-122"/>
              </a:rPr>
              <a:t>数据集不仅提供了更广泛的图数据构建模式，而且还允许通过参数调整这些模式，极大地丰富了分析图学习算法的基础数据集。此外，尽管生成了大量复杂的图数据，但</a:t>
            </a:r>
            <a:r>
              <a:rPr lang="en-US" altLang="zh-CN" b="0" i="0" dirty="0">
                <a:solidFill>
                  <a:srgbClr val="000000"/>
                </a:solidFill>
                <a:effectLst/>
                <a:latin typeface="微软雅黑" panose="020B0503020204020204" pitchFamily="34" charset="-122"/>
                <a:ea typeface="微软雅黑" panose="020B0503020204020204" pitchFamily="34" charset="-122"/>
              </a:rPr>
              <a:t>CRCG</a:t>
            </a:r>
            <a:r>
              <a:rPr lang="zh-CN" altLang="en-US" b="0" i="0" dirty="0">
                <a:solidFill>
                  <a:srgbClr val="000000"/>
                </a:solidFill>
                <a:effectLst/>
                <a:latin typeface="微软雅黑" panose="020B0503020204020204" pitchFamily="34" charset="-122"/>
                <a:ea typeface="微软雅黑" panose="020B0503020204020204" pitchFamily="34" charset="-122"/>
              </a:rPr>
              <a:t>的整个数据生成过程是预先知道和理解的，这有助于对在该数据集上训练的神经网络进行因果分析。</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我们可以根据</a:t>
            </a:r>
            <a:r>
              <a:rPr lang="en-US" altLang="zh-CN" b="0" i="0" dirty="0">
                <a:solidFill>
                  <a:srgbClr val="000000"/>
                </a:solidFill>
                <a:effectLst/>
                <a:latin typeface="微软雅黑" panose="020B0503020204020204" pitchFamily="34" charset="-122"/>
                <a:ea typeface="微软雅黑" panose="020B0503020204020204" pitchFamily="34" charset="-122"/>
              </a:rPr>
              <a:t>X</a:t>
            </a:r>
            <a:r>
              <a:rPr lang="zh-CN" altLang="en-US" b="0" i="0" dirty="0">
                <a:solidFill>
                  <a:srgbClr val="000000"/>
                </a:solidFill>
                <a:effectLst/>
                <a:latin typeface="微软雅黑" panose="020B0503020204020204" pitchFamily="34" charset="-122"/>
                <a:ea typeface="微软雅黑" panose="020B0503020204020204" pitchFamily="34" charset="-122"/>
              </a:rPr>
              <a:t>确定标签并将随机生成的噪声数据添加为</a:t>
            </a:r>
            <a:r>
              <a:rPr lang="en-US" altLang="zh-CN" b="0" i="0" dirty="0">
                <a:solidFill>
                  <a:srgbClr val="000000"/>
                </a:solidFill>
                <a:effectLst/>
                <a:latin typeface="微软雅黑" panose="020B0503020204020204" pitchFamily="34" charset="-122"/>
                <a:ea typeface="微软雅黑" panose="020B0503020204020204" pitchFamily="34" charset="-122"/>
              </a:rPr>
              <a:t>U</a:t>
            </a:r>
            <a:endParaRPr lang="zh-CN" altLang="en-US" b="0" i="0" dirty="0">
              <a:solidFill>
                <a:srgbClr val="000000"/>
              </a:solidFill>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697753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由于数据集是基于一系列决策和计算构建的，因此数据生成过程符合马尔可夫过程</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确保混杂因素的某些方面是由特定的因果因素决定的，而不是随机数据。</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在因果关系研究领域，变量</a:t>
            </a:r>
            <a:r>
              <a:rPr lang="en-US" altLang="zh-CN" b="0" i="0" dirty="0">
                <a:solidFill>
                  <a:srgbClr val="000000"/>
                </a:solidFill>
                <a:effectLst/>
                <a:latin typeface="微软雅黑" panose="020B0503020204020204" pitchFamily="34" charset="-122"/>
                <a:ea typeface="微软雅黑" panose="020B0503020204020204" pitchFamily="34" charset="-122"/>
              </a:rPr>
              <a:t>X</a:t>
            </a:r>
            <a:r>
              <a:rPr lang="zh-CN" altLang="en-US" b="0" i="0" dirty="0">
                <a:solidFill>
                  <a:srgbClr val="000000"/>
                </a:solidFill>
                <a:effectLst/>
                <a:latin typeface="微软雅黑" panose="020B0503020204020204" pitchFamily="34" charset="-122"/>
                <a:ea typeface="微软雅黑" panose="020B0503020204020204" pitchFamily="34" charset="-122"/>
              </a:rPr>
              <a:t>对变量</a:t>
            </a:r>
            <a:r>
              <a:rPr lang="en-US" altLang="zh-CN" b="0" i="0" dirty="0">
                <a:solidFill>
                  <a:srgbClr val="000000"/>
                </a:solidFill>
                <a:effectLst/>
                <a:latin typeface="微软雅黑" panose="020B0503020204020204" pitchFamily="34" charset="-122"/>
                <a:ea typeface="微软雅黑" panose="020B0503020204020204" pitchFamily="34" charset="-122"/>
              </a:rPr>
              <a:t>Y</a:t>
            </a:r>
            <a:r>
              <a:rPr lang="zh-CN" altLang="en-US" b="0" i="0" dirty="0">
                <a:solidFill>
                  <a:srgbClr val="000000"/>
                </a:solidFill>
                <a:effectLst/>
                <a:latin typeface="微软雅黑" panose="020B0503020204020204" pitchFamily="34" charset="-122"/>
                <a:ea typeface="微软雅黑" panose="020B0503020204020204" pitchFamily="34" charset="-122"/>
              </a:rPr>
              <a:t>的因果影响可以通过因果效应</a:t>
            </a:r>
            <a:r>
              <a:rPr lang="en-US" altLang="zh-CN" b="0" i="0" dirty="0">
                <a:solidFill>
                  <a:srgbClr val="000000"/>
                </a:solidFill>
                <a:effectLst/>
                <a:latin typeface="微软雅黑" panose="020B0503020204020204" pitchFamily="34" charset="-122"/>
                <a:ea typeface="微软雅黑" panose="020B0503020204020204" pitchFamily="34" charset="-122"/>
              </a:rPr>
              <a:t>P(Y | X) (Pearl et al . 2000)</a:t>
            </a:r>
            <a:r>
              <a:rPr lang="zh-CN" altLang="en-US" b="0" i="0" dirty="0">
                <a:solidFill>
                  <a:srgbClr val="000000"/>
                </a:solidFill>
                <a:effectLst/>
                <a:latin typeface="微软雅黑" panose="020B0503020204020204" pitchFamily="34" charset="-122"/>
                <a:ea typeface="微软雅黑" panose="020B0503020204020204" pitchFamily="34" charset="-122"/>
              </a:rPr>
              <a:t>来有效表达</a:t>
            </a:r>
            <a:r>
              <a:rPr lang="en-US" altLang="zh-CN" b="0" i="0" dirty="0">
                <a:solidFill>
                  <a:srgbClr val="000000"/>
                </a:solidFill>
                <a:effectLst/>
                <a:latin typeface="微软雅黑" panose="020B0503020204020204" pitchFamily="34" charset="-122"/>
                <a:ea typeface="微软雅黑" panose="020B0503020204020204" pitchFamily="34" charset="-122"/>
              </a:rPr>
              <a:t>(Pearl et al . 2000)</a:t>
            </a:r>
            <a:r>
              <a:rPr lang="zh-CN" altLang="en-US" b="0" i="0" dirty="0">
                <a:solidFill>
                  <a:srgbClr val="000000"/>
                </a:solidFill>
                <a:effectLst/>
                <a:latin typeface="微软雅黑" panose="020B0503020204020204" pitchFamily="34" charset="-122"/>
                <a:ea typeface="微软雅黑" panose="020B0503020204020204" pitchFamily="34" charset="-122"/>
              </a:rPr>
              <a:t>，其中</a:t>
            </a:r>
            <a:r>
              <a:rPr lang="en-US" altLang="zh-CN" b="0" i="0" dirty="0">
                <a:solidFill>
                  <a:srgbClr val="000000"/>
                </a:solidFill>
                <a:effectLst/>
                <a:latin typeface="微软雅黑" panose="020B0503020204020204" pitchFamily="34" charset="-122"/>
                <a:ea typeface="微软雅黑" panose="020B0503020204020204" pitchFamily="34" charset="-122"/>
              </a:rPr>
              <a:t>X</a:t>
            </a:r>
            <a:r>
              <a:rPr lang="zh-CN" altLang="en-US" b="0" i="0" dirty="0">
                <a:solidFill>
                  <a:srgbClr val="000000"/>
                </a:solidFill>
                <a:effectLst/>
                <a:latin typeface="微软雅黑" panose="020B0503020204020204" pitchFamily="34" charset="-122"/>
                <a:ea typeface="微软雅黑" panose="020B0503020204020204" pitchFamily="34" charset="-122"/>
              </a:rPr>
              <a:t>表示对变量</a:t>
            </a:r>
            <a:r>
              <a:rPr lang="en-US" altLang="zh-CN" b="0" i="0" dirty="0">
                <a:solidFill>
                  <a:srgbClr val="000000"/>
                </a:solidFill>
                <a:effectLst/>
                <a:latin typeface="微软雅黑" panose="020B0503020204020204" pitchFamily="34" charset="-122"/>
                <a:ea typeface="微软雅黑" panose="020B0503020204020204" pitchFamily="34" charset="-122"/>
              </a:rPr>
              <a:t>X</a:t>
            </a:r>
            <a:r>
              <a:rPr lang="zh-CN" altLang="en-US" b="0" i="0" dirty="0">
                <a:solidFill>
                  <a:srgbClr val="000000"/>
                </a:solidFill>
                <a:effectLst/>
                <a:latin typeface="微软雅黑" panose="020B0503020204020204" pitchFamily="34" charset="-122"/>
                <a:ea typeface="微软雅黑" panose="020B0503020204020204" pitchFamily="34" charset="-122"/>
              </a:rPr>
              <a:t>的干预操作。然而，干预操作需要对数据进行操作、赋值和观察相应的响应，这在</a:t>
            </a:r>
            <a:r>
              <a:rPr lang="en-US" altLang="zh-CN" b="0" i="0" dirty="0" err="1">
                <a:solidFill>
                  <a:srgbClr val="000000"/>
                </a:solidFill>
                <a:effectLst/>
                <a:latin typeface="微软雅黑" panose="020B0503020204020204" pitchFamily="34" charset="-122"/>
                <a:ea typeface="微软雅黑" panose="020B0503020204020204" pitchFamily="34" charset="-122"/>
              </a:rPr>
              <a:t>gnn</a:t>
            </a:r>
            <a:r>
              <a:rPr lang="zh-CN" altLang="en-US" b="0" i="0" dirty="0">
                <a:solidFill>
                  <a:srgbClr val="000000"/>
                </a:solidFill>
                <a:effectLst/>
                <a:latin typeface="微软雅黑" panose="020B0503020204020204" pitchFamily="34" charset="-122"/>
                <a:ea typeface="微软雅黑" panose="020B0503020204020204" pitchFamily="34" charset="-122"/>
              </a:rPr>
              <a:t>的训练背景下是具有挑战性的。</a:t>
            </a:r>
            <a:endParaRPr lang="zh-CN" altLang="en-US" dirty="0"/>
          </a:p>
          <a:p>
            <a:r>
              <a:rPr lang="zh-CN" altLang="en-US" b="0" i="0" dirty="0">
                <a:solidFill>
                  <a:srgbClr val="0D0D0D"/>
                </a:solidFill>
                <a:effectLst/>
                <a:latin typeface="Söhne"/>
              </a:rPr>
              <a:t>这个定义实际上是在描述一个理想状态，即一个图神经网络模型可以通过优化参数 </a:t>
            </a:r>
            <a:r>
              <a:rPr lang="en-US" altLang="zh-CN" b="0" i="1" dirty="0">
                <a:solidFill>
                  <a:srgbClr val="0D0D0D"/>
                </a:solidFill>
                <a:effectLst/>
                <a:latin typeface="KaTeX_Math"/>
              </a:rPr>
              <a:t>θ</a:t>
            </a:r>
            <a:r>
              <a:rPr lang="zh-CN" altLang="en-US" b="0" i="0" dirty="0">
                <a:solidFill>
                  <a:srgbClr val="0D0D0D"/>
                </a:solidFill>
                <a:effectLst/>
                <a:latin typeface="Söhne"/>
              </a:rPr>
              <a:t> 来最小化预测误差，并能够精确捕捉和模拟数据中的因果关系。如果能达到这个状态，模型就能准确预测在给定干预或变化后的结果。</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其中</a:t>
            </a:r>
            <a:r>
              <a:rPr lang="en-US" altLang="zh-CN" b="0" i="0" dirty="0">
                <a:solidFill>
                  <a:srgbClr val="000000"/>
                </a:solidFill>
                <a:effectLst/>
                <a:latin typeface="微软雅黑" panose="020B0503020204020204" pitchFamily="34" charset="-122"/>
                <a:ea typeface="微软雅黑" panose="020B0503020204020204" pitchFamily="34" charset="-122"/>
              </a:rPr>
              <a:t>Gi</a:t>
            </a:r>
            <a:r>
              <a:rPr lang="zh-CN" altLang="en-US" b="0" i="0" dirty="0">
                <a:solidFill>
                  <a:srgbClr val="000000"/>
                </a:solidFill>
                <a:effectLst/>
                <a:latin typeface="微软雅黑" panose="020B0503020204020204" pitchFamily="34" charset="-122"/>
                <a:ea typeface="微软雅黑" panose="020B0503020204020204" pitchFamily="34" charset="-122"/>
              </a:rPr>
              <a:t>是从</a:t>
            </a:r>
            <a:r>
              <a:rPr lang="en-US" altLang="zh-CN" b="0" i="0" dirty="0">
                <a:solidFill>
                  <a:srgbClr val="000000"/>
                </a:solidFill>
                <a:effectLst/>
                <a:latin typeface="微软雅黑" panose="020B0503020204020204" pitchFamily="34" charset="-122"/>
                <a:ea typeface="微软雅黑" panose="020B0503020204020204" pitchFamily="34" charset="-122"/>
              </a:rPr>
              <a:t>G</a:t>
            </a:r>
            <a:r>
              <a:rPr lang="zh-CN" altLang="en-US" b="0" i="0" dirty="0">
                <a:solidFill>
                  <a:srgbClr val="000000"/>
                </a:solidFill>
                <a:effectLst/>
                <a:latin typeface="微软雅黑" panose="020B0503020204020204" pitchFamily="34" charset="-122"/>
                <a:ea typeface="微软雅黑" panose="020B0503020204020204" pitchFamily="34" charset="-122"/>
              </a:rPr>
              <a:t>的值空间</a:t>
            </a:r>
            <a:r>
              <a:rPr lang="en-US" altLang="zh-CN" b="0" i="0" dirty="0">
                <a:solidFill>
                  <a:srgbClr val="000000"/>
                </a:solidFill>
                <a:effectLst/>
                <a:latin typeface="微软雅黑" panose="020B0503020204020204" pitchFamily="34" charset="-122"/>
                <a:ea typeface="微软雅黑" panose="020B0503020204020204" pitchFamily="34" charset="-122"/>
              </a:rPr>
              <a:t>G</a:t>
            </a:r>
            <a:r>
              <a:rPr lang="zh-CN" altLang="en-US" b="0" i="0" dirty="0">
                <a:solidFill>
                  <a:srgbClr val="000000"/>
                </a:solidFill>
                <a:effectLst/>
                <a:latin typeface="微软雅黑" panose="020B0503020204020204" pitchFamily="34" charset="-122"/>
                <a:ea typeface="微软雅黑" panose="020B0503020204020204" pitchFamily="34" charset="-122"/>
              </a:rPr>
              <a:t>中采样的图，</a:t>
            </a:r>
            <a:r>
              <a:rPr lang="en-US" altLang="zh-CN" b="0" i="0" dirty="0">
                <a:solidFill>
                  <a:srgbClr val="000000"/>
                </a:solidFill>
                <a:effectLst/>
                <a:latin typeface="微软雅黑" panose="020B0503020204020204" pitchFamily="34" charset="-122"/>
                <a:ea typeface="微软雅黑" panose="020B0503020204020204" pitchFamily="34" charset="-122"/>
              </a:rPr>
              <a:t>Yi</a:t>
            </a:r>
            <a:r>
              <a:rPr lang="zh-CN" altLang="en-US" b="0" i="0" dirty="0">
                <a:solidFill>
                  <a:srgbClr val="000000"/>
                </a:solidFill>
                <a:effectLst/>
                <a:latin typeface="微软雅黑" panose="020B0503020204020204" pitchFamily="34" charset="-122"/>
                <a:ea typeface="微软雅黑" panose="020B0503020204020204" pitchFamily="34" charset="-122"/>
              </a:rPr>
              <a:t>表示相应的真值标记。</a:t>
            </a:r>
            <a:r>
              <a:rPr lang="en-US" altLang="zh-CN" b="0" i="0" dirty="0">
                <a:solidFill>
                  <a:srgbClr val="000000"/>
                </a:solidFill>
                <a:effectLst/>
                <a:latin typeface="微软雅黑" panose="020B0503020204020204" pitchFamily="34" charset="-122"/>
                <a:ea typeface="微软雅黑" panose="020B0503020204020204" pitchFamily="34" charset="-122"/>
              </a:rPr>
              <a:t>N</a:t>
            </a:r>
            <a:r>
              <a:rPr lang="zh-CN" altLang="en-US" b="0" i="0" dirty="0">
                <a:solidFill>
                  <a:srgbClr val="000000"/>
                </a:solidFill>
                <a:effectLst/>
                <a:latin typeface="微软雅黑" panose="020B0503020204020204" pitchFamily="34" charset="-122"/>
                <a:ea typeface="微软雅黑" panose="020B0503020204020204" pitchFamily="34" charset="-122"/>
              </a:rPr>
              <a:t>是采样值足够大的图数据的个数。</a:t>
            </a:r>
          </a:p>
          <a:p>
            <a:pPr algn="just"/>
            <a:r>
              <a:rPr lang="en-US" altLang="zh-CN" b="0" i="0" dirty="0">
                <a:solidFill>
                  <a:srgbClr val="000000"/>
                </a:solidFill>
                <a:effectLst/>
                <a:latin typeface="微软雅黑" panose="020B0503020204020204" pitchFamily="34" charset="-122"/>
                <a:ea typeface="微软雅黑" panose="020B0503020204020204" pitchFamily="34" charset="-122"/>
              </a:rPr>
              <a:t>H</a:t>
            </a:r>
            <a:r>
              <a:rPr lang="zh-CN" altLang="en-US" b="0" i="0" dirty="0">
                <a:solidFill>
                  <a:srgbClr val="000000"/>
                </a:solidFill>
                <a:effectLst/>
                <a:latin typeface="微软雅黑" panose="020B0503020204020204" pitchFamily="34" charset="-122"/>
                <a:ea typeface="微软雅黑" panose="020B0503020204020204" pitchFamily="34" charset="-122"/>
              </a:rPr>
              <a:t>表示交叉熵损失。</a:t>
            </a:r>
            <a:r>
              <a:rPr lang="en-US" altLang="zh-CN" b="0" i="0" dirty="0">
                <a:solidFill>
                  <a:srgbClr val="000000"/>
                </a:solidFill>
                <a:effectLst/>
                <a:latin typeface="微软雅黑" panose="020B0503020204020204" pitchFamily="34" charset="-122"/>
                <a:ea typeface="微软雅黑" panose="020B0503020204020204" pitchFamily="34" charset="-122"/>
              </a:rPr>
              <a:t>f(·)</a:t>
            </a:r>
            <a:r>
              <a:rPr lang="zh-CN" altLang="en-US" b="0" i="0" dirty="0">
                <a:solidFill>
                  <a:srgbClr val="000000"/>
                </a:solidFill>
                <a:effectLst/>
                <a:latin typeface="微软雅黑" panose="020B0503020204020204" pitchFamily="34" charset="-122"/>
                <a:ea typeface="微软雅黑" panose="020B0503020204020204" pitchFamily="34" charset="-122"/>
              </a:rPr>
              <a:t>表示对</a:t>
            </a:r>
            <a:r>
              <a:rPr lang="en-US" altLang="zh-CN" b="0" i="0" dirty="0">
                <a:solidFill>
                  <a:srgbClr val="000000"/>
                </a:solidFill>
                <a:effectLst/>
                <a:latin typeface="微软雅黑" panose="020B0503020204020204" pitchFamily="34" charset="-122"/>
                <a:ea typeface="微软雅黑" panose="020B0503020204020204" pitchFamily="34" charset="-122"/>
              </a:rPr>
              <a:t>G</a:t>
            </a:r>
            <a:r>
              <a:rPr lang="zh-CN" altLang="en-US" b="0" i="0" dirty="0">
                <a:solidFill>
                  <a:srgbClr val="000000"/>
                </a:solidFill>
                <a:effectLst/>
                <a:latin typeface="微软雅黑" panose="020B0503020204020204" pitchFamily="34" charset="-122"/>
                <a:ea typeface="微软雅黑" panose="020B0503020204020204" pitchFamily="34" charset="-122"/>
              </a:rPr>
              <a:t>与</a:t>
            </a:r>
            <a:r>
              <a:rPr lang="en-US" altLang="zh-CN" b="0" i="0" dirty="0">
                <a:solidFill>
                  <a:srgbClr val="000000"/>
                </a:solidFill>
                <a:effectLst/>
                <a:latin typeface="微软雅黑" panose="020B0503020204020204" pitchFamily="34" charset="-122"/>
                <a:ea typeface="微软雅黑" panose="020B0503020204020204" pitchFamily="34" charset="-122"/>
              </a:rPr>
              <a:t>Y</a:t>
            </a:r>
            <a:r>
              <a:rPr lang="zh-CN" altLang="en-US" b="0" i="0" dirty="0">
                <a:solidFill>
                  <a:srgbClr val="000000"/>
                </a:solidFill>
                <a:effectLst/>
                <a:latin typeface="微软雅黑" panose="020B0503020204020204" pitchFamily="34" charset="-122"/>
                <a:ea typeface="微软雅黑" panose="020B0503020204020204" pitchFamily="34" charset="-122"/>
              </a:rPr>
              <a:t>之间的概率关系进行建模的</a:t>
            </a:r>
            <a:r>
              <a:rPr lang="en-US" altLang="zh-CN" b="0" i="0" dirty="0">
                <a:solidFill>
                  <a:srgbClr val="000000"/>
                </a:solidFill>
                <a:effectLst/>
                <a:latin typeface="微软雅黑" panose="020B0503020204020204" pitchFamily="34" charset="-122"/>
                <a:ea typeface="微软雅黑" panose="020B0503020204020204" pitchFamily="34" charset="-122"/>
              </a:rPr>
              <a:t>GNN</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θ</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θ *</a:t>
            </a:r>
            <a:r>
              <a:rPr lang="zh-CN" altLang="en-US" b="0" i="0" dirty="0">
                <a:solidFill>
                  <a:srgbClr val="000000"/>
                </a:solidFill>
                <a:effectLst/>
                <a:latin typeface="微软雅黑" panose="020B0503020204020204" pitchFamily="34" charset="-122"/>
                <a:ea typeface="微软雅黑" panose="020B0503020204020204" pitchFamily="34" charset="-122"/>
              </a:rPr>
              <a:t>表示</a:t>
            </a:r>
            <a:r>
              <a:rPr lang="en-US" altLang="zh-CN" b="0" i="0" dirty="0">
                <a:solidFill>
                  <a:srgbClr val="000000"/>
                </a:solidFill>
                <a:effectLst/>
                <a:latin typeface="微软雅黑" panose="020B0503020204020204" pitchFamily="34" charset="-122"/>
                <a:ea typeface="微软雅黑" panose="020B0503020204020204" pitchFamily="34" charset="-122"/>
              </a:rPr>
              <a:t>f(·)</a:t>
            </a:r>
            <a:r>
              <a:rPr lang="zh-CN" altLang="en-US" b="0" i="0" dirty="0">
                <a:solidFill>
                  <a:srgbClr val="000000"/>
                </a:solidFill>
                <a:effectLst/>
                <a:latin typeface="微软雅黑" panose="020B0503020204020204" pitchFamily="34" charset="-122"/>
                <a:ea typeface="微软雅黑" panose="020B0503020204020204" pitchFamily="34" charset="-122"/>
              </a:rPr>
              <a:t>的网络参数</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D0D0D"/>
                </a:solidFill>
                <a:effectLst/>
                <a:latin typeface="Söhne"/>
              </a:rPr>
              <a:t>公式旨在通过优化 </a:t>
            </a:r>
            <a:r>
              <a:rPr lang="zh-CN" altLang="en-US" b="0" i="0" dirty="0">
                <a:solidFill>
                  <a:srgbClr val="0D0D0D"/>
                </a:solidFill>
                <a:effectLst/>
                <a:latin typeface="KaTeX_Main"/>
              </a:rPr>
              <a:t>𝜃</a:t>
            </a:r>
            <a:r>
              <a:rPr lang="zh-CN" altLang="en-US" b="0" i="0" dirty="0">
                <a:solidFill>
                  <a:srgbClr val="0D0D0D"/>
                </a:solidFill>
                <a:effectLst/>
                <a:latin typeface="Söhne"/>
              </a:rPr>
              <a:t> 来最小化预测和真实标签之间的总损失。</a:t>
            </a:r>
            <a:endParaRPr lang="zh-CN" altLang="en-US" b="0" i="0" dirty="0">
              <a:solidFill>
                <a:srgbClr val="000000"/>
              </a:solidFill>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355633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微软雅黑" panose="020B0503020204020204" pitchFamily="34" charset="-122"/>
                <a:ea typeface="微软雅黑" panose="020B0503020204020204" pitchFamily="34" charset="-122"/>
              </a:rPr>
              <a:t>在</a:t>
            </a:r>
            <a:r>
              <a:rPr lang="en-US" altLang="zh-CN" b="0" i="0" dirty="0">
                <a:solidFill>
                  <a:srgbClr val="000000"/>
                </a:solidFill>
                <a:effectLst/>
                <a:latin typeface="微软雅黑" panose="020B0503020204020204" pitchFamily="34" charset="-122"/>
                <a:ea typeface="微软雅黑" panose="020B0503020204020204" pitchFamily="34" charset="-122"/>
              </a:rPr>
              <a:t>CRCG</a:t>
            </a:r>
            <a:r>
              <a:rPr lang="zh-CN" altLang="en-US" b="0" i="0" dirty="0">
                <a:solidFill>
                  <a:srgbClr val="000000"/>
                </a:solidFill>
                <a:effectLst/>
                <a:latin typeface="微软雅黑" panose="020B0503020204020204" pitchFamily="34" charset="-122"/>
                <a:ea typeface="微软雅黑" panose="020B0503020204020204" pitchFamily="34" charset="-122"/>
              </a:rPr>
              <a:t>数据集中，所有的标签都可以根据图数据</a:t>
            </a:r>
            <a:r>
              <a:rPr lang="en-US" altLang="zh-CN" b="0" i="0" dirty="0">
                <a:solidFill>
                  <a:srgbClr val="000000"/>
                </a:solidFill>
                <a:effectLst/>
                <a:latin typeface="微软雅黑" panose="020B0503020204020204" pitchFamily="34" charset="-122"/>
                <a:ea typeface="微软雅黑" panose="020B0503020204020204" pitchFamily="34" charset="-122"/>
              </a:rPr>
              <a:t>G</a:t>
            </a:r>
            <a:r>
              <a:rPr lang="zh-CN" altLang="en-US" b="0" i="0" dirty="0">
                <a:solidFill>
                  <a:srgbClr val="000000"/>
                </a:solidFill>
                <a:effectLst/>
                <a:latin typeface="微软雅黑" panose="020B0503020204020204" pitchFamily="34" charset="-122"/>
                <a:ea typeface="微软雅黑" panose="020B0503020204020204" pitchFamily="34" charset="-122"/>
              </a:rPr>
              <a:t>中的信息来确定。</a:t>
            </a: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在实际场景中，图形数据标签通常基于数据的内容进行注释。因此，实际上可以认为</a:t>
            </a:r>
            <a:r>
              <a:rPr lang="en-US" altLang="zh-CN" b="0" i="0" dirty="0">
                <a:solidFill>
                  <a:srgbClr val="000000"/>
                </a:solidFill>
                <a:effectLst/>
                <a:latin typeface="微软雅黑" panose="020B0503020204020204" pitchFamily="34" charset="-122"/>
                <a:ea typeface="微软雅黑" panose="020B0503020204020204" pitchFamily="34" charset="-122"/>
              </a:rPr>
              <a:t>G</a:t>
            </a:r>
            <a:r>
              <a:rPr lang="zh-CN" altLang="en-US" b="0" i="0" dirty="0">
                <a:solidFill>
                  <a:srgbClr val="000000"/>
                </a:solidFill>
                <a:effectLst/>
                <a:latin typeface="微软雅黑" panose="020B0503020204020204" pitchFamily="34" charset="-122"/>
                <a:ea typeface="微软雅黑" panose="020B0503020204020204" pitchFamily="34" charset="-122"/>
              </a:rPr>
              <a:t>截断了其所有祖先对</a:t>
            </a:r>
            <a:r>
              <a:rPr lang="en-US" altLang="zh-CN" b="0" i="0" dirty="0">
                <a:solidFill>
                  <a:srgbClr val="000000"/>
                </a:solidFill>
                <a:effectLst/>
                <a:latin typeface="微软雅黑" panose="020B0503020204020204" pitchFamily="34" charset="-122"/>
                <a:ea typeface="微软雅黑" panose="020B0503020204020204" pitchFamily="34" charset="-122"/>
              </a:rPr>
              <a:t>y</a:t>
            </a:r>
            <a:r>
              <a:rPr lang="zh-CN" altLang="en-US" b="0" i="0" dirty="0">
                <a:solidFill>
                  <a:srgbClr val="000000"/>
                </a:solidFill>
                <a:effectLst/>
                <a:latin typeface="微软雅黑" panose="020B0503020204020204" pitchFamily="34" charset="-122"/>
                <a:ea typeface="微软雅黑" panose="020B0503020204020204" pitchFamily="34" charset="-122"/>
              </a:rPr>
              <a:t>的影响。为了便于后续分析，减少不必要的干扰，我们提出以下假设。</a:t>
            </a:r>
          </a:p>
          <a:p>
            <a:r>
              <a:rPr lang="zh-CN" altLang="en-US" b="0" i="0" dirty="0">
                <a:solidFill>
                  <a:srgbClr val="0D0D0D"/>
                </a:solidFill>
                <a:effectLst/>
                <a:latin typeface="Söhne"/>
              </a:rPr>
              <a:t>这种假设允许研究人员在模型中忽略直接从 </a:t>
            </a:r>
            <a:r>
              <a:rPr lang="en-US" altLang="zh-CN" b="0" i="1" dirty="0">
                <a:solidFill>
                  <a:srgbClr val="0D0D0D"/>
                </a:solidFill>
                <a:effectLst/>
                <a:latin typeface="KaTeX_Math"/>
              </a:rPr>
              <a:t>S</a:t>
            </a:r>
            <a:r>
              <a:rPr lang="zh-CN" altLang="en-US" b="0" i="0" dirty="0">
                <a:solidFill>
                  <a:srgbClr val="0D0D0D"/>
                </a:solidFill>
                <a:effectLst/>
                <a:latin typeface="Söhne"/>
              </a:rPr>
              <a:t> 到 </a:t>
            </a:r>
            <a:r>
              <a:rPr lang="en-US" altLang="zh-CN" b="0" i="1" dirty="0">
                <a:solidFill>
                  <a:srgbClr val="0D0D0D"/>
                </a:solidFill>
                <a:effectLst/>
                <a:latin typeface="KaTeX_Math"/>
              </a:rPr>
              <a:t>Y</a:t>
            </a:r>
            <a:r>
              <a:rPr lang="zh-CN" altLang="en-US" b="0" i="0" dirty="0">
                <a:solidFill>
                  <a:srgbClr val="0D0D0D"/>
                </a:solidFill>
                <a:effectLst/>
                <a:latin typeface="Söhne"/>
              </a:rPr>
              <a:t> 的路径，只专注于通过 </a:t>
            </a:r>
            <a:r>
              <a:rPr lang="en-US" altLang="zh-CN" b="0" i="1" dirty="0">
                <a:solidFill>
                  <a:srgbClr val="0D0D0D"/>
                </a:solidFill>
                <a:effectLst/>
                <a:latin typeface="KaTeX_Math"/>
              </a:rPr>
              <a:t>G</a:t>
            </a:r>
            <a:r>
              <a:rPr lang="zh-CN" altLang="en-US" b="0" i="0" dirty="0">
                <a:solidFill>
                  <a:srgbClr val="0D0D0D"/>
                </a:solidFill>
                <a:effectLst/>
                <a:latin typeface="Söhne"/>
              </a:rPr>
              <a:t> 的影响，从而简化模型的复杂性。它减少了需要考虑的交互效应数量，使模型更容易训练和解释。</a:t>
            </a:r>
            <a:br>
              <a:rPr lang="zh-CN" altLang="en-US" dirty="0"/>
            </a:br>
            <a:endParaRPr lang="en-US" altLang="zh-CN" dirty="0"/>
          </a:p>
          <a:p>
            <a:r>
              <a:rPr lang="zh-CN" altLang="en-US" b="0" i="0" dirty="0">
                <a:solidFill>
                  <a:srgbClr val="0D0D0D"/>
                </a:solidFill>
                <a:effectLst/>
                <a:latin typeface="Söhne"/>
              </a:rPr>
              <a:t>这意味着存在某种图神经网络 </a:t>
            </a:r>
            <a:r>
              <a:rPr lang="zh-CN" altLang="en-US" b="0" i="0" dirty="0">
                <a:solidFill>
                  <a:srgbClr val="0D0D0D"/>
                </a:solidFill>
                <a:effectLst/>
                <a:latin typeface="KaTeX_Main"/>
              </a:rPr>
              <a:t>𝑓𝜃∗</a:t>
            </a:r>
            <a:r>
              <a:rPr lang="zh-CN" altLang="en-US" b="0" i="0" dirty="0">
                <a:solidFill>
                  <a:srgbClr val="0D0D0D"/>
                </a:solidFill>
                <a:effectLst/>
                <a:latin typeface="Söhne"/>
              </a:rPr>
              <a:t>能够学习并模拟这种因果关系。</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给定定理</a:t>
            </a:r>
            <a:r>
              <a:rPr lang="en-US" altLang="zh-CN" b="0" i="0" dirty="0">
                <a:solidFill>
                  <a:srgbClr val="000000"/>
                </a:solidFill>
                <a:effectLst/>
                <a:latin typeface="微软雅黑" panose="020B0503020204020204" pitchFamily="34" charset="-122"/>
                <a:ea typeface="微软雅黑" panose="020B0503020204020204" pitchFamily="34" charset="-122"/>
              </a:rPr>
              <a:t>2,gnn</a:t>
            </a:r>
            <a:r>
              <a:rPr lang="zh-CN" altLang="en-US" b="0" i="0" dirty="0">
                <a:solidFill>
                  <a:srgbClr val="000000"/>
                </a:solidFill>
                <a:effectLst/>
                <a:latin typeface="微软雅黑" panose="020B0503020204020204" pitchFamily="34" charset="-122"/>
                <a:ea typeface="微软雅黑" panose="020B0503020204020204" pitchFamily="34" charset="-122"/>
              </a:rPr>
              <a:t>可以在无混杂的图数据中建模因果关系，在实际场景中，即使在没有混杂因素的情况下，数据集的复杂性仍然会引入干扰。作者在没有混杂因素的数据集上进行实验分析，以比较传统</a:t>
            </a:r>
            <a:r>
              <a:rPr lang="en-US" altLang="zh-CN" b="0" i="0" dirty="0" err="1">
                <a:solidFill>
                  <a:srgbClr val="000000"/>
                </a:solidFill>
                <a:effectLst/>
                <a:latin typeface="微软雅黑" panose="020B0503020204020204" pitchFamily="34" charset="-122"/>
                <a:ea typeface="微软雅黑" panose="020B0503020204020204" pitchFamily="34" charset="-122"/>
              </a:rPr>
              <a:t>gnn</a:t>
            </a:r>
            <a:r>
              <a:rPr lang="zh-CN" altLang="en-US" b="0" i="0" dirty="0">
                <a:solidFill>
                  <a:srgbClr val="000000"/>
                </a:solidFill>
                <a:effectLst/>
                <a:latin typeface="微软雅黑" panose="020B0503020204020204" pitchFamily="34" charset="-122"/>
                <a:ea typeface="微软雅黑" panose="020B0503020204020204" pitchFamily="34" charset="-122"/>
              </a:rPr>
              <a:t>与具有因果增强模块的</a:t>
            </a:r>
            <a:r>
              <a:rPr lang="en-US" altLang="zh-CN" b="0" i="0" dirty="0" err="1">
                <a:solidFill>
                  <a:srgbClr val="000000"/>
                </a:solidFill>
                <a:effectLst/>
                <a:latin typeface="微软雅黑" panose="020B0503020204020204" pitchFamily="34" charset="-122"/>
                <a:ea typeface="微软雅黑" panose="020B0503020204020204" pitchFamily="34" charset="-122"/>
              </a:rPr>
              <a:t>gnn</a:t>
            </a:r>
            <a:r>
              <a:rPr lang="zh-CN" altLang="en-US" b="0" i="0" dirty="0">
                <a:solidFill>
                  <a:srgbClr val="000000"/>
                </a:solidFill>
                <a:effectLst/>
                <a:latin typeface="微软雅黑" panose="020B0503020204020204" pitchFamily="34" charset="-122"/>
                <a:ea typeface="微软雅黑" panose="020B0503020204020204" pitchFamily="34" charset="-122"/>
              </a:rPr>
              <a:t>的性能。</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模型的成功取决于</a:t>
            </a:r>
            <a:r>
              <a:rPr lang="en-US" altLang="zh-CN" b="0" i="0" dirty="0">
                <a:solidFill>
                  <a:srgbClr val="000000"/>
                </a:solidFill>
                <a:effectLst/>
                <a:latin typeface="微软雅黑" panose="020B0503020204020204" pitchFamily="34" charset="-122"/>
                <a:ea typeface="微软雅黑" panose="020B0503020204020204" pitchFamily="34" charset="-122"/>
              </a:rPr>
              <a:t>GNN</a:t>
            </a:r>
            <a:r>
              <a:rPr lang="zh-CN" altLang="en-US" b="0" i="0" dirty="0">
                <a:solidFill>
                  <a:srgbClr val="000000"/>
                </a:solidFill>
                <a:effectLst/>
                <a:latin typeface="微软雅黑" panose="020B0503020204020204" pitchFamily="34" charset="-122"/>
                <a:ea typeface="微软雅黑" panose="020B0503020204020204" pitchFamily="34" charset="-122"/>
              </a:rPr>
              <a:t>捕捉数据概率关系的能力</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59164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F37F13-3BC6-3944-0D32-982F41E4C76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FEA488C-4604-A7A6-655F-5B8C72B5C6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AB26B48-5E8E-CA1D-16C5-CA2E9FA1DCFB}"/>
              </a:ext>
            </a:extLst>
          </p:cNvPr>
          <p:cNvSpPr>
            <a:spLocks noGrp="1"/>
          </p:cNvSpPr>
          <p:nvPr>
            <p:ph type="dt" sz="half" idx="10"/>
          </p:nvPr>
        </p:nvSpPr>
        <p:spPr/>
        <p:txBody>
          <a:bodyPr/>
          <a:lstStyle/>
          <a:p>
            <a:fld id="{59A77943-EBFF-46F3-A740-5E88A46A0F98}" type="datetimeFigureOut">
              <a:rPr lang="zh-CN" altLang="en-US" smtClean="0"/>
              <a:t>2024/5/8</a:t>
            </a:fld>
            <a:endParaRPr lang="zh-CN" altLang="en-US"/>
          </a:p>
        </p:txBody>
      </p:sp>
      <p:sp>
        <p:nvSpPr>
          <p:cNvPr id="5" name="页脚占位符 4">
            <a:extLst>
              <a:ext uri="{FF2B5EF4-FFF2-40B4-BE49-F238E27FC236}">
                <a16:creationId xmlns:a16="http://schemas.microsoft.com/office/drawing/2014/main" id="{7735771C-A085-0A64-6BF6-F8347E983F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7196E1-57F4-D416-0771-53794ED93900}"/>
              </a:ext>
            </a:extLst>
          </p:cNvPr>
          <p:cNvSpPr>
            <a:spLocks noGrp="1"/>
          </p:cNvSpPr>
          <p:nvPr>
            <p:ph type="sldNum" sz="quarter" idx="12"/>
          </p:nvPr>
        </p:nvSpPr>
        <p:spPr/>
        <p:txBody>
          <a:body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140865624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9AA62F-D6C6-1372-AC93-BCEC8978F79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43B4E8F-DD53-11F1-3B33-D329A86E1D8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C8A6B5F-B8B9-AF40-145F-D2579FA0498F}"/>
              </a:ext>
            </a:extLst>
          </p:cNvPr>
          <p:cNvSpPr>
            <a:spLocks noGrp="1"/>
          </p:cNvSpPr>
          <p:nvPr>
            <p:ph type="dt" sz="half" idx="10"/>
          </p:nvPr>
        </p:nvSpPr>
        <p:spPr/>
        <p:txBody>
          <a:bodyPr/>
          <a:lstStyle/>
          <a:p>
            <a:fld id="{59A77943-EBFF-46F3-A740-5E88A46A0F98}" type="datetimeFigureOut">
              <a:rPr lang="zh-CN" altLang="en-US" smtClean="0"/>
              <a:t>2024/5/8</a:t>
            </a:fld>
            <a:endParaRPr lang="zh-CN" altLang="en-US"/>
          </a:p>
        </p:txBody>
      </p:sp>
      <p:sp>
        <p:nvSpPr>
          <p:cNvPr id="5" name="页脚占位符 4">
            <a:extLst>
              <a:ext uri="{FF2B5EF4-FFF2-40B4-BE49-F238E27FC236}">
                <a16:creationId xmlns:a16="http://schemas.microsoft.com/office/drawing/2014/main" id="{C9646ABF-4EC1-E930-BA46-A6FD6E0BBF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0672B1-C162-BBB5-67C3-F995502A48D4}"/>
              </a:ext>
            </a:extLst>
          </p:cNvPr>
          <p:cNvSpPr>
            <a:spLocks noGrp="1"/>
          </p:cNvSpPr>
          <p:nvPr>
            <p:ph type="sldNum" sz="quarter" idx="12"/>
          </p:nvPr>
        </p:nvSpPr>
        <p:spPr/>
        <p:txBody>
          <a:body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72496614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00BF02F-3282-DABC-CABD-3403FAC459B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1F67905-265B-31AD-7685-07425D6EC6E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CCB648A-F331-974F-FEF9-E0DB023A52FE}"/>
              </a:ext>
            </a:extLst>
          </p:cNvPr>
          <p:cNvSpPr>
            <a:spLocks noGrp="1"/>
          </p:cNvSpPr>
          <p:nvPr>
            <p:ph type="dt" sz="half" idx="10"/>
          </p:nvPr>
        </p:nvSpPr>
        <p:spPr/>
        <p:txBody>
          <a:bodyPr/>
          <a:lstStyle/>
          <a:p>
            <a:fld id="{59A77943-EBFF-46F3-A740-5E88A46A0F98}" type="datetimeFigureOut">
              <a:rPr lang="zh-CN" altLang="en-US" smtClean="0"/>
              <a:t>2024/5/8</a:t>
            </a:fld>
            <a:endParaRPr lang="zh-CN" altLang="en-US"/>
          </a:p>
        </p:txBody>
      </p:sp>
      <p:sp>
        <p:nvSpPr>
          <p:cNvPr id="5" name="页脚占位符 4">
            <a:extLst>
              <a:ext uri="{FF2B5EF4-FFF2-40B4-BE49-F238E27FC236}">
                <a16:creationId xmlns:a16="http://schemas.microsoft.com/office/drawing/2014/main" id="{13C01E26-4837-E18C-E386-9F6695F634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0C356F-A598-0B7E-6F01-E8CA6E171645}"/>
              </a:ext>
            </a:extLst>
          </p:cNvPr>
          <p:cNvSpPr>
            <a:spLocks noGrp="1"/>
          </p:cNvSpPr>
          <p:nvPr>
            <p:ph type="sldNum" sz="quarter" idx="12"/>
          </p:nvPr>
        </p:nvSpPr>
        <p:spPr/>
        <p:txBody>
          <a:body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332473168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FAA76E-8D19-E821-D3F4-02AF04F61E2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355B2D0-BEEA-AADE-A4BA-D21287299C8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C0DF181-2D21-515A-F9EF-D45F2092680A}"/>
              </a:ext>
            </a:extLst>
          </p:cNvPr>
          <p:cNvSpPr>
            <a:spLocks noGrp="1"/>
          </p:cNvSpPr>
          <p:nvPr>
            <p:ph type="dt" sz="half" idx="10"/>
          </p:nvPr>
        </p:nvSpPr>
        <p:spPr/>
        <p:txBody>
          <a:bodyPr/>
          <a:lstStyle/>
          <a:p>
            <a:fld id="{59A77943-EBFF-46F3-A740-5E88A46A0F98}" type="datetimeFigureOut">
              <a:rPr lang="zh-CN" altLang="en-US" smtClean="0"/>
              <a:t>2024/5/8</a:t>
            </a:fld>
            <a:endParaRPr lang="zh-CN" altLang="en-US"/>
          </a:p>
        </p:txBody>
      </p:sp>
      <p:sp>
        <p:nvSpPr>
          <p:cNvPr id="5" name="页脚占位符 4">
            <a:extLst>
              <a:ext uri="{FF2B5EF4-FFF2-40B4-BE49-F238E27FC236}">
                <a16:creationId xmlns:a16="http://schemas.microsoft.com/office/drawing/2014/main" id="{40899BEE-B9B4-58AA-1CDF-5BE2CE4439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DA04C6-91E8-1F4C-145B-80C5507F66BA}"/>
              </a:ext>
            </a:extLst>
          </p:cNvPr>
          <p:cNvSpPr>
            <a:spLocks noGrp="1"/>
          </p:cNvSpPr>
          <p:nvPr>
            <p:ph type="sldNum" sz="quarter" idx="12"/>
          </p:nvPr>
        </p:nvSpPr>
        <p:spPr/>
        <p:txBody>
          <a:body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212087818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7D0F36-B4EB-668B-C6D3-55371B96FA3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96B826A-BDF4-A328-81AE-68E245FE67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BD1B5A9-DA28-8620-4FA5-538531502319}"/>
              </a:ext>
            </a:extLst>
          </p:cNvPr>
          <p:cNvSpPr>
            <a:spLocks noGrp="1"/>
          </p:cNvSpPr>
          <p:nvPr>
            <p:ph type="dt" sz="half" idx="10"/>
          </p:nvPr>
        </p:nvSpPr>
        <p:spPr/>
        <p:txBody>
          <a:bodyPr/>
          <a:lstStyle/>
          <a:p>
            <a:fld id="{59A77943-EBFF-46F3-A740-5E88A46A0F98}" type="datetimeFigureOut">
              <a:rPr lang="zh-CN" altLang="en-US" smtClean="0"/>
              <a:t>2024/5/8</a:t>
            </a:fld>
            <a:endParaRPr lang="zh-CN" altLang="en-US"/>
          </a:p>
        </p:txBody>
      </p:sp>
      <p:sp>
        <p:nvSpPr>
          <p:cNvPr id="5" name="页脚占位符 4">
            <a:extLst>
              <a:ext uri="{FF2B5EF4-FFF2-40B4-BE49-F238E27FC236}">
                <a16:creationId xmlns:a16="http://schemas.microsoft.com/office/drawing/2014/main" id="{5DAE222A-46EB-FA97-C47B-F0B4B95FE8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1D0849-92A2-00CA-DDC8-90362C04C2A9}"/>
              </a:ext>
            </a:extLst>
          </p:cNvPr>
          <p:cNvSpPr>
            <a:spLocks noGrp="1"/>
          </p:cNvSpPr>
          <p:nvPr>
            <p:ph type="sldNum" sz="quarter" idx="12"/>
          </p:nvPr>
        </p:nvSpPr>
        <p:spPr/>
        <p:txBody>
          <a:body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102168546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4E8BDD-E631-8AB1-0E69-6375502D681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16A8115-D6B1-CC6E-4779-721B2E67480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4DBA630-62F0-55F3-ACE7-D4CE0020AD3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C096426-A31D-0565-6424-76A36F176026}"/>
              </a:ext>
            </a:extLst>
          </p:cNvPr>
          <p:cNvSpPr>
            <a:spLocks noGrp="1"/>
          </p:cNvSpPr>
          <p:nvPr>
            <p:ph type="dt" sz="half" idx="10"/>
          </p:nvPr>
        </p:nvSpPr>
        <p:spPr/>
        <p:txBody>
          <a:bodyPr/>
          <a:lstStyle/>
          <a:p>
            <a:fld id="{59A77943-EBFF-46F3-A740-5E88A46A0F98}" type="datetimeFigureOut">
              <a:rPr lang="zh-CN" altLang="en-US" smtClean="0"/>
              <a:t>2024/5/8</a:t>
            </a:fld>
            <a:endParaRPr lang="zh-CN" altLang="en-US"/>
          </a:p>
        </p:txBody>
      </p:sp>
      <p:sp>
        <p:nvSpPr>
          <p:cNvPr id="6" name="页脚占位符 5">
            <a:extLst>
              <a:ext uri="{FF2B5EF4-FFF2-40B4-BE49-F238E27FC236}">
                <a16:creationId xmlns:a16="http://schemas.microsoft.com/office/drawing/2014/main" id="{DBF505AE-F24B-23CF-3AB6-F2B07FE38E3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174FCCC-C191-FE2A-D527-CB2E2CDC2ABE}"/>
              </a:ext>
            </a:extLst>
          </p:cNvPr>
          <p:cNvSpPr>
            <a:spLocks noGrp="1"/>
          </p:cNvSpPr>
          <p:nvPr>
            <p:ph type="sldNum" sz="quarter" idx="12"/>
          </p:nvPr>
        </p:nvSpPr>
        <p:spPr/>
        <p:txBody>
          <a:body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131179460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548581-0726-5732-5C97-EC9DFD1352E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5DA724B-40B7-D444-4572-4A5EEF2F1D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34A1ADB-0CAF-0C17-43A1-022344FB9C1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62DCD83-75A1-6029-73CF-14069FF5E0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9E3940B-082C-E2EB-97CC-31590CFAC45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4408405-A436-697A-E3C9-F4CB34710579}"/>
              </a:ext>
            </a:extLst>
          </p:cNvPr>
          <p:cNvSpPr>
            <a:spLocks noGrp="1"/>
          </p:cNvSpPr>
          <p:nvPr>
            <p:ph type="dt" sz="half" idx="10"/>
          </p:nvPr>
        </p:nvSpPr>
        <p:spPr/>
        <p:txBody>
          <a:bodyPr/>
          <a:lstStyle/>
          <a:p>
            <a:fld id="{59A77943-EBFF-46F3-A740-5E88A46A0F98}" type="datetimeFigureOut">
              <a:rPr lang="zh-CN" altLang="en-US" smtClean="0"/>
              <a:t>2024/5/8</a:t>
            </a:fld>
            <a:endParaRPr lang="zh-CN" altLang="en-US"/>
          </a:p>
        </p:txBody>
      </p:sp>
      <p:sp>
        <p:nvSpPr>
          <p:cNvPr id="8" name="页脚占位符 7">
            <a:extLst>
              <a:ext uri="{FF2B5EF4-FFF2-40B4-BE49-F238E27FC236}">
                <a16:creationId xmlns:a16="http://schemas.microsoft.com/office/drawing/2014/main" id="{BA84D0DE-E472-4237-18C9-AAAD9C778D2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2995B92-4A7A-0D38-8577-47144D74FC2B}"/>
              </a:ext>
            </a:extLst>
          </p:cNvPr>
          <p:cNvSpPr>
            <a:spLocks noGrp="1"/>
          </p:cNvSpPr>
          <p:nvPr>
            <p:ph type="sldNum" sz="quarter" idx="12"/>
          </p:nvPr>
        </p:nvSpPr>
        <p:spPr/>
        <p:txBody>
          <a:body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399238150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5E1CF5-19FB-5E74-242B-673BAFD90B1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E5E41BD-2DE5-AE7F-FBF5-20DFEA6F4DE7}"/>
              </a:ext>
            </a:extLst>
          </p:cNvPr>
          <p:cNvSpPr>
            <a:spLocks noGrp="1"/>
          </p:cNvSpPr>
          <p:nvPr>
            <p:ph type="dt" sz="half" idx="10"/>
          </p:nvPr>
        </p:nvSpPr>
        <p:spPr/>
        <p:txBody>
          <a:bodyPr/>
          <a:lstStyle/>
          <a:p>
            <a:fld id="{59A77943-EBFF-46F3-A740-5E88A46A0F98}" type="datetimeFigureOut">
              <a:rPr lang="zh-CN" altLang="en-US" smtClean="0"/>
              <a:t>2024/5/8</a:t>
            </a:fld>
            <a:endParaRPr lang="zh-CN" altLang="en-US"/>
          </a:p>
        </p:txBody>
      </p:sp>
      <p:sp>
        <p:nvSpPr>
          <p:cNvPr id="4" name="页脚占位符 3">
            <a:extLst>
              <a:ext uri="{FF2B5EF4-FFF2-40B4-BE49-F238E27FC236}">
                <a16:creationId xmlns:a16="http://schemas.microsoft.com/office/drawing/2014/main" id="{6F5B013B-7ED0-89D7-73C9-72AFA7A0915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C1FF08E-D7BC-6DBF-FE6A-6132757F9573}"/>
              </a:ext>
            </a:extLst>
          </p:cNvPr>
          <p:cNvSpPr>
            <a:spLocks noGrp="1"/>
          </p:cNvSpPr>
          <p:nvPr>
            <p:ph type="sldNum" sz="quarter" idx="12"/>
          </p:nvPr>
        </p:nvSpPr>
        <p:spPr/>
        <p:txBody>
          <a:body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19990286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22D43B9-AC8C-99CE-A7C3-91A00BDAFB10}"/>
              </a:ext>
            </a:extLst>
          </p:cNvPr>
          <p:cNvSpPr>
            <a:spLocks noGrp="1"/>
          </p:cNvSpPr>
          <p:nvPr>
            <p:ph type="dt" sz="half" idx="10"/>
          </p:nvPr>
        </p:nvSpPr>
        <p:spPr/>
        <p:txBody>
          <a:bodyPr/>
          <a:lstStyle/>
          <a:p>
            <a:fld id="{59A77943-EBFF-46F3-A740-5E88A46A0F98}" type="datetimeFigureOut">
              <a:rPr lang="zh-CN" altLang="en-US" smtClean="0"/>
              <a:t>2024/5/8</a:t>
            </a:fld>
            <a:endParaRPr lang="zh-CN" altLang="en-US"/>
          </a:p>
        </p:txBody>
      </p:sp>
      <p:sp>
        <p:nvSpPr>
          <p:cNvPr id="3" name="页脚占位符 2">
            <a:extLst>
              <a:ext uri="{FF2B5EF4-FFF2-40B4-BE49-F238E27FC236}">
                <a16:creationId xmlns:a16="http://schemas.microsoft.com/office/drawing/2014/main" id="{676776C0-FFCF-FB2C-5F81-43A9740FE84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51558EB-2980-6C41-16F4-F35D24E458F5}"/>
              </a:ext>
            </a:extLst>
          </p:cNvPr>
          <p:cNvSpPr>
            <a:spLocks noGrp="1"/>
          </p:cNvSpPr>
          <p:nvPr>
            <p:ph type="sldNum" sz="quarter" idx="12"/>
          </p:nvPr>
        </p:nvSpPr>
        <p:spPr/>
        <p:txBody>
          <a:body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291956929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EA59BE-8164-B30B-6BEB-B82C2130753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7FF9951-74E8-ED6C-65EB-7756F43EA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02422BC-7480-1187-EA75-0211201C42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321FF3B-A6AA-94FC-FBEC-4FF326E450C5}"/>
              </a:ext>
            </a:extLst>
          </p:cNvPr>
          <p:cNvSpPr>
            <a:spLocks noGrp="1"/>
          </p:cNvSpPr>
          <p:nvPr>
            <p:ph type="dt" sz="half" idx="10"/>
          </p:nvPr>
        </p:nvSpPr>
        <p:spPr/>
        <p:txBody>
          <a:bodyPr/>
          <a:lstStyle/>
          <a:p>
            <a:fld id="{59A77943-EBFF-46F3-A740-5E88A46A0F98}" type="datetimeFigureOut">
              <a:rPr lang="zh-CN" altLang="en-US" smtClean="0"/>
              <a:t>2024/5/8</a:t>
            </a:fld>
            <a:endParaRPr lang="zh-CN" altLang="en-US"/>
          </a:p>
        </p:txBody>
      </p:sp>
      <p:sp>
        <p:nvSpPr>
          <p:cNvPr id="6" name="页脚占位符 5">
            <a:extLst>
              <a:ext uri="{FF2B5EF4-FFF2-40B4-BE49-F238E27FC236}">
                <a16:creationId xmlns:a16="http://schemas.microsoft.com/office/drawing/2014/main" id="{61867F7C-1655-F39E-2C98-75E41EF761D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48A3A5-7CC6-5C83-9218-890B2FB6C2D1}"/>
              </a:ext>
            </a:extLst>
          </p:cNvPr>
          <p:cNvSpPr>
            <a:spLocks noGrp="1"/>
          </p:cNvSpPr>
          <p:nvPr>
            <p:ph type="sldNum" sz="quarter" idx="12"/>
          </p:nvPr>
        </p:nvSpPr>
        <p:spPr/>
        <p:txBody>
          <a:body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88871136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0A0E0-0C5B-3B48-E916-932C84345FE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E367FDB-5E8F-CCC8-71AB-B65150FDE8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54E8A07-A13A-E50A-EBC4-4AFA6A3F4A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E95821B-C83C-56F0-176F-2E0B544967BF}"/>
              </a:ext>
            </a:extLst>
          </p:cNvPr>
          <p:cNvSpPr>
            <a:spLocks noGrp="1"/>
          </p:cNvSpPr>
          <p:nvPr>
            <p:ph type="dt" sz="half" idx="10"/>
          </p:nvPr>
        </p:nvSpPr>
        <p:spPr/>
        <p:txBody>
          <a:bodyPr/>
          <a:lstStyle/>
          <a:p>
            <a:fld id="{59A77943-EBFF-46F3-A740-5E88A46A0F98}" type="datetimeFigureOut">
              <a:rPr lang="zh-CN" altLang="en-US" smtClean="0"/>
              <a:t>2024/5/8</a:t>
            </a:fld>
            <a:endParaRPr lang="zh-CN" altLang="en-US"/>
          </a:p>
        </p:txBody>
      </p:sp>
      <p:sp>
        <p:nvSpPr>
          <p:cNvPr id="6" name="页脚占位符 5">
            <a:extLst>
              <a:ext uri="{FF2B5EF4-FFF2-40B4-BE49-F238E27FC236}">
                <a16:creationId xmlns:a16="http://schemas.microsoft.com/office/drawing/2014/main" id="{00CA9B91-560D-E116-5DCD-149991DA1A3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F00965-BEC2-448E-F6DB-4356605B1D86}"/>
              </a:ext>
            </a:extLst>
          </p:cNvPr>
          <p:cNvSpPr>
            <a:spLocks noGrp="1"/>
          </p:cNvSpPr>
          <p:nvPr>
            <p:ph type="sldNum" sz="quarter" idx="12"/>
          </p:nvPr>
        </p:nvSpPr>
        <p:spPr/>
        <p:txBody>
          <a:body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7451239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9D5353D-1F41-869A-F439-DA76F1381D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7FD93F6-3D99-96A2-4C5D-89488FE3D6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FE7DC8-0AB6-C0C4-88A2-B9169FA20F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A77943-EBFF-46F3-A740-5E88A46A0F98}" type="datetimeFigureOut">
              <a:rPr lang="zh-CN" altLang="en-US" smtClean="0"/>
              <a:t>2024/5/8</a:t>
            </a:fld>
            <a:endParaRPr lang="zh-CN" altLang="en-US"/>
          </a:p>
        </p:txBody>
      </p:sp>
      <p:sp>
        <p:nvSpPr>
          <p:cNvPr id="5" name="页脚占位符 4">
            <a:extLst>
              <a:ext uri="{FF2B5EF4-FFF2-40B4-BE49-F238E27FC236}">
                <a16:creationId xmlns:a16="http://schemas.microsoft.com/office/drawing/2014/main" id="{D25B82D0-0AFD-6D6D-8EF3-8BB9802743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91E34E8-5D3D-2B58-EA93-0F7374D940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1030428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9" y="1341261"/>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1" name="矩形 10"/>
          <p:cNvSpPr/>
          <p:nvPr/>
        </p:nvSpPr>
        <p:spPr>
          <a:xfrm>
            <a:off x="3823855" y="3350531"/>
            <a:ext cx="8031521" cy="830954"/>
          </a:xfrm>
          <a:prstGeom prst="rect">
            <a:avLst/>
          </a:prstGeom>
        </p:spPr>
        <p:txBody>
          <a:bodyPr wrap="square" lIns="91397" tIns="45699" rIns="91397" bIns="45699">
            <a:spAutoFit/>
          </a:bodyPr>
          <a:lstStyle/>
          <a:p>
            <a:pPr algn="r" defTabSz="913765">
              <a:defRPr/>
            </a:pPr>
            <a:br>
              <a:rPr lang="en-US" altLang="zh-CN" sz="1800" b="0" i="1" dirty="0">
                <a:solidFill>
                  <a:srgbClr val="1C6299"/>
                </a:solidFill>
                <a:effectLst/>
                <a:latin typeface="CMSY8"/>
              </a:rPr>
            </a:br>
            <a:r>
              <a:rPr lang="en-US" altLang="zh-CN" dirty="0">
                <a:solidFill>
                  <a:srgbClr val="1C6299"/>
                </a:solidFill>
                <a:latin typeface="NimbusRomNo9L-Regu"/>
              </a:rPr>
              <a:t>Published in: The Thirty-Eighth AAAI Conference on Artificial Intelligence (AAAI-24)</a:t>
            </a:r>
            <a:br>
              <a:rPr lang="en-US" altLang="zh-CN" sz="1200" dirty="0">
                <a:solidFill>
                  <a:srgbClr val="1C6299"/>
                </a:solidFill>
              </a:rPr>
            </a:br>
            <a:endParaRPr lang="en-US" altLang="zh-CN" sz="1200" b="1" dirty="0">
              <a:solidFill>
                <a:srgbClr val="1C6299"/>
              </a:solidFill>
              <a:latin typeface="微软雅黑" panose="020B0503020204020204" pitchFamily="34" charset="-122"/>
              <a:ea typeface="微软雅黑" panose="020B0503020204020204" pitchFamily="34" charset="-122"/>
            </a:endParaRPr>
          </a:p>
        </p:txBody>
      </p:sp>
      <p:sp>
        <p:nvSpPr>
          <p:cNvPr id="12" name="椭圆 11"/>
          <p:cNvSpPr/>
          <p:nvPr/>
        </p:nvSpPr>
        <p:spPr>
          <a:xfrm>
            <a:off x="1600553" y="948409"/>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Effect>
                      <a14:saturation sat="66000"/>
                    </a14:imgEffect>
                    <a14:imgEffect>
                      <a14:brightnessContrast bright="14000" contrast="21000"/>
                    </a14:imgEffect>
                  </a14:imgLayer>
                </a14:imgProps>
              </a:ex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8" name="文本框 7"/>
          <p:cNvSpPr txBox="1"/>
          <p:nvPr/>
        </p:nvSpPr>
        <p:spPr>
          <a:xfrm>
            <a:off x="4470126" y="1721935"/>
            <a:ext cx="7717584" cy="1077218"/>
          </a:xfrm>
          <a:prstGeom prst="rect">
            <a:avLst/>
          </a:prstGeom>
          <a:noFill/>
        </p:spPr>
        <p:txBody>
          <a:bodyPr wrap="square" rtlCol="0">
            <a:spAutoFit/>
          </a:bodyPr>
          <a:lstStyle/>
          <a:p>
            <a:pPr algn="l" defTabSz="913765">
              <a:defRPr/>
            </a:pPr>
            <a:r>
              <a:rPr lang="en-US" altLang="zh-CN" sz="32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Rethinking Causal Relationships Learning in Graph Neural Networks</a:t>
            </a:r>
          </a:p>
        </p:txBody>
      </p:sp>
      <p:sp>
        <p:nvSpPr>
          <p:cNvPr id="16" name="文本占位符 56"/>
          <p:cNvSpPr txBox="1"/>
          <p:nvPr/>
        </p:nvSpPr>
        <p:spPr>
          <a:xfrm>
            <a:off x="2026470" y="5353615"/>
            <a:ext cx="1924047" cy="353120"/>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1C6299"/>
          </a:solid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solidFill>
                  <a:sysClr val="window" lastClr="FFFFFF"/>
                </a:solidFill>
                <a:latin typeface="Arial" panose="020B0604020202020204"/>
                <a:ea typeface="微软雅黑" panose="020B0503020204020204" pitchFamily="34" charset="-122"/>
              </a:rPr>
              <a:t>汇报人：吴伟宏</a:t>
            </a:r>
          </a:p>
        </p:txBody>
      </p:sp>
      <p:pic>
        <p:nvPicPr>
          <p:cNvPr id="6" name="图片 5">
            <a:extLst>
              <a:ext uri="{FF2B5EF4-FFF2-40B4-BE49-F238E27FC236}">
                <a16:creationId xmlns:a16="http://schemas.microsoft.com/office/drawing/2014/main" id="{AD2A3CAD-F1BD-68CF-0FB8-D97994A2A1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18" name="图片 17">
            <a:extLst>
              <a:ext uri="{FF2B5EF4-FFF2-40B4-BE49-F238E27FC236}">
                <a16:creationId xmlns:a16="http://schemas.microsoft.com/office/drawing/2014/main" id="{8BCA60BB-0A73-4731-A4B3-5BB10F6DD6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2" name="日期占位符 1">
            <a:extLst>
              <a:ext uri="{FF2B5EF4-FFF2-40B4-BE49-F238E27FC236}">
                <a16:creationId xmlns:a16="http://schemas.microsoft.com/office/drawing/2014/main" id="{1674C119-510F-D43A-10BF-DAE4711D88E8}"/>
              </a:ext>
            </a:extLst>
          </p:cNvPr>
          <p:cNvSpPr>
            <a:spLocks noGrp="1"/>
          </p:cNvSpPr>
          <p:nvPr>
            <p:ph type="dt" sz="half" idx="10"/>
          </p:nvPr>
        </p:nvSpPr>
        <p:spPr>
          <a:xfrm>
            <a:off x="2332986" y="5774739"/>
            <a:ext cx="2743200" cy="365125"/>
          </a:xfrm>
        </p:spPr>
        <p:txBody>
          <a:bodyPr/>
          <a:lstStyle/>
          <a:p>
            <a:r>
              <a:rPr lang="zh-CN" altLang="en-US" b="1" dirty="0">
                <a:solidFill>
                  <a:schemeClr val="tx1"/>
                </a:solidFill>
              </a:rPr>
              <a:t>日期 </a:t>
            </a:r>
            <a:r>
              <a:rPr lang="en-US" altLang="zh-CN" b="1" dirty="0">
                <a:solidFill>
                  <a:schemeClr val="tx1"/>
                </a:solidFill>
              </a:rPr>
              <a:t>2024/05/08</a:t>
            </a:r>
            <a:endParaRPr lang="zh-CN" altLang="en-US" b="1" dirty="0">
              <a:solidFill>
                <a:schemeClr val="tx1"/>
              </a:solidFill>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A2BCA4FD-3565-451B-A5B9-C38377B13AEE}"/>
              </a:ext>
            </a:extLst>
          </p:cNvPr>
          <p:cNvSpPr/>
          <p:nvPr/>
        </p:nvSpPr>
        <p:spPr>
          <a:xfrm>
            <a:off x="203760" y="3365872"/>
            <a:ext cx="6152320" cy="9725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5803423F-469C-4129-8E75-4C5BAEAC2706}"/>
              </a:ext>
            </a:extLst>
          </p:cNvPr>
          <p:cNvSpPr/>
          <p:nvPr/>
        </p:nvSpPr>
        <p:spPr>
          <a:xfrm>
            <a:off x="203760" y="1289179"/>
            <a:ext cx="5661696" cy="10967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a:extLst>
              <a:ext uri="{FF2B5EF4-FFF2-40B4-BE49-F238E27FC236}">
                <a16:creationId xmlns:a16="http://schemas.microsoft.com/office/drawing/2014/main" id="{3ACCF58D-D2AD-D93A-B700-45924AE7B505}"/>
              </a:ext>
            </a:extLst>
          </p:cNvPr>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标题占位符 1">
            <a:extLst>
              <a:ext uri="{FF2B5EF4-FFF2-40B4-BE49-F238E27FC236}">
                <a16:creationId xmlns:a16="http://schemas.microsoft.com/office/drawing/2014/main" id="{FFB019D8-59F7-3DCD-A26C-1DCA541AB1EC}"/>
              </a:ext>
            </a:extLst>
          </p:cNvPr>
          <p:cNvSpPr txBox="1"/>
          <p:nvPr/>
        </p:nvSpPr>
        <p:spPr>
          <a:xfrm>
            <a:off x="965200" y="-100014"/>
            <a:ext cx="783045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Methodology</a:t>
            </a:r>
            <a:endParaRPr kumimoji="0" lang="zh-CN" altLang="en-US"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endParaRPr>
          </a:p>
        </p:txBody>
      </p:sp>
      <p:grpSp>
        <p:nvGrpSpPr>
          <p:cNvPr id="8" name="组合 7">
            <a:extLst>
              <a:ext uri="{FF2B5EF4-FFF2-40B4-BE49-F238E27FC236}">
                <a16:creationId xmlns:a16="http://schemas.microsoft.com/office/drawing/2014/main" id="{5A223EA4-3B4C-982A-9AF1-6250FB0B9BB6}"/>
              </a:ext>
            </a:extLst>
          </p:cNvPr>
          <p:cNvGrpSpPr/>
          <p:nvPr/>
        </p:nvGrpSpPr>
        <p:grpSpPr>
          <a:xfrm>
            <a:off x="203760" y="159728"/>
            <a:ext cx="725344" cy="619478"/>
            <a:chOff x="178632" y="159728"/>
            <a:chExt cx="725344" cy="619478"/>
          </a:xfrm>
        </p:grpSpPr>
        <p:sp>
          <p:nvSpPr>
            <p:cNvPr id="9" name="椭圆 8">
              <a:extLst>
                <a:ext uri="{FF2B5EF4-FFF2-40B4-BE49-F238E27FC236}">
                  <a16:creationId xmlns:a16="http://schemas.microsoft.com/office/drawing/2014/main" id="{150EB349-2245-2747-A142-0643B3C835C3}"/>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 name="文本框 9">
              <a:extLst>
                <a:ext uri="{FF2B5EF4-FFF2-40B4-BE49-F238E27FC236}">
                  <a16:creationId xmlns:a16="http://schemas.microsoft.com/office/drawing/2014/main" id="{45CDD69B-B5BB-D0EE-1B62-EBA5387188C2}"/>
                </a:ext>
              </a:extLst>
            </p:cNvPr>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椭圆 10">
              <a:extLst>
                <a:ext uri="{FF2B5EF4-FFF2-40B4-BE49-F238E27FC236}">
                  <a16:creationId xmlns:a16="http://schemas.microsoft.com/office/drawing/2014/main" id="{9E70C2BB-9C5B-FB8F-0AFD-AB1C79043CCB}"/>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6" name="图片 5">
            <a:extLst>
              <a:ext uri="{FF2B5EF4-FFF2-40B4-BE49-F238E27FC236}">
                <a16:creationId xmlns:a16="http://schemas.microsoft.com/office/drawing/2014/main" id="{7BE7D410-DD83-423F-83D1-DA94AB644474}"/>
              </a:ext>
            </a:extLst>
          </p:cNvPr>
          <p:cNvPicPr>
            <a:picLocks noChangeAspect="1"/>
          </p:cNvPicPr>
          <p:nvPr/>
        </p:nvPicPr>
        <p:blipFill rotWithShape="1">
          <a:blip r:embed="rId4"/>
          <a:srcRect r="1716" b="20192"/>
          <a:stretch/>
        </p:blipFill>
        <p:spPr>
          <a:xfrm>
            <a:off x="7541082" y="914057"/>
            <a:ext cx="4153655" cy="1486226"/>
          </a:xfrm>
          <a:prstGeom prst="rect">
            <a:avLst/>
          </a:prstGeom>
        </p:spPr>
      </p:pic>
      <p:pic>
        <p:nvPicPr>
          <p:cNvPr id="13" name="图片 12">
            <a:extLst>
              <a:ext uri="{FF2B5EF4-FFF2-40B4-BE49-F238E27FC236}">
                <a16:creationId xmlns:a16="http://schemas.microsoft.com/office/drawing/2014/main" id="{96121D2F-2B8E-4119-B781-977970E79B7C}"/>
              </a:ext>
            </a:extLst>
          </p:cNvPr>
          <p:cNvPicPr>
            <a:picLocks noChangeAspect="1"/>
          </p:cNvPicPr>
          <p:nvPr/>
        </p:nvPicPr>
        <p:blipFill rotWithShape="1">
          <a:blip r:embed="rId5"/>
          <a:srcRect r="3599" b="20293"/>
          <a:stretch/>
        </p:blipFill>
        <p:spPr>
          <a:xfrm>
            <a:off x="7450564" y="2739928"/>
            <a:ext cx="4750134" cy="1720524"/>
          </a:xfrm>
          <a:prstGeom prst="rect">
            <a:avLst/>
          </a:prstGeom>
        </p:spPr>
      </p:pic>
      <p:pic>
        <p:nvPicPr>
          <p:cNvPr id="14" name="图片 13">
            <a:extLst>
              <a:ext uri="{FF2B5EF4-FFF2-40B4-BE49-F238E27FC236}">
                <a16:creationId xmlns:a16="http://schemas.microsoft.com/office/drawing/2014/main" id="{1B86081A-AA6A-4018-82F4-5036EEBD5FA7}"/>
              </a:ext>
            </a:extLst>
          </p:cNvPr>
          <p:cNvPicPr>
            <a:picLocks noChangeAspect="1"/>
          </p:cNvPicPr>
          <p:nvPr/>
        </p:nvPicPr>
        <p:blipFill rotWithShape="1">
          <a:blip r:embed="rId6"/>
          <a:srcRect r="2065" b="21624"/>
          <a:stretch/>
        </p:blipFill>
        <p:spPr>
          <a:xfrm>
            <a:off x="7436045" y="4779630"/>
            <a:ext cx="4084246" cy="1435233"/>
          </a:xfrm>
          <a:prstGeom prst="rect">
            <a:avLst/>
          </a:prstGeom>
        </p:spPr>
      </p:pic>
      <p:sp>
        <p:nvSpPr>
          <p:cNvPr id="34" name="文本框 33">
            <a:extLst>
              <a:ext uri="{FF2B5EF4-FFF2-40B4-BE49-F238E27FC236}">
                <a16:creationId xmlns:a16="http://schemas.microsoft.com/office/drawing/2014/main" id="{B6533B5A-1825-41EA-8147-0A26264053F3}"/>
              </a:ext>
            </a:extLst>
          </p:cNvPr>
          <p:cNvSpPr txBox="1"/>
          <p:nvPr/>
        </p:nvSpPr>
        <p:spPr>
          <a:xfrm>
            <a:off x="7878934" y="2460282"/>
            <a:ext cx="4985777" cy="307777"/>
          </a:xfrm>
          <a:prstGeom prst="rect">
            <a:avLst/>
          </a:prstGeom>
          <a:noFill/>
        </p:spPr>
        <p:txBody>
          <a:bodyPr wrap="square">
            <a:spAutoFit/>
          </a:bodyPr>
          <a:lstStyle/>
          <a:p>
            <a:r>
              <a:rPr lang="zh-CN" altLang="en-US" sz="1400" dirty="0">
                <a:solidFill>
                  <a:srgbClr val="000000"/>
                </a:solidFill>
                <a:latin typeface="等线" panose="02010600030101010101" pitchFamily="2" charset="-122"/>
                <a:ea typeface="等线" panose="02010600030101010101" pitchFamily="2" charset="-122"/>
              </a:rPr>
              <a:t>混淆</a:t>
            </a:r>
            <a:r>
              <a:rPr lang="zh-CN" altLang="en-US" sz="1400" b="0" i="0" dirty="0">
                <a:solidFill>
                  <a:srgbClr val="000000"/>
                </a:solidFill>
                <a:effectLst/>
                <a:latin typeface="等线" panose="02010600030101010101" pitchFamily="2" charset="-122"/>
                <a:ea typeface="等线" panose="02010600030101010101" pitchFamily="2" charset="-122"/>
              </a:rPr>
              <a:t>因素与具有不同概率</a:t>
            </a:r>
            <a:r>
              <a:rPr lang="en-US" altLang="zh-CN" sz="1400" b="0" i="0" dirty="0">
                <a:solidFill>
                  <a:srgbClr val="000000"/>
                </a:solidFill>
                <a:effectLst/>
                <a:latin typeface="等线" panose="02010600030101010101" pitchFamily="2" charset="-122"/>
                <a:ea typeface="等线" panose="02010600030101010101" pitchFamily="2" charset="-122"/>
              </a:rPr>
              <a:t>p</a:t>
            </a:r>
            <a:r>
              <a:rPr lang="zh-CN" altLang="en-US" sz="1400" b="0" i="0" dirty="0">
                <a:solidFill>
                  <a:srgbClr val="000000"/>
                </a:solidFill>
                <a:effectLst/>
                <a:latin typeface="等线" panose="02010600030101010101" pitchFamily="2" charset="-122"/>
                <a:ea typeface="等线" panose="02010600030101010101" pitchFamily="2" charset="-122"/>
              </a:rPr>
              <a:t>的因果因素之间的因果关系</a:t>
            </a:r>
            <a:endParaRPr lang="zh-CN" altLang="en-US" sz="1400" dirty="0">
              <a:latin typeface="等线" panose="02010600030101010101" pitchFamily="2" charset="-122"/>
              <a:ea typeface="等线" panose="02010600030101010101" pitchFamily="2" charset="-122"/>
            </a:endParaRPr>
          </a:p>
        </p:txBody>
      </p:sp>
      <p:sp>
        <p:nvSpPr>
          <p:cNvPr id="35" name="文本框 34">
            <a:extLst>
              <a:ext uri="{FF2B5EF4-FFF2-40B4-BE49-F238E27FC236}">
                <a16:creationId xmlns:a16="http://schemas.microsoft.com/office/drawing/2014/main" id="{AA3378B0-5985-4A95-8E33-BFD9FF644CEC}"/>
              </a:ext>
            </a:extLst>
          </p:cNvPr>
          <p:cNvSpPr txBox="1"/>
          <p:nvPr/>
        </p:nvSpPr>
        <p:spPr>
          <a:xfrm>
            <a:off x="7878934" y="4418174"/>
            <a:ext cx="3590511" cy="338554"/>
          </a:xfrm>
          <a:prstGeom prst="rect">
            <a:avLst/>
          </a:prstGeom>
          <a:noFill/>
        </p:spPr>
        <p:txBody>
          <a:bodyPr wrap="square">
            <a:spAutoFit/>
          </a:bodyPr>
          <a:lstStyle/>
          <a:p>
            <a:r>
              <a:rPr lang="zh-CN" altLang="en-US" sz="1600" dirty="0">
                <a:solidFill>
                  <a:srgbClr val="000000"/>
                </a:solidFill>
                <a:latin typeface="等线" panose="02010600030101010101" pitchFamily="2" charset="-122"/>
                <a:ea typeface="等线" panose="02010600030101010101" pitchFamily="2" charset="-122"/>
              </a:rPr>
              <a:t>混淆</a:t>
            </a:r>
            <a:r>
              <a:rPr lang="zh-CN" altLang="en-US" sz="1600" b="0" i="0" dirty="0">
                <a:solidFill>
                  <a:srgbClr val="000000"/>
                </a:solidFill>
                <a:effectLst/>
                <a:latin typeface="等线" panose="02010600030101010101" pitchFamily="2" charset="-122"/>
                <a:ea typeface="等线" panose="02010600030101010101" pitchFamily="2" charset="-122"/>
              </a:rPr>
              <a:t>因素数量的变化</a:t>
            </a:r>
            <a:endParaRPr lang="zh-CN" altLang="en-US" sz="1600" dirty="0">
              <a:latin typeface="等线" panose="02010600030101010101" pitchFamily="2" charset="-122"/>
              <a:ea typeface="等线" panose="02010600030101010101" pitchFamily="2" charset="-122"/>
            </a:endParaRPr>
          </a:p>
        </p:txBody>
      </p:sp>
      <p:sp>
        <p:nvSpPr>
          <p:cNvPr id="37" name="文本框 36">
            <a:extLst>
              <a:ext uri="{FF2B5EF4-FFF2-40B4-BE49-F238E27FC236}">
                <a16:creationId xmlns:a16="http://schemas.microsoft.com/office/drawing/2014/main" id="{A44588BE-09BB-4800-A974-4725A28447DE}"/>
              </a:ext>
            </a:extLst>
          </p:cNvPr>
          <p:cNvSpPr txBox="1"/>
          <p:nvPr/>
        </p:nvSpPr>
        <p:spPr>
          <a:xfrm>
            <a:off x="7878934" y="6253965"/>
            <a:ext cx="6097656" cy="338554"/>
          </a:xfrm>
          <a:prstGeom prst="rect">
            <a:avLst/>
          </a:prstGeom>
          <a:noFill/>
        </p:spPr>
        <p:txBody>
          <a:bodyPr wrap="square">
            <a:spAutoFit/>
          </a:bodyPr>
          <a:lstStyle/>
          <a:p>
            <a:r>
              <a:rPr lang="zh-CN" altLang="en-US" sz="1600" b="0" i="0" dirty="0">
                <a:solidFill>
                  <a:srgbClr val="000000"/>
                </a:solidFill>
                <a:effectLst/>
                <a:latin typeface="等线" panose="02010600030101010101" pitchFamily="2" charset="-122"/>
                <a:ea typeface="等线" panose="02010600030101010101" pitchFamily="2" charset="-122"/>
              </a:rPr>
              <a:t>混淆因素与因果关系的复杂程度的变化</a:t>
            </a:r>
            <a:endParaRPr lang="zh-CN" altLang="en-US" sz="1600" dirty="0">
              <a:latin typeface="等线" panose="02010600030101010101" pitchFamily="2" charset="-122"/>
              <a:ea typeface="等线" panose="02010600030101010101" pitchFamily="2" charset="-122"/>
            </a:endParaRPr>
          </a:p>
        </p:txBody>
      </p:sp>
      <p:sp>
        <p:nvSpPr>
          <p:cNvPr id="4" name="文本框 3">
            <a:extLst>
              <a:ext uri="{FF2B5EF4-FFF2-40B4-BE49-F238E27FC236}">
                <a16:creationId xmlns:a16="http://schemas.microsoft.com/office/drawing/2014/main" id="{97BEC998-B3EF-426D-8DCA-9A9557BB696F}"/>
              </a:ext>
            </a:extLst>
          </p:cNvPr>
          <p:cNvSpPr txBox="1"/>
          <p:nvPr/>
        </p:nvSpPr>
        <p:spPr>
          <a:xfrm>
            <a:off x="497263" y="919847"/>
            <a:ext cx="4293398" cy="369332"/>
          </a:xfrm>
          <a:prstGeom prst="rect">
            <a:avLst/>
          </a:prstGeom>
          <a:noFill/>
        </p:spPr>
        <p:txBody>
          <a:bodyPr wrap="square" rtlCol="0">
            <a:spAutoFit/>
          </a:bodyPr>
          <a:lstStyle/>
          <a:p>
            <a:r>
              <a:rPr lang="zh-CN" altLang="en-US" dirty="0"/>
              <a:t>为什么因果增强</a:t>
            </a:r>
            <a:r>
              <a:rPr lang="en-US" altLang="zh-CN" dirty="0"/>
              <a:t>GNN</a:t>
            </a:r>
            <a:r>
              <a:rPr lang="zh-CN" altLang="en-US" dirty="0"/>
              <a:t>效果比常规</a:t>
            </a:r>
            <a:r>
              <a:rPr lang="en-US" altLang="zh-CN" dirty="0"/>
              <a:t>GNN</a:t>
            </a:r>
            <a:r>
              <a:rPr lang="zh-CN" altLang="en-US" dirty="0"/>
              <a:t>差？</a:t>
            </a:r>
          </a:p>
        </p:txBody>
      </p:sp>
      <p:sp>
        <p:nvSpPr>
          <p:cNvPr id="23" name="文本框 22">
            <a:extLst>
              <a:ext uri="{FF2B5EF4-FFF2-40B4-BE49-F238E27FC236}">
                <a16:creationId xmlns:a16="http://schemas.microsoft.com/office/drawing/2014/main" id="{0F3A70B7-6C87-46FB-8657-5C3A1BB066D5}"/>
              </a:ext>
            </a:extLst>
          </p:cNvPr>
          <p:cNvSpPr txBox="1"/>
          <p:nvPr/>
        </p:nvSpPr>
        <p:spPr>
          <a:xfrm>
            <a:off x="203760" y="1364721"/>
            <a:ext cx="6152320" cy="923330"/>
          </a:xfrm>
          <a:prstGeom prst="rect">
            <a:avLst/>
          </a:prstGeom>
          <a:noFill/>
        </p:spPr>
        <p:txBody>
          <a:bodyPr wrap="square">
            <a:spAutoFit/>
          </a:bodyPr>
          <a:lstStyle/>
          <a:p>
            <a:r>
              <a:rPr lang="zh-CN" altLang="en-US" b="0" i="0" dirty="0">
                <a:solidFill>
                  <a:srgbClr val="0D0D0D"/>
                </a:solidFill>
                <a:effectLst/>
                <a:latin typeface="Söhne"/>
              </a:rPr>
              <a:t>定理：如果假设</a:t>
            </a:r>
            <a:r>
              <a:rPr lang="en-US" altLang="zh-CN" b="0" i="0" dirty="0">
                <a:solidFill>
                  <a:srgbClr val="0D0D0D"/>
                </a:solidFill>
                <a:effectLst/>
                <a:latin typeface="Söhne"/>
              </a:rPr>
              <a:t>1</a:t>
            </a:r>
            <a:r>
              <a:rPr lang="zh-CN" altLang="en-US" b="0" i="0" dirty="0">
                <a:solidFill>
                  <a:srgbClr val="0D0D0D"/>
                </a:solidFill>
                <a:effectLst/>
                <a:latin typeface="Söhne"/>
              </a:rPr>
              <a:t>成立并且图 </a:t>
            </a:r>
            <a:r>
              <a:rPr lang="zh-CN" altLang="en-US" b="0" i="0" dirty="0">
                <a:solidFill>
                  <a:srgbClr val="0D0D0D"/>
                </a:solidFill>
                <a:effectLst/>
                <a:latin typeface="KaTeX_Main"/>
              </a:rPr>
              <a:t>𝐺</a:t>
            </a:r>
            <a:r>
              <a:rPr lang="zh-CN" altLang="en-US" b="0" i="0" dirty="0">
                <a:solidFill>
                  <a:srgbClr val="0D0D0D"/>
                </a:solidFill>
                <a:effectLst/>
                <a:latin typeface="Söhne"/>
              </a:rPr>
              <a:t> 中存在混淆因素 </a:t>
            </a:r>
            <a:r>
              <a:rPr lang="en-US" altLang="zh-CN" b="0" i="1" dirty="0">
                <a:solidFill>
                  <a:srgbClr val="0D0D0D"/>
                </a:solidFill>
                <a:effectLst/>
                <a:latin typeface="KaTeX_Math"/>
              </a:rPr>
              <a:t>C</a:t>
            </a:r>
            <a:r>
              <a:rPr lang="zh-CN" altLang="en-US" b="0" i="0" dirty="0">
                <a:solidFill>
                  <a:srgbClr val="0D0D0D"/>
                </a:solidFill>
                <a:effectLst/>
                <a:latin typeface="Söhne"/>
              </a:rPr>
              <a:t>，则 </a:t>
            </a:r>
            <a:r>
              <a:rPr lang="zh-CN" altLang="en-US" b="0" i="0" dirty="0">
                <a:solidFill>
                  <a:srgbClr val="0D0D0D"/>
                </a:solidFill>
                <a:effectLst/>
                <a:latin typeface="KaTeX_Main"/>
              </a:rPr>
              <a:t>𝑃</a:t>
            </a:r>
            <a:r>
              <a:rPr lang="en-US" altLang="zh-CN" b="0" i="0" dirty="0">
                <a:solidFill>
                  <a:srgbClr val="0D0D0D"/>
                </a:solidFill>
                <a:effectLst/>
                <a:latin typeface="KaTeX_Main"/>
              </a:rPr>
              <a:t>(</a:t>
            </a:r>
            <a:r>
              <a:rPr lang="zh-CN" altLang="en-US" b="0" i="0" dirty="0">
                <a:solidFill>
                  <a:srgbClr val="0D0D0D"/>
                </a:solidFill>
                <a:effectLst/>
                <a:latin typeface="KaTeX_Main"/>
              </a:rPr>
              <a:t>𝑌∣𝐺</a:t>
            </a:r>
            <a:r>
              <a:rPr lang="en-US" altLang="zh-CN" b="0" i="0" dirty="0">
                <a:solidFill>
                  <a:srgbClr val="0D0D0D"/>
                </a:solidFill>
                <a:effectLst/>
                <a:latin typeface="KaTeX_Main"/>
              </a:rPr>
              <a:t>^)</a:t>
            </a:r>
            <a:r>
              <a:rPr lang="en-US" altLang="zh-CN" b="0" i="1" dirty="0">
                <a:solidFill>
                  <a:srgbClr val="0D0D0D"/>
                </a:solidFill>
                <a:effectLst/>
                <a:latin typeface="KaTeX_Math"/>
              </a:rPr>
              <a:t> </a:t>
            </a:r>
            <a:r>
              <a:rPr lang="zh-CN" altLang="en-US" b="0" i="0" dirty="0">
                <a:solidFill>
                  <a:srgbClr val="0D0D0D"/>
                </a:solidFill>
                <a:effectLst/>
                <a:latin typeface="Söhne"/>
              </a:rPr>
              <a:t>不可因果估计。但是，如果对所有 </a:t>
            </a:r>
            <a:r>
              <a:rPr lang="en-US" altLang="zh-CN" b="0" i="1" dirty="0">
                <a:solidFill>
                  <a:srgbClr val="0D0D0D"/>
                </a:solidFill>
                <a:effectLst/>
                <a:latin typeface="KaTeX_Math"/>
              </a:rPr>
              <a:t>C</a:t>
            </a:r>
            <a:r>
              <a:rPr lang="zh-CN" altLang="en-US" b="0" i="0" dirty="0">
                <a:solidFill>
                  <a:srgbClr val="0D0D0D"/>
                </a:solidFill>
                <a:effectLst/>
                <a:latin typeface="Söhne"/>
              </a:rPr>
              <a:t> 进行干预 </a:t>
            </a:r>
            <a:r>
              <a:rPr lang="en-US" altLang="zh-CN" b="0" i="0" dirty="0">
                <a:solidFill>
                  <a:srgbClr val="0D0D0D"/>
                </a:solidFill>
                <a:effectLst/>
                <a:latin typeface="KaTeX_Main"/>
              </a:rPr>
              <a:t>do(</a:t>
            </a:r>
            <a:r>
              <a:rPr lang="zh-CN" altLang="en-US" b="0" i="0" dirty="0">
                <a:solidFill>
                  <a:srgbClr val="0D0D0D"/>
                </a:solidFill>
                <a:effectLst/>
                <a:latin typeface="KaTeX_Main"/>
              </a:rPr>
              <a:t>𝐶</a:t>
            </a:r>
            <a:r>
              <a:rPr lang="en-US" altLang="zh-CN" b="0" i="0" dirty="0">
                <a:solidFill>
                  <a:srgbClr val="0D0D0D"/>
                </a:solidFill>
                <a:effectLst/>
                <a:latin typeface="KaTeX_Main"/>
              </a:rPr>
              <a:t>)=</a:t>
            </a:r>
            <a:r>
              <a:rPr lang="zh-CN" altLang="en-US" b="0" i="0" dirty="0">
                <a:solidFill>
                  <a:srgbClr val="0D0D0D"/>
                </a:solidFill>
                <a:effectLst/>
                <a:latin typeface="KaTeX_Main"/>
              </a:rPr>
              <a:t>𝐶</a:t>
            </a:r>
            <a:r>
              <a:rPr lang="en-US" altLang="zh-CN" b="0" i="0" dirty="0">
                <a:solidFill>
                  <a:srgbClr val="0D0D0D"/>
                </a:solidFill>
                <a:effectLst/>
                <a:latin typeface="KaTeX_Main"/>
              </a:rPr>
              <a:t>~</a:t>
            </a:r>
            <a:r>
              <a:rPr lang="zh-CN" altLang="en-US" b="0" i="0" dirty="0">
                <a:solidFill>
                  <a:srgbClr val="0D0D0D"/>
                </a:solidFill>
                <a:effectLst/>
                <a:latin typeface="Söhne"/>
              </a:rPr>
              <a:t>是可行的，那么该估计就变得可行。</a:t>
            </a:r>
            <a:endParaRPr lang="zh-CN" altLang="en-US" dirty="0"/>
          </a:p>
        </p:txBody>
      </p:sp>
      <p:sp>
        <p:nvSpPr>
          <p:cNvPr id="26" name="文本框 25">
            <a:extLst>
              <a:ext uri="{FF2B5EF4-FFF2-40B4-BE49-F238E27FC236}">
                <a16:creationId xmlns:a16="http://schemas.microsoft.com/office/drawing/2014/main" id="{030F56F3-F197-4F68-9BC0-67278EFE9AAD}"/>
              </a:ext>
            </a:extLst>
          </p:cNvPr>
          <p:cNvSpPr txBox="1"/>
          <p:nvPr/>
        </p:nvSpPr>
        <p:spPr>
          <a:xfrm>
            <a:off x="167898" y="3331844"/>
            <a:ext cx="6152320" cy="923330"/>
          </a:xfrm>
          <a:prstGeom prst="rect">
            <a:avLst/>
          </a:prstGeom>
          <a:noFill/>
        </p:spPr>
        <p:txBody>
          <a:bodyPr wrap="square">
            <a:spAutoFit/>
          </a:bodyPr>
          <a:lstStyle/>
          <a:p>
            <a:r>
              <a:rPr lang="zh-CN" altLang="en-US" b="0" i="0" dirty="0">
                <a:solidFill>
                  <a:srgbClr val="0D0D0D"/>
                </a:solidFill>
                <a:effectLst/>
                <a:latin typeface="Söhne"/>
              </a:rPr>
              <a:t>推理：在定理</a:t>
            </a:r>
            <a:r>
              <a:rPr lang="en-US" altLang="zh-CN" b="0" i="0" dirty="0">
                <a:solidFill>
                  <a:srgbClr val="0D0D0D"/>
                </a:solidFill>
                <a:effectLst/>
                <a:latin typeface="Söhne"/>
              </a:rPr>
              <a:t>3</a:t>
            </a:r>
            <a:r>
              <a:rPr lang="zh-CN" altLang="en-US" b="0" i="0" dirty="0">
                <a:solidFill>
                  <a:srgbClr val="0D0D0D"/>
                </a:solidFill>
                <a:effectLst/>
                <a:latin typeface="Söhne"/>
              </a:rPr>
              <a:t>指定的条件下，如果存在一个操作 </a:t>
            </a:r>
            <a:r>
              <a:rPr lang="en-US" altLang="zh-CN" b="0" i="1" dirty="0">
                <a:solidFill>
                  <a:srgbClr val="0D0D0D"/>
                </a:solidFill>
                <a:effectLst/>
                <a:latin typeface="KaTeX_Math"/>
              </a:rPr>
              <a:t>T</a:t>
            </a:r>
            <a:r>
              <a:rPr lang="zh-CN" altLang="en-US" b="0" i="0" dirty="0">
                <a:solidFill>
                  <a:srgbClr val="0D0D0D"/>
                </a:solidFill>
                <a:effectLst/>
                <a:latin typeface="Söhne"/>
              </a:rPr>
              <a:t>，使得 </a:t>
            </a:r>
            <a:r>
              <a:rPr lang="zh-CN" altLang="en-US" b="0" i="0" dirty="0">
                <a:solidFill>
                  <a:srgbClr val="0D0D0D"/>
                </a:solidFill>
                <a:effectLst/>
                <a:latin typeface="KaTeX_Main"/>
              </a:rPr>
              <a:t>𝑓</a:t>
            </a:r>
            <a:r>
              <a:rPr lang="en-US" altLang="zh-CN" b="0" i="0" dirty="0">
                <a:solidFill>
                  <a:srgbClr val="0D0D0D"/>
                </a:solidFill>
                <a:effectLst/>
                <a:latin typeface="KaTeX_Main"/>
              </a:rPr>
              <a:t>(</a:t>
            </a:r>
            <a:r>
              <a:rPr lang="zh-CN" altLang="en-US" b="0" i="0" dirty="0">
                <a:solidFill>
                  <a:srgbClr val="0D0D0D"/>
                </a:solidFill>
                <a:effectLst/>
                <a:latin typeface="KaTeX_Main"/>
              </a:rPr>
              <a:t>𝐺</a:t>
            </a:r>
            <a:r>
              <a:rPr lang="en-US" altLang="zh-CN" b="0" i="0" dirty="0">
                <a:solidFill>
                  <a:srgbClr val="0D0D0D"/>
                </a:solidFill>
                <a:effectLst/>
                <a:latin typeface="KaTeX_Main"/>
              </a:rPr>
              <a:t>)</a:t>
            </a:r>
            <a:r>
              <a:rPr lang="en-US" altLang="zh-CN" b="0" i="1" dirty="0">
                <a:solidFill>
                  <a:srgbClr val="0D0D0D"/>
                </a:solidFill>
                <a:effectLst/>
                <a:latin typeface="KaTeX_Math"/>
              </a:rPr>
              <a:t> </a:t>
            </a:r>
            <a:r>
              <a:rPr lang="zh-CN" altLang="en-US" b="0" i="0" dirty="0">
                <a:solidFill>
                  <a:srgbClr val="0D0D0D"/>
                </a:solidFill>
                <a:effectLst/>
                <a:latin typeface="Söhne"/>
              </a:rPr>
              <a:t>和 </a:t>
            </a:r>
            <a:r>
              <a:rPr lang="en-US" altLang="zh-CN" b="0" i="1" dirty="0">
                <a:solidFill>
                  <a:srgbClr val="0D0D0D"/>
                </a:solidFill>
                <a:effectLst/>
                <a:latin typeface="KaTeX_Math"/>
              </a:rPr>
              <a:t>C</a:t>
            </a:r>
            <a:r>
              <a:rPr lang="en-US" altLang="zh-CN" b="0" i="0" dirty="0">
                <a:solidFill>
                  <a:srgbClr val="0D0D0D"/>
                </a:solidFill>
                <a:effectLst/>
                <a:latin typeface="Söhne"/>
              </a:rPr>
              <a:t> </a:t>
            </a:r>
            <a:r>
              <a:rPr lang="zh-CN" altLang="en-US" b="0" i="0" dirty="0">
                <a:solidFill>
                  <a:srgbClr val="0D0D0D"/>
                </a:solidFill>
                <a:effectLst/>
                <a:latin typeface="Söhne"/>
              </a:rPr>
              <a:t>在给定 </a:t>
            </a:r>
            <a:r>
              <a:rPr lang="zh-CN" altLang="en-US" b="0" i="0" dirty="0">
                <a:solidFill>
                  <a:srgbClr val="0D0D0D"/>
                </a:solidFill>
                <a:effectLst/>
                <a:latin typeface="KaTeX_Main"/>
              </a:rPr>
              <a:t>𝑇</a:t>
            </a:r>
            <a:r>
              <a:rPr lang="en-US" altLang="zh-CN" b="0" i="0" dirty="0">
                <a:solidFill>
                  <a:srgbClr val="0D0D0D"/>
                </a:solidFill>
                <a:effectLst/>
                <a:latin typeface="Söhne"/>
              </a:rPr>
              <a:t> </a:t>
            </a:r>
            <a:r>
              <a:rPr lang="zh-CN" altLang="en-US" b="0" i="0" dirty="0">
                <a:solidFill>
                  <a:srgbClr val="0D0D0D"/>
                </a:solidFill>
                <a:effectLst/>
                <a:latin typeface="Söhne"/>
              </a:rPr>
              <a:t>的条件下相互独立，并且 </a:t>
            </a:r>
            <a:r>
              <a:rPr lang="zh-CN" altLang="en-US" b="0" i="0" dirty="0">
                <a:solidFill>
                  <a:srgbClr val="0D0D0D"/>
                </a:solidFill>
                <a:effectLst/>
                <a:latin typeface="KaTeX_Main"/>
              </a:rPr>
              <a:t>𝐼</a:t>
            </a:r>
            <a:r>
              <a:rPr lang="en-US" altLang="zh-CN" b="0" i="0" dirty="0">
                <a:solidFill>
                  <a:srgbClr val="0D0D0D"/>
                </a:solidFill>
                <a:effectLst/>
                <a:latin typeface="KaTeX_Main"/>
              </a:rPr>
              <a:t>(</a:t>
            </a:r>
            <a:r>
              <a:rPr lang="zh-CN" altLang="en-US" b="0" i="0" dirty="0">
                <a:solidFill>
                  <a:srgbClr val="0D0D0D"/>
                </a:solidFill>
                <a:effectLst/>
                <a:latin typeface="KaTeX_Main"/>
              </a:rPr>
              <a:t>𝑓</a:t>
            </a:r>
            <a:r>
              <a:rPr lang="en-US" altLang="zh-CN" b="0" i="0" dirty="0">
                <a:solidFill>
                  <a:srgbClr val="0D0D0D"/>
                </a:solidFill>
                <a:effectLst/>
                <a:latin typeface="KaTeX_Main"/>
              </a:rPr>
              <a:t>(</a:t>
            </a:r>
            <a:r>
              <a:rPr lang="zh-CN" altLang="en-US" b="0" i="0" dirty="0">
                <a:solidFill>
                  <a:srgbClr val="0D0D0D"/>
                </a:solidFill>
                <a:effectLst/>
                <a:latin typeface="KaTeX_Main"/>
              </a:rPr>
              <a:t>𝐺</a:t>
            </a:r>
            <a:r>
              <a:rPr lang="en-US" altLang="zh-CN" b="0" i="0" dirty="0">
                <a:solidFill>
                  <a:srgbClr val="0D0D0D"/>
                </a:solidFill>
                <a:effectLst/>
                <a:latin typeface="KaTeX_Main"/>
              </a:rPr>
              <a:t>);</a:t>
            </a:r>
            <a:r>
              <a:rPr lang="zh-CN" altLang="en-US" b="0" i="0" dirty="0">
                <a:solidFill>
                  <a:srgbClr val="0D0D0D"/>
                </a:solidFill>
                <a:effectLst/>
                <a:latin typeface="KaTeX_Main"/>
              </a:rPr>
              <a:t>𝑋∣𝑇</a:t>
            </a:r>
            <a:r>
              <a:rPr lang="en-US" altLang="zh-CN" b="0" i="0" dirty="0">
                <a:solidFill>
                  <a:srgbClr val="0D0D0D"/>
                </a:solidFill>
                <a:effectLst/>
                <a:latin typeface="KaTeX_Main"/>
              </a:rPr>
              <a:t>)=</a:t>
            </a:r>
            <a:r>
              <a:rPr lang="zh-CN" altLang="en-US" b="0" i="0" dirty="0">
                <a:solidFill>
                  <a:srgbClr val="0D0D0D"/>
                </a:solidFill>
                <a:effectLst/>
                <a:latin typeface="KaTeX_Main"/>
              </a:rPr>
              <a:t>𝐼</a:t>
            </a:r>
            <a:r>
              <a:rPr lang="en-US" altLang="zh-CN" b="0" i="0" dirty="0">
                <a:solidFill>
                  <a:srgbClr val="0D0D0D"/>
                </a:solidFill>
                <a:effectLst/>
                <a:latin typeface="KaTeX_Main"/>
              </a:rPr>
              <a:t>(</a:t>
            </a:r>
            <a:r>
              <a:rPr lang="zh-CN" altLang="en-US" b="0" i="0" dirty="0">
                <a:solidFill>
                  <a:srgbClr val="0D0D0D"/>
                </a:solidFill>
                <a:effectLst/>
                <a:latin typeface="KaTeX_Main"/>
              </a:rPr>
              <a:t>𝑓</a:t>
            </a:r>
            <a:r>
              <a:rPr lang="en-US" altLang="zh-CN" b="0" i="0" dirty="0">
                <a:solidFill>
                  <a:srgbClr val="0D0D0D"/>
                </a:solidFill>
                <a:effectLst/>
                <a:latin typeface="KaTeX_Main"/>
              </a:rPr>
              <a:t>(</a:t>
            </a:r>
            <a:r>
              <a:rPr lang="zh-CN" altLang="en-US" b="0" i="0" dirty="0">
                <a:solidFill>
                  <a:srgbClr val="0D0D0D"/>
                </a:solidFill>
                <a:effectLst/>
                <a:latin typeface="KaTeX_Main"/>
              </a:rPr>
              <a:t>𝐺</a:t>
            </a:r>
            <a:r>
              <a:rPr lang="en-US" altLang="zh-CN" b="0" i="0" dirty="0">
                <a:solidFill>
                  <a:srgbClr val="0D0D0D"/>
                </a:solidFill>
                <a:effectLst/>
                <a:latin typeface="KaTeX_Main"/>
              </a:rPr>
              <a:t>);</a:t>
            </a:r>
            <a:r>
              <a:rPr lang="zh-CN" altLang="en-US" b="0" i="0" dirty="0">
                <a:solidFill>
                  <a:srgbClr val="0D0D0D"/>
                </a:solidFill>
                <a:effectLst/>
                <a:latin typeface="KaTeX_Main"/>
              </a:rPr>
              <a:t>𝑋</a:t>
            </a:r>
            <a:r>
              <a:rPr lang="en-US" altLang="zh-CN" b="0" i="0" dirty="0">
                <a:solidFill>
                  <a:srgbClr val="0D0D0D"/>
                </a:solidFill>
                <a:effectLst/>
                <a:latin typeface="KaTeX_Main"/>
              </a:rPr>
              <a:t>)</a:t>
            </a:r>
            <a:r>
              <a:rPr lang="en-US" altLang="zh-CN" b="0" i="1" dirty="0">
                <a:solidFill>
                  <a:srgbClr val="0D0D0D"/>
                </a:solidFill>
                <a:effectLst/>
                <a:latin typeface="KaTeX_Math"/>
              </a:rPr>
              <a:t> </a:t>
            </a:r>
            <a:r>
              <a:rPr lang="zh-CN" altLang="en-US" b="0" i="0" dirty="0">
                <a:solidFill>
                  <a:srgbClr val="0D0D0D"/>
                </a:solidFill>
                <a:effectLst/>
                <a:latin typeface="Söhne"/>
              </a:rPr>
              <a:t>，则 </a:t>
            </a:r>
            <a:r>
              <a:rPr lang="zh-CN" altLang="en-US" b="0" i="0" dirty="0">
                <a:solidFill>
                  <a:srgbClr val="0D0D0D"/>
                </a:solidFill>
                <a:effectLst/>
                <a:latin typeface="KaTeX_Main"/>
              </a:rPr>
              <a:t>𝑃</a:t>
            </a:r>
            <a:r>
              <a:rPr lang="en-US" altLang="zh-CN" b="0" i="0" dirty="0">
                <a:solidFill>
                  <a:srgbClr val="0D0D0D"/>
                </a:solidFill>
                <a:effectLst/>
                <a:latin typeface="KaTeX_Main"/>
              </a:rPr>
              <a:t>(</a:t>
            </a:r>
            <a:r>
              <a:rPr lang="zh-CN" altLang="en-US" b="0" i="0" dirty="0">
                <a:solidFill>
                  <a:srgbClr val="0D0D0D"/>
                </a:solidFill>
                <a:effectLst/>
                <a:latin typeface="KaTeX_Main"/>
              </a:rPr>
              <a:t>𝑌∣𝐺</a:t>
            </a:r>
            <a:r>
              <a:rPr lang="en-US" altLang="zh-CN" b="0" i="0" dirty="0">
                <a:solidFill>
                  <a:srgbClr val="0D0D0D"/>
                </a:solidFill>
                <a:effectLst/>
                <a:latin typeface="KaTeX_Main"/>
              </a:rPr>
              <a:t>^)</a:t>
            </a:r>
            <a:r>
              <a:rPr lang="en-US" altLang="zh-CN" b="0" i="1" dirty="0">
                <a:solidFill>
                  <a:srgbClr val="0D0D0D"/>
                </a:solidFill>
                <a:effectLst/>
                <a:latin typeface="KaTeX_Math"/>
              </a:rPr>
              <a:t> </a:t>
            </a:r>
            <a:r>
              <a:rPr lang="zh-CN" altLang="en-US" b="0" i="0" dirty="0">
                <a:solidFill>
                  <a:srgbClr val="0D0D0D"/>
                </a:solidFill>
                <a:effectLst/>
                <a:latin typeface="Söhne"/>
              </a:rPr>
              <a:t>的因果估计性得到保证。</a:t>
            </a:r>
            <a:endParaRPr lang="zh-CN" altLang="en-US" dirty="0"/>
          </a:p>
        </p:txBody>
      </p:sp>
      <p:sp>
        <p:nvSpPr>
          <p:cNvPr id="29" name="文本框 28">
            <a:extLst>
              <a:ext uri="{FF2B5EF4-FFF2-40B4-BE49-F238E27FC236}">
                <a16:creationId xmlns:a16="http://schemas.microsoft.com/office/drawing/2014/main" id="{F64AF612-70D2-4221-BDA6-5C7DD61C9EC5}"/>
              </a:ext>
            </a:extLst>
          </p:cNvPr>
          <p:cNvSpPr txBox="1"/>
          <p:nvPr/>
        </p:nvSpPr>
        <p:spPr>
          <a:xfrm>
            <a:off x="256004" y="5042363"/>
            <a:ext cx="6064214" cy="923330"/>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结论：</a:t>
            </a:r>
            <a:r>
              <a:rPr lang="zh-CN" altLang="en-US" dirty="0">
                <a:solidFill>
                  <a:srgbClr val="000000"/>
                </a:solidFill>
                <a:latin typeface="微软雅黑" panose="020B0503020204020204" pitchFamily="34" charset="-122"/>
                <a:ea typeface="微软雅黑" panose="020B0503020204020204" pitchFamily="34" charset="-122"/>
              </a:rPr>
              <a:t>因果增强</a:t>
            </a:r>
            <a:r>
              <a:rPr lang="en-US" altLang="zh-CN" dirty="0">
                <a:solidFill>
                  <a:srgbClr val="000000"/>
                </a:solidFill>
                <a:latin typeface="微软雅黑" panose="020B0503020204020204" pitchFamily="34" charset="-122"/>
                <a:ea typeface="微软雅黑" panose="020B0503020204020204" pitchFamily="34" charset="-122"/>
              </a:rPr>
              <a:t>GNN</a:t>
            </a:r>
            <a:r>
              <a:rPr lang="zh-CN" altLang="en-US" b="0" i="0" dirty="0">
                <a:solidFill>
                  <a:srgbClr val="000000"/>
                </a:solidFill>
                <a:effectLst/>
                <a:latin typeface="微软雅黑" panose="020B0503020204020204" pitchFamily="34" charset="-122"/>
                <a:ea typeface="微软雅黑" panose="020B0503020204020204" pitchFamily="34" charset="-122"/>
              </a:rPr>
              <a:t>本质上依赖于采用某些操作来减轻混杂因素</a:t>
            </a:r>
            <a:r>
              <a:rPr lang="en-US" altLang="zh-CN" b="0" i="0" dirty="0">
                <a:solidFill>
                  <a:srgbClr val="0D0D0D"/>
                </a:solidFill>
                <a:effectLst/>
                <a:latin typeface="Söhne"/>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由于操作必须满足</a:t>
            </a:r>
            <a:r>
              <a:rPr lang="zh-CN" altLang="en-US" b="0" i="0" dirty="0">
                <a:solidFill>
                  <a:srgbClr val="0D0D0D"/>
                </a:solidFill>
                <a:effectLst/>
                <a:latin typeface="Söhne"/>
                <a:ea typeface="微软雅黑" panose="020B0503020204020204" pitchFamily="34" charset="-122"/>
              </a:rPr>
              <a:t>推论的条件，</a:t>
            </a:r>
            <a:r>
              <a:rPr lang="zh-CN" altLang="en-US" b="0" i="0" dirty="0">
                <a:solidFill>
                  <a:srgbClr val="000000"/>
                </a:solidFill>
                <a:effectLst/>
                <a:latin typeface="微软雅黑" panose="020B0503020204020204" pitchFamily="34" charset="-122"/>
                <a:ea typeface="微软雅黑" panose="020B0503020204020204" pitchFamily="34" charset="-122"/>
              </a:rPr>
              <a:t>数据集分布的变化会降低其有效性</a:t>
            </a:r>
            <a:endParaRPr lang="zh-CN" altLang="en-US" dirty="0"/>
          </a:p>
        </p:txBody>
      </p:sp>
      <p:cxnSp>
        <p:nvCxnSpPr>
          <p:cNvPr id="19" name="直接连接符 18">
            <a:extLst>
              <a:ext uri="{FF2B5EF4-FFF2-40B4-BE49-F238E27FC236}">
                <a16:creationId xmlns:a16="http://schemas.microsoft.com/office/drawing/2014/main" id="{34CCAB36-0769-409A-89C0-AAB1DDAD4D62}"/>
              </a:ext>
            </a:extLst>
          </p:cNvPr>
          <p:cNvCxnSpPr/>
          <p:nvPr/>
        </p:nvCxnSpPr>
        <p:spPr>
          <a:xfrm>
            <a:off x="6426530" y="850235"/>
            <a:ext cx="79513" cy="5813313"/>
          </a:xfrm>
          <a:prstGeom prst="line">
            <a:avLst/>
          </a:prstGeom>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73DF163C-57C5-4F81-90E9-054AEFACE9EC}"/>
              </a:ext>
            </a:extLst>
          </p:cNvPr>
          <p:cNvSpPr txBox="1"/>
          <p:nvPr/>
        </p:nvSpPr>
        <p:spPr>
          <a:xfrm>
            <a:off x="6383179" y="762889"/>
            <a:ext cx="6987208" cy="276999"/>
          </a:xfrm>
          <a:prstGeom prst="rect">
            <a:avLst/>
          </a:prstGeom>
          <a:noFill/>
        </p:spPr>
        <p:txBody>
          <a:bodyPr wrap="square">
            <a:spAutoFit/>
          </a:bodyPr>
          <a:lstStyle/>
          <a:p>
            <a:r>
              <a:rPr lang="zh-CN" altLang="en-US" sz="1200" b="0" i="0" dirty="0">
                <a:solidFill>
                  <a:srgbClr val="000000"/>
                </a:solidFill>
                <a:effectLst/>
                <a:latin typeface="等线" panose="02010600030101010101" pitchFamily="2" charset="-122"/>
                <a:ea typeface="等线" panose="02010600030101010101" pitchFamily="2" charset="-122"/>
              </a:rPr>
              <a:t>分析混杂因素的影响：</a:t>
            </a:r>
            <a:endParaRPr lang="zh-CN" altLang="en-US" sz="12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47531893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圆角 15">
            <a:extLst>
              <a:ext uri="{FF2B5EF4-FFF2-40B4-BE49-F238E27FC236}">
                <a16:creationId xmlns:a16="http://schemas.microsoft.com/office/drawing/2014/main" id="{17A68F36-F52B-4791-BF0F-00E3B2A5AD0A}"/>
              </a:ext>
            </a:extLst>
          </p:cNvPr>
          <p:cNvSpPr/>
          <p:nvPr/>
        </p:nvSpPr>
        <p:spPr>
          <a:xfrm>
            <a:off x="592554" y="1195234"/>
            <a:ext cx="4794455" cy="91542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35473" y="6388734"/>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a:extLst>
              <a:ext uri="{FF2B5EF4-FFF2-40B4-BE49-F238E27FC236}">
                <a16:creationId xmlns:a16="http://schemas.microsoft.com/office/drawing/2014/main" id="{3ACCF58D-D2AD-D93A-B700-45924AE7B505}"/>
              </a:ext>
            </a:extLst>
          </p:cNvPr>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 name="标题占位符 1">
            <a:extLst>
              <a:ext uri="{FF2B5EF4-FFF2-40B4-BE49-F238E27FC236}">
                <a16:creationId xmlns:a16="http://schemas.microsoft.com/office/drawing/2014/main" id="{22AE6683-F6DD-895B-792C-16DB1052EB83}"/>
              </a:ext>
            </a:extLst>
          </p:cNvPr>
          <p:cNvSpPr txBox="1"/>
          <p:nvPr/>
        </p:nvSpPr>
        <p:spPr>
          <a:xfrm>
            <a:off x="965200" y="-100014"/>
            <a:ext cx="783045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Methodology</a:t>
            </a:r>
            <a:endParaRPr kumimoji="0" lang="zh-CN" altLang="en-US"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endParaRPr>
          </a:p>
        </p:txBody>
      </p:sp>
      <p:grpSp>
        <p:nvGrpSpPr>
          <p:cNvPr id="5" name="组合 4">
            <a:extLst>
              <a:ext uri="{FF2B5EF4-FFF2-40B4-BE49-F238E27FC236}">
                <a16:creationId xmlns:a16="http://schemas.microsoft.com/office/drawing/2014/main" id="{6D2A7797-2BEB-A4BF-B925-E1C517524479}"/>
              </a:ext>
            </a:extLst>
          </p:cNvPr>
          <p:cNvGrpSpPr/>
          <p:nvPr/>
        </p:nvGrpSpPr>
        <p:grpSpPr>
          <a:xfrm>
            <a:off x="203760" y="159728"/>
            <a:ext cx="725344" cy="619478"/>
            <a:chOff x="178632" y="159728"/>
            <a:chExt cx="725344" cy="619478"/>
          </a:xfrm>
        </p:grpSpPr>
        <p:sp>
          <p:nvSpPr>
            <p:cNvPr id="6" name="椭圆 5">
              <a:extLst>
                <a:ext uri="{FF2B5EF4-FFF2-40B4-BE49-F238E27FC236}">
                  <a16:creationId xmlns:a16="http://schemas.microsoft.com/office/drawing/2014/main" id="{400C0A04-6D86-DA38-491E-381EE0B6D7B5}"/>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a:extLst>
                <a:ext uri="{FF2B5EF4-FFF2-40B4-BE49-F238E27FC236}">
                  <a16:creationId xmlns:a16="http://schemas.microsoft.com/office/drawing/2014/main" id="{C6C3EC13-6BDA-8B3F-5522-72D83E553908}"/>
                </a:ext>
              </a:extLst>
            </p:cNvPr>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 name="椭圆 7">
              <a:extLst>
                <a:ext uri="{FF2B5EF4-FFF2-40B4-BE49-F238E27FC236}">
                  <a16:creationId xmlns:a16="http://schemas.microsoft.com/office/drawing/2014/main" id="{B3D6543A-A48A-A1DD-5C2B-665AA8D71DC0}"/>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41" name="文本框 40">
            <a:extLst>
              <a:ext uri="{FF2B5EF4-FFF2-40B4-BE49-F238E27FC236}">
                <a16:creationId xmlns:a16="http://schemas.microsoft.com/office/drawing/2014/main" id="{7AA27005-C476-4BE2-9F51-81B029D4B451}"/>
              </a:ext>
            </a:extLst>
          </p:cNvPr>
          <p:cNvSpPr txBox="1"/>
          <p:nvPr/>
        </p:nvSpPr>
        <p:spPr>
          <a:xfrm>
            <a:off x="715847" y="3101556"/>
            <a:ext cx="6097656" cy="646331"/>
          </a:xfrm>
          <a:prstGeom prst="rect">
            <a:avLst/>
          </a:prstGeom>
          <a:noFill/>
        </p:spPr>
        <p:txBody>
          <a:bodyPr wrap="square">
            <a:spAutoFit/>
          </a:bodyPr>
          <a:lstStyle/>
          <a:p>
            <a:r>
              <a:rPr lang="zh-CN" altLang="en-US" dirty="0"/>
              <a:t>相似度矩阵       </a:t>
            </a:r>
            <a:r>
              <a:rPr lang="en-US" altLang="zh-CN" sz="1400" b="0" i="0" dirty="0">
                <a:solidFill>
                  <a:srgbClr val="0D0D0D"/>
                </a:solidFill>
                <a:effectLst/>
                <a:latin typeface="KaTeX_Main"/>
              </a:rPr>
              <a:t>:</a:t>
            </a:r>
            <a:br>
              <a:rPr lang="zh-CN" altLang="en-US" b="0" i="0" dirty="0">
                <a:solidFill>
                  <a:srgbClr val="0D0D0D"/>
                </a:solidFill>
                <a:effectLst/>
                <a:latin typeface="KaTeX_Main"/>
              </a:rPr>
            </a:br>
            <a:endParaRPr lang="zh-CN" altLang="en-US" dirty="0"/>
          </a:p>
        </p:txBody>
      </p:sp>
      <p:pic>
        <p:nvPicPr>
          <p:cNvPr id="35" name="图片 34">
            <a:extLst>
              <a:ext uri="{FF2B5EF4-FFF2-40B4-BE49-F238E27FC236}">
                <a16:creationId xmlns:a16="http://schemas.microsoft.com/office/drawing/2014/main" id="{3C6728E2-254E-4196-A44D-B4A58F282667}"/>
              </a:ext>
            </a:extLst>
          </p:cNvPr>
          <p:cNvPicPr>
            <a:picLocks noChangeAspect="1"/>
          </p:cNvPicPr>
          <p:nvPr/>
        </p:nvPicPr>
        <p:blipFill>
          <a:blip r:embed="rId4"/>
          <a:stretch>
            <a:fillRect/>
          </a:stretch>
        </p:blipFill>
        <p:spPr>
          <a:xfrm>
            <a:off x="1855317" y="3412934"/>
            <a:ext cx="3733800" cy="523875"/>
          </a:xfrm>
          <a:prstGeom prst="rect">
            <a:avLst/>
          </a:prstGeom>
        </p:spPr>
      </p:pic>
      <p:pic>
        <p:nvPicPr>
          <p:cNvPr id="36" name="图片 35">
            <a:extLst>
              <a:ext uri="{FF2B5EF4-FFF2-40B4-BE49-F238E27FC236}">
                <a16:creationId xmlns:a16="http://schemas.microsoft.com/office/drawing/2014/main" id="{10370860-566C-42DC-870C-F7D978A85C61}"/>
              </a:ext>
            </a:extLst>
          </p:cNvPr>
          <p:cNvPicPr>
            <a:picLocks noChangeAspect="1"/>
          </p:cNvPicPr>
          <p:nvPr/>
        </p:nvPicPr>
        <p:blipFill>
          <a:blip r:embed="rId5"/>
          <a:stretch>
            <a:fillRect/>
          </a:stretch>
        </p:blipFill>
        <p:spPr>
          <a:xfrm>
            <a:off x="1855317" y="3905964"/>
            <a:ext cx="2343150" cy="542925"/>
          </a:xfrm>
          <a:prstGeom prst="rect">
            <a:avLst/>
          </a:prstGeom>
        </p:spPr>
      </p:pic>
      <p:sp>
        <p:nvSpPr>
          <p:cNvPr id="45" name="文本框 44">
            <a:extLst>
              <a:ext uri="{FF2B5EF4-FFF2-40B4-BE49-F238E27FC236}">
                <a16:creationId xmlns:a16="http://schemas.microsoft.com/office/drawing/2014/main" id="{217C3205-D04F-40C7-9760-1D049BBD9313}"/>
              </a:ext>
            </a:extLst>
          </p:cNvPr>
          <p:cNvSpPr txBox="1"/>
          <p:nvPr/>
        </p:nvSpPr>
        <p:spPr>
          <a:xfrm>
            <a:off x="728686" y="4626291"/>
            <a:ext cx="6097656" cy="369332"/>
          </a:xfrm>
          <a:prstGeom prst="rect">
            <a:avLst/>
          </a:prstGeom>
          <a:noFill/>
        </p:spPr>
        <p:txBody>
          <a:bodyPr wrap="square">
            <a:spAutoFit/>
          </a:bodyPr>
          <a:lstStyle/>
          <a:p>
            <a:r>
              <a:rPr lang="zh-CN" altLang="en-US" b="0" i="0" dirty="0">
                <a:solidFill>
                  <a:srgbClr val="0D0D0D"/>
                </a:solidFill>
                <a:effectLst/>
                <a:latin typeface="Söhne"/>
              </a:rPr>
              <a:t>特征强调损失 </a:t>
            </a:r>
            <a:r>
              <a:rPr lang="zh-CN" altLang="en-US" b="0" i="0" dirty="0">
                <a:solidFill>
                  <a:srgbClr val="0D0D0D"/>
                </a:solidFill>
                <a:effectLst/>
                <a:latin typeface="KaTeX_Main"/>
              </a:rPr>
              <a:t>𝐿𝑎</a:t>
            </a:r>
            <a:r>
              <a:rPr lang="en-US" altLang="zh-CN" b="0" i="0" dirty="0">
                <a:solidFill>
                  <a:srgbClr val="0D0D0D"/>
                </a:solidFill>
                <a:effectLst/>
                <a:latin typeface="KaTeX_Main"/>
              </a:rPr>
              <a:t>:</a:t>
            </a:r>
            <a:endParaRPr lang="zh-CN" altLang="en-US" dirty="0"/>
          </a:p>
        </p:txBody>
      </p:sp>
      <p:pic>
        <p:nvPicPr>
          <p:cNvPr id="39" name="图片 38">
            <a:extLst>
              <a:ext uri="{FF2B5EF4-FFF2-40B4-BE49-F238E27FC236}">
                <a16:creationId xmlns:a16="http://schemas.microsoft.com/office/drawing/2014/main" id="{1A9291B1-0C71-4305-8720-D893AA38BEE5}"/>
              </a:ext>
            </a:extLst>
          </p:cNvPr>
          <p:cNvPicPr>
            <a:picLocks noChangeAspect="1"/>
          </p:cNvPicPr>
          <p:nvPr/>
        </p:nvPicPr>
        <p:blipFill>
          <a:blip r:embed="rId6"/>
          <a:stretch>
            <a:fillRect/>
          </a:stretch>
        </p:blipFill>
        <p:spPr>
          <a:xfrm>
            <a:off x="2063572" y="5074354"/>
            <a:ext cx="2933700" cy="600075"/>
          </a:xfrm>
          <a:prstGeom prst="rect">
            <a:avLst/>
          </a:prstGeom>
        </p:spPr>
      </p:pic>
      <p:pic>
        <p:nvPicPr>
          <p:cNvPr id="42" name="图片 41">
            <a:extLst>
              <a:ext uri="{FF2B5EF4-FFF2-40B4-BE49-F238E27FC236}">
                <a16:creationId xmlns:a16="http://schemas.microsoft.com/office/drawing/2014/main" id="{91D77BF1-CC4A-44AE-9E91-CC0A3060AE60}"/>
              </a:ext>
            </a:extLst>
          </p:cNvPr>
          <p:cNvPicPr>
            <a:picLocks noChangeAspect="1"/>
          </p:cNvPicPr>
          <p:nvPr/>
        </p:nvPicPr>
        <p:blipFill rotWithShape="1">
          <a:blip r:embed="rId7"/>
          <a:srcRect t="19853" r="15882" b="5848"/>
          <a:stretch/>
        </p:blipFill>
        <p:spPr>
          <a:xfrm>
            <a:off x="2026023" y="3137154"/>
            <a:ext cx="336515" cy="319968"/>
          </a:xfrm>
          <a:prstGeom prst="rect">
            <a:avLst/>
          </a:prstGeom>
        </p:spPr>
      </p:pic>
      <p:sp>
        <p:nvSpPr>
          <p:cNvPr id="50" name="文本框 49">
            <a:extLst>
              <a:ext uri="{FF2B5EF4-FFF2-40B4-BE49-F238E27FC236}">
                <a16:creationId xmlns:a16="http://schemas.microsoft.com/office/drawing/2014/main" id="{065F305E-7E48-4938-ACC4-9E3556BCBF9F}"/>
              </a:ext>
            </a:extLst>
          </p:cNvPr>
          <p:cNvSpPr txBox="1"/>
          <p:nvPr/>
        </p:nvSpPr>
        <p:spPr>
          <a:xfrm>
            <a:off x="6676085" y="2487942"/>
            <a:ext cx="6097656" cy="369332"/>
          </a:xfrm>
          <a:prstGeom prst="rect">
            <a:avLst/>
          </a:prstGeom>
          <a:noFill/>
        </p:spPr>
        <p:txBody>
          <a:bodyPr wrap="square">
            <a:spAutoFit/>
          </a:bodyPr>
          <a:lstStyle/>
          <a:p>
            <a:r>
              <a:rPr lang="zh-CN" altLang="en-US" b="1" i="0" dirty="0">
                <a:solidFill>
                  <a:srgbClr val="0D0D0D"/>
                </a:solidFill>
                <a:effectLst/>
                <a:latin typeface="Söhne"/>
              </a:rPr>
              <a:t>特征忽视</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zh-CN" altLang="en-US" dirty="0"/>
          </a:p>
        </p:txBody>
      </p:sp>
      <p:sp>
        <p:nvSpPr>
          <p:cNvPr id="52" name="文本框 51">
            <a:extLst>
              <a:ext uri="{FF2B5EF4-FFF2-40B4-BE49-F238E27FC236}">
                <a16:creationId xmlns:a16="http://schemas.microsoft.com/office/drawing/2014/main" id="{09FC8B29-8619-4D35-8069-9DC0E5BABEC8}"/>
              </a:ext>
            </a:extLst>
          </p:cNvPr>
          <p:cNvSpPr txBox="1"/>
          <p:nvPr/>
        </p:nvSpPr>
        <p:spPr>
          <a:xfrm>
            <a:off x="6659703" y="3045900"/>
            <a:ext cx="6097656" cy="369332"/>
          </a:xfrm>
          <a:prstGeom prst="rect">
            <a:avLst/>
          </a:prstGeom>
          <a:noFill/>
        </p:spPr>
        <p:txBody>
          <a:bodyPr wrap="square">
            <a:spAutoFit/>
          </a:bodyPr>
          <a:lstStyle/>
          <a:p>
            <a:r>
              <a:rPr lang="zh-CN" altLang="en-US" dirty="0"/>
              <a:t>相似度矩阵      ：</a:t>
            </a:r>
          </a:p>
        </p:txBody>
      </p:sp>
      <p:pic>
        <p:nvPicPr>
          <p:cNvPr id="53" name="图片 52">
            <a:extLst>
              <a:ext uri="{FF2B5EF4-FFF2-40B4-BE49-F238E27FC236}">
                <a16:creationId xmlns:a16="http://schemas.microsoft.com/office/drawing/2014/main" id="{23B40659-9126-4CCA-80EB-BB59669E281B}"/>
              </a:ext>
            </a:extLst>
          </p:cNvPr>
          <p:cNvPicPr>
            <a:picLocks noChangeAspect="1"/>
          </p:cNvPicPr>
          <p:nvPr/>
        </p:nvPicPr>
        <p:blipFill>
          <a:blip r:embed="rId8"/>
          <a:stretch>
            <a:fillRect/>
          </a:stretch>
        </p:blipFill>
        <p:spPr>
          <a:xfrm>
            <a:off x="7985566" y="3074793"/>
            <a:ext cx="276225" cy="304800"/>
          </a:xfrm>
          <a:prstGeom prst="rect">
            <a:avLst/>
          </a:prstGeom>
        </p:spPr>
      </p:pic>
      <p:pic>
        <p:nvPicPr>
          <p:cNvPr id="54" name="图片 53">
            <a:extLst>
              <a:ext uri="{FF2B5EF4-FFF2-40B4-BE49-F238E27FC236}">
                <a16:creationId xmlns:a16="http://schemas.microsoft.com/office/drawing/2014/main" id="{060AF647-61C8-4367-B319-94169C0A9A62}"/>
              </a:ext>
            </a:extLst>
          </p:cNvPr>
          <p:cNvPicPr>
            <a:picLocks noChangeAspect="1"/>
          </p:cNvPicPr>
          <p:nvPr/>
        </p:nvPicPr>
        <p:blipFill>
          <a:blip r:embed="rId9"/>
          <a:stretch>
            <a:fillRect/>
          </a:stretch>
        </p:blipFill>
        <p:spPr>
          <a:xfrm>
            <a:off x="8148204" y="3395185"/>
            <a:ext cx="3514725" cy="447675"/>
          </a:xfrm>
          <a:prstGeom prst="rect">
            <a:avLst/>
          </a:prstGeom>
        </p:spPr>
      </p:pic>
      <p:sp>
        <p:nvSpPr>
          <p:cNvPr id="55" name="文本框 54">
            <a:extLst>
              <a:ext uri="{FF2B5EF4-FFF2-40B4-BE49-F238E27FC236}">
                <a16:creationId xmlns:a16="http://schemas.microsoft.com/office/drawing/2014/main" id="{1CCDECD3-12E1-4891-A0F1-8497366BF5E2}"/>
              </a:ext>
            </a:extLst>
          </p:cNvPr>
          <p:cNvSpPr txBox="1"/>
          <p:nvPr/>
        </p:nvSpPr>
        <p:spPr>
          <a:xfrm>
            <a:off x="6765009" y="4269769"/>
            <a:ext cx="6097656" cy="369332"/>
          </a:xfrm>
          <a:prstGeom prst="rect">
            <a:avLst/>
          </a:prstGeom>
          <a:noFill/>
        </p:spPr>
        <p:txBody>
          <a:bodyPr wrap="square">
            <a:spAutoFit/>
          </a:bodyPr>
          <a:lstStyle/>
          <a:p>
            <a:r>
              <a:rPr lang="zh-CN" altLang="en-US" b="0" i="0" dirty="0">
                <a:solidFill>
                  <a:srgbClr val="0D0D0D"/>
                </a:solidFill>
                <a:effectLst/>
                <a:latin typeface="Söhne"/>
              </a:rPr>
              <a:t>特征忽略损失</a:t>
            </a:r>
            <a:r>
              <a:rPr lang="zh-CN" altLang="en-US" b="0" i="0" dirty="0">
                <a:solidFill>
                  <a:srgbClr val="0D0D0D"/>
                </a:solidFill>
                <a:effectLst/>
                <a:latin typeface="KaTeX_Main"/>
              </a:rPr>
              <a:t>𝐿𝑖</a:t>
            </a:r>
            <a:r>
              <a:rPr lang="zh-CN" altLang="en-US" i="1" dirty="0">
                <a:solidFill>
                  <a:srgbClr val="0D0D0D"/>
                </a:solidFill>
                <a:latin typeface="KaTeX_Math"/>
              </a:rPr>
              <a:t>：</a:t>
            </a:r>
            <a:endParaRPr lang="zh-CN" altLang="en-US" dirty="0"/>
          </a:p>
        </p:txBody>
      </p:sp>
      <p:pic>
        <p:nvPicPr>
          <p:cNvPr id="56" name="图片 55">
            <a:extLst>
              <a:ext uri="{FF2B5EF4-FFF2-40B4-BE49-F238E27FC236}">
                <a16:creationId xmlns:a16="http://schemas.microsoft.com/office/drawing/2014/main" id="{9814C9FC-47F4-40D7-ACFC-577357F3151B}"/>
              </a:ext>
            </a:extLst>
          </p:cNvPr>
          <p:cNvPicPr>
            <a:picLocks noChangeAspect="1"/>
          </p:cNvPicPr>
          <p:nvPr/>
        </p:nvPicPr>
        <p:blipFill>
          <a:blip r:embed="rId10"/>
          <a:stretch>
            <a:fillRect/>
          </a:stretch>
        </p:blipFill>
        <p:spPr>
          <a:xfrm>
            <a:off x="8123678" y="4649633"/>
            <a:ext cx="2571750" cy="628650"/>
          </a:xfrm>
          <a:prstGeom prst="rect">
            <a:avLst/>
          </a:prstGeom>
        </p:spPr>
      </p:pic>
      <p:sp>
        <p:nvSpPr>
          <p:cNvPr id="57" name="文本框 56">
            <a:extLst>
              <a:ext uri="{FF2B5EF4-FFF2-40B4-BE49-F238E27FC236}">
                <a16:creationId xmlns:a16="http://schemas.microsoft.com/office/drawing/2014/main" id="{649867B8-0DA6-4FC6-8243-4A0444076173}"/>
              </a:ext>
            </a:extLst>
          </p:cNvPr>
          <p:cNvSpPr txBox="1"/>
          <p:nvPr/>
        </p:nvSpPr>
        <p:spPr>
          <a:xfrm>
            <a:off x="3311897" y="6061431"/>
            <a:ext cx="6097656" cy="369332"/>
          </a:xfrm>
          <a:prstGeom prst="rect">
            <a:avLst/>
          </a:prstGeom>
          <a:noFill/>
        </p:spPr>
        <p:txBody>
          <a:bodyPr wrap="square">
            <a:spAutoFit/>
          </a:bodyPr>
          <a:lstStyle/>
          <a:p>
            <a:r>
              <a:rPr lang="zh-CN" altLang="en-US" b="0" i="0" dirty="0">
                <a:solidFill>
                  <a:srgbClr val="000000"/>
                </a:solidFill>
                <a:effectLst/>
                <a:latin typeface="等线" panose="02010600030101010101" pitchFamily="2" charset="-122"/>
                <a:ea typeface="等线" panose="02010600030101010101" pitchFamily="2" charset="-122"/>
              </a:rPr>
              <a:t>因果增强损失</a:t>
            </a:r>
            <a:r>
              <a:rPr lang="en-US" altLang="zh-CN" b="0" i="0" dirty="0">
                <a:solidFill>
                  <a:srgbClr val="000000"/>
                </a:solidFill>
                <a:effectLst/>
                <a:latin typeface="等线" panose="02010600030101010101" pitchFamily="2" charset="-122"/>
                <a:ea typeface="等线" panose="02010600030101010101" pitchFamily="2" charset="-122"/>
              </a:rPr>
              <a:t>Lc</a:t>
            </a:r>
            <a:r>
              <a:rPr lang="zh-CN" altLang="en-US" b="0" i="0" dirty="0">
                <a:solidFill>
                  <a:srgbClr val="000000"/>
                </a:solidFill>
                <a:effectLst/>
                <a:latin typeface="等线" panose="02010600030101010101" pitchFamily="2" charset="-122"/>
                <a:ea typeface="等线" panose="02010600030101010101" pitchFamily="2" charset="-122"/>
              </a:rPr>
              <a:t>：</a:t>
            </a:r>
            <a:endParaRPr lang="zh-CN" altLang="en-US" dirty="0">
              <a:latin typeface="等线" panose="02010600030101010101" pitchFamily="2" charset="-122"/>
              <a:ea typeface="等线" panose="02010600030101010101" pitchFamily="2" charset="-122"/>
            </a:endParaRPr>
          </a:p>
        </p:txBody>
      </p:sp>
      <p:pic>
        <p:nvPicPr>
          <p:cNvPr id="58" name="图片 57">
            <a:extLst>
              <a:ext uri="{FF2B5EF4-FFF2-40B4-BE49-F238E27FC236}">
                <a16:creationId xmlns:a16="http://schemas.microsoft.com/office/drawing/2014/main" id="{95DCEF30-2EF9-4EC8-BD6A-C45018F61BCE}"/>
              </a:ext>
            </a:extLst>
          </p:cNvPr>
          <p:cNvPicPr>
            <a:picLocks noChangeAspect="1"/>
          </p:cNvPicPr>
          <p:nvPr/>
        </p:nvPicPr>
        <p:blipFill>
          <a:blip r:embed="rId11"/>
          <a:stretch>
            <a:fillRect/>
          </a:stretch>
        </p:blipFill>
        <p:spPr>
          <a:xfrm>
            <a:off x="8536956" y="6965089"/>
            <a:ext cx="1171575" cy="304800"/>
          </a:xfrm>
          <a:prstGeom prst="rect">
            <a:avLst/>
          </a:prstGeom>
        </p:spPr>
      </p:pic>
      <p:sp>
        <p:nvSpPr>
          <p:cNvPr id="60" name="文本框 59">
            <a:extLst>
              <a:ext uri="{FF2B5EF4-FFF2-40B4-BE49-F238E27FC236}">
                <a16:creationId xmlns:a16="http://schemas.microsoft.com/office/drawing/2014/main" id="{69B4391F-C41D-48BE-9340-D9F6ADD5DD43}"/>
              </a:ext>
            </a:extLst>
          </p:cNvPr>
          <p:cNvSpPr txBox="1"/>
          <p:nvPr/>
        </p:nvSpPr>
        <p:spPr>
          <a:xfrm>
            <a:off x="828033" y="2702066"/>
            <a:ext cx="6097656" cy="369332"/>
          </a:xfrm>
          <a:prstGeom prst="rect">
            <a:avLst/>
          </a:prstGeom>
          <a:noFill/>
        </p:spPr>
        <p:txBody>
          <a:bodyPr wrap="square">
            <a:spAutoFit/>
          </a:bodyPr>
          <a:lstStyle/>
          <a:p>
            <a:r>
              <a:rPr lang="zh-CN" altLang="en-US" b="1" i="0" dirty="0">
                <a:solidFill>
                  <a:srgbClr val="0D0D0D"/>
                </a:solidFill>
                <a:effectLst/>
                <a:latin typeface="Söhne"/>
              </a:rPr>
              <a:t>特征强调</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zh-CN" altLang="en-US" dirty="0"/>
          </a:p>
        </p:txBody>
      </p:sp>
      <p:sp>
        <p:nvSpPr>
          <p:cNvPr id="4" name="文本框 3">
            <a:extLst>
              <a:ext uri="{FF2B5EF4-FFF2-40B4-BE49-F238E27FC236}">
                <a16:creationId xmlns:a16="http://schemas.microsoft.com/office/drawing/2014/main" id="{0170247F-495B-4E4C-A956-2B042559C5BC}"/>
              </a:ext>
            </a:extLst>
          </p:cNvPr>
          <p:cNvSpPr txBox="1"/>
          <p:nvPr/>
        </p:nvSpPr>
        <p:spPr>
          <a:xfrm>
            <a:off x="660400" y="825901"/>
            <a:ext cx="2798417" cy="369332"/>
          </a:xfrm>
          <a:prstGeom prst="rect">
            <a:avLst/>
          </a:prstGeom>
          <a:noFill/>
        </p:spPr>
        <p:txBody>
          <a:bodyPr wrap="square" rtlCol="0">
            <a:spAutoFit/>
          </a:bodyPr>
          <a:lstStyle/>
          <a:p>
            <a:r>
              <a:rPr lang="en-US" altLang="zh-CN" dirty="0"/>
              <a:t>R-CAM</a:t>
            </a:r>
            <a:r>
              <a:rPr lang="zh-CN" altLang="en-US" dirty="0"/>
              <a:t>模块的建立：</a:t>
            </a:r>
          </a:p>
        </p:txBody>
      </p:sp>
      <p:sp>
        <p:nvSpPr>
          <p:cNvPr id="43" name="文本框 42">
            <a:extLst>
              <a:ext uri="{FF2B5EF4-FFF2-40B4-BE49-F238E27FC236}">
                <a16:creationId xmlns:a16="http://schemas.microsoft.com/office/drawing/2014/main" id="{7A791C70-C702-4536-B8A4-B9DC33BAA384}"/>
              </a:ext>
            </a:extLst>
          </p:cNvPr>
          <p:cNvSpPr txBox="1"/>
          <p:nvPr/>
        </p:nvSpPr>
        <p:spPr>
          <a:xfrm>
            <a:off x="715848" y="1221784"/>
            <a:ext cx="5237692" cy="369332"/>
          </a:xfrm>
          <a:prstGeom prst="rect">
            <a:avLst/>
          </a:prstGeom>
          <a:noFill/>
        </p:spPr>
        <p:txBody>
          <a:bodyPr wrap="square">
            <a:spAutoFit/>
          </a:bodyPr>
          <a:lstStyle/>
          <a:p>
            <a:r>
              <a:rPr lang="zh-CN" altLang="en-US" b="0" i="0" dirty="0">
                <a:solidFill>
                  <a:srgbClr val="000000"/>
                </a:solidFill>
                <a:effectLst/>
                <a:latin typeface="等线" panose="02010600030101010101" pitchFamily="2" charset="-122"/>
                <a:ea typeface="等线" panose="02010600030101010101" pitchFamily="2" charset="-122"/>
              </a:rPr>
              <a:t>在定理</a:t>
            </a:r>
            <a:r>
              <a:rPr lang="en-US" altLang="zh-CN" b="0" i="0" dirty="0">
                <a:solidFill>
                  <a:srgbClr val="000000"/>
                </a:solidFill>
                <a:effectLst/>
                <a:latin typeface="等线" panose="02010600030101010101" pitchFamily="2" charset="-122"/>
                <a:ea typeface="等线" panose="02010600030101010101" pitchFamily="2" charset="-122"/>
              </a:rPr>
              <a:t>1</a:t>
            </a:r>
            <a:r>
              <a:rPr lang="zh-CN" altLang="en-US" b="0" i="0" dirty="0">
                <a:solidFill>
                  <a:srgbClr val="000000"/>
                </a:solidFill>
                <a:effectLst/>
                <a:latin typeface="等线" panose="02010600030101010101" pitchFamily="2" charset="-122"/>
                <a:ea typeface="等线" panose="02010600030101010101" pitchFamily="2" charset="-122"/>
              </a:rPr>
              <a:t>的基础上，下列不等式成立</a:t>
            </a:r>
            <a:r>
              <a:rPr lang="en-US" altLang="zh-CN" b="0" i="0" dirty="0">
                <a:solidFill>
                  <a:srgbClr val="000000"/>
                </a:solidFill>
                <a:effectLst/>
                <a:latin typeface="等线" panose="02010600030101010101" pitchFamily="2" charset="-122"/>
                <a:ea typeface="等线" panose="02010600030101010101" pitchFamily="2" charset="-122"/>
              </a:rPr>
              <a:t>:</a:t>
            </a:r>
            <a:endParaRPr lang="zh-CN" altLang="en-US" dirty="0">
              <a:latin typeface="等线" panose="02010600030101010101" pitchFamily="2" charset="-122"/>
              <a:ea typeface="等线" panose="02010600030101010101" pitchFamily="2" charset="-122"/>
            </a:endParaRPr>
          </a:p>
        </p:txBody>
      </p:sp>
      <p:pic>
        <p:nvPicPr>
          <p:cNvPr id="15" name="图片 14">
            <a:extLst>
              <a:ext uri="{FF2B5EF4-FFF2-40B4-BE49-F238E27FC236}">
                <a16:creationId xmlns:a16="http://schemas.microsoft.com/office/drawing/2014/main" id="{CE25CE24-BDCB-4F41-BDAA-5B7EBE319ADD}"/>
              </a:ext>
            </a:extLst>
          </p:cNvPr>
          <p:cNvPicPr>
            <a:picLocks noChangeAspect="1"/>
          </p:cNvPicPr>
          <p:nvPr/>
        </p:nvPicPr>
        <p:blipFill>
          <a:blip r:embed="rId12"/>
          <a:stretch>
            <a:fillRect/>
          </a:stretch>
        </p:blipFill>
        <p:spPr>
          <a:xfrm>
            <a:off x="1929607" y="1669034"/>
            <a:ext cx="1714500" cy="333375"/>
          </a:xfrm>
          <a:prstGeom prst="rect">
            <a:avLst/>
          </a:prstGeom>
        </p:spPr>
      </p:pic>
      <p:sp>
        <p:nvSpPr>
          <p:cNvPr id="17" name="左大括号 16">
            <a:extLst>
              <a:ext uri="{FF2B5EF4-FFF2-40B4-BE49-F238E27FC236}">
                <a16:creationId xmlns:a16="http://schemas.microsoft.com/office/drawing/2014/main" id="{553E3481-0543-4AC8-84F0-A123CE1A8676}"/>
              </a:ext>
            </a:extLst>
          </p:cNvPr>
          <p:cNvSpPr/>
          <p:nvPr/>
        </p:nvSpPr>
        <p:spPr>
          <a:xfrm>
            <a:off x="5638421" y="1126459"/>
            <a:ext cx="424346" cy="109669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B3071DE9-215C-4B54-AA8B-A8FE6BAA12D8}"/>
              </a:ext>
            </a:extLst>
          </p:cNvPr>
          <p:cNvSpPr txBox="1"/>
          <p:nvPr/>
        </p:nvSpPr>
        <p:spPr>
          <a:xfrm>
            <a:off x="6096000" y="943180"/>
            <a:ext cx="6430616" cy="369332"/>
          </a:xfrm>
          <a:prstGeom prst="rect">
            <a:avLst/>
          </a:prstGeom>
          <a:noFill/>
        </p:spPr>
        <p:txBody>
          <a:bodyPr wrap="square">
            <a:spAutoFit/>
          </a:bodyPr>
          <a:lstStyle/>
          <a:p>
            <a:r>
              <a:rPr lang="zh-CN" altLang="en-US" b="0" i="0" dirty="0">
                <a:solidFill>
                  <a:srgbClr val="000000"/>
                </a:solidFill>
                <a:effectLst/>
                <a:latin typeface="等线" panose="02010600030101010101" pitchFamily="2" charset="-122"/>
                <a:ea typeface="等线" panose="02010600030101010101" pitchFamily="2" charset="-122"/>
              </a:rPr>
              <a:t>将在同一类别的图样本中一致出现的特征视为因果因素</a:t>
            </a:r>
            <a:endParaRPr lang="zh-CN" altLang="en-US" dirty="0">
              <a:latin typeface="等线" panose="02010600030101010101" pitchFamily="2" charset="-122"/>
              <a:ea typeface="等线" panose="02010600030101010101" pitchFamily="2" charset="-122"/>
            </a:endParaRPr>
          </a:p>
        </p:txBody>
      </p:sp>
      <p:sp>
        <p:nvSpPr>
          <p:cNvPr id="49" name="文本框 48">
            <a:extLst>
              <a:ext uri="{FF2B5EF4-FFF2-40B4-BE49-F238E27FC236}">
                <a16:creationId xmlns:a16="http://schemas.microsoft.com/office/drawing/2014/main" id="{6FB0CEB6-70E2-4FDE-969C-D9E267D875A9}"/>
              </a:ext>
            </a:extLst>
          </p:cNvPr>
          <p:cNvSpPr txBox="1"/>
          <p:nvPr/>
        </p:nvSpPr>
        <p:spPr>
          <a:xfrm>
            <a:off x="6062767" y="2038486"/>
            <a:ext cx="6430616" cy="369332"/>
          </a:xfrm>
          <a:prstGeom prst="rect">
            <a:avLst/>
          </a:prstGeom>
          <a:noFill/>
        </p:spPr>
        <p:txBody>
          <a:bodyPr wrap="square">
            <a:spAutoFit/>
          </a:bodyPr>
          <a:lstStyle/>
          <a:p>
            <a:r>
              <a:rPr lang="zh-CN" altLang="en-US" b="0" i="0" dirty="0">
                <a:solidFill>
                  <a:srgbClr val="000000"/>
                </a:solidFill>
                <a:effectLst/>
                <a:latin typeface="等线" panose="02010600030101010101" pitchFamily="2" charset="-122"/>
                <a:ea typeface="等线" panose="02010600030101010101" pitchFamily="2" charset="-122"/>
              </a:rPr>
              <a:t>将出现在不同类别的图样本中的特征视为混杂因素</a:t>
            </a:r>
            <a:endParaRPr lang="zh-CN" altLang="en-US" dirty="0">
              <a:latin typeface="等线" panose="02010600030101010101" pitchFamily="2" charset="-122"/>
              <a:ea typeface="等线" panose="02010600030101010101" pitchFamily="2" charset="-122"/>
            </a:endParaRPr>
          </a:p>
        </p:txBody>
      </p:sp>
      <p:pic>
        <p:nvPicPr>
          <p:cNvPr id="20" name="图片 19">
            <a:extLst>
              <a:ext uri="{FF2B5EF4-FFF2-40B4-BE49-F238E27FC236}">
                <a16:creationId xmlns:a16="http://schemas.microsoft.com/office/drawing/2014/main" id="{18B6133D-5007-46B6-9A8A-46B6F25E7C50}"/>
              </a:ext>
            </a:extLst>
          </p:cNvPr>
          <p:cNvPicPr>
            <a:picLocks noChangeAspect="1"/>
          </p:cNvPicPr>
          <p:nvPr/>
        </p:nvPicPr>
        <p:blipFill>
          <a:blip r:embed="rId13"/>
          <a:stretch>
            <a:fillRect/>
          </a:stretch>
        </p:blipFill>
        <p:spPr>
          <a:xfrm>
            <a:off x="5208200" y="6061431"/>
            <a:ext cx="1152525" cy="314325"/>
          </a:xfrm>
          <a:prstGeom prst="rect">
            <a:avLst/>
          </a:prstGeom>
        </p:spPr>
      </p:pic>
    </p:spTree>
    <p:extLst>
      <p:ext uri="{BB962C8B-B14F-4D97-AF65-F5344CB8AC3E}">
        <p14:creationId xmlns:p14="http://schemas.microsoft.com/office/powerpoint/2010/main" val="213709529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16">
            <a:extLst>
              <a:ext uri="{FF2B5EF4-FFF2-40B4-BE49-F238E27FC236}">
                <a16:creationId xmlns:a16="http://schemas.microsoft.com/office/drawing/2014/main" id="{90F3B05E-E758-455D-892A-2AD9DE444497}"/>
              </a:ext>
            </a:extLst>
          </p:cNvPr>
          <p:cNvSpPr/>
          <p:nvPr/>
        </p:nvSpPr>
        <p:spPr>
          <a:xfrm>
            <a:off x="7076661" y="875771"/>
            <a:ext cx="3383747" cy="144608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783045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Experiments</a:t>
            </a:r>
            <a:endParaRPr kumimoji="0" lang="zh-CN" altLang="en-US"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6</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a:extLst>
              <a:ext uri="{FF2B5EF4-FFF2-40B4-BE49-F238E27FC236}">
                <a16:creationId xmlns:a16="http://schemas.microsoft.com/office/drawing/2014/main" id="{3ACCF58D-D2AD-D93A-B700-45924AE7B505}"/>
              </a:ext>
            </a:extLst>
          </p:cNvPr>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3" name="图片 2">
            <a:extLst>
              <a:ext uri="{FF2B5EF4-FFF2-40B4-BE49-F238E27FC236}">
                <a16:creationId xmlns:a16="http://schemas.microsoft.com/office/drawing/2014/main" id="{95235AE7-B72A-4122-B82B-220427393312}"/>
              </a:ext>
            </a:extLst>
          </p:cNvPr>
          <p:cNvPicPr>
            <a:picLocks noChangeAspect="1"/>
          </p:cNvPicPr>
          <p:nvPr/>
        </p:nvPicPr>
        <p:blipFill rotWithShape="1">
          <a:blip r:embed="rId4"/>
          <a:srcRect b="16858"/>
          <a:stretch/>
        </p:blipFill>
        <p:spPr>
          <a:xfrm>
            <a:off x="379974" y="875771"/>
            <a:ext cx="6246362" cy="2771887"/>
          </a:xfrm>
          <a:prstGeom prst="rect">
            <a:avLst/>
          </a:prstGeom>
        </p:spPr>
      </p:pic>
      <p:sp>
        <p:nvSpPr>
          <p:cNvPr id="19" name="文本框 18">
            <a:extLst>
              <a:ext uri="{FF2B5EF4-FFF2-40B4-BE49-F238E27FC236}">
                <a16:creationId xmlns:a16="http://schemas.microsoft.com/office/drawing/2014/main" id="{CC77C879-100E-4DA5-8DA1-4F4DA2A0EC85}"/>
              </a:ext>
            </a:extLst>
          </p:cNvPr>
          <p:cNvSpPr txBox="1"/>
          <p:nvPr/>
        </p:nvSpPr>
        <p:spPr>
          <a:xfrm>
            <a:off x="7361831" y="875771"/>
            <a:ext cx="3098577" cy="1477328"/>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在整合</a:t>
            </a:r>
            <a:r>
              <a:rPr lang="en-US" altLang="zh-CN" b="0" i="0" dirty="0">
                <a:solidFill>
                  <a:srgbClr val="000000"/>
                </a:solidFill>
                <a:effectLst/>
                <a:latin typeface="微软雅黑" panose="020B0503020204020204" pitchFamily="34" charset="-122"/>
                <a:ea typeface="微软雅黑" panose="020B0503020204020204" pitchFamily="34" charset="-122"/>
              </a:rPr>
              <a:t>R-CAM</a:t>
            </a:r>
            <a:r>
              <a:rPr lang="zh-CN" altLang="en-US" b="0" i="0" dirty="0">
                <a:solidFill>
                  <a:srgbClr val="000000"/>
                </a:solidFill>
                <a:effectLst/>
                <a:latin typeface="微软雅黑" panose="020B0503020204020204" pitchFamily="34" charset="-122"/>
                <a:ea typeface="微软雅黑" panose="020B0503020204020204" pitchFamily="34" charset="-122"/>
              </a:rPr>
              <a:t>后，大多数算法在不同的数据集上显示出不同程度的精度提高。这验证了</a:t>
            </a:r>
            <a:r>
              <a:rPr lang="en-US" altLang="zh-CN" b="0" i="0" dirty="0">
                <a:solidFill>
                  <a:srgbClr val="000000"/>
                </a:solidFill>
                <a:effectLst/>
                <a:latin typeface="微软雅黑" panose="020B0503020204020204" pitchFamily="34" charset="-122"/>
                <a:ea typeface="微软雅黑" panose="020B0503020204020204" pitchFamily="34" charset="-122"/>
              </a:rPr>
              <a:t>R-CAM</a:t>
            </a:r>
            <a:r>
              <a:rPr lang="zh-CN" altLang="en-US" b="0" i="0" dirty="0">
                <a:solidFill>
                  <a:srgbClr val="000000"/>
                </a:solidFill>
                <a:effectLst/>
                <a:latin typeface="微软雅黑" panose="020B0503020204020204" pitchFamily="34" charset="-122"/>
                <a:ea typeface="微软雅黑" panose="020B0503020204020204" pitchFamily="34" charset="-122"/>
              </a:rPr>
              <a:t>在强调数据中的因果信息方面的有效性</a:t>
            </a:r>
            <a:endParaRPr lang="zh-CN" altLang="en-US" dirty="0"/>
          </a:p>
        </p:txBody>
      </p:sp>
      <p:pic>
        <p:nvPicPr>
          <p:cNvPr id="7" name="图片 6">
            <a:extLst>
              <a:ext uri="{FF2B5EF4-FFF2-40B4-BE49-F238E27FC236}">
                <a16:creationId xmlns:a16="http://schemas.microsoft.com/office/drawing/2014/main" id="{34923ED1-F5B2-447F-9719-8820E24A8B4E}"/>
              </a:ext>
            </a:extLst>
          </p:cNvPr>
          <p:cNvPicPr>
            <a:picLocks noChangeAspect="1"/>
          </p:cNvPicPr>
          <p:nvPr/>
        </p:nvPicPr>
        <p:blipFill rotWithShape="1">
          <a:blip r:embed="rId5"/>
          <a:srcRect r="1532" b="36002"/>
          <a:stretch/>
        </p:blipFill>
        <p:spPr>
          <a:xfrm>
            <a:off x="379973" y="4314957"/>
            <a:ext cx="4698923" cy="1310592"/>
          </a:xfrm>
          <a:prstGeom prst="rect">
            <a:avLst/>
          </a:prstGeom>
        </p:spPr>
      </p:pic>
      <p:pic>
        <p:nvPicPr>
          <p:cNvPr id="10" name="图片 9">
            <a:extLst>
              <a:ext uri="{FF2B5EF4-FFF2-40B4-BE49-F238E27FC236}">
                <a16:creationId xmlns:a16="http://schemas.microsoft.com/office/drawing/2014/main" id="{BB529345-9281-4EFE-A0CA-F7C242E93C2D}"/>
              </a:ext>
            </a:extLst>
          </p:cNvPr>
          <p:cNvPicPr>
            <a:picLocks noChangeAspect="1"/>
          </p:cNvPicPr>
          <p:nvPr/>
        </p:nvPicPr>
        <p:blipFill rotWithShape="1">
          <a:blip r:embed="rId6"/>
          <a:srcRect t="-697" r="2697" b="25964"/>
          <a:stretch/>
        </p:blipFill>
        <p:spPr>
          <a:xfrm>
            <a:off x="6705849" y="4498430"/>
            <a:ext cx="4698923" cy="1715515"/>
          </a:xfrm>
          <a:prstGeom prst="rect">
            <a:avLst/>
          </a:prstGeom>
        </p:spPr>
      </p:pic>
      <p:pic>
        <p:nvPicPr>
          <p:cNvPr id="11" name="图片 10">
            <a:extLst>
              <a:ext uri="{FF2B5EF4-FFF2-40B4-BE49-F238E27FC236}">
                <a16:creationId xmlns:a16="http://schemas.microsoft.com/office/drawing/2014/main" id="{32DB4700-39A7-4B84-AACA-72A5D40E1C53}"/>
              </a:ext>
            </a:extLst>
          </p:cNvPr>
          <p:cNvPicPr>
            <a:picLocks noChangeAspect="1"/>
          </p:cNvPicPr>
          <p:nvPr/>
        </p:nvPicPr>
        <p:blipFill>
          <a:blip r:embed="rId7"/>
          <a:stretch>
            <a:fillRect/>
          </a:stretch>
        </p:blipFill>
        <p:spPr>
          <a:xfrm>
            <a:off x="6899275" y="2364724"/>
            <a:ext cx="4619625" cy="1914525"/>
          </a:xfrm>
          <a:prstGeom prst="rect">
            <a:avLst/>
          </a:prstGeom>
        </p:spPr>
      </p:pic>
      <p:sp>
        <p:nvSpPr>
          <p:cNvPr id="24" name="文本框 23">
            <a:extLst>
              <a:ext uri="{FF2B5EF4-FFF2-40B4-BE49-F238E27FC236}">
                <a16:creationId xmlns:a16="http://schemas.microsoft.com/office/drawing/2014/main" id="{F5DBADA9-E220-46C7-8BBC-F71B48C7A7C8}"/>
              </a:ext>
            </a:extLst>
          </p:cNvPr>
          <p:cNvSpPr txBox="1"/>
          <p:nvPr/>
        </p:nvSpPr>
        <p:spPr>
          <a:xfrm>
            <a:off x="891244" y="5639198"/>
            <a:ext cx="6097656" cy="338554"/>
          </a:xfrm>
          <a:prstGeom prst="rect">
            <a:avLst/>
          </a:prstGeom>
          <a:noFill/>
        </p:spPr>
        <p:txBody>
          <a:bodyPr wrap="square">
            <a:spAutoFit/>
          </a:bodyPr>
          <a:lstStyle/>
          <a:p>
            <a:r>
              <a:rPr lang="zh-CN" altLang="en-US" sz="1600" b="1" dirty="0"/>
              <a:t>Statistically Significance Analysis</a:t>
            </a:r>
          </a:p>
        </p:txBody>
      </p:sp>
      <p:sp>
        <p:nvSpPr>
          <p:cNvPr id="26" name="文本框 25">
            <a:extLst>
              <a:ext uri="{FF2B5EF4-FFF2-40B4-BE49-F238E27FC236}">
                <a16:creationId xmlns:a16="http://schemas.microsoft.com/office/drawing/2014/main" id="{DA2FFF33-89DA-4F5A-AB4F-AC999199FD95}"/>
              </a:ext>
            </a:extLst>
          </p:cNvPr>
          <p:cNvSpPr txBox="1"/>
          <p:nvPr/>
        </p:nvSpPr>
        <p:spPr>
          <a:xfrm>
            <a:off x="7902655" y="6130394"/>
            <a:ext cx="6097656" cy="338554"/>
          </a:xfrm>
          <a:prstGeom prst="rect">
            <a:avLst/>
          </a:prstGeom>
          <a:noFill/>
        </p:spPr>
        <p:txBody>
          <a:bodyPr wrap="square">
            <a:spAutoFit/>
          </a:bodyPr>
          <a:lstStyle/>
          <a:p>
            <a:r>
              <a:rPr lang="zh-CN" altLang="en-US" sz="1600" b="1" dirty="0"/>
              <a:t>Computation Cost</a:t>
            </a:r>
          </a:p>
        </p:txBody>
      </p:sp>
      <p:sp>
        <p:nvSpPr>
          <p:cNvPr id="30" name="文本框 29">
            <a:extLst>
              <a:ext uri="{FF2B5EF4-FFF2-40B4-BE49-F238E27FC236}">
                <a16:creationId xmlns:a16="http://schemas.microsoft.com/office/drawing/2014/main" id="{F18FDFEA-02E3-489C-A6B6-59982674A719}"/>
              </a:ext>
            </a:extLst>
          </p:cNvPr>
          <p:cNvSpPr txBox="1"/>
          <p:nvPr/>
        </p:nvSpPr>
        <p:spPr>
          <a:xfrm>
            <a:off x="7837525" y="4128555"/>
            <a:ext cx="6530008" cy="338554"/>
          </a:xfrm>
          <a:prstGeom prst="rect">
            <a:avLst/>
          </a:prstGeom>
          <a:noFill/>
        </p:spPr>
        <p:txBody>
          <a:bodyPr wrap="square">
            <a:spAutoFit/>
          </a:bodyPr>
          <a:lstStyle/>
          <a:p>
            <a:r>
              <a:rPr lang="zh-CN" altLang="en-US" sz="1600" b="1" dirty="0"/>
              <a:t>Evaluation on Module Structure</a:t>
            </a:r>
          </a:p>
        </p:txBody>
      </p:sp>
      <p:sp>
        <p:nvSpPr>
          <p:cNvPr id="16" name="文本框 15">
            <a:extLst>
              <a:ext uri="{FF2B5EF4-FFF2-40B4-BE49-F238E27FC236}">
                <a16:creationId xmlns:a16="http://schemas.microsoft.com/office/drawing/2014/main" id="{716C6FCD-E07E-42DB-955C-62639E84070A}"/>
              </a:ext>
            </a:extLst>
          </p:cNvPr>
          <p:cNvSpPr txBox="1"/>
          <p:nvPr/>
        </p:nvSpPr>
        <p:spPr>
          <a:xfrm>
            <a:off x="1929607" y="3553981"/>
            <a:ext cx="4020930" cy="369332"/>
          </a:xfrm>
          <a:prstGeom prst="rect">
            <a:avLst/>
          </a:prstGeom>
          <a:noFill/>
        </p:spPr>
        <p:txBody>
          <a:bodyPr wrap="square" rtlCol="0">
            <a:spAutoFit/>
          </a:bodyPr>
          <a:lstStyle/>
          <a:p>
            <a:r>
              <a:rPr lang="en-US" altLang="zh-CN" dirty="0"/>
              <a:t> </a:t>
            </a:r>
            <a:r>
              <a:rPr lang="en-US" altLang="zh-CN" sz="1600" b="1" i="0" dirty="0">
                <a:solidFill>
                  <a:srgbClr val="000000"/>
                </a:solidFill>
                <a:effectLst/>
                <a:latin typeface="等线" panose="02010600030101010101" pitchFamily="2" charset="-122"/>
                <a:ea typeface="等线" panose="02010600030101010101" pitchFamily="2" charset="-122"/>
              </a:rPr>
              <a:t>R-CAM</a:t>
            </a:r>
            <a:r>
              <a:rPr lang="zh-CN" altLang="en-US" sz="1600" b="1" i="0" dirty="0">
                <a:solidFill>
                  <a:srgbClr val="000000"/>
                </a:solidFill>
                <a:effectLst/>
                <a:latin typeface="等线" panose="02010600030101010101" pitchFamily="2" charset="-122"/>
                <a:ea typeface="等线" panose="02010600030101010101" pitchFamily="2" charset="-122"/>
              </a:rPr>
              <a:t>性能评估</a:t>
            </a:r>
            <a:endParaRPr lang="zh-CN" altLang="en-US" b="1"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38189822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751" y="212782"/>
            <a:ext cx="1966449" cy="575997"/>
          </a:xfrm>
          <a:prstGeom prst="rect">
            <a:avLst/>
          </a:prstGeom>
        </p:spPr>
      </p:pic>
      <p:sp>
        <p:nvSpPr>
          <p:cNvPr id="4" name="文本占位符 56">
            <a:extLst>
              <a:ext uri="{FF2B5EF4-FFF2-40B4-BE49-F238E27FC236}">
                <a16:creationId xmlns:a16="http://schemas.microsoft.com/office/drawing/2014/main" id="{927A485F-F0BE-9C13-B404-69C30D783FA6}"/>
              </a:ext>
            </a:extLst>
          </p:cNvPr>
          <p:cNvSpPr txBox="1"/>
          <p:nvPr/>
        </p:nvSpPr>
        <p:spPr>
          <a:xfrm>
            <a:off x="2026470" y="5353615"/>
            <a:ext cx="1924047" cy="353120"/>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1C6299"/>
          </a:solid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solidFill>
                  <a:sysClr val="window" lastClr="FFFFFF"/>
                </a:solidFill>
                <a:latin typeface="Arial" panose="020B0604020202020204"/>
                <a:ea typeface="微软雅黑" panose="020B0503020204020204" pitchFamily="34" charset="-122"/>
              </a:rPr>
              <a:t>汇报人：吴伟宏</a:t>
            </a:r>
          </a:p>
        </p:txBody>
      </p:sp>
      <p:sp>
        <p:nvSpPr>
          <p:cNvPr id="28" name="矩形 27">
            <a:extLst>
              <a:ext uri="{FF2B5EF4-FFF2-40B4-BE49-F238E27FC236}">
                <a16:creationId xmlns:a16="http://schemas.microsoft.com/office/drawing/2014/main" id="{9149D394-830B-9333-475D-365762325697}"/>
              </a:ext>
            </a:extLst>
          </p:cNvPr>
          <p:cNvSpPr/>
          <p:nvPr/>
        </p:nvSpPr>
        <p:spPr>
          <a:xfrm>
            <a:off x="669" y="1341261"/>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29" name="椭圆 28">
            <a:extLst>
              <a:ext uri="{FF2B5EF4-FFF2-40B4-BE49-F238E27FC236}">
                <a16:creationId xmlns:a16="http://schemas.microsoft.com/office/drawing/2014/main" id="{A8E45A9F-F994-358C-6965-02E451533A25}"/>
              </a:ext>
            </a:extLst>
          </p:cNvPr>
          <p:cNvSpPr/>
          <p:nvPr/>
        </p:nvSpPr>
        <p:spPr>
          <a:xfrm>
            <a:off x="1600553" y="948409"/>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31" name="图片 30">
            <a:extLst>
              <a:ext uri="{FF2B5EF4-FFF2-40B4-BE49-F238E27FC236}">
                <a16:creationId xmlns:a16="http://schemas.microsoft.com/office/drawing/2014/main" id="{A5D53370-9730-9140-8572-BA4C974925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32" name="文本框 31">
            <a:extLst>
              <a:ext uri="{FF2B5EF4-FFF2-40B4-BE49-F238E27FC236}">
                <a16:creationId xmlns:a16="http://schemas.microsoft.com/office/drawing/2014/main" id="{03EA8BE5-D4A5-23E8-0574-438BE92AAACD}"/>
              </a:ext>
            </a:extLst>
          </p:cNvPr>
          <p:cNvSpPr txBox="1"/>
          <p:nvPr/>
        </p:nvSpPr>
        <p:spPr>
          <a:xfrm>
            <a:off x="5177819" y="1798879"/>
            <a:ext cx="6319359" cy="923330"/>
          </a:xfrm>
          <a:prstGeom prst="rect">
            <a:avLst/>
          </a:prstGeom>
          <a:noFill/>
        </p:spPr>
        <p:txBody>
          <a:bodyPr wrap="none" rtlCol="0">
            <a:spAutoFit/>
          </a:bodyPr>
          <a:lstStyle/>
          <a:p>
            <a:pPr defTabSz="913765">
              <a:defRPr/>
            </a:pPr>
            <a:r>
              <a:rPr lang="en-US" altLang="zh-CN" sz="5400" b="1" dirty="0">
                <a:solidFill>
                  <a:prstClr val="white"/>
                </a:solidFill>
                <a:latin typeface="微软雅黑" panose="020B0503020204020204" pitchFamily="34" charset="-122"/>
                <a:ea typeface="微软雅黑" panose="020B0503020204020204" pitchFamily="34" charset="-122"/>
              </a:rPr>
              <a:t>THANKS FOR ALL</a:t>
            </a:r>
          </a:p>
        </p:txBody>
      </p:sp>
      <p:sp>
        <p:nvSpPr>
          <p:cNvPr id="2" name="日期占位符 1">
            <a:extLst>
              <a:ext uri="{FF2B5EF4-FFF2-40B4-BE49-F238E27FC236}">
                <a16:creationId xmlns:a16="http://schemas.microsoft.com/office/drawing/2014/main" id="{DA31B86B-F315-205E-EF84-180110B1BA98}"/>
              </a:ext>
            </a:extLst>
          </p:cNvPr>
          <p:cNvSpPr>
            <a:spLocks noGrp="1"/>
          </p:cNvSpPr>
          <p:nvPr>
            <p:ph type="dt" sz="half" idx="10"/>
          </p:nvPr>
        </p:nvSpPr>
        <p:spPr>
          <a:xfrm>
            <a:off x="2452255" y="5775076"/>
            <a:ext cx="2743200" cy="365125"/>
          </a:xfrm>
        </p:spPr>
        <p:txBody>
          <a:bodyPr/>
          <a:lstStyle/>
          <a:p>
            <a:r>
              <a:rPr lang="en-US" altLang="zh-CN" b="1" dirty="0">
                <a:solidFill>
                  <a:schemeClr val="tx1"/>
                </a:solidFill>
              </a:rPr>
              <a:t>2024/05/08</a:t>
            </a:r>
            <a:endParaRPr lang="zh-CN" altLang="en-US" b="1" dirty="0">
              <a:solidFill>
                <a:schemeClr val="tx1"/>
              </a:solidFill>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圆角 41">
            <a:extLst>
              <a:ext uri="{FF2B5EF4-FFF2-40B4-BE49-F238E27FC236}">
                <a16:creationId xmlns:a16="http://schemas.microsoft.com/office/drawing/2014/main" id="{4234080D-B674-FC7D-3072-EED96AF334A9}"/>
              </a:ext>
            </a:extLst>
          </p:cNvPr>
          <p:cNvSpPr/>
          <p:nvPr/>
        </p:nvSpPr>
        <p:spPr>
          <a:xfrm>
            <a:off x="717877" y="2591908"/>
            <a:ext cx="5076635" cy="330817"/>
          </a:xfrm>
          <a:prstGeom prst="roundRect">
            <a:avLst/>
          </a:prstGeom>
          <a:solidFill>
            <a:schemeClr val="accent2">
              <a:lumMod val="40000"/>
              <a:lumOff val="60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文本框 23">
            <a:extLst>
              <a:ext uri="{FF2B5EF4-FFF2-40B4-BE49-F238E27FC236}">
                <a16:creationId xmlns:a16="http://schemas.microsoft.com/office/drawing/2014/main" id="{ABEBA374-6969-43BD-16E8-4406F42CFB03}"/>
              </a:ext>
            </a:extLst>
          </p:cNvPr>
          <p:cNvSpPr txBox="1"/>
          <p:nvPr/>
        </p:nvSpPr>
        <p:spPr>
          <a:xfrm>
            <a:off x="674878" y="676418"/>
            <a:ext cx="6867195" cy="4850174"/>
          </a:xfrm>
          <a:prstGeom prst="rect">
            <a:avLst/>
          </a:prstGeom>
          <a:noFill/>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endParaRPr lang="en-US" altLang="zh-CN" dirty="0"/>
          </a:p>
          <a:p>
            <a:r>
              <a:rPr lang="en-US" altLang="zh-CN" b="1" dirty="0"/>
              <a:t>GNNs are popular</a:t>
            </a:r>
          </a:p>
          <a:p>
            <a:pPr marL="742950" lvl="2" indent="-285750">
              <a:lnSpc>
                <a:spcPct val="150000"/>
              </a:lnSpc>
              <a:buFont typeface="Arial" panose="020B0604020202020204" pitchFamily="34" charset="0"/>
              <a:buChar char="•"/>
            </a:pPr>
            <a:r>
              <a:rPr lang="zh-CN" altLang="en-US" sz="1600" b="0" i="0" dirty="0">
                <a:solidFill>
                  <a:srgbClr val="000000"/>
                </a:solidFill>
                <a:effectLst/>
                <a:latin typeface="等线" panose="02010600030101010101" pitchFamily="2" charset="-122"/>
                <a:ea typeface="等线" panose="02010600030101010101" pitchFamily="2" charset="-122"/>
              </a:rPr>
              <a:t>有效地建模图结构数据中的复杂相互关系</a:t>
            </a:r>
            <a:endParaRPr lang="en-US" altLang="zh-CN" sz="1600" b="0" i="0" dirty="0">
              <a:solidFill>
                <a:srgbClr val="000000"/>
              </a:solidFill>
              <a:effectLst/>
              <a:latin typeface="等线" panose="02010600030101010101" pitchFamily="2" charset="-122"/>
              <a:ea typeface="等线" panose="02010600030101010101" pitchFamily="2" charset="-122"/>
            </a:endParaRPr>
          </a:p>
          <a:p>
            <a:pPr marL="742950" lvl="2" indent="-285750">
              <a:lnSpc>
                <a:spcPct val="150000"/>
              </a:lnSpc>
              <a:buFont typeface="Arial" panose="020B0604020202020204" pitchFamily="34" charset="0"/>
              <a:buChar char="•"/>
            </a:pPr>
            <a:r>
              <a:rPr lang="zh-CN" altLang="en-US" sz="1600" dirty="0">
                <a:solidFill>
                  <a:srgbClr val="000000"/>
                </a:solidFill>
                <a:latin typeface="等线" panose="02010600030101010101" pitchFamily="2" charset="-122"/>
                <a:ea typeface="等线" panose="02010600030101010101" pitchFamily="2" charset="-122"/>
              </a:rPr>
              <a:t>具有一定的可靠性和稳定性</a:t>
            </a:r>
            <a:endParaRPr lang="en-US" altLang="zh-CN" sz="1600" b="0" i="0" dirty="0">
              <a:solidFill>
                <a:srgbClr val="000000"/>
              </a:solidFill>
              <a:effectLst/>
              <a:latin typeface="等线" panose="02010600030101010101" pitchFamily="2" charset="-122"/>
              <a:ea typeface="等线" panose="02010600030101010101" pitchFamily="2" charset="-122"/>
            </a:endParaRPr>
          </a:p>
          <a:p>
            <a:endParaRPr lang="en-US" altLang="zh-CN" b="1" dirty="0"/>
          </a:p>
          <a:p>
            <a:r>
              <a:rPr lang="en-US" altLang="zh-CN" b="1" dirty="0"/>
              <a:t>enhance the credibility and robustness of GNNs   </a:t>
            </a:r>
          </a:p>
          <a:p>
            <a:pPr marL="285750" indent="-285750">
              <a:buFont typeface="Wingdings" panose="05000000000000000000" pitchFamily="2" charset="2"/>
              <a:buChar char="l"/>
            </a:pPr>
            <a:r>
              <a:rPr lang="en-US" altLang="zh-CN" dirty="0">
                <a:latin typeface="+mn-lt"/>
              </a:rPr>
              <a:t>GNN</a:t>
            </a:r>
            <a:r>
              <a:rPr lang="zh-CN" altLang="en-US" dirty="0">
                <a:latin typeface="+mn-lt"/>
              </a:rPr>
              <a:t>的不足</a:t>
            </a:r>
            <a:endParaRPr lang="en-US" altLang="zh-CN" dirty="0">
              <a:latin typeface="+mn-lt"/>
            </a:endParaRPr>
          </a:p>
          <a:p>
            <a:pPr lvl="1">
              <a:lnSpc>
                <a:spcPct val="150000"/>
              </a:lnSpc>
            </a:pPr>
            <a:r>
              <a:rPr lang="en-US" altLang="zh-CN" sz="1600" dirty="0" err="1">
                <a:ea typeface="微软雅黑" panose="020B0503020204020204" pitchFamily="34" charset="-122"/>
              </a:rPr>
              <a:t>gnn</a:t>
            </a:r>
            <a:r>
              <a:rPr lang="zh-CN" altLang="en-US" sz="1600" dirty="0">
                <a:ea typeface="微软雅黑" panose="020B0503020204020204" pitchFamily="34" charset="-122"/>
              </a:rPr>
              <a:t>通常模拟数据和标签之间的统计关系，而不是因果关系。这可能会降低可靠性，特别是对于复杂的图形数据。</a:t>
            </a:r>
            <a:endParaRPr lang="en-US" altLang="zh-CN" dirty="0"/>
          </a:p>
          <a:p>
            <a:pPr marL="285750" indent="-285750">
              <a:buFont typeface="Wingdings" panose="05000000000000000000" pitchFamily="2" charset="2"/>
              <a:buChar char="l"/>
            </a:pPr>
            <a:r>
              <a:rPr lang="zh-CN" altLang="en-US" dirty="0">
                <a:latin typeface="+mn-lt"/>
              </a:rPr>
              <a:t>目前工作</a:t>
            </a:r>
            <a:endParaRPr lang="en-US" altLang="zh-CN" dirty="0">
              <a:latin typeface="+mn-lt"/>
            </a:endParaRPr>
          </a:p>
          <a:p>
            <a:pPr lvl="1">
              <a:lnSpc>
                <a:spcPct val="150000"/>
              </a:lnSpc>
            </a:pPr>
            <a:r>
              <a:rPr lang="zh-CN" altLang="en-US" sz="1600" dirty="0">
                <a:ea typeface="微软雅黑" panose="020B0503020204020204" pitchFamily="34" charset="-122"/>
              </a:rPr>
              <a:t>针对上面的问题，目前的工作主要集中在</a:t>
            </a:r>
            <a:r>
              <a:rPr lang="zh-CN" altLang="en-US" sz="1600" i="0" dirty="0">
                <a:solidFill>
                  <a:srgbClr val="000000"/>
                </a:solidFill>
                <a:effectLst/>
                <a:ea typeface="微软雅黑" panose="020B0503020204020204" pitchFamily="34" charset="-122"/>
              </a:rPr>
              <a:t>从因果学习的角度加强了</a:t>
            </a:r>
            <a:r>
              <a:rPr lang="en-US" altLang="zh-CN" sz="1600" i="0" dirty="0" err="1">
                <a:solidFill>
                  <a:srgbClr val="000000"/>
                </a:solidFill>
                <a:effectLst/>
                <a:ea typeface="微软雅黑" panose="020B0503020204020204" pitchFamily="34" charset="-122"/>
              </a:rPr>
              <a:t>gnn</a:t>
            </a:r>
            <a:r>
              <a:rPr lang="zh-CN" altLang="en-US" sz="1600" dirty="0">
                <a:ea typeface="微软雅黑" panose="020B0503020204020204" pitchFamily="34" charset="-122"/>
              </a:rPr>
              <a:t>，</a:t>
            </a:r>
            <a:r>
              <a:rPr lang="zh-CN" altLang="en-US" sz="1600" b="0" i="0" dirty="0">
                <a:solidFill>
                  <a:srgbClr val="000000"/>
                </a:solidFill>
                <a:effectLst/>
                <a:ea typeface="微软雅黑" panose="020B0503020204020204" pitchFamily="34" charset="-122"/>
              </a:rPr>
              <a:t>但针对</a:t>
            </a:r>
            <a:r>
              <a:rPr lang="en-US" altLang="zh-CN" sz="1600" b="0" i="0" dirty="0" err="1">
                <a:solidFill>
                  <a:srgbClr val="000000"/>
                </a:solidFill>
                <a:effectLst/>
                <a:ea typeface="微软雅黑" panose="020B0503020204020204" pitchFamily="34" charset="-122"/>
              </a:rPr>
              <a:t>gnn</a:t>
            </a:r>
            <a:r>
              <a:rPr lang="zh-CN" altLang="en-US" sz="1600" b="0" i="0" dirty="0">
                <a:solidFill>
                  <a:srgbClr val="000000"/>
                </a:solidFill>
                <a:effectLst/>
                <a:ea typeface="微软雅黑" panose="020B0503020204020204" pitchFamily="34" charset="-122"/>
              </a:rPr>
              <a:t>的因果建模能力进行深入分析仍然是一个未解决的问题。</a:t>
            </a:r>
          </a:p>
        </p:txBody>
      </p:sp>
      <p:sp>
        <p:nvSpPr>
          <p:cNvPr id="52" name="标题占位符 1"/>
          <p:cNvSpPr txBox="1"/>
          <p:nvPr/>
        </p:nvSpPr>
        <p:spPr>
          <a:xfrm>
            <a:off x="965200" y="-100014"/>
            <a:ext cx="783045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Background</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a:extLst>
              <a:ext uri="{FF2B5EF4-FFF2-40B4-BE49-F238E27FC236}">
                <a16:creationId xmlns:a16="http://schemas.microsoft.com/office/drawing/2014/main" id="{3ACCF58D-D2AD-D93A-B700-45924AE7B505}"/>
              </a:ext>
            </a:extLst>
          </p:cNvPr>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3" name="组合 2">
            <a:extLst>
              <a:ext uri="{FF2B5EF4-FFF2-40B4-BE49-F238E27FC236}">
                <a16:creationId xmlns:a16="http://schemas.microsoft.com/office/drawing/2014/main" id="{011FC3EE-7929-4D23-9CDE-79771CA94CB6}"/>
              </a:ext>
            </a:extLst>
          </p:cNvPr>
          <p:cNvGrpSpPr/>
          <p:nvPr/>
        </p:nvGrpSpPr>
        <p:grpSpPr>
          <a:xfrm>
            <a:off x="8653815" y="1060891"/>
            <a:ext cx="3452928" cy="4736217"/>
            <a:chOff x="8048419" y="1053572"/>
            <a:chExt cx="3452928" cy="4736217"/>
          </a:xfrm>
        </p:grpSpPr>
        <p:sp>
          <p:nvSpPr>
            <p:cNvPr id="26" name="文本框 25">
              <a:extLst>
                <a:ext uri="{FF2B5EF4-FFF2-40B4-BE49-F238E27FC236}">
                  <a16:creationId xmlns:a16="http://schemas.microsoft.com/office/drawing/2014/main" id="{6D24C5B0-FA39-91B2-BC94-B20EB760C23C}"/>
                </a:ext>
              </a:extLst>
            </p:cNvPr>
            <p:cNvSpPr txBox="1"/>
            <p:nvPr/>
          </p:nvSpPr>
          <p:spPr>
            <a:xfrm>
              <a:off x="8165338" y="1068209"/>
              <a:ext cx="3266440" cy="4385816"/>
            </a:xfrm>
            <a:prstGeom prst="rect">
              <a:avLst/>
            </a:prstGeom>
            <a:noFill/>
          </p:spPr>
          <p:txBody>
            <a:bodyPr wrap="square" rtlCol="0">
              <a:spAutoFit/>
            </a:bodyPr>
            <a:lstStyle/>
            <a:p>
              <a:r>
                <a:rPr lang="zh-CN" altLang="en-US" b="1" dirty="0">
                  <a:solidFill>
                    <a:srgbClr val="FF0000"/>
                  </a:solidFill>
                  <a:latin typeface="+mn-ea"/>
                </a:rPr>
                <a:t>解决方案：</a:t>
              </a:r>
              <a:endParaRPr lang="en-US" altLang="zh-CN" b="1" dirty="0">
                <a:solidFill>
                  <a:srgbClr val="FF0000"/>
                </a:solidFill>
                <a:latin typeface="+mn-ea"/>
              </a:endParaRPr>
            </a:p>
            <a:p>
              <a:pPr marL="0" lvl="1">
                <a:lnSpc>
                  <a:spcPct val="150000"/>
                </a:lnSpc>
              </a:pPr>
              <a:r>
                <a:rPr lang="en-US" altLang="zh-CN" sz="1800"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a:t>
              </a:r>
              <a:r>
                <a:rPr lang="zh-CN" altLang="en-US" b="0" i="0" dirty="0">
                  <a:solidFill>
                    <a:srgbClr val="000000"/>
                  </a:solidFill>
                  <a:effectLst/>
                  <a:latin typeface="微软雅黑" panose="020B0503020204020204" pitchFamily="34" charset="-122"/>
                  <a:ea typeface="微软雅黑" panose="020B0503020204020204" pitchFamily="34" charset="-122"/>
                </a:rPr>
                <a:t>构建了一个人工合成的数据集</a:t>
              </a:r>
              <a:r>
                <a:rPr lang="en-US" altLang="zh-CN" b="0" i="0" dirty="0">
                  <a:solidFill>
                    <a:srgbClr val="000000"/>
                  </a:solidFill>
                  <a:effectLst/>
                  <a:latin typeface="微软雅黑" panose="020B0503020204020204" pitchFamily="34" charset="-122"/>
                  <a:ea typeface="微软雅黑" panose="020B0503020204020204" pitchFamily="34" charset="-122"/>
                </a:rPr>
                <a:t>Causal Relationship Configurable Graph </a:t>
              </a:r>
              <a:r>
                <a:rPr lang="zh-CN" altLang="en-US" b="0" i="0" dirty="0">
                  <a:solidFill>
                    <a:srgbClr val="000000"/>
                  </a:solidFill>
                  <a:effectLst/>
                  <a:latin typeface="微软雅黑" panose="020B0503020204020204" pitchFamily="34" charset="-122"/>
                  <a:ea typeface="微软雅黑" panose="020B0503020204020204" pitchFamily="34" charset="-122"/>
                </a:rPr>
                <a:t>。通过理论基础进一步保证生成数据的合理性</a:t>
              </a:r>
              <a:r>
                <a:rPr lang="en-US" altLang="zh-CN" b="0" i="0" dirty="0">
                  <a:solidFill>
                    <a:srgbClr val="000000"/>
                  </a:solidFill>
                  <a:effectLst/>
                  <a:latin typeface="微软雅黑" panose="020B0503020204020204" pitchFamily="34" charset="-122"/>
                  <a:ea typeface="微软雅黑" panose="020B0503020204020204" pitchFamily="34" charset="-122"/>
                </a:rPr>
                <a:t>.</a:t>
              </a:r>
            </a:p>
            <a:p>
              <a:pPr marL="0" lvl="1">
                <a:lnSpc>
                  <a:spcPct val="150000"/>
                </a:lnSpc>
              </a:pPr>
              <a:r>
                <a:rPr lang="en-US" altLang="zh-CN" dirty="0">
                  <a:solidFill>
                    <a:srgbClr val="000000"/>
                  </a:solidFill>
                  <a:latin typeface="微软雅黑" panose="020B0503020204020204" pitchFamily="34" charset="-122"/>
                  <a:ea typeface="微软雅黑" panose="020B0503020204020204" pitchFamily="34" charset="-122"/>
                </a:rPr>
                <a:t>       b.</a:t>
              </a:r>
              <a:r>
                <a:rPr lang="zh-CN" altLang="en-US" b="0" i="0" dirty="0">
                  <a:solidFill>
                    <a:srgbClr val="000000"/>
                  </a:solidFill>
                  <a:effectLst/>
                  <a:latin typeface="微软雅黑" panose="020B0503020204020204" pitchFamily="34" charset="-122"/>
                  <a:ea typeface="微软雅黑" panose="020B0503020204020204" pitchFamily="34" charset="-122"/>
                </a:rPr>
                <a:t>引入了一个轻量级和高适应性的</a:t>
              </a:r>
              <a:r>
                <a:rPr lang="en-US" altLang="zh-CN" b="0" i="0" dirty="0">
                  <a:solidFill>
                    <a:srgbClr val="000000"/>
                  </a:solidFill>
                  <a:effectLst/>
                  <a:latin typeface="微软雅黑" panose="020B0503020204020204" pitchFamily="34" charset="-122"/>
                  <a:ea typeface="微软雅黑" panose="020B0503020204020204" pitchFamily="34" charset="-122"/>
                </a:rPr>
                <a:t>GNN</a:t>
              </a:r>
              <a:r>
                <a:rPr lang="zh-CN" altLang="en-US" b="0" i="0" dirty="0">
                  <a:solidFill>
                    <a:srgbClr val="000000"/>
                  </a:solidFill>
                  <a:effectLst/>
                  <a:latin typeface="微软雅黑" panose="020B0503020204020204" pitchFamily="34" charset="-122"/>
                  <a:ea typeface="微软雅黑" panose="020B0503020204020204" pitchFamily="34" charset="-122"/>
                </a:rPr>
                <a:t>模块，旨在加强</a:t>
              </a:r>
              <a:r>
                <a:rPr lang="en-US" altLang="zh-CN" b="0" i="0" dirty="0">
                  <a:solidFill>
                    <a:srgbClr val="000000"/>
                  </a:solidFill>
                  <a:effectLst/>
                  <a:latin typeface="微软雅黑" panose="020B0503020204020204" pitchFamily="34" charset="-122"/>
                  <a:ea typeface="微软雅黑" panose="020B0503020204020204" pitchFamily="34" charset="-122"/>
                </a:rPr>
                <a:t>GNN</a:t>
              </a:r>
              <a:r>
                <a:rPr lang="zh-CN" altLang="en-US" b="0" i="0" dirty="0">
                  <a:solidFill>
                    <a:srgbClr val="000000"/>
                  </a:solidFill>
                  <a:effectLst/>
                  <a:latin typeface="微软雅黑" panose="020B0503020204020204" pitchFamily="34" charset="-122"/>
                  <a:ea typeface="微软雅黑" panose="020B0503020204020204" pitchFamily="34" charset="-122"/>
                </a:rPr>
                <a:t>在各种任务中的因果学习能力。</a:t>
              </a:r>
              <a:endParaRPr lang="en-US" altLang="zh-CN" dirty="0">
                <a:latin typeface="微软雅黑" panose="020B0503020204020204" pitchFamily="34" charset="-122"/>
                <a:ea typeface="微软雅黑" panose="020B0503020204020204" pitchFamily="34" charset="-122"/>
              </a:endParaRPr>
            </a:p>
            <a:p>
              <a:endParaRPr lang="zh-CN" altLang="en-US" b="1" dirty="0">
                <a:solidFill>
                  <a:srgbClr val="FF0000"/>
                </a:solidFill>
                <a:latin typeface="+mn-ea"/>
              </a:endParaRPr>
            </a:p>
          </p:txBody>
        </p:sp>
        <p:sp>
          <p:nvSpPr>
            <p:cNvPr id="38" name="矩形: 圆角 37">
              <a:extLst>
                <a:ext uri="{FF2B5EF4-FFF2-40B4-BE49-F238E27FC236}">
                  <a16:creationId xmlns:a16="http://schemas.microsoft.com/office/drawing/2014/main" id="{21F088E5-6A8A-EAC0-C2D7-84BD1A9DF158}"/>
                </a:ext>
              </a:extLst>
            </p:cNvPr>
            <p:cNvSpPr/>
            <p:nvPr/>
          </p:nvSpPr>
          <p:spPr>
            <a:xfrm>
              <a:off x="8048419" y="1053572"/>
              <a:ext cx="3452928" cy="4736217"/>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48" name="直接连接符 47">
            <a:extLst>
              <a:ext uri="{FF2B5EF4-FFF2-40B4-BE49-F238E27FC236}">
                <a16:creationId xmlns:a16="http://schemas.microsoft.com/office/drawing/2014/main" id="{E3374126-A295-C75B-B37D-579BC15D4607}"/>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49" name="等腰三角形 48">
            <a:extLst>
              <a:ext uri="{FF2B5EF4-FFF2-40B4-BE49-F238E27FC236}">
                <a16:creationId xmlns:a16="http://schemas.microsoft.com/office/drawing/2014/main" id="{8AB919CC-413C-4033-8EA6-51411FCB3D2C}"/>
              </a:ext>
            </a:extLst>
          </p:cNvPr>
          <p:cNvSpPr/>
          <p:nvPr/>
        </p:nvSpPr>
        <p:spPr>
          <a:xfrm rot="5400000">
            <a:off x="481018" y="1177059"/>
            <a:ext cx="223072" cy="21615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a:extLst>
              <a:ext uri="{FF2B5EF4-FFF2-40B4-BE49-F238E27FC236}">
                <a16:creationId xmlns:a16="http://schemas.microsoft.com/office/drawing/2014/main" id="{D8A6B8E6-C5EC-5C87-3CFB-3D705192C3C0}"/>
              </a:ext>
            </a:extLst>
          </p:cNvPr>
          <p:cNvSpPr/>
          <p:nvPr/>
        </p:nvSpPr>
        <p:spPr>
          <a:xfrm rot="5400000">
            <a:off x="481018" y="2652515"/>
            <a:ext cx="223072" cy="21615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Picture 2" descr="在这里插入图片描述">
            <a:extLst>
              <a:ext uri="{FF2B5EF4-FFF2-40B4-BE49-F238E27FC236}">
                <a16:creationId xmlns:a16="http://schemas.microsoft.com/office/drawing/2014/main" id="{21F5DFE6-A304-4617-A7FC-BB7DCCF778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2884" y="893099"/>
            <a:ext cx="2887448" cy="1343340"/>
          </a:xfrm>
          <a:prstGeom prst="rect">
            <a:avLst/>
          </a:prstGeom>
          <a:noFill/>
          <a:extLst>
            <a:ext uri="{909E8E84-426E-40DD-AFC4-6F175D3DCCD1}">
              <a14:hiddenFill xmlns:a14="http://schemas.microsoft.com/office/drawing/2010/main">
                <a:solidFill>
                  <a:srgbClr val="FFFFFF"/>
                </a:solidFill>
              </a14:hiddenFill>
            </a:ext>
          </a:extLst>
        </p:spPr>
      </p:pic>
      <p:sp>
        <p:nvSpPr>
          <p:cNvPr id="21" name="文本框 9">
            <a:extLst>
              <a:ext uri="{FF2B5EF4-FFF2-40B4-BE49-F238E27FC236}">
                <a16:creationId xmlns:a16="http://schemas.microsoft.com/office/drawing/2014/main" id="{99FCC09B-AEEA-4686-847E-754E1BFAA1B8}"/>
              </a:ext>
            </a:extLst>
          </p:cNvPr>
          <p:cNvSpPr txBox="1"/>
          <p:nvPr/>
        </p:nvSpPr>
        <p:spPr>
          <a:xfrm>
            <a:off x="6816913" y="2591908"/>
            <a:ext cx="768159" cy="2616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100" dirty="0"/>
              <a:t>GNN</a:t>
            </a:r>
            <a:r>
              <a:rPr lang="zh-CN" altLang="en-US" sz="1100" dirty="0"/>
              <a:t>模型</a:t>
            </a:r>
          </a:p>
        </p:txBody>
      </p:sp>
    </p:spTree>
    <p:extLst>
      <p:ext uri="{BB962C8B-B14F-4D97-AF65-F5344CB8AC3E}">
        <p14:creationId xmlns:p14="http://schemas.microsoft.com/office/powerpoint/2010/main" val="240340568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783045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Background </a:t>
            </a:r>
            <a:endParaRPr kumimoji="0" lang="zh-CN" altLang="en-US"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a:extLst>
              <a:ext uri="{FF2B5EF4-FFF2-40B4-BE49-F238E27FC236}">
                <a16:creationId xmlns:a16="http://schemas.microsoft.com/office/drawing/2014/main" id="{3ACCF58D-D2AD-D93A-B700-45924AE7B505}"/>
              </a:ext>
            </a:extLst>
          </p:cNvPr>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3" name="表格 2">
            <a:extLst>
              <a:ext uri="{FF2B5EF4-FFF2-40B4-BE49-F238E27FC236}">
                <a16:creationId xmlns:a16="http://schemas.microsoft.com/office/drawing/2014/main" id="{B747E172-23B6-4A8C-B542-2EAE2C9EDCD3}"/>
              </a:ext>
            </a:extLst>
          </p:cNvPr>
          <p:cNvGraphicFramePr>
            <a:graphicFrameLocks noGrp="1"/>
          </p:cNvGraphicFramePr>
          <p:nvPr>
            <p:extLst>
              <p:ext uri="{D42A27DB-BD31-4B8C-83A1-F6EECF244321}">
                <p14:modId xmlns:p14="http://schemas.microsoft.com/office/powerpoint/2010/main" val="1862839540"/>
              </p:ext>
            </p:extLst>
          </p:nvPr>
        </p:nvGraphicFramePr>
        <p:xfrm>
          <a:off x="771941" y="1595862"/>
          <a:ext cx="8365851" cy="4884049"/>
        </p:xfrm>
        <a:graphic>
          <a:graphicData uri="http://schemas.openxmlformats.org/drawingml/2006/table">
            <a:tbl>
              <a:tblPr firstRow="1" bandRow="1">
                <a:tableStyleId>{7DF18680-E054-41AD-8BC1-D1AEF772440D}</a:tableStyleId>
              </a:tblPr>
              <a:tblGrid>
                <a:gridCol w="1722781">
                  <a:extLst>
                    <a:ext uri="{9D8B030D-6E8A-4147-A177-3AD203B41FA5}">
                      <a16:colId xmlns:a16="http://schemas.microsoft.com/office/drawing/2014/main" val="590077985"/>
                    </a:ext>
                  </a:extLst>
                </a:gridCol>
                <a:gridCol w="2722245">
                  <a:extLst>
                    <a:ext uri="{9D8B030D-6E8A-4147-A177-3AD203B41FA5}">
                      <a16:colId xmlns:a16="http://schemas.microsoft.com/office/drawing/2014/main" val="2016547101"/>
                    </a:ext>
                  </a:extLst>
                </a:gridCol>
                <a:gridCol w="1986898">
                  <a:extLst>
                    <a:ext uri="{9D8B030D-6E8A-4147-A177-3AD203B41FA5}">
                      <a16:colId xmlns:a16="http://schemas.microsoft.com/office/drawing/2014/main" val="3999285351"/>
                    </a:ext>
                  </a:extLst>
                </a:gridCol>
                <a:gridCol w="1933927">
                  <a:extLst>
                    <a:ext uri="{9D8B030D-6E8A-4147-A177-3AD203B41FA5}">
                      <a16:colId xmlns:a16="http://schemas.microsoft.com/office/drawing/2014/main" val="1423793726"/>
                    </a:ext>
                  </a:extLst>
                </a:gridCol>
              </a:tblGrid>
              <a:tr h="678705">
                <a:tc>
                  <a:txBody>
                    <a:bodyPr/>
                    <a:lstStyle/>
                    <a:p>
                      <a:pPr algn="ctr"/>
                      <a:r>
                        <a:rPr lang="zh-CN" altLang="en-US" sz="1600" dirty="0">
                          <a:latin typeface="微软雅黑" panose="020B0503020204020204" pitchFamily="34" charset="-122"/>
                          <a:ea typeface="微软雅黑" panose="020B0503020204020204" pitchFamily="34" charset="-122"/>
                        </a:rPr>
                        <a:t>增强因果建模的方法</a:t>
                      </a:r>
                    </a:p>
                  </a:txBody>
                  <a:tcPr anchor="ctr"/>
                </a:tc>
                <a:tc>
                  <a:txBody>
                    <a:bodyPr/>
                    <a:lstStyle/>
                    <a:p>
                      <a:pPr algn="ctr"/>
                      <a:r>
                        <a:rPr lang="zh-CN" altLang="en-US" sz="1600" dirty="0">
                          <a:latin typeface="微软雅黑" panose="020B0503020204020204" pitchFamily="34" charset="-122"/>
                          <a:ea typeface="微软雅黑" panose="020B0503020204020204" pitchFamily="34" charset="-122"/>
                        </a:rPr>
                        <a:t>做法</a:t>
                      </a:r>
                    </a:p>
                  </a:txBody>
                  <a:tcPr anchor="ctr"/>
                </a:tc>
                <a:tc>
                  <a:txBody>
                    <a:bodyPr/>
                    <a:lstStyle/>
                    <a:p>
                      <a:pPr algn="ctr"/>
                      <a:r>
                        <a:rPr lang="zh-CN" altLang="en-US" sz="1600" dirty="0">
                          <a:latin typeface="微软雅黑" panose="020B0503020204020204" pitchFamily="34" charset="-122"/>
                          <a:ea typeface="微软雅黑" panose="020B0503020204020204" pitchFamily="34" charset="-122"/>
                        </a:rPr>
                        <a:t>例子</a:t>
                      </a:r>
                    </a:p>
                  </a:txBody>
                  <a:tcPr anchor="ctr"/>
                </a:tc>
                <a:tc>
                  <a:txBody>
                    <a:bodyPr/>
                    <a:lstStyle/>
                    <a:p>
                      <a:pPr algn="ctr"/>
                      <a:r>
                        <a:rPr lang="zh-CN" altLang="en-US" sz="1600" dirty="0">
                          <a:latin typeface="微软雅黑" panose="020B0503020204020204" pitchFamily="34" charset="-122"/>
                          <a:ea typeface="微软雅黑" panose="020B0503020204020204" pitchFamily="34" charset="-122"/>
                        </a:rPr>
                        <a:t>缺点</a:t>
                      </a:r>
                    </a:p>
                  </a:txBody>
                  <a:tcPr anchor="ctr"/>
                </a:tc>
                <a:extLst>
                  <a:ext uri="{0D108BD9-81ED-4DB2-BD59-A6C34878D82A}">
                    <a16:rowId xmlns:a16="http://schemas.microsoft.com/office/drawing/2014/main" val="3212929598"/>
                  </a:ext>
                </a:extLst>
              </a:tr>
              <a:tr h="1071640">
                <a:tc>
                  <a:txBody>
                    <a:bodyPr/>
                    <a:lstStyle/>
                    <a:p>
                      <a:pPr algn="ctr"/>
                      <a:r>
                        <a:rPr lang="en-US" altLang="zh-CN" sz="1800" kern="1200" dirty="0">
                          <a:solidFill>
                            <a:schemeClr val="dk1"/>
                          </a:solidFill>
                          <a:effectLst/>
                          <a:latin typeface="+mn-lt"/>
                          <a:ea typeface="+mn-ea"/>
                          <a:cs typeface="+mn-cs"/>
                        </a:rPr>
                        <a:t>Discovering Invariant Rationales</a:t>
                      </a:r>
                      <a:r>
                        <a:rPr lang="zh-CN" altLang="en-US"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DIR</a:t>
                      </a:r>
                      <a:r>
                        <a:rPr lang="zh-CN" altLang="en-US" sz="1800" kern="1200" dirty="0">
                          <a:solidFill>
                            <a:schemeClr val="dk1"/>
                          </a:solidFill>
                          <a:effectLst/>
                          <a:latin typeface="+mn-lt"/>
                          <a:ea typeface="+mn-ea"/>
                          <a:cs typeface="+mn-cs"/>
                        </a:rPr>
                        <a:t>）</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l">
                        <a:spcBef>
                          <a:spcPts val="600"/>
                        </a:spcBef>
                        <a:spcAft>
                          <a:spcPts val="600"/>
                        </a:spcAft>
                      </a:pPr>
                      <a:r>
                        <a:rPr lang="zh-CN" altLang="en-US" sz="1800" b="0" i="0" kern="1200" dirty="0">
                          <a:solidFill>
                            <a:schemeClr val="dk1"/>
                          </a:solidFill>
                          <a:effectLst/>
                          <a:latin typeface="+mn-lt"/>
                          <a:ea typeface="+mn-ea"/>
                          <a:cs typeface="+mn-cs"/>
                        </a:rPr>
                        <a:t>将训练数据划分为因果成分和混淆因素，然后进行单独处理。</a:t>
                      </a:r>
                      <a:endParaRPr lang="zh-CN" altLang="en-US" sz="1600" dirty="0">
                        <a:latin typeface="+mn-lt"/>
                        <a:ea typeface="微软雅黑" panose="020B0503020204020204" pitchFamily="34" charset="-122"/>
                      </a:endParaRPr>
                    </a:p>
                  </a:txBody>
                  <a:tcPr marT="144000" marB="144000" anchor="ctr"/>
                </a:tc>
                <a:tc>
                  <a:txBody>
                    <a:bodyPr/>
                    <a:lstStyle/>
                    <a:p>
                      <a:pPr algn="l"/>
                      <a:r>
                        <a:rPr lang="da-DK" altLang="zh-CN" sz="1600" dirty="0">
                          <a:latin typeface="微软雅黑" panose="020B0503020204020204" pitchFamily="34" charset="-122"/>
                          <a:ea typeface="微软雅黑" panose="020B0503020204020204" pitchFamily="34" charset="-122"/>
                        </a:rPr>
                        <a:t>Wu et al. 2022; Fan et al.</a:t>
                      </a:r>
                    </a:p>
                    <a:p>
                      <a:pPr algn="l"/>
                      <a:r>
                        <a:rPr lang="da-DK" altLang="zh-CN" sz="1600" dirty="0">
                          <a:latin typeface="微软雅黑" panose="020B0503020204020204" pitchFamily="34" charset="-122"/>
                          <a:ea typeface="微软雅黑" panose="020B0503020204020204" pitchFamily="34" charset="-122"/>
                        </a:rPr>
                        <a:t>2022a </a:t>
                      </a:r>
                      <a:endParaRPr lang="zh-CN" altLang="en-US" sz="1600" dirty="0">
                        <a:latin typeface="微软雅黑" panose="020B0503020204020204" pitchFamily="34" charset="-122"/>
                        <a:ea typeface="微软雅黑" panose="020B0503020204020204" pitchFamily="34" charset="-122"/>
                      </a:endParaRPr>
                    </a:p>
                  </a:txBody>
                  <a:tcPr anchor="ctr"/>
                </a:tc>
                <a:tc rowSpan="3">
                  <a:txBody>
                    <a:bodyPr/>
                    <a:lstStyle/>
                    <a:p>
                      <a:pPr marL="285750" indent="-285750" algn="l">
                        <a:buFont typeface="Arial" panose="020B0604020202020204" pitchFamily="34" charset="0"/>
                        <a:buChar char="•"/>
                      </a:pPr>
                      <a:r>
                        <a:rPr lang="zh-CN" altLang="en-US" sz="1800" b="0" i="0" kern="1200" dirty="0">
                          <a:solidFill>
                            <a:schemeClr val="dk1"/>
                          </a:solidFill>
                          <a:effectLst/>
                          <a:latin typeface="+mn-lt"/>
                          <a:ea typeface="+mn-ea"/>
                          <a:cs typeface="+mn-cs"/>
                        </a:rPr>
                        <a:t>通过引入新的模块或调整培训过程以增强因果关系，不会改变网络骨干</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 </a:t>
                      </a:r>
                      <a:endParaRPr lang="en-US" altLang="zh-CN" sz="1800" b="0" i="0" kern="1200" dirty="0">
                        <a:solidFill>
                          <a:schemeClr val="dk1"/>
                        </a:solidFill>
                        <a:effectLst/>
                        <a:latin typeface="+mn-lt"/>
                        <a:ea typeface="+mn-ea"/>
                        <a:cs typeface="+mn-cs"/>
                      </a:endParaRPr>
                    </a:p>
                    <a:p>
                      <a:pPr marL="285750" indent="-285750" algn="l">
                        <a:buFont typeface="Arial" panose="020B0604020202020204" pitchFamily="34" charset="0"/>
                        <a:buChar char="•"/>
                      </a:pPr>
                      <a:r>
                        <a:rPr lang="zh-CN" altLang="en-US" sz="1800" b="0" i="0" kern="1200" dirty="0">
                          <a:solidFill>
                            <a:schemeClr val="dk1"/>
                          </a:solidFill>
                          <a:effectLst/>
                          <a:latin typeface="+mn-lt"/>
                          <a:ea typeface="+mn-ea"/>
                          <a:cs typeface="+mn-cs"/>
                        </a:rPr>
                        <a:t>在这一领域仍缺乏深入的研究。</a:t>
                      </a:r>
                      <a:endParaRPr lang="en-US" altLang="zh-CN" sz="1600" u="sng"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160675796"/>
                  </a:ext>
                </a:extLst>
              </a:tr>
              <a:tr h="1714624">
                <a:tc>
                  <a:txBody>
                    <a:bodyPr/>
                    <a:lstStyle/>
                    <a:p>
                      <a:r>
                        <a:rPr lang="en-US" altLang="zh-CN" sz="1800" kern="1200" dirty="0">
                          <a:solidFill>
                            <a:schemeClr val="dk1"/>
                          </a:solidFill>
                          <a:effectLst/>
                          <a:latin typeface="+mn-lt"/>
                          <a:ea typeface="+mn-ea"/>
                          <a:cs typeface="+mn-cs"/>
                        </a:rPr>
                        <a:t>Robust Causal Graph Representation Learning </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l">
                        <a:spcBef>
                          <a:spcPts val="1800"/>
                        </a:spcBef>
                      </a:pPr>
                      <a:r>
                        <a:rPr lang="zh-CN" altLang="en-US" sz="1800" b="0" i="0" kern="1200" dirty="0">
                          <a:solidFill>
                            <a:schemeClr val="dk1"/>
                          </a:solidFill>
                          <a:effectLst/>
                          <a:latin typeface="等线" panose="02010600030101010101" pitchFamily="2" charset="-122"/>
                          <a:ea typeface="等线" panose="02010600030101010101" pitchFamily="2" charset="-122"/>
                          <a:cs typeface="+mn-cs"/>
                        </a:rPr>
                        <a:t>直接识别因果数据或消除混淆因素，以实现因果关系的建模。</a:t>
                      </a:r>
                      <a:endParaRPr lang="zh-CN" altLang="en-US" sz="1600" dirty="0">
                        <a:latin typeface="等线" panose="02010600030101010101" pitchFamily="2" charset="-122"/>
                        <a:ea typeface="等线" panose="02010600030101010101" pitchFamily="2" charset="-122"/>
                      </a:endParaRPr>
                    </a:p>
                  </a:txBody>
                  <a:tcPr marT="144000" marB="144000" anchor="ctr"/>
                </a:tc>
                <a:tc>
                  <a:txBody>
                    <a:bodyPr/>
                    <a:lstStyle/>
                    <a:p>
                      <a:pPr algn="l"/>
                      <a:r>
                        <a:rPr lang="en-US" altLang="zh-CN" sz="1600" dirty="0">
                          <a:latin typeface="微软雅黑" panose="020B0503020204020204" pitchFamily="34" charset="-122"/>
                          <a:ea typeface="微软雅黑" panose="020B0503020204020204" pitchFamily="34" charset="-122"/>
                        </a:rPr>
                        <a:t>Chen et al. 2022; Gao et al.</a:t>
                      </a:r>
                    </a:p>
                    <a:p>
                      <a:pPr algn="l"/>
                      <a:r>
                        <a:rPr lang="en-US" altLang="zh-CN" sz="1600" dirty="0">
                          <a:latin typeface="微软雅黑" panose="020B0503020204020204" pitchFamily="34" charset="-122"/>
                          <a:ea typeface="微软雅黑" panose="020B0503020204020204" pitchFamily="34" charset="-122"/>
                        </a:rPr>
                        <a:t>2023)</a:t>
                      </a:r>
                      <a:endParaRPr lang="zh-CN" altLang="en-US" sz="1600" dirty="0">
                        <a:latin typeface="微软雅黑" panose="020B0503020204020204" pitchFamily="34" charset="-122"/>
                        <a:ea typeface="微软雅黑" panose="020B0503020204020204" pitchFamily="34" charset="-122"/>
                      </a:endParaRPr>
                    </a:p>
                  </a:txBody>
                  <a:tcPr anchor="ctr"/>
                </a:tc>
                <a:tc vMerge="1">
                  <a:txBody>
                    <a:bodyPr/>
                    <a:lstStyle/>
                    <a:p>
                      <a:pPr algn="l"/>
                      <a:endParaRPr lang="zh-CN" alt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979408099"/>
                  </a:ext>
                </a:extLst>
              </a:tr>
              <a:tr h="1302000">
                <a:tc>
                  <a:txBody>
                    <a:bodyPr/>
                    <a:lstStyle/>
                    <a:p>
                      <a:pPr algn="ctr"/>
                      <a:r>
                        <a:rPr lang="en-US" altLang="zh-CN" sz="1600" dirty="0">
                          <a:latin typeface="微软雅黑" panose="020B0503020204020204" pitchFamily="34" charset="-122"/>
                          <a:ea typeface="微软雅黑" panose="020B0503020204020204" pitchFamily="34" charset="-122"/>
                        </a:rPr>
                        <a:t>DISC</a:t>
                      </a:r>
                      <a:endParaRPr lang="zh-CN" altLang="en-US" sz="1600" dirty="0">
                        <a:latin typeface="微软雅黑" panose="020B0503020204020204" pitchFamily="34" charset="-122"/>
                        <a:ea typeface="微软雅黑" panose="020B0503020204020204" pitchFamily="34" charset="-122"/>
                      </a:endParaRPr>
                    </a:p>
                  </a:txBody>
                  <a:tcPr anchor="ctr"/>
                </a:tc>
                <a:tc>
                  <a:txBody>
                    <a:bodyPr/>
                    <a:lstStyle/>
                    <a:p>
                      <a:pPr algn="l"/>
                      <a:r>
                        <a:rPr lang="zh-CN" altLang="en-US" sz="1800" b="0" i="0" kern="1200" dirty="0">
                          <a:solidFill>
                            <a:schemeClr val="dk1"/>
                          </a:solidFill>
                          <a:effectLst/>
                          <a:latin typeface="+mn-lt"/>
                          <a:ea typeface="+mn-ea"/>
                          <a:cs typeface="+mn-cs"/>
                        </a:rPr>
                        <a:t>将重点放在研究</a:t>
                      </a:r>
                      <a:r>
                        <a:rPr lang="en-US" altLang="zh-CN" sz="1800" b="0" i="0" kern="1200" dirty="0" err="1">
                          <a:solidFill>
                            <a:schemeClr val="dk1"/>
                          </a:solidFill>
                          <a:effectLst/>
                          <a:latin typeface="+mn-lt"/>
                          <a:ea typeface="+mn-ea"/>
                          <a:cs typeface="+mn-cs"/>
                        </a:rPr>
                        <a:t>gnn</a:t>
                      </a:r>
                      <a:r>
                        <a:rPr lang="zh-CN" altLang="en-US" sz="1800" b="0" i="0" kern="1200" dirty="0">
                          <a:solidFill>
                            <a:schemeClr val="dk1"/>
                          </a:solidFill>
                          <a:effectLst/>
                          <a:latin typeface="+mn-lt"/>
                          <a:ea typeface="+mn-ea"/>
                          <a:cs typeface="+mn-cs"/>
                        </a:rPr>
                        <a:t>在实际应用场景中对特定因果关系的建模能力上。</a:t>
                      </a:r>
                      <a:endParaRPr lang="zh-CN" altLang="en-US" sz="1600" dirty="0">
                        <a:latin typeface="微软雅黑" panose="020B0503020204020204" pitchFamily="34" charset="-122"/>
                        <a:ea typeface="微软雅黑" panose="020B0503020204020204" pitchFamily="34" charset="-122"/>
                      </a:endParaRPr>
                    </a:p>
                  </a:txBody>
                  <a:tcPr marT="144000" marB="144000" anchor="ctr"/>
                </a:tc>
                <a:tc>
                  <a:txBody>
                    <a:bodyPr/>
                    <a:lstStyle/>
                    <a:p>
                      <a:pPr algn="l"/>
                      <a:r>
                        <a:rPr lang="nl-NL" altLang="zh-CN" sz="1600" dirty="0">
                          <a:latin typeface="微软雅黑" panose="020B0503020204020204" pitchFamily="34" charset="-122"/>
                          <a:ea typeface="微软雅黑" panose="020B0503020204020204" pitchFamily="34" charset="-122"/>
                        </a:rPr>
                        <a:t>Cao et al. 2023; Gao, Luo, and Wang 2022; Wang</a:t>
                      </a:r>
                    </a:p>
                    <a:p>
                      <a:pPr algn="l"/>
                      <a:r>
                        <a:rPr lang="nl-NL" altLang="zh-CN" sz="1600" dirty="0">
                          <a:latin typeface="微软雅黑" panose="020B0503020204020204" pitchFamily="34" charset="-122"/>
                          <a:ea typeface="微软雅黑" panose="020B0503020204020204" pitchFamily="34" charset="-122"/>
                        </a:rPr>
                        <a:t>et al. 2022b</a:t>
                      </a:r>
                      <a:endParaRPr lang="zh-CN" altLang="en-US" sz="1600" dirty="0">
                        <a:latin typeface="微软雅黑" panose="020B0503020204020204" pitchFamily="34" charset="-122"/>
                        <a:ea typeface="微软雅黑" panose="020B0503020204020204" pitchFamily="34" charset="-122"/>
                      </a:endParaRPr>
                    </a:p>
                  </a:txBody>
                  <a:tcPr anchor="ctr"/>
                </a:tc>
                <a:tc vMerge="1">
                  <a:txBody>
                    <a:bodyPr/>
                    <a:lstStyle/>
                    <a:p>
                      <a:pPr algn="l"/>
                      <a:endParaRPr lang="zh-CN" altLang="en-US" sz="16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837234959"/>
                  </a:ext>
                </a:extLst>
              </a:tr>
            </a:tbl>
          </a:graphicData>
        </a:graphic>
      </p:graphicFrame>
      <p:sp>
        <p:nvSpPr>
          <p:cNvPr id="5" name="文本框 4">
            <a:extLst>
              <a:ext uri="{FF2B5EF4-FFF2-40B4-BE49-F238E27FC236}">
                <a16:creationId xmlns:a16="http://schemas.microsoft.com/office/drawing/2014/main" id="{DEAE03EA-5251-4388-97FA-E616DB41580D}"/>
              </a:ext>
            </a:extLst>
          </p:cNvPr>
          <p:cNvSpPr txBox="1"/>
          <p:nvPr/>
        </p:nvSpPr>
        <p:spPr>
          <a:xfrm>
            <a:off x="660400" y="1123122"/>
            <a:ext cx="5949122" cy="646331"/>
          </a:xfrm>
          <a:prstGeom prst="rect">
            <a:avLst/>
          </a:prstGeom>
          <a:noFill/>
        </p:spPr>
        <p:txBody>
          <a:bodyPr wrap="square" rtlCol="0">
            <a:spAutoFit/>
          </a:bodyPr>
          <a:lstStyle/>
          <a:p>
            <a:r>
              <a:rPr lang="zh-CN" altLang="en-US" sz="1800" dirty="0">
                <a:ea typeface="等线" panose="02010600030101010101" pitchFamily="2" charset="-122"/>
              </a:rPr>
              <a:t>增强因果建模的目的：</a:t>
            </a:r>
            <a:r>
              <a:rPr lang="zh-CN" altLang="en-US" b="0" i="0" dirty="0">
                <a:solidFill>
                  <a:srgbClr val="000000"/>
                </a:solidFill>
                <a:effectLst/>
                <a:ea typeface="等线" panose="02010600030101010101" pitchFamily="2" charset="-122"/>
              </a:rPr>
              <a:t>旨在消除图数据中混</a:t>
            </a:r>
            <a:r>
              <a:rPr lang="zh-CN" altLang="en-US" b="0" i="0" dirty="0">
                <a:solidFill>
                  <a:srgbClr val="0D0D0D"/>
                </a:solidFill>
                <a:effectLst/>
              </a:rPr>
              <a:t>淆</a:t>
            </a:r>
            <a:r>
              <a:rPr lang="zh-CN" altLang="en-US" b="0" i="0" dirty="0">
                <a:solidFill>
                  <a:srgbClr val="000000"/>
                </a:solidFill>
                <a:effectLst/>
                <a:ea typeface="等线" panose="02010600030101010101" pitchFamily="2" charset="-122"/>
              </a:rPr>
              <a:t>因素的影响</a:t>
            </a:r>
            <a:endParaRPr lang="zh-CN" altLang="en-US" sz="1800" dirty="0">
              <a:ea typeface="等线" panose="02010600030101010101" pitchFamily="2" charset="-122"/>
            </a:endParaRPr>
          </a:p>
          <a:p>
            <a:endParaRPr lang="zh-CN" altLang="en-US" dirty="0">
              <a:latin typeface="等线" panose="02010600030101010101" pitchFamily="2" charset="-122"/>
              <a:ea typeface="等线" panose="02010600030101010101" pitchFamily="2" charset="-122"/>
            </a:endParaRPr>
          </a:p>
        </p:txBody>
      </p:sp>
      <p:grpSp>
        <p:nvGrpSpPr>
          <p:cNvPr id="12" name="组合 11">
            <a:extLst>
              <a:ext uri="{FF2B5EF4-FFF2-40B4-BE49-F238E27FC236}">
                <a16:creationId xmlns:a16="http://schemas.microsoft.com/office/drawing/2014/main" id="{69F34AD9-613E-4380-8EE1-C367D7DB6413}"/>
              </a:ext>
            </a:extLst>
          </p:cNvPr>
          <p:cNvGrpSpPr/>
          <p:nvPr/>
        </p:nvGrpSpPr>
        <p:grpSpPr>
          <a:xfrm>
            <a:off x="9345411" y="2194518"/>
            <a:ext cx="2747198" cy="3608975"/>
            <a:chOff x="9249333" y="1451113"/>
            <a:chExt cx="2747198" cy="3608975"/>
          </a:xfrm>
        </p:grpSpPr>
        <p:sp>
          <p:nvSpPr>
            <p:cNvPr id="8" name="矩形 7">
              <a:extLst>
                <a:ext uri="{FF2B5EF4-FFF2-40B4-BE49-F238E27FC236}">
                  <a16:creationId xmlns:a16="http://schemas.microsoft.com/office/drawing/2014/main" id="{0B1D8562-3B05-482F-93E2-5694BE713C39}"/>
                </a:ext>
              </a:extLst>
            </p:cNvPr>
            <p:cNvSpPr/>
            <p:nvPr/>
          </p:nvSpPr>
          <p:spPr>
            <a:xfrm>
              <a:off x="9263270" y="1451113"/>
              <a:ext cx="2663687" cy="91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B9B6DCA5-AA13-49DE-B179-34CB7114905F}"/>
                </a:ext>
              </a:extLst>
            </p:cNvPr>
            <p:cNvSpPr txBox="1"/>
            <p:nvPr/>
          </p:nvSpPr>
          <p:spPr>
            <a:xfrm>
              <a:off x="9263270" y="1474563"/>
              <a:ext cx="2733261" cy="923330"/>
            </a:xfrm>
            <a:prstGeom prst="rect">
              <a:avLst/>
            </a:prstGeom>
            <a:noFill/>
          </p:spPr>
          <p:txBody>
            <a:bodyPr wrap="square" rtlCol="0">
              <a:spAutoFit/>
            </a:bodyPr>
            <a:lstStyle/>
            <a:p>
              <a:r>
                <a:rPr lang="zh-CN" altLang="en-US" dirty="0"/>
                <a:t>解决方案：</a:t>
              </a:r>
              <a:endParaRPr lang="en-US" altLang="zh-CN" dirty="0"/>
            </a:p>
            <a:p>
              <a:r>
                <a:rPr lang="zh-CN" altLang="en-US" dirty="0"/>
                <a:t>数据集上分析混淆因素的影响</a:t>
              </a:r>
            </a:p>
          </p:txBody>
        </p:sp>
        <p:sp>
          <p:nvSpPr>
            <p:cNvPr id="11" name="椭圆 10">
              <a:extLst>
                <a:ext uri="{FF2B5EF4-FFF2-40B4-BE49-F238E27FC236}">
                  <a16:creationId xmlns:a16="http://schemas.microsoft.com/office/drawing/2014/main" id="{56BA8CA6-D0EA-4EC0-B66A-40310F045BB3}"/>
                </a:ext>
              </a:extLst>
            </p:cNvPr>
            <p:cNvSpPr/>
            <p:nvPr/>
          </p:nvSpPr>
          <p:spPr>
            <a:xfrm>
              <a:off x="9249333" y="3706179"/>
              <a:ext cx="2663686" cy="13539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构建了一个称为因果关系可配置图</a:t>
              </a:r>
              <a:r>
                <a:rPr lang="en-US" altLang="zh-CN" dirty="0">
                  <a:solidFill>
                    <a:schemeClr val="tx1"/>
                  </a:solidFill>
                </a:rPr>
                <a:t>(CRCG)</a:t>
              </a:r>
              <a:r>
                <a:rPr lang="zh-CN" altLang="en-US" dirty="0">
                  <a:solidFill>
                    <a:schemeClr val="tx1"/>
                  </a:solidFill>
                </a:rPr>
                <a:t>数据集的合成数据集</a:t>
              </a:r>
            </a:p>
          </p:txBody>
        </p:sp>
      </p:grpSp>
      <p:cxnSp>
        <p:nvCxnSpPr>
          <p:cNvPr id="6" name="直接箭头连接符 5">
            <a:extLst>
              <a:ext uri="{FF2B5EF4-FFF2-40B4-BE49-F238E27FC236}">
                <a16:creationId xmlns:a16="http://schemas.microsoft.com/office/drawing/2014/main" id="{8303C5BA-D5D4-4E32-B88A-1EA8521BC214}"/>
              </a:ext>
            </a:extLst>
          </p:cNvPr>
          <p:cNvCxnSpPr/>
          <p:nvPr/>
        </p:nvCxnSpPr>
        <p:spPr>
          <a:xfrm>
            <a:off x="10704443" y="3108918"/>
            <a:ext cx="0" cy="13406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290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标题占位符 1"/>
          <p:cNvSpPr txBox="1"/>
          <p:nvPr/>
        </p:nvSpPr>
        <p:spPr>
          <a:xfrm>
            <a:off x="965200" y="-100014"/>
            <a:ext cx="783045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spc="300" dirty="0">
                <a:solidFill>
                  <a:srgbClr val="44546A">
                    <a:lumMod val="50000"/>
                  </a:srgbClr>
                </a:solidFill>
                <a:latin typeface="Arial" panose="020B0604020202020204"/>
                <a:ea typeface="微软雅黑" panose="020B0503020204020204" pitchFamily="34" charset="-122"/>
                <a:cs typeface="+mn-cs"/>
              </a:rPr>
              <a:t>C</a:t>
            </a:r>
            <a:r>
              <a:rPr kumimoji="0" lang="en-US" altLang="zh-CN" sz="2800" b="1" i="0" u="none" strike="noStrike" kern="1200" cap="none" spc="300" normalizeH="0" baseline="0" noProof="0" dirty="0" err="1">
                <a:ln>
                  <a:noFill/>
                </a:ln>
                <a:solidFill>
                  <a:srgbClr val="44546A">
                    <a:lumMod val="50000"/>
                  </a:srgbClr>
                </a:solidFill>
                <a:effectLst/>
                <a:uLnTx/>
                <a:uFillTx/>
                <a:latin typeface="Arial" panose="020B0604020202020204"/>
                <a:ea typeface="微软雅黑" panose="020B0503020204020204" pitchFamily="34" charset="-122"/>
                <a:cs typeface="+mn-cs"/>
              </a:rPr>
              <a:t>ontributions</a:t>
            </a:r>
            <a:endParaRPr kumimoji="0" lang="en-US" altLang="zh-CN"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a:extLst>
              <a:ext uri="{FF2B5EF4-FFF2-40B4-BE49-F238E27FC236}">
                <a16:creationId xmlns:a16="http://schemas.microsoft.com/office/drawing/2014/main" id="{3ACCF58D-D2AD-D93A-B700-45924AE7B505}"/>
              </a:ext>
            </a:extLst>
          </p:cNvPr>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3" name="直接连接符 2">
            <a:extLst>
              <a:ext uri="{FF2B5EF4-FFF2-40B4-BE49-F238E27FC236}">
                <a16:creationId xmlns:a16="http://schemas.microsoft.com/office/drawing/2014/main" id="{5806C4E6-047A-0385-567B-AB1F14CC24A0}"/>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6" name="文本框 5">
            <a:extLst>
              <a:ext uri="{FF2B5EF4-FFF2-40B4-BE49-F238E27FC236}">
                <a16:creationId xmlns:a16="http://schemas.microsoft.com/office/drawing/2014/main" id="{59FDDE89-D16C-41D7-9E11-CCE1728184DE}"/>
              </a:ext>
            </a:extLst>
          </p:cNvPr>
          <p:cNvSpPr txBox="1"/>
          <p:nvPr/>
        </p:nvSpPr>
        <p:spPr>
          <a:xfrm>
            <a:off x="2057399" y="979098"/>
            <a:ext cx="6013174" cy="646331"/>
          </a:xfrm>
          <a:prstGeom prst="rect">
            <a:avLst/>
          </a:prstGeom>
          <a:noFill/>
        </p:spPr>
        <p:txBody>
          <a:bodyPr wrap="square" rtlCol="0">
            <a:spAutoFit/>
          </a:bodyPr>
          <a:lstStyle/>
          <a:p>
            <a:r>
              <a:rPr lang="zh-CN" altLang="en-US" dirty="0"/>
              <a:t>利用</a:t>
            </a:r>
            <a:r>
              <a:rPr lang="en-US" altLang="zh-CN" dirty="0"/>
              <a:t>CRCG</a:t>
            </a:r>
            <a:r>
              <a:rPr lang="zh-CN" altLang="en-US" dirty="0"/>
              <a:t>数据集，比较了因果增强</a:t>
            </a:r>
            <a:r>
              <a:rPr lang="en-US" altLang="zh-CN" dirty="0"/>
              <a:t>GNN</a:t>
            </a:r>
            <a:r>
              <a:rPr lang="zh-CN" altLang="en-US" dirty="0"/>
              <a:t>与常规</a:t>
            </a:r>
            <a:r>
              <a:rPr lang="en-US" altLang="zh-CN" dirty="0"/>
              <a:t>GNN</a:t>
            </a:r>
            <a:r>
              <a:rPr lang="zh-CN" altLang="en-US" dirty="0"/>
              <a:t>在不同场景下的性能差异：</a:t>
            </a:r>
          </a:p>
        </p:txBody>
      </p:sp>
      <p:pic>
        <p:nvPicPr>
          <p:cNvPr id="8" name="图片 7">
            <a:extLst>
              <a:ext uri="{FF2B5EF4-FFF2-40B4-BE49-F238E27FC236}">
                <a16:creationId xmlns:a16="http://schemas.microsoft.com/office/drawing/2014/main" id="{D213E5E1-7C74-4E5A-AE0C-8E06513FA2F8}"/>
              </a:ext>
            </a:extLst>
          </p:cNvPr>
          <p:cNvPicPr>
            <a:picLocks noChangeAspect="1"/>
          </p:cNvPicPr>
          <p:nvPr/>
        </p:nvPicPr>
        <p:blipFill>
          <a:blip r:embed="rId4"/>
          <a:stretch>
            <a:fillRect/>
          </a:stretch>
        </p:blipFill>
        <p:spPr>
          <a:xfrm>
            <a:off x="2057399" y="1836392"/>
            <a:ext cx="4724400" cy="2276475"/>
          </a:xfrm>
          <a:prstGeom prst="rect">
            <a:avLst/>
          </a:prstGeom>
        </p:spPr>
      </p:pic>
      <p:pic>
        <p:nvPicPr>
          <p:cNvPr id="9" name="图片 8">
            <a:extLst>
              <a:ext uri="{FF2B5EF4-FFF2-40B4-BE49-F238E27FC236}">
                <a16:creationId xmlns:a16="http://schemas.microsoft.com/office/drawing/2014/main" id="{410F1095-5432-447F-81D2-C93C64E36E51}"/>
              </a:ext>
            </a:extLst>
          </p:cNvPr>
          <p:cNvPicPr>
            <a:picLocks noChangeAspect="1"/>
          </p:cNvPicPr>
          <p:nvPr/>
        </p:nvPicPr>
        <p:blipFill>
          <a:blip r:embed="rId5"/>
          <a:stretch>
            <a:fillRect/>
          </a:stretch>
        </p:blipFill>
        <p:spPr>
          <a:xfrm>
            <a:off x="6570747" y="1836392"/>
            <a:ext cx="3880928" cy="2419350"/>
          </a:xfrm>
          <a:prstGeom prst="rect">
            <a:avLst/>
          </a:prstGeom>
        </p:spPr>
      </p:pic>
      <p:sp>
        <p:nvSpPr>
          <p:cNvPr id="10" name="矩形: 圆角 9">
            <a:extLst>
              <a:ext uri="{FF2B5EF4-FFF2-40B4-BE49-F238E27FC236}">
                <a16:creationId xmlns:a16="http://schemas.microsoft.com/office/drawing/2014/main" id="{8F449D5E-2694-40E2-849F-474EECF7D083}"/>
              </a:ext>
            </a:extLst>
          </p:cNvPr>
          <p:cNvSpPr/>
          <p:nvPr/>
        </p:nvSpPr>
        <p:spPr>
          <a:xfrm>
            <a:off x="2057400" y="4323831"/>
            <a:ext cx="8527774" cy="83470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chemeClr val="tx1"/>
                </a:solidFill>
              </a:rPr>
              <a:t> </a:t>
            </a:r>
            <a:r>
              <a:rPr lang="zh-CN" altLang="en-US" sz="1600" dirty="0">
                <a:solidFill>
                  <a:schemeClr val="tx1"/>
                </a:solidFill>
              </a:rPr>
              <a:t>结果：</a:t>
            </a:r>
            <a:endParaRPr lang="en-US" altLang="zh-CN" sz="1600" dirty="0">
              <a:solidFill>
                <a:schemeClr val="tx1"/>
              </a:solidFill>
            </a:endParaRPr>
          </a:p>
          <a:p>
            <a:r>
              <a:rPr lang="en-US" altLang="zh-CN" sz="1600" dirty="0">
                <a:solidFill>
                  <a:schemeClr val="tx1"/>
                </a:solidFill>
              </a:rPr>
              <a:t>1.</a:t>
            </a:r>
            <a:r>
              <a:rPr lang="zh-CN" altLang="en-US" sz="1600" dirty="0">
                <a:solidFill>
                  <a:schemeClr val="tx1"/>
                </a:solidFill>
              </a:rPr>
              <a:t>仅在图数据中存在混杂因素的情况下，采用因果增强方法的</a:t>
            </a:r>
            <a:r>
              <a:rPr lang="en-US" altLang="zh-CN" sz="1600" dirty="0">
                <a:solidFill>
                  <a:schemeClr val="tx1"/>
                </a:solidFill>
              </a:rPr>
              <a:t>GNN</a:t>
            </a:r>
            <a:r>
              <a:rPr lang="zh-CN" altLang="en-US" sz="1600" dirty="0">
                <a:solidFill>
                  <a:schemeClr val="tx1"/>
                </a:solidFill>
              </a:rPr>
              <a:t>表现出一定程度的有效性。</a:t>
            </a:r>
            <a:endParaRPr lang="en-US" altLang="zh-CN" sz="1600" dirty="0">
              <a:solidFill>
                <a:schemeClr val="tx1"/>
              </a:solidFill>
            </a:endParaRPr>
          </a:p>
          <a:p>
            <a:r>
              <a:rPr lang="en-US" altLang="zh-CN" sz="1600" dirty="0">
                <a:solidFill>
                  <a:schemeClr val="tx1"/>
                </a:solidFill>
              </a:rPr>
              <a:t>2.</a:t>
            </a:r>
            <a:r>
              <a:rPr lang="zh-CN" altLang="en-US" sz="1600" dirty="0">
                <a:solidFill>
                  <a:schemeClr val="tx1"/>
                </a:solidFill>
              </a:rPr>
              <a:t>随着混</a:t>
            </a:r>
            <a:r>
              <a:rPr lang="zh-CN" altLang="en-US" sz="1600" b="0" i="0" dirty="0">
                <a:solidFill>
                  <a:srgbClr val="0D0D0D"/>
                </a:solidFill>
                <a:effectLst/>
                <a:latin typeface="Söhne"/>
              </a:rPr>
              <a:t>淆</a:t>
            </a:r>
            <a:r>
              <a:rPr lang="zh-CN" altLang="en-US" sz="1600" dirty="0">
                <a:solidFill>
                  <a:schemeClr val="tx1"/>
                </a:solidFill>
              </a:rPr>
              <a:t>因素与因果因素之间相关性的变化，具有因果增强的</a:t>
            </a:r>
            <a:r>
              <a:rPr lang="en-US" altLang="zh-CN" sz="1600" dirty="0">
                <a:solidFill>
                  <a:schemeClr val="tx1"/>
                </a:solidFill>
              </a:rPr>
              <a:t>GNN</a:t>
            </a:r>
            <a:r>
              <a:rPr lang="zh-CN" altLang="en-US" sz="1600" dirty="0">
                <a:solidFill>
                  <a:schemeClr val="tx1"/>
                </a:solidFill>
              </a:rPr>
              <a:t>的优势减弱。</a:t>
            </a:r>
          </a:p>
        </p:txBody>
      </p:sp>
      <p:sp>
        <p:nvSpPr>
          <p:cNvPr id="11" name="文本框 10">
            <a:extLst>
              <a:ext uri="{FF2B5EF4-FFF2-40B4-BE49-F238E27FC236}">
                <a16:creationId xmlns:a16="http://schemas.microsoft.com/office/drawing/2014/main" id="{B11511C7-04FD-4980-861C-BC336BFF818B}"/>
              </a:ext>
            </a:extLst>
          </p:cNvPr>
          <p:cNvSpPr txBox="1"/>
          <p:nvPr/>
        </p:nvSpPr>
        <p:spPr>
          <a:xfrm>
            <a:off x="2057399" y="5443390"/>
            <a:ext cx="8527775" cy="830997"/>
          </a:xfrm>
          <a:prstGeom prst="rect">
            <a:avLst/>
          </a:prstGeom>
          <a:noFill/>
        </p:spPr>
        <p:txBody>
          <a:bodyPr wrap="square" rtlCol="0">
            <a:spAutoFit/>
          </a:bodyPr>
          <a:lstStyle/>
          <a:p>
            <a:r>
              <a:rPr lang="zh-CN" altLang="en-US" sz="1600" dirty="0"/>
              <a:t>原因：当前的</a:t>
            </a:r>
            <a:r>
              <a:rPr lang="en-US" altLang="zh-CN" sz="1600" dirty="0"/>
              <a:t>GNN</a:t>
            </a:r>
            <a:r>
              <a:rPr lang="zh-CN" altLang="en-US" sz="1600" dirty="0"/>
              <a:t>因果增强方法本质上是通过应用基于某些先验的操作来操纵</a:t>
            </a:r>
            <a:r>
              <a:rPr lang="en-US" altLang="zh-CN" sz="1600" dirty="0"/>
              <a:t>GNN</a:t>
            </a:r>
            <a:r>
              <a:rPr lang="zh-CN" altLang="en-US" sz="1600" dirty="0"/>
              <a:t>，以减轻混</a:t>
            </a:r>
            <a:r>
              <a:rPr lang="zh-CN" altLang="en-US" sz="1600" b="0" i="0" dirty="0">
                <a:solidFill>
                  <a:srgbClr val="0D0D0D"/>
                </a:solidFill>
                <a:effectLst/>
                <a:latin typeface="Söhne"/>
              </a:rPr>
              <a:t>淆</a:t>
            </a:r>
            <a:r>
              <a:rPr lang="zh-CN" altLang="en-US" sz="1600" dirty="0"/>
              <a:t>因素对模型输出的影响。而这种操作需要对图数据进行先验处理。此外，这些干预措施可能受到数据集变化的影响，特别是混杂因素和因果因素之间的概率相关性。</a:t>
            </a:r>
          </a:p>
        </p:txBody>
      </p:sp>
    </p:spTree>
    <p:extLst>
      <p:ext uri="{BB962C8B-B14F-4D97-AF65-F5344CB8AC3E}">
        <p14:creationId xmlns:p14="http://schemas.microsoft.com/office/powerpoint/2010/main" val="373486006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标题占位符 1"/>
          <p:cNvSpPr txBox="1"/>
          <p:nvPr/>
        </p:nvSpPr>
        <p:spPr>
          <a:xfrm>
            <a:off x="965200" y="-100014"/>
            <a:ext cx="783045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spc="300" dirty="0">
                <a:solidFill>
                  <a:srgbClr val="44546A">
                    <a:lumMod val="50000"/>
                  </a:srgbClr>
                </a:solidFill>
                <a:latin typeface="Arial" panose="020B0604020202020204"/>
                <a:ea typeface="微软雅黑" panose="020B0503020204020204" pitchFamily="34" charset="-122"/>
                <a:cs typeface="+mn-cs"/>
              </a:rPr>
              <a:t>C</a:t>
            </a:r>
            <a:r>
              <a:rPr kumimoji="0" lang="en-US" altLang="zh-CN" sz="2800" b="1" i="0" u="none" strike="noStrike" kern="1200" cap="none" spc="300" normalizeH="0" baseline="0" noProof="0" dirty="0" err="1">
                <a:ln>
                  <a:noFill/>
                </a:ln>
                <a:solidFill>
                  <a:srgbClr val="44546A">
                    <a:lumMod val="50000"/>
                  </a:srgbClr>
                </a:solidFill>
                <a:effectLst/>
                <a:uLnTx/>
                <a:uFillTx/>
                <a:latin typeface="Arial" panose="020B0604020202020204"/>
                <a:ea typeface="微软雅黑" panose="020B0503020204020204" pitchFamily="34" charset="-122"/>
                <a:cs typeface="+mn-cs"/>
              </a:rPr>
              <a:t>ontributions</a:t>
            </a:r>
            <a:endParaRPr kumimoji="0" lang="en-US" altLang="zh-CN"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a:extLst>
              <a:ext uri="{FF2B5EF4-FFF2-40B4-BE49-F238E27FC236}">
                <a16:creationId xmlns:a16="http://schemas.microsoft.com/office/drawing/2014/main" id="{3ACCF58D-D2AD-D93A-B700-45924AE7B505}"/>
              </a:ext>
            </a:extLst>
          </p:cNvPr>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3" name="直接连接符 2">
            <a:extLst>
              <a:ext uri="{FF2B5EF4-FFF2-40B4-BE49-F238E27FC236}">
                <a16:creationId xmlns:a16="http://schemas.microsoft.com/office/drawing/2014/main" id="{5806C4E6-047A-0385-567B-AB1F14CC24A0}"/>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6" name="文本框 5">
            <a:extLst>
              <a:ext uri="{FF2B5EF4-FFF2-40B4-BE49-F238E27FC236}">
                <a16:creationId xmlns:a16="http://schemas.microsoft.com/office/drawing/2014/main" id="{59FDDE89-D16C-41D7-9E11-CCE1728184DE}"/>
              </a:ext>
            </a:extLst>
          </p:cNvPr>
          <p:cNvSpPr txBox="1"/>
          <p:nvPr/>
        </p:nvSpPr>
        <p:spPr>
          <a:xfrm>
            <a:off x="393013" y="1421777"/>
            <a:ext cx="6013174" cy="646331"/>
          </a:xfrm>
          <a:prstGeom prst="rect">
            <a:avLst/>
          </a:prstGeom>
          <a:noFill/>
        </p:spPr>
        <p:txBody>
          <a:bodyPr wrap="square" rtlCol="0">
            <a:spAutoFit/>
          </a:bodyPr>
          <a:lstStyle/>
          <a:p>
            <a:r>
              <a:rPr lang="zh-CN" altLang="en-US" dirty="0"/>
              <a:t>利用</a:t>
            </a:r>
            <a:r>
              <a:rPr lang="en-US" altLang="zh-CN" dirty="0"/>
              <a:t>CRCG</a:t>
            </a:r>
            <a:r>
              <a:rPr lang="zh-CN" altLang="en-US" dirty="0"/>
              <a:t>数据集，比较了因果增强</a:t>
            </a:r>
            <a:r>
              <a:rPr lang="en-US" altLang="zh-CN" dirty="0"/>
              <a:t>GNN</a:t>
            </a:r>
            <a:r>
              <a:rPr lang="zh-CN" altLang="en-US" dirty="0"/>
              <a:t>与常规</a:t>
            </a:r>
            <a:r>
              <a:rPr lang="en-US" altLang="zh-CN" dirty="0"/>
              <a:t>GNN</a:t>
            </a:r>
            <a:r>
              <a:rPr lang="zh-CN" altLang="en-US" dirty="0"/>
              <a:t>在不同场景下的性能差异：</a:t>
            </a:r>
          </a:p>
        </p:txBody>
      </p:sp>
      <p:pic>
        <p:nvPicPr>
          <p:cNvPr id="8" name="图片 7">
            <a:extLst>
              <a:ext uri="{FF2B5EF4-FFF2-40B4-BE49-F238E27FC236}">
                <a16:creationId xmlns:a16="http://schemas.microsoft.com/office/drawing/2014/main" id="{D213E5E1-7C74-4E5A-AE0C-8E06513FA2F8}"/>
              </a:ext>
            </a:extLst>
          </p:cNvPr>
          <p:cNvPicPr>
            <a:picLocks noChangeAspect="1"/>
          </p:cNvPicPr>
          <p:nvPr/>
        </p:nvPicPr>
        <p:blipFill>
          <a:blip r:embed="rId4"/>
          <a:stretch>
            <a:fillRect/>
          </a:stretch>
        </p:blipFill>
        <p:spPr>
          <a:xfrm>
            <a:off x="379973" y="2428670"/>
            <a:ext cx="4724400" cy="2276475"/>
          </a:xfrm>
          <a:prstGeom prst="rect">
            <a:avLst/>
          </a:prstGeom>
        </p:spPr>
      </p:pic>
      <p:pic>
        <p:nvPicPr>
          <p:cNvPr id="9" name="图片 8">
            <a:extLst>
              <a:ext uri="{FF2B5EF4-FFF2-40B4-BE49-F238E27FC236}">
                <a16:creationId xmlns:a16="http://schemas.microsoft.com/office/drawing/2014/main" id="{410F1095-5432-447F-81D2-C93C64E36E51}"/>
              </a:ext>
            </a:extLst>
          </p:cNvPr>
          <p:cNvPicPr>
            <a:picLocks noChangeAspect="1"/>
          </p:cNvPicPr>
          <p:nvPr/>
        </p:nvPicPr>
        <p:blipFill>
          <a:blip r:embed="rId5"/>
          <a:stretch>
            <a:fillRect/>
          </a:stretch>
        </p:blipFill>
        <p:spPr>
          <a:xfrm>
            <a:off x="4893321" y="2428670"/>
            <a:ext cx="3880928" cy="2419350"/>
          </a:xfrm>
          <a:prstGeom prst="rect">
            <a:avLst/>
          </a:prstGeom>
        </p:spPr>
      </p:pic>
      <p:sp>
        <p:nvSpPr>
          <p:cNvPr id="10" name="矩形: 圆角 9">
            <a:extLst>
              <a:ext uri="{FF2B5EF4-FFF2-40B4-BE49-F238E27FC236}">
                <a16:creationId xmlns:a16="http://schemas.microsoft.com/office/drawing/2014/main" id="{8F449D5E-2694-40E2-849F-474EECF7D083}"/>
              </a:ext>
            </a:extLst>
          </p:cNvPr>
          <p:cNvSpPr/>
          <p:nvPr/>
        </p:nvSpPr>
        <p:spPr>
          <a:xfrm>
            <a:off x="380102" y="5409372"/>
            <a:ext cx="2674107" cy="83470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0" i="0" dirty="0">
                <a:solidFill>
                  <a:srgbClr val="000000"/>
                </a:solidFill>
                <a:effectLst/>
                <a:latin typeface="等线" panose="02010600030101010101" pitchFamily="2" charset="-122"/>
                <a:ea typeface="等线" panose="02010600030101010101" pitchFamily="2" charset="-122"/>
              </a:rPr>
              <a:t>引入了一个轻量级模块，称为基于表示的因果关系增强模块</a:t>
            </a:r>
            <a:r>
              <a:rPr lang="en-US" altLang="zh-CN" sz="1600" b="0" i="0" dirty="0">
                <a:solidFill>
                  <a:srgbClr val="000000"/>
                </a:solidFill>
                <a:effectLst/>
                <a:latin typeface="等线" panose="02010600030101010101" pitchFamily="2" charset="-122"/>
                <a:ea typeface="等线" panose="02010600030101010101" pitchFamily="2" charset="-122"/>
              </a:rPr>
              <a:t>(R-CAM)</a:t>
            </a:r>
            <a:endParaRPr lang="zh-CN" altLang="en-US" sz="1600" dirty="0">
              <a:solidFill>
                <a:schemeClr val="tx1"/>
              </a:solidFill>
              <a:latin typeface="等线" panose="02010600030101010101" pitchFamily="2" charset="-122"/>
              <a:ea typeface="等线" panose="02010600030101010101" pitchFamily="2" charset="-122"/>
            </a:endParaRPr>
          </a:p>
        </p:txBody>
      </p:sp>
      <p:sp>
        <p:nvSpPr>
          <p:cNvPr id="39" name="矩形: 圆角 38">
            <a:extLst>
              <a:ext uri="{FF2B5EF4-FFF2-40B4-BE49-F238E27FC236}">
                <a16:creationId xmlns:a16="http://schemas.microsoft.com/office/drawing/2014/main" id="{51FEF9EB-A294-4D0B-92DB-0EB0C2B6C53E}"/>
              </a:ext>
            </a:extLst>
          </p:cNvPr>
          <p:cNvSpPr/>
          <p:nvPr/>
        </p:nvSpPr>
        <p:spPr>
          <a:xfrm>
            <a:off x="9137792" y="1579598"/>
            <a:ext cx="3021078" cy="4145341"/>
          </a:xfrm>
          <a:prstGeom prst="roundRect">
            <a:avLst/>
          </a:prstGeom>
          <a:solidFill>
            <a:srgbClr val="C5D3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文本框 40">
            <a:extLst>
              <a:ext uri="{FF2B5EF4-FFF2-40B4-BE49-F238E27FC236}">
                <a16:creationId xmlns:a16="http://schemas.microsoft.com/office/drawing/2014/main" id="{AF8A23EA-89FB-41E7-8FCF-F785607024A6}"/>
              </a:ext>
            </a:extLst>
          </p:cNvPr>
          <p:cNvSpPr txBox="1"/>
          <p:nvPr/>
        </p:nvSpPr>
        <p:spPr>
          <a:xfrm>
            <a:off x="9230529" y="1780957"/>
            <a:ext cx="2674108" cy="4508927"/>
          </a:xfrm>
          <a:prstGeom prst="rect">
            <a:avLst/>
          </a:prstGeom>
          <a:noFill/>
        </p:spPr>
        <p:txBody>
          <a:bodyPr wrap="square" rtlCol="0">
            <a:spAutoFit/>
          </a:bodyPr>
          <a:lstStyle/>
          <a:p>
            <a:pPr>
              <a:lnSpc>
                <a:spcPct val="150000"/>
              </a:lnSpc>
            </a:pPr>
            <a:r>
              <a:rPr lang="en-US" altLang="zh-CN" sz="1400" b="1" i="0" dirty="0">
                <a:solidFill>
                  <a:srgbClr val="121212"/>
                </a:solidFill>
                <a:effectLst/>
                <a:latin typeface="微软雅黑" panose="020B0503020204020204" pitchFamily="34" charset="-122"/>
                <a:ea typeface="微软雅黑" panose="020B0503020204020204" pitchFamily="34" charset="-122"/>
              </a:rPr>
              <a:t>Main work</a:t>
            </a:r>
          </a:p>
          <a:p>
            <a:pPr marL="342900" indent="-342900">
              <a:lnSpc>
                <a:spcPct val="150000"/>
              </a:lnSpc>
              <a:buFont typeface="+mj-lt"/>
              <a:buAutoNum type="arabicPeriod"/>
            </a:pPr>
            <a:r>
              <a:rPr lang="zh-CN" altLang="en-US" sz="1400" b="0" i="0" dirty="0">
                <a:solidFill>
                  <a:srgbClr val="000000"/>
                </a:solidFill>
                <a:effectLst/>
                <a:latin typeface="微软雅黑" panose="020B0503020204020204" pitchFamily="34" charset="-122"/>
                <a:ea typeface="微软雅黑" panose="020B0503020204020204" pitchFamily="34" charset="-122"/>
              </a:rPr>
              <a:t>构建了一个具有内在的因果关系和可控性合成图数据集，</a:t>
            </a:r>
            <a:r>
              <a:rPr lang="en-US" altLang="zh-CN" sz="1400" b="0" i="0" dirty="0">
                <a:solidFill>
                  <a:srgbClr val="000000"/>
                </a:solidFill>
                <a:effectLst/>
                <a:latin typeface="微软雅黑" panose="020B0503020204020204" pitchFamily="34" charset="-122"/>
                <a:ea typeface="微软雅黑" panose="020B0503020204020204" pitchFamily="34" charset="-122"/>
              </a:rPr>
              <a:t>CRCG</a:t>
            </a:r>
            <a:r>
              <a:rPr lang="zh-CN" altLang="en-US" sz="1400" b="0" i="0" dirty="0">
                <a:solidFill>
                  <a:srgbClr val="000000"/>
                </a:solidFill>
                <a:effectLst/>
                <a:latin typeface="微软雅黑" panose="020B0503020204020204" pitchFamily="34" charset="-122"/>
                <a:ea typeface="微软雅黑" panose="020B0503020204020204" pitchFamily="34" charset="-122"/>
              </a:rPr>
              <a:t>。</a:t>
            </a:r>
            <a:endParaRPr lang="en-US" altLang="zh-CN" sz="1400" b="0" i="0" dirty="0">
              <a:solidFill>
                <a:srgbClr val="000000"/>
              </a:solidFill>
              <a:effectLst/>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400" b="0" i="0" dirty="0">
                <a:solidFill>
                  <a:srgbClr val="000000"/>
                </a:solidFill>
                <a:effectLst/>
                <a:latin typeface="微软雅黑" panose="020B0503020204020204" pitchFamily="34" charset="-122"/>
                <a:ea typeface="微软雅黑" panose="020B0503020204020204" pitchFamily="34" charset="-122"/>
              </a:rPr>
              <a:t>使用</a:t>
            </a:r>
            <a:r>
              <a:rPr lang="en-US" altLang="zh-CN" sz="1400" b="0" i="0" dirty="0">
                <a:solidFill>
                  <a:srgbClr val="000000"/>
                </a:solidFill>
                <a:effectLst/>
                <a:latin typeface="微软雅黑" panose="020B0503020204020204" pitchFamily="34" charset="-122"/>
                <a:ea typeface="微软雅黑" panose="020B0503020204020204" pitchFamily="34" charset="-122"/>
              </a:rPr>
              <a:t>CRCG</a:t>
            </a:r>
            <a:r>
              <a:rPr lang="zh-CN" altLang="en-US" sz="1400" b="0" i="0" dirty="0">
                <a:solidFill>
                  <a:srgbClr val="000000"/>
                </a:solidFill>
                <a:effectLst/>
                <a:latin typeface="微软雅黑" panose="020B0503020204020204" pitchFamily="34" charset="-122"/>
                <a:ea typeface="微软雅黑" panose="020B0503020204020204" pitchFamily="34" charset="-122"/>
              </a:rPr>
              <a:t>数据集对各种</a:t>
            </a:r>
            <a:r>
              <a:rPr lang="en-US" altLang="zh-CN" sz="1400" b="0" i="0" dirty="0">
                <a:solidFill>
                  <a:srgbClr val="000000"/>
                </a:solidFill>
                <a:effectLst/>
                <a:latin typeface="微软雅黑" panose="020B0503020204020204" pitchFamily="34" charset="-122"/>
                <a:ea typeface="微软雅黑" panose="020B0503020204020204" pitchFamily="34" charset="-122"/>
              </a:rPr>
              <a:t>GNN</a:t>
            </a:r>
            <a:r>
              <a:rPr lang="zh-CN" altLang="en-US" sz="1400" b="0" i="0" dirty="0">
                <a:solidFill>
                  <a:srgbClr val="000000"/>
                </a:solidFill>
                <a:effectLst/>
                <a:latin typeface="微软雅黑" panose="020B0503020204020204" pitchFamily="34" charset="-122"/>
                <a:ea typeface="微软雅黑" panose="020B0503020204020204" pitchFamily="34" charset="-122"/>
              </a:rPr>
              <a:t>模型进行了一系列分析，并得出了相应的结论。</a:t>
            </a:r>
            <a:endParaRPr lang="en-US" altLang="zh-CN" sz="1400" b="0" i="0" dirty="0">
              <a:solidFill>
                <a:srgbClr val="000000"/>
              </a:solidFill>
              <a:effectLst/>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400" b="0" i="0" dirty="0">
                <a:solidFill>
                  <a:srgbClr val="000000"/>
                </a:solidFill>
                <a:effectLst/>
                <a:latin typeface="微软雅黑" panose="020B0503020204020204" pitchFamily="34" charset="-122"/>
                <a:ea typeface="微软雅黑" panose="020B0503020204020204" pitchFamily="34" charset="-122"/>
              </a:rPr>
              <a:t>设计了一种适用于各种</a:t>
            </a:r>
            <a:r>
              <a:rPr lang="en-US" altLang="zh-CN" sz="1400" b="0" i="0" dirty="0">
                <a:solidFill>
                  <a:srgbClr val="000000"/>
                </a:solidFill>
                <a:effectLst/>
                <a:latin typeface="微软雅黑" panose="020B0503020204020204" pitchFamily="34" charset="-122"/>
                <a:ea typeface="微软雅黑" panose="020B0503020204020204" pitchFamily="34" charset="-122"/>
              </a:rPr>
              <a:t>GNN</a:t>
            </a:r>
            <a:r>
              <a:rPr lang="zh-CN" altLang="en-US" sz="1400" b="0" i="0" dirty="0">
                <a:solidFill>
                  <a:srgbClr val="000000"/>
                </a:solidFill>
                <a:effectLst/>
                <a:latin typeface="微软雅黑" panose="020B0503020204020204" pitchFamily="34" charset="-122"/>
                <a:ea typeface="微软雅黑" panose="020B0503020204020204" pitchFamily="34" charset="-122"/>
              </a:rPr>
              <a:t>模型的名为</a:t>
            </a:r>
            <a:r>
              <a:rPr lang="en-US" altLang="zh-CN" sz="1400" b="0" i="0" dirty="0">
                <a:solidFill>
                  <a:srgbClr val="000000"/>
                </a:solidFill>
                <a:effectLst/>
                <a:latin typeface="微软雅黑" panose="020B0503020204020204" pitchFamily="34" charset="-122"/>
                <a:ea typeface="微软雅黑" panose="020B0503020204020204" pitchFamily="34" charset="-122"/>
              </a:rPr>
              <a:t>R-CAM</a:t>
            </a:r>
            <a:r>
              <a:rPr lang="zh-CN" altLang="en-US" sz="1400" b="0" i="0" dirty="0">
                <a:solidFill>
                  <a:srgbClr val="000000"/>
                </a:solidFill>
                <a:effectLst/>
                <a:latin typeface="微软雅黑" panose="020B0503020204020204" pitchFamily="34" charset="-122"/>
                <a:ea typeface="微软雅黑" panose="020B0503020204020204" pitchFamily="34" charset="-122"/>
              </a:rPr>
              <a:t>的新型即插即用模块，并通过验证了</a:t>
            </a:r>
            <a:r>
              <a:rPr lang="en-US" altLang="zh-CN" sz="1400" b="0" i="0" dirty="0">
                <a:solidFill>
                  <a:srgbClr val="000000"/>
                </a:solidFill>
                <a:effectLst/>
                <a:latin typeface="微软雅黑" panose="020B0503020204020204" pitchFamily="34" charset="-122"/>
                <a:ea typeface="微软雅黑" panose="020B0503020204020204" pitchFamily="34" charset="-122"/>
              </a:rPr>
              <a:t>R-CAM</a:t>
            </a:r>
            <a:r>
              <a:rPr lang="zh-CN" altLang="en-US" sz="1400" b="0" i="0" dirty="0">
                <a:solidFill>
                  <a:srgbClr val="000000"/>
                </a:solidFill>
                <a:effectLst/>
                <a:latin typeface="微软雅黑" panose="020B0503020204020204" pitchFamily="34" charset="-122"/>
                <a:ea typeface="微软雅黑" panose="020B0503020204020204" pitchFamily="34" charset="-122"/>
              </a:rPr>
              <a:t>的有效性。</a:t>
            </a:r>
            <a:endParaRPr lang="en-US" altLang="zh-CN" sz="1400" b="1" i="0" dirty="0">
              <a:solidFill>
                <a:srgbClr val="121212"/>
              </a:solidFill>
              <a:effectLst/>
              <a:latin typeface="微软雅黑" panose="020B0503020204020204" pitchFamily="34" charset="-122"/>
              <a:ea typeface="微软雅黑" panose="020B0503020204020204" pitchFamily="34" charset="-122"/>
            </a:endParaRPr>
          </a:p>
          <a:p>
            <a:pPr>
              <a:lnSpc>
                <a:spcPct val="150000"/>
              </a:lnSpc>
            </a:pPr>
            <a:endParaRPr lang="en-US" altLang="zh-CN" sz="1400" b="1" i="0" dirty="0">
              <a:solidFill>
                <a:srgbClr val="121212"/>
              </a:solidFill>
              <a:effectLst/>
              <a:latin typeface="微软雅黑" panose="020B0503020204020204" pitchFamily="34" charset="-122"/>
              <a:ea typeface="微软雅黑" panose="020B0503020204020204" pitchFamily="34" charset="-122"/>
            </a:endParaRPr>
          </a:p>
          <a:p>
            <a:pPr>
              <a:lnSpc>
                <a:spcPct val="150000"/>
              </a:lnSpc>
            </a:pPr>
            <a:endParaRPr lang="en-US" altLang="zh-CN" sz="1400" b="0" i="0" u="sng" dirty="0">
              <a:solidFill>
                <a:srgbClr val="121212"/>
              </a:solidFill>
              <a:effectLst/>
              <a:latin typeface="微软雅黑" panose="020B0503020204020204" pitchFamily="34" charset="-122"/>
              <a:ea typeface="微软雅黑" panose="020B0503020204020204" pitchFamily="34" charset="-122"/>
            </a:endParaRPr>
          </a:p>
          <a:p>
            <a:pPr algn="ctr"/>
            <a:endParaRPr lang="zh-CN" altLang="en-US" sz="1400" dirty="0"/>
          </a:p>
        </p:txBody>
      </p:sp>
      <p:sp>
        <p:nvSpPr>
          <p:cNvPr id="4" name="左大括号 3">
            <a:extLst>
              <a:ext uri="{FF2B5EF4-FFF2-40B4-BE49-F238E27FC236}">
                <a16:creationId xmlns:a16="http://schemas.microsoft.com/office/drawing/2014/main" id="{072D2F7C-62F1-4D2A-BFD1-44C39B419106}"/>
              </a:ext>
            </a:extLst>
          </p:cNvPr>
          <p:cNvSpPr/>
          <p:nvPr/>
        </p:nvSpPr>
        <p:spPr>
          <a:xfrm>
            <a:off x="3160643" y="5059017"/>
            <a:ext cx="407505" cy="151098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579FB6A5-1CC4-4286-AC05-5F1652930A98}"/>
              </a:ext>
            </a:extLst>
          </p:cNvPr>
          <p:cNvSpPr txBox="1"/>
          <p:nvPr/>
        </p:nvSpPr>
        <p:spPr>
          <a:xfrm>
            <a:off x="3674582" y="4839496"/>
            <a:ext cx="6097656" cy="369332"/>
          </a:xfrm>
          <a:prstGeom prst="rect">
            <a:avLst/>
          </a:prstGeom>
          <a:noFill/>
        </p:spPr>
        <p:txBody>
          <a:bodyPr wrap="square">
            <a:spAutoFit/>
          </a:bodyPr>
          <a:lstStyle/>
          <a:p>
            <a:r>
              <a:rPr lang="zh-CN" altLang="en-US" b="0" i="0" dirty="0">
                <a:solidFill>
                  <a:srgbClr val="000000"/>
                </a:solidFill>
                <a:effectLst/>
                <a:latin typeface="等线" panose="02010600030101010101" pitchFamily="2" charset="-122"/>
                <a:ea typeface="等线" panose="02010600030101010101" pitchFamily="2" charset="-122"/>
              </a:rPr>
              <a:t>强调与标签有因果关系的特征</a:t>
            </a:r>
            <a:endParaRPr lang="zh-CN" altLang="en-US" dirty="0">
              <a:latin typeface="等线" panose="02010600030101010101" pitchFamily="2" charset="-122"/>
              <a:ea typeface="等线" panose="02010600030101010101" pitchFamily="2" charset="-122"/>
            </a:endParaRPr>
          </a:p>
        </p:txBody>
      </p:sp>
      <p:sp>
        <p:nvSpPr>
          <p:cNvPr id="23" name="文本框 22">
            <a:extLst>
              <a:ext uri="{FF2B5EF4-FFF2-40B4-BE49-F238E27FC236}">
                <a16:creationId xmlns:a16="http://schemas.microsoft.com/office/drawing/2014/main" id="{D2B2A3E2-F8D1-464D-8304-A26385BFD22E}"/>
              </a:ext>
            </a:extLst>
          </p:cNvPr>
          <p:cNvSpPr txBox="1"/>
          <p:nvPr/>
        </p:nvSpPr>
        <p:spPr>
          <a:xfrm>
            <a:off x="3627257" y="6260773"/>
            <a:ext cx="6097656" cy="369332"/>
          </a:xfrm>
          <a:prstGeom prst="rect">
            <a:avLst/>
          </a:prstGeom>
          <a:noFill/>
        </p:spPr>
        <p:txBody>
          <a:bodyPr wrap="square">
            <a:spAutoFit/>
          </a:bodyPr>
          <a:lstStyle/>
          <a:p>
            <a:r>
              <a:rPr lang="zh-CN" altLang="en-US" b="0" i="0" dirty="0">
                <a:solidFill>
                  <a:srgbClr val="000000"/>
                </a:solidFill>
                <a:effectLst/>
                <a:latin typeface="等线" panose="02010600030101010101" pitchFamily="2" charset="-122"/>
                <a:ea typeface="等线" panose="02010600030101010101" pitchFamily="2" charset="-122"/>
              </a:rPr>
              <a:t>忽略与标签没有因果关系的特征</a:t>
            </a:r>
            <a:endParaRPr lang="zh-CN" altLang="en-US"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354844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783045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Related work</a:t>
            </a:r>
            <a:endParaRPr kumimoji="0" lang="zh-CN" altLang="en-US"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a:extLst>
              <a:ext uri="{FF2B5EF4-FFF2-40B4-BE49-F238E27FC236}">
                <a16:creationId xmlns:a16="http://schemas.microsoft.com/office/drawing/2014/main" id="{3ACCF58D-D2AD-D93A-B700-45924AE7B505}"/>
              </a:ext>
            </a:extLst>
          </p:cNvPr>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文本框 4">
            <a:extLst>
              <a:ext uri="{FF2B5EF4-FFF2-40B4-BE49-F238E27FC236}">
                <a16:creationId xmlns:a16="http://schemas.microsoft.com/office/drawing/2014/main" id="{5D09D7E4-59F0-4C71-8D3A-4C1466DB7198}"/>
              </a:ext>
            </a:extLst>
          </p:cNvPr>
          <p:cNvSpPr txBox="1"/>
          <p:nvPr/>
        </p:nvSpPr>
        <p:spPr>
          <a:xfrm>
            <a:off x="536233" y="881105"/>
            <a:ext cx="4174435" cy="369332"/>
          </a:xfrm>
          <a:prstGeom prst="rect">
            <a:avLst/>
          </a:prstGeom>
          <a:noFill/>
        </p:spPr>
        <p:txBody>
          <a:bodyPr wrap="square" rtlCol="0">
            <a:spAutoFit/>
          </a:bodyPr>
          <a:lstStyle/>
          <a:p>
            <a:r>
              <a:rPr lang="en-US" altLang="zh-CN" dirty="0"/>
              <a:t> </a:t>
            </a:r>
            <a:r>
              <a:rPr lang="zh-CN" altLang="en-US" dirty="0"/>
              <a:t>图神经网络：</a:t>
            </a:r>
          </a:p>
        </p:txBody>
      </p:sp>
      <p:graphicFrame>
        <p:nvGraphicFramePr>
          <p:cNvPr id="6" name="表格 6">
            <a:extLst>
              <a:ext uri="{FF2B5EF4-FFF2-40B4-BE49-F238E27FC236}">
                <a16:creationId xmlns:a16="http://schemas.microsoft.com/office/drawing/2014/main" id="{20A77DB3-CC79-4024-A41C-910E10BD0AEB}"/>
              </a:ext>
            </a:extLst>
          </p:cNvPr>
          <p:cNvGraphicFramePr>
            <a:graphicFrameLocks noGrp="1"/>
          </p:cNvGraphicFramePr>
          <p:nvPr>
            <p:extLst>
              <p:ext uri="{D42A27DB-BD31-4B8C-83A1-F6EECF244321}">
                <p14:modId xmlns:p14="http://schemas.microsoft.com/office/powerpoint/2010/main" val="3627819222"/>
              </p:ext>
            </p:extLst>
          </p:nvPr>
        </p:nvGraphicFramePr>
        <p:xfrm>
          <a:off x="617337" y="1371128"/>
          <a:ext cx="10037410" cy="2021840"/>
        </p:xfrm>
        <a:graphic>
          <a:graphicData uri="http://schemas.openxmlformats.org/drawingml/2006/table">
            <a:tbl>
              <a:tblPr firstRow="1" bandRow="1">
                <a:tableStyleId>{5C22544A-7EE6-4342-B048-85BDC9FD1C3A}</a:tableStyleId>
              </a:tblPr>
              <a:tblGrid>
                <a:gridCol w="5018705">
                  <a:extLst>
                    <a:ext uri="{9D8B030D-6E8A-4147-A177-3AD203B41FA5}">
                      <a16:colId xmlns:a16="http://schemas.microsoft.com/office/drawing/2014/main" val="1519280523"/>
                    </a:ext>
                  </a:extLst>
                </a:gridCol>
                <a:gridCol w="5018705">
                  <a:extLst>
                    <a:ext uri="{9D8B030D-6E8A-4147-A177-3AD203B41FA5}">
                      <a16:colId xmlns:a16="http://schemas.microsoft.com/office/drawing/2014/main" val="857239213"/>
                    </a:ext>
                  </a:extLst>
                </a:gridCol>
              </a:tblGrid>
              <a:tr h="370840">
                <a:tc>
                  <a:txBody>
                    <a:bodyPr/>
                    <a:lstStyle/>
                    <a:p>
                      <a:r>
                        <a:rPr lang="zh-CN" altLang="en-US" dirty="0"/>
                        <a:t>文章</a:t>
                      </a:r>
                    </a:p>
                  </a:txBody>
                  <a:tcPr/>
                </a:tc>
                <a:tc>
                  <a:txBody>
                    <a:bodyPr/>
                    <a:lstStyle/>
                    <a:p>
                      <a:r>
                        <a:rPr lang="zh-CN" altLang="en-US" dirty="0"/>
                        <a:t>贡献</a:t>
                      </a:r>
                    </a:p>
                  </a:txBody>
                  <a:tcPr/>
                </a:tc>
                <a:extLst>
                  <a:ext uri="{0D108BD9-81ED-4DB2-BD59-A6C34878D82A}">
                    <a16:rowId xmlns:a16="http://schemas.microsoft.com/office/drawing/2014/main" val="2490485182"/>
                  </a:ext>
                </a:extLst>
              </a:tr>
              <a:tr h="370840">
                <a:tc>
                  <a:txBody>
                    <a:bodyPr/>
                    <a:lstStyle/>
                    <a:p>
                      <a:r>
                        <a:rPr lang="en-US" altLang="zh-CN" dirty="0"/>
                        <a:t> </a:t>
                      </a:r>
                      <a:r>
                        <a:rPr lang="en-US" altLang="zh-CN" dirty="0" err="1"/>
                        <a:t>Kipf</a:t>
                      </a:r>
                      <a:r>
                        <a:rPr lang="en-US" altLang="zh-CN" dirty="0"/>
                        <a:t> and Welling 2017; </a:t>
                      </a:r>
                      <a:r>
                        <a:rPr lang="en-US" altLang="zh-CN" dirty="0" err="1"/>
                        <a:t>Velickovic</a:t>
                      </a:r>
                      <a:r>
                        <a:rPr lang="en-US" altLang="zh-CN" dirty="0"/>
                        <a:t> et al. 2018; Xu et al. 2019</a:t>
                      </a:r>
                      <a:endParaRPr lang="zh-CN" altLang="en-US" dirty="0"/>
                    </a:p>
                  </a:txBody>
                  <a:tcPr/>
                </a:tc>
                <a:tc>
                  <a:txBody>
                    <a:bodyPr/>
                    <a:lstStyle/>
                    <a:p>
                      <a:r>
                        <a:rPr lang="en-US" altLang="zh-CN" sz="1800" b="0" i="0" kern="1200" dirty="0" err="1">
                          <a:solidFill>
                            <a:schemeClr val="dk1"/>
                          </a:solidFill>
                          <a:effectLst/>
                          <a:latin typeface="+mn-lt"/>
                          <a:ea typeface="+mn-ea"/>
                          <a:cs typeface="+mn-cs"/>
                        </a:rPr>
                        <a:t>gnn</a:t>
                      </a:r>
                      <a:r>
                        <a:rPr lang="zh-CN" altLang="en-US" sz="1800" b="0" i="0" kern="1200" dirty="0">
                          <a:solidFill>
                            <a:schemeClr val="dk1"/>
                          </a:solidFill>
                          <a:effectLst/>
                          <a:latin typeface="+mn-lt"/>
                          <a:ea typeface="+mn-ea"/>
                          <a:cs typeface="+mn-cs"/>
                        </a:rPr>
                        <a:t>为节点级和图级表示学习奠定了基础</a:t>
                      </a:r>
                      <a:endParaRPr lang="zh-CN" altLang="en-US" dirty="0"/>
                    </a:p>
                  </a:txBody>
                  <a:tcPr/>
                </a:tc>
                <a:extLst>
                  <a:ext uri="{0D108BD9-81ED-4DB2-BD59-A6C34878D82A}">
                    <a16:rowId xmlns:a16="http://schemas.microsoft.com/office/drawing/2014/main" val="3539002525"/>
                  </a:ext>
                </a:extLst>
              </a:tr>
              <a:tr h="370840">
                <a:tc>
                  <a:txBody>
                    <a:bodyPr/>
                    <a:lstStyle/>
                    <a:p>
                      <a:r>
                        <a:rPr lang="en-US" altLang="zh-CN" dirty="0"/>
                        <a:t>Wang et al.2022a; Fu, Zhao, and </a:t>
                      </a:r>
                      <a:r>
                        <a:rPr lang="en-US" altLang="zh-CN" dirty="0" err="1"/>
                        <a:t>Bian</a:t>
                      </a:r>
                      <a:r>
                        <a:rPr lang="en-US" altLang="zh-CN" dirty="0"/>
                        <a:t> 2022; Zhang et al. 2022</a:t>
                      </a:r>
                      <a:endParaRPr lang="zh-CN" altLang="en-US" dirty="0"/>
                    </a:p>
                  </a:txBody>
                  <a:tcPr/>
                </a:tc>
                <a:tc>
                  <a:txBody>
                    <a:bodyPr/>
                    <a:lstStyle/>
                    <a:p>
                      <a:r>
                        <a:rPr lang="zh-CN" altLang="en-US" sz="1800" b="0" i="0" kern="1200" dirty="0">
                          <a:solidFill>
                            <a:schemeClr val="dk1"/>
                          </a:solidFill>
                          <a:effectLst/>
                          <a:latin typeface="+mn-lt"/>
                          <a:ea typeface="+mn-ea"/>
                          <a:cs typeface="+mn-cs"/>
                        </a:rPr>
                        <a:t>为解决具体的挑战，而衍生了</a:t>
                      </a:r>
                      <a:r>
                        <a:rPr lang="en-US" altLang="zh-CN" sz="1800" b="0" i="0" kern="1200" dirty="0" err="1">
                          <a:solidFill>
                            <a:schemeClr val="dk1"/>
                          </a:solidFill>
                          <a:effectLst/>
                          <a:latin typeface="+mn-lt"/>
                          <a:ea typeface="+mn-ea"/>
                          <a:cs typeface="+mn-cs"/>
                        </a:rPr>
                        <a:t>gnn</a:t>
                      </a:r>
                      <a:r>
                        <a:rPr lang="zh-CN" altLang="en-US" sz="1800" b="0" i="0" kern="1200" dirty="0">
                          <a:solidFill>
                            <a:schemeClr val="dk1"/>
                          </a:solidFill>
                          <a:effectLst/>
                          <a:latin typeface="+mn-lt"/>
                          <a:ea typeface="+mn-ea"/>
                          <a:cs typeface="+mn-cs"/>
                        </a:rPr>
                        <a:t>的变体</a:t>
                      </a:r>
                      <a:endParaRPr lang="zh-CN" altLang="en-US" dirty="0"/>
                    </a:p>
                  </a:txBody>
                  <a:tcPr/>
                </a:tc>
                <a:extLst>
                  <a:ext uri="{0D108BD9-81ED-4DB2-BD59-A6C34878D82A}">
                    <a16:rowId xmlns:a16="http://schemas.microsoft.com/office/drawing/2014/main" val="991046870"/>
                  </a:ext>
                </a:extLst>
              </a:tr>
              <a:tr h="370840">
                <a:tc>
                  <a:txBody>
                    <a:bodyPr/>
                    <a:lstStyle/>
                    <a:p>
                      <a:r>
                        <a:rPr lang="en-US" altLang="zh-CN" dirty="0"/>
                        <a:t>Wu et al. 2022</a:t>
                      </a:r>
                      <a:endParaRPr lang="zh-CN" altLang="en-US" dirty="0"/>
                    </a:p>
                  </a:txBody>
                  <a:tcPr/>
                </a:tc>
                <a:tc>
                  <a:txBody>
                    <a:bodyPr/>
                    <a:lstStyle/>
                    <a:p>
                      <a:r>
                        <a:rPr lang="zh-CN" altLang="en-US" sz="1800" b="0" i="0" kern="1200" dirty="0">
                          <a:solidFill>
                            <a:schemeClr val="dk1"/>
                          </a:solidFill>
                          <a:effectLst/>
                          <a:latin typeface="+mn-lt"/>
                          <a:ea typeface="+mn-ea"/>
                          <a:cs typeface="+mn-cs"/>
                        </a:rPr>
                        <a:t>增强</a:t>
                      </a:r>
                      <a:r>
                        <a:rPr lang="en-US" altLang="zh-CN" sz="1800" b="0" i="0" kern="1200" dirty="0" err="1">
                          <a:solidFill>
                            <a:schemeClr val="dk1"/>
                          </a:solidFill>
                          <a:effectLst/>
                          <a:latin typeface="+mn-lt"/>
                          <a:ea typeface="+mn-ea"/>
                          <a:cs typeface="+mn-cs"/>
                        </a:rPr>
                        <a:t>gnn</a:t>
                      </a:r>
                      <a:r>
                        <a:rPr lang="zh-CN" altLang="en-US" sz="1800" b="0" i="0" kern="1200" dirty="0">
                          <a:solidFill>
                            <a:schemeClr val="dk1"/>
                          </a:solidFill>
                          <a:effectLst/>
                          <a:latin typeface="+mn-lt"/>
                          <a:ea typeface="+mn-ea"/>
                          <a:cs typeface="+mn-cs"/>
                        </a:rPr>
                        <a:t>建模因果关系的能力</a:t>
                      </a:r>
                      <a:endParaRPr lang="zh-CN" altLang="en-US" dirty="0"/>
                    </a:p>
                  </a:txBody>
                  <a:tcPr/>
                </a:tc>
                <a:extLst>
                  <a:ext uri="{0D108BD9-81ED-4DB2-BD59-A6C34878D82A}">
                    <a16:rowId xmlns:a16="http://schemas.microsoft.com/office/drawing/2014/main" val="3117701935"/>
                  </a:ext>
                </a:extLst>
              </a:tr>
            </a:tbl>
          </a:graphicData>
        </a:graphic>
      </p:graphicFrame>
      <p:sp>
        <p:nvSpPr>
          <p:cNvPr id="7" name="文本框 6">
            <a:extLst>
              <a:ext uri="{FF2B5EF4-FFF2-40B4-BE49-F238E27FC236}">
                <a16:creationId xmlns:a16="http://schemas.microsoft.com/office/drawing/2014/main" id="{A7D44A37-CFC8-40B3-B53C-CF7156D08877}"/>
              </a:ext>
            </a:extLst>
          </p:cNvPr>
          <p:cNvSpPr txBox="1"/>
          <p:nvPr/>
        </p:nvSpPr>
        <p:spPr>
          <a:xfrm>
            <a:off x="592554" y="3717235"/>
            <a:ext cx="2009403" cy="369332"/>
          </a:xfrm>
          <a:prstGeom prst="rect">
            <a:avLst/>
          </a:prstGeom>
          <a:noFill/>
        </p:spPr>
        <p:txBody>
          <a:bodyPr wrap="square" rtlCol="0">
            <a:spAutoFit/>
          </a:bodyPr>
          <a:lstStyle/>
          <a:p>
            <a:r>
              <a:rPr lang="zh-CN" altLang="en-US" dirty="0"/>
              <a:t>因果关系：</a:t>
            </a:r>
          </a:p>
        </p:txBody>
      </p:sp>
      <p:graphicFrame>
        <p:nvGraphicFramePr>
          <p:cNvPr id="8" name="表格 7">
            <a:extLst>
              <a:ext uri="{FF2B5EF4-FFF2-40B4-BE49-F238E27FC236}">
                <a16:creationId xmlns:a16="http://schemas.microsoft.com/office/drawing/2014/main" id="{A47411CF-A7D8-44E8-B895-4808865BF4F0}"/>
              </a:ext>
            </a:extLst>
          </p:cNvPr>
          <p:cNvGraphicFramePr>
            <a:graphicFrameLocks noGrp="1"/>
          </p:cNvGraphicFramePr>
          <p:nvPr>
            <p:extLst>
              <p:ext uri="{D42A27DB-BD31-4B8C-83A1-F6EECF244321}">
                <p14:modId xmlns:p14="http://schemas.microsoft.com/office/powerpoint/2010/main" val="2607415182"/>
              </p:ext>
            </p:extLst>
          </p:nvPr>
        </p:nvGraphicFramePr>
        <p:xfrm>
          <a:off x="617338" y="4202543"/>
          <a:ext cx="10037410" cy="2021840"/>
        </p:xfrm>
        <a:graphic>
          <a:graphicData uri="http://schemas.openxmlformats.org/drawingml/2006/table">
            <a:tbl>
              <a:tblPr firstRow="1" bandRow="1">
                <a:tableStyleId>{5C22544A-7EE6-4342-B048-85BDC9FD1C3A}</a:tableStyleId>
              </a:tblPr>
              <a:tblGrid>
                <a:gridCol w="5018705">
                  <a:extLst>
                    <a:ext uri="{9D8B030D-6E8A-4147-A177-3AD203B41FA5}">
                      <a16:colId xmlns:a16="http://schemas.microsoft.com/office/drawing/2014/main" val="545856032"/>
                    </a:ext>
                  </a:extLst>
                </a:gridCol>
                <a:gridCol w="5018705">
                  <a:extLst>
                    <a:ext uri="{9D8B030D-6E8A-4147-A177-3AD203B41FA5}">
                      <a16:colId xmlns:a16="http://schemas.microsoft.com/office/drawing/2014/main" val="1641621527"/>
                    </a:ext>
                  </a:extLst>
                </a:gridCol>
              </a:tblGrid>
              <a:tr h="370840">
                <a:tc>
                  <a:txBody>
                    <a:bodyPr/>
                    <a:lstStyle/>
                    <a:p>
                      <a:r>
                        <a:rPr lang="zh-CN" altLang="en-US" dirty="0"/>
                        <a:t>文章</a:t>
                      </a:r>
                    </a:p>
                  </a:txBody>
                  <a:tcPr/>
                </a:tc>
                <a:tc>
                  <a:txBody>
                    <a:bodyPr/>
                    <a:lstStyle/>
                    <a:p>
                      <a:r>
                        <a:rPr lang="zh-CN" altLang="en-US" dirty="0"/>
                        <a:t>贡献</a:t>
                      </a:r>
                    </a:p>
                  </a:txBody>
                  <a:tcPr/>
                </a:tc>
                <a:extLst>
                  <a:ext uri="{0D108BD9-81ED-4DB2-BD59-A6C34878D82A}">
                    <a16:rowId xmlns:a16="http://schemas.microsoft.com/office/drawing/2014/main" val="4229075734"/>
                  </a:ext>
                </a:extLst>
              </a:tr>
              <a:tr h="370840">
                <a:tc>
                  <a:txBody>
                    <a:bodyPr/>
                    <a:lstStyle/>
                    <a:p>
                      <a:r>
                        <a:rPr lang="en-US" altLang="zh-CN" dirty="0"/>
                        <a:t> Zhou, White, and Schwing 2018; </a:t>
                      </a:r>
                      <a:r>
                        <a:rPr lang="en-US" altLang="zh-CN" dirty="0" err="1"/>
                        <a:t>Athey</a:t>
                      </a:r>
                      <a:r>
                        <a:rPr lang="en-US" altLang="zh-CN" dirty="0"/>
                        <a:t> and Wager 2018; Cheng, Fan, and Liao 2019</a:t>
                      </a:r>
                      <a:endParaRPr lang="zh-CN" altLang="en-US" dirty="0"/>
                    </a:p>
                  </a:txBody>
                  <a:tcPr/>
                </a:tc>
                <a:tc>
                  <a:txBody>
                    <a:bodyPr/>
                    <a:lstStyle/>
                    <a:p>
                      <a:r>
                        <a:rPr lang="zh-CN" altLang="en-US" sz="1800" b="0" i="0" kern="1200" dirty="0">
                          <a:solidFill>
                            <a:schemeClr val="dk1"/>
                          </a:solidFill>
                          <a:effectLst/>
                          <a:latin typeface="+mn-lt"/>
                          <a:ea typeface="+mn-ea"/>
                          <a:cs typeface="+mn-cs"/>
                        </a:rPr>
                        <a:t>因果学习可以分为两个主要方向</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因果推理和因果发现</a:t>
                      </a:r>
                      <a:endParaRPr lang="zh-CN" altLang="en-US" dirty="0"/>
                    </a:p>
                  </a:txBody>
                  <a:tcPr/>
                </a:tc>
                <a:extLst>
                  <a:ext uri="{0D108BD9-81ED-4DB2-BD59-A6C34878D82A}">
                    <a16:rowId xmlns:a16="http://schemas.microsoft.com/office/drawing/2014/main" val="1508897746"/>
                  </a:ext>
                </a:extLst>
              </a:tr>
              <a:tr h="370840">
                <a:tc>
                  <a:txBody>
                    <a:bodyPr/>
                    <a:lstStyle/>
                    <a:p>
                      <a:r>
                        <a:rPr lang="da-DK" altLang="zh-CN" dirty="0"/>
                        <a:t>Li et al. 2022; Jin et al. 2022)</a:t>
                      </a:r>
                      <a:endParaRPr lang="zh-CN" altLang="en-US" dirty="0"/>
                    </a:p>
                  </a:txBody>
                  <a:tcPr/>
                </a:tc>
                <a:tc>
                  <a:txBody>
                    <a:bodyPr/>
                    <a:lstStyle/>
                    <a:p>
                      <a:r>
                        <a:rPr lang="zh-CN" altLang="en-US" sz="1800" b="0" i="0" kern="1200" dirty="0">
                          <a:solidFill>
                            <a:schemeClr val="dk1"/>
                          </a:solidFill>
                          <a:effectLst/>
                          <a:latin typeface="+mn-lt"/>
                          <a:ea typeface="+mn-ea"/>
                          <a:cs typeface="+mn-cs"/>
                        </a:rPr>
                        <a:t>因果学习方法优化神经网络的鲁棒性和可靠性</a:t>
                      </a:r>
                      <a:endParaRPr lang="zh-CN" altLang="en-US" dirty="0"/>
                    </a:p>
                  </a:txBody>
                  <a:tcPr/>
                </a:tc>
                <a:extLst>
                  <a:ext uri="{0D108BD9-81ED-4DB2-BD59-A6C34878D82A}">
                    <a16:rowId xmlns:a16="http://schemas.microsoft.com/office/drawing/2014/main" val="2669120547"/>
                  </a:ext>
                </a:extLst>
              </a:tr>
              <a:tr h="370840">
                <a:tc>
                  <a:txBody>
                    <a:bodyPr/>
                    <a:lstStyle/>
                    <a:p>
                      <a:r>
                        <a:rPr lang="en-US" altLang="zh-CN" dirty="0"/>
                        <a:t>Wu et al. 2022;</a:t>
                      </a:r>
                    </a:p>
                    <a:p>
                      <a:r>
                        <a:rPr lang="en-US" altLang="zh-CN" dirty="0"/>
                        <a:t>Chen et al. 2022; Gao et al. 2023</a:t>
                      </a:r>
                      <a:endParaRPr lang="zh-CN" altLang="en-US" dirty="0"/>
                    </a:p>
                  </a:txBody>
                  <a:tcPr/>
                </a:tc>
                <a:tc>
                  <a:txBody>
                    <a:bodyPr/>
                    <a:lstStyle/>
                    <a:p>
                      <a:r>
                        <a:rPr lang="zh-CN" altLang="en-US" sz="1800" b="0" i="0" kern="1200" dirty="0">
                          <a:solidFill>
                            <a:schemeClr val="dk1"/>
                          </a:solidFill>
                          <a:effectLst/>
                          <a:latin typeface="+mn-lt"/>
                          <a:ea typeface="+mn-ea"/>
                          <a:cs typeface="+mn-cs"/>
                        </a:rPr>
                        <a:t>通过研究图学习中的因果关系，发现了图表示学习的潜在规律</a:t>
                      </a:r>
                      <a:endParaRPr lang="zh-CN" altLang="en-US" dirty="0"/>
                    </a:p>
                  </a:txBody>
                  <a:tcPr/>
                </a:tc>
                <a:extLst>
                  <a:ext uri="{0D108BD9-81ED-4DB2-BD59-A6C34878D82A}">
                    <a16:rowId xmlns:a16="http://schemas.microsoft.com/office/drawing/2014/main" val="1524631079"/>
                  </a:ext>
                </a:extLst>
              </a:tr>
            </a:tbl>
          </a:graphicData>
        </a:graphic>
      </p:graphicFrame>
    </p:spTree>
    <p:extLst>
      <p:ext uri="{BB962C8B-B14F-4D97-AF65-F5344CB8AC3E}">
        <p14:creationId xmlns:p14="http://schemas.microsoft.com/office/powerpoint/2010/main" val="391219873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456BA16-6E3F-4332-A2E9-F6E1A0ACC1ED}"/>
              </a:ext>
            </a:extLst>
          </p:cNvPr>
          <p:cNvPicPr>
            <a:picLocks noChangeAspect="1"/>
          </p:cNvPicPr>
          <p:nvPr/>
        </p:nvPicPr>
        <p:blipFill>
          <a:blip r:embed="rId3"/>
          <a:stretch>
            <a:fillRect/>
          </a:stretch>
        </p:blipFill>
        <p:spPr>
          <a:xfrm>
            <a:off x="965200" y="981587"/>
            <a:ext cx="9477375" cy="1943100"/>
          </a:xfrm>
          <a:prstGeom prst="rect">
            <a:avLst/>
          </a:prstGeom>
        </p:spPr>
      </p:pic>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783045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spc="300" dirty="0">
                <a:solidFill>
                  <a:srgbClr val="44546A">
                    <a:lumMod val="50000"/>
                  </a:srgbClr>
                </a:solidFill>
                <a:latin typeface="Arial Narrow" panose="020B0606020202030204" pitchFamily="34" charset="0"/>
                <a:ea typeface="仿宋" panose="02010609060101010101" pitchFamily="49" charset="-122"/>
                <a:cs typeface="Calibri" panose="020F0502020204030204" pitchFamily="34" charset="0"/>
              </a:rPr>
              <a:t>Evaluation on the Causal Modeling Capability</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spc="300" dirty="0">
                <a:solidFill>
                  <a:srgbClr val="44546A">
                    <a:lumMod val="50000"/>
                  </a:srgbClr>
                </a:solidFill>
                <a:latin typeface="Arial Narrow" panose="020B0606020202030204" pitchFamily="34" charset="0"/>
                <a:ea typeface="仿宋" panose="02010609060101010101" pitchFamily="49" charset="-122"/>
                <a:cs typeface="Calibri" panose="020F0502020204030204" pitchFamily="34" charset="0"/>
              </a:rPr>
              <a:t>of GNNs</a:t>
            </a:r>
            <a:endParaRPr kumimoji="0" lang="zh-CN" altLang="en-US" sz="2000" b="1" i="0" u="none" strike="noStrike" kern="1200" cap="none" spc="300" normalizeH="0" baseline="0" noProof="0" dirty="0">
              <a:ln>
                <a:noFill/>
              </a:ln>
              <a:solidFill>
                <a:srgbClr val="44546A">
                  <a:lumMod val="50000"/>
                </a:srgbClr>
              </a:solidFill>
              <a:effectLst/>
              <a:uLnTx/>
              <a:uFillTx/>
              <a:latin typeface="Arial Narrow" panose="020B0606020202030204" pitchFamily="34" charset="0"/>
              <a:ea typeface="仿宋" panose="02010609060101010101" pitchFamily="49" charset="-122"/>
              <a:cs typeface="Calibri" panose="020F0502020204030204" pitchFamily="34" charset="0"/>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2" name="页脚占位符 9">
            <a:extLst>
              <a:ext uri="{FF2B5EF4-FFF2-40B4-BE49-F238E27FC236}">
                <a16:creationId xmlns:a16="http://schemas.microsoft.com/office/drawing/2014/main" id="{3ACCF58D-D2AD-D93A-B700-45924AE7B505}"/>
              </a:ext>
            </a:extLst>
          </p:cNvPr>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3" name="组合 2">
            <a:extLst>
              <a:ext uri="{FF2B5EF4-FFF2-40B4-BE49-F238E27FC236}">
                <a16:creationId xmlns:a16="http://schemas.microsoft.com/office/drawing/2014/main" id="{36F7E62B-7070-43ED-A5A2-236E41A6CE8C}"/>
              </a:ext>
            </a:extLst>
          </p:cNvPr>
          <p:cNvGrpSpPr/>
          <p:nvPr/>
        </p:nvGrpSpPr>
        <p:grpSpPr>
          <a:xfrm>
            <a:off x="965200" y="3142678"/>
            <a:ext cx="8109226" cy="1478328"/>
            <a:chOff x="4045444" y="3339630"/>
            <a:chExt cx="9123431" cy="1478328"/>
          </a:xfrm>
        </p:grpSpPr>
        <p:sp>
          <p:nvSpPr>
            <p:cNvPr id="23" name="矩形: 圆角 22">
              <a:extLst>
                <a:ext uri="{FF2B5EF4-FFF2-40B4-BE49-F238E27FC236}">
                  <a16:creationId xmlns:a16="http://schemas.microsoft.com/office/drawing/2014/main" id="{3AD09FCB-FF9F-47AB-80C1-4FF4E5C0EB2C}"/>
                </a:ext>
              </a:extLst>
            </p:cNvPr>
            <p:cNvSpPr/>
            <p:nvPr/>
          </p:nvSpPr>
          <p:spPr>
            <a:xfrm>
              <a:off x="4045444" y="3339630"/>
              <a:ext cx="7903266" cy="1478328"/>
            </a:xfrm>
            <a:prstGeom prst="roundRect">
              <a:avLst/>
            </a:prstGeom>
            <a:solidFill>
              <a:srgbClr val="C5D3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D7129394-8069-49CD-B373-5824A565022C}"/>
                </a:ext>
              </a:extLst>
            </p:cNvPr>
            <p:cNvSpPr txBox="1"/>
            <p:nvPr/>
          </p:nvSpPr>
          <p:spPr>
            <a:xfrm>
              <a:off x="4164023" y="3459733"/>
              <a:ext cx="9004852" cy="1200329"/>
            </a:xfrm>
            <a:prstGeom prst="rect">
              <a:avLst/>
            </a:prstGeom>
            <a:noFill/>
          </p:spPr>
          <p:txBody>
            <a:bodyPr wrap="square" rtlCol="0">
              <a:spAutoFit/>
            </a:bodyPr>
            <a:lstStyle/>
            <a:p>
              <a:r>
                <a:rPr lang="en-US" altLang="zh-CN" b="0" i="0" dirty="0">
                  <a:solidFill>
                    <a:srgbClr val="000000"/>
                  </a:solidFill>
                  <a:effectLst/>
                  <a:latin typeface="等线" panose="02010600030101010101" pitchFamily="2" charset="-122"/>
                  <a:ea typeface="等线" panose="02010600030101010101" pitchFamily="2" charset="-122"/>
                </a:rPr>
                <a:t>1.</a:t>
              </a:r>
              <a:r>
                <a:rPr lang="zh-CN" altLang="en-US" b="0" i="0" dirty="0">
                  <a:solidFill>
                    <a:srgbClr val="000000"/>
                  </a:solidFill>
                  <a:effectLst/>
                  <a:latin typeface="等线" panose="02010600030101010101" pitchFamily="2" charset="-122"/>
                  <a:ea typeface="等线" panose="02010600030101010101" pitchFamily="2" charset="-122"/>
                </a:rPr>
                <a:t>各种可控制的子图</a:t>
              </a:r>
              <a:endParaRPr lang="en-US" altLang="zh-CN" b="0" i="0" dirty="0">
                <a:solidFill>
                  <a:srgbClr val="000000"/>
                </a:solidFill>
                <a:effectLst/>
                <a:latin typeface="等线" panose="02010600030101010101" pitchFamily="2" charset="-122"/>
                <a:ea typeface="等线" panose="02010600030101010101" pitchFamily="2" charset="-122"/>
              </a:endParaRPr>
            </a:p>
            <a:p>
              <a:r>
                <a:rPr lang="en-US" altLang="zh-CN" dirty="0">
                  <a:solidFill>
                    <a:srgbClr val="000000"/>
                  </a:solidFill>
                  <a:latin typeface="等线" panose="02010600030101010101" pitchFamily="2" charset="-122"/>
                  <a:ea typeface="等线" panose="02010600030101010101" pitchFamily="2" charset="-122"/>
                </a:rPr>
                <a:t>2.</a:t>
              </a:r>
              <a:r>
                <a:rPr lang="zh-CN" altLang="en-US" b="0" i="0" dirty="0">
                  <a:solidFill>
                    <a:srgbClr val="000000"/>
                  </a:solidFill>
                  <a:effectLst/>
                  <a:latin typeface="等线" panose="02010600030101010101" pitchFamily="2" charset="-122"/>
                  <a:ea typeface="等线" panose="02010600030101010101" pitchFamily="2" charset="-122"/>
                </a:rPr>
                <a:t>节点特性也使用不同的模式生成</a:t>
              </a:r>
              <a:endParaRPr lang="en-US" altLang="zh-CN" b="0" i="0" dirty="0">
                <a:solidFill>
                  <a:srgbClr val="000000"/>
                </a:solidFill>
                <a:effectLst/>
                <a:latin typeface="等线" panose="02010600030101010101" pitchFamily="2" charset="-122"/>
                <a:ea typeface="等线" panose="02010600030101010101" pitchFamily="2" charset="-122"/>
              </a:endParaRPr>
            </a:p>
            <a:p>
              <a:r>
                <a:rPr lang="en-US" altLang="zh-CN" dirty="0">
                  <a:solidFill>
                    <a:srgbClr val="000000"/>
                  </a:solidFill>
                  <a:latin typeface="等线" panose="02010600030101010101" pitchFamily="2" charset="-122"/>
                  <a:ea typeface="等线" panose="02010600030101010101" pitchFamily="2" charset="-122"/>
                </a:rPr>
                <a:t>3.</a:t>
              </a:r>
              <a:r>
                <a:rPr lang="zh-CN" altLang="en-US" b="0" i="0" dirty="0">
                  <a:solidFill>
                    <a:srgbClr val="000000"/>
                  </a:solidFill>
                  <a:effectLst/>
                  <a:latin typeface="等线" panose="02010600030101010101" pitchFamily="2" charset="-122"/>
                  <a:ea typeface="等线" panose="02010600030101010101" pitchFamily="2" charset="-122"/>
                </a:rPr>
                <a:t>提供了更多样化和更复杂的图形数据集</a:t>
              </a:r>
              <a:endParaRPr lang="en-US" altLang="zh-CN" b="0" i="0" dirty="0">
                <a:solidFill>
                  <a:srgbClr val="000000"/>
                </a:solidFill>
                <a:effectLst/>
                <a:latin typeface="等线" panose="02010600030101010101" pitchFamily="2" charset="-122"/>
                <a:ea typeface="等线" panose="02010600030101010101" pitchFamily="2" charset="-122"/>
              </a:endParaRPr>
            </a:p>
            <a:p>
              <a:r>
                <a:rPr lang="en-US" altLang="zh-CN" b="0" i="0" dirty="0">
                  <a:solidFill>
                    <a:srgbClr val="000000"/>
                  </a:solidFill>
                  <a:effectLst/>
                  <a:latin typeface="等线" panose="02010600030101010101" pitchFamily="2" charset="-122"/>
                  <a:ea typeface="等线" panose="02010600030101010101" pitchFamily="2" charset="-122"/>
                </a:rPr>
                <a:t>4.</a:t>
              </a:r>
              <a:r>
                <a:rPr lang="zh-CN" altLang="en-US" b="0" i="0" dirty="0">
                  <a:solidFill>
                    <a:srgbClr val="000000"/>
                  </a:solidFill>
                  <a:effectLst/>
                  <a:latin typeface="等线" panose="02010600030101010101" pitchFamily="2" charset="-122"/>
                  <a:ea typeface="等线" panose="02010600030101010101" pitchFamily="2" charset="-122"/>
                </a:rPr>
                <a:t>更广泛的图数据构建模式，而且还允许通过参数调整这些模式，</a:t>
              </a:r>
              <a:endParaRPr lang="zh-CN" altLang="en-US" dirty="0">
                <a:latin typeface="等线" panose="02010600030101010101" pitchFamily="2" charset="-122"/>
                <a:ea typeface="等线" panose="02010600030101010101" pitchFamily="2" charset="-122"/>
              </a:endParaRPr>
            </a:p>
          </p:txBody>
        </p:sp>
      </p:grpSp>
      <p:sp>
        <p:nvSpPr>
          <p:cNvPr id="8" name="文本框 7">
            <a:extLst>
              <a:ext uri="{FF2B5EF4-FFF2-40B4-BE49-F238E27FC236}">
                <a16:creationId xmlns:a16="http://schemas.microsoft.com/office/drawing/2014/main" id="{CBF5CB41-A383-4104-900A-C7A16C3F903D}"/>
              </a:ext>
            </a:extLst>
          </p:cNvPr>
          <p:cNvSpPr txBox="1"/>
          <p:nvPr/>
        </p:nvSpPr>
        <p:spPr>
          <a:xfrm>
            <a:off x="106608" y="748506"/>
            <a:ext cx="1717184" cy="369332"/>
          </a:xfrm>
          <a:prstGeom prst="rect">
            <a:avLst/>
          </a:prstGeom>
          <a:noFill/>
        </p:spPr>
        <p:txBody>
          <a:bodyPr wrap="square" rtlCol="0">
            <a:spAutoFit/>
          </a:bodyPr>
          <a:lstStyle/>
          <a:p>
            <a:r>
              <a:rPr lang="en-US" altLang="zh-CN" b="1" dirty="0"/>
              <a:t>CRCG</a:t>
            </a:r>
            <a:r>
              <a:rPr lang="zh-CN" altLang="en-US" b="1" dirty="0"/>
              <a:t>数据集：</a:t>
            </a:r>
          </a:p>
        </p:txBody>
      </p:sp>
      <p:sp>
        <p:nvSpPr>
          <p:cNvPr id="9" name="文本框 8">
            <a:extLst>
              <a:ext uri="{FF2B5EF4-FFF2-40B4-BE49-F238E27FC236}">
                <a16:creationId xmlns:a16="http://schemas.microsoft.com/office/drawing/2014/main" id="{F4E9B0E7-4E81-4FC7-BED9-C9E98B4C75E1}"/>
              </a:ext>
            </a:extLst>
          </p:cNvPr>
          <p:cNvSpPr txBox="1"/>
          <p:nvPr/>
        </p:nvSpPr>
        <p:spPr>
          <a:xfrm>
            <a:off x="243290" y="4697404"/>
            <a:ext cx="1443819" cy="369332"/>
          </a:xfrm>
          <a:prstGeom prst="rect">
            <a:avLst/>
          </a:prstGeom>
          <a:noFill/>
        </p:spPr>
        <p:txBody>
          <a:bodyPr wrap="square" rtlCol="0">
            <a:spAutoFit/>
          </a:bodyPr>
          <a:lstStyle/>
          <a:p>
            <a:r>
              <a:rPr lang="zh-CN" altLang="en-US" b="1" dirty="0"/>
              <a:t>数据生成：</a:t>
            </a:r>
          </a:p>
        </p:txBody>
      </p:sp>
      <p:sp>
        <p:nvSpPr>
          <p:cNvPr id="10" name="文本框 9">
            <a:extLst>
              <a:ext uri="{FF2B5EF4-FFF2-40B4-BE49-F238E27FC236}">
                <a16:creationId xmlns:a16="http://schemas.microsoft.com/office/drawing/2014/main" id="{ECEE3C05-EFB1-4036-B8A1-DA1DA02E5429}"/>
              </a:ext>
            </a:extLst>
          </p:cNvPr>
          <p:cNvSpPr txBox="1"/>
          <p:nvPr/>
        </p:nvSpPr>
        <p:spPr>
          <a:xfrm>
            <a:off x="754783" y="5508620"/>
            <a:ext cx="1443819" cy="369332"/>
          </a:xfrm>
          <a:prstGeom prst="rect">
            <a:avLst/>
          </a:prstGeom>
          <a:noFill/>
        </p:spPr>
        <p:txBody>
          <a:bodyPr wrap="square" rtlCol="0">
            <a:spAutoFit/>
          </a:bodyPr>
          <a:lstStyle/>
          <a:p>
            <a:r>
              <a:rPr lang="zh-CN" altLang="en-US" dirty="0"/>
              <a:t>图数据：</a:t>
            </a:r>
          </a:p>
        </p:txBody>
      </p:sp>
      <p:sp>
        <p:nvSpPr>
          <p:cNvPr id="11" name="左大括号 10">
            <a:extLst>
              <a:ext uri="{FF2B5EF4-FFF2-40B4-BE49-F238E27FC236}">
                <a16:creationId xmlns:a16="http://schemas.microsoft.com/office/drawing/2014/main" id="{8897CE68-8053-420E-983C-7EF89D1525B0}"/>
              </a:ext>
            </a:extLst>
          </p:cNvPr>
          <p:cNvSpPr/>
          <p:nvPr/>
        </p:nvSpPr>
        <p:spPr>
          <a:xfrm>
            <a:off x="1863549" y="5019013"/>
            <a:ext cx="213730" cy="13806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F06DCB32-6569-4EF3-B012-4F87825562F2}"/>
              </a:ext>
            </a:extLst>
          </p:cNvPr>
          <p:cNvSpPr txBox="1"/>
          <p:nvPr/>
        </p:nvSpPr>
        <p:spPr>
          <a:xfrm>
            <a:off x="2077279" y="4869652"/>
            <a:ext cx="6097656"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与标签有因果关系的因果因素</a:t>
            </a:r>
            <a:r>
              <a:rPr lang="en-US" altLang="zh-CN" b="0" i="0" dirty="0">
                <a:solidFill>
                  <a:srgbClr val="000000"/>
                </a:solidFill>
                <a:effectLst/>
                <a:latin typeface="微软雅黑" panose="020B0503020204020204" pitchFamily="34" charset="-122"/>
                <a:ea typeface="微软雅黑" panose="020B0503020204020204" pitchFamily="34" charset="-122"/>
              </a:rPr>
              <a:t>X</a:t>
            </a:r>
            <a:endParaRPr lang="zh-CN" altLang="en-US" dirty="0"/>
          </a:p>
        </p:txBody>
      </p:sp>
      <p:sp>
        <p:nvSpPr>
          <p:cNvPr id="30" name="文本框 29">
            <a:extLst>
              <a:ext uri="{FF2B5EF4-FFF2-40B4-BE49-F238E27FC236}">
                <a16:creationId xmlns:a16="http://schemas.microsoft.com/office/drawing/2014/main" id="{BD0F1F9E-31CC-4DA6-900A-3169D4B17550}"/>
              </a:ext>
            </a:extLst>
          </p:cNvPr>
          <p:cNvSpPr txBox="1"/>
          <p:nvPr/>
        </p:nvSpPr>
        <p:spPr>
          <a:xfrm>
            <a:off x="2077279" y="5507081"/>
            <a:ext cx="6097656"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与标签有概率相关但缺乏因果关系的混淆因素</a:t>
            </a:r>
            <a:r>
              <a:rPr lang="en-US" altLang="zh-CN" b="0" i="0" dirty="0">
                <a:solidFill>
                  <a:srgbClr val="000000"/>
                </a:solidFill>
                <a:effectLst/>
                <a:latin typeface="微软雅黑" panose="020B0503020204020204" pitchFamily="34" charset="-122"/>
                <a:ea typeface="微软雅黑" panose="020B0503020204020204" pitchFamily="34" charset="-122"/>
              </a:rPr>
              <a:t>C</a:t>
            </a:r>
            <a:endParaRPr lang="zh-CN" altLang="en-US" dirty="0"/>
          </a:p>
        </p:txBody>
      </p:sp>
      <p:sp>
        <p:nvSpPr>
          <p:cNvPr id="32" name="文本框 31">
            <a:extLst>
              <a:ext uri="{FF2B5EF4-FFF2-40B4-BE49-F238E27FC236}">
                <a16:creationId xmlns:a16="http://schemas.microsoft.com/office/drawing/2014/main" id="{D44CA364-2D27-41D5-8F48-3159C4BDBDF6}"/>
              </a:ext>
            </a:extLst>
          </p:cNvPr>
          <p:cNvSpPr txBox="1"/>
          <p:nvPr/>
        </p:nvSpPr>
        <p:spPr>
          <a:xfrm>
            <a:off x="2077279" y="6103170"/>
            <a:ext cx="6097656"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纯粹独立的噪声成分</a:t>
            </a:r>
            <a:r>
              <a:rPr lang="en-US" altLang="zh-CN" b="0" i="0" dirty="0">
                <a:solidFill>
                  <a:srgbClr val="000000"/>
                </a:solidFill>
                <a:effectLst/>
                <a:latin typeface="微软雅黑" panose="020B0503020204020204" pitchFamily="34" charset="-122"/>
                <a:ea typeface="微软雅黑" panose="020B0503020204020204" pitchFamily="34" charset="-122"/>
              </a:rPr>
              <a:t>U</a:t>
            </a:r>
            <a:endParaRPr lang="zh-CN" altLang="en-US" dirty="0"/>
          </a:p>
        </p:txBody>
      </p:sp>
      <p:sp>
        <p:nvSpPr>
          <p:cNvPr id="15" name="文本框 14">
            <a:extLst>
              <a:ext uri="{FF2B5EF4-FFF2-40B4-BE49-F238E27FC236}">
                <a16:creationId xmlns:a16="http://schemas.microsoft.com/office/drawing/2014/main" id="{D182E1D3-47FB-4619-ADA5-4EDFBBA225A5}"/>
              </a:ext>
            </a:extLst>
          </p:cNvPr>
          <p:cNvSpPr txBox="1"/>
          <p:nvPr/>
        </p:nvSpPr>
        <p:spPr>
          <a:xfrm>
            <a:off x="3601761" y="2834779"/>
            <a:ext cx="4204252" cy="338554"/>
          </a:xfrm>
          <a:prstGeom prst="rect">
            <a:avLst/>
          </a:prstGeom>
          <a:noFill/>
        </p:spPr>
        <p:txBody>
          <a:bodyPr wrap="square" rtlCol="0">
            <a:spAutoFit/>
          </a:bodyPr>
          <a:lstStyle/>
          <a:p>
            <a:r>
              <a:rPr lang="en-US" altLang="zh-CN" sz="1600" b="1" dirty="0"/>
              <a:t> CRCG</a:t>
            </a:r>
            <a:r>
              <a:rPr lang="zh-CN" altLang="en-US" sz="1600" b="1" dirty="0"/>
              <a:t>数据集与其他数据集的比较</a:t>
            </a:r>
          </a:p>
        </p:txBody>
      </p:sp>
      <p:sp>
        <p:nvSpPr>
          <p:cNvPr id="4" name="文本框 3">
            <a:extLst>
              <a:ext uri="{FF2B5EF4-FFF2-40B4-BE49-F238E27FC236}">
                <a16:creationId xmlns:a16="http://schemas.microsoft.com/office/drawing/2014/main" id="{32261B67-21DE-4258-95E0-840859A2F1C8}"/>
              </a:ext>
            </a:extLst>
          </p:cNvPr>
          <p:cNvSpPr txBox="1"/>
          <p:nvPr/>
        </p:nvSpPr>
        <p:spPr>
          <a:xfrm>
            <a:off x="9209031" y="3529842"/>
            <a:ext cx="2467087" cy="646331"/>
          </a:xfrm>
          <a:prstGeom prst="rect">
            <a:avLst/>
          </a:prstGeom>
          <a:noFill/>
        </p:spPr>
        <p:txBody>
          <a:bodyPr wrap="square" rtlCol="0">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创建具有复杂结构和节点特征的图形。</a:t>
            </a:r>
            <a:endParaRPr lang="zh-CN" altLang="en-US" dirty="0">
              <a:solidFill>
                <a:srgbClr val="FF0000"/>
              </a:solidFill>
            </a:endParaRPr>
          </a:p>
        </p:txBody>
      </p:sp>
      <p:cxnSp>
        <p:nvCxnSpPr>
          <p:cNvPr id="12" name="直接箭头连接符 11">
            <a:extLst>
              <a:ext uri="{FF2B5EF4-FFF2-40B4-BE49-F238E27FC236}">
                <a16:creationId xmlns:a16="http://schemas.microsoft.com/office/drawing/2014/main" id="{F8F79944-49D3-4867-90F7-48F610163CA0}"/>
              </a:ext>
            </a:extLst>
          </p:cNvPr>
          <p:cNvCxnSpPr>
            <a:cxnSpLocks/>
            <a:endCxn id="4" idx="1"/>
          </p:cNvCxnSpPr>
          <p:nvPr/>
        </p:nvCxnSpPr>
        <p:spPr>
          <a:xfrm flipV="1">
            <a:off x="7989900" y="3853008"/>
            <a:ext cx="1219131" cy="80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1280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3157A73A-AE3F-4D40-9AEC-2F3B9BBFD4AB}"/>
              </a:ext>
            </a:extLst>
          </p:cNvPr>
          <p:cNvSpPr/>
          <p:nvPr/>
        </p:nvSpPr>
        <p:spPr>
          <a:xfrm>
            <a:off x="1533491" y="902118"/>
            <a:ext cx="3237291" cy="149894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7830458" cy="817564"/>
          </a:xfrm>
          <a:prstGeom prst="rect">
            <a:avLst/>
          </a:prstGeom>
          <a:ln>
            <a:noFill/>
          </a:ln>
        </p:spPr>
        <p:txBody>
          <a:bodyPr vert="horz" lIns="0" tIns="45720" rIns="91440" bIns="45720" rtlCol="0" anchor="b" anchorCtr="0">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spc="300" dirty="0">
                <a:solidFill>
                  <a:srgbClr val="44546A">
                    <a:lumMod val="50000"/>
                  </a:srgbClr>
                </a:solidFill>
                <a:latin typeface="Arial" panose="020B0604020202020204"/>
                <a:ea typeface="微软雅黑" panose="020B0503020204020204" pitchFamily="34" charset="-122"/>
                <a:cs typeface="+mn-cs"/>
              </a:rPr>
              <a:t>Evaluation on the Causal Modeling Capability</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spc="300" dirty="0">
                <a:solidFill>
                  <a:srgbClr val="44546A">
                    <a:lumMod val="50000"/>
                  </a:srgbClr>
                </a:solidFill>
                <a:latin typeface="Arial" panose="020B0604020202020204"/>
                <a:ea typeface="微软雅黑" panose="020B0503020204020204" pitchFamily="34" charset="-122"/>
                <a:cs typeface="+mn-cs"/>
              </a:rPr>
              <a:t>of GNNs</a:t>
            </a:r>
            <a:endParaRPr kumimoji="0" lang="zh-CN" altLang="en-US"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a:extLst>
              <a:ext uri="{FF2B5EF4-FFF2-40B4-BE49-F238E27FC236}">
                <a16:creationId xmlns:a16="http://schemas.microsoft.com/office/drawing/2014/main" id="{3ACCF58D-D2AD-D93A-B700-45924AE7B505}"/>
              </a:ext>
            </a:extLst>
          </p:cNvPr>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a:extLst>
              <a:ext uri="{FF2B5EF4-FFF2-40B4-BE49-F238E27FC236}">
                <a16:creationId xmlns:a16="http://schemas.microsoft.com/office/drawing/2014/main" id="{E9A8EA40-D669-4234-9137-34CF134C314E}"/>
              </a:ext>
            </a:extLst>
          </p:cNvPr>
          <p:cNvSpPr txBox="1"/>
          <p:nvPr/>
        </p:nvSpPr>
        <p:spPr>
          <a:xfrm>
            <a:off x="280647" y="1025083"/>
            <a:ext cx="1443819" cy="369332"/>
          </a:xfrm>
          <a:prstGeom prst="rect">
            <a:avLst/>
          </a:prstGeom>
          <a:noFill/>
        </p:spPr>
        <p:txBody>
          <a:bodyPr wrap="square" rtlCol="0">
            <a:spAutoFit/>
          </a:bodyPr>
          <a:lstStyle/>
          <a:p>
            <a:r>
              <a:rPr lang="zh-CN" altLang="en-US" b="1" dirty="0"/>
              <a:t>数据生成：</a:t>
            </a:r>
          </a:p>
        </p:txBody>
      </p:sp>
      <p:sp>
        <p:nvSpPr>
          <p:cNvPr id="5" name="矩形: 圆角 4">
            <a:extLst>
              <a:ext uri="{FF2B5EF4-FFF2-40B4-BE49-F238E27FC236}">
                <a16:creationId xmlns:a16="http://schemas.microsoft.com/office/drawing/2014/main" id="{AE2420A7-6C9F-45D9-88F6-C32972CB3586}"/>
              </a:ext>
            </a:extLst>
          </p:cNvPr>
          <p:cNvSpPr/>
          <p:nvPr/>
        </p:nvSpPr>
        <p:spPr>
          <a:xfrm>
            <a:off x="6718381" y="902118"/>
            <a:ext cx="2813245" cy="14610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0" i="0" dirty="0">
                <a:solidFill>
                  <a:srgbClr val="000000"/>
                </a:solidFill>
                <a:effectLst/>
                <a:latin typeface="等线" panose="02010600030101010101" pitchFamily="2" charset="-122"/>
                <a:ea typeface="等线" panose="02010600030101010101" pitchFamily="2" charset="-122"/>
              </a:rPr>
              <a:t>保证</a:t>
            </a:r>
            <a:r>
              <a:rPr lang="en-US" altLang="zh-CN" b="0" i="0" dirty="0">
                <a:solidFill>
                  <a:srgbClr val="000000"/>
                </a:solidFill>
                <a:effectLst/>
                <a:latin typeface="等线" panose="02010600030101010101" pitchFamily="2" charset="-122"/>
                <a:ea typeface="等线" panose="02010600030101010101" pitchFamily="2" charset="-122"/>
              </a:rPr>
              <a:t>CRCG</a:t>
            </a:r>
            <a:r>
              <a:rPr lang="zh-CN" altLang="en-US" b="0" i="0" dirty="0">
                <a:solidFill>
                  <a:srgbClr val="000000"/>
                </a:solidFill>
                <a:effectLst/>
                <a:latin typeface="等线" panose="02010600030101010101" pitchFamily="2" charset="-122"/>
                <a:ea typeface="等线" panose="02010600030101010101" pitchFamily="2" charset="-122"/>
              </a:rPr>
              <a:t>数据生成过程的可操纵性</a:t>
            </a:r>
            <a:endParaRPr lang="zh-CN" altLang="en-US" dirty="0">
              <a:latin typeface="等线" panose="02010600030101010101" pitchFamily="2" charset="-122"/>
              <a:ea typeface="等线" panose="02010600030101010101" pitchFamily="2" charset="-122"/>
            </a:endParaRPr>
          </a:p>
        </p:txBody>
      </p:sp>
      <p:grpSp>
        <p:nvGrpSpPr>
          <p:cNvPr id="38" name="组合 37">
            <a:extLst>
              <a:ext uri="{FF2B5EF4-FFF2-40B4-BE49-F238E27FC236}">
                <a16:creationId xmlns:a16="http://schemas.microsoft.com/office/drawing/2014/main" id="{1C8692E8-CB0E-4842-BF86-75043A95BA85}"/>
              </a:ext>
            </a:extLst>
          </p:cNvPr>
          <p:cNvGrpSpPr/>
          <p:nvPr/>
        </p:nvGrpSpPr>
        <p:grpSpPr>
          <a:xfrm>
            <a:off x="1010981" y="2949460"/>
            <a:ext cx="1944973" cy="1290223"/>
            <a:chOff x="660400" y="3931037"/>
            <a:chExt cx="1944973" cy="1290223"/>
          </a:xfrm>
        </p:grpSpPr>
        <p:grpSp>
          <p:nvGrpSpPr>
            <p:cNvPr id="18" name="组合 17">
              <a:extLst>
                <a:ext uri="{FF2B5EF4-FFF2-40B4-BE49-F238E27FC236}">
                  <a16:creationId xmlns:a16="http://schemas.microsoft.com/office/drawing/2014/main" id="{22EA11CC-048A-4D00-971A-8FE7A4106946}"/>
                </a:ext>
              </a:extLst>
            </p:cNvPr>
            <p:cNvGrpSpPr/>
            <p:nvPr/>
          </p:nvGrpSpPr>
          <p:grpSpPr>
            <a:xfrm>
              <a:off x="660400" y="3931037"/>
              <a:ext cx="652336" cy="472115"/>
              <a:chOff x="660400" y="3931037"/>
              <a:chExt cx="652336" cy="472115"/>
            </a:xfrm>
          </p:grpSpPr>
          <p:sp>
            <p:nvSpPr>
              <p:cNvPr id="15" name="流程图: 接点 14">
                <a:extLst>
                  <a:ext uri="{FF2B5EF4-FFF2-40B4-BE49-F238E27FC236}">
                    <a16:creationId xmlns:a16="http://schemas.microsoft.com/office/drawing/2014/main" id="{8F7BE3DE-4128-48A4-A055-5341D047154D}"/>
                  </a:ext>
                </a:extLst>
              </p:cNvPr>
              <p:cNvSpPr/>
              <p:nvPr/>
            </p:nvSpPr>
            <p:spPr>
              <a:xfrm>
                <a:off x="660400" y="3931037"/>
                <a:ext cx="492539" cy="472115"/>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 </a:t>
                </a:r>
                <a:endParaRPr lang="zh-CN" altLang="en-US" dirty="0">
                  <a:solidFill>
                    <a:schemeClr val="tx1"/>
                  </a:solidFill>
                </a:endParaRPr>
              </a:p>
            </p:txBody>
          </p:sp>
          <p:sp>
            <p:nvSpPr>
              <p:cNvPr id="17" name="文本框 16">
                <a:extLst>
                  <a:ext uri="{FF2B5EF4-FFF2-40B4-BE49-F238E27FC236}">
                    <a16:creationId xmlns:a16="http://schemas.microsoft.com/office/drawing/2014/main" id="{4E9F3A1F-278C-47F0-9606-55D4404A9ADA}"/>
                  </a:ext>
                </a:extLst>
              </p:cNvPr>
              <p:cNvSpPr txBox="1"/>
              <p:nvPr/>
            </p:nvSpPr>
            <p:spPr>
              <a:xfrm>
                <a:off x="743329" y="3988016"/>
                <a:ext cx="569407" cy="369332"/>
              </a:xfrm>
              <a:prstGeom prst="rect">
                <a:avLst/>
              </a:prstGeom>
              <a:noFill/>
            </p:spPr>
            <p:txBody>
              <a:bodyPr wrap="square" rtlCol="0">
                <a:spAutoFit/>
              </a:bodyPr>
              <a:lstStyle/>
              <a:p>
                <a:r>
                  <a:rPr lang="en-US" altLang="zh-CN" dirty="0"/>
                  <a:t>X</a:t>
                </a:r>
                <a:endParaRPr lang="zh-CN" altLang="en-US" dirty="0"/>
              </a:p>
            </p:txBody>
          </p:sp>
        </p:grpSp>
        <p:cxnSp>
          <p:nvCxnSpPr>
            <p:cNvPr id="20" name="直接箭头连接符 19">
              <a:extLst>
                <a:ext uri="{FF2B5EF4-FFF2-40B4-BE49-F238E27FC236}">
                  <a16:creationId xmlns:a16="http://schemas.microsoft.com/office/drawing/2014/main" id="{34B39EE1-3770-42C8-A693-B94748621AB1}"/>
                </a:ext>
              </a:extLst>
            </p:cNvPr>
            <p:cNvCxnSpPr/>
            <p:nvPr/>
          </p:nvCxnSpPr>
          <p:spPr>
            <a:xfrm>
              <a:off x="1152939" y="4167094"/>
              <a:ext cx="7766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C01DBCC9-5707-4787-BB18-A90DE31CBC15}"/>
                </a:ext>
              </a:extLst>
            </p:cNvPr>
            <p:cNvGrpSpPr/>
            <p:nvPr/>
          </p:nvGrpSpPr>
          <p:grpSpPr>
            <a:xfrm>
              <a:off x="1953037" y="3932390"/>
              <a:ext cx="652336" cy="472115"/>
              <a:chOff x="660400" y="3931037"/>
              <a:chExt cx="652336" cy="472115"/>
            </a:xfrm>
          </p:grpSpPr>
          <p:sp>
            <p:nvSpPr>
              <p:cNvPr id="36" name="流程图: 接点 35">
                <a:extLst>
                  <a:ext uri="{FF2B5EF4-FFF2-40B4-BE49-F238E27FC236}">
                    <a16:creationId xmlns:a16="http://schemas.microsoft.com/office/drawing/2014/main" id="{5AD93B7E-90D2-43A5-930C-CA76C8BC687D}"/>
                  </a:ext>
                </a:extLst>
              </p:cNvPr>
              <p:cNvSpPr/>
              <p:nvPr/>
            </p:nvSpPr>
            <p:spPr>
              <a:xfrm>
                <a:off x="660400" y="3931037"/>
                <a:ext cx="492539" cy="472115"/>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 </a:t>
                </a:r>
                <a:endParaRPr lang="zh-CN" altLang="en-US" dirty="0">
                  <a:solidFill>
                    <a:schemeClr val="tx1"/>
                  </a:solidFill>
                </a:endParaRPr>
              </a:p>
            </p:txBody>
          </p:sp>
          <p:sp>
            <p:nvSpPr>
              <p:cNvPr id="37" name="文本框 36">
                <a:extLst>
                  <a:ext uri="{FF2B5EF4-FFF2-40B4-BE49-F238E27FC236}">
                    <a16:creationId xmlns:a16="http://schemas.microsoft.com/office/drawing/2014/main" id="{EF82A954-DBC5-48B2-BD0F-BAC086F68FFE}"/>
                  </a:ext>
                </a:extLst>
              </p:cNvPr>
              <p:cNvSpPr txBox="1"/>
              <p:nvPr/>
            </p:nvSpPr>
            <p:spPr>
              <a:xfrm>
                <a:off x="743329" y="3988016"/>
                <a:ext cx="569407" cy="369332"/>
              </a:xfrm>
              <a:prstGeom prst="rect">
                <a:avLst/>
              </a:prstGeom>
              <a:noFill/>
            </p:spPr>
            <p:txBody>
              <a:bodyPr wrap="square" rtlCol="0">
                <a:spAutoFit/>
              </a:bodyPr>
              <a:lstStyle/>
              <a:p>
                <a:r>
                  <a:rPr lang="en-US" altLang="zh-CN" dirty="0"/>
                  <a:t>Y</a:t>
                </a:r>
                <a:endParaRPr lang="zh-CN" altLang="en-US" dirty="0"/>
              </a:p>
            </p:txBody>
          </p:sp>
        </p:grpSp>
        <p:sp>
          <p:nvSpPr>
            <p:cNvPr id="22" name="文本框 21">
              <a:extLst>
                <a:ext uri="{FF2B5EF4-FFF2-40B4-BE49-F238E27FC236}">
                  <a16:creationId xmlns:a16="http://schemas.microsoft.com/office/drawing/2014/main" id="{1A154FF9-4AE8-40F9-97CE-385FA0710198}"/>
                </a:ext>
              </a:extLst>
            </p:cNvPr>
            <p:cNvSpPr txBox="1"/>
            <p:nvPr/>
          </p:nvSpPr>
          <p:spPr>
            <a:xfrm>
              <a:off x="1111475" y="4198559"/>
              <a:ext cx="800098" cy="253916"/>
            </a:xfrm>
            <a:prstGeom prst="rect">
              <a:avLst/>
            </a:prstGeom>
            <a:noFill/>
          </p:spPr>
          <p:txBody>
            <a:bodyPr wrap="square" rtlCol="0">
              <a:spAutoFit/>
            </a:bodyPr>
            <a:lstStyle/>
            <a:p>
              <a:r>
                <a:rPr lang="zh-CN" altLang="en-US" sz="1050" dirty="0"/>
                <a:t>因果关系？</a:t>
              </a:r>
            </a:p>
          </p:txBody>
        </p:sp>
        <p:grpSp>
          <p:nvGrpSpPr>
            <p:cNvPr id="34" name="组合 33">
              <a:extLst>
                <a:ext uri="{FF2B5EF4-FFF2-40B4-BE49-F238E27FC236}">
                  <a16:creationId xmlns:a16="http://schemas.microsoft.com/office/drawing/2014/main" id="{94BE9E31-BC1F-4EC0-AD22-27CE6D7A2989}"/>
                </a:ext>
              </a:extLst>
            </p:cNvPr>
            <p:cNvGrpSpPr/>
            <p:nvPr/>
          </p:nvGrpSpPr>
          <p:grpSpPr>
            <a:xfrm>
              <a:off x="867132" y="4851928"/>
              <a:ext cx="1229365" cy="369332"/>
              <a:chOff x="867132" y="4851928"/>
              <a:chExt cx="1229365" cy="369332"/>
            </a:xfrm>
          </p:grpSpPr>
          <p:sp>
            <p:nvSpPr>
              <p:cNvPr id="23" name="椭圆 22">
                <a:extLst>
                  <a:ext uri="{FF2B5EF4-FFF2-40B4-BE49-F238E27FC236}">
                    <a16:creationId xmlns:a16="http://schemas.microsoft.com/office/drawing/2014/main" id="{9FDA59DA-CA0E-4F20-B1B7-5914F8340501}"/>
                  </a:ext>
                </a:extLst>
              </p:cNvPr>
              <p:cNvSpPr/>
              <p:nvPr/>
            </p:nvSpPr>
            <p:spPr>
              <a:xfrm>
                <a:off x="976141" y="4856145"/>
                <a:ext cx="1070766" cy="36511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F07CCA29-A8C1-4EE7-BD99-0925607D3627}"/>
                  </a:ext>
                </a:extLst>
              </p:cNvPr>
              <p:cNvSpPr txBox="1"/>
              <p:nvPr/>
            </p:nvSpPr>
            <p:spPr>
              <a:xfrm>
                <a:off x="867132" y="4851928"/>
                <a:ext cx="1229365" cy="369332"/>
              </a:xfrm>
              <a:prstGeom prst="rect">
                <a:avLst/>
              </a:prstGeom>
              <a:noFill/>
            </p:spPr>
            <p:txBody>
              <a:bodyPr wrap="square" rtlCol="0">
                <a:spAutoFit/>
              </a:bodyPr>
              <a:lstStyle/>
              <a:p>
                <a:r>
                  <a:rPr lang="en-US" altLang="zh-CN" dirty="0"/>
                  <a:t> P(</a:t>
                </a:r>
                <a:r>
                  <a:rPr lang="en-US" altLang="zh-CN" dirty="0" err="1"/>
                  <a:t>Y|do</a:t>
                </a:r>
                <a:r>
                  <a:rPr lang="en-US" altLang="zh-CN" dirty="0"/>
                  <a:t>(X))</a:t>
                </a:r>
                <a:endParaRPr lang="zh-CN" altLang="en-US" dirty="0"/>
              </a:p>
            </p:txBody>
          </p:sp>
        </p:grpSp>
      </p:grpSp>
      <p:sp>
        <p:nvSpPr>
          <p:cNvPr id="33" name="文本框 32">
            <a:extLst>
              <a:ext uri="{FF2B5EF4-FFF2-40B4-BE49-F238E27FC236}">
                <a16:creationId xmlns:a16="http://schemas.microsoft.com/office/drawing/2014/main" id="{5925CE5D-49F7-48F2-8AA6-C9541B8B3D1C}"/>
              </a:ext>
            </a:extLst>
          </p:cNvPr>
          <p:cNvSpPr txBox="1"/>
          <p:nvPr/>
        </p:nvSpPr>
        <p:spPr>
          <a:xfrm>
            <a:off x="1658399" y="981086"/>
            <a:ext cx="3112384" cy="1200329"/>
          </a:xfrm>
          <a:prstGeom prst="rect">
            <a:avLst/>
          </a:prstGeom>
          <a:noFill/>
        </p:spPr>
        <p:txBody>
          <a:bodyPr wrap="square">
            <a:spAutoFit/>
          </a:bodyPr>
          <a:lstStyle/>
          <a:p>
            <a:r>
              <a:rPr lang="zh-CN" altLang="en-US" b="0" i="0" dirty="0">
                <a:solidFill>
                  <a:srgbClr val="000000"/>
                </a:solidFill>
                <a:effectLst/>
                <a:latin typeface="等线" panose="02010600030101010101" pitchFamily="2" charset="-122"/>
                <a:ea typeface="等线" panose="02010600030101010101" pitchFamily="2" charset="-122"/>
              </a:rPr>
              <a:t>假设图数据</a:t>
            </a:r>
            <a:r>
              <a:rPr lang="en-US" altLang="zh-CN" b="0" i="0" dirty="0">
                <a:solidFill>
                  <a:srgbClr val="000000"/>
                </a:solidFill>
                <a:effectLst/>
                <a:latin typeface="等线" panose="02010600030101010101" pitchFamily="2" charset="-122"/>
                <a:ea typeface="等线" panose="02010600030101010101" pitchFamily="2" charset="-122"/>
              </a:rPr>
              <a:t>G</a:t>
            </a:r>
            <a:r>
              <a:rPr lang="zh-CN" altLang="en-US" b="0" i="0" dirty="0">
                <a:solidFill>
                  <a:srgbClr val="000000"/>
                </a:solidFill>
                <a:effectLst/>
                <a:latin typeface="等线" panose="02010600030101010101" pitchFamily="2" charset="-122"/>
                <a:ea typeface="等线" panose="02010600030101010101" pitchFamily="2" charset="-122"/>
              </a:rPr>
              <a:t>的生成过程遵循马尔可夫过程，则</a:t>
            </a:r>
            <a:r>
              <a:rPr lang="en-US" altLang="zh-CN" b="0" i="0" dirty="0">
                <a:solidFill>
                  <a:srgbClr val="000000"/>
                </a:solidFill>
                <a:effectLst/>
                <a:latin typeface="等线" panose="02010600030101010101" pitchFamily="2" charset="-122"/>
                <a:ea typeface="等线" panose="02010600030101010101" pitchFamily="2" charset="-122"/>
              </a:rPr>
              <a:t>G</a:t>
            </a:r>
            <a:r>
              <a:rPr lang="zh-CN" altLang="en-US" b="0" i="0" dirty="0">
                <a:solidFill>
                  <a:srgbClr val="000000"/>
                </a:solidFill>
                <a:effectLst/>
                <a:latin typeface="等线" panose="02010600030101010101" pitchFamily="2" charset="-122"/>
                <a:ea typeface="等线" panose="02010600030101010101" pitchFamily="2" charset="-122"/>
              </a:rPr>
              <a:t>中的混杂因素集</a:t>
            </a:r>
            <a:r>
              <a:rPr lang="en-US" altLang="zh-CN" b="0" i="0" dirty="0">
                <a:solidFill>
                  <a:srgbClr val="000000"/>
                </a:solidFill>
                <a:effectLst/>
                <a:latin typeface="等线" panose="02010600030101010101" pitchFamily="2" charset="-122"/>
                <a:ea typeface="等线" panose="02010600030101010101" pitchFamily="2" charset="-122"/>
              </a:rPr>
              <a:t>C</a:t>
            </a:r>
            <a:r>
              <a:rPr lang="zh-CN" altLang="en-US" b="0" i="0" dirty="0">
                <a:solidFill>
                  <a:srgbClr val="000000"/>
                </a:solidFill>
                <a:effectLst/>
                <a:latin typeface="等线" panose="02010600030101010101" pitchFamily="2" charset="-122"/>
                <a:ea typeface="等线" panose="02010600030101010101" pitchFamily="2" charset="-122"/>
              </a:rPr>
              <a:t>一定是</a:t>
            </a:r>
            <a:r>
              <a:rPr lang="en-US" altLang="zh-CN" b="0" i="0" dirty="0">
                <a:solidFill>
                  <a:srgbClr val="000000"/>
                </a:solidFill>
                <a:effectLst/>
                <a:latin typeface="等线" panose="02010600030101010101" pitchFamily="2" charset="-122"/>
                <a:ea typeface="等线" panose="02010600030101010101" pitchFamily="2" charset="-122"/>
              </a:rPr>
              <a:t>G</a:t>
            </a:r>
            <a:r>
              <a:rPr lang="zh-CN" altLang="en-US" b="0" i="0" dirty="0">
                <a:solidFill>
                  <a:srgbClr val="000000"/>
                </a:solidFill>
                <a:effectLst/>
                <a:latin typeface="等线" panose="02010600030101010101" pitchFamily="2" charset="-122"/>
                <a:ea typeface="等线" panose="02010600030101010101" pitchFamily="2" charset="-122"/>
              </a:rPr>
              <a:t>中的因果因素集</a:t>
            </a:r>
            <a:r>
              <a:rPr lang="en-US" altLang="zh-CN" b="0" i="0" dirty="0">
                <a:solidFill>
                  <a:srgbClr val="000000"/>
                </a:solidFill>
                <a:effectLst/>
                <a:latin typeface="等线" panose="02010600030101010101" pitchFamily="2" charset="-122"/>
                <a:ea typeface="等线" panose="02010600030101010101" pitchFamily="2" charset="-122"/>
              </a:rPr>
              <a:t>X</a:t>
            </a:r>
            <a:r>
              <a:rPr lang="zh-CN" altLang="en-US" b="0" i="0" dirty="0">
                <a:solidFill>
                  <a:srgbClr val="000000"/>
                </a:solidFill>
                <a:effectLst/>
                <a:latin typeface="等线" panose="02010600030101010101" pitchFamily="2" charset="-122"/>
                <a:ea typeface="等线" panose="02010600030101010101" pitchFamily="2" charset="-122"/>
              </a:rPr>
              <a:t>的后代或它们的祖先。</a:t>
            </a:r>
            <a:endParaRPr lang="zh-CN" altLang="en-US" dirty="0"/>
          </a:p>
        </p:txBody>
      </p:sp>
      <p:cxnSp>
        <p:nvCxnSpPr>
          <p:cNvPr id="9" name="直接箭头连接符 8">
            <a:extLst>
              <a:ext uri="{FF2B5EF4-FFF2-40B4-BE49-F238E27FC236}">
                <a16:creationId xmlns:a16="http://schemas.microsoft.com/office/drawing/2014/main" id="{F741156D-8372-4177-B88F-AC2B5C1AA126}"/>
              </a:ext>
            </a:extLst>
          </p:cNvPr>
          <p:cNvCxnSpPr>
            <a:cxnSpLocks/>
            <a:stCxn id="6" idx="3"/>
          </p:cNvCxnSpPr>
          <p:nvPr/>
        </p:nvCxnSpPr>
        <p:spPr>
          <a:xfrm>
            <a:off x="4770782" y="1651591"/>
            <a:ext cx="18486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DDA51AD8-E25D-4B22-9BB3-9A525295C651}"/>
              </a:ext>
            </a:extLst>
          </p:cNvPr>
          <p:cNvSpPr txBox="1"/>
          <p:nvPr/>
        </p:nvSpPr>
        <p:spPr>
          <a:xfrm>
            <a:off x="4770783" y="1323749"/>
            <a:ext cx="1848678" cy="646331"/>
          </a:xfrm>
          <a:prstGeom prst="rect">
            <a:avLst/>
          </a:prstGeom>
          <a:noFill/>
        </p:spPr>
        <p:txBody>
          <a:bodyPr wrap="square" rtlCol="0">
            <a:spAutoFit/>
          </a:bodyPr>
          <a:lstStyle/>
          <a:p>
            <a:r>
              <a:rPr lang="zh-CN" altLang="en-US" dirty="0"/>
              <a:t>利用该定理生成混淆数据</a:t>
            </a:r>
          </a:p>
        </p:txBody>
      </p:sp>
      <p:sp>
        <p:nvSpPr>
          <p:cNvPr id="40" name="文本框 39">
            <a:extLst>
              <a:ext uri="{FF2B5EF4-FFF2-40B4-BE49-F238E27FC236}">
                <a16:creationId xmlns:a16="http://schemas.microsoft.com/office/drawing/2014/main" id="{015A7358-A800-417B-86E8-9EB758B1FFF9}"/>
              </a:ext>
            </a:extLst>
          </p:cNvPr>
          <p:cNvSpPr txBox="1"/>
          <p:nvPr/>
        </p:nvSpPr>
        <p:spPr>
          <a:xfrm>
            <a:off x="178849" y="3865084"/>
            <a:ext cx="6192078"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因果效应</a:t>
            </a:r>
            <a:r>
              <a:rPr lang="en-US" altLang="zh-CN" b="0" i="0" dirty="0">
                <a:solidFill>
                  <a:srgbClr val="000000"/>
                </a:solidFill>
                <a:effectLst/>
                <a:latin typeface="微软雅黑" panose="020B0503020204020204" pitchFamily="34" charset="-122"/>
                <a:ea typeface="微软雅黑" panose="020B0503020204020204" pitchFamily="34" charset="-122"/>
              </a:rPr>
              <a:t>:</a:t>
            </a:r>
            <a:endParaRPr lang="zh-CN" altLang="en-US" dirty="0"/>
          </a:p>
        </p:txBody>
      </p:sp>
      <p:grpSp>
        <p:nvGrpSpPr>
          <p:cNvPr id="25" name="组合 24">
            <a:extLst>
              <a:ext uri="{FF2B5EF4-FFF2-40B4-BE49-F238E27FC236}">
                <a16:creationId xmlns:a16="http://schemas.microsoft.com/office/drawing/2014/main" id="{1653B325-6A38-400B-A7B4-B7D6C778792C}"/>
              </a:ext>
            </a:extLst>
          </p:cNvPr>
          <p:cNvGrpSpPr/>
          <p:nvPr/>
        </p:nvGrpSpPr>
        <p:grpSpPr>
          <a:xfrm>
            <a:off x="5347012" y="2735369"/>
            <a:ext cx="6844988" cy="2541153"/>
            <a:chOff x="5430997" y="3926458"/>
            <a:chExt cx="6844988" cy="2541153"/>
          </a:xfrm>
        </p:grpSpPr>
        <p:sp>
          <p:nvSpPr>
            <p:cNvPr id="19" name="矩形 18">
              <a:extLst>
                <a:ext uri="{FF2B5EF4-FFF2-40B4-BE49-F238E27FC236}">
                  <a16:creationId xmlns:a16="http://schemas.microsoft.com/office/drawing/2014/main" id="{6CCEF61C-4E48-45A9-8D18-5117C7849381}"/>
                </a:ext>
              </a:extLst>
            </p:cNvPr>
            <p:cNvSpPr/>
            <p:nvPr/>
          </p:nvSpPr>
          <p:spPr>
            <a:xfrm>
              <a:off x="5615921" y="4527315"/>
              <a:ext cx="6406616" cy="19402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05061953-68A8-41EE-B5BC-7B3A42E2FD47}"/>
                </a:ext>
              </a:extLst>
            </p:cNvPr>
            <p:cNvSpPr txBox="1"/>
            <p:nvPr/>
          </p:nvSpPr>
          <p:spPr>
            <a:xfrm>
              <a:off x="5430997" y="3931037"/>
              <a:ext cx="1703385" cy="369332"/>
            </a:xfrm>
            <a:prstGeom prst="rect">
              <a:avLst/>
            </a:prstGeom>
            <a:noFill/>
          </p:spPr>
          <p:txBody>
            <a:bodyPr wrap="square" rtlCol="0">
              <a:spAutoFit/>
            </a:bodyPr>
            <a:lstStyle/>
            <a:p>
              <a:r>
                <a:rPr lang="zh-CN" altLang="en-US" dirty="0"/>
                <a:t>评估：</a:t>
              </a:r>
            </a:p>
          </p:txBody>
        </p:sp>
        <p:sp>
          <p:nvSpPr>
            <p:cNvPr id="28" name="文本框 27">
              <a:extLst>
                <a:ext uri="{FF2B5EF4-FFF2-40B4-BE49-F238E27FC236}">
                  <a16:creationId xmlns:a16="http://schemas.microsoft.com/office/drawing/2014/main" id="{33C04B5E-F596-4065-B56A-9C475598C6EE}"/>
                </a:ext>
              </a:extLst>
            </p:cNvPr>
            <p:cNvSpPr txBox="1"/>
            <p:nvPr/>
          </p:nvSpPr>
          <p:spPr>
            <a:xfrm>
              <a:off x="6178329" y="3926458"/>
              <a:ext cx="6097656" cy="646331"/>
            </a:xfrm>
            <a:prstGeom prst="rect">
              <a:avLst/>
            </a:prstGeom>
            <a:noFill/>
          </p:spPr>
          <p:txBody>
            <a:bodyPr wrap="square">
              <a:spAutoFit/>
            </a:bodyPr>
            <a:lstStyle/>
            <a:p>
              <a:r>
                <a:rPr lang="zh-CN" altLang="en-US" b="0" i="0" dirty="0">
                  <a:solidFill>
                    <a:srgbClr val="000000"/>
                  </a:solidFill>
                  <a:effectLst/>
                  <a:latin typeface="等线" panose="02010600030101010101" pitchFamily="2" charset="-122"/>
                  <a:ea typeface="等线" panose="02010600030101010101" pitchFamily="2" charset="-122"/>
                </a:rPr>
                <a:t>提出了一个新的概念“因果可估计性”，并将其作为评估</a:t>
              </a:r>
              <a:r>
                <a:rPr lang="en-US" altLang="zh-CN" b="0" i="0" dirty="0">
                  <a:solidFill>
                    <a:srgbClr val="000000"/>
                  </a:solidFill>
                  <a:effectLst/>
                  <a:latin typeface="等线" panose="02010600030101010101" pitchFamily="2" charset="-122"/>
                  <a:ea typeface="等线" panose="02010600030101010101" pitchFamily="2" charset="-122"/>
                </a:rPr>
                <a:t>GNN</a:t>
              </a:r>
              <a:r>
                <a:rPr lang="zh-CN" altLang="en-US" b="0" i="0" dirty="0">
                  <a:solidFill>
                    <a:srgbClr val="000000"/>
                  </a:solidFill>
                  <a:effectLst/>
                  <a:latin typeface="等线" panose="02010600030101010101" pitchFamily="2" charset="-122"/>
                  <a:ea typeface="等线" panose="02010600030101010101" pitchFamily="2" charset="-122"/>
                </a:rPr>
                <a:t>模型因果学习能力的标准</a:t>
              </a:r>
              <a:endParaRPr lang="zh-CN" altLang="en-US" dirty="0">
                <a:latin typeface="等线" panose="02010600030101010101" pitchFamily="2" charset="-122"/>
                <a:ea typeface="等线" panose="02010600030101010101" pitchFamily="2" charset="-122"/>
              </a:endParaRPr>
            </a:p>
          </p:txBody>
        </p:sp>
        <p:sp>
          <p:nvSpPr>
            <p:cNvPr id="42" name="文本框 41">
              <a:extLst>
                <a:ext uri="{FF2B5EF4-FFF2-40B4-BE49-F238E27FC236}">
                  <a16:creationId xmlns:a16="http://schemas.microsoft.com/office/drawing/2014/main" id="{CCFDB11A-E27D-40DE-9FF0-9075F449A58C}"/>
                </a:ext>
              </a:extLst>
            </p:cNvPr>
            <p:cNvSpPr txBox="1"/>
            <p:nvPr/>
          </p:nvSpPr>
          <p:spPr>
            <a:xfrm>
              <a:off x="5830459" y="4633011"/>
              <a:ext cx="6192078" cy="1754326"/>
            </a:xfrm>
            <a:prstGeom prst="rect">
              <a:avLst/>
            </a:prstGeom>
            <a:noFill/>
          </p:spPr>
          <p:txBody>
            <a:bodyPr wrap="square">
              <a:spAutoFit/>
            </a:bodyPr>
            <a:lstStyle/>
            <a:p>
              <a:r>
                <a:rPr lang="zh-CN" altLang="en-US" b="0" i="0" dirty="0">
                  <a:solidFill>
                    <a:srgbClr val="0D0D0D"/>
                  </a:solidFill>
                  <a:effectLst/>
                </a:rPr>
                <a:t>定义：假设存在一个图神经网络 </a:t>
              </a:r>
              <a:r>
                <a:rPr lang="zh-CN" altLang="en-US" sz="1600" b="0" i="0" dirty="0">
                  <a:solidFill>
                    <a:srgbClr val="0D0D0D"/>
                  </a:solidFill>
                  <a:effectLst/>
                </a:rPr>
                <a:t>𝑓</a:t>
              </a:r>
              <a:r>
                <a:rPr lang="zh-CN" altLang="en-US" sz="1000" b="0" i="0" dirty="0">
                  <a:solidFill>
                    <a:srgbClr val="0D0D0D"/>
                  </a:solidFill>
                  <a:effectLst/>
                </a:rPr>
                <a:t>𝜃</a:t>
              </a:r>
              <a:r>
                <a:rPr lang="zh-CN" altLang="en-US" sz="1100" b="0" i="0" dirty="0">
                  <a:solidFill>
                    <a:srgbClr val="0D0D0D"/>
                  </a:solidFill>
                  <a:effectLst/>
                </a:rPr>
                <a:t>∗</a:t>
              </a:r>
              <a:r>
                <a:rPr lang="en-US" altLang="zh-CN" b="0" i="0" dirty="0">
                  <a:solidFill>
                    <a:srgbClr val="0D0D0D"/>
                  </a:solidFill>
                  <a:effectLst/>
                </a:rPr>
                <a:t>(⋅)</a:t>
              </a:r>
              <a:r>
                <a:rPr lang="zh-CN" altLang="en-US" b="0" i="0" dirty="0">
                  <a:solidFill>
                    <a:srgbClr val="0D0D0D"/>
                  </a:solidFill>
                  <a:effectLst/>
                </a:rPr>
                <a:t> 能够模拟因果效应 𝑃</a:t>
              </a:r>
              <a:r>
                <a:rPr lang="en-US" altLang="zh-CN" b="0" i="0" dirty="0">
                  <a:solidFill>
                    <a:srgbClr val="0D0D0D"/>
                  </a:solidFill>
                  <a:effectLst/>
                </a:rPr>
                <a:t>(</a:t>
              </a:r>
              <a:r>
                <a:rPr lang="zh-CN" altLang="en-US" b="0" i="0" dirty="0">
                  <a:solidFill>
                    <a:srgbClr val="0D0D0D"/>
                  </a:solidFill>
                  <a:effectLst/>
                </a:rPr>
                <a:t>𝑌∣𝐺</a:t>
              </a:r>
              <a:r>
                <a:rPr lang="en-US" altLang="zh-CN" b="0" i="0" dirty="0">
                  <a:solidFill>
                    <a:srgbClr val="0D0D0D"/>
                  </a:solidFill>
                  <a:effectLst/>
                </a:rPr>
                <a:t>^)</a:t>
              </a:r>
              <a:r>
                <a:rPr lang="en-US" altLang="zh-CN" b="0" i="1" dirty="0">
                  <a:solidFill>
                    <a:srgbClr val="0D0D0D"/>
                  </a:solidFill>
                  <a:effectLst/>
                </a:rPr>
                <a:t> </a:t>
              </a:r>
              <a:r>
                <a:rPr lang="zh-CN" altLang="en-US" b="0" i="0" dirty="0">
                  <a:solidFill>
                    <a:srgbClr val="0D0D0D"/>
                  </a:solidFill>
                  <a:effectLst/>
                </a:rPr>
                <a:t>，如果满足以下条件</a:t>
              </a:r>
              <a:r>
                <a:rPr lang="zh-CN" altLang="en-US" b="0" i="0" dirty="0">
                  <a:solidFill>
                    <a:srgbClr val="0D0D0D"/>
                  </a:solidFill>
                  <a:effectLst/>
                  <a:latin typeface="Söhne"/>
                </a:rPr>
                <a:t>：</a:t>
              </a:r>
              <a:endParaRPr lang="en-US" altLang="zh-CN" b="0" i="0" dirty="0">
                <a:solidFill>
                  <a:srgbClr val="0D0D0D"/>
                </a:solidFill>
                <a:effectLst/>
                <a:latin typeface="Söhne"/>
              </a:endParaRPr>
            </a:p>
            <a:p>
              <a:endParaRPr lang="en-US" altLang="zh-CN" dirty="0">
                <a:solidFill>
                  <a:srgbClr val="0D0D0D"/>
                </a:solidFill>
                <a:latin typeface="Söhne"/>
              </a:endParaRPr>
            </a:p>
            <a:p>
              <a:endParaRPr lang="en-US" altLang="zh-CN" dirty="0">
                <a:solidFill>
                  <a:srgbClr val="0D0D0D"/>
                </a:solidFill>
                <a:latin typeface="Söhne"/>
              </a:endParaRPr>
            </a:p>
            <a:p>
              <a:endParaRPr lang="en-US" altLang="zh-CN" dirty="0">
                <a:solidFill>
                  <a:srgbClr val="0D0D0D"/>
                </a:solidFill>
                <a:latin typeface="Söhne"/>
              </a:endParaRPr>
            </a:p>
            <a:p>
              <a:r>
                <a:rPr lang="zh-CN" altLang="en-US" b="0" i="0" dirty="0">
                  <a:solidFill>
                    <a:srgbClr val="0D0D0D"/>
                  </a:solidFill>
                  <a:effectLst/>
                </a:rPr>
                <a:t>则称 𝑃</a:t>
              </a:r>
              <a:r>
                <a:rPr lang="en-US" altLang="zh-CN" b="0" i="0" dirty="0">
                  <a:solidFill>
                    <a:srgbClr val="0D0D0D"/>
                  </a:solidFill>
                  <a:effectLst/>
                </a:rPr>
                <a:t>(</a:t>
              </a:r>
              <a:r>
                <a:rPr lang="zh-CN" altLang="en-US" b="0" i="0" dirty="0">
                  <a:solidFill>
                    <a:srgbClr val="0D0D0D"/>
                  </a:solidFill>
                  <a:effectLst/>
                </a:rPr>
                <a:t>𝑌∣𝐺</a:t>
              </a:r>
              <a:r>
                <a:rPr lang="en-US" altLang="zh-CN" b="0" i="0" dirty="0">
                  <a:solidFill>
                    <a:srgbClr val="0D0D0D"/>
                  </a:solidFill>
                  <a:effectLst/>
                </a:rPr>
                <a:t>^)</a:t>
              </a:r>
              <a:r>
                <a:rPr lang="en-US" altLang="zh-CN" b="0" i="1" dirty="0">
                  <a:solidFill>
                    <a:srgbClr val="0D0D0D"/>
                  </a:solidFill>
                  <a:effectLst/>
                </a:rPr>
                <a:t> </a:t>
              </a:r>
              <a:r>
                <a:rPr lang="zh-CN" altLang="en-US" b="0" i="0" dirty="0">
                  <a:solidFill>
                    <a:srgbClr val="0D0D0D"/>
                  </a:solidFill>
                  <a:effectLst/>
                </a:rPr>
                <a:t>是“因果可估计的”</a:t>
              </a:r>
              <a:r>
                <a:rPr lang="zh-CN" altLang="en-US" dirty="0">
                  <a:solidFill>
                    <a:srgbClr val="0D0D0D"/>
                  </a:solidFill>
                  <a:latin typeface="Söhne"/>
                </a:rPr>
                <a:t>。</a:t>
              </a:r>
              <a:endParaRPr lang="zh-CN" altLang="en-US" dirty="0"/>
            </a:p>
          </p:txBody>
        </p:sp>
        <p:pic>
          <p:nvPicPr>
            <p:cNvPr id="16" name="图片 15">
              <a:extLst>
                <a:ext uri="{FF2B5EF4-FFF2-40B4-BE49-F238E27FC236}">
                  <a16:creationId xmlns:a16="http://schemas.microsoft.com/office/drawing/2014/main" id="{492AE6FA-0FE9-4656-962F-B97657550342}"/>
                </a:ext>
              </a:extLst>
            </p:cNvPr>
            <p:cNvPicPr>
              <a:picLocks noChangeAspect="1"/>
            </p:cNvPicPr>
            <p:nvPr/>
          </p:nvPicPr>
          <p:blipFill>
            <a:blip r:embed="rId4"/>
            <a:stretch>
              <a:fillRect/>
            </a:stretch>
          </p:blipFill>
          <p:spPr>
            <a:xfrm>
              <a:off x="7134382" y="5238726"/>
              <a:ext cx="2742306" cy="778461"/>
            </a:xfrm>
            <a:prstGeom prst="rect">
              <a:avLst/>
            </a:prstGeom>
          </p:spPr>
        </p:pic>
      </p:grpSp>
      <p:sp>
        <p:nvSpPr>
          <p:cNvPr id="26" name="文本框 25">
            <a:extLst>
              <a:ext uri="{FF2B5EF4-FFF2-40B4-BE49-F238E27FC236}">
                <a16:creationId xmlns:a16="http://schemas.microsoft.com/office/drawing/2014/main" id="{759CB011-C2B2-453C-9DDD-1C7706824096}"/>
              </a:ext>
            </a:extLst>
          </p:cNvPr>
          <p:cNvSpPr txBox="1"/>
          <p:nvPr/>
        </p:nvSpPr>
        <p:spPr>
          <a:xfrm>
            <a:off x="5446642" y="5389911"/>
            <a:ext cx="6491910" cy="1200329"/>
          </a:xfrm>
          <a:prstGeom prst="rect">
            <a:avLst/>
          </a:prstGeom>
          <a:noFill/>
        </p:spPr>
        <p:txBody>
          <a:bodyPr wrap="square" rtlCol="0">
            <a:spAutoFit/>
          </a:bodyPr>
          <a:lstStyle/>
          <a:p>
            <a:r>
              <a:rPr lang="zh-CN" altLang="en-US" dirty="0"/>
              <a:t>作用：</a:t>
            </a:r>
            <a:endParaRPr lang="en-US" altLang="zh-CN" dirty="0"/>
          </a:p>
          <a:p>
            <a:pPr marL="285750" indent="-285750">
              <a:buFont typeface="Arial" panose="020B0604020202020204" pitchFamily="34" charset="0"/>
              <a:buChar char="•"/>
            </a:pPr>
            <a:r>
              <a:rPr lang="zh-CN" altLang="en-US" b="0" i="0" dirty="0">
                <a:solidFill>
                  <a:srgbClr val="0D0D0D"/>
                </a:solidFill>
                <a:effectLst/>
                <a:latin typeface="Söhne"/>
              </a:rPr>
              <a:t>将因果关系表示为函数并通过训练模型来学习这个函数</a:t>
            </a:r>
            <a:endParaRPr lang="en-US" altLang="zh-CN" b="0" i="0" dirty="0">
              <a:solidFill>
                <a:srgbClr val="0D0D0D"/>
              </a:solidFill>
              <a:effectLst/>
              <a:latin typeface="Söhne"/>
            </a:endParaRPr>
          </a:p>
          <a:p>
            <a:pPr marL="285750" indent="-285750">
              <a:buFont typeface="Arial" panose="020B0604020202020204" pitchFamily="34" charset="0"/>
              <a:buChar char="•"/>
            </a:pPr>
            <a:r>
              <a:rPr lang="zh-CN" altLang="en-US" b="0" i="0" dirty="0">
                <a:solidFill>
                  <a:srgbClr val="0D0D0D"/>
                </a:solidFill>
                <a:effectLst/>
                <a:latin typeface="Söhne"/>
              </a:rPr>
              <a:t>确保了如果因果关系在数据中明确可见，经过充分训练的图神经网络模型将能够准确估计这些关系</a:t>
            </a:r>
            <a:endParaRPr lang="zh-CN" altLang="en-US" dirty="0"/>
          </a:p>
        </p:txBody>
      </p:sp>
    </p:spTree>
    <p:extLst>
      <p:ext uri="{BB962C8B-B14F-4D97-AF65-F5344CB8AC3E}">
        <p14:creationId xmlns:p14="http://schemas.microsoft.com/office/powerpoint/2010/main" val="323215373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圆角 12">
            <a:extLst>
              <a:ext uri="{FF2B5EF4-FFF2-40B4-BE49-F238E27FC236}">
                <a16:creationId xmlns:a16="http://schemas.microsoft.com/office/drawing/2014/main" id="{92504CCC-12C2-47DD-80E9-6D6B91F83C16}"/>
              </a:ext>
            </a:extLst>
          </p:cNvPr>
          <p:cNvSpPr/>
          <p:nvPr/>
        </p:nvSpPr>
        <p:spPr>
          <a:xfrm>
            <a:off x="660400" y="4919870"/>
            <a:ext cx="5193748" cy="101143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086C226B-8D6E-49DC-B865-2F8D77C6711B}"/>
              </a:ext>
            </a:extLst>
          </p:cNvPr>
          <p:cNvSpPr/>
          <p:nvPr/>
        </p:nvSpPr>
        <p:spPr>
          <a:xfrm>
            <a:off x="851338" y="2992325"/>
            <a:ext cx="6097656" cy="6463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CEEB4126-BF81-45B2-A06A-79EE32AD9908}"/>
              </a:ext>
            </a:extLst>
          </p:cNvPr>
          <p:cNvSpPr/>
          <p:nvPr/>
        </p:nvSpPr>
        <p:spPr>
          <a:xfrm>
            <a:off x="851338" y="1462583"/>
            <a:ext cx="6097656" cy="6463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783045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defRPr/>
            </a:pPr>
            <a:r>
              <a:rPr lang="en-US" altLang="zh-CN" sz="2800" b="1" spc="300" dirty="0">
                <a:solidFill>
                  <a:srgbClr val="44546A">
                    <a:lumMod val="50000"/>
                  </a:srgbClr>
                </a:solidFill>
                <a:latin typeface="Arial" panose="020B0604020202020204"/>
                <a:ea typeface="微软雅黑" panose="020B0503020204020204" pitchFamily="34" charset="-122"/>
                <a:cs typeface="+mn-cs"/>
              </a:rPr>
              <a:t>C</a:t>
            </a:r>
            <a:r>
              <a:rPr kumimoji="0" lang="en-US" altLang="zh-CN" sz="2800" b="1" i="0" u="none" strike="noStrike" kern="1200" cap="none" spc="300" normalizeH="0" baseline="0" noProof="0" dirty="0" err="1">
                <a:ln>
                  <a:noFill/>
                </a:ln>
                <a:solidFill>
                  <a:srgbClr val="44546A">
                    <a:lumMod val="50000"/>
                  </a:srgbClr>
                </a:solidFill>
                <a:effectLst/>
                <a:uLnTx/>
                <a:uFillTx/>
                <a:latin typeface="Arial" panose="020B0604020202020204"/>
                <a:ea typeface="微软雅黑" panose="020B0503020204020204" pitchFamily="34" charset="-122"/>
                <a:cs typeface="+mn-cs"/>
              </a:rPr>
              <a:t>ontribution</a:t>
            </a:r>
            <a:endParaRPr kumimoji="0" lang="zh-CN" altLang="en-US"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i="1" dirty="0">
                  <a:solidFill>
                    <a:prstClr val="white"/>
                  </a:solidFill>
                  <a:latin typeface="微软雅黑" panose="020B0503020204020204" pitchFamily="34" charset="-122"/>
                  <a:ea typeface="微软雅黑" panose="020B0503020204020204" pitchFamily="34" charset="-122"/>
                </a:rPr>
                <a:t>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a:extLst>
              <a:ext uri="{FF2B5EF4-FFF2-40B4-BE49-F238E27FC236}">
                <a16:creationId xmlns:a16="http://schemas.microsoft.com/office/drawing/2014/main" id="{3ACCF58D-D2AD-D93A-B700-45924AE7B505}"/>
              </a:ext>
            </a:extLst>
          </p:cNvPr>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 name="文本框 3">
            <a:extLst>
              <a:ext uri="{FF2B5EF4-FFF2-40B4-BE49-F238E27FC236}">
                <a16:creationId xmlns:a16="http://schemas.microsoft.com/office/drawing/2014/main" id="{376BA68E-0260-4787-A532-CE6B61559567}"/>
              </a:ext>
            </a:extLst>
          </p:cNvPr>
          <p:cNvSpPr txBox="1"/>
          <p:nvPr/>
        </p:nvSpPr>
        <p:spPr>
          <a:xfrm>
            <a:off x="592554" y="983974"/>
            <a:ext cx="1922046" cy="369332"/>
          </a:xfrm>
          <a:prstGeom prst="rect">
            <a:avLst/>
          </a:prstGeom>
          <a:noFill/>
        </p:spPr>
        <p:txBody>
          <a:bodyPr wrap="square" rtlCol="0">
            <a:spAutoFit/>
          </a:bodyPr>
          <a:lstStyle/>
          <a:p>
            <a:r>
              <a:rPr lang="zh-CN" altLang="en-US" dirty="0"/>
              <a:t>分析</a:t>
            </a:r>
            <a:r>
              <a:rPr lang="en-US" altLang="zh-CN" dirty="0"/>
              <a:t>Y</a:t>
            </a:r>
            <a:r>
              <a:rPr lang="zh-CN" altLang="en-US" dirty="0"/>
              <a:t>与</a:t>
            </a:r>
            <a:r>
              <a:rPr lang="en-US" altLang="zh-CN" dirty="0"/>
              <a:t>G</a:t>
            </a:r>
            <a:r>
              <a:rPr lang="zh-CN" altLang="en-US" dirty="0"/>
              <a:t>的关系：</a:t>
            </a:r>
          </a:p>
        </p:txBody>
      </p:sp>
      <p:sp>
        <p:nvSpPr>
          <p:cNvPr id="8" name="文本框 7">
            <a:extLst>
              <a:ext uri="{FF2B5EF4-FFF2-40B4-BE49-F238E27FC236}">
                <a16:creationId xmlns:a16="http://schemas.microsoft.com/office/drawing/2014/main" id="{94E056E9-0BE2-48F3-B549-A64D4A01ED15}"/>
              </a:ext>
            </a:extLst>
          </p:cNvPr>
          <p:cNvSpPr txBox="1"/>
          <p:nvPr/>
        </p:nvSpPr>
        <p:spPr>
          <a:xfrm>
            <a:off x="735495" y="4919870"/>
            <a:ext cx="3140765"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传统</a:t>
            </a:r>
            <a:r>
              <a:rPr lang="en-US" altLang="zh-CN" dirty="0"/>
              <a:t>GNN</a:t>
            </a:r>
            <a:r>
              <a:rPr lang="zh-CN" altLang="en-US" dirty="0"/>
              <a:t>：</a:t>
            </a:r>
            <a:r>
              <a:rPr lang="en-US" altLang="zh-CN" b="0" i="0" dirty="0">
                <a:solidFill>
                  <a:srgbClr val="000000"/>
                </a:solidFill>
                <a:effectLst/>
                <a:latin typeface="微软雅黑" panose="020B0503020204020204" pitchFamily="34" charset="-122"/>
                <a:ea typeface="微软雅黑" panose="020B0503020204020204" pitchFamily="34" charset="-122"/>
              </a:rPr>
              <a:t>ERM</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ASAP</a:t>
            </a:r>
            <a:endParaRPr lang="zh-CN" altLang="en-US" dirty="0"/>
          </a:p>
        </p:txBody>
      </p:sp>
      <p:sp>
        <p:nvSpPr>
          <p:cNvPr id="22" name="文本框 21">
            <a:extLst>
              <a:ext uri="{FF2B5EF4-FFF2-40B4-BE49-F238E27FC236}">
                <a16:creationId xmlns:a16="http://schemas.microsoft.com/office/drawing/2014/main" id="{345B6F65-9690-4290-9F34-224FFF3A714A}"/>
              </a:ext>
            </a:extLst>
          </p:cNvPr>
          <p:cNvSpPr txBox="1"/>
          <p:nvPr/>
        </p:nvSpPr>
        <p:spPr>
          <a:xfrm>
            <a:off x="735495" y="5439733"/>
            <a:ext cx="6097656" cy="369332"/>
          </a:xfrm>
          <a:prstGeom prst="rect">
            <a:avLst/>
          </a:prstGeom>
          <a:noFill/>
        </p:spPr>
        <p:txBody>
          <a:bodyPr wrap="square">
            <a:spAutoFit/>
          </a:bodyPr>
          <a:lstStyle/>
          <a:p>
            <a:pPr marL="285750" indent="-285750">
              <a:buFont typeface="Arial" panose="020B0604020202020204" pitchFamily="34" charset="0"/>
              <a:buChar char="•"/>
            </a:pPr>
            <a:r>
              <a:rPr lang="zh-CN" altLang="en-US" b="0" i="0" dirty="0">
                <a:solidFill>
                  <a:srgbClr val="000000"/>
                </a:solidFill>
                <a:effectLst/>
                <a:latin typeface="等线" panose="02010600030101010101" pitchFamily="2" charset="-122"/>
                <a:ea typeface="等线" panose="02010600030101010101" pitchFamily="2" charset="-122"/>
              </a:rPr>
              <a:t>因果增强的</a:t>
            </a:r>
            <a:r>
              <a:rPr lang="en-US" altLang="zh-CN" b="0" i="0" dirty="0" err="1">
                <a:solidFill>
                  <a:srgbClr val="000000"/>
                </a:solidFill>
                <a:effectLst/>
                <a:latin typeface="等线" panose="02010600030101010101" pitchFamily="2" charset="-122"/>
                <a:ea typeface="等线" panose="02010600030101010101" pitchFamily="2" charset="-122"/>
              </a:rPr>
              <a:t>gnn</a:t>
            </a:r>
            <a:r>
              <a:rPr lang="zh-CN" altLang="en-US" b="0" i="0" dirty="0">
                <a:solidFill>
                  <a:srgbClr val="000000"/>
                </a:solidFill>
                <a:effectLst/>
                <a:latin typeface="等线" panose="02010600030101010101" pitchFamily="2" charset="-122"/>
                <a:ea typeface="等线" panose="02010600030101010101" pitchFamily="2"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DIR</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CIGA</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DISC</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RCGRL</a:t>
            </a:r>
            <a:endParaRPr lang="zh-CN" altLang="en-US" dirty="0">
              <a:latin typeface="等线" panose="02010600030101010101" pitchFamily="2" charset="-122"/>
              <a:ea typeface="等线" panose="02010600030101010101" pitchFamily="2" charset="-122"/>
            </a:endParaRPr>
          </a:p>
        </p:txBody>
      </p:sp>
      <p:pic>
        <p:nvPicPr>
          <p:cNvPr id="10" name="图片 9">
            <a:extLst>
              <a:ext uri="{FF2B5EF4-FFF2-40B4-BE49-F238E27FC236}">
                <a16:creationId xmlns:a16="http://schemas.microsoft.com/office/drawing/2014/main" id="{0EAD3E22-2444-460C-A91B-25A274F7DBA6}"/>
              </a:ext>
            </a:extLst>
          </p:cNvPr>
          <p:cNvPicPr>
            <a:picLocks noChangeAspect="1"/>
          </p:cNvPicPr>
          <p:nvPr/>
        </p:nvPicPr>
        <p:blipFill>
          <a:blip r:embed="rId4"/>
          <a:stretch>
            <a:fillRect/>
          </a:stretch>
        </p:blipFill>
        <p:spPr>
          <a:xfrm>
            <a:off x="7268498" y="1164558"/>
            <a:ext cx="4733925" cy="3638550"/>
          </a:xfrm>
          <a:prstGeom prst="rect">
            <a:avLst/>
          </a:prstGeom>
        </p:spPr>
      </p:pic>
      <p:sp>
        <p:nvSpPr>
          <p:cNvPr id="25" name="文本框 24">
            <a:extLst>
              <a:ext uri="{FF2B5EF4-FFF2-40B4-BE49-F238E27FC236}">
                <a16:creationId xmlns:a16="http://schemas.microsoft.com/office/drawing/2014/main" id="{CF86CFF6-6EFA-4F17-8FC7-89DCE79BC16D}"/>
              </a:ext>
            </a:extLst>
          </p:cNvPr>
          <p:cNvSpPr txBox="1"/>
          <p:nvPr/>
        </p:nvSpPr>
        <p:spPr>
          <a:xfrm>
            <a:off x="7268498" y="5081536"/>
            <a:ext cx="4872658" cy="923330"/>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因果增强的</a:t>
            </a:r>
            <a:r>
              <a:rPr lang="en-US" altLang="zh-CN" b="0" i="0" dirty="0" err="1">
                <a:solidFill>
                  <a:srgbClr val="000000"/>
                </a:solidFill>
                <a:effectLst/>
                <a:latin typeface="微软雅黑" panose="020B0503020204020204" pitchFamily="34" charset="-122"/>
                <a:ea typeface="微软雅黑" panose="020B0503020204020204" pitchFamily="34" charset="-122"/>
              </a:rPr>
              <a:t>gnn</a:t>
            </a:r>
            <a:r>
              <a:rPr lang="zh-CN" altLang="en-US" b="0" i="0" dirty="0">
                <a:solidFill>
                  <a:srgbClr val="000000"/>
                </a:solidFill>
                <a:effectLst/>
                <a:latin typeface="微软雅黑" panose="020B0503020204020204" pitchFamily="34" charset="-122"/>
                <a:ea typeface="微软雅黑" panose="020B0503020204020204" pitchFamily="34" charset="-122"/>
              </a:rPr>
              <a:t>和常规</a:t>
            </a:r>
            <a:r>
              <a:rPr lang="en-US" altLang="zh-CN" b="0" i="0" dirty="0" err="1">
                <a:solidFill>
                  <a:srgbClr val="000000"/>
                </a:solidFill>
                <a:effectLst/>
                <a:latin typeface="微软雅黑" panose="020B0503020204020204" pitchFamily="34" charset="-122"/>
                <a:ea typeface="微软雅黑" panose="020B0503020204020204" pitchFamily="34" charset="-122"/>
              </a:rPr>
              <a:t>gnn</a:t>
            </a:r>
            <a:r>
              <a:rPr lang="zh-CN" altLang="en-US" b="0" i="0" dirty="0">
                <a:solidFill>
                  <a:srgbClr val="000000"/>
                </a:solidFill>
                <a:effectLst/>
                <a:latin typeface="微软雅黑" panose="020B0503020204020204" pitchFamily="34" charset="-122"/>
                <a:ea typeface="微软雅黑" panose="020B0503020204020204" pitchFamily="34" charset="-122"/>
              </a:rPr>
              <a:t>的表现相似，缺乏明显的优势。有时，因果增强的</a:t>
            </a:r>
            <a:r>
              <a:rPr lang="en-US" altLang="zh-CN" b="0" i="0" dirty="0" err="1">
                <a:solidFill>
                  <a:srgbClr val="000000"/>
                </a:solidFill>
                <a:effectLst/>
                <a:latin typeface="微软雅黑" panose="020B0503020204020204" pitchFamily="34" charset="-122"/>
                <a:ea typeface="微软雅黑" panose="020B0503020204020204" pitchFamily="34" charset="-122"/>
              </a:rPr>
              <a:t>gnn</a:t>
            </a:r>
            <a:r>
              <a:rPr lang="zh-CN" altLang="en-US" b="0" i="0" dirty="0">
                <a:solidFill>
                  <a:srgbClr val="000000"/>
                </a:solidFill>
                <a:effectLst/>
                <a:latin typeface="微软雅黑" panose="020B0503020204020204" pitchFamily="34" charset="-122"/>
                <a:ea typeface="微软雅黑" panose="020B0503020204020204" pitchFamily="34" charset="-122"/>
              </a:rPr>
              <a:t>甚至表现更差</a:t>
            </a:r>
            <a:endParaRPr lang="zh-CN" altLang="en-US" dirty="0"/>
          </a:p>
        </p:txBody>
      </p:sp>
      <p:cxnSp>
        <p:nvCxnSpPr>
          <p:cNvPr id="9" name="直接箭头连接符 8">
            <a:extLst>
              <a:ext uri="{FF2B5EF4-FFF2-40B4-BE49-F238E27FC236}">
                <a16:creationId xmlns:a16="http://schemas.microsoft.com/office/drawing/2014/main" id="{75BD3AA2-FF4A-41FF-B2DA-EA4F4A172853}"/>
              </a:ext>
            </a:extLst>
          </p:cNvPr>
          <p:cNvCxnSpPr>
            <a:cxnSpLocks/>
          </p:cNvCxnSpPr>
          <p:nvPr/>
        </p:nvCxnSpPr>
        <p:spPr>
          <a:xfrm>
            <a:off x="3345346" y="1997084"/>
            <a:ext cx="57150" cy="10295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1B58FD9B-E150-4B34-A349-0E0D60EAC66F}"/>
              </a:ext>
            </a:extLst>
          </p:cNvPr>
          <p:cNvSpPr txBox="1"/>
          <p:nvPr/>
        </p:nvSpPr>
        <p:spPr>
          <a:xfrm>
            <a:off x="1115923" y="1462583"/>
            <a:ext cx="6097656" cy="646331"/>
          </a:xfrm>
          <a:prstGeom prst="rect">
            <a:avLst/>
          </a:prstGeom>
          <a:noFill/>
        </p:spPr>
        <p:txBody>
          <a:bodyPr wrap="square">
            <a:spAutoFit/>
          </a:bodyPr>
          <a:lstStyle/>
          <a:p>
            <a:r>
              <a:rPr lang="zh-CN" altLang="en-US" b="0" i="0" dirty="0">
                <a:solidFill>
                  <a:srgbClr val="0D0D0D"/>
                </a:solidFill>
                <a:effectLst/>
              </a:rPr>
              <a:t>假设：给定 </a:t>
            </a:r>
            <a:r>
              <a:rPr lang="en-US" altLang="zh-CN" b="0" i="1" dirty="0">
                <a:solidFill>
                  <a:srgbClr val="0D0D0D"/>
                </a:solidFill>
                <a:effectLst/>
              </a:rPr>
              <a:t>G</a:t>
            </a:r>
            <a:r>
              <a:rPr lang="zh-CN" altLang="en-US" b="0" i="0" dirty="0">
                <a:solidFill>
                  <a:srgbClr val="0D0D0D"/>
                </a:solidFill>
                <a:effectLst/>
              </a:rPr>
              <a:t>，祖先 </a:t>
            </a:r>
            <a:r>
              <a:rPr lang="en-US" altLang="zh-CN" b="0" i="1" dirty="0">
                <a:solidFill>
                  <a:srgbClr val="0D0D0D"/>
                </a:solidFill>
                <a:effectLst/>
              </a:rPr>
              <a:t>S</a:t>
            </a:r>
            <a:r>
              <a:rPr lang="zh-CN" altLang="en-US" b="0" i="0" dirty="0">
                <a:solidFill>
                  <a:srgbClr val="0D0D0D"/>
                </a:solidFill>
                <a:effectLst/>
              </a:rPr>
              <a:t> 和目标 </a:t>
            </a:r>
            <a:r>
              <a:rPr lang="en-US" altLang="zh-CN" b="0" i="1" dirty="0">
                <a:solidFill>
                  <a:srgbClr val="0D0D0D"/>
                </a:solidFill>
                <a:effectLst/>
              </a:rPr>
              <a:t>Y</a:t>
            </a:r>
            <a:r>
              <a:rPr lang="zh-CN" altLang="en-US" b="0" i="0" dirty="0">
                <a:solidFill>
                  <a:srgbClr val="0D0D0D"/>
                </a:solidFill>
                <a:effectLst/>
              </a:rPr>
              <a:t> 在条件概率上是独立的：𝑆⊥</a:t>
            </a:r>
            <a:r>
              <a:rPr lang="en-US" altLang="zh-CN" b="0" i="1" dirty="0">
                <a:solidFill>
                  <a:srgbClr val="0D0D0D"/>
                </a:solidFill>
                <a:effectLst/>
              </a:rPr>
              <a:t>Y</a:t>
            </a:r>
            <a:r>
              <a:rPr lang="zh-CN" altLang="en-US" b="0" i="0" dirty="0">
                <a:solidFill>
                  <a:srgbClr val="0D0D0D"/>
                </a:solidFill>
                <a:effectLst/>
              </a:rPr>
              <a:t>∣</a:t>
            </a:r>
            <a:r>
              <a:rPr lang="en-US" altLang="zh-CN" b="0" i="1" dirty="0">
                <a:solidFill>
                  <a:srgbClr val="0D0D0D"/>
                </a:solidFill>
                <a:effectLst/>
              </a:rPr>
              <a:t>G</a:t>
            </a:r>
            <a:r>
              <a:rPr lang="zh-CN" altLang="en-US" b="0" i="0" dirty="0">
                <a:solidFill>
                  <a:srgbClr val="0D0D0D"/>
                </a:solidFill>
                <a:effectLst/>
              </a:rPr>
              <a:t>。</a:t>
            </a:r>
            <a:endParaRPr lang="zh-CN" altLang="en-US" dirty="0"/>
          </a:p>
        </p:txBody>
      </p:sp>
      <p:sp>
        <p:nvSpPr>
          <p:cNvPr id="26" name="文本框 25">
            <a:extLst>
              <a:ext uri="{FF2B5EF4-FFF2-40B4-BE49-F238E27FC236}">
                <a16:creationId xmlns:a16="http://schemas.microsoft.com/office/drawing/2014/main" id="{76532930-5E3B-4BDD-95B1-5AD92ADC6F72}"/>
              </a:ext>
            </a:extLst>
          </p:cNvPr>
          <p:cNvSpPr txBox="1"/>
          <p:nvPr/>
        </p:nvSpPr>
        <p:spPr>
          <a:xfrm>
            <a:off x="1061003" y="3049576"/>
            <a:ext cx="6097656" cy="646331"/>
          </a:xfrm>
          <a:prstGeom prst="rect">
            <a:avLst/>
          </a:prstGeom>
          <a:noFill/>
        </p:spPr>
        <p:txBody>
          <a:bodyPr wrap="square">
            <a:spAutoFit/>
          </a:bodyPr>
          <a:lstStyle/>
          <a:p>
            <a:r>
              <a:rPr lang="zh-CN" altLang="en-US" b="0" i="0" dirty="0">
                <a:solidFill>
                  <a:srgbClr val="0D0D0D"/>
                </a:solidFill>
                <a:effectLst/>
              </a:rPr>
              <a:t>定理：如果在图 </a:t>
            </a:r>
            <a:r>
              <a:rPr lang="en-US" altLang="zh-CN" b="0" i="1" dirty="0">
                <a:solidFill>
                  <a:srgbClr val="0D0D0D"/>
                </a:solidFill>
                <a:effectLst/>
              </a:rPr>
              <a:t>G</a:t>
            </a:r>
            <a:r>
              <a:rPr lang="zh-CN" altLang="en-US" b="0" i="0" dirty="0">
                <a:solidFill>
                  <a:srgbClr val="0D0D0D"/>
                </a:solidFill>
                <a:effectLst/>
              </a:rPr>
              <a:t> 中没有混淆因素，并且假设</a:t>
            </a:r>
            <a:r>
              <a:rPr lang="en-US" altLang="zh-CN" b="0" i="0" dirty="0">
                <a:solidFill>
                  <a:srgbClr val="0D0D0D"/>
                </a:solidFill>
                <a:effectLst/>
              </a:rPr>
              <a:t>1</a:t>
            </a:r>
            <a:r>
              <a:rPr lang="zh-CN" altLang="en-US" b="0" i="0" dirty="0">
                <a:solidFill>
                  <a:srgbClr val="0D0D0D"/>
                </a:solidFill>
                <a:effectLst/>
              </a:rPr>
              <a:t>成立，那么 𝑃</a:t>
            </a:r>
            <a:r>
              <a:rPr lang="en-US" altLang="zh-CN" b="0" i="0" dirty="0">
                <a:solidFill>
                  <a:srgbClr val="0D0D0D"/>
                </a:solidFill>
                <a:effectLst/>
              </a:rPr>
              <a:t>(</a:t>
            </a:r>
            <a:r>
              <a:rPr lang="zh-CN" altLang="en-US" b="0" i="0" dirty="0">
                <a:solidFill>
                  <a:srgbClr val="0D0D0D"/>
                </a:solidFill>
                <a:effectLst/>
              </a:rPr>
              <a:t>𝑌∣𝐺</a:t>
            </a:r>
            <a:r>
              <a:rPr lang="en-US" altLang="zh-CN" b="0" i="0" dirty="0">
                <a:solidFill>
                  <a:srgbClr val="0D0D0D"/>
                </a:solidFill>
                <a:effectLst/>
              </a:rPr>
              <a:t>^)</a:t>
            </a:r>
            <a:r>
              <a:rPr lang="en-US" altLang="zh-CN" b="0" i="1" dirty="0">
                <a:solidFill>
                  <a:srgbClr val="0D0D0D"/>
                </a:solidFill>
                <a:effectLst/>
              </a:rPr>
              <a:t> </a:t>
            </a:r>
            <a:r>
              <a:rPr lang="zh-CN" altLang="en-US" b="0" i="0" dirty="0">
                <a:solidFill>
                  <a:srgbClr val="0D0D0D"/>
                </a:solidFill>
                <a:effectLst/>
              </a:rPr>
              <a:t>是可因果估计的。</a:t>
            </a:r>
            <a:endParaRPr lang="zh-CN" altLang="en-US" dirty="0"/>
          </a:p>
        </p:txBody>
      </p:sp>
      <p:sp>
        <p:nvSpPr>
          <p:cNvPr id="12" name="文本框 11">
            <a:extLst>
              <a:ext uri="{FF2B5EF4-FFF2-40B4-BE49-F238E27FC236}">
                <a16:creationId xmlns:a16="http://schemas.microsoft.com/office/drawing/2014/main" id="{4332F54B-EF50-4783-980A-85A3B8F15175}"/>
              </a:ext>
            </a:extLst>
          </p:cNvPr>
          <p:cNvSpPr txBox="1"/>
          <p:nvPr/>
        </p:nvSpPr>
        <p:spPr>
          <a:xfrm>
            <a:off x="790414" y="4433776"/>
            <a:ext cx="1431235" cy="369332"/>
          </a:xfrm>
          <a:prstGeom prst="rect">
            <a:avLst/>
          </a:prstGeom>
          <a:noFill/>
        </p:spPr>
        <p:txBody>
          <a:bodyPr wrap="square" rtlCol="0">
            <a:spAutoFit/>
          </a:bodyPr>
          <a:lstStyle/>
          <a:p>
            <a:r>
              <a:rPr lang="zh-CN" altLang="en-US" dirty="0"/>
              <a:t>实验对比：</a:t>
            </a:r>
          </a:p>
        </p:txBody>
      </p:sp>
    </p:spTree>
    <p:extLst>
      <p:ext uri="{BB962C8B-B14F-4D97-AF65-F5344CB8AC3E}">
        <p14:creationId xmlns:p14="http://schemas.microsoft.com/office/powerpoint/2010/main" val="1374004860"/>
      </p:ext>
    </p:extLst>
  </p:cSld>
  <p:clrMapOvr>
    <a:masterClrMapping/>
  </p:clrMapOvr>
  <p:transition>
    <p:fad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3364</TotalTime>
  <Words>3211</Words>
  <Application>Microsoft Office PowerPoint</Application>
  <PresentationFormat>宽屏</PresentationFormat>
  <Paragraphs>256</Paragraphs>
  <Slides>13</Slides>
  <Notes>13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vt:i4>
      </vt:variant>
    </vt:vector>
  </HeadingPairs>
  <TitlesOfParts>
    <vt:vector size="27" baseType="lpstr">
      <vt:lpstr>CMSY8</vt:lpstr>
      <vt:lpstr>KaTeX_Main</vt:lpstr>
      <vt:lpstr>KaTeX_Math</vt:lpstr>
      <vt:lpstr>NimbusRomNo9L-Regu</vt:lpstr>
      <vt:lpstr>Söhne</vt:lpstr>
      <vt:lpstr>等线</vt:lpstr>
      <vt:lpstr>等线 Light</vt:lpstr>
      <vt:lpstr>宋体</vt:lpstr>
      <vt:lpstr>微软雅黑</vt:lpstr>
      <vt:lpstr>Arial</vt:lpstr>
      <vt:lpstr>Arial Narrow</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奕婷 刘</dc:creator>
  <cp:lastModifiedBy>律 自</cp:lastModifiedBy>
  <cp:revision>81</cp:revision>
  <dcterms:created xsi:type="dcterms:W3CDTF">2023-11-14T08:05:33Z</dcterms:created>
  <dcterms:modified xsi:type="dcterms:W3CDTF">2024-05-08T04:55:23Z</dcterms:modified>
</cp:coreProperties>
</file>