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32" r:id="rId2"/>
    <p:sldId id="3608" r:id="rId3"/>
    <p:sldId id="3609" r:id="rId4"/>
    <p:sldId id="3612" r:id="rId5"/>
    <p:sldId id="3611" r:id="rId6"/>
    <p:sldId id="3618" r:id="rId7"/>
    <p:sldId id="3610" r:id="rId8"/>
    <p:sldId id="3617" r:id="rId9"/>
    <p:sldId id="3616" r:id="rId10"/>
    <p:sldId id="3613" r:id="rId11"/>
    <p:sldId id="3614" r:id="rId12"/>
    <p:sldId id="3619" r:id="rId13"/>
    <p:sldId id="42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C0081-33EE-49E7-ABBC-9DD3567873E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58EB-8DCC-4F73-B9EB-5808F245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6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100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573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30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275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5CB39-CEC1-4C61-9A61-294C5852431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75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45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480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167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09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36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349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28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93169-FE9F-45F4-B7FD-A039670AC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9E02DA-94AC-4E21-9B62-E4A498C47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56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E1DD8E-6DF4-8D3C-25E3-9CD070E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976C4-FD25-9518-B1B7-1BE6E365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8E5D2-2F9F-2BF7-B93C-B9CC2DB3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5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65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23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6w/0ftrt2wj1sx03zt3_zycm4_c0000gn/T/com.microsoft.Powerpoint/converted_emf.em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DB71527-03B8-4E43-AD7E-33B9C1630538}"/>
              </a:ext>
            </a:extLst>
          </p:cNvPr>
          <p:cNvSpPr/>
          <p:nvPr/>
        </p:nvSpPr>
        <p:spPr>
          <a:xfrm>
            <a:off x="-1" y="1060222"/>
            <a:ext cx="12192000" cy="3166420"/>
          </a:xfrm>
          <a:prstGeom prst="rect">
            <a:avLst/>
          </a:prstGeom>
          <a:solidFill>
            <a:srgbClr val="1A6299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2015916225123342.jpg">
            <a:extLst>
              <a:ext uri="{FF2B5EF4-FFF2-40B4-BE49-F238E27FC236}">
                <a16:creationId xmlns:a16="http://schemas.microsoft.com/office/drawing/2014/main" id="{4432109C-7152-4F9A-BDB2-C7DE5D5E72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7445" r="9987"/>
          <a:stretch/>
        </p:blipFill>
        <p:spPr>
          <a:xfrm>
            <a:off x="5080689" y="4632981"/>
            <a:ext cx="2030621" cy="1998443"/>
          </a:xfrm>
          <a:prstGeom prst="rect">
            <a:avLst/>
          </a:prstGeom>
        </p:spPr>
      </p:pic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5D64B8D0-E6C0-44F6-B88D-9B357CE52D80}"/>
              </a:ext>
            </a:extLst>
          </p:cNvPr>
          <p:cNvSpPr txBox="1"/>
          <p:nvPr/>
        </p:nvSpPr>
        <p:spPr>
          <a:xfrm>
            <a:off x="1317689" y="1825868"/>
            <a:ext cx="9556617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Federated Learning Over Coupled Graphs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F7E85B51-5704-4ACA-B5D7-B1880851D76A}"/>
              </a:ext>
            </a:extLst>
          </p:cNvPr>
          <p:cNvSpPr txBox="1"/>
          <p:nvPr/>
        </p:nvSpPr>
        <p:spPr>
          <a:xfrm>
            <a:off x="2248093" y="3018095"/>
            <a:ext cx="88921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Published in  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IEEE Transactions on Parallel and Distributed Systems,</a:t>
            </a:r>
          </a:p>
          <a:p>
            <a:pPr algn="r">
              <a:defRPr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APRIL 2023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标题占位符 1">
            <a:extLst>
              <a:ext uri="{FF2B5EF4-FFF2-40B4-BE49-F238E27FC236}">
                <a16:creationId xmlns:a16="http://schemas.microsoft.com/office/drawing/2014/main" id="{63EE6C64-F8BE-4B6A-8BA5-06D851200130}"/>
              </a:ext>
            </a:extLst>
          </p:cNvPr>
          <p:cNvSpPr txBox="1"/>
          <p:nvPr/>
        </p:nvSpPr>
        <p:spPr>
          <a:xfrm>
            <a:off x="8940543" y="5037421"/>
            <a:ext cx="268303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汇报人：罗林丰</a:t>
            </a:r>
          </a:p>
        </p:txBody>
      </p:sp>
    </p:spTree>
    <p:extLst>
      <p:ext uri="{BB962C8B-B14F-4D97-AF65-F5344CB8AC3E}">
        <p14:creationId xmlns:p14="http://schemas.microsoft.com/office/powerpoint/2010/main" val="34377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918816" y="189980"/>
            <a:ext cx="7983521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隐私保护 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LNNC(Local Nearest Neighbor Connection)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斜纹 25">
            <a:extLst>
              <a:ext uri="{FF2B5EF4-FFF2-40B4-BE49-F238E27FC236}">
                <a16:creationId xmlns:a16="http://schemas.microsoft.com/office/drawing/2014/main" id="{F6AABE66-7540-4D2D-9500-4A5D40D7B1BB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斜纹 26">
            <a:extLst>
              <a:ext uri="{FF2B5EF4-FFF2-40B4-BE49-F238E27FC236}">
                <a16:creationId xmlns:a16="http://schemas.microsoft.com/office/drawing/2014/main" id="{A0A5B031-F020-4CE9-8A22-BD191DC54FFF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39841D-85E5-4D26-B3AD-B8EA01F7EE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"/>
          <a:stretch/>
        </p:blipFill>
        <p:spPr>
          <a:xfrm>
            <a:off x="188999" y="2708049"/>
            <a:ext cx="5441152" cy="153985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1EB43C7-7E64-4EC2-AADA-110D3CB76CF6}"/>
              </a:ext>
            </a:extLst>
          </p:cNvPr>
          <p:cNvSpPr txBox="1"/>
          <p:nvPr/>
        </p:nvSpPr>
        <p:spPr>
          <a:xfrm>
            <a:off x="918814" y="5765214"/>
            <a:ext cx="10053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使用LNNC，可以保证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party j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内的每个内部节点至少有一个内边，来打破了隐私泄露的必要条件。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B4D185E-A08D-4655-B5A3-19C39E643417}"/>
              </a:ext>
            </a:extLst>
          </p:cNvPr>
          <p:cNvSpPr txBox="1"/>
          <p:nvPr/>
        </p:nvSpPr>
        <p:spPr>
          <a:xfrm>
            <a:off x="918814" y="5069889"/>
            <a:ext cx="11051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LNNC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party j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开始FedCog传播之前，它在内部节点中检索邻居只有外部节点的点，并增加一条它到另一个最近的内部节点的边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436B7BF-1472-4731-A977-580ECB72CAEC}"/>
              </a:ext>
            </a:extLst>
          </p:cNvPr>
          <p:cNvSpPr txBox="1"/>
          <p:nvPr/>
        </p:nvSpPr>
        <p:spPr>
          <a:xfrm>
            <a:off x="918814" y="1403906"/>
            <a:ext cx="9785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在实际的耦合图场景中，节点的特征向量通常是敏感信息。因此，FedCog必须确保恶意方或服务器在传播过程中无法获取任何节点特征向量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80D848-DBE9-4612-B36D-3F22C77FA206}"/>
              </a:ext>
            </a:extLst>
          </p:cNvPr>
          <p:cNvSpPr txBox="1"/>
          <p:nvPr/>
        </p:nvSpPr>
        <p:spPr>
          <a:xfrm>
            <a:off x="5837006" y="2532282"/>
            <a:ext cx="45791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恶意团体集合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party j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的内部节点的特征值的必要条件是，存在内部节点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，其邻居都属于恶意团体集合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的各个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的内部节点，且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没有内部边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存在内部边，则传递出去的特征中间值必定会加上内部其它节点的特征值）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67743F6-1B62-42B7-9FB9-FC0D015CD11F}"/>
              </a:ext>
            </a:extLst>
          </p:cNvPr>
          <p:cNvSpPr/>
          <p:nvPr/>
        </p:nvSpPr>
        <p:spPr>
          <a:xfrm>
            <a:off x="908351" y="1280787"/>
            <a:ext cx="9658547" cy="8188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17EC4CF-957F-4356-93FD-2A24B141A541}"/>
              </a:ext>
            </a:extLst>
          </p:cNvPr>
          <p:cNvSpPr/>
          <p:nvPr/>
        </p:nvSpPr>
        <p:spPr>
          <a:xfrm>
            <a:off x="5690581" y="2463468"/>
            <a:ext cx="4818287" cy="19168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C8F2D4D-7507-4603-8858-5504FCBD5E62}"/>
              </a:ext>
            </a:extLst>
          </p:cNvPr>
          <p:cNvSpPr/>
          <p:nvPr/>
        </p:nvSpPr>
        <p:spPr>
          <a:xfrm>
            <a:off x="918814" y="4939153"/>
            <a:ext cx="10796662" cy="1336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52C239B-463F-446D-98C2-1D77D88D5B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1" t="58876" r="4183" b="5839"/>
          <a:stretch/>
        </p:blipFill>
        <p:spPr>
          <a:xfrm>
            <a:off x="10569298" y="2865344"/>
            <a:ext cx="1534154" cy="127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5DAD650-CBD9-450A-87DD-8325E8A56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" t="2118" r="422" b="7475"/>
          <a:stretch/>
        </p:blipFill>
        <p:spPr>
          <a:xfrm>
            <a:off x="57252" y="1536240"/>
            <a:ext cx="5897428" cy="3385235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sp>
        <p:nvSpPr>
          <p:cNvPr id="14" name="斜纹 13">
            <a:extLst>
              <a:ext uri="{FF2B5EF4-FFF2-40B4-BE49-F238E27FC236}">
                <a16:creationId xmlns:a16="http://schemas.microsoft.com/office/drawing/2014/main" id="{90289D93-4632-4CA3-9C5F-B18B0C9FB545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斜纹 14">
            <a:extLst>
              <a:ext uri="{FF2B5EF4-FFF2-40B4-BE49-F238E27FC236}">
                <a16:creationId xmlns:a16="http://schemas.microsoft.com/office/drawing/2014/main" id="{BB0A2CC7-A989-412D-8469-35698026BB49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842FC1-D4D8-42E7-9257-F88DABD93D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" t="3105" b="7749"/>
          <a:stretch/>
        </p:blipFill>
        <p:spPr>
          <a:xfrm>
            <a:off x="5913435" y="1482213"/>
            <a:ext cx="6221313" cy="349329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4FF1EFF-6FFC-4D43-8987-0F8BE5188951}"/>
              </a:ext>
            </a:extLst>
          </p:cNvPr>
          <p:cNvSpPr txBox="1"/>
          <p:nvPr/>
        </p:nvSpPr>
        <p:spPr>
          <a:xfrm>
            <a:off x="680283" y="5138098"/>
            <a:ext cx="5113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划分图数据在节点分类任务上的准确率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44A3AC-A54E-45D5-91DA-A48A5C469E5A}"/>
              </a:ext>
            </a:extLst>
          </p:cNvPr>
          <p:cNvSpPr txBox="1"/>
          <p:nvPr/>
        </p:nvSpPr>
        <p:spPr>
          <a:xfrm>
            <a:off x="6857378" y="5138098"/>
            <a:ext cx="5113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METIS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划分图数据在节点分类任务上的准确率</a:t>
            </a:r>
          </a:p>
        </p:txBody>
      </p:sp>
    </p:spTree>
    <p:extLst>
      <p:ext uri="{BB962C8B-B14F-4D97-AF65-F5344CB8AC3E}">
        <p14:creationId xmlns:p14="http://schemas.microsoft.com/office/powerpoint/2010/main" val="253822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</p:cNvCxnSpPr>
          <p:nvPr/>
        </p:nvCxnSpPr>
        <p:spPr>
          <a:xfrm>
            <a:off x="9579524" y="6516713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</a:p>
        </p:txBody>
      </p:sp>
      <p:sp>
        <p:nvSpPr>
          <p:cNvPr id="14" name="斜纹 13">
            <a:extLst>
              <a:ext uri="{FF2B5EF4-FFF2-40B4-BE49-F238E27FC236}">
                <a16:creationId xmlns:a16="http://schemas.microsoft.com/office/drawing/2014/main" id="{90289D93-4632-4CA3-9C5F-B18B0C9FB545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斜纹 14">
            <a:extLst>
              <a:ext uri="{FF2B5EF4-FFF2-40B4-BE49-F238E27FC236}">
                <a16:creationId xmlns:a16="http://schemas.microsoft.com/office/drawing/2014/main" id="{BB0A2CC7-A989-412D-8469-35698026BB49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0D0A02-97E7-4BAB-BFA5-450650301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4" y="947948"/>
            <a:ext cx="6363561" cy="35429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3B4B0F-A81C-4F0C-824C-21D963806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53" y="4998893"/>
            <a:ext cx="6648220" cy="1078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2ED65A-9EE7-4575-9E15-62AD1247B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60" y="1333115"/>
            <a:ext cx="4422016" cy="453192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ABB3AC2-726A-418F-886A-B58C476FC949}"/>
              </a:ext>
            </a:extLst>
          </p:cNvPr>
          <p:cNvSpPr txBox="1"/>
          <p:nvPr/>
        </p:nvSpPr>
        <p:spPr>
          <a:xfrm>
            <a:off x="1101757" y="4487951"/>
            <a:ext cx="5113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划分图数据在链路预测任务上的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F6889D-4A05-4573-A7A5-259976E97697}"/>
              </a:ext>
            </a:extLst>
          </p:cNvPr>
          <p:cNvSpPr txBox="1"/>
          <p:nvPr/>
        </p:nvSpPr>
        <p:spPr>
          <a:xfrm>
            <a:off x="2023988" y="5962749"/>
            <a:ext cx="320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 FL PARTIES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下的训练时长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2F0ADDB-0E5E-4269-949A-03DC01A03E4B}"/>
              </a:ext>
            </a:extLst>
          </p:cNvPr>
          <p:cNvSpPr txBox="1"/>
          <p:nvPr/>
        </p:nvSpPr>
        <p:spPr>
          <a:xfrm>
            <a:off x="8014128" y="1025340"/>
            <a:ext cx="320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 FL PARTIES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下的通信开销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4DE0D7-BEBC-4DBC-BDE4-9AA3D87D7A18}"/>
              </a:ext>
            </a:extLst>
          </p:cNvPr>
          <p:cNvSpPr txBox="1"/>
          <p:nvPr/>
        </p:nvSpPr>
        <p:spPr>
          <a:xfrm>
            <a:off x="7429089" y="5824945"/>
            <a:ext cx="4513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100parties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数量下，节点分类任务准确率随通信轮次的变化情况</a:t>
            </a:r>
          </a:p>
        </p:txBody>
      </p:sp>
    </p:spTree>
    <p:extLst>
      <p:ext uri="{BB962C8B-B14F-4D97-AF65-F5344CB8AC3E}">
        <p14:creationId xmlns:p14="http://schemas.microsoft.com/office/powerpoint/2010/main" val="277568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023" y="2963189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en-US" altLang="zh-CN" sz="3600" dirty="0">
                <a:solidFill>
                  <a:schemeClr val="bg1"/>
                </a:solidFill>
                <a:latin typeface="Comic Sans MS" panose="030F0702030302020204" pitchFamily="66" charset="0"/>
                <a:ea typeface="方正宋刻本秀楷简体" panose="02000000000000000000" charset="-122"/>
                <a:cs typeface="Arial" panose="020B0604020202020204" pitchFamily="34" charset="0"/>
                <a:sym typeface="+mn-ea"/>
              </a:rPr>
              <a:t>Thanks you </a:t>
            </a:r>
            <a:r>
              <a:rPr lang="zh-CN" altLang="en-US" sz="3600" b="1" dirty="0">
                <a:solidFill>
                  <a:schemeClr val="bg1"/>
                </a:solidFill>
              </a:rPr>
              <a:t>！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 descr="20159162251233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580" y="2244090"/>
            <a:ext cx="2369820" cy="1927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86">
            <a:extLst>
              <a:ext uri="{FF2B5EF4-FFF2-40B4-BE49-F238E27FC236}">
                <a16:creationId xmlns:a16="http://schemas.microsoft.com/office/drawing/2014/main" id="{89354690-B3CA-4295-96C6-8EC01AAF88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" b="11552"/>
          <a:stretch/>
        </p:blipFill>
        <p:spPr>
          <a:xfrm>
            <a:off x="1227687" y="2015739"/>
            <a:ext cx="2575080" cy="2102446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23E48FFF-29DE-441F-822E-F99BC180F3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9"/>
          <a:stretch/>
        </p:blipFill>
        <p:spPr>
          <a:xfrm>
            <a:off x="6636255" y="3144037"/>
            <a:ext cx="2501537" cy="3174921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276539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5" y="156847"/>
            <a:ext cx="4199437" cy="513019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联邦学习与图神经网络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ADAACC7-DEBD-4BC9-B92B-649F8761FF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49" b="53215"/>
          <a:stretch/>
        </p:blipFill>
        <p:spPr>
          <a:xfrm>
            <a:off x="1227687" y="2031949"/>
            <a:ext cx="1522044" cy="1112088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C894589E-9BB0-4AF9-A761-0E8E9480302D}"/>
              </a:ext>
            </a:extLst>
          </p:cNvPr>
          <p:cNvSpPr/>
          <p:nvPr/>
        </p:nvSpPr>
        <p:spPr>
          <a:xfrm rot="20159473">
            <a:off x="4985570" y="2222615"/>
            <a:ext cx="1116874" cy="401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EB187681-C8CB-4832-806B-0A33B6422DDE}"/>
              </a:ext>
            </a:extLst>
          </p:cNvPr>
          <p:cNvSpPr/>
          <p:nvPr/>
        </p:nvSpPr>
        <p:spPr>
          <a:xfrm rot="2126615">
            <a:off x="4896088" y="3690203"/>
            <a:ext cx="1116874" cy="401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23E499F-2FBA-449C-A9BF-F69CE3A91F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2" b="13402"/>
          <a:stretch/>
        </p:blipFill>
        <p:spPr>
          <a:xfrm>
            <a:off x="6215575" y="654037"/>
            <a:ext cx="2878710" cy="2324184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D81833A4-CA67-4BB2-AD90-5406E000F5B2}"/>
              </a:ext>
            </a:extLst>
          </p:cNvPr>
          <p:cNvSpPr txBox="1"/>
          <p:nvPr/>
        </p:nvSpPr>
        <p:spPr>
          <a:xfrm>
            <a:off x="251219" y="4593931"/>
            <a:ext cx="5487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联邦学习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Federated Learning, FL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）的目的是让互相不信任的各方，可以把样本和特征汇聚到一起，共同获得更好的预测模型。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96D1A44-1460-49A4-882A-4420899FFEE3}"/>
              </a:ext>
            </a:extLst>
          </p:cNvPr>
          <p:cNvSpPr txBox="1"/>
          <p:nvPr/>
        </p:nvSpPr>
        <p:spPr>
          <a:xfrm>
            <a:off x="394282" y="3554054"/>
            <a:ext cx="726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5D36DD1-6EAA-49AF-9ECF-451AAD6AF23E}"/>
              </a:ext>
            </a:extLst>
          </p:cNvPr>
          <p:cNvSpPr txBox="1"/>
          <p:nvPr/>
        </p:nvSpPr>
        <p:spPr>
          <a:xfrm>
            <a:off x="378667" y="2635409"/>
            <a:ext cx="929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6E4564F-E62B-4E42-9CCF-3FEBAEE6FA7B}"/>
              </a:ext>
            </a:extLst>
          </p:cNvPr>
          <p:cNvSpPr txBox="1"/>
          <p:nvPr/>
        </p:nvSpPr>
        <p:spPr>
          <a:xfrm>
            <a:off x="3952032" y="3544701"/>
            <a:ext cx="1142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0535BBA-C9BA-4303-B70F-252176DD9243}"/>
              </a:ext>
            </a:extLst>
          </p:cNvPr>
          <p:cNvSpPr txBox="1"/>
          <p:nvPr/>
        </p:nvSpPr>
        <p:spPr>
          <a:xfrm>
            <a:off x="1606620" y="1707792"/>
            <a:ext cx="2180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希望分析客户贷款能力</a:t>
            </a:r>
            <a:endParaRPr lang="zh-CN" altLang="en-US" sz="14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E745B62-7FE6-42BE-B16F-9AC55DB1317E}"/>
              </a:ext>
            </a:extLst>
          </p:cNvPr>
          <p:cNvSpPr txBox="1"/>
          <p:nvPr/>
        </p:nvSpPr>
        <p:spPr>
          <a:xfrm>
            <a:off x="3802767" y="2635409"/>
            <a:ext cx="726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D89AAC5-F207-4275-A59B-EA1761D9BFB8}"/>
              </a:ext>
            </a:extLst>
          </p:cNvPr>
          <p:cNvSpPr txBox="1"/>
          <p:nvPr/>
        </p:nvSpPr>
        <p:spPr>
          <a:xfrm>
            <a:off x="9253993" y="1664493"/>
            <a:ext cx="27870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每个客户端样本都是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（如分子结构），全局模型执行图级任务。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584BB31-E5D9-4314-949D-E0644B69F4E8}"/>
              </a:ext>
            </a:extLst>
          </p:cNvPr>
          <p:cNvSpPr txBox="1"/>
          <p:nvPr/>
        </p:nvSpPr>
        <p:spPr>
          <a:xfrm>
            <a:off x="9319254" y="5101046"/>
            <a:ext cx="25015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每个客户端拥有整张图的一部分数据，即一张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子图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31A380F-8B52-4257-9103-F5F9ED65FF08}"/>
              </a:ext>
            </a:extLst>
          </p:cNvPr>
          <p:cNvSpPr txBox="1"/>
          <p:nvPr/>
        </p:nvSpPr>
        <p:spPr>
          <a:xfrm>
            <a:off x="6477419" y="2913074"/>
            <a:ext cx="28787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图间联邦学习（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inter-graph FL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FD8BD16-20BB-410D-82DB-9FC41AE6CFE3}"/>
              </a:ext>
            </a:extLst>
          </p:cNvPr>
          <p:cNvSpPr txBox="1"/>
          <p:nvPr/>
        </p:nvSpPr>
        <p:spPr>
          <a:xfrm>
            <a:off x="6375284" y="6275872"/>
            <a:ext cx="28787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图内联邦学习（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Intra-graph FL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/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84B9D857-B77C-4315-9A5F-FEBA6205C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" t="21987" r="78451" b="55570"/>
          <a:stretch/>
        </p:blipFill>
        <p:spPr>
          <a:xfrm>
            <a:off x="6115367" y="4567570"/>
            <a:ext cx="431075" cy="533476"/>
          </a:xfrm>
          <a:prstGeom prst="rect">
            <a:avLst/>
          </a:prstGeom>
        </p:spPr>
      </p:pic>
      <p:sp>
        <p:nvSpPr>
          <p:cNvPr id="31" name="斜纹 30">
            <a:extLst>
              <a:ext uri="{FF2B5EF4-FFF2-40B4-BE49-F238E27FC236}">
                <a16:creationId xmlns:a16="http://schemas.microsoft.com/office/drawing/2014/main" id="{C390BFD3-5EE5-4CD8-9938-859F08BC38D8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斜纹 31">
            <a:extLst>
              <a:ext uri="{FF2B5EF4-FFF2-40B4-BE49-F238E27FC236}">
                <a16:creationId xmlns:a16="http://schemas.microsoft.com/office/drawing/2014/main" id="{427D7E33-F368-4DA5-A924-BB7984AA8CA2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C0F093B-6B46-4288-B823-8ED5ED0410FD}"/>
              </a:ext>
            </a:extLst>
          </p:cNvPr>
          <p:cNvSpPr/>
          <p:nvPr/>
        </p:nvSpPr>
        <p:spPr>
          <a:xfrm>
            <a:off x="216312" y="4567570"/>
            <a:ext cx="5522056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F50DB8D-25D0-4A73-93F7-7BA8340BEF1B}"/>
              </a:ext>
            </a:extLst>
          </p:cNvPr>
          <p:cNvSpPr/>
          <p:nvPr/>
        </p:nvSpPr>
        <p:spPr>
          <a:xfrm>
            <a:off x="9174139" y="1637459"/>
            <a:ext cx="2878710" cy="997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5267A80-E826-430D-8CF1-494E1776DBD3}"/>
              </a:ext>
            </a:extLst>
          </p:cNvPr>
          <p:cNvSpPr/>
          <p:nvPr/>
        </p:nvSpPr>
        <p:spPr>
          <a:xfrm>
            <a:off x="9174139" y="5067061"/>
            <a:ext cx="2878710" cy="997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CDF85AC-1B4F-40F4-B7FC-7DFCCB91C095}"/>
              </a:ext>
            </a:extLst>
          </p:cNvPr>
          <p:cNvSpPr txBox="1"/>
          <p:nvPr/>
        </p:nvSpPr>
        <p:spPr>
          <a:xfrm>
            <a:off x="378667" y="2852470"/>
            <a:ext cx="929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party</a:t>
            </a:r>
          </a:p>
        </p:txBody>
      </p:sp>
    </p:spTree>
    <p:extLst>
      <p:ext uri="{BB962C8B-B14F-4D97-AF65-F5344CB8AC3E}">
        <p14:creationId xmlns:p14="http://schemas.microsoft.com/office/powerpoint/2010/main" val="274102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60" grpId="0"/>
      <p:bldP spid="64" grpId="0"/>
      <p:bldP spid="68" grpId="0"/>
      <p:bldP spid="70" grpId="0"/>
      <p:bldP spid="71" grpId="0"/>
      <p:bldP spid="76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联邦学习上的图耦合问题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81833A4-CA67-4BB2-AD90-5406E000F5B2}"/>
              </a:ext>
            </a:extLst>
          </p:cNvPr>
          <p:cNvSpPr txBox="1"/>
          <p:nvPr/>
        </p:nvSpPr>
        <p:spPr>
          <a:xfrm>
            <a:off x="660400" y="1369161"/>
            <a:ext cx="8577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图结构的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耦合性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广泛存在。例如，不同移动运营商的通信网络通过跨运营商通话耦合，不同银行的交易网络通过货币间交易耦合。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2EA70CA-C1B7-4AB0-A6C5-B38E29FC9D83}"/>
              </a:ext>
            </a:extLst>
          </p:cNvPr>
          <p:cNvGrpSpPr/>
          <p:nvPr/>
        </p:nvGrpSpPr>
        <p:grpSpPr>
          <a:xfrm>
            <a:off x="1518312" y="2570983"/>
            <a:ext cx="3737037" cy="2677886"/>
            <a:chOff x="1274776" y="1670372"/>
            <a:chExt cx="3737037" cy="2677886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FD8DC8F-DAA1-4180-BB0A-6DE2231F0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28" t="47230" r="4945"/>
            <a:stretch/>
          </p:blipFill>
          <p:spPr>
            <a:xfrm>
              <a:off x="1274776" y="1670372"/>
              <a:ext cx="3737037" cy="2677886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B1CCBD5-AA6A-471F-B59D-84EA24042CA8}"/>
                </a:ext>
              </a:extLst>
            </p:cNvPr>
            <p:cNvSpPr/>
            <p:nvPr/>
          </p:nvSpPr>
          <p:spPr>
            <a:xfrm>
              <a:off x="2612570" y="2939143"/>
              <a:ext cx="209007" cy="1975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9BC2BB1-560A-4D48-9765-AA0E05D48B97}"/>
                </a:ext>
              </a:extLst>
            </p:cNvPr>
            <p:cNvSpPr/>
            <p:nvPr/>
          </p:nvSpPr>
          <p:spPr>
            <a:xfrm>
              <a:off x="2540724" y="3555399"/>
              <a:ext cx="209007" cy="1975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1D5B9C6-9D83-47C1-852F-A697EC36EBAC}"/>
                </a:ext>
              </a:extLst>
            </p:cNvPr>
            <p:cNvSpPr/>
            <p:nvPr/>
          </p:nvSpPr>
          <p:spPr>
            <a:xfrm>
              <a:off x="3110638" y="3357866"/>
              <a:ext cx="209007" cy="1975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E4E8ED4-5191-45E4-A2C4-A0CF25FC1B5C}"/>
                </a:ext>
              </a:extLst>
            </p:cNvPr>
            <p:cNvSpPr/>
            <p:nvPr/>
          </p:nvSpPr>
          <p:spPr>
            <a:xfrm>
              <a:off x="3215141" y="2996081"/>
              <a:ext cx="209007" cy="1975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6EDC7F8-C0C8-4A0C-8A40-521CE154A45D}"/>
                </a:ext>
              </a:extLst>
            </p:cNvPr>
            <p:cNvSpPr/>
            <p:nvPr/>
          </p:nvSpPr>
          <p:spPr>
            <a:xfrm>
              <a:off x="3680552" y="3501803"/>
              <a:ext cx="172991" cy="18556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8700ECE-4FAE-42B7-A04A-9E370778C946}"/>
              </a:ext>
            </a:extLst>
          </p:cNvPr>
          <p:cNvSpPr txBox="1"/>
          <p:nvPr/>
        </p:nvSpPr>
        <p:spPr>
          <a:xfrm>
            <a:off x="5608049" y="3737387"/>
            <a:ext cx="56491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全局图上的一些边（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inter-edges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）连接不同FL方持有的节点，因此在训练GNN模型时，没有一方可以利用这些边。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25A5FB4-D7AF-4797-A26A-5D702E483606}"/>
              </a:ext>
            </a:extLst>
          </p:cNvPr>
          <p:cNvSpPr txBox="1"/>
          <p:nvPr/>
        </p:nvSpPr>
        <p:spPr>
          <a:xfrm>
            <a:off x="3018534" y="5641525"/>
            <a:ext cx="7969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作者通过实验证明。耦合图的断开会显著恶化FL模型的性能。</a:t>
            </a:r>
          </a:p>
        </p:txBody>
      </p:sp>
      <p:sp>
        <p:nvSpPr>
          <p:cNvPr id="25" name="斜纹 24">
            <a:extLst>
              <a:ext uri="{FF2B5EF4-FFF2-40B4-BE49-F238E27FC236}">
                <a16:creationId xmlns:a16="http://schemas.microsoft.com/office/drawing/2014/main" id="{2A819405-37AE-46AA-B16D-A22D4B9E61BA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斜纹 25">
            <a:extLst>
              <a:ext uri="{FF2B5EF4-FFF2-40B4-BE49-F238E27FC236}">
                <a16:creationId xmlns:a16="http://schemas.microsoft.com/office/drawing/2014/main" id="{92DE2386-5078-40B4-B160-73BEBEFD371F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952545B-0799-44A9-9860-A11869BE0DE7}"/>
              </a:ext>
            </a:extLst>
          </p:cNvPr>
          <p:cNvSpPr/>
          <p:nvPr/>
        </p:nvSpPr>
        <p:spPr>
          <a:xfrm>
            <a:off x="522514" y="1215302"/>
            <a:ext cx="8715767" cy="9700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8EE85C3-13C8-49CE-9F2D-F1EA9CC7DE82}"/>
              </a:ext>
            </a:extLst>
          </p:cNvPr>
          <p:cNvSpPr/>
          <p:nvPr/>
        </p:nvSpPr>
        <p:spPr>
          <a:xfrm>
            <a:off x="5503545" y="3737388"/>
            <a:ext cx="5753689" cy="916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6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文章贡献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81833A4-CA67-4BB2-AD90-5406E000F5B2}"/>
              </a:ext>
            </a:extLst>
          </p:cNvPr>
          <p:cNvSpPr txBox="1"/>
          <p:nvPr/>
        </p:nvSpPr>
        <p:spPr>
          <a:xfrm>
            <a:off x="4122975" y="1974755"/>
            <a:ext cx="2152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GCN,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Federated Learning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D28699A-9111-4218-BB61-82909A256294}"/>
              </a:ext>
            </a:extLst>
          </p:cNvPr>
          <p:cNvSpPr txBox="1"/>
          <p:nvPr/>
        </p:nvSpPr>
        <p:spPr>
          <a:xfrm>
            <a:off x="5737960" y="3244333"/>
            <a:ext cx="976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FedCog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5CC7E6-D9C6-4E8A-8B25-3CFD53A4D453}"/>
              </a:ext>
            </a:extLst>
          </p:cNvPr>
          <p:cNvSpPr txBox="1"/>
          <p:nvPr/>
        </p:nvSpPr>
        <p:spPr>
          <a:xfrm>
            <a:off x="8978272" y="2210608"/>
            <a:ext cx="1264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LNNC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CE9C63-C025-4D61-85B9-70899AFB6474}"/>
              </a:ext>
            </a:extLst>
          </p:cNvPr>
          <p:cNvSpPr txBox="1"/>
          <p:nvPr/>
        </p:nvSpPr>
        <p:spPr>
          <a:xfrm>
            <a:off x="6435463" y="2211696"/>
            <a:ext cx="1518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SGC,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GBP,etc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5429C9-5724-4A3C-819B-A356DC850058}"/>
              </a:ext>
            </a:extLst>
          </p:cNvPr>
          <p:cNvSpPr txBox="1"/>
          <p:nvPr/>
        </p:nvSpPr>
        <p:spPr>
          <a:xfrm>
            <a:off x="1897888" y="2236813"/>
            <a:ext cx="194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Graph decoupling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F4F32DA-4A5F-4F45-8726-4C2CF5C81271}"/>
              </a:ext>
            </a:extLst>
          </p:cNvPr>
          <p:cNvSpPr txBox="1"/>
          <p:nvPr/>
        </p:nvSpPr>
        <p:spPr>
          <a:xfrm>
            <a:off x="9790352" y="2967334"/>
            <a:ext cx="1028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FedCog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with LNNC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BE31254-7720-4D6D-8A8A-E954F806B648}"/>
              </a:ext>
            </a:extLst>
          </p:cNvPr>
          <p:cNvSpPr txBox="1"/>
          <p:nvPr/>
        </p:nvSpPr>
        <p:spPr>
          <a:xfrm>
            <a:off x="1110341" y="3244334"/>
            <a:ext cx="1417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Origin Graph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3B82D8AA-6B62-4FBA-9E1B-771F2F6975CC}"/>
              </a:ext>
            </a:extLst>
          </p:cNvPr>
          <p:cNvSpPr/>
          <p:nvPr/>
        </p:nvSpPr>
        <p:spPr>
          <a:xfrm>
            <a:off x="2656309" y="2695076"/>
            <a:ext cx="28738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A17F7C2A-354D-4705-A476-7BA5F66EE41F}"/>
              </a:ext>
            </a:extLst>
          </p:cNvPr>
          <p:cNvSpPr/>
          <p:nvPr/>
        </p:nvSpPr>
        <p:spPr>
          <a:xfrm>
            <a:off x="5073425" y="2714511"/>
            <a:ext cx="28738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2BAE67A-1800-47FB-821C-48FED38EEC41}"/>
              </a:ext>
            </a:extLst>
          </p:cNvPr>
          <p:cNvSpPr txBox="1"/>
          <p:nvPr/>
        </p:nvSpPr>
        <p:spPr>
          <a:xfrm>
            <a:off x="3088769" y="3105834"/>
            <a:ext cx="1555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Internal Graph,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Border Graph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C22FC03-3DEF-4036-97A3-E20DCE95F6A7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2527661" y="3429000"/>
            <a:ext cx="5611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114A2CF-B44D-4790-AD24-3F97C8DDC525}"/>
              </a:ext>
            </a:extLst>
          </p:cNvPr>
          <p:cNvSpPr txBox="1"/>
          <p:nvPr/>
        </p:nvSpPr>
        <p:spPr>
          <a:xfrm>
            <a:off x="7565246" y="3244333"/>
            <a:ext cx="1455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FedCog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-SGC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8729AA0-258E-4B1A-98E8-23EE528DEE68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 flipV="1">
            <a:off x="4643844" y="3428999"/>
            <a:ext cx="109411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箭头: 下 49">
            <a:extLst>
              <a:ext uri="{FF2B5EF4-FFF2-40B4-BE49-F238E27FC236}">
                <a16:creationId xmlns:a16="http://schemas.microsoft.com/office/drawing/2014/main" id="{536728E5-4C84-4972-A5C2-CACAA638F180}"/>
              </a:ext>
            </a:extLst>
          </p:cNvPr>
          <p:cNvSpPr/>
          <p:nvPr/>
        </p:nvSpPr>
        <p:spPr>
          <a:xfrm>
            <a:off x="6996084" y="2688864"/>
            <a:ext cx="28738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B7A6CC4-DF6E-4510-9E86-617B12D0F8B7}"/>
              </a:ext>
            </a:extLst>
          </p:cNvPr>
          <p:cNvCxnSpPr>
            <a:cxnSpLocks/>
            <a:stCxn id="44" idx="1"/>
            <a:endCxn id="24" idx="3"/>
          </p:cNvCxnSpPr>
          <p:nvPr/>
        </p:nvCxnSpPr>
        <p:spPr>
          <a:xfrm flipH="1">
            <a:off x="6714307" y="3428999"/>
            <a:ext cx="8509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2D848FA-CC03-4DF3-B814-B6E8E6F0F1A7}"/>
              </a:ext>
            </a:extLst>
          </p:cNvPr>
          <p:cNvCxnSpPr>
            <a:cxnSpLocks/>
            <a:stCxn id="29" idx="1"/>
            <a:endCxn id="44" idx="3"/>
          </p:cNvCxnSpPr>
          <p:nvPr/>
        </p:nvCxnSpPr>
        <p:spPr>
          <a:xfrm flipH="1">
            <a:off x="9020273" y="3428999"/>
            <a:ext cx="770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箭头: 下 63">
            <a:extLst>
              <a:ext uri="{FF2B5EF4-FFF2-40B4-BE49-F238E27FC236}">
                <a16:creationId xmlns:a16="http://schemas.microsoft.com/office/drawing/2014/main" id="{5AADC04D-124C-421F-BD3D-1DFA5439FC08}"/>
              </a:ext>
            </a:extLst>
          </p:cNvPr>
          <p:cNvSpPr/>
          <p:nvPr/>
        </p:nvSpPr>
        <p:spPr>
          <a:xfrm>
            <a:off x="9203106" y="2688864"/>
            <a:ext cx="28738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58D9A07-2F59-429D-A3C7-20F0ADCDEA9F}"/>
              </a:ext>
            </a:extLst>
          </p:cNvPr>
          <p:cNvSpPr txBox="1"/>
          <p:nvPr/>
        </p:nvSpPr>
        <p:spPr>
          <a:xfrm>
            <a:off x="3249709" y="5503758"/>
            <a:ext cx="609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提出了</a:t>
            </a:r>
            <a:r>
              <a:rPr lang="en-US" altLang="zh-CN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FedCog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方法，解决了</a:t>
            </a:r>
            <a:r>
              <a:rPr lang="zh-CN" alt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联邦学习上的图耦合问题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E3E9555-4074-4938-B12F-9F1AE405BEAD}"/>
              </a:ext>
            </a:extLst>
          </p:cNvPr>
          <p:cNvSpPr txBox="1"/>
          <p:nvPr/>
        </p:nvSpPr>
        <p:spPr>
          <a:xfrm>
            <a:off x="3070619" y="3816488"/>
            <a:ext cx="1652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inter-edges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纳入训练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DFCB790-2A48-4EBB-8C0A-90C739356C43}"/>
              </a:ext>
            </a:extLst>
          </p:cNvPr>
          <p:cNvSpPr txBox="1"/>
          <p:nvPr/>
        </p:nvSpPr>
        <p:spPr>
          <a:xfrm>
            <a:off x="5623680" y="3791116"/>
            <a:ext cx="1516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耦合图上的联邦学习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C6537E1-7864-4AD9-9E83-EA2D6E06B33D}"/>
              </a:ext>
            </a:extLst>
          </p:cNvPr>
          <p:cNvSpPr txBox="1"/>
          <p:nvPr/>
        </p:nvSpPr>
        <p:spPr>
          <a:xfrm>
            <a:off x="7697185" y="3816393"/>
            <a:ext cx="1455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减小通信、计算开销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572D96E-4205-4EF8-AD1E-8C1FA79AFFE2}"/>
              </a:ext>
            </a:extLst>
          </p:cNvPr>
          <p:cNvSpPr txBox="1"/>
          <p:nvPr/>
        </p:nvSpPr>
        <p:spPr>
          <a:xfrm>
            <a:off x="9575821" y="3954892"/>
            <a:ext cx="1401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隐私性保证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斜纹 34">
            <a:extLst>
              <a:ext uri="{FF2B5EF4-FFF2-40B4-BE49-F238E27FC236}">
                <a16:creationId xmlns:a16="http://schemas.microsoft.com/office/drawing/2014/main" id="{148D64EC-DF60-4103-8F7A-FA58DD07F73C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斜纹 35">
            <a:extLst>
              <a:ext uri="{FF2B5EF4-FFF2-40B4-BE49-F238E27FC236}">
                <a16:creationId xmlns:a16="http://schemas.microsoft.com/office/drawing/2014/main" id="{ACEC313D-449C-43A1-9EB5-AB105401549A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9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问题定义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62AC97-C2A3-4520-89F6-ECB143DAC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85" y="1179684"/>
            <a:ext cx="3025402" cy="1082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6D478B-EDC9-47F7-BD74-80667095D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02" y="1502899"/>
            <a:ext cx="3284505" cy="5639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093AEB-ED97-494B-B8DF-0D7B88DEDF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01" y="3644681"/>
            <a:ext cx="2979678" cy="4724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8D14FD-423B-42D3-9425-0A11CB2EC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87" y="5241528"/>
            <a:ext cx="4237087" cy="50296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B72D338-BABB-4F52-8941-B7517DA85D74}"/>
              </a:ext>
            </a:extLst>
          </p:cNvPr>
          <p:cNvSpPr txBox="1"/>
          <p:nvPr/>
        </p:nvSpPr>
        <p:spPr>
          <a:xfrm>
            <a:off x="393226" y="1376451"/>
            <a:ext cx="1256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联邦学习分类任务目标函数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D0E1D0-9A8E-4468-B28C-B9670F362763}"/>
              </a:ext>
            </a:extLst>
          </p:cNvPr>
          <p:cNvSpPr txBox="1"/>
          <p:nvPr/>
        </p:nvSpPr>
        <p:spPr>
          <a:xfrm>
            <a:off x="5321746" y="1399646"/>
            <a:ext cx="2429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理想情况下，不考虑隐私保护时，联邦学习在图上的训练目标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BEF09D0-3BC6-484C-B17A-E50DCB6BCD84}"/>
              </a:ext>
            </a:extLst>
          </p:cNvPr>
          <p:cNvSpPr txBox="1"/>
          <p:nvPr/>
        </p:nvSpPr>
        <p:spPr>
          <a:xfrm>
            <a:off x="2906442" y="2185046"/>
            <a:ext cx="1362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97CB3E-CC7B-42C4-89A8-D9BCC3C93CA4}"/>
              </a:ext>
            </a:extLst>
          </p:cNvPr>
          <p:cNvSpPr txBox="1"/>
          <p:nvPr/>
        </p:nvSpPr>
        <p:spPr>
          <a:xfrm>
            <a:off x="9315126" y="1890127"/>
            <a:ext cx="675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边集合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F11BAF6-2E07-4335-A433-B16907CD94CE}"/>
              </a:ext>
            </a:extLst>
          </p:cNvPr>
          <p:cNvSpPr txBox="1"/>
          <p:nvPr/>
        </p:nvSpPr>
        <p:spPr>
          <a:xfrm>
            <a:off x="9813740" y="1890127"/>
            <a:ext cx="675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点集合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97CC005-F7BC-4615-91A6-02CD909F6878}"/>
              </a:ext>
            </a:extLst>
          </p:cNvPr>
          <p:cNvSpPr/>
          <p:nvPr/>
        </p:nvSpPr>
        <p:spPr>
          <a:xfrm rot="5400000">
            <a:off x="5936734" y="2777728"/>
            <a:ext cx="810566" cy="40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10F534D-554E-4438-BACA-2739672F8E39}"/>
              </a:ext>
            </a:extLst>
          </p:cNvPr>
          <p:cNvSpPr txBox="1"/>
          <p:nvPr/>
        </p:nvSpPr>
        <p:spPr>
          <a:xfrm>
            <a:off x="1097280" y="3557755"/>
            <a:ext cx="3786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断开各个子图后，忽略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inter-edges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，联邦学习单个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的损失函数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7B2323C-6A1E-402D-8B04-5D033653B3BE}"/>
              </a:ext>
            </a:extLst>
          </p:cNvPr>
          <p:cNvSpPr/>
          <p:nvPr/>
        </p:nvSpPr>
        <p:spPr>
          <a:xfrm>
            <a:off x="4521520" y="1720788"/>
            <a:ext cx="724989" cy="28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9D36095E-26FE-4A2F-A3A4-B8D3A8D5F8D7}"/>
              </a:ext>
            </a:extLst>
          </p:cNvPr>
          <p:cNvSpPr/>
          <p:nvPr/>
        </p:nvSpPr>
        <p:spPr>
          <a:xfrm rot="5400000">
            <a:off x="5953922" y="4536934"/>
            <a:ext cx="776188" cy="459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3AA1117-4A7B-40B8-A55A-6592B2842E2C}"/>
              </a:ext>
            </a:extLst>
          </p:cNvPr>
          <p:cNvSpPr txBox="1"/>
          <p:nvPr/>
        </p:nvSpPr>
        <p:spPr>
          <a:xfrm>
            <a:off x="8765155" y="5241528"/>
            <a:ext cx="3230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parties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安全共享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脱敏信息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参与者构成有效知识。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0FB462F-692B-465E-B408-00B3DD1065B0}"/>
              </a:ext>
            </a:extLst>
          </p:cNvPr>
          <p:cNvSpPr txBox="1"/>
          <p:nvPr/>
        </p:nvSpPr>
        <p:spPr>
          <a:xfrm>
            <a:off x="1767921" y="5098161"/>
            <a:ext cx="2445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联邦学习在耦合图上单个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的损失函数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E78D934B-6FE9-4418-8451-F7CD6359B594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斜纹 32">
            <a:extLst>
              <a:ext uri="{FF2B5EF4-FFF2-40B4-BE49-F238E27FC236}">
                <a16:creationId xmlns:a16="http://schemas.microsoft.com/office/drawing/2014/main" id="{695F1AE3-9EB6-453C-9A1B-055A8FA62157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B5F815B-E99E-45E8-A4CB-46178665BA51}"/>
              </a:ext>
            </a:extLst>
          </p:cNvPr>
          <p:cNvSpPr/>
          <p:nvPr/>
        </p:nvSpPr>
        <p:spPr>
          <a:xfrm>
            <a:off x="8744056" y="5179058"/>
            <a:ext cx="3251345" cy="9857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5267A80-E826-430D-8CF1-494E1776DBD3}"/>
              </a:ext>
            </a:extLst>
          </p:cNvPr>
          <p:cNvSpPr/>
          <p:nvPr/>
        </p:nvSpPr>
        <p:spPr>
          <a:xfrm>
            <a:off x="1097280" y="3557755"/>
            <a:ext cx="3853543" cy="7012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3B467CC-420B-434A-86EC-DB00E8403488}"/>
              </a:ext>
            </a:extLst>
          </p:cNvPr>
          <p:cNvSpPr/>
          <p:nvPr/>
        </p:nvSpPr>
        <p:spPr>
          <a:xfrm>
            <a:off x="1649284" y="5070702"/>
            <a:ext cx="2642495" cy="688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230CE3A-255B-4A7B-AD91-A90DBE8E28E2}"/>
              </a:ext>
            </a:extLst>
          </p:cNvPr>
          <p:cNvSpPr/>
          <p:nvPr/>
        </p:nvSpPr>
        <p:spPr>
          <a:xfrm>
            <a:off x="5321703" y="1359192"/>
            <a:ext cx="2241692" cy="9637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3B467CC-420B-434A-86EC-DB00E8403488}"/>
              </a:ext>
            </a:extLst>
          </p:cNvPr>
          <p:cNvSpPr/>
          <p:nvPr/>
        </p:nvSpPr>
        <p:spPr>
          <a:xfrm>
            <a:off x="374487" y="1354637"/>
            <a:ext cx="1160366" cy="9826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2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>
            <a:extLst>
              <a:ext uri="{FF2B5EF4-FFF2-40B4-BE49-F238E27FC236}">
                <a16:creationId xmlns:a16="http://schemas.microsoft.com/office/drawing/2014/main" id="{710D7AD8-29F4-4511-BC72-89337F599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851" y="6121304"/>
            <a:ext cx="1199034" cy="349718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27654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6" y="174114"/>
            <a:ext cx="7715328" cy="47848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GCN(graph convolutional networks)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基本原理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031D3B-0B95-40C3-B1AF-B1D97A524172}"/>
              </a:ext>
            </a:extLst>
          </p:cNvPr>
          <p:cNvSpPr txBox="1"/>
          <p:nvPr/>
        </p:nvSpPr>
        <p:spPr>
          <a:xfrm>
            <a:off x="660400" y="1137019"/>
            <a:ext cx="94611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有一批图数据，其中有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），每个节点都具有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维的特征，我们设这些节点的特征组成一个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N×D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维的矩阵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各个节点之间的关系也会形成一个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N×N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adjacency matrix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模型的输入。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E509E40-3FA6-46A9-A9E5-80DA4B533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51" y="2501019"/>
            <a:ext cx="3154904" cy="6414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6D3D1A7-C432-4CF9-B6D2-1F5445BFE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208" y="3369944"/>
            <a:ext cx="1735913" cy="4688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C8A08B8-1FF5-4C69-A5B6-50D4092EE4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75" y="3190362"/>
            <a:ext cx="2183469" cy="7843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F3E1FF9-B0D3-4A59-945E-02286C66BB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11" y="3468881"/>
            <a:ext cx="1324922" cy="392176"/>
          </a:xfrm>
          <a:prstGeom prst="rect">
            <a:avLst/>
          </a:prstGeom>
        </p:spPr>
      </p:pic>
      <p:sp>
        <p:nvSpPr>
          <p:cNvPr id="36" name="文本框 25">
            <a:extLst>
              <a:ext uri="{FF2B5EF4-FFF2-40B4-BE49-F238E27FC236}">
                <a16:creationId xmlns:a16="http://schemas.microsoft.com/office/drawing/2014/main" id="{9B72D338-BABB-4F52-8941-B7517DA85D74}"/>
              </a:ext>
            </a:extLst>
          </p:cNvPr>
          <p:cNvSpPr txBox="1"/>
          <p:nvPr/>
        </p:nvSpPr>
        <p:spPr>
          <a:xfrm>
            <a:off x="1518786" y="2645040"/>
            <a:ext cx="2517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25">
            <a:extLst>
              <a:ext uri="{FF2B5EF4-FFF2-40B4-BE49-F238E27FC236}">
                <a16:creationId xmlns:a16="http://schemas.microsoft.com/office/drawing/2014/main" id="{A1102162-2F10-4166-AFDE-5D2296D3DF9B}"/>
              </a:ext>
            </a:extLst>
          </p:cNvPr>
          <p:cNvSpPr txBox="1"/>
          <p:nvPr/>
        </p:nvSpPr>
        <p:spPr>
          <a:xfrm>
            <a:off x="1841125" y="3838767"/>
            <a:ext cx="1941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节点特征矩阵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86DE97-C44C-4FC5-9378-EF7DD179AEA2}"/>
              </a:ext>
            </a:extLst>
          </p:cNvPr>
          <p:cNvSpPr txBox="1"/>
          <p:nvPr/>
        </p:nvSpPr>
        <p:spPr>
          <a:xfrm>
            <a:off x="4126875" y="3861057"/>
            <a:ext cx="1975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归一化邻接矩阵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392ACA8-A1C4-4E09-A187-298D990A6477}"/>
              </a:ext>
            </a:extLst>
          </p:cNvPr>
          <p:cNvSpPr txBox="1"/>
          <p:nvPr/>
        </p:nvSpPr>
        <p:spPr>
          <a:xfrm>
            <a:off x="6998728" y="3838767"/>
            <a:ext cx="1269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D9AD35C-16A5-45D7-BBE7-43E8B2586583}"/>
              </a:ext>
            </a:extLst>
          </p:cNvPr>
          <p:cNvSpPr txBox="1"/>
          <p:nvPr/>
        </p:nvSpPr>
        <p:spPr>
          <a:xfrm>
            <a:off x="8268397" y="3050358"/>
            <a:ext cx="1975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单位矩阵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1FAEC86-8190-4F27-8E93-7DB71E9EC4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20" y="5070945"/>
            <a:ext cx="4437972" cy="977085"/>
          </a:xfrm>
          <a:prstGeom prst="rect">
            <a:avLst/>
          </a:prstGeom>
        </p:spPr>
      </p:pic>
      <p:sp>
        <p:nvSpPr>
          <p:cNvPr id="49" name="箭头: 右 48">
            <a:extLst>
              <a:ext uri="{FF2B5EF4-FFF2-40B4-BE49-F238E27FC236}">
                <a16:creationId xmlns:a16="http://schemas.microsoft.com/office/drawing/2014/main" id="{EC841F21-A48A-411F-8125-9D3B75EDB570}"/>
              </a:ext>
            </a:extLst>
          </p:cNvPr>
          <p:cNvSpPr/>
          <p:nvPr/>
        </p:nvSpPr>
        <p:spPr>
          <a:xfrm rot="5400000">
            <a:off x="6073815" y="4387784"/>
            <a:ext cx="598310" cy="503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5C44014-F714-4E20-9B66-1EAF1228C5C4}"/>
              </a:ext>
            </a:extLst>
          </p:cNvPr>
          <p:cNvSpPr txBox="1"/>
          <p:nvPr/>
        </p:nvSpPr>
        <p:spPr>
          <a:xfrm>
            <a:off x="563965" y="5283066"/>
            <a:ext cx="35455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图卷积过程也可以表示为从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每个节点到其邻居的特征传播：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通过对节点邻居的特征进行聚合生成新的节点特征表示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FE71909-E0F4-4BCB-B88D-F8AA1E4A7C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44" y="6044975"/>
            <a:ext cx="2348793" cy="47625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E0B4FC4-3CE8-4985-B23F-5BF96B03015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2"/>
          <a:stretch/>
        </p:blipFill>
        <p:spPr>
          <a:xfrm>
            <a:off x="8405479" y="6068051"/>
            <a:ext cx="3058130" cy="349717"/>
          </a:xfrm>
          <a:prstGeom prst="rect">
            <a:avLst/>
          </a:prstGeom>
        </p:spPr>
      </p:pic>
      <p:sp>
        <p:nvSpPr>
          <p:cNvPr id="29" name="斜纹 28">
            <a:extLst>
              <a:ext uri="{FF2B5EF4-FFF2-40B4-BE49-F238E27FC236}">
                <a16:creationId xmlns:a16="http://schemas.microsoft.com/office/drawing/2014/main" id="{CA30C826-D3E6-4406-A6DC-C22116A18BF9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18B285D1-0B22-46AD-9961-EC5BBDF06274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05E8171-5AF2-42E6-BEFC-887F30F42BF7}"/>
              </a:ext>
            </a:extLst>
          </p:cNvPr>
          <p:cNvSpPr/>
          <p:nvPr/>
        </p:nvSpPr>
        <p:spPr>
          <a:xfrm>
            <a:off x="618536" y="1099672"/>
            <a:ext cx="9503036" cy="12896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91110FA-D616-4C08-93A1-6D0CD73A4BFC}"/>
              </a:ext>
            </a:extLst>
          </p:cNvPr>
          <p:cNvSpPr/>
          <p:nvPr/>
        </p:nvSpPr>
        <p:spPr>
          <a:xfrm>
            <a:off x="467091" y="5255745"/>
            <a:ext cx="3545582" cy="12355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86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965D178-F0A1-4EE3-BA48-FF063D9A4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42" y="3451846"/>
            <a:ext cx="2941575" cy="1005927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27654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6" y="174114"/>
            <a:ext cx="4199437" cy="47848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图解耦（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Graph decoupling</a:t>
            </a: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81833A4-CA67-4BB2-AD90-5406E000F5B2}"/>
              </a:ext>
            </a:extLst>
          </p:cNvPr>
          <p:cNvSpPr txBox="1"/>
          <p:nvPr/>
        </p:nvSpPr>
        <p:spPr>
          <a:xfrm>
            <a:off x="241993" y="4693484"/>
            <a:ext cx="5645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Internal Graph: party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结合其局部图与连接到其内部节点的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 edges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，并引入额外的节点来完成间边。附加节点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的特征向量初始化为零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980707-EA88-423D-BA6A-F26354EC1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7" y="994308"/>
            <a:ext cx="4991533" cy="362743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C77734C-E335-48A7-BBE9-0E166B956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029" y="2529779"/>
            <a:ext cx="2514818" cy="87637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4CD3662-0600-4F0F-B01A-5BB1FBF66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18" y="788607"/>
            <a:ext cx="2865368" cy="84589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E0B4FC4-3CE8-4985-B23F-5BF96B0301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2"/>
          <a:stretch/>
        </p:blipFill>
        <p:spPr>
          <a:xfrm>
            <a:off x="9283741" y="987609"/>
            <a:ext cx="2453853" cy="28061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id="{24294240-34AF-4A00-975E-40F4D4172B4D}"/>
              </a:ext>
            </a:extLst>
          </p:cNvPr>
          <p:cNvSpPr/>
          <p:nvPr/>
        </p:nvSpPr>
        <p:spPr>
          <a:xfrm rot="5400000">
            <a:off x="8583907" y="1832810"/>
            <a:ext cx="598310" cy="503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2D83B9C-CCD7-46A1-83C9-195D57117C0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2" r="36" b="-1"/>
          <a:stretch/>
        </p:blipFill>
        <p:spPr>
          <a:xfrm>
            <a:off x="10132424" y="2827660"/>
            <a:ext cx="1576898" cy="28061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A834EB9-40E6-45E1-B403-D393CC6F39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016" y="5128000"/>
            <a:ext cx="1577477" cy="31244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0773CF5-DA2C-4C90-BCC6-FFBDEAEE4B09}"/>
              </a:ext>
            </a:extLst>
          </p:cNvPr>
          <p:cNvSpPr txBox="1"/>
          <p:nvPr/>
        </p:nvSpPr>
        <p:spPr>
          <a:xfrm>
            <a:off x="216311" y="5649274"/>
            <a:ext cx="5577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Border Graph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移除其局部图上的所有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Intra edges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隔离的内部节点。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F7950B-06D3-49F2-8F78-A854BDED0D9E}"/>
              </a:ext>
            </a:extLst>
          </p:cNvPr>
          <p:cNvSpPr txBox="1"/>
          <p:nvPr/>
        </p:nvSpPr>
        <p:spPr>
          <a:xfrm>
            <a:off x="3773531" y="777182"/>
            <a:ext cx="1547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Internal Graph</a:t>
            </a:r>
            <a:endParaRPr lang="zh-CN" altLang="en-US" dirty="0"/>
          </a:p>
        </p:txBody>
      </p:sp>
      <p:sp>
        <p:nvSpPr>
          <p:cNvPr id="27" name="文本框 25">
            <a:extLst>
              <a:ext uri="{FF2B5EF4-FFF2-40B4-BE49-F238E27FC236}">
                <a16:creationId xmlns:a16="http://schemas.microsoft.com/office/drawing/2014/main" id="{FDF7950B-06D3-49F2-8F78-A854BDED0D9E}"/>
              </a:ext>
            </a:extLst>
          </p:cNvPr>
          <p:cNvSpPr txBox="1"/>
          <p:nvPr/>
        </p:nvSpPr>
        <p:spPr>
          <a:xfrm>
            <a:off x="3863784" y="2730974"/>
            <a:ext cx="1626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Border Graph</a:t>
            </a:r>
            <a:endParaRPr lang="zh-CN" altLang="en-US" dirty="0"/>
          </a:p>
        </p:txBody>
      </p:sp>
      <p:sp>
        <p:nvSpPr>
          <p:cNvPr id="28" name="斜纹 27">
            <a:extLst>
              <a:ext uri="{FF2B5EF4-FFF2-40B4-BE49-F238E27FC236}">
                <a16:creationId xmlns:a16="http://schemas.microsoft.com/office/drawing/2014/main" id="{85AA8D6B-37E6-4183-BE08-67FA8DC80CC7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斜纹 30">
            <a:extLst>
              <a:ext uri="{FF2B5EF4-FFF2-40B4-BE49-F238E27FC236}">
                <a16:creationId xmlns:a16="http://schemas.microsoft.com/office/drawing/2014/main" id="{DD59BAA9-A2FE-4A0D-A99F-52677F6733F8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F273D8F-A581-4B2B-9A1E-AC16A9EE1199}"/>
              </a:ext>
            </a:extLst>
          </p:cNvPr>
          <p:cNvSpPr txBox="1"/>
          <p:nvPr/>
        </p:nvSpPr>
        <p:spPr>
          <a:xfrm>
            <a:off x="8130291" y="5644829"/>
            <a:ext cx="1967179" cy="604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需要各方交换内部传播的中间结果</a:t>
            </a:r>
          </a:p>
        </p:txBody>
      </p:sp>
      <p:sp>
        <p:nvSpPr>
          <p:cNvPr id="34" name="文本框 23">
            <a:extLst>
              <a:ext uri="{FF2B5EF4-FFF2-40B4-BE49-F238E27FC236}">
                <a16:creationId xmlns:a16="http://schemas.microsoft.com/office/drawing/2014/main" id="{8E40886A-6DC3-403B-807F-436C44B36F0A}"/>
              </a:ext>
            </a:extLst>
          </p:cNvPr>
          <p:cNvSpPr txBox="1"/>
          <p:nvPr/>
        </p:nvSpPr>
        <p:spPr>
          <a:xfrm>
            <a:off x="5793897" y="2769720"/>
            <a:ext cx="10390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内部传播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8580B3-B373-4637-80C7-275B100C7F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47" y="4945401"/>
            <a:ext cx="3374369" cy="778222"/>
          </a:xfrm>
          <a:prstGeom prst="rect">
            <a:avLst/>
          </a:prstGeom>
        </p:spPr>
      </p:pic>
      <p:sp>
        <p:nvSpPr>
          <p:cNvPr id="15" name="十字形 14">
            <a:extLst>
              <a:ext uri="{FF2B5EF4-FFF2-40B4-BE49-F238E27FC236}">
                <a16:creationId xmlns:a16="http://schemas.microsoft.com/office/drawing/2014/main" id="{CDAC4D0E-7C62-41B6-B620-3F0D66E81C40}"/>
              </a:ext>
            </a:extLst>
          </p:cNvPr>
          <p:cNvSpPr/>
          <p:nvPr/>
        </p:nvSpPr>
        <p:spPr>
          <a:xfrm>
            <a:off x="8773137" y="3351788"/>
            <a:ext cx="219850" cy="232115"/>
          </a:xfrm>
          <a:prstGeom prst="plus">
            <a:avLst>
              <a:gd name="adj" fmla="val 38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FE893D85-A062-4225-B986-19551911B727}"/>
              </a:ext>
            </a:extLst>
          </p:cNvPr>
          <p:cNvSpPr/>
          <p:nvPr/>
        </p:nvSpPr>
        <p:spPr>
          <a:xfrm rot="5400000">
            <a:off x="8562987" y="4370645"/>
            <a:ext cx="598310" cy="503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23">
            <a:extLst>
              <a:ext uri="{FF2B5EF4-FFF2-40B4-BE49-F238E27FC236}">
                <a16:creationId xmlns:a16="http://schemas.microsoft.com/office/drawing/2014/main" id="{3330E87F-DF9A-4E8B-B475-D34E50D4C4E9}"/>
              </a:ext>
            </a:extLst>
          </p:cNvPr>
          <p:cNvSpPr txBox="1"/>
          <p:nvPr/>
        </p:nvSpPr>
        <p:spPr>
          <a:xfrm>
            <a:off x="5793897" y="3768910"/>
            <a:ext cx="10390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边界传播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C8F2D4D-7507-4603-8858-5504FCBD5E62}"/>
              </a:ext>
            </a:extLst>
          </p:cNvPr>
          <p:cNvSpPr/>
          <p:nvPr/>
        </p:nvSpPr>
        <p:spPr>
          <a:xfrm>
            <a:off x="241992" y="4654202"/>
            <a:ext cx="5492601" cy="9384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91110FA-D616-4C08-93A1-6D0CD73A4BFC}"/>
              </a:ext>
            </a:extLst>
          </p:cNvPr>
          <p:cNvSpPr/>
          <p:nvPr/>
        </p:nvSpPr>
        <p:spPr>
          <a:xfrm>
            <a:off x="227949" y="5633204"/>
            <a:ext cx="5506644" cy="6624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9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27654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895076" y="174114"/>
            <a:ext cx="4199437" cy="47848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性能优化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81833A4-CA67-4BB2-AD90-5406E000F5B2}"/>
              </a:ext>
            </a:extLst>
          </p:cNvPr>
          <p:cNvSpPr txBox="1"/>
          <p:nvPr/>
        </p:nvSpPr>
        <p:spPr>
          <a:xfrm>
            <a:off x="908351" y="976464"/>
            <a:ext cx="9658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每次训练迭代中重复传递中间结果的通信成本高昂。此外，梯度下降法中的反向传播也需要各方的合作，加剧了传播成本。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CC9D94-0CCF-4889-8FDD-D2D591557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93" y="4486052"/>
            <a:ext cx="5380186" cy="1036410"/>
          </a:xfrm>
          <a:prstGeom prst="rect">
            <a:avLst/>
          </a:prstGeom>
        </p:spPr>
      </p:pic>
      <p:sp>
        <p:nvSpPr>
          <p:cNvPr id="15" name="斜纹 14">
            <a:extLst>
              <a:ext uri="{FF2B5EF4-FFF2-40B4-BE49-F238E27FC236}">
                <a16:creationId xmlns:a16="http://schemas.microsoft.com/office/drawing/2014/main" id="{C2271C42-5AD6-4145-B6C3-843C60EA0409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斜纹 15">
            <a:extLst>
              <a:ext uri="{FF2B5EF4-FFF2-40B4-BE49-F238E27FC236}">
                <a16:creationId xmlns:a16="http://schemas.microsoft.com/office/drawing/2014/main" id="{C4534AA7-5B0C-4721-B30A-1F27388CF79E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F507D7-33EE-4DF9-93D2-52DC3C1A7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35" y="2436465"/>
            <a:ext cx="1569856" cy="5410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D281CB-733C-46B4-82D1-1D1CEC681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47" y="2490251"/>
            <a:ext cx="2331922" cy="434378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EEEEF53-AD07-42D3-8101-6526E25A7134}"/>
              </a:ext>
            </a:extLst>
          </p:cNvPr>
          <p:cNvSpPr/>
          <p:nvPr/>
        </p:nvSpPr>
        <p:spPr>
          <a:xfrm>
            <a:off x="3714533" y="2615999"/>
            <a:ext cx="600892" cy="222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467B37-D7C7-454B-87C2-1775BC4997B1}"/>
              </a:ext>
            </a:extLst>
          </p:cNvPr>
          <p:cNvSpPr txBox="1"/>
          <p:nvPr/>
        </p:nvSpPr>
        <p:spPr>
          <a:xfrm>
            <a:off x="1878848" y="2120919"/>
            <a:ext cx="723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GCN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47B53DE-4C33-4A57-9BAF-EDBA0CE44E22}"/>
              </a:ext>
            </a:extLst>
          </p:cNvPr>
          <p:cNvSpPr txBox="1"/>
          <p:nvPr/>
        </p:nvSpPr>
        <p:spPr>
          <a:xfrm>
            <a:off x="4864404" y="2045487"/>
            <a:ext cx="723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SGC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AC5070-B4E1-45E0-9E7B-CB3986EA7357}"/>
              </a:ext>
            </a:extLst>
          </p:cNvPr>
          <p:cNvSpPr txBox="1"/>
          <p:nvPr/>
        </p:nvSpPr>
        <p:spPr>
          <a:xfrm>
            <a:off x="6187890" y="2265516"/>
            <a:ext cx="5380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SGC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的一种变体，它消除了图卷积层之间的线性变换和非线性激活函数，并具有可解释性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04C479B-6BB7-4319-B87D-682D22AA5C8B}"/>
              </a:ext>
            </a:extLst>
          </p:cNvPr>
          <p:cNvSpPr txBox="1"/>
          <p:nvPr/>
        </p:nvSpPr>
        <p:spPr>
          <a:xfrm>
            <a:off x="945858" y="3559047"/>
            <a:ext cx="9434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SGC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层的输出在模型权重训练期间是恒定的，因此在每次训练迭代中只需要运行一次解耦和传播操作。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3851A1-FC3F-4683-BA73-D1044847D84B}"/>
              </a:ext>
            </a:extLst>
          </p:cNvPr>
          <p:cNvSpPr txBox="1"/>
          <p:nvPr/>
        </p:nvSpPr>
        <p:spPr>
          <a:xfrm>
            <a:off x="2408553" y="5553240"/>
            <a:ext cx="9434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iterations, m parties, n nodes, L layers, F dimensions of embedding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C8F2D4D-7507-4603-8858-5504FCBD5E62}"/>
              </a:ext>
            </a:extLst>
          </p:cNvPr>
          <p:cNvSpPr/>
          <p:nvPr/>
        </p:nvSpPr>
        <p:spPr>
          <a:xfrm>
            <a:off x="908351" y="877915"/>
            <a:ext cx="9658547" cy="8188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CC15092-752A-49BD-8DAB-012EA5E6F17E}"/>
              </a:ext>
            </a:extLst>
          </p:cNvPr>
          <p:cNvSpPr/>
          <p:nvPr/>
        </p:nvSpPr>
        <p:spPr>
          <a:xfrm>
            <a:off x="6180911" y="2171446"/>
            <a:ext cx="5236026" cy="7992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5299DF2-FB8C-4FB8-A1BB-E760913A536B}"/>
              </a:ext>
            </a:extLst>
          </p:cNvPr>
          <p:cNvSpPr/>
          <p:nvPr/>
        </p:nvSpPr>
        <p:spPr>
          <a:xfrm>
            <a:off x="895075" y="3465478"/>
            <a:ext cx="9434421" cy="8138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4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71" y="135406"/>
            <a:ext cx="1897854" cy="55590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47807460-7C94-47D2-AEB5-EBBE63C0AC73}"/>
              </a:ext>
            </a:extLst>
          </p:cNvPr>
          <p:cNvSpPr/>
          <p:nvPr/>
        </p:nvSpPr>
        <p:spPr>
          <a:xfrm>
            <a:off x="363540" y="29024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2340FF-F0E5-4504-A4B0-7E20CCA868B4}"/>
              </a:ext>
            </a:extLst>
          </p:cNvPr>
          <p:cNvCxnSpPr>
            <a:cxnSpLocks/>
            <a:stCxn id="4" idx="6"/>
            <a:endCxn id="30" idx="1"/>
          </p:cNvCxnSpPr>
          <p:nvPr/>
        </p:nvCxnSpPr>
        <p:spPr>
          <a:xfrm flipV="1">
            <a:off x="618536" y="413357"/>
            <a:ext cx="300280" cy="1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8D4F44E-5E7D-4B66-BF9C-28E3CD69A2C3}"/>
              </a:ext>
            </a:extLst>
          </p:cNvPr>
          <p:cNvSpPr/>
          <p:nvPr/>
        </p:nvSpPr>
        <p:spPr>
          <a:xfrm>
            <a:off x="11715476" y="6491316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5BD0456-DDCA-41EB-AB24-90951168654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579524" y="6614427"/>
            <a:ext cx="2135952" cy="0"/>
          </a:xfrm>
          <a:prstGeom prst="line">
            <a:avLst/>
          </a:prstGeom>
          <a:ln>
            <a:solidFill>
              <a:srgbClr val="1A62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标题占位符 1">
            <a:extLst>
              <a:ext uri="{FF2B5EF4-FFF2-40B4-BE49-F238E27FC236}">
                <a16:creationId xmlns:a16="http://schemas.microsoft.com/office/drawing/2014/main" id="{62C82C49-5C09-44C5-B39F-EABD0EE0B039}"/>
              </a:ext>
            </a:extLst>
          </p:cNvPr>
          <p:cNvSpPr txBox="1"/>
          <p:nvPr/>
        </p:nvSpPr>
        <p:spPr>
          <a:xfrm>
            <a:off x="918816" y="189980"/>
            <a:ext cx="4199437" cy="446753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算法描述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FedCog</a:t>
            </a:r>
            <a:r>
              <a:rPr lang="en-US" altLang="zh-CN" sz="28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-SGC</a:t>
            </a:r>
            <a:endParaRPr lang="zh-CN" altLang="en-US" sz="280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81833A4-CA67-4BB2-AD90-5406E000F5B2}"/>
              </a:ext>
            </a:extLst>
          </p:cNvPr>
          <p:cNvSpPr txBox="1"/>
          <p:nvPr/>
        </p:nvSpPr>
        <p:spPr>
          <a:xfrm>
            <a:off x="7756205" y="3572287"/>
            <a:ext cx="2493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交换内部传播中间结果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C86263-82F3-4382-8351-C83005AA46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3"/>
          <a:stretch/>
        </p:blipFill>
        <p:spPr>
          <a:xfrm>
            <a:off x="2293712" y="814422"/>
            <a:ext cx="5334996" cy="5487148"/>
          </a:xfrm>
          <a:prstGeom prst="rect">
            <a:avLst/>
          </a:prstGeom>
        </p:spPr>
      </p:pic>
      <p:sp>
        <p:nvSpPr>
          <p:cNvPr id="2" name="斜纹 1">
            <a:extLst>
              <a:ext uri="{FF2B5EF4-FFF2-40B4-BE49-F238E27FC236}">
                <a16:creationId xmlns:a16="http://schemas.microsoft.com/office/drawing/2014/main" id="{D4A8E741-4214-48B4-BCD8-BE1ADC4B00DC}"/>
              </a:ext>
            </a:extLst>
          </p:cNvPr>
          <p:cNvSpPr/>
          <p:nvPr/>
        </p:nvSpPr>
        <p:spPr>
          <a:xfrm rot="16200000">
            <a:off x="-22189" y="6619500"/>
            <a:ext cx="260689" cy="216311"/>
          </a:xfrm>
          <a:prstGeom prst="diagStrip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斜纹 16">
            <a:extLst>
              <a:ext uri="{FF2B5EF4-FFF2-40B4-BE49-F238E27FC236}">
                <a16:creationId xmlns:a16="http://schemas.microsoft.com/office/drawing/2014/main" id="{E63ACCC2-6D1F-4EA3-A296-F3BB6D46077F}"/>
              </a:ext>
            </a:extLst>
          </p:cNvPr>
          <p:cNvSpPr/>
          <p:nvPr/>
        </p:nvSpPr>
        <p:spPr>
          <a:xfrm rot="16200000">
            <a:off x="-52498" y="6430851"/>
            <a:ext cx="479647" cy="374651"/>
          </a:xfrm>
          <a:prstGeom prst="diagStripe">
            <a:avLst>
              <a:gd name="adj" fmla="val 71702"/>
            </a:avLst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F7EB54-6D26-43E7-9A43-0438B84779B4}"/>
              </a:ext>
            </a:extLst>
          </p:cNvPr>
          <p:cNvSpPr/>
          <p:nvPr/>
        </p:nvSpPr>
        <p:spPr>
          <a:xfrm>
            <a:off x="2421210" y="1751133"/>
            <a:ext cx="5076870" cy="74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C8A264-4903-498A-A981-36200D8B3341}"/>
              </a:ext>
            </a:extLst>
          </p:cNvPr>
          <p:cNvSpPr/>
          <p:nvPr/>
        </p:nvSpPr>
        <p:spPr>
          <a:xfrm>
            <a:off x="2421210" y="2495716"/>
            <a:ext cx="5076870" cy="175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C0BB50-879B-4D83-9D71-2BA577A7F61D}"/>
              </a:ext>
            </a:extLst>
          </p:cNvPr>
          <p:cNvSpPr/>
          <p:nvPr/>
        </p:nvSpPr>
        <p:spPr>
          <a:xfrm>
            <a:off x="2421210" y="4246139"/>
            <a:ext cx="5076870" cy="1972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40886A-6DC3-403B-807F-436C44B36F0A}"/>
              </a:ext>
            </a:extLst>
          </p:cNvPr>
          <p:cNvSpPr txBox="1"/>
          <p:nvPr/>
        </p:nvSpPr>
        <p:spPr>
          <a:xfrm>
            <a:off x="7808457" y="1964060"/>
            <a:ext cx="2493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图解耦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6002046-942E-4B5F-AFD7-2DC8BED6CD09}"/>
              </a:ext>
            </a:extLst>
          </p:cNvPr>
          <p:cNvSpPr txBox="1"/>
          <p:nvPr/>
        </p:nvSpPr>
        <p:spPr>
          <a:xfrm>
            <a:off x="7756205" y="3241412"/>
            <a:ext cx="1113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内部传播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CFFFC3E-145E-4799-B15B-BB31BB786E1E}"/>
              </a:ext>
            </a:extLst>
          </p:cNvPr>
          <p:cNvSpPr txBox="1"/>
          <p:nvPr/>
        </p:nvSpPr>
        <p:spPr>
          <a:xfrm>
            <a:off x="7756205" y="3903164"/>
            <a:ext cx="1113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边界传播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3F1B090-2197-41C7-AD70-ECB21A423A9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7360920" y="2132462"/>
            <a:ext cx="447537" cy="8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FFDDAC6-3748-4E38-8E36-4A052224526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28063" y="3410689"/>
            <a:ext cx="2028142" cy="1538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EADEF21-B9D4-4F23-873E-44A5E54870AF}"/>
              </a:ext>
            </a:extLst>
          </p:cNvPr>
          <p:cNvCxnSpPr>
            <a:endCxn id="58" idx="1"/>
          </p:cNvCxnSpPr>
          <p:nvPr/>
        </p:nvCxnSpPr>
        <p:spPr>
          <a:xfrm flipV="1">
            <a:off x="6642462" y="3741564"/>
            <a:ext cx="1113743" cy="1538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0C509DF-7B6E-4596-A6AC-EC2D24A0DBF9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799908" y="4072441"/>
            <a:ext cx="1956297" cy="1538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43583A3-C4EC-4F3F-B8AB-45C8F48B54CA}"/>
              </a:ext>
            </a:extLst>
          </p:cNvPr>
          <p:cNvSpPr txBox="1"/>
          <p:nvPr/>
        </p:nvSpPr>
        <p:spPr>
          <a:xfrm>
            <a:off x="7742532" y="5440874"/>
            <a:ext cx="1113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本地训练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B1191B-EFDA-4C06-8984-A5C53FA17F2B}"/>
              </a:ext>
            </a:extLst>
          </p:cNvPr>
          <p:cNvSpPr txBox="1"/>
          <p:nvPr/>
        </p:nvSpPr>
        <p:spPr>
          <a:xfrm>
            <a:off x="7756204" y="5695687"/>
            <a:ext cx="79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聚合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0D89BEA-B472-4BC4-8BC3-4799AD48E58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479177" y="5610151"/>
            <a:ext cx="126335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1EC2003-1557-4E94-9655-C743ACB909F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360920" y="5864964"/>
            <a:ext cx="3952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879F02B-CCAD-43C4-84D0-AB94E34E214A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4650377" y="6117982"/>
            <a:ext cx="3092155" cy="17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A7BEE99-2149-4DA6-809F-BE68AFD3AF94}"/>
              </a:ext>
            </a:extLst>
          </p:cNvPr>
          <p:cNvSpPr txBox="1"/>
          <p:nvPr/>
        </p:nvSpPr>
        <p:spPr>
          <a:xfrm>
            <a:off x="7742532" y="5948705"/>
            <a:ext cx="11853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更新参数</a:t>
            </a:r>
          </a:p>
        </p:txBody>
      </p:sp>
    </p:spTree>
    <p:extLst>
      <p:ext uri="{BB962C8B-B14F-4D97-AF65-F5344CB8AC3E}">
        <p14:creationId xmlns:p14="http://schemas.microsoft.com/office/powerpoint/2010/main" val="257778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996</Words>
  <Application>Microsoft Office PowerPoint</Application>
  <PresentationFormat>宽屏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Calibri</vt:lpstr>
      <vt:lpstr>Comic Sans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林丰 罗</dc:creator>
  <cp:lastModifiedBy>林丰 罗</cp:lastModifiedBy>
  <cp:revision>25</cp:revision>
  <dcterms:created xsi:type="dcterms:W3CDTF">2023-09-18T07:48:24Z</dcterms:created>
  <dcterms:modified xsi:type="dcterms:W3CDTF">2023-10-18T03:05:10Z</dcterms:modified>
</cp:coreProperties>
</file>