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43" r:id="rId2"/>
    <p:sldId id="3615" r:id="rId3"/>
    <p:sldId id="3616" r:id="rId4"/>
    <p:sldId id="3617" r:id="rId5"/>
    <p:sldId id="3618" r:id="rId6"/>
    <p:sldId id="3619" r:id="rId7"/>
    <p:sldId id="3629" r:id="rId8"/>
    <p:sldId id="3620" r:id="rId9"/>
    <p:sldId id="3621" r:id="rId10"/>
    <p:sldId id="3622" r:id="rId11"/>
    <p:sldId id="363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73200" autoAdjust="0"/>
  </p:normalViewPr>
  <p:slideViewPr>
    <p:cSldViewPr snapToGrid="0">
      <p:cViewPr varScale="1">
        <p:scale>
          <a:sx n="83" d="100"/>
          <a:sy n="83" d="100"/>
        </p:scale>
        <p:origin x="16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7A10D-4996-4BFB-959D-A4EA55CD8633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7CC71-B87E-41DB-A2C6-018D6203B6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84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这是主要公式。。首先是。这个模块会根据节点以及边的特征信息来学习出对应的注意力分数。利用分数就可以得到</a:t>
            </a:r>
            <a:r>
              <a:rPr lang="en-US" altLang="zh-CN"/>
              <a:t>Ma</a:t>
            </a:r>
            <a:r>
              <a:rPr lang="zh-CN" altLang="en-US"/>
              <a:t>和</a:t>
            </a:r>
            <a:r>
              <a:rPr lang="en-US" altLang="zh-CN"/>
              <a:t>Mx</a:t>
            </a:r>
            <a:r>
              <a:rPr lang="zh-CN" altLang="en-US"/>
              <a:t>以及他们的互补矩阵，利用这两个矩阵将图划分为因果图和琐碎图。然后采用了两个</a:t>
            </a:r>
            <a:r>
              <a:rPr lang="en-US" altLang="zh-CN"/>
              <a:t>GNN</a:t>
            </a:r>
            <a:r>
              <a:rPr lang="zh-CN" altLang="en-US"/>
              <a:t>层获取了图的表示，使用读出函数和分类器进行预测，因为我们最终是要做分类，所以需要使用</a:t>
            </a:r>
            <a:r>
              <a:rPr lang="en-US" altLang="zh-CN"/>
              <a:t>Read Out</a:t>
            </a:r>
            <a:r>
              <a:rPr lang="zh-CN" altLang="en-US"/>
              <a:t>函数读取整幅图的数据，将其转化为一个向量输入到后面的分类器中进行分类。因为因果图真正分类所以和真标签。。。将因果参与图与琐碎参与图进行随机配对和真实对比。</a:t>
            </a:r>
            <a:br>
              <a:rPr lang="zh-CN" altLang="en-US" dirty="0"/>
            </a:br>
            <a:endParaRPr lang="zh-CN" altLang="en-US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0553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1048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effectLst/>
                <a:latin typeface="-apple-system"/>
              </a:rPr>
              <a:t>大多数</a:t>
            </a:r>
            <a:r>
              <a:rPr lang="en-US" altLang="zh-CN" b="0" i="0">
                <a:effectLst/>
                <a:latin typeface="-apple-system"/>
              </a:rPr>
              <a:t>GNN</a:t>
            </a:r>
            <a:r>
              <a:rPr lang="zh-CN" altLang="en-US" b="0" i="0">
                <a:effectLst/>
                <a:latin typeface="-apple-system"/>
              </a:rPr>
              <a:t>都是黑盒模型，缺乏解释。例如对于图分类输入一个图通过图神经得到结果。但是并不知道图的哪些子部分真正对分类结果有影响。所以文章提出这样的一种算法，去找到对分类结果真正有影响的子图部分。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7658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406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格兰杰因果关系的情况下，计算图的子图被认为是预测</a:t>
            </a:r>
            <a:r>
              <a:rPr lang="en-US" altLang="zh-CN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i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主要原因。所以文章就是计算每条边的因果贡献，然后删掉因果贡献较少的边得到子图，然后利用图神经对子图进行分类。目标图神经就是一个预训练好的图神经模型，计算因果贡献的时候需要用到。图规则就是对图的连通性进行检查</a:t>
            </a:r>
            <a:r>
              <a:rPr lang="zh-CN" altLang="en-US" b="0" i="0">
                <a:solidFill>
                  <a:srgbClr val="000000"/>
                </a:solidFill>
                <a:effectLst/>
                <a:latin typeface="-apple-system"/>
                <a:ea typeface="微软雅黑" panose="020B0503020204020204" pitchFamily="34" charset="-122"/>
              </a:rPr>
              <a:t>，因为删掉边的时候可能图不是联通的，如果不是联通的就不可以删。</a:t>
            </a:r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42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所以文章主要就是计算边的因果贡献，然后删掉因果贡献较少的边。给定图</a:t>
            </a:r>
            <a:r>
              <a:rPr lang="en-US" altLang="zh-CN"/>
              <a:t>G</a:t>
            </a:r>
            <a:r>
              <a:rPr lang="zh-CN" altLang="en-US"/>
              <a:t>，。。模型误差，。。去掉一条边后的模型误差，因果贡献就是通过计算，这两个误差的差值，差值越大贡献度越大。。。。公式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</a:t>
            </a:r>
            <a:r>
              <a:rPr lang="zh-CN" altLang="en-US"/>
              <a:t>就是从预训练模型得到预训练结果。</a:t>
            </a:r>
            <a:br>
              <a:rPr lang="zh-CN" altLang="en-US" dirty="0"/>
            </a:br>
            <a:endParaRPr lang="zh-CN" altLang="en-US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552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dirty="0"/>
            </a:br>
            <a:endParaRPr lang="zh-CN" altLang="en-US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654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上一篇文章是在图的结果来解释因果关系。这一篇是在图的特征层面来解释因果关系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>
                <a:effectLst/>
                <a:latin typeface="-apple-system"/>
              </a:rPr>
              <a:t>比如有特征吸烟、牙黄。预测肺癌。</a:t>
            </a:r>
            <a:r>
              <a:rPr lang="zh-CN" altLang="en-US"/>
              <a:t>如果不给定吸烟这个条件，表明牙齿黄的人容易得肺癌，这显然是错的。所以吸烟就是因果特征、牙黄就是捷径特征。文章</a:t>
            </a:r>
            <a:r>
              <a:rPr lang="zh-CN" altLang="en-US" u="none" strike="noStrike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因果注意力学习机制使得</a:t>
            </a:r>
            <a:r>
              <a:rPr lang="en-US" altLang="zh-CN" u="none" strike="noStrike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GNN</a:t>
            </a:r>
            <a:r>
              <a:rPr lang="zh-CN" altLang="en-US" u="none" strike="noStrike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可以捕捉图数据中因果特征，并过滤掉混杂特征等无关数据特征对预测的影响。</a:t>
            </a:r>
            <a:endParaRPr lang="zh-CN" altLang="en-US" b="0" i="0" dirty="0">
              <a:effectLst/>
              <a:latin typeface="-apple-system"/>
            </a:endParaRPr>
          </a:p>
          <a:p>
            <a:br>
              <a:rPr lang="zh-CN" altLang="en-US" dirty="0"/>
            </a:b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008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因果特征图就是主要含因果特征，捷径特征较少，琐碎图是因果图的互补部分相反。。</a:t>
            </a:r>
            <a:r>
              <a:rPr lang="zh-CN" altLang="en-US" u="none" strike="noStrike">
                <a:solidFill>
                  <a:srgbClr val="333333"/>
                </a:solidFill>
                <a:effectLst/>
              </a:rPr>
              <a:t>图的标签通常由其因果部分决定。</a:t>
            </a:r>
            <a:br>
              <a:rPr lang="zh-CN" altLang="en-US"/>
            </a:br>
            <a:r>
              <a:rPr lang="zh-CN" altLang="en-US"/>
              <a:t>所以</a:t>
            </a:r>
            <a:r>
              <a:rPr lang="zh-CN" altLang="en-US">
                <a:effectLst/>
              </a:rPr>
              <a:t>因果特征图，让他和标签进行分类训练，琐碎图和均匀分类的标签进行训练，让混淆特征趋向于均匀分布减少影响。</a:t>
            </a:r>
            <a:endParaRPr lang="zh-CN" altLang="en-US" b="0" i="0" dirty="0">
              <a:effectLst/>
              <a:latin typeface="-apple-system"/>
            </a:endParaRPr>
          </a:p>
          <a:p>
            <a:r>
              <a:rPr lang="zh-CN" altLang="en-US">
                <a:effectLst/>
              </a:rPr>
              <a:t>最大化因果特征和标签之间的相关性。但是</a:t>
            </a:r>
            <a:r>
              <a:rPr lang="zh-CN" altLang="en-US" u="none" strike="noStrike">
                <a:solidFill>
                  <a:srgbClr val="333333"/>
                </a:solidFill>
                <a:effectLst/>
              </a:rPr>
              <a:t>真正的因果注意力图通常是无法观测的。因此需要将两个图融合进行预测。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207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8C8A2-DEF7-4EBF-AB82-F1468029A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2308E3-25AA-4813-958E-CD08E5F9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94FBE-D022-4E2E-8260-5B5B4F0ED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FC8C4-E2D9-4BAE-9551-B730C528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662085-C816-430B-9DD6-B6B22497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346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36701-4B87-4C52-8828-D58F1F533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F6E4CC-1EED-4D8B-929B-06B30A584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2A395-00DB-4CFA-B21C-BAB0B866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A2E68-ED7C-439B-9403-C539FC542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2DD97-419C-4F6A-99C4-BA4A13D3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8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0DA681A-DD5E-4713-B35B-1481158752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C74F6-134D-4DE1-8A7E-B4F459EF3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19DCC-4BBB-46BD-9F67-D5D5DE1B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DBEDE4-292F-4798-BFC7-B00739D7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276EC-9CB8-4BBE-908B-2FE87227D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27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2F730-2C15-495C-8A7C-9304246E1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C5E07-1292-43E7-99EF-0D26942E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EEB05-FC0E-4EA5-A79F-75174906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21945-844D-4085-AE1F-9068D91B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8724F-F4CB-460C-A1BC-8ED2F3EA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33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5E0514-230C-4838-8792-69AF0CCC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D72A0-0087-4CB4-B25D-CD4F3976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6FCF0-C9AD-4E6E-93DA-12771E8F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C8A6C-011A-4496-9825-08473001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4A867-4DA1-452E-83FF-BE68A377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3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6F338-9433-43D3-B0C4-81AE8CAC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24AE2-B492-4152-948D-AF60A0C95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1DA319-0A3A-4D50-A1DE-72C8E12F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1C0C9-BA6D-41EA-948E-A53C7060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FD7D85-165A-4D3D-AAA2-2527B558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899DD-8AB0-4330-8DAE-B8CA66CA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42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9B5BE-A9B4-4D7E-94D5-6C9B6A0D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747AD4-ADB0-4E68-AE5C-3ADC9215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CE150B-ED0B-49DF-BF67-7FA50FDB0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4E8158-33C3-489F-B77F-903B881C2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22DA72-3072-4440-AB5D-CDA36C032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7D588-701C-4001-9F43-7452F1FE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64E845-5332-4170-A915-53B4983B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6F931A-F64B-48B8-9769-8A8F9023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56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D8ACE-4A6C-4BCC-9A0F-8DD5A7C5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108ED5-9B6C-4CC8-A43F-BC4C409B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2339B16-762D-448C-A46D-BE48DE0C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0A7040-C09B-4E5C-A9ED-6E2FADF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96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C015B-F634-497E-95AA-CC505A5F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8A29EC-71C4-4E7F-8237-8CC2F7F7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3DE007-1C78-4966-B7F2-38B3C1C5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622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247EC-D90B-4F82-8942-01E4DB56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54C523-0D79-4BAD-B7C3-BA5B4BD0B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6451A-C754-413D-9341-4F035DC2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B73032-387D-4272-AACD-14DCEC232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27DE9-6B7C-4284-A606-6F361BB5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056A15-963B-46E5-A247-7D090AA3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4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C37FB-BE52-4D28-B39D-9494370BE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5DDCCA-E1DD-400A-B6C3-0CBDC1842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7F2088-61B2-4FEE-AF78-D1479A4A2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A32EFE-4AAB-4DF8-B99A-6CE0CE70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AE507-B339-4A12-BCF3-74CDC320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C77B1C-F196-4CF5-A201-9CE89C7E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70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51650B3-105A-47E6-ACC4-E8BE6D12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A8C50-A120-4EBE-977E-3D3F5D57E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6ED18-BF18-48B3-97B7-92C7AF732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8ED3-02B9-41F9-9D6E-2DB7DCA61AAE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06A70-D2AC-4769-86E2-0ACA0CD87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DB461-71D1-408C-9AAD-FB48835A23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50930-C07A-4D97-A2F1-ECCB3D16DE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29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file:////var/folders/6w/0ftrt2wj1sx03zt3_zycm4_c0000gn/T/com.microsoft.Powerpoint/converted_emf.emf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file:////var/folders/6w/0ftrt2wj1sx03zt3_zycm4_c0000gn/T/com.microsoft.Powerpoint/converted_emf.emf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8C87BFF-2982-AF4C-A26F-F21FA43EFD41}"/>
              </a:ext>
            </a:extLst>
          </p:cNvPr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3200" b="1" dirty="0">
                <a:latin typeface="+mj-ea"/>
                <a:ea typeface="+mj-ea"/>
              </a:rPr>
              <a:t>           </a:t>
            </a:r>
            <a:r>
              <a:rPr lang="en-US" altLang="zh-CN" sz="3200" b="1" dirty="0">
                <a:latin typeface="+mj-ea"/>
                <a:ea typeface="+mj-ea"/>
              </a:rPr>
              <a:t>Generative Causal Explanations for </a:t>
            </a:r>
          </a:p>
          <a:p>
            <a:pPr algn="ctr"/>
            <a:r>
              <a:rPr lang="en-US" altLang="zh-CN" sz="3200" b="1" dirty="0">
                <a:latin typeface="+mj-ea"/>
                <a:ea typeface="+mj-ea"/>
              </a:rPr>
              <a:t>          Graph Neural Networks</a:t>
            </a:r>
          </a:p>
          <a:p>
            <a:pPr algn="r"/>
            <a:r>
              <a:rPr lang="en-US" altLang="zh-CN" sz="3200" b="1" dirty="0">
                <a:latin typeface="+mj-ea"/>
                <a:ea typeface="+mj-ea"/>
              </a:rPr>
              <a:t>                                              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</a:t>
            </a:r>
            <a:r>
              <a:rPr lang="en-US" altLang="zh-CN" sz="1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International Conference on Machine Learning, 2021</a:t>
            </a:r>
            <a:endParaRPr lang="en-US" altLang="zh-CN" sz="1600" b="1" dirty="0">
              <a:solidFill>
                <a:schemeClr val="bg1"/>
              </a:solidFill>
            </a:endParaRPr>
          </a:p>
          <a:p>
            <a:pPr algn="r"/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zh-CN" alt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68AB25-2BFC-A54A-BE99-D5759BC1D775}"/>
              </a:ext>
            </a:extLst>
          </p:cNvPr>
          <p:cNvSpPr txBox="1"/>
          <p:nvPr/>
        </p:nvSpPr>
        <p:spPr>
          <a:xfrm>
            <a:off x="9019602" y="4570768"/>
            <a:ext cx="2146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</a:t>
            </a:r>
            <a:r>
              <a:rPr lang="zh-CN" altLang="en-US" b="1">
                <a:solidFill>
                  <a:srgbClr val="453D3A"/>
                </a:solidFill>
              </a:rPr>
              <a:t>人：余鑫明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2023.10</a:t>
            </a:r>
            <a:r>
              <a:rPr lang="en-US" altLang="zh-CN" b="1">
                <a:solidFill>
                  <a:srgbClr val="453D3A"/>
                </a:solidFill>
              </a:rPr>
              <a:t>. 18</a:t>
            </a:r>
            <a:endParaRPr lang="en-US" altLang="zh-CN" b="1" dirty="0">
              <a:solidFill>
                <a:srgbClr val="453D3A"/>
              </a:solidFill>
            </a:endParaRPr>
          </a:p>
        </p:txBody>
      </p:sp>
      <p:pic>
        <p:nvPicPr>
          <p:cNvPr id="25" name="图片 24" descr="2015916225123342.jpg">
            <a:extLst>
              <a:ext uri="{FF2B5EF4-FFF2-40B4-BE49-F238E27FC236}">
                <a16:creationId xmlns:a16="http://schemas.microsoft.com/office/drawing/2014/main" id="{4A86B1D0-F096-8947-A3EA-15CDA9EE98B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70" y="2041647"/>
            <a:ext cx="2466589" cy="200436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9915D39-82C2-C34E-BC15-E2D697034ABB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61C1E22-0C86-411D-BA53-23E6B46965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155" y="4751044"/>
            <a:ext cx="3867690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C4135A32-4316-B01A-5815-FEBD73F43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38" y="1859886"/>
            <a:ext cx="4965700" cy="12192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4D64DF-80F2-FE39-D79A-7C6E717B0415}"/>
              </a:ext>
            </a:extLst>
          </p:cNvPr>
          <p:cNvSpPr txBox="1"/>
          <p:nvPr/>
        </p:nvSpPr>
        <p:spPr>
          <a:xfrm>
            <a:off x="660400" y="1269072"/>
            <a:ext cx="163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软掩码估计：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F4A83A-1113-F2CD-7744-A0D63A9BF078}"/>
              </a:ext>
            </a:extLst>
          </p:cNvPr>
          <p:cNvSpPr txBox="1"/>
          <p:nvPr/>
        </p:nvSpPr>
        <p:spPr>
          <a:xfrm>
            <a:off x="634434" y="3397837"/>
            <a:ext cx="163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解耦：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584089C-4B5E-6D98-6E9B-25433C6BF99E}"/>
              </a:ext>
            </a:extLst>
          </p:cNvPr>
          <p:cNvGrpSpPr/>
          <p:nvPr/>
        </p:nvGrpSpPr>
        <p:grpSpPr>
          <a:xfrm>
            <a:off x="592554" y="3503460"/>
            <a:ext cx="7327900" cy="2654558"/>
            <a:chOff x="592554" y="3503460"/>
            <a:chExt cx="7327900" cy="265455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17617A9F-C87E-D7ED-5C5D-C8CCD113E9C3}"/>
                </a:ext>
              </a:extLst>
            </p:cNvPr>
            <p:cNvGrpSpPr/>
            <p:nvPr/>
          </p:nvGrpSpPr>
          <p:grpSpPr>
            <a:xfrm>
              <a:off x="851338" y="3930244"/>
              <a:ext cx="2959100" cy="866591"/>
              <a:chOff x="851338" y="3930244"/>
              <a:chExt cx="2959100" cy="866591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18E1B612-2956-E004-3AB8-385C2EA2B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338" y="3930244"/>
                <a:ext cx="2959100" cy="381000"/>
              </a:xfrm>
              <a:prstGeom prst="rect">
                <a:avLst/>
              </a:prstGeom>
            </p:spPr>
          </p:pic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B9C4E333-33E6-6104-C5F7-345F0E54B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1338" y="4441235"/>
                <a:ext cx="2882900" cy="355600"/>
              </a:xfrm>
              <a:prstGeom prst="rect">
                <a:avLst/>
              </a:prstGeom>
            </p:spPr>
          </p:pic>
        </p:grp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D6B6BA50-89B5-AD1F-5169-1ED889E7A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554" y="5129318"/>
              <a:ext cx="7327900" cy="1028700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A03396CA-722C-06A5-C9DB-BED61262F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6504" y="3503460"/>
              <a:ext cx="2959100" cy="787400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A50E8E54-FABA-64ED-EEBE-D21FDDB0F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254" y="4120744"/>
              <a:ext cx="3759200" cy="9271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CA87E02-2536-DA42-782B-64714178E124}"/>
              </a:ext>
            </a:extLst>
          </p:cNvPr>
          <p:cNvSpPr txBox="1"/>
          <p:nvPr/>
        </p:nvSpPr>
        <p:spPr>
          <a:xfrm>
            <a:off x="6397225" y="1269072"/>
            <a:ext cx="163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因果干预：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155FE5F1-5AAB-81DF-659E-9864DA318BB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2" b="11019"/>
          <a:stretch/>
        </p:blipFill>
        <p:spPr>
          <a:xfrm>
            <a:off x="7215604" y="1802072"/>
            <a:ext cx="3925341" cy="11988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8C93EA3-BCF3-5118-22B9-8E589ECD3E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854" y="3338756"/>
            <a:ext cx="3175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1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F4E7F52-0271-4A5C-97CE-FAC44901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46" y="1676830"/>
            <a:ext cx="1054010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9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EBC7CAFD-6AD6-4CA0-A60A-B2AD0694BEAE}"/>
              </a:ext>
            </a:extLst>
          </p:cNvPr>
          <p:cNvSpPr txBox="1"/>
          <p:nvPr/>
        </p:nvSpPr>
        <p:spPr>
          <a:xfrm>
            <a:off x="833847" y="1049529"/>
            <a:ext cx="10511606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effectLst/>
                <a:ea typeface="等线" panose="02010600030101010101" pitchFamily="2" charset="-122"/>
              </a:rPr>
              <a:t>大多数</a:t>
            </a:r>
            <a:r>
              <a:rPr lang="en-US" altLang="zh-CN" b="0" i="0">
                <a:effectLst/>
                <a:ea typeface="等线" panose="02010600030101010101" pitchFamily="2" charset="-122"/>
              </a:rPr>
              <a:t>GNN</a:t>
            </a:r>
            <a:r>
              <a:rPr lang="zh-CN" altLang="en-US" b="0" i="0">
                <a:effectLst/>
                <a:ea typeface="等线" panose="02010600030101010101" pitchFamily="2" charset="-122"/>
              </a:rPr>
              <a:t>缺乏申明性的表示</a:t>
            </a:r>
            <a:r>
              <a:rPr lang="zh-CN" altLang="en-US" i="0">
                <a:effectLst/>
                <a:ea typeface="等线" panose="02010600030101010101" pitchFamily="2" charset="-122"/>
              </a:rPr>
              <a:t>，</a:t>
            </a:r>
            <a:r>
              <a:rPr lang="zh-CN" altLang="en-US" i="0">
                <a:solidFill>
                  <a:srgbClr val="000000"/>
                </a:solidFill>
                <a:effectLst/>
                <a:ea typeface="等线" panose="02010600030101010101" pitchFamily="2" charset="-122"/>
              </a:rPr>
              <a:t>它们很难生成所需的</a:t>
            </a:r>
            <a:r>
              <a:rPr lang="zh-CN" altLang="en-US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底层解释结构。</a:t>
            </a:r>
            <a:r>
              <a:rPr lang="zh-CN" altLang="en-US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本文提出</a:t>
            </a:r>
            <a:r>
              <a:rPr lang="en-US" altLang="zh-CN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Gem</a:t>
            </a:r>
            <a:r>
              <a:rPr lang="zh-CN" altLang="en-US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，用于在各种图学习任务上为任何</a:t>
            </a:r>
            <a:r>
              <a:rPr lang="en-US" altLang="zh-CN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GNN</a:t>
            </a:r>
            <a:r>
              <a:rPr lang="zh-CN" altLang="en-US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提供可解释的解释。</a:t>
            </a:r>
            <a:endParaRPr lang="en-US" altLang="zh-CN" b="0" i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en-US" altLang="zh-CN">
              <a:solidFill>
                <a:srgbClr val="00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DA548C-7F5C-4941-A3DB-EB7B2778F618}"/>
              </a:ext>
            </a:extLst>
          </p:cNvPr>
          <p:cNvSpPr txBox="1"/>
          <p:nvPr/>
        </p:nvSpPr>
        <p:spPr>
          <a:xfrm>
            <a:off x="846547" y="3225813"/>
            <a:ext cx="10672353" cy="2543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创新点：</a:t>
            </a:r>
            <a:endParaRPr lang="en-US" altLang="zh-CN" b="0" i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提出了一种从因果关系的角度来解释图神经网络的新方法。</a:t>
            </a:r>
            <a:endParaRPr lang="en-US" altLang="zh-CN" b="0" i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我们在我们的方法中引入了因果目标，以便更好地估计因果效应，并提供了一种近似的计算策略来处理具有相互依赖性的图形数据。</a:t>
            </a:r>
            <a:endParaRPr lang="en-US" altLang="zh-CN" b="0" i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结合了各种图规则以确保获得的解释是有效的。</a:t>
            </a:r>
            <a:endParaRPr lang="en-US" altLang="zh-CN" b="0" i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我们使用因果目标来训练图生成模型作为解释器，该模型可以在短时间内自动解释目标</a:t>
            </a:r>
            <a:r>
              <a:rPr lang="en-US" altLang="zh-CN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gnn</a:t>
            </a:r>
            <a:r>
              <a:rPr lang="zh-CN" altLang="en-US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35F61BA-2400-4BBF-AF61-1F4542410059}"/>
              </a:ext>
            </a:extLst>
          </p:cNvPr>
          <p:cNvSpPr/>
          <p:nvPr/>
        </p:nvSpPr>
        <p:spPr>
          <a:xfrm>
            <a:off x="617338" y="2715478"/>
            <a:ext cx="11091774" cy="3563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278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34176A72-0902-4E14-B746-F0DFEACD1E73}"/>
              </a:ext>
            </a:extLst>
          </p:cNvPr>
          <p:cNvSpPr txBox="1"/>
          <p:nvPr/>
        </p:nvSpPr>
        <p:spPr>
          <a:xfrm>
            <a:off x="1361416" y="1173762"/>
            <a:ext cx="264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格兰杰因果关系</a:t>
            </a:r>
            <a:r>
              <a:rPr kumimoji="1"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：</a:t>
            </a:r>
            <a:endParaRPr kumimoji="1" lang="en-US" altLang="zh-CN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BA71016-C8DA-458D-B136-CEE91D424CBB}"/>
              </a:ext>
            </a:extLst>
          </p:cNvPr>
          <p:cNvGrpSpPr/>
          <p:nvPr/>
        </p:nvGrpSpPr>
        <p:grpSpPr>
          <a:xfrm>
            <a:off x="660400" y="1093382"/>
            <a:ext cx="608466" cy="608466"/>
            <a:chOff x="3785688" y="5868541"/>
            <a:chExt cx="608466" cy="608466"/>
          </a:xfrm>
        </p:grpSpPr>
        <p:sp>
          <p:nvSpPr>
            <p:cNvPr id="23" name="任意多边形: 形状 106">
              <a:extLst>
                <a:ext uri="{FF2B5EF4-FFF2-40B4-BE49-F238E27FC236}">
                  <a16:creationId xmlns:a16="http://schemas.microsoft.com/office/drawing/2014/main" id="{2DF9CCC8-3046-43A0-B4F7-FA5C0DF398B7}"/>
                </a:ext>
              </a:extLst>
            </p:cNvPr>
            <p:cNvSpPr/>
            <p:nvPr/>
          </p:nvSpPr>
          <p:spPr>
            <a:xfrm>
              <a:off x="4000577" y="5868541"/>
              <a:ext cx="393577" cy="392807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任意多边形: 形状 107">
              <a:extLst>
                <a:ext uri="{FF2B5EF4-FFF2-40B4-BE49-F238E27FC236}">
                  <a16:creationId xmlns:a16="http://schemas.microsoft.com/office/drawing/2014/main" id="{C92451A2-0216-4A5D-8A9B-C63C92E2CAAC}"/>
                </a:ext>
              </a:extLst>
            </p:cNvPr>
            <p:cNvSpPr/>
            <p:nvPr/>
          </p:nvSpPr>
          <p:spPr>
            <a:xfrm>
              <a:off x="3785688" y="5891647"/>
              <a:ext cx="585360" cy="58536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任意多边形: 形状 108">
              <a:extLst>
                <a:ext uri="{FF2B5EF4-FFF2-40B4-BE49-F238E27FC236}">
                  <a16:creationId xmlns:a16="http://schemas.microsoft.com/office/drawing/2014/main" id="{3FC804A7-B1D1-4E7E-A7AD-6278276FD33A}"/>
                </a:ext>
              </a:extLst>
            </p:cNvPr>
            <p:cNvSpPr/>
            <p:nvPr/>
          </p:nvSpPr>
          <p:spPr>
            <a:xfrm>
              <a:off x="3893517" y="5999477"/>
              <a:ext cx="369701" cy="369701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7FBADD2-1BA8-4F92-8FB2-64FEF59F6701}"/>
              </a:ext>
            </a:extLst>
          </p:cNvPr>
          <p:cNvGrpSpPr/>
          <p:nvPr/>
        </p:nvGrpSpPr>
        <p:grpSpPr>
          <a:xfrm>
            <a:off x="4472881" y="1943226"/>
            <a:ext cx="3246238" cy="471265"/>
            <a:chOff x="2625415" y="1874100"/>
            <a:chExt cx="3246238" cy="471265"/>
          </a:xfrm>
        </p:grpSpPr>
        <p:sp>
          <p:nvSpPr>
            <p:cNvPr id="30" name="圆角矩形 32">
              <a:extLst>
                <a:ext uri="{FF2B5EF4-FFF2-40B4-BE49-F238E27FC236}">
                  <a16:creationId xmlns:a16="http://schemas.microsoft.com/office/drawing/2014/main" id="{165D85C0-F058-42EF-BAAE-AC59E44D8A17}"/>
                </a:ext>
              </a:extLst>
            </p:cNvPr>
            <p:cNvSpPr/>
            <p:nvPr/>
          </p:nvSpPr>
          <p:spPr>
            <a:xfrm>
              <a:off x="2625415" y="1874100"/>
              <a:ext cx="1227968" cy="464774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70AB7E2-6AD7-4115-913D-2FFB1D0D66FE}"/>
                </a:ext>
              </a:extLst>
            </p:cNvPr>
            <p:cNvSpPr txBox="1"/>
            <p:nvPr/>
          </p:nvSpPr>
          <p:spPr>
            <a:xfrm>
              <a:off x="2811710" y="1928312"/>
              <a:ext cx="779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/>
                <a:t>变量</a:t>
              </a:r>
              <a:r>
                <a:rPr kumimoji="1" lang="en-US" altLang="zh-CN"/>
                <a:t>X</a:t>
              </a:r>
              <a:endParaRPr kumimoji="1" lang="zh-CN" altLang="en-US" dirty="0"/>
            </a:p>
          </p:txBody>
        </p:sp>
        <p:sp>
          <p:nvSpPr>
            <p:cNvPr id="32" name="圆角矩形 37">
              <a:extLst>
                <a:ext uri="{FF2B5EF4-FFF2-40B4-BE49-F238E27FC236}">
                  <a16:creationId xmlns:a16="http://schemas.microsoft.com/office/drawing/2014/main" id="{4BF9DB64-7EF4-486A-BA2A-4265911FFB5F}"/>
                </a:ext>
              </a:extLst>
            </p:cNvPr>
            <p:cNvSpPr/>
            <p:nvPr/>
          </p:nvSpPr>
          <p:spPr>
            <a:xfrm>
              <a:off x="4643685" y="1880591"/>
              <a:ext cx="1227968" cy="464774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538C845-52B3-44FA-92F9-42F6E6F48A52}"/>
                </a:ext>
              </a:extLst>
            </p:cNvPr>
            <p:cNvSpPr txBox="1"/>
            <p:nvPr/>
          </p:nvSpPr>
          <p:spPr>
            <a:xfrm>
              <a:off x="4841191" y="192611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/>
                <a:t>变量</a:t>
              </a:r>
              <a:r>
                <a:rPr kumimoji="1" lang="en-US" altLang="zh-CN"/>
                <a:t>Y</a:t>
              </a:r>
              <a:endParaRPr kumimoji="1" lang="zh-CN" altLang="en-US" dirty="0"/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C9A4629-67CD-41C4-8D55-1763B26C5AA5}"/>
                </a:ext>
              </a:extLst>
            </p:cNvPr>
            <p:cNvGrpSpPr/>
            <p:nvPr/>
          </p:nvGrpSpPr>
          <p:grpSpPr>
            <a:xfrm rot="16200000">
              <a:off x="4156968" y="1895870"/>
              <a:ext cx="183133" cy="417062"/>
              <a:chOff x="5042376" y="3110121"/>
              <a:chExt cx="183133" cy="417062"/>
            </a:xfrm>
          </p:grpSpPr>
          <p:sp>
            <p:nvSpPr>
              <p:cNvPr id="46" name="燕尾形 26">
                <a:extLst>
                  <a:ext uri="{FF2B5EF4-FFF2-40B4-BE49-F238E27FC236}">
                    <a16:creationId xmlns:a16="http://schemas.microsoft.com/office/drawing/2014/main" id="{5D6CA137-C331-4B77-9083-C792DBFF5044}"/>
                  </a:ext>
                </a:extLst>
              </p:cNvPr>
              <p:cNvSpPr/>
              <p:nvPr/>
            </p:nvSpPr>
            <p:spPr>
              <a:xfrm rot="5400000">
                <a:off x="5043857" y="3108640"/>
                <a:ext cx="180171" cy="183133"/>
              </a:xfrm>
              <a:prstGeom prst="chevron">
                <a:avLst/>
              </a:prstGeom>
              <a:solidFill>
                <a:srgbClr val="00B0F0"/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燕尾形 27">
                <a:extLst>
                  <a:ext uri="{FF2B5EF4-FFF2-40B4-BE49-F238E27FC236}">
                    <a16:creationId xmlns:a16="http://schemas.microsoft.com/office/drawing/2014/main" id="{E4AD389A-C5BA-42F7-88DE-4D18864C7411}"/>
                  </a:ext>
                </a:extLst>
              </p:cNvPr>
              <p:cNvSpPr/>
              <p:nvPr/>
            </p:nvSpPr>
            <p:spPr>
              <a:xfrm rot="5400000">
                <a:off x="5043857" y="3227085"/>
                <a:ext cx="180171" cy="183133"/>
              </a:xfrm>
              <a:prstGeom prst="chevron">
                <a:avLst/>
              </a:prstGeom>
              <a:solidFill>
                <a:srgbClr val="00B0F0"/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燕尾形 28">
                <a:extLst>
                  <a:ext uri="{FF2B5EF4-FFF2-40B4-BE49-F238E27FC236}">
                    <a16:creationId xmlns:a16="http://schemas.microsoft.com/office/drawing/2014/main" id="{491E0EA1-88ED-42C8-A8B4-6325C5130CF0}"/>
                  </a:ext>
                </a:extLst>
              </p:cNvPr>
              <p:cNvSpPr/>
              <p:nvPr/>
            </p:nvSpPr>
            <p:spPr>
              <a:xfrm rot="5400000">
                <a:off x="5043857" y="3345531"/>
                <a:ext cx="180171" cy="183133"/>
              </a:xfrm>
              <a:prstGeom prst="chevron">
                <a:avLst/>
              </a:prstGeom>
              <a:solidFill>
                <a:srgbClr val="00B0F0"/>
              </a:solidFill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b="1" noProof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CBECEE-724E-4823-A146-66736B960DEC}"/>
              </a:ext>
            </a:extLst>
          </p:cNvPr>
          <p:cNvGrpSpPr/>
          <p:nvPr/>
        </p:nvGrpSpPr>
        <p:grpSpPr>
          <a:xfrm>
            <a:off x="594090" y="3258208"/>
            <a:ext cx="11116559" cy="1948801"/>
            <a:chOff x="592553" y="2715478"/>
            <a:chExt cx="11116559" cy="1948801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932C27F3-29A6-4AD7-89C1-A8FDBF25C044}"/>
                </a:ext>
              </a:extLst>
            </p:cNvPr>
            <p:cNvSpPr txBox="1"/>
            <p:nvPr/>
          </p:nvSpPr>
          <p:spPr>
            <a:xfrm>
              <a:off x="592553" y="2960623"/>
              <a:ext cx="11030213" cy="1430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2" defTabSz="0">
                <a:lnSpc>
                  <a:spcPct val="150000"/>
                </a:lnSpc>
                <a:spcBef>
                  <a:spcPct val="20000"/>
                </a:spcBef>
                <a:buClr>
                  <a:srgbClr val="70AD47">
                    <a:lumMod val="75000"/>
                  </a:srgbClr>
                </a:buClr>
                <a:buSzPct val="110000"/>
                <a:defRPr/>
              </a:pPr>
              <a:r>
                <a:rPr lang="zh-CN" altLang="en-US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如果能够更好地预测</a:t>
              </a:r>
              <a:r>
                <a:rPr lang="en-US" altLang="zh-CN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使用所有可用的信息，而不是使用除</a:t>
              </a:r>
              <a:r>
                <a:rPr lang="en-US" altLang="zh-CN" sz="2000">
                  <a:solidFill>
                    <a:srgbClr val="000000"/>
                  </a:solidFill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以外的信息。那么</a:t>
              </a:r>
              <a:r>
                <a:rPr lang="en-US" altLang="zh-CN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、</a:t>
              </a:r>
              <a:r>
                <a:rPr lang="en-US" altLang="zh-CN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直接就存在关系。在图域中，如果缺少一条边</a:t>
              </a:r>
              <a:r>
                <a:rPr lang="en-US" altLang="zh-CN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/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节点</a:t>
              </a:r>
              <a:r>
                <a:rPr lang="en-US" altLang="zh-CN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X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会降低预测</a:t>
              </a:r>
              <a:r>
                <a:rPr lang="en-US" altLang="zh-CN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Y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的能力，那么这条边</a:t>
              </a:r>
              <a:r>
                <a:rPr lang="en-US" altLang="zh-CN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/</a:t>
              </a:r>
              <a:r>
                <a:rPr lang="zh-CN" altLang="en-US" sz="2000" b="0" i="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等线" panose="02010600030101010101" pitchFamily="2" charset="-122"/>
                </a:rPr>
                <a:t>节点与其相应的预测之间存在因果关系。</a:t>
              </a:r>
              <a:endParaRPr kumimoji="1" lang="zh-CN" altLang="en-US" dirty="0">
                <a:latin typeface="等线" panose="02010600030101010101" pitchFamily="2" charset="-122"/>
                <a:ea typeface="等线" panose="02010600030101010101" pitchFamily="2" charset="-122"/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CFB769A-1C97-44F4-82B8-EDCFD80C16C0}"/>
                </a:ext>
              </a:extLst>
            </p:cNvPr>
            <p:cNvSpPr/>
            <p:nvPr/>
          </p:nvSpPr>
          <p:spPr>
            <a:xfrm>
              <a:off x="617338" y="2715478"/>
              <a:ext cx="11091774" cy="194880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447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069471F-A7CD-402F-8CC9-30D3635EF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084" y="1244569"/>
            <a:ext cx="9487831" cy="392136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53A29DB-B864-40A6-B62B-B760F3B86795}"/>
              </a:ext>
            </a:extLst>
          </p:cNvPr>
          <p:cNvSpPr txBox="1"/>
          <p:nvPr/>
        </p:nvSpPr>
        <p:spPr>
          <a:xfrm>
            <a:off x="660400" y="5194061"/>
            <a:ext cx="11030213" cy="1030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 defTabSz="0">
              <a:lnSpc>
                <a:spcPct val="150000"/>
              </a:lnSpc>
              <a:spcBef>
                <a:spcPct val="20000"/>
              </a:spcBef>
              <a:buClr>
                <a:srgbClr val="70AD47">
                  <a:lumMod val="75000"/>
                </a:srgbClr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zh-CN" altLang="en-US" sz="2000" b="0" i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去掉对预测结果无影响的边，生成子图</a:t>
            </a:r>
            <a:endParaRPr lang="en-US" altLang="zh-CN" sz="2000" b="0" i="0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42900" lvl="2" indent="-342900" defTabSz="0">
              <a:lnSpc>
                <a:spcPct val="150000"/>
              </a:lnSpc>
              <a:spcBef>
                <a:spcPct val="20000"/>
              </a:spcBef>
              <a:buClr>
                <a:srgbClr val="70AD47">
                  <a:lumMod val="75000"/>
                </a:srgbClr>
              </a:buClr>
              <a:buSzPct val="110000"/>
              <a:buFont typeface="Wingdings" panose="05000000000000000000" pitchFamily="2" charset="2"/>
              <a:buChar char="Ø"/>
              <a:defRPr/>
            </a:pPr>
            <a:r>
              <a:rPr lang="zh-CN" altLang="en-US" sz="2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实现对子图</a:t>
            </a:r>
            <a:r>
              <a:rPr lang="en-US" altLang="zh-CN" sz="2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</a:t>
            </a:r>
            <a:r>
              <a:rPr lang="zh-CN" altLang="en-US" sz="200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节点进行分类</a:t>
            </a:r>
            <a:endParaRPr kumimoji="1" lang="zh-CN" altLang="en-US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933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CC3254E-03A0-402A-B7A1-D4DFDB03A3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736"/>
          <a:stretch/>
        </p:blipFill>
        <p:spPr>
          <a:xfrm>
            <a:off x="7399868" y="1622217"/>
            <a:ext cx="3475848" cy="4334480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B437ED4-88C0-4915-A814-EC5A49D6CF90}"/>
              </a:ext>
            </a:extLst>
          </p:cNvPr>
          <p:cNvSpPr/>
          <p:nvPr/>
        </p:nvSpPr>
        <p:spPr>
          <a:xfrm>
            <a:off x="825383" y="1622217"/>
            <a:ext cx="5270617" cy="4475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743D44A-D398-4217-99A3-399D6C9392E5}"/>
              </a:ext>
            </a:extLst>
          </p:cNvPr>
          <p:cNvGrpSpPr/>
          <p:nvPr/>
        </p:nvGrpSpPr>
        <p:grpSpPr>
          <a:xfrm>
            <a:off x="965199" y="2135584"/>
            <a:ext cx="4811865" cy="3078038"/>
            <a:chOff x="929103" y="1952570"/>
            <a:chExt cx="4811865" cy="3078038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7BE81C1-8027-4C8B-BB66-C08C8CB41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5199" y="1952570"/>
              <a:ext cx="4696480" cy="78115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E1F7259-44C2-417A-A0C8-D8D43C4E3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35696"/>
            <a:stretch/>
          </p:blipFill>
          <p:spPr>
            <a:xfrm>
              <a:off x="1217240" y="2779667"/>
              <a:ext cx="4486901" cy="64933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4026A90A-274E-4A6B-86E7-EABDAACDC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79082" y="3247821"/>
              <a:ext cx="4725059" cy="695422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DAD79710-D35F-45E9-90FE-ED5ECAE95B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11"/>
            <a:stretch/>
          </p:blipFill>
          <p:spPr>
            <a:xfrm>
              <a:off x="929103" y="3792185"/>
              <a:ext cx="4811865" cy="1238423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F5E13DF-67C9-21EC-B694-F42DFA6EC86E}"/>
              </a:ext>
            </a:extLst>
          </p:cNvPr>
          <p:cNvSpPr txBox="1"/>
          <p:nvPr/>
        </p:nvSpPr>
        <p:spPr>
          <a:xfrm>
            <a:off x="1128156" y="1818870"/>
            <a:ext cx="1888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计算因果贡献：</a:t>
            </a:r>
          </a:p>
        </p:txBody>
      </p:sp>
    </p:spTree>
    <p:extLst>
      <p:ext uri="{BB962C8B-B14F-4D97-AF65-F5344CB8AC3E}">
        <p14:creationId xmlns:p14="http://schemas.microsoft.com/office/powerpoint/2010/main" val="2587341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66597D4-96DD-4E02-A146-6260B62F0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104" y="3871146"/>
            <a:ext cx="10080000" cy="21872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1BB03E-5D9F-4E93-9923-F3ED79EA5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199" y="1066910"/>
            <a:ext cx="10080000" cy="229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2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+mj-ea"/>
                <a:ea typeface="+mj-ea"/>
              </a:rPr>
              <a:t>                 </a:t>
            </a:r>
            <a:r>
              <a:rPr lang="en-GB" altLang="zh-CN" sz="3200" b="1" dirty="0">
                <a:latin typeface="+mj-ea"/>
                <a:ea typeface="+mj-ea"/>
              </a:rPr>
              <a:t>    </a:t>
            </a:r>
            <a:r>
              <a:rPr lang="en-US" altLang="en-GB" sz="3200" b="1" dirty="0">
                <a:latin typeface="+mj-ea"/>
                <a:ea typeface="+mj-ea"/>
              </a:rPr>
              <a:t>		</a:t>
            </a:r>
            <a:r>
              <a:rPr lang="en-GB" altLang="zh-CN" sz="2800" b="1" dirty="0">
                <a:latin typeface="+mj-ea"/>
                <a:ea typeface="+mj-ea"/>
              </a:rPr>
              <a:t>Causal Attention for Interpretable and Generalizable</a:t>
            </a:r>
            <a:r>
              <a:rPr lang="en-US" altLang="en-GB" sz="2800" b="1" dirty="0">
                <a:latin typeface="+mj-ea"/>
                <a:ea typeface="+mj-ea"/>
              </a:rPr>
              <a:t> 				</a:t>
            </a:r>
            <a:r>
              <a:rPr lang="en-GB" altLang="zh-CN" sz="2800" b="1" dirty="0">
                <a:latin typeface="+mj-ea"/>
                <a:ea typeface="+mj-ea"/>
              </a:rPr>
              <a:t>Graph</a:t>
            </a:r>
            <a:r>
              <a:rPr lang="en-US" altLang="en-GB" sz="2800" b="1" dirty="0">
                <a:latin typeface="+mj-ea"/>
                <a:ea typeface="+mj-ea"/>
              </a:rPr>
              <a:t> </a:t>
            </a:r>
            <a:r>
              <a:rPr lang="en-GB" altLang="zh-CN" sz="2800" b="1" dirty="0">
                <a:latin typeface="+mj-ea"/>
                <a:ea typeface="+mj-ea"/>
              </a:rPr>
              <a:t>Classification</a:t>
            </a:r>
          </a:p>
          <a:p>
            <a:pPr algn="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-- 2022 KDD  </a:t>
            </a:r>
          </a:p>
          <a:p>
            <a:pPr algn="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 descr="201591622512334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5900" y="2061967"/>
            <a:ext cx="2466589" cy="20043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link="rId6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326323" y="4442460"/>
            <a:ext cx="7539355" cy="1751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200FE11C-36C6-4D81-A4E4-8CEE0E452B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5300" y="1800017"/>
            <a:ext cx="5600700" cy="2654300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1A20850-7C3C-474D-B224-84F48EE3A0B6}"/>
              </a:ext>
            </a:extLst>
          </p:cNvPr>
          <p:cNvSpPr/>
          <p:nvPr/>
        </p:nvSpPr>
        <p:spPr>
          <a:xfrm>
            <a:off x="6352150" y="1191318"/>
            <a:ext cx="5270617" cy="4475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BE84A1-26D5-417D-8E4D-C4C142434D7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45333" y="1401237"/>
            <a:ext cx="53155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n"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因果特征：真正影响分类结果的特征</a:t>
            </a: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n"/>
            </a:pPr>
            <a:endParaRPr lang="en-US" altLang="zh-CN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n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捷径特征：不是真正影响结果的特征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E8F2596-A5FD-41F1-AF61-0A7F78DEB0BF}"/>
              </a:ext>
            </a:extLst>
          </p:cNvPr>
          <p:cNvSpPr txBox="1"/>
          <p:nvPr/>
        </p:nvSpPr>
        <p:spPr>
          <a:xfrm>
            <a:off x="6745332" y="3065042"/>
            <a:ext cx="4773567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none" strike="noStrike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提出了因果注意力学习机制。该注意力机制可以使得</a:t>
            </a:r>
            <a:r>
              <a:rPr lang="en-US" altLang="zh-CN" u="none" strike="noStrike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GNN</a:t>
            </a:r>
            <a:r>
              <a:rPr lang="zh-CN" altLang="en-US" u="none" strike="noStrike">
                <a:solidFill>
                  <a:srgbClr val="333333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可以捕捉图数据中因果特征，并过滤掉混杂特征等无关数据特征对预测的影响。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5564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   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BCFB39B-7B32-4260-A111-C6FA8997F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948790"/>
            <a:ext cx="5001323" cy="4163006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E6E97B3-1AA2-495C-9A11-B45647942E26}"/>
              </a:ext>
            </a:extLst>
          </p:cNvPr>
          <p:cNvSpPr/>
          <p:nvPr/>
        </p:nvSpPr>
        <p:spPr>
          <a:xfrm>
            <a:off x="6352150" y="1191318"/>
            <a:ext cx="5270617" cy="447536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10719E-6A35-4E56-9F7B-1AD931CF52B5}"/>
              </a:ext>
            </a:extLst>
          </p:cNvPr>
          <p:cNvSpPr txBox="1"/>
          <p:nvPr/>
        </p:nvSpPr>
        <p:spPr>
          <a:xfrm>
            <a:off x="6573638" y="1866144"/>
            <a:ext cx="4827639" cy="2543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/>
              <a:t>通过注意力机制建模软掩码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通过学习每个节点和边的因果权重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/>
              <a:t>利用软掩码将图分为因果特征图和琐碎图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因果图和标签进行分类训练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琐碎图通过标签均匀分别进行训练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dirty="0"/>
              <a:t>随即融合因果图和琐碎图</a:t>
            </a:r>
          </a:p>
        </p:txBody>
      </p:sp>
    </p:spTree>
    <p:extLst>
      <p:ext uri="{BB962C8B-B14F-4D97-AF65-F5344CB8AC3E}">
        <p14:creationId xmlns:p14="http://schemas.microsoft.com/office/powerpoint/2010/main" val="86644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1241</Words>
  <Application>Microsoft Office PowerPoint</Application>
  <PresentationFormat>宽屏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-apple-system</vt:lpstr>
      <vt:lpstr>Söhne</vt:lpstr>
      <vt:lpstr>等线</vt:lpstr>
      <vt:lpstr>等线 Light</vt:lpstr>
      <vt:lpstr>宋体</vt:lpstr>
      <vt:lpstr>微软雅黑</vt:lpstr>
      <vt:lpstr>微软雅黑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余 鑫明</dc:creator>
  <cp:lastModifiedBy>余 鑫明</cp:lastModifiedBy>
  <cp:revision>30</cp:revision>
  <dcterms:created xsi:type="dcterms:W3CDTF">2023-10-17T07:03:39Z</dcterms:created>
  <dcterms:modified xsi:type="dcterms:W3CDTF">2023-10-18T04:12:42Z</dcterms:modified>
</cp:coreProperties>
</file>