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3" r:id="rId2"/>
    <p:sldMasterId id="2147483666" r:id="rId3"/>
  </p:sldMasterIdLst>
  <p:notesMasterIdLst>
    <p:notesMasterId r:id="rId18"/>
  </p:notesMasterIdLst>
  <p:sldIdLst>
    <p:sldId id="3228" r:id="rId4"/>
    <p:sldId id="548" r:id="rId5"/>
    <p:sldId id="3236" r:id="rId6"/>
    <p:sldId id="3245" r:id="rId7"/>
    <p:sldId id="3246" r:id="rId8"/>
    <p:sldId id="3232" r:id="rId9"/>
    <p:sldId id="3233" r:id="rId10"/>
    <p:sldId id="3234" r:id="rId11"/>
    <p:sldId id="3247" r:id="rId12"/>
    <p:sldId id="3248" r:id="rId13"/>
    <p:sldId id="3249" r:id="rId14"/>
    <p:sldId id="3252" r:id="rId15"/>
    <p:sldId id="3250" r:id="rId16"/>
    <p:sldId id="325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A78C3"/>
    <a:srgbClr val="1A78C2"/>
    <a:srgbClr val="1B6299"/>
    <a:srgbClr val="8609AD"/>
    <a:srgbClr val="1C6299"/>
    <a:srgbClr val="1B6298"/>
    <a:srgbClr val="96C4D1"/>
    <a:srgbClr val="6F3A97"/>
    <a:srgbClr val="D7E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81818" autoAdjust="0"/>
  </p:normalViewPr>
  <p:slideViewPr>
    <p:cSldViewPr snapToGrid="0" showGuides="1">
      <p:cViewPr varScale="1">
        <p:scale>
          <a:sx n="94" d="100"/>
          <a:sy n="94" d="100"/>
        </p:scale>
        <p:origin x="120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93C12-D317-442F-945E-D6517EECB5C8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33A62-8780-4CAA-8D19-25292B7F56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33A62-8780-4CAA-8D19-25292B7F56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423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OU</a:t>
            </a:r>
            <a:r>
              <a:rPr lang="zh-CN" altLang="en-US" dirty="0" smtClean="0"/>
              <a:t>噪声为动作的学习过程增加了一些随机性。但是，如果动作空间的维数过大，模型将难以在</a:t>
            </a:r>
            <a:r>
              <a:rPr lang="en-US" altLang="zh-CN" dirty="0" smtClean="0"/>
              <a:t>OU</a:t>
            </a:r>
            <a:r>
              <a:rPr lang="zh-CN" altLang="en-US" dirty="0" smtClean="0"/>
              <a:t>噪声下寻求全局最优。因此，我们提出了一种基于链路状态估计算法的链路权重优化方法，通过端到端网络测量来估计链路拥塞状态，以指导行动空间探索的方向。将链路作用噪声的增量重新定义为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5418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73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79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71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15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基于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drl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的网络工作已经能够解决持续行动空间探索的问题，并在网络效用最大化方面取得了良好的效果。它们仍然有一些缺点，特别是在广域网中。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原来是维护一个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表，由状态和动作两个维度组成的二维数组，我们的目的就是计算迭代出表格中的值，也就是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值。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值越大，表明在当前状态下做这个动作是更加接近目标的。所以我们可以直接根据迭代出的</a:t>
            </a:r>
            <a:r>
              <a:rPr lang="en-US" altLang="zh-CN" dirty="0" smtClean="0"/>
              <a:t>Q</a:t>
            </a:r>
            <a:r>
              <a:rPr lang="zh-CN" altLang="en-US" dirty="0" smtClean="0"/>
              <a:t>表去进行决策。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Q</a:t>
            </a:r>
            <a:r>
              <a:rPr lang="zh-CN" altLang="en-US" dirty="0" smtClean="0"/>
              <a:t>学习算法虽然非常直观，但当状态与动作种类比较多，或者动作是连续时，</a:t>
            </a:r>
            <a:r>
              <a:rPr lang="en-US" altLang="zh-CN" dirty="0" smtClean="0"/>
              <a:t>Q</a:t>
            </a:r>
            <a:r>
              <a:rPr lang="zh-CN" altLang="en-US" dirty="0" smtClean="0"/>
              <a:t>函数难以用表格表示，因此出现了用神经网络近似</a:t>
            </a:r>
            <a:r>
              <a:rPr lang="en-US" altLang="zh-CN" dirty="0" smtClean="0"/>
              <a:t>Q</a:t>
            </a:r>
            <a:r>
              <a:rPr lang="zh-CN" altLang="en-US" dirty="0" smtClean="0"/>
              <a:t>函数的方法，这就是</a:t>
            </a:r>
            <a:r>
              <a:rPr lang="en-US" altLang="zh-CN" dirty="0" smtClean="0"/>
              <a:t>Deep Q-learning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9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可以抛弃掉</a:t>
            </a:r>
            <a:r>
              <a:rPr lang="en-US" altLang="zh-CN" dirty="0" smtClean="0"/>
              <a:t>Q</a:t>
            </a:r>
            <a:r>
              <a:rPr lang="zh-CN" altLang="en-US" dirty="0" smtClean="0"/>
              <a:t>值么？</a:t>
            </a:r>
          </a:p>
          <a:p>
            <a:r>
              <a:rPr lang="zh-CN" altLang="en-US" dirty="0" smtClean="0"/>
              <a:t>答案是，可以，策略梯度</a:t>
            </a:r>
            <a:r>
              <a:rPr lang="en-US" altLang="zh-CN" dirty="0" smtClean="0"/>
              <a:t>(Policy Gradient)</a:t>
            </a:r>
            <a:r>
              <a:rPr lang="zh-CN" altLang="en-US" dirty="0" smtClean="0"/>
              <a:t>算法就是这样以一个算法。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强化学习是求出奖励函数对各个参数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的梯度，让参数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沿着奖励函数的梯度方向调整，这样奖励函数值就会升高，下一次遇到同样的环境状态，策略计算出的指令就会更好。就这样，反复的调整参数</a:t>
            </a:r>
            <a:r>
              <a:rPr lang="en-US" altLang="zh-CN" dirty="0" smtClean="0"/>
              <a:t>w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，最终得到一个可以时时做出正确指令的神经网络（策略）。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26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599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与目前开发的</a:t>
            </a:r>
            <a:r>
              <a:rPr lang="en-US" altLang="zh-CN" dirty="0" err="1" smtClean="0"/>
              <a:t>ai</a:t>
            </a:r>
            <a:r>
              <a:rPr lang="zh-CN" altLang="en-US" dirty="0" smtClean="0"/>
              <a:t>驱动路由代理不同，本文设计了拥塞推理模块，计算链路的拥塞概率，指导动作空间探索的方向。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9575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6304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4689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184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90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8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8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5128"/>
            <a:ext cx="7734301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6DC35-3D39-4E5D-813A-1465AB5946E1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BC6EB1-3B9C-423A-A463-BABF6B6D69D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2" y="1122364"/>
            <a:ext cx="9144000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2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825627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90" y="1681163"/>
            <a:ext cx="515778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90" y="2505076"/>
            <a:ext cx="515778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6"/>
            <a:ext cx="518318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7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389" y="365780"/>
            <a:ext cx="10515224" cy="132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389" y="1825890"/>
            <a:ext cx="10515224" cy="4351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389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93E93-166D-47F5-9EF1-ACEABE24AEEA}" type="datetimeFigureOut">
              <a:rPr lang="zh-CN" altLang="en-US" smtClean="0"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413" y="6356747"/>
            <a:ext cx="4115176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1166" y="6356747"/>
            <a:ext cx="2742447" cy="364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defTabSz="866775" rtl="0" eaLnBrk="1" latinLnBrk="0" hangingPunct="1">
        <a:lnSpc>
          <a:spcPct val="90000"/>
        </a:lnSpc>
        <a:spcBef>
          <a:spcPct val="0"/>
        </a:spcBef>
        <a:buNone/>
        <a:defRPr sz="41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35" indent="-216535" algn="l" defTabSz="866775" rtl="0" eaLnBrk="1" latinLnBrk="0" hangingPunct="1">
        <a:lnSpc>
          <a:spcPct val="90000"/>
        </a:lnSpc>
        <a:spcBef>
          <a:spcPts val="950"/>
        </a:spcBef>
        <a:buFont typeface="Arial" panose="020B0604020202020204" pitchFamily="34" charset="0"/>
        <a:buChar char="•"/>
        <a:defRPr sz="2655" kern="1200">
          <a:solidFill>
            <a:schemeClr val="tx1"/>
          </a:solidFill>
          <a:latin typeface="+mn-lt"/>
          <a:ea typeface="+mn-ea"/>
          <a:cs typeface="+mn-cs"/>
        </a:defRPr>
      </a:lvl1pPr>
      <a:lvl2pPr marL="65024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2pPr>
      <a:lvl3pPr marL="108394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701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95072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38379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817495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25120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684270" indent="-216535" algn="l" defTabSz="866775" rtl="0" eaLnBrk="1" latinLnBrk="0" hangingPunct="1">
        <a:lnSpc>
          <a:spcPct val="90000"/>
        </a:lnSpc>
        <a:spcBef>
          <a:spcPts val="475"/>
        </a:spcBef>
        <a:buFont typeface="Arial" panose="020B0604020202020204" pitchFamily="34" charset="0"/>
        <a:buChar char="•"/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1pPr>
      <a:lvl2pPr marL="43370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2pPr>
      <a:lvl3pPr marL="86677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3pPr>
      <a:lvl4pPr marL="130048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4pPr>
      <a:lvl5pPr marL="173418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5pPr>
      <a:lvl6pPr marL="216725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6pPr>
      <a:lvl7pPr marL="260096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7pPr>
      <a:lvl8pPr marL="3034030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8pPr>
      <a:lvl9pPr marL="3467735" algn="l" defTabSz="866775" rtl="0" eaLnBrk="1" latinLnBrk="0" hangingPunct="1">
        <a:defRPr sz="17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798247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1524353" y="1405394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265736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07012" y="2057654"/>
            <a:ext cx="778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en-US" altLang="zh-CN" sz="24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Towards </a:t>
            </a: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AI-driven On-demand Routing in 6G</a:t>
            </a:r>
          </a:p>
          <a:p>
            <a:pPr defTabSz="913765">
              <a:defRPr/>
            </a:pPr>
            <a:r>
              <a:rPr lang="en-US" altLang="zh-CN" sz="2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Wide-Area Networks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01" y="150150"/>
            <a:ext cx="1966449" cy="575997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4653233" y="5679668"/>
            <a:ext cx="3028952" cy="766491"/>
            <a:chOff x="4653567" y="5352714"/>
            <a:chExt cx="3028952" cy="766491"/>
          </a:xfrm>
        </p:grpSpPr>
        <p:sp>
          <p:nvSpPr>
            <p:cNvPr id="14" name="椭圆 13"/>
            <p:cNvSpPr/>
            <p:nvPr/>
          </p:nvSpPr>
          <p:spPr>
            <a:xfrm>
              <a:off x="4825750" y="5851669"/>
              <a:ext cx="220164" cy="220164"/>
            </a:xfrm>
            <a:prstGeom prst="ellipse">
              <a:avLst/>
            </a:prstGeom>
            <a:noFill/>
            <a:ln w="12700" cap="flat" cmpd="sng" algn="ctr">
              <a:solidFill>
                <a:srgbClr val="5C307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endParaRPr lang="zh-CN" altLang="en-US" kern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7322211" y="5851669"/>
              <a:ext cx="220164" cy="220164"/>
            </a:xfrm>
            <a:prstGeom prst="ellipse">
              <a:avLst/>
            </a:prstGeom>
            <a:noFill/>
            <a:ln w="12700" cap="flat" cmpd="sng" algn="ctr">
              <a:solidFill>
                <a:srgbClr val="5C307D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defRPr/>
              </a:pPr>
              <a:r>
                <a:rPr lang="en-US" altLang="zh-CN" kern="0" dirty="0">
                  <a:solidFill>
                    <a:prstClr val="white"/>
                  </a:solidFill>
                  <a:latin typeface="Arial" panose="020B0604020202020204"/>
                  <a:ea typeface="微软雅黑" panose="020B0503020204020204" pitchFamily="34" charset="-122"/>
                </a:rPr>
                <a:t>  </a:t>
              </a:r>
              <a:endParaRPr lang="zh-CN" altLang="en-US" kern="0" dirty="0">
                <a:solidFill>
                  <a:prstClr val="white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6" name="文本占位符 56"/>
            <p:cNvSpPr txBox="1"/>
            <p:nvPr/>
          </p:nvSpPr>
          <p:spPr>
            <a:xfrm>
              <a:off x="5206019" y="5352714"/>
              <a:ext cx="1924047" cy="353120"/>
            </a:xfrm>
            <a:custGeom>
              <a:avLst/>
              <a:gdLst>
                <a:gd name="connsiteX0" fmla="*/ 0 w 1747925"/>
                <a:gd name="connsiteY0" fmla="*/ 176559 h 353120"/>
                <a:gd name="connsiteX1" fmla="*/ 0 w 1747925"/>
                <a:gd name="connsiteY1" fmla="*/ 176560 h 353120"/>
                <a:gd name="connsiteX2" fmla="*/ 0 w 1747925"/>
                <a:gd name="connsiteY2" fmla="*/ 176560 h 353120"/>
                <a:gd name="connsiteX3" fmla="*/ 176560 w 1747925"/>
                <a:gd name="connsiteY3" fmla="*/ 0 h 353120"/>
                <a:gd name="connsiteX4" fmla="*/ 1571365 w 1747925"/>
                <a:gd name="connsiteY4" fmla="*/ 0 h 353120"/>
                <a:gd name="connsiteX5" fmla="*/ 1747925 w 1747925"/>
                <a:gd name="connsiteY5" fmla="*/ 176560 h 353120"/>
                <a:gd name="connsiteX6" fmla="*/ 1747924 w 1747925"/>
                <a:gd name="connsiteY6" fmla="*/ 176560 h 353120"/>
                <a:gd name="connsiteX7" fmla="*/ 1571364 w 1747925"/>
                <a:gd name="connsiteY7" fmla="*/ 353120 h 353120"/>
                <a:gd name="connsiteX8" fmla="*/ 176560 w 1747925"/>
                <a:gd name="connsiteY8" fmla="*/ 353119 h 353120"/>
                <a:gd name="connsiteX9" fmla="*/ 13875 w 1747925"/>
                <a:gd name="connsiteY9" fmla="*/ 245284 h 353120"/>
                <a:gd name="connsiteX10" fmla="*/ 0 w 1747925"/>
                <a:gd name="connsiteY10" fmla="*/ 176560 h 353120"/>
                <a:gd name="connsiteX11" fmla="*/ 13875 w 1747925"/>
                <a:gd name="connsiteY11" fmla="*/ 107835 h 353120"/>
                <a:gd name="connsiteX12" fmla="*/ 176560 w 1747925"/>
                <a:gd name="connsiteY12" fmla="*/ 0 h 353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47925" h="353120">
                  <a:moveTo>
                    <a:pt x="0" y="176559"/>
                  </a:moveTo>
                  <a:lnTo>
                    <a:pt x="0" y="176560"/>
                  </a:lnTo>
                  <a:lnTo>
                    <a:pt x="0" y="176560"/>
                  </a:lnTo>
                  <a:close/>
                  <a:moveTo>
                    <a:pt x="176560" y="0"/>
                  </a:moveTo>
                  <a:lnTo>
                    <a:pt x="1571365" y="0"/>
                  </a:lnTo>
                  <a:cubicBezTo>
                    <a:pt x="1668876" y="0"/>
                    <a:pt x="1747925" y="79049"/>
                    <a:pt x="1747925" y="176560"/>
                  </a:cubicBezTo>
                  <a:lnTo>
                    <a:pt x="1747924" y="176560"/>
                  </a:lnTo>
                  <a:cubicBezTo>
                    <a:pt x="1747924" y="274071"/>
                    <a:pt x="1668875" y="353120"/>
                    <a:pt x="1571364" y="353120"/>
                  </a:cubicBezTo>
                  <a:lnTo>
                    <a:pt x="176560" y="353119"/>
                  </a:lnTo>
                  <a:cubicBezTo>
                    <a:pt x="103427" y="353119"/>
                    <a:pt x="40679" y="308654"/>
                    <a:pt x="13875" y="245284"/>
                  </a:cubicBezTo>
                  <a:lnTo>
                    <a:pt x="0" y="176560"/>
                  </a:lnTo>
                  <a:lnTo>
                    <a:pt x="13875" y="107835"/>
                  </a:lnTo>
                  <a:cubicBezTo>
                    <a:pt x="40679" y="44465"/>
                    <a:pt x="103427" y="0"/>
                    <a:pt x="176560" y="0"/>
                  </a:cubicBezTo>
                  <a:close/>
                </a:path>
              </a:pathLst>
            </a:custGeom>
            <a:solidFill>
              <a:srgbClr val="1A78C3"/>
            </a:solidFill>
          </p:spPr>
          <p:txBody>
            <a:bodyPr vert="horz" wrap="square" lIns="91440" tIns="45720" rIns="91440" bIns="45720" rtlCol="0" anchor="ctr" anchorCtr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Tx/>
                <a:buNone/>
                <a:defRPr sz="1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Tx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zh-CN" altLang="en-US" dirty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汇报人</a:t>
              </a:r>
              <a:r>
                <a:rPr lang="zh-CN" altLang="en-US" dirty="0" smtClean="0">
                  <a:solidFill>
                    <a:sysClr val="window" lastClr="FFFFFF"/>
                  </a:solidFill>
                  <a:latin typeface="Arial" panose="020B0604020202020204"/>
                  <a:ea typeface="微软雅黑" panose="020B0503020204020204" pitchFamily="34" charset="-122"/>
                </a:rPr>
                <a:t>：张庆</a:t>
              </a:r>
              <a:endParaRPr lang="zh-CN" altLang="en-US" dirty="0">
                <a:solidFill>
                  <a:sysClr val="window" lastClr="FFFFFF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  <p:sp>
          <p:nvSpPr>
            <p:cNvPr id="17" name="文本占位符 13"/>
            <p:cNvSpPr txBox="1"/>
            <p:nvPr/>
          </p:nvSpPr>
          <p:spPr>
            <a:xfrm>
              <a:off x="4653567" y="5822934"/>
              <a:ext cx="3028952" cy="29627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2023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10 </a:t>
              </a:r>
              <a:r>
                <a:rPr lang="en-US" altLang="zh-CN" dirty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/ </a:t>
              </a:r>
              <a:r>
                <a:rPr lang="en-US" altLang="zh-CN" dirty="0" smtClean="0">
                  <a:solidFill>
                    <a:sysClr val="windowText" lastClr="000000"/>
                  </a:solidFill>
                  <a:latin typeface="Arial" panose="020B0604020202020204"/>
                  <a:ea typeface="微软雅黑" panose="020B0503020204020204" pitchFamily="34" charset="-122"/>
                </a:rPr>
                <a:t>18</a:t>
              </a:r>
              <a:endParaRPr lang="zh-CN" altLang="en-US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406797" y="3056904"/>
            <a:ext cx="7457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Published in:  IEEE INFOCOM 2023 - IEEE Conference on </a:t>
            </a:r>
            <a:r>
              <a:rPr lang="en-US" altLang="zh-CN" dirty="0" smtClean="0">
                <a:solidFill>
                  <a:schemeClr val="bg1"/>
                </a:solidFill>
              </a:rPr>
              <a:t>Computer Communications Workshops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2748414" y="4532558"/>
            <a:ext cx="6838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Bin Dai†,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Wenrui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Huang†,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Xinbin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Shi†,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Mengda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Lv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†, and </a:t>
            </a:r>
            <a:r>
              <a:rPr lang="en-US" altLang="zh-CN" sz="1600" dirty="0" err="1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Yijun</a:t>
            </a:r>
            <a:r>
              <a:rPr lang="en-US" altLang="zh-CN" sz="1600" dirty="0">
                <a:solidFill>
                  <a:schemeClr val="bg1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Mo‡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 advClick="0" advTm="1000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noProof="0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09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如何计算拥塞概率，并将它运用于动作空间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0400" y="1118823"/>
                <a:ext cx="28584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输出最终的链路权重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118823"/>
                <a:ext cx="2858411" cy="369332"/>
              </a:xfrm>
              <a:prstGeom prst="rect">
                <a:avLst/>
              </a:prstGeom>
              <a:blipFill>
                <a:blip r:embed="rId4"/>
                <a:stretch>
                  <a:fillRect l="-127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09752" y="1661898"/>
                <a:ext cx="23517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𝐬𝐨𝐟𝐭𝐦𝐚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52" y="1661898"/>
                <a:ext cx="2351798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54052" y="2204973"/>
                <a:ext cx="4934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加入</a:t>
                </a:r>
                <a:r>
                  <a:rPr lang="zh-CN" altLang="en-US" dirty="0" smtClean="0"/>
                  <a:t>动作</a:t>
                </a:r>
                <a:r>
                  <a:rPr lang="zh-CN" altLang="en-US" dirty="0"/>
                  <a:t>噪声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zh-CN" altLang="en-US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zh-CN" altLang="en-US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，避免训练时陷入</a:t>
                </a:r>
                <a:r>
                  <a:rPr lang="zh-CN" altLang="en-US" dirty="0" smtClean="0"/>
                  <a:t>局部最优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2" y="2204973"/>
                <a:ext cx="4934299" cy="369332"/>
              </a:xfrm>
              <a:prstGeom prst="rect">
                <a:avLst/>
              </a:prstGeom>
              <a:blipFill>
                <a:blip r:embed="rId6"/>
                <a:stretch>
                  <a:fillRect l="-741" t="-10000" r="-49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609752" y="2748048"/>
                <a:ext cx="23436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∣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52" y="2748048"/>
                <a:ext cx="2343654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654052" y="3291123"/>
            <a:ext cx="4847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定义</a:t>
            </a:r>
            <a:r>
              <a:rPr lang="en-US" altLang="zh-CN" dirty="0"/>
              <a:t>Ornstein-</a:t>
            </a:r>
            <a:r>
              <a:rPr lang="en-US" altLang="zh-CN" dirty="0" err="1"/>
              <a:t>Uhlenbeck</a:t>
            </a:r>
            <a:r>
              <a:rPr lang="en-US" altLang="zh-CN" dirty="0"/>
              <a:t> (OU)</a:t>
            </a:r>
            <a:r>
              <a:rPr lang="zh-CN" altLang="en-US" dirty="0"/>
              <a:t>噪声增量</a:t>
            </a:r>
            <a:r>
              <a:rPr lang="zh-CN" altLang="en-US" dirty="0" smtClean="0"/>
              <a:t>为：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609752" y="3834198"/>
                <a:ext cx="3629199" cy="38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𝒅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𝒐𝒖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𝒐𝒖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𝒅𝒕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𝒐𝒖</m:t>
                          </m:r>
                        </m:sub>
                      </m:sSub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𝒅𝑺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52" y="3834198"/>
                <a:ext cx="3629199" cy="382797"/>
              </a:xfrm>
              <a:prstGeom prst="rect">
                <a:avLst/>
              </a:prstGeom>
              <a:blipFill>
                <a:blip r:embed="rId8"/>
                <a:stretch>
                  <a:fillRect b="-1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631178" y="4925891"/>
                <a:ext cx="2891946" cy="3827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𝒅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</m:acc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𝒅</m:t>
                      </m:r>
                      <m:sSubSup>
                        <m:sSubSup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178" y="4925891"/>
                <a:ext cx="2891946" cy="382797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4052" y="4386777"/>
            <a:ext cx="8552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基于链路状态估计算法的链路权重优化</a:t>
            </a:r>
            <a:r>
              <a:rPr lang="zh-CN" altLang="en-US" dirty="0" smtClean="0"/>
              <a:t>方法，将</a:t>
            </a:r>
            <a:r>
              <a:rPr lang="zh-CN" altLang="en-US" dirty="0"/>
              <a:t>链路作用噪声的增量重新定义，</a:t>
            </a:r>
          </a:p>
        </p:txBody>
      </p:sp>
      <p:sp>
        <p:nvSpPr>
          <p:cNvPr id="10" name="矩形 9"/>
          <p:cNvSpPr/>
          <p:nvPr/>
        </p:nvSpPr>
        <p:spPr>
          <a:xfrm>
            <a:off x="5892800" y="1115008"/>
            <a:ext cx="5626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对于拥塞概率较高的链路</a:t>
            </a:r>
            <a:r>
              <a:rPr lang="en-US" altLang="zh-CN" dirty="0"/>
              <a:t>b</a:t>
            </a:r>
            <a:r>
              <a:rPr lang="zh-CN" altLang="en-US" dirty="0"/>
              <a:t>， </a:t>
            </a:r>
            <a:r>
              <a:rPr lang="en-US" altLang="zh-CN" dirty="0" err="1"/>
              <a:t>ρkb</a:t>
            </a:r>
            <a:r>
              <a:rPr lang="zh-CN" altLang="en-US" dirty="0"/>
              <a:t>的值为正，对于拥塞概率较低的链路</a:t>
            </a:r>
            <a:r>
              <a:rPr lang="en-US" altLang="zh-CN" dirty="0"/>
              <a:t>b</a:t>
            </a:r>
            <a:r>
              <a:rPr lang="zh-CN" altLang="en-US" dirty="0"/>
              <a:t>， </a:t>
            </a:r>
            <a:r>
              <a:rPr lang="en-US" altLang="zh-CN" dirty="0" err="1"/>
              <a:t>ρkb</a:t>
            </a:r>
            <a:r>
              <a:rPr lang="zh-CN" altLang="en-US" dirty="0"/>
              <a:t>函数的值为</a:t>
            </a:r>
            <a:r>
              <a:rPr lang="zh-CN" altLang="en-US" dirty="0" smtClean="0"/>
              <a:t>负。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6478702" y="1931121"/>
                <a:ext cx="4454296" cy="11349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)"/>
                                    <m:endChr m:val=""/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d>
                              <m:dPr>
                                <m:begChr m:val=""/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sSub>
                                  <m:sSub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sub>
                                </m:sSub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𝝁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sSup>
                              <m:s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𝝁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)"/>
                                    <m:endChr m:val=""/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  <m:sup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</m:sSubSup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),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zh-CN" altLang="en-US" b="1" i="1">
                                <a:latin typeface="Cambria Math" panose="02040503050406030204" pitchFamily="18" charset="0"/>
                              </a:rPr>
                              <m:t>if</m:t>
                            </m:r>
                            <m:sSub>
                              <m:sSubPr>
                                <m:ctrl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sub>
                            </m:sSub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zh-CN" altLang="en-US" b="1" i="0">
                                <a:latin typeface="Cambria Math" panose="02040503050406030204" pitchFamily="18" charset="0"/>
                              </a:rPr>
                              <m:t>).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702" y="1931121"/>
                <a:ext cx="4454296" cy="11349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854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10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基于链路状态估计的智能</a:t>
            </a: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QoS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按需路由算法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847285"/>
            <a:ext cx="4999124" cy="5607713"/>
          </a:xfrm>
          <a:prstGeom prst="rect">
            <a:avLst/>
          </a:prstGeom>
        </p:spPr>
      </p:pic>
      <p:sp>
        <p:nvSpPr>
          <p:cNvPr id="11" name="右大括号 10"/>
          <p:cNvSpPr/>
          <p:nvPr/>
        </p:nvSpPr>
        <p:spPr>
          <a:xfrm>
            <a:off x="6278880" y="2587483"/>
            <a:ext cx="467360" cy="1087120"/>
          </a:xfrm>
          <a:prstGeom prst="rightBrace">
            <a:avLst>
              <a:gd name="adj1" fmla="val 8333"/>
              <a:gd name="adj2" fmla="val 481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345680" y="2885440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判断路径是否拥塞</a:t>
            </a:r>
            <a:endParaRPr lang="zh-CN" altLang="en-US" dirty="0"/>
          </a:p>
        </p:txBody>
      </p:sp>
      <p:sp>
        <p:nvSpPr>
          <p:cNvPr id="26" name="右大括号 25"/>
          <p:cNvSpPr/>
          <p:nvPr/>
        </p:nvSpPr>
        <p:spPr>
          <a:xfrm>
            <a:off x="6278880" y="3911601"/>
            <a:ext cx="467360" cy="741679"/>
          </a:xfrm>
          <a:prstGeom prst="rightBrace">
            <a:avLst>
              <a:gd name="adj1" fmla="val 8333"/>
              <a:gd name="adj2" fmla="val 481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45680" y="4094388"/>
            <a:ext cx="2275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计算链路拥塞概率</a:t>
            </a:r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8" name="右大括号 27"/>
          <p:cNvSpPr/>
          <p:nvPr/>
        </p:nvSpPr>
        <p:spPr>
          <a:xfrm>
            <a:off x="6278880" y="4890278"/>
            <a:ext cx="467360" cy="1354805"/>
          </a:xfrm>
          <a:prstGeom prst="rightBrace">
            <a:avLst>
              <a:gd name="adj1" fmla="val 8333"/>
              <a:gd name="adj2" fmla="val 48131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7345680" y="5303336"/>
            <a:ext cx="2275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将拥塞概率融入噪声计算优化动作空间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57816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模型生成数据和实际数据对比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215" y="1008675"/>
            <a:ext cx="9430385" cy="540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953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实验结果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52" y="808485"/>
            <a:ext cx="8532337" cy="38455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450" y="4738384"/>
            <a:ext cx="10058400" cy="17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0885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1600" i="1" dirty="0" smtClean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实验结果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60" y="1096724"/>
            <a:ext cx="5774105" cy="521688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" r="1940" b="2003"/>
          <a:stretch/>
        </p:blipFill>
        <p:spPr>
          <a:xfrm>
            <a:off x="5977865" y="1056765"/>
            <a:ext cx="5756562" cy="521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740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kumimoji="0" lang="zh-CN" alt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j-cs"/>
              </a:rPr>
              <a:t>本文主要内容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9104" y="1989504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忽略了各种垂直应用程序的不同</a:t>
            </a:r>
            <a:r>
              <a:rPr lang="en-US" altLang="zh-CN" b="1" dirty="0" err="1"/>
              <a:t>QoS</a:t>
            </a:r>
            <a:r>
              <a:rPr lang="zh-CN" altLang="en-US" b="1" dirty="0"/>
              <a:t>需求的</a:t>
            </a:r>
            <a:r>
              <a:rPr lang="zh-CN" altLang="en-US" b="1" dirty="0" smtClean="0"/>
              <a:t>影响。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7289264" y="3578229"/>
            <a:ext cx="393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提出了一种人工智能驱动的</a:t>
            </a:r>
            <a:r>
              <a:rPr lang="zh-CN" altLang="en-US" b="1" dirty="0">
                <a:solidFill>
                  <a:srgbClr val="FF0000"/>
                </a:solidFill>
              </a:rPr>
              <a:t>带链路拥塞推理</a:t>
            </a:r>
            <a:r>
              <a:rPr lang="zh-CN" altLang="en-US" b="1" dirty="0"/>
              <a:t>的按需路由算法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OdR</a:t>
            </a:r>
            <a:r>
              <a:rPr lang="en-US" altLang="zh-CN" b="1" dirty="0">
                <a:solidFill>
                  <a:srgbClr val="FF0000"/>
                </a:solidFill>
              </a:rPr>
              <a:t>-DDPG-CI</a:t>
            </a:r>
            <a:r>
              <a:rPr lang="en-US" altLang="zh-CN" b="1" dirty="0"/>
              <a:t>)</a:t>
            </a:r>
            <a:r>
              <a:rPr lang="zh-CN" altLang="en-US" b="1" dirty="0"/>
              <a:t>，其中提出了端到端链路拥塞推理算法来估计链路拥塞概率。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65200" y="4719373"/>
            <a:ext cx="36203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忽略</a:t>
            </a:r>
            <a:r>
              <a:rPr lang="zh-CN" altLang="en-US" b="1" dirty="0"/>
              <a:t>了现实网络环境和被评估的网络环境之间的区别所带来的</a:t>
            </a:r>
            <a:r>
              <a:rPr lang="zh-CN" altLang="en-US" b="1" dirty="0" smtClean="0"/>
              <a:t>影响。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267916" y="1119493"/>
            <a:ext cx="22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现有不足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737752" y="1110599"/>
            <a:ext cx="22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改进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289264" y="1984108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提出了一种新颖的</a:t>
            </a:r>
            <a:r>
              <a:rPr lang="zh-CN" altLang="en-US" b="1" dirty="0">
                <a:solidFill>
                  <a:srgbClr val="FF0000"/>
                </a:solidFill>
              </a:rPr>
              <a:t>人工智能驱动的按需路由</a:t>
            </a:r>
            <a:r>
              <a:rPr lang="zh-CN" altLang="en-US" b="1" dirty="0" smtClean="0">
                <a:solidFill>
                  <a:srgbClr val="FF0000"/>
                </a:solidFill>
              </a:rPr>
              <a:t>框架、</a:t>
            </a:r>
            <a:r>
              <a:rPr lang="zh-CN" altLang="en-US" b="1" dirty="0" smtClean="0"/>
              <a:t>设计了</a:t>
            </a:r>
            <a:r>
              <a:rPr lang="zh-CN" altLang="en-US" b="1" dirty="0" smtClean="0">
                <a:solidFill>
                  <a:srgbClr val="FF0000"/>
                </a:solidFill>
              </a:rPr>
              <a:t>综合</a:t>
            </a:r>
            <a:r>
              <a:rPr lang="zh-CN" altLang="en-US" b="1" dirty="0">
                <a:solidFill>
                  <a:srgbClr val="FF0000"/>
                </a:solidFill>
              </a:rPr>
              <a:t>奖励函数</a:t>
            </a:r>
            <a:r>
              <a:rPr lang="zh-CN" altLang="en-US" b="1" dirty="0" smtClean="0"/>
              <a:t>，满足</a:t>
            </a:r>
            <a:r>
              <a:rPr lang="zh-CN" altLang="en-US" b="1" dirty="0"/>
              <a:t>各种垂直应用的不同</a:t>
            </a:r>
            <a:r>
              <a:rPr lang="en-US" altLang="zh-CN" b="1" dirty="0" err="1"/>
              <a:t>QoS</a:t>
            </a:r>
            <a:r>
              <a:rPr lang="zh-CN" altLang="en-US" b="1" dirty="0"/>
              <a:t>需求。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965200" y="3215939"/>
            <a:ext cx="3584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/>
              <a:t>基于</a:t>
            </a:r>
            <a:r>
              <a:rPr lang="en-US" altLang="zh-CN" b="1" dirty="0" err="1"/>
              <a:t>drl</a:t>
            </a:r>
            <a:r>
              <a:rPr lang="zh-CN" altLang="en-US" b="1" dirty="0"/>
              <a:t>的网络路由算法</a:t>
            </a:r>
            <a:r>
              <a:rPr lang="en-US" altLang="zh-CN" b="1" dirty="0" smtClean="0"/>
              <a:t>(DDPG</a:t>
            </a:r>
            <a:r>
              <a:rPr lang="en-US" altLang="zh-CN" b="1" dirty="0"/>
              <a:t>)</a:t>
            </a:r>
            <a:r>
              <a:rPr lang="zh-CN" altLang="en-US" b="1" dirty="0"/>
              <a:t>可能存在不稳定性和不收敛</a:t>
            </a:r>
            <a:r>
              <a:rPr lang="zh-CN" altLang="en-US" b="1" dirty="0" smtClean="0"/>
              <a:t>问题。</a:t>
            </a:r>
            <a:endParaRPr lang="zh-CN" altLang="en-US" b="1" dirty="0"/>
          </a:p>
        </p:txBody>
      </p:sp>
      <p:sp>
        <p:nvSpPr>
          <p:cNvPr id="12" name="右箭头 11"/>
          <p:cNvSpPr/>
          <p:nvPr/>
        </p:nvSpPr>
        <p:spPr>
          <a:xfrm>
            <a:off x="5455169" y="2794216"/>
            <a:ext cx="928370" cy="130889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04368" y="5400758"/>
            <a:ext cx="393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 smtClean="0"/>
              <a:t>揭示人工</a:t>
            </a:r>
            <a:r>
              <a:rPr lang="zh-CN" altLang="en-US" b="1" dirty="0"/>
              <a:t>数据集与真实数据集之间的巨大差异，特别是在时间模式方面。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什么是</a:t>
            </a:r>
            <a:r>
              <a:rPr lang="en-US" altLang="zh-CN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DDPG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1087947"/>
            <a:ext cx="108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          DDPG               = DQN </a:t>
            </a:r>
            <a:r>
              <a:rPr lang="en-US" altLang="zh-CN" sz="2000" b="1" dirty="0" smtClean="0"/>
              <a:t>(Deep Q-Network) </a:t>
            </a:r>
            <a:r>
              <a:rPr lang="en-US" altLang="zh-CN" sz="2800" b="1" dirty="0" smtClean="0"/>
              <a:t>+ PG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Policy gradient</a:t>
            </a:r>
            <a:r>
              <a:rPr lang="zh-CN" altLang="en-US" sz="2000" b="1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394" y="1644423"/>
            <a:ext cx="450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Deep Deterministic Policy Gradient</a:t>
            </a:r>
            <a:r>
              <a:rPr lang="zh-CN" altLang="en-US" sz="20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1044" y="2462962"/>
            <a:ext cx="232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DQN</a:t>
            </a:r>
            <a:endParaRPr lang="zh-CN" altLang="en-US" sz="28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60400" y="235553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433942"/>
            <a:ext cx="6953250" cy="40576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9845040" y="5781040"/>
            <a:ext cx="1513840" cy="6299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3877049"/>
            <a:ext cx="2505619" cy="437269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358391" y="3162201"/>
            <a:ext cx="342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Q-Learning</a:t>
            </a:r>
            <a:r>
              <a:rPr lang="zh-CN" altLang="en-US" b="1" dirty="0" smtClean="0"/>
              <a:t>中的贝尔曼方程</a:t>
            </a:r>
            <a:endParaRPr lang="zh-CN" altLang="en-US" b="1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24" y="5385043"/>
            <a:ext cx="3942715" cy="440590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358391" y="4664607"/>
            <a:ext cx="3426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 smtClean="0"/>
              <a:t>DQN</a:t>
            </a:r>
            <a:r>
              <a:rPr lang="zh-CN" altLang="en-US" b="1" dirty="0" smtClean="0"/>
              <a:t>中的贝尔曼方程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377996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什么是</a:t>
            </a:r>
            <a:r>
              <a:rPr lang="en-US" altLang="zh-CN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DDPG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1087947"/>
            <a:ext cx="108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          DDPG               = DQN </a:t>
            </a:r>
            <a:r>
              <a:rPr lang="en-US" altLang="zh-CN" sz="2000" b="1" dirty="0" smtClean="0"/>
              <a:t>(Deep Q-Network) </a:t>
            </a:r>
            <a:r>
              <a:rPr lang="en-US" altLang="zh-CN" sz="2800" b="1" dirty="0" smtClean="0"/>
              <a:t>+ PG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Policy gradient</a:t>
            </a:r>
            <a:r>
              <a:rPr lang="zh-CN" altLang="en-US" sz="2000" b="1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394" y="1644423"/>
            <a:ext cx="450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Deep Deterministic Policy Gradient</a:t>
            </a:r>
            <a:r>
              <a:rPr lang="zh-CN" altLang="en-US" sz="20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1044" y="2462962"/>
            <a:ext cx="232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PG</a:t>
            </a:r>
            <a:endParaRPr lang="zh-CN" altLang="en-US" sz="28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60400" y="235553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0" y="2499552"/>
            <a:ext cx="6953250" cy="39264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3" y="3347170"/>
            <a:ext cx="4028758" cy="23292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23920" y="5475656"/>
            <a:ext cx="792480" cy="1219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0028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3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什么是</a:t>
            </a:r>
            <a:r>
              <a:rPr lang="en-US" altLang="zh-CN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DDPG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66750" y="1087947"/>
            <a:ext cx="10858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             DDPG               = DQN </a:t>
            </a:r>
            <a:r>
              <a:rPr lang="en-US" altLang="zh-CN" sz="2000" b="1" dirty="0" smtClean="0"/>
              <a:t>(Deep Q-Network) </a:t>
            </a:r>
            <a:r>
              <a:rPr lang="en-US" altLang="zh-CN" sz="2800" b="1" dirty="0" smtClean="0"/>
              <a:t>+ PG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Policy gradient</a:t>
            </a:r>
            <a:r>
              <a:rPr lang="zh-CN" altLang="en-US" sz="2000" b="1" dirty="0"/>
              <a:t>）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57394" y="1644423"/>
            <a:ext cx="4501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（</a:t>
            </a:r>
            <a:r>
              <a:rPr lang="en-US" altLang="zh-CN" sz="2000" b="1" dirty="0"/>
              <a:t>Deep Deterministic Policy Gradient</a:t>
            </a:r>
            <a:r>
              <a:rPr lang="zh-CN" altLang="en-US" sz="2000" dirty="0"/>
              <a:t>）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1044" y="2462962"/>
            <a:ext cx="23225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dirty="0" smtClean="0"/>
              <a:t>DDPG</a:t>
            </a:r>
            <a:endParaRPr lang="zh-CN" altLang="en-US" sz="28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660400" y="235553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996" y="2640748"/>
            <a:ext cx="7577771" cy="342221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9973" y="3116919"/>
            <a:ext cx="3562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当前</a:t>
            </a:r>
            <a:r>
              <a:rPr lang="en-US" altLang="zh-CN" sz="1600" b="1" dirty="0"/>
              <a:t>critic</a:t>
            </a:r>
            <a:r>
              <a:rPr lang="zh-CN" altLang="en-US" sz="1600" b="1" dirty="0"/>
              <a:t>网</a:t>
            </a:r>
            <a:r>
              <a:rPr lang="zh-CN" altLang="en-US" sz="1600" b="1" dirty="0" smtClean="0"/>
              <a:t>更新</a:t>
            </a:r>
            <a:r>
              <a:rPr lang="zh-CN" altLang="en-US" sz="1600" dirty="0" smtClean="0"/>
              <a:t>：从</a:t>
            </a:r>
            <a:r>
              <a:rPr lang="zh-CN" altLang="en-US" sz="1600" dirty="0"/>
              <a:t>经验池里面取出一个样本（</a:t>
            </a:r>
            <a:r>
              <a:rPr lang="en-US" altLang="zh-CN" sz="1600" dirty="0" err="1"/>
              <a:t>S,a,r,S</a:t>
            </a:r>
            <a:r>
              <a:rPr lang="en-US" altLang="zh-CN" sz="1600" dirty="0"/>
              <a:t>´</a:t>
            </a:r>
            <a:r>
              <a:rPr lang="zh-CN" altLang="en-US" sz="1600" dirty="0"/>
              <a:t>）进行训练。把（</a:t>
            </a:r>
            <a:r>
              <a:rPr lang="en-US" altLang="zh-CN" sz="1600" dirty="0" err="1"/>
              <a:t>S,a,r,S</a:t>
            </a:r>
            <a:r>
              <a:rPr lang="en-US" altLang="zh-CN" sz="1600" dirty="0"/>
              <a:t>´</a:t>
            </a:r>
            <a:r>
              <a:rPr lang="zh-CN" altLang="en-US" sz="1600" dirty="0"/>
              <a:t>）中的</a:t>
            </a:r>
            <a:r>
              <a:rPr lang="en-US" altLang="zh-CN" sz="1600" dirty="0"/>
              <a:t>S</a:t>
            </a:r>
            <a:r>
              <a:rPr lang="zh-CN" altLang="en-US" sz="1600" dirty="0"/>
              <a:t>和</a:t>
            </a:r>
            <a:r>
              <a:rPr lang="en-US" altLang="zh-CN" sz="1600" dirty="0"/>
              <a:t>a</a:t>
            </a:r>
            <a:r>
              <a:rPr lang="zh-CN" altLang="en-US" sz="1600" dirty="0"/>
              <a:t>输入到当前</a:t>
            </a:r>
            <a:r>
              <a:rPr lang="en-US" altLang="zh-CN" sz="1600" dirty="0"/>
              <a:t>Critic</a:t>
            </a:r>
            <a:r>
              <a:rPr lang="zh-CN" altLang="en-US" sz="1600" dirty="0"/>
              <a:t>中，得到当前的</a:t>
            </a:r>
            <a:r>
              <a:rPr lang="en-US" altLang="zh-CN" sz="1600" dirty="0"/>
              <a:t>Q</a:t>
            </a:r>
            <a:r>
              <a:rPr lang="zh-CN" altLang="en-US" sz="1600" dirty="0"/>
              <a:t>值</a:t>
            </a:r>
            <a:r>
              <a:rPr lang="en-US" altLang="zh-CN" sz="1600" dirty="0"/>
              <a:t>Q(</a:t>
            </a:r>
            <a:r>
              <a:rPr lang="en-US" altLang="zh-CN" sz="1600" dirty="0" err="1"/>
              <a:t>S,a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</p:txBody>
      </p:sp>
      <p:sp>
        <p:nvSpPr>
          <p:cNvPr id="9" name="矩形 8"/>
          <p:cNvSpPr/>
          <p:nvPr/>
        </p:nvSpPr>
        <p:spPr>
          <a:xfrm>
            <a:off x="9814560" y="5455920"/>
            <a:ext cx="1391920" cy="39594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6319520" y="3413760"/>
            <a:ext cx="711200" cy="1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7030720" y="3540392"/>
            <a:ext cx="1107440" cy="433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经验池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5923280" y="3539382"/>
            <a:ext cx="141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S,a,r,S</a:t>
            </a:r>
            <a:r>
              <a:rPr lang="en-US" altLang="zh-CN" dirty="0"/>
              <a:t>´</a:t>
            </a:r>
            <a:r>
              <a:rPr lang="zh-CN" altLang="en-US" dirty="0"/>
              <a:t>）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8138160" y="3413760"/>
            <a:ext cx="599440" cy="125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>
            <a:stCxn id="16" idx="1"/>
          </p:cNvCxnSpPr>
          <p:nvPr/>
        </p:nvCxnSpPr>
        <p:spPr>
          <a:xfrm rot="10800000" flipV="1">
            <a:off x="4653280" y="3724048"/>
            <a:ext cx="1270000" cy="736192"/>
          </a:xfrm>
          <a:prstGeom prst="bentConnector3">
            <a:avLst>
              <a:gd name="adj1" fmla="val 99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379973" y="4456321"/>
            <a:ext cx="3562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600" b="1" dirty="0"/>
              <a:t>当前</a:t>
            </a:r>
            <a:r>
              <a:rPr lang="en-US" altLang="zh-CN" sz="1600" b="1" dirty="0"/>
              <a:t>Actor</a:t>
            </a:r>
            <a:r>
              <a:rPr lang="zh-CN" altLang="en-US" sz="1600" b="1" dirty="0"/>
              <a:t>网</a:t>
            </a:r>
            <a:r>
              <a:rPr lang="zh-CN" altLang="en-US" sz="1600" b="1" dirty="0" smtClean="0"/>
              <a:t>更新：</a:t>
            </a:r>
            <a:r>
              <a:rPr lang="zh-CN" altLang="en-US" sz="1600" dirty="0" smtClean="0"/>
              <a:t>利用</a:t>
            </a:r>
            <a:r>
              <a:rPr lang="en-US" altLang="zh-CN" sz="1600" dirty="0"/>
              <a:t>Actor</a:t>
            </a:r>
            <a:r>
              <a:rPr lang="zh-CN" altLang="en-US" sz="1600" dirty="0"/>
              <a:t>网络计算出状态下</a:t>
            </a:r>
            <a:r>
              <a:rPr lang="en-US" altLang="zh-CN" sz="1600" dirty="0"/>
              <a:t>s</a:t>
            </a:r>
            <a:r>
              <a:rPr lang="zh-CN" altLang="en-US" sz="1600" dirty="0"/>
              <a:t>的</a:t>
            </a:r>
            <a:r>
              <a:rPr lang="zh-CN" altLang="en-US" sz="1600" dirty="0" smtClean="0"/>
              <a:t>动作</a:t>
            </a:r>
            <a:r>
              <a:rPr lang="en-US" altLang="zh-CN" sz="1600" dirty="0" smtClean="0"/>
              <a:t>a</a:t>
            </a:r>
            <a:r>
              <a:rPr lang="en-US" altLang="zh-CN" sz="1200" dirty="0" smtClean="0"/>
              <a:t>new</a:t>
            </a:r>
            <a:r>
              <a:rPr lang="zh-CN" altLang="en-US" sz="1600" dirty="0" smtClean="0"/>
              <a:t> </a:t>
            </a:r>
            <a:r>
              <a:rPr lang="zh-CN" altLang="en-US" sz="1600" dirty="0"/>
              <a:t>，在当前</a:t>
            </a:r>
            <a:r>
              <a:rPr lang="en-US" altLang="zh-CN" sz="1600" dirty="0"/>
              <a:t>critic</a:t>
            </a:r>
            <a:r>
              <a:rPr lang="zh-CN" altLang="en-US" sz="1600" dirty="0"/>
              <a:t>里给出</a:t>
            </a:r>
            <a:r>
              <a:rPr lang="en-US" altLang="zh-CN" sz="1600" dirty="0"/>
              <a:t>Q</a:t>
            </a:r>
            <a:r>
              <a:rPr lang="zh-CN" altLang="en-US" sz="1600" dirty="0" smtClean="0"/>
              <a:t>值</a:t>
            </a:r>
            <a:r>
              <a:rPr lang="en-US" altLang="zh-CN" sz="1600" dirty="0" smtClean="0"/>
              <a:t>Q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S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,a</a:t>
            </a:r>
            <a:r>
              <a:rPr lang="en-US" altLang="zh-CN" sz="1200" dirty="0" smtClean="0"/>
              <a:t>new</a:t>
            </a:r>
            <a:r>
              <a:rPr lang="en-US" altLang="zh-CN" sz="1600" dirty="0" smtClean="0"/>
              <a:t>)</a:t>
            </a:r>
            <a:r>
              <a:rPr lang="zh-CN" altLang="en-US" sz="1600" dirty="0" smtClean="0"/>
              <a:t>，更新</a:t>
            </a:r>
            <a:r>
              <a:rPr lang="en-US" altLang="zh-CN" sz="1600" dirty="0" smtClean="0"/>
              <a:t>Actor</a:t>
            </a:r>
            <a:r>
              <a:rPr lang="zh-CN" altLang="en-US" sz="1600" dirty="0" smtClean="0"/>
              <a:t>的参数使得</a:t>
            </a:r>
            <a:r>
              <a:rPr lang="en-US" altLang="zh-CN" sz="1600" dirty="0"/>
              <a:t>Q</a:t>
            </a:r>
            <a:r>
              <a:rPr lang="zh-CN" altLang="en-US" sz="1600" dirty="0"/>
              <a:t>值输出</a:t>
            </a:r>
            <a:r>
              <a:rPr lang="zh-CN" altLang="en-US" sz="1600" dirty="0" smtClean="0"/>
              <a:t>最大。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09944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标题占位符 1"/>
          <p:cNvSpPr txBox="1"/>
          <p:nvPr/>
        </p:nvSpPr>
        <p:spPr>
          <a:xfrm>
            <a:off x="965199" y="-100014"/>
            <a:ext cx="6607695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人工智能驱动的广域网按需路由框架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263" y="948790"/>
            <a:ext cx="7177637" cy="5425908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>
            <a:off x="3606800" y="3159760"/>
            <a:ext cx="1889760" cy="2021840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60400" y="1333041"/>
            <a:ext cx="2668806" cy="690880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网络拓扑结构</a:t>
            </a:r>
            <a:endParaRPr lang="zh-CN" altLang="en-US" dirty="0"/>
          </a:p>
        </p:txBody>
      </p:sp>
      <p:cxnSp>
        <p:nvCxnSpPr>
          <p:cNvPr id="21" name="直接箭头连接符 20"/>
          <p:cNvCxnSpPr/>
          <p:nvPr/>
        </p:nvCxnSpPr>
        <p:spPr>
          <a:xfrm flipH="1" flipV="1">
            <a:off x="3728720" y="1678481"/>
            <a:ext cx="1767840" cy="645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3606800" y="2414630"/>
            <a:ext cx="1889760" cy="966607"/>
          </a:xfrm>
          <a:prstGeom prst="straightConnector1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60400" y="3117721"/>
            <a:ext cx="2668806" cy="69088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通过网络遥测技术测量得到的网络状态信息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660400" y="4914785"/>
            <a:ext cx="2668806" cy="690880"/>
          </a:xfrm>
          <a:prstGeom prst="rect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不同流的</a:t>
            </a:r>
            <a:r>
              <a:rPr lang="en-US" altLang="zh-CN" dirty="0" err="1" smtClean="0"/>
              <a:t>QoS</a:t>
            </a:r>
            <a:r>
              <a:rPr lang="zh-CN" altLang="en-US" dirty="0" smtClean="0"/>
              <a:t>要求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320481" y="1307472"/>
            <a:ext cx="1219200" cy="790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99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06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基于</a:t>
            </a:r>
            <a:r>
              <a:rPr lang="en-US" altLang="zh-CN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DDPG</a:t>
            </a: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的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按需路由代理</a:t>
            </a:r>
            <a:endParaRPr lang="zh-CN" altLang="en-US" sz="24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11" y="807336"/>
            <a:ext cx="9432029" cy="508650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193" y="6003364"/>
            <a:ext cx="4578985" cy="4571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41811" y="6047253"/>
            <a:ext cx="221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奖励函数：</a:t>
            </a:r>
            <a:endParaRPr lang="zh-CN" altLang="en-US" b="1"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3668332" y="6416585"/>
            <a:ext cx="4652708" cy="43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206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07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基于链路状态估计的智能</a:t>
            </a:r>
            <a:r>
              <a:rPr lang="en-US" altLang="zh-CN" sz="2600" b="1" dirty="0" err="1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QoS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按需路由算法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35" y="1303640"/>
            <a:ext cx="9982729" cy="519255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8159" y="920659"/>
            <a:ext cx="1077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IQoR</a:t>
            </a:r>
            <a:r>
              <a:rPr lang="en-US" altLang="zh-CN" dirty="0"/>
              <a:t>-LSE: An Intelligent </a:t>
            </a:r>
            <a:r>
              <a:rPr lang="en-US" altLang="zh-CN" dirty="0" err="1"/>
              <a:t>QoS</a:t>
            </a:r>
            <a:r>
              <a:rPr lang="en-US" altLang="zh-CN" dirty="0"/>
              <a:t> On-Demand </a:t>
            </a:r>
            <a:r>
              <a:rPr lang="en-US" altLang="zh-CN" dirty="0" smtClean="0"/>
              <a:t>Routing Algorithm </a:t>
            </a:r>
            <a:r>
              <a:rPr lang="en-US" altLang="zh-CN" dirty="0"/>
              <a:t>With Link State Estimation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8857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08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标题占位符 1"/>
          <p:cNvSpPr txBox="1"/>
          <p:nvPr/>
        </p:nvSpPr>
        <p:spPr>
          <a:xfrm>
            <a:off x="965199" y="-100014"/>
            <a:ext cx="8837479" cy="879220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zh-CN" altLang="en-US" sz="2600" b="1" dirty="0" smtClean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cs typeface="+mn-cs"/>
              </a:rPr>
              <a:t>如何计算拥塞概率，并将它运用于动作空间</a:t>
            </a:r>
            <a:endParaRPr lang="zh-CN" altLang="en-US" sz="20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5300" y="1246983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建立路径状态向量</a:t>
            </a:r>
            <a:r>
              <a:rPr lang="en-US" altLang="zh-CN" dirty="0"/>
              <a:t>Y</a:t>
            </a:r>
            <a:r>
              <a:rPr lang="zh-CN" altLang="en-US" dirty="0"/>
              <a:t>与链路状态</a:t>
            </a:r>
            <a:r>
              <a:rPr lang="en-US" altLang="zh-CN" dirty="0" err="1"/>
              <a:t>x</a:t>
            </a:r>
            <a:r>
              <a:rPr lang="en-US" altLang="zh-CN" sz="1000" dirty="0" err="1"/>
              <a:t>b</a:t>
            </a:r>
            <a:r>
              <a:rPr lang="zh-CN" altLang="en-US" dirty="0"/>
              <a:t>之间的方程</a:t>
            </a:r>
            <a:r>
              <a:rPr lang="en-US" altLang="zh-CN" dirty="0"/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999926" y="1767461"/>
                <a:ext cx="1936877" cy="6365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⋁"/>
                          <m:limLoc m:val="subSup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𝑛𝑒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926" y="1767461"/>
                <a:ext cx="1936877" cy="636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95300" y="2814914"/>
            <a:ext cx="102539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/>
              <a:t>如果某条路径的时延大于阈值</a:t>
            </a:r>
            <a:r>
              <a:rPr lang="en-US" altLang="zh-CN" sz="1600" b="1" dirty="0" err="1" smtClean="0"/>
              <a:t>tp</a:t>
            </a:r>
            <a:r>
              <a:rPr lang="zh-CN" altLang="en-US" sz="1600" dirty="0" smtClean="0"/>
              <a:t>或抖动</a:t>
            </a:r>
            <a:r>
              <a:rPr lang="zh-CN" altLang="en-US" sz="1600" dirty="0"/>
              <a:t>大于阈值</a:t>
            </a:r>
            <a:r>
              <a:rPr lang="en-US" altLang="zh-CN" sz="1600" b="1" dirty="0" err="1" smtClean="0"/>
              <a:t>tj</a:t>
            </a:r>
            <a:r>
              <a:rPr lang="zh-CN" altLang="en-US" sz="1600" dirty="0" smtClean="0"/>
              <a:t>或丢</a:t>
            </a:r>
            <a:r>
              <a:rPr lang="zh-CN" altLang="en-US" sz="1600" dirty="0"/>
              <a:t>包率大于阈值</a:t>
            </a:r>
            <a:r>
              <a:rPr lang="en-US" altLang="zh-CN" sz="1600" b="1" dirty="0" err="1"/>
              <a:t>tl</a:t>
            </a:r>
            <a:r>
              <a:rPr lang="zh-CN" altLang="en-US" sz="1600" dirty="0"/>
              <a:t>，则称该路径为拥塞</a:t>
            </a:r>
            <a:r>
              <a:rPr lang="zh-CN" altLang="en-US" sz="1600" dirty="0" smtClean="0"/>
              <a:t>路径。</a:t>
            </a:r>
            <a:endParaRPr lang="zh-CN" altLang="en-US" sz="16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5"/>
          <a:srcRect l="21222" r="21578"/>
          <a:stretch/>
        </p:blipFill>
        <p:spPr>
          <a:xfrm>
            <a:off x="495300" y="3960231"/>
            <a:ext cx="5394960" cy="213010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495300" y="3564400"/>
            <a:ext cx="272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路径</a:t>
            </a:r>
            <a:r>
              <a:rPr lang="en-US" altLang="zh-CN" dirty="0" smtClean="0"/>
              <a:t>Yi</a:t>
            </a:r>
            <a:r>
              <a:rPr lang="zh-CN" altLang="en-US" dirty="0" smtClean="0"/>
              <a:t>拥塞的概率期望</a:t>
            </a:r>
            <a:endParaRPr lang="zh-CN" altLang="en-US" dirty="0"/>
          </a:p>
        </p:txBody>
      </p:sp>
      <p:sp>
        <p:nvSpPr>
          <p:cNvPr id="21" name="右箭头 20"/>
          <p:cNvSpPr/>
          <p:nvPr/>
        </p:nvSpPr>
        <p:spPr>
          <a:xfrm>
            <a:off x="5684520" y="4565159"/>
            <a:ext cx="683936" cy="955040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6266856" y="4725059"/>
                <a:ext cx="6033575" cy="6352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𝐥𝐨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limUpp>
                            <m:limUpp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lim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ˉ</m:t>
                              </m:r>
                            </m:lim>
                          </m:limUpp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sSub>
                            <m:sSubPr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sub>
                          </m:sSub>
                        </m:sup>
                        <m:e>
                          <m:r>
                            <a:rPr lang="zh-CN" altLang="en-US" b="1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𝐥𝐨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))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𝒊𝒃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6856" y="4725059"/>
                <a:ext cx="6033575" cy="6352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5252720" y="1871189"/>
            <a:ext cx="6522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（其中</a:t>
            </a:r>
            <a:r>
              <a:rPr lang="en-US" altLang="zh-CN" sz="1600" dirty="0" err="1"/>
              <a:t>xb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链路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拥塞，</a:t>
            </a:r>
            <a:r>
              <a:rPr lang="en-US" altLang="zh-CN" sz="1600" dirty="0" err="1"/>
              <a:t>xb</a:t>
            </a:r>
            <a:r>
              <a:rPr lang="en-US" altLang="zh-CN" sz="1600" dirty="0"/>
              <a:t> = 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链路</a:t>
            </a:r>
            <a:r>
              <a:rPr lang="en-US" altLang="zh-CN" sz="1600" dirty="0" smtClean="0"/>
              <a:t>b</a:t>
            </a:r>
            <a:r>
              <a:rPr lang="zh-CN" altLang="en-US" sz="1600" dirty="0" smtClean="0"/>
              <a:t>非拥塞）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09360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3000">
        <p15:prstTrans prst="pageCurlDouble"/>
      </p:transition>
    </mc:Choice>
    <mc:Fallback xmlns=""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自定义 100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1B89"/>
      </a:accent1>
      <a:accent2>
        <a:srgbClr val="EEB51A"/>
      </a:accent2>
      <a:accent3>
        <a:srgbClr val="591B89"/>
      </a:accent3>
      <a:accent4>
        <a:srgbClr val="EEB51A"/>
      </a:accent4>
      <a:accent5>
        <a:srgbClr val="591B89"/>
      </a:accent5>
      <a:accent6>
        <a:srgbClr val="EEB51A"/>
      </a:accent6>
      <a:hlink>
        <a:srgbClr val="591B89"/>
      </a:hlink>
      <a:folHlink>
        <a:srgbClr val="EEB51A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1374</Words>
  <Application>Microsoft Office PowerPoint</Application>
  <PresentationFormat>宽屏</PresentationFormat>
  <Paragraphs>145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Cambria Math</vt:lpstr>
      <vt:lpstr>Wingdings</vt:lpstr>
      <vt:lpstr>1_Office 主题​​</vt:lpstr>
      <vt:lpstr>2_Office 主题​​</vt:lpstr>
      <vt:lpstr>1_自定义设计方案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紫色沉稳简约毕业答辩毕业论文答辩PPT</dc:title>
  <dc:creator>lenovo</dc:creator>
  <cp:lastModifiedBy>VULCAN</cp:lastModifiedBy>
  <cp:revision>166</cp:revision>
  <dcterms:created xsi:type="dcterms:W3CDTF">2019-03-09T08:01:00Z</dcterms:created>
  <dcterms:modified xsi:type="dcterms:W3CDTF">2023-10-18T04:30:59Z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