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6501" r:id="rId2"/>
    <p:sldId id="6542" r:id="rId3"/>
    <p:sldId id="6568" r:id="rId4"/>
    <p:sldId id="6566" r:id="rId5"/>
    <p:sldId id="6543" r:id="rId6"/>
    <p:sldId id="6508" r:id="rId7"/>
    <p:sldId id="6545" r:id="rId8"/>
    <p:sldId id="6546" r:id="rId9"/>
    <p:sldId id="6547" r:id="rId10"/>
    <p:sldId id="6548" r:id="rId11"/>
    <p:sldId id="6556" r:id="rId12"/>
    <p:sldId id="6567" r:id="rId13"/>
    <p:sldId id="6565" r:id="rId14"/>
    <p:sldId id="655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49" autoAdjust="0"/>
  </p:normalViewPr>
  <p:slideViewPr>
    <p:cSldViewPr snapToGrid="0">
      <p:cViewPr varScale="1">
        <p:scale>
          <a:sx n="95" d="100"/>
          <a:sy n="95" d="100"/>
        </p:scale>
        <p:origin x="14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53863-1F77-4D34-B5D3-DABE4C9EE20A}" type="datetimeFigureOut">
              <a:rPr lang="zh-CN" altLang="en-US" smtClean="0"/>
              <a:t>2024/10/30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DF7C3-855C-4718-95A6-C07C5FBB8DE6}" type="slidenum">
              <a:rPr lang="zh-CN" altLang="en-US" smtClean="0"/>
              <a:t>‹#›</a:t>
            </a:fld>
            <a:endParaRPr lang="zh-CN" altLang="en-US"/>
          </a:p>
        </p:txBody>
      </p:sp>
    </p:spTree>
    <p:extLst>
      <p:ext uri="{BB962C8B-B14F-4D97-AF65-F5344CB8AC3E}">
        <p14:creationId xmlns:p14="http://schemas.microsoft.com/office/powerpoint/2010/main" val="2285055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4B450-04CA-33CA-67C9-F6BF6486D27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5D5C9AA-C6F9-EE42-5F22-A816A1F3B57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444588F-5169-1E04-3E3E-98DB97032FB0}"/>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41F12BCC-A998-B1A1-F2DE-30488A7446F8}"/>
              </a:ext>
            </a:extLst>
          </p:cNvPr>
          <p:cNvSpPr>
            <a:spLocks noGrp="1"/>
          </p:cNvSpPr>
          <p:nvPr>
            <p:ph type="sldNum" sz="quarter" idx="5"/>
          </p:nvPr>
        </p:nvSpPr>
        <p:spPr/>
        <p:txBody>
          <a:bodyPr/>
          <a:lstStyle/>
          <a:p>
            <a:fld id="{47C16636-4AC2-4A8B-999E-D41063680661}" type="slidenum">
              <a:rPr lang="zh-CN" altLang="en-US" smtClean="0"/>
              <a:t>10</a:t>
            </a:fld>
            <a:endParaRPr lang="zh-CN" altLang="en-US"/>
          </a:p>
        </p:txBody>
      </p:sp>
    </p:spTree>
    <p:extLst>
      <p:ext uri="{BB962C8B-B14F-4D97-AF65-F5344CB8AC3E}">
        <p14:creationId xmlns:p14="http://schemas.microsoft.com/office/powerpoint/2010/main" val="329671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u="sng" dirty="0">
              <a:solidFill>
                <a:srgbClr val="2440B3"/>
              </a:solidFill>
              <a:effectLst/>
              <a:latin typeface="Arial" panose="020B0604020202020204" pitchFamily="34" charset="0"/>
            </a:endParaRPr>
          </a:p>
        </p:txBody>
      </p:sp>
    </p:spTree>
    <p:extLst>
      <p:ext uri="{BB962C8B-B14F-4D97-AF65-F5344CB8AC3E}">
        <p14:creationId xmlns:p14="http://schemas.microsoft.com/office/powerpoint/2010/main" val="108116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10BB3-5786-5D8A-9FBA-02BD11164DF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B5B034C-E0ED-955C-BF20-EC03D1756209}"/>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F7C9BA1B-9502-A0FD-B7D9-0ED29144529C}"/>
              </a:ext>
            </a:extLst>
          </p:cNvPr>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u="sng" dirty="0">
              <a:solidFill>
                <a:srgbClr val="2440B3"/>
              </a:solidFill>
              <a:effectLst/>
              <a:latin typeface="Arial" panose="020B0604020202020204" pitchFamily="34" charset="0"/>
            </a:endParaRPr>
          </a:p>
        </p:txBody>
      </p:sp>
    </p:spTree>
    <p:extLst>
      <p:ext uri="{BB962C8B-B14F-4D97-AF65-F5344CB8AC3E}">
        <p14:creationId xmlns:p14="http://schemas.microsoft.com/office/powerpoint/2010/main" val="1637433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437042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657778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88144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225B7-82CA-B123-ED2C-88EF54D8FCD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B86311A-F315-D76E-AF70-9E4919C9CA73}"/>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776ECFED-47F8-1827-2111-7D4F7BDC74E2}"/>
              </a:ext>
            </a:extLst>
          </p:cNvPr>
          <p:cNvSpPr>
            <a:spLocks noGrp="1"/>
          </p:cNvSpPr>
          <p:nvPr>
            <p:ph type="body" idx="3"/>
          </p:nvPr>
        </p:nvSpPr>
        <p:spPr/>
        <p:txBody>
          <a:bodyPr/>
          <a:lstStyle/>
          <a:p>
            <a:r>
              <a:rPr lang="zh-CN" altLang="en-US" b="0" i="0" dirty="0">
                <a:effectLst/>
                <a:latin typeface="-apple-system"/>
              </a:rPr>
              <a:t>现在很多做图像文本多模态的工作都是基于</a:t>
            </a:r>
            <a:r>
              <a:rPr lang="en-US" altLang="zh-CN" b="0" i="0" dirty="0">
                <a:effectLst/>
                <a:latin typeface="-apple-system"/>
              </a:rPr>
              <a:t>clip</a:t>
            </a:r>
            <a:r>
              <a:rPr lang="zh-CN" altLang="en-US" b="0" i="0" dirty="0">
                <a:effectLst/>
                <a:latin typeface="-apple-system"/>
              </a:rPr>
              <a:t>的工作来做的，</a:t>
            </a:r>
            <a:endParaRPr lang="en-US" altLang="zh-CN" b="0" i="0" dirty="0">
              <a:effectLst/>
              <a:latin typeface="-apple-system"/>
            </a:endParaRPr>
          </a:p>
          <a:p>
            <a:r>
              <a:rPr lang="zh-CN" altLang="en-US" b="0" i="0" dirty="0">
                <a:effectLst/>
                <a:latin typeface="-apple-system"/>
              </a:rPr>
              <a:t>主要问题：数据集庞大需要的</a:t>
            </a:r>
            <a:r>
              <a:rPr lang="en-US" altLang="zh-CN" b="0" i="0" dirty="0">
                <a:effectLst/>
                <a:latin typeface="-apple-system"/>
              </a:rPr>
              <a:t>GPU</a:t>
            </a:r>
            <a:r>
              <a:rPr lang="zh-CN" altLang="en-US" b="0" i="0" dirty="0">
                <a:effectLst/>
                <a:latin typeface="-apple-system"/>
              </a:rPr>
              <a:t>资源很多，一般人没有那么多资源很难实现</a:t>
            </a:r>
            <a:r>
              <a:rPr lang="en-US" altLang="zh-CN" b="0" i="0" dirty="0">
                <a:effectLst/>
                <a:latin typeface="-apple-system"/>
                <a:sym typeface="Wingdings" panose="05000000000000000000" pitchFamily="2" charset="2"/>
              </a:rPr>
              <a:t></a:t>
            </a:r>
            <a:r>
              <a:rPr lang="zh-CN" altLang="en-US" b="0" i="0" dirty="0">
                <a:effectLst/>
                <a:latin typeface="-apple-system"/>
                <a:sym typeface="Wingdings" panose="05000000000000000000" pitchFamily="2" charset="2"/>
              </a:rPr>
              <a:t>轻量化</a:t>
            </a:r>
            <a:endParaRPr lang="en-US" altLang="zh-CN" b="0" i="0" dirty="0">
              <a:effectLst/>
              <a:latin typeface="-apple-system"/>
              <a:sym typeface="Wingdings" panose="05000000000000000000" pitchFamily="2" charset="2"/>
            </a:endParaRPr>
          </a:p>
          <a:p>
            <a:r>
              <a:rPr lang="zh-CN" altLang="en-US" b="0" i="0" dirty="0">
                <a:effectLst/>
                <a:latin typeface="-apple-system"/>
                <a:sym typeface="Wingdings" panose="05000000000000000000" pitchFamily="2" charset="2"/>
              </a:rPr>
              <a:t>图像生成</a:t>
            </a:r>
            <a:r>
              <a:rPr lang="en-US" altLang="zh-CN" b="0" i="0" dirty="0">
                <a:effectLst/>
                <a:latin typeface="-apple-system"/>
                <a:sym typeface="Wingdings" panose="05000000000000000000" pitchFamily="2" charset="2"/>
              </a:rPr>
              <a:t></a:t>
            </a:r>
            <a:r>
              <a:rPr lang="zh-CN" altLang="en-US" b="0" i="0" dirty="0">
                <a:effectLst/>
                <a:latin typeface="-apple-system"/>
                <a:sym typeface="Wingdings" panose="05000000000000000000" pitchFamily="2" charset="2"/>
              </a:rPr>
              <a:t>图像检索</a:t>
            </a:r>
            <a:r>
              <a:rPr lang="en-US" altLang="zh-CN" b="0" i="0" dirty="0">
                <a:effectLst/>
                <a:latin typeface="-apple-system"/>
                <a:sym typeface="Wingdings" panose="05000000000000000000" pitchFamily="2" charset="2"/>
              </a:rPr>
              <a:t>+</a:t>
            </a:r>
            <a:r>
              <a:rPr lang="zh-CN" altLang="en-US" b="0" i="0" dirty="0">
                <a:effectLst/>
                <a:latin typeface="-apple-system"/>
                <a:sym typeface="Wingdings" panose="05000000000000000000" pitchFamily="2" charset="2"/>
              </a:rPr>
              <a:t>生成</a:t>
            </a:r>
            <a:endParaRPr lang="en-US" altLang="zh-CN" b="0" i="0" dirty="0">
              <a:effectLst/>
              <a:latin typeface="-apple-system"/>
              <a:sym typeface="Wingdings" panose="05000000000000000000" pitchFamily="2" charset="2"/>
            </a:endParaRPr>
          </a:p>
          <a:p>
            <a:r>
              <a:rPr lang="zh-CN" altLang="en-US" b="0" i="0" dirty="0">
                <a:effectLst/>
                <a:latin typeface="-apple-system"/>
                <a:sym typeface="Wingdings" panose="05000000000000000000" pitchFamily="2" charset="2"/>
              </a:rPr>
              <a:t>分别处理文本和图像嵌入</a:t>
            </a:r>
            <a:r>
              <a:rPr lang="en-US" altLang="zh-CN" b="0" i="0" dirty="0">
                <a:effectLst/>
                <a:latin typeface="-apple-system"/>
                <a:sym typeface="Wingdings" panose="05000000000000000000" pitchFamily="2" charset="2"/>
              </a:rPr>
              <a:t></a:t>
            </a:r>
            <a:r>
              <a:rPr lang="zh-CN" altLang="en-US" b="0" i="0" dirty="0">
                <a:effectLst/>
                <a:latin typeface="-apple-system"/>
                <a:sym typeface="Wingdings" panose="05000000000000000000" pitchFamily="2" charset="2"/>
              </a:rPr>
              <a:t>文本图像交织</a:t>
            </a:r>
            <a:endParaRPr lang="en-US" altLang="zh-CN" b="0" i="0" dirty="0">
              <a:effectLst/>
              <a:latin typeface="-apple-system"/>
            </a:endParaRPr>
          </a:p>
          <a:p>
            <a:endParaRPr lang="zh-CN" altLang="en-US" dirty="0"/>
          </a:p>
        </p:txBody>
      </p:sp>
    </p:spTree>
    <p:extLst>
      <p:ext uri="{BB962C8B-B14F-4D97-AF65-F5344CB8AC3E}">
        <p14:creationId xmlns:p14="http://schemas.microsoft.com/office/powerpoint/2010/main" val="178891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8C070-EC67-9AB6-1970-F8B0A4B7E81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6A424DA-AAC6-6697-9A3F-AE5ABD9AE31E}"/>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99F0B38E-11DF-32AE-CFC5-9078F78018EC}"/>
              </a:ext>
            </a:extLst>
          </p:cNvPr>
          <p:cNvSpPr>
            <a:spLocks noGrp="1"/>
          </p:cNvSpPr>
          <p:nvPr>
            <p:ph type="body" idx="3"/>
          </p:nvPr>
        </p:nvSpPr>
        <p:spPr/>
        <p:txBody>
          <a:bodyPr/>
          <a:lstStyle/>
          <a:p>
            <a:r>
              <a:rPr lang="en-US" altLang="zh-CN" b="0" i="0" dirty="0">
                <a:effectLst/>
                <a:latin typeface="-apple-system"/>
              </a:rPr>
              <a:t>GILL</a:t>
            </a:r>
            <a:r>
              <a:rPr lang="zh-CN" altLang="en-US" b="0" i="0" dirty="0">
                <a:effectLst/>
                <a:latin typeface="-apple-system"/>
              </a:rPr>
              <a:t>模型架构</a:t>
            </a:r>
            <a:endParaRPr lang="zh-CN" altLang="en-US" dirty="0"/>
          </a:p>
        </p:txBody>
      </p:sp>
    </p:spTree>
    <p:extLst>
      <p:ext uri="{BB962C8B-B14F-4D97-AF65-F5344CB8AC3E}">
        <p14:creationId xmlns:p14="http://schemas.microsoft.com/office/powerpoint/2010/main" val="2782055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98D63-6164-368F-1A05-0F44416AA01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23F8712-68A9-ACE8-6FB2-23931AC3D87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5F31311-FC39-CD76-A100-F2FAC4BC8D8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0C8CFC5-DF07-77CA-751E-0CD4333E7A38}"/>
              </a:ext>
            </a:extLst>
          </p:cNvPr>
          <p:cNvSpPr>
            <a:spLocks noGrp="1"/>
          </p:cNvSpPr>
          <p:nvPr>
            <p:ph type="sldNum" sz="quarter" idx="5"/>
          </p:nvPr>
        </p:nvSpPr>
        <p:spPr/>
        <p:txBody>
          <a:bodyPr/>
          <a:lstStyle/>
          <a:p>
            <a:fld id="{47C16636-4AC2-4A8B-999E-D41063680661}" type="slidenum">
              <a:rPr lang="zh-CN" altLang="en-US" smtClean="0"/>
              <a:t>5</a:t>
            </a:fld>
            <a:endParaRPr lang="zh-CN" altLang="en-US"/>
          </a:p>
        </p:txBody>
      </p:sp>
    </p:spTree>
    <p:extLst>
      <p:ext uri="{BB962C8B-B14F-4D97-AF65-F5344CB8AC3E}">
        <p14:creationId xmlns:p14="http://schemas.microsoft.com/office/powerpoint/2010/main" val="665576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作者说他们是第一个能够对任意交错的图像和文本输入进行调节，以生成连贯的图像（和文本）输出的方法。</a:t>
            </a:r>
            <a:endParaRPr lang="zh-CN" altLang="en-US" dirty="0"/>
          </a:p>
        </p:txBody>
      </p:sp>
      <p:sp>
        <p:nvSpPr>
          <p:cNvPr id="4" name="灯片编号占位符 3"/>
          <p:cNvSpPr>
            <a:spLocks noGrp="1"/>
          </p:cNvSpPr>
          <p:nvPr>
            <p:ph type="sldNum" sz="quarter" idx="5"/>
          </p:nvPr>
        </p:nvSpPr>
        <p:spPr/>
        <p:txBody>
          <a:bodyPr/>
          <a:lstStyle/>
          <a:p>
            <a:fld id="{47C16636-4AC2-4A8B-999E-D41063680661}" type="slidenum">
              <a:rPr lang="zh-CN" altLang="en-US" smtClean="0"/>
              <a:t>6</a:t>
            </a:fld>
            <a:endParaRPr lang="zh-CN" altLang="en-US"/>
          </a:p>
        </p:txBody>
      </p:sp>
    </p:spTree>
    <p:extLst>
      <p:ext uri="{BB962C8B-B14F-4D97-AF65-F5344CB8AC3E}">
        <p14:creationId xmlns:p14="http://schemas.microsoft.com/office/powerpoint/2010/main" val="152592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41439-5ADD-BAC0-01B8-091DFE2900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1B20D37-28D8-084C-3EB8-4934BE3695D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DDB8751-3051-3C61-C3EA-A0ED742F444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0563081-6857-E3A8-C937-0E87749F30BC}"/>
              </a:ext>
            </a:extLst>
          </p:cNvPr>
          <p:cNvSpPr>
            <a:spLocks noGrp="1"/>
          </p:cNvSpPr>
          <p:nvPr>
            <p:ph type="sldNum" sz="quarter" idx="5"/>
          </p:nvPr>
        </p:nvSpPr>
        <p:spPr/>
        <p:txBody>
          <a:bodyPr/>
          <a:lstStyle/>
          <a:p>
            <a:fld id="{47C16636-4AC2-4A8B-999E-D41063680661}" type="slidenum">
              <a:rPr lang="zh-CN" altLang="en-US" smtClean="0"/>
              <a:t>7</a:t>
            </a:fld>
            <a:endParaRPr lang="zh-CN" altLang="en-US"/>
          </a:p>
        </p:txBody>
      </p:sp>
    </p:spTree>
    <p:extLst>
      <p:ext uri="{BB962C8B-B14F-4D97-AF65-F5344CB8AC3E}">
        <p14:creationId xmlns:p14="http://schemas.microsoft.com/office/powerpoint/2010/main" val="3885932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0374C-AD9F-5654-FD28-89CF8664744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C9524C6-6CFA-E9F7-A0A6-34BF64B3E5F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60D1864-3734-B036-C13A-D299A4FA7E73}"/>
              </a:ext>
            </a:extLst>
          </p:cNvPr>
          <p:cNvSpPr>
            <a:spLocks noGrp="1"/>
          </p:cNvSpPr>
          <p:nvPr>
            <p:ph type="body" idx="1"/>
          </p:nvPr>
        </p:nvSpPr>
        <p:spPr/>
        <p:txBody>
          <a:bodyPr/>
          <a:lstStyle/>
          <a:p>
            <a:r>
              <a:rPr lang="en-US" altLang="zh-CN" dirty="0" err="1"/>
              <a:t>GILLMapper</a:t>
            </a:r>
            <a:r>
              <a:rPr lang="zh-CN" altLang="en-US" dirty="0"/>
              <a:t>将</a:t>
            </a:r>
            <a:r>
              <a:rPr lang="en-US" altLang="zh-CN" dirty="0"/>
              <a:t>LLM</a:t>
            </a:r>
            <a:r>
              <a:rPr lang="zh-CN" altLang="en-US" dirty="0"/>
              <a:t>输出的图像嵌入转换成预测的文本嵌入，</a:t>
            </a:r>
            <a:endParaRPr lang="en-US" altLang="zh-CN" dirty="0"/>
          </a:p>
          <a:p>
            <a:r>
              <a:rPr lang="zh-CN" altLang="en-US" dirty="0"/>
              <a:t>然后将这个文本嵌入与图像生成模型的文本嵌入结果计算</a:t>
            </a:r>
            <a:r>
              <a:rPr lang="en-US" altLang="zh-CN" dirty="0"/>
              <a:t>MSE Loss</a:t>
            </a:r>
            <a:r>
              <a:rPr lang="zh-CN" altLang="en-US" dirty="0"/>
              <a:t>来训练</a:t>
            </a:r>
            <a:r>
              <a:rPr lang="en-US" altLang="zh-CN" dirty="0" err="1"/>
              <a:t>GILLMapper</a:t>
            </a:r>
            <a:endParaRPr lang="en-US" altLang="zh-CN" dirty="0"/>
          </a:p>
          <a:p>
            <a:endParaRPr lang="en-US" altLang="zh-CN" dirty="0"/>
          </a:p>
        </p:txBody>
      </p:sp>
      <p:sp>
        <p:nvSpPr>
          <p:cNvPr id="4" name="灯片编号占位符 3">
            <a:extLst>
              <a:ext uri="{FF2B5EF4-FFF2-40B4-BE49-F238E27FC236}">
                <a16:creationId xmlns:a16="http://schemas.microsoft.com/office/drawing/2014/main" id="{0F4A7595-A047-81D9-9B95-A7B1C153A91F}"/>
              </a:ext>
            </a:extLst>
          </p:cNvPr>
          <p:cNvSpPr>
            <a:spLocks noGrp="1"/>
          </p:cNvSpPr>
          <p:nvPr>
            <p:ph type="sldNum" sz="quarter" idx="5"/>
          </p:nvPr>
        </p:nvSpPr>
        <p:spPr/>
        <p:txBody>
          <a:bodyPr/>
          <a:lstStyle/>
          <a:p>
            <a:fld id="{47C16636-4AC2-4A8B-999E-D41063680661}" type="slidenum">
              <a:rPr lang="zh-CN" altLang="en-US" smtClean="0"/>
              <a:t>8</a:t>
            </a:fld>
            <a:endParaRPr lang="zh-CN" altLang="en-US"/>
          </a:p>
        </p:txBody>
      </p:sp>
    </p:spTree>
    <p:extLst>
      <p:ext uri="{BB962C8B-B14F-4D97-AF65-F5344CB8AC3E}">
        <p14:creationId xmlns:p14="http://schemas.microsoft.com/office/powerpoint/2010/main" val="1920025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E798A-4481-DC70-0F55-2A07466FA47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39788C-5F65-7708-E2A5-ACB73EB89CF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0BE80D1-BE46-18F3-DF63-42694592DEC4}"/>
              </a:ext>
            </a:extLst>
          </p:cNvPr>
          <p:cNvSpPr>
            <a:spLocks noGrp="1"/>
          </p:cNvSpPr>
          <p:nvPr>
            <p:ph type="body" idx="1"/>
          </p:nvPr>
        </p:nvSpPr>
        <p:spPr/>
        <p:txBody>
          <a:bodyPr/>
          <a:lstStyle/>
          <a:p>
            <a:r>
              <a:rPr lang="zh-CN" altLang="en-US" dirty="0"/>
              <a:t>将</a:t>
            </a:r>
            <a:r>
              <a:rPr lang="en-US" altLang="zh-CN" dirty="0"/>
              <a:t>IMG1</a:t>
            </a:r>
            <a:r>
              <a:rPr lang="zh-CN" altLang="en-US" dirty="0"/>
              <a:t>图像嵌入映射到检索空间</a:t>
            </a:r>
            <a:endParaRPr lang="en-US" altLang="zh-CN" dirty="0"/>
          </a:p>
          <a:p>
            <a:r>
              <a:rPr lang="zh-CN" altLang="en-US" dirty="0"/>
              <a:t>将图片经过编码器后的输出映射到检索空间</a:t>
            </a:r>
            <a:endParaRPr lang="en-US" altLang="zh-CN" dirty="0"/>
          </a:p>
          <a:p>
            <a:r>
              <a:rPr lang="zh-CN" altLang="en-US" dirty="0"/>
              <a:t>然后计算</a:t>
            </a:r>
            <a:r>
              <a:rPr lang="en-US" altLang="zh-CN" dirty="0" err="1"/>
              <a:t>InfoNCE</a:t>
            </a:r>
            <a:r>
              <a:rPr lang="en-US" altLang="zh-CN" dirty="0"/>
              <a:t> Loss</a:t>
            </a:r>
          </a:p>
        </p:txBody>
      </p:sp>
      <p:sp>
        <p:nvSpPr>
          <p:cNvPr id="4" name="灯片编号占位符 3">
            <a:extLst>
              <a:ext uri="{FF2B5EF4-FFF2-40B4-BE49-F238E27FC236}">
                <a16:creationId xmlns:a16="http://schemas.microsoft.com/office/drawing/2014/main" id="{9A77BA78-E52B-73FC-F50B-6CB2C570E8D1}"/>
              </a:ext>
            </a:extLst>
          </p:cNvPr>
          <p:cNvSpPr>
            <a:spLocks noGrp="1"/>
          </p:cNvSpPr>
          <p:nvPr>
            <p:ph type="sldNum" sz="quarter" idx="5"/>
          </p:nvPr>
        </p:nvSpPr>
        <p:spPr/>
        <p:txBody>
          <a:bodyPr/>
          <a:lstStyle/>
          <a:p>
            <a:fld id="{47C16636-4AC2-4A8B-999E-D41063680661}" type="slidenum">
              <a:rPr lang="zh-CN" altLang="en-US" smtClean="0"/>
              <a:t>9</a:t>
            </a:fld>
            <a:endParaRPr lang="zh-CN" altLang="en-US"/>
          </a:p>
        </p:txBody>
      </p:sp>
    </p:spTree>
    <p:extLst>
      <p:ext uri="{BB962C8B-B14F-4D97-AF65-F5344CB8AC3E}">
        <p14:creationId xmlns:p14="http://schemas.microsoft.com/office/powerpoint/2010/main" val="312585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04DB2-58D0-DBCD-BC0D-46E8708193C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A2EAE0-759A-94F0-7430-68F36B1E24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D271B35-A23E-E4BE-9A88-B1A7A734341C}"/>
              </a:ext>
            </a:extLst>
          </p:cNvPr>
          <p:cNvSpPr>
            <a:spLocks noGrp="1"/>
          </p:cNvSpPr>
          <p:nvPr>
            <p:ph type="dt" sz="half" idx="10"/>
          </p:nvPr>
        </p:nvSpPr>
        <p:spPr/>
        <p:txBody>
          <a:bodyPr/>
          <a:lstStyle/>
          <a:p>
            <a:fld id="{3B6B1782-CA9B-46BC-B71D-7E489A374146}"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0ECA951E-171E-35EE-E831-A9BD68FB81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BC4569-39E0-0C6E-8CDD-5492EF647FC4}"/>
              </a:ext>
            </a:extLst>
          </p:cNvPr>
          <p:cNvSpPr>
            <a:spLocks noGrp="1"/>
          </p:cNvSpPr>
          <p:nvPr>
            <p:ph type="sldNum" sz="quarter" idx="12"/>
          </p:nvPr>
        </p:nvSpPr>
        <p:spPr/>
        <p:txBody>
          <a:bodyPr/>
          <a:lstStyle/>
          <a:p>
            <a:fld id="{27CC0903-7F82-489F-BE67-29BA278F8948}" type="slidenum">
              <a:rPr lang="zh-CN" altLang="en-US" smtClean="0"/>
              <a:t>‹#›</a:t>
            </a:fld>
            <a:endParaRPr lang="zh-CN" altLang="en-US"/>
          </a:p>
        </p:txBody>
      </p:sp>
    </p:spTree>
    <p:extLst>
      <p:ext uri="{BB962C8B-B14F-4D97-AF65-F5344CB8AC3E}">
        <p14:creationId xmlns:p14="http://schemas.microsoft.com/office/powerpoint/2010/main" val="191803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AC062-3602-0E32-D530-76B6D82C29C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CBC182A-4381-9A2F-0AB0-877BFF548D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DF3D42-EC33-C725-6F38-34AE554D1AED}"/>
              </a:ext>
            </a:extLst>
          </p:cNvPr>
          <p:cNvSpPr>
            <a:spLocks noGrp="1"/>
          </p:cNvSpPr>
          <p:nvPr>
            <p:ph type="dt" sz="half" idx="10"/>
          </p:nvPr>
        </p:nvSpPr>
        <p:spPr/>
        <p:txBody>
          <a:bodyPr/>
          <a:lstStyle/>
          <a:p>
            <a:fld id="{3B6B1782-CA9B-46BC-B71D-7E489A374146}"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4CB3C574-6B1B-3D9F-DBD2-8E28B42895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C6CDD6-7564-7A5F-4F9B-099725D7239F}"/>
              </a:ext>
            </a:extLst>
          </p:cNvPr>
          <p:cNvSpPr>
            <a:spLocks noGrp="1"/>
          </p:cNvSpPr>
          <p:nvPr>
            <p:ph type="sldNum" sz="quarter" idx="12"/>
          </p:nvPr>
        </p:nvSpPr>
        <p:spPr/>
        <p:txBody>
          <a:bodyPr/>
          <a:lstStyle/>
          <a:p>
            <a:fld id="{27CC0903-7F82-489F-BE67-29BA278F8948}" type="slidenum">
              <a:rPr lang="zh-CN" altLang="en-US" smtClean="0"/>
              <a:t>‹#›</a:t>
            </a:fld>
            <a:endParaRPr lang="zh-CN" altLang="en-US"/>
          </a:p>
        </p:txBody>
      </p:sp>
    </p:spTree>
    <p:extLst>
      <p:ext uri="{BB962C8B-B14F-4D97-AF65-F5344CB8AC3E}">
        <p14:creationId xmlns:p14="http://schemas.microsoft.com/office/powerpoint/2010/main" val="385352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9526967-2D08-1F78-C7F4-C5C738285A4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8565255-26B3-905A-61D1-DBAADB55FE6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06BCDF-B2B9-2F4D-20DB-BE66CA79D37E}"/>
              </a:ext>
            </a:extLst>
          </p:cNvPr>
          <p:cNvSpPr>
            <a:spLocks noGrp="1"/>
          </p:cNvSpPr>
          <p:nvPr>
            <p:ph type="dt" sz="half" idx="10"/>
          </p:nvPr>
        </p:nvSpPr>
        <p:spPr/>
        <p:txBody>
          <a:bodyPr/>
          <a:lstStyle/>
          <a:p>
            <a:fld id="{3B6B1782-CA9B-46BC-B71D-7E489A374146}"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282F5FE4-E82D-2160-5874-430635E66B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1F339F-3889-3837-0F53-4C27640F878C}"/>
              </a:ext>
            </a:extLst>
          </p:cNvPr>
          <p:cNvSpPr>
            <a:spLocks noGrp="1"/>
          </p:cNvSpPr>
          <p:nvPr>
            <p:ph type="sldNum" sz="quarter" idx="12"/>
          </p:nvPr>
        </p:nvSpPr>
        <p:spPr/>
        <p:txBody>
          <a:bodyPr/>
          <a:lstStyle/>
          <a:p>
            <a:fld id="{27CC0903-7F82-489F-BE67-29BA278F8948}" type="slidenum">
              <a:rPr lang="zh-CN" altLang="en-US" smtClean="0"/>
              <a:t>‹#›</a:t>
            </a:fld>
            <a:endParaRPr lang="zh-CN" altLang="en-US"/>
          </a:p>
        </p:txBody>
      </p:sp>
    </p:spTree>
    <p:extLst>
      <p:ext uri="{BB962C8B-B14F-4D97-AF65-F5344CB8AC3E}">
        <p14:creationId xmlns:p14="http://schemas.microsoft.com/office/powerpoint/2010/main" val="325327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30D1E-7CD8-53D1-0A66-E5BE3B26EA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AFCDC8-FBF7-3BF9-5C6A-3C1E33FBF3E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253E98-30FB-5A3C-9CA9-14A018C7787B}"/>
              </a:ext>
            </a:extLst>
          </p:cNvPr>
          <p:cNvSpPr>
            <a:spLocks noGrp="1"/>
          </p:cNvSpPr>
          <p:nvPr>
            <p:ph type="dt" sz="half" idx="10"/>
          </p:nvPr>
        </p:nvSpPr>
        <p:spPr/>
        <p:txBody>
          <a:bodyPr/>
          <a:lstStyle/>
          <a:p>
            <a:fld id="{3B6B1782-CA9B-46BC-B71D-7E489A374146}"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C5DEB9B8-226D-AF3D-1971-0AB95341C0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A115B8-975B-46A0-1089-A3E64E1A4D2C}"/>
              </a:ext>
            </a:extLst>
          </p:cNvPr>
          <p:cNvSpPr>
            <a:spLocks noGrp="1"/>
          </p:cNvSpPr>
          <p:nvPr>
            <p:ph type="sldNum" sz="quarter" idx="12"/>
          </p:nvPr>
        </p:nvSpPr>
        <p:spPr/>
        <p:txBody>
          <a:bodyPr/>
          <a:lstStyle/>
          <a:p>
            <a:fld id="{27CC0903-7F82-489F-BE67-29BA278F8948}" type="slidenum">
              <a:rPr lang="zh-CN" altLang="en-US" smtClean="0"/>
              <a:t>‹#›</a:t>
            </a:fld>
            <a:endParaRPr lang="zh-CN" altLang="en-US"/>
          </a:p>
        </p:txBody>
      </p:sp>
    </p:spTree>
    <p:extLst>
      <p:ext uri="{BB962C8B-B14F-4D97-AF65-F5344CB8AC3E}">
        <p14:creationId xmlns:p14="http://schemas.microsoft.com/office/powerpoint/2010/main" val="205337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3EFA4-6C92-FE19-21F4-E2F4F86D22E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C4DED53-49E6-C50B-0AEE-63C6B2B0CB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BA4885E-821A-2E94-2A81-34B99DC11BA0}"/>
              </a:ext>
            </a:extLst>
          </p:cNvPr>
          <p:cNvSpPr>
            <a:spLocks noGrp="1"/>
          </p:cNvSpPr>
          <p:nvPr>
            <p:ph type="dt" sz="half" idx="10"/>
          </p:nvPr>
        </p:nvSpPr>
        <p:spPr/>
        <p:txBody>
          <a:bodyPr/>
          <a:lstStyle/>
          <a:p>
            <a:fld id="{3B6B1782-CA9B-46BC-B71D-7E489A374146}"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5563F57E-1BBA-1A74-FD43-FE93FE1EB1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9D514E-9CC3-D709-418C-5D18CE37B112}"/>
              </a:ext>
            </a:extLst>
          </p:cNvPr>
          <p:cNvSpPr>
            <a:spLocks noGrp="1"/>
          </p:cNvSpPr>
          <p:nvPr>
            <p:ph type="sldNum" sz="quarter" idx="12"/>
          </p:nvPr>
        </p:nvSpPr>
        <p:spPr/>
        <p:txBody>
          <a:bodyPr/>
          <a:lstStyle/>
          <a:p>
            <a:fld id="{27CC0903-7F82-489F-BE67-29BA278F8948}" type="slidenum">
              <a:rPr lang="zh-CN" altLang="en-US" smtClean="0"/>
              <a:t>‹#›</a:t>
            </a:fld>
            <a:endParaRPr lang="zh-CN" altLang="en-US"/>
          </a:p>
        </p:txBody>
      </p:sp>
    </p:spTree>
    <p:extLst>
      <p:ext uri="{BB962C8B-B14F-4D97-AF65-F5344CB8AC3E}">
        <p14:creationId xmlns:p14="http://schemas.microsoft.com/office/powerpoint/2010/main" val="193726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04669-F98B-EC30-7AA6-CA0BCF1B85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41DA4B-B5A3-A66D-24ED-C9F2A4A306D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C8551C-9408-6E6B-3FBA-08E1CDC125C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483775D-3148-C373-9FF3-C5B43264F2FD}"/>
              </a:ext>
            </a:extLst>
          </p:cNvPr>
          <p:cNvSpPr>
            <a:spLocks noGrp="1"/>
          </p:cNvSpPr>
          <p:nvPr>
            <p:ph type="dt" sz="half" idx="10"/>
          </p:nvPr>
        </p:nvSpPr>
        <p:spPr/>
        <p:txBody>
          <a:bodyPr/>
          <a:lstStyle/>
          <a:p>
            <a:fld id="{3B6B1782-CA9B-46BC-B71D-7E489A374146}" type="datetimeFigureOut">
              <a:rPr lang="zh-CN" altLang="en-US" smtClean="0"/>
              <a:t>2024/10/30</a:t>
            </a:fld>
            <a:endParaRPr lang="zh-CN" altLang="en-US"/>
          </a:p>
        </p:txBody>
      </p:sp>
      <p:sp>
        <p:nvSpPr>
          <p:cNvPr id="6" name="页脚占位符 5">
            <a:extLst>
              <a:ext uri="{FF2B5EF4-FFF2-40B4-BE49-F238E27FC236}">
                <a16:creationId xmlns:a16="http://schemas.microsoft.com/office/drawing/2014/main" id="{E4941541-7304-0A03-3787-1AC1DBDE6E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3AF282-6EC0-32B1-B19F-8C591B7E9753}"/>
              </a:ext>
            </a:extLst>
          </p:cNvPr>
          <p:cNvSpPr>
            <a:spLocks noGrp="1"/>
          </p:cNvSpPr>
          <p:nvPr>
            <p:ph type="sldNum" sz="quarter" idx="12"/>
          </p:nvPr>
        </p:nvSpPr>
        <p:spPr/>
        <p:txBody>
          <a:bodyPr/>
          <a:lstStyle/>
          <a:p>
            <a:fld id="{27CC0903-7F82-489F-BE67-29BA278F8948}" type="slidenum">
              <a:rPr lang="zh-CN" altLang="en-US" smtClean="0"/>
              <a:t>‹#›</a:t>
            </a:fld>
            <a:endParaRPr lang="zh-CN" altLang="en-US"/>
          </a:p>
        </p:txBody>
      </p:sp>
    </p:spTree>
    <p:extLst>
      <p:ext uri="{BB962C8B-B14F-4D97-AF65-F5344CB8AC3E}">
        <p14:creationId xmlns:p14="http://schemas.microsoft.com/office/powerpoint/2010/main" val="2172090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120EF-620F-C51C-0A8E-433FE2091B4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506344-7D5A-2CEA-3A11-4F8AAAF64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949F8FA-832B-E2E2-4D7F-360965DC320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2E15B1-FC32-E898-0F2B-8AE5428F5B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0ABF02D-97C0-AC47-BEBA-BBA4AF8AF9E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06CA3D0-0A7F-D134-35CD-25AC64CF84DB}"/>
              </a:ext>
            </a:extLst>
          </p:cNvPr>
          <p:cNvSpPr>
            <a:spLocks noGrp="1"/>
          </p:cNvSpPr>
          <p:nvPr>
            <p:ph type="dt" sz="half" idx="10"/>
          </p:nvPr>
        </p:nvSpPr>
        <p:spPr/>
        <p:txBody>
          <a:bodyPr/>
          <a:lstStyle/>
          <a:p>
            <a:fld id="{3B6B1782-CA9B-46BC-B71D-7E489A374146}" type="datetimeFigureOut">
              <a:rPr lang="zh-CN" altLang="en-US" smtClean="0"/>
              <a:t>2024/10/30</a:t>
            </a:fld>
            <a:endParaRPr lang="zh-CN" altLang="en-US"/>
          </a:p>
        </p:txBody>
      </p:sp>
      <p:sp>
        <p:nvSpPr>
          <p:cNvPr id="8" name="页脚占位符 7">
            <a:extLst>
              <a:ext uri="{FF2B5EF4-FFF2-40B4-BE49-F238E27FC236}">
                <a16:creationId xmlns:a16="http://schemas.microsoft.com/office/drawing/2014/main" id="{101F5413-B98F-C290-D023-6C25BBB9CC0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B6C6839-36C2-FBE1-356D-36AFC895FEE1}"/>
              </a:ext>
            </a:extLst>
          </p:cNvPr>
          <p:cNvSpPr>
            <a:spLocks noGrp="1"/>
          </p:cNvSpPr>
          <p:nvPr>
            <p:ph type="sldNum" sz="quarter" idx="12"/>
          </p:nvPr>
        </p:nvSpPr>
        <p:spPr/>
        <p:txBody>
          <a:bodyPr/>
          <a:lstStyle/>
          <a:p>
            <a:fld id="{27CC0903-7F82-489F-BE67-29BA278F8948}" type="slidenum">
              <a:rPr lang="zh-CN" altLang="en-US" smtClean="0"/>
              <a:t>‹#›</a:t>
            </a:fld>
            <a:endParaRPr lang="zh-CN" altLang="en-US"/>
          </a:p>
        </p:txBody>
      </p:sp>
    </p:spTree>
    <p:extLst>
      <p:ext uri="{BB962C8B-B14F-4D97-AF65-F5344CB8AC3E}">
        <p14:creationId xmlns:p14="http://schemas.microsoft.com/office/powerpoint/2010/main" val="3288252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77857-CA40-B2FC-6434-22F770F0C8C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E3B9C88-2745-2EC4-BC0D-CD736372E43D}"/>
              </a:ext>
            </a:extLst>
          </p:cNvPr>
          <p:cNvSpPr>
            <a:spLocks noGrp="1"/>
          </p:cNvSpPr>
          <p:nvPr>
            <p:ph type="dt" sz="half" idx="10"/>
          </p:nvPr>
        </p:nvSpPr>
        <p:spPr/>
        <p:txBody>
          <a:bodyPr/>
          <a:lstStyle/>
          <a:p>
            <a:fld id="{3B6B1782-CA9B-46BC-B71D-7E489A374146}" type="datetimeFigureOut">
              <a:rPr lang="zh-CN" altLang="en-US" smtClean="0"/>
              <a:t>2024/10/30</a:t>
            </a:fld>
            <a:endParaRPr lang="zh-CN" altLang="en-US"/>
          </a:p>
        </p:txBody>
      </p:sp>
      <p:sp>
        <p:nvSpPr>
          <p:cNvPr id="4" name="页脚占位符 3">
            <a:extLst>
              <a:ext uri="{FF2B5EF4-FFF2-40B4-BE49-F238E27FC236}">
                <a16:creationId xmlns:a16="http://schemas.microsoft.com/office/drawing/2014/main" id="{56261968-C0A9-E832-6324-B4BB41EC28D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7395301-E6DA-BAE4-B405-6905F255DD48}"/>
              </a:ext>
            </a:extLst>
          </p:cNvPr>
          <p:cNvSpPr>
            <a:spLocks noGrp="1"/>
          </p:cNvSpPr>
          <p:nvPr>
            <p:ph type="sldNum" sz="quarter" idx="12"/>
          </p:nvPr>
        </p:nvSpPr>
        <p:spPr/>
        <p:txBody>
          <a:bodyPr/>
          <a:lstStyle/>
          <a:p>
            <a:fld id="{27CC0903-7F82-489F-BE67-29BA278F8948}" type="slidenum">
              <a:rPr lang="zh-CN" altLang="en-US" smtClean="0"/>
              <a:t>‹#›</a:t>
            </a:fld>
            <a:endParaRPr lang="zh-CN" altLang="en-US"/>
          </a:p>
        </p:txBody>
      </p:sp>
    </p:spTree>
    <p:extLst>
      <p:ext uri="{BB962C8B-B14F-4D97-AF65-F5344CB8AC3E}">
        <p14:creationId xmlns:p14="http://schemas.microsoft.com/office/powerpoint/2010/main" val="923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3C5C257-F094-3FA7-2397-0AA0F330AE1E}"/>
              </a:ext>
            </a:extLst>
          </p:cNvPr>
          <p:cNvSpPr>
            <a:spLocks noGrp="1"/>
          </p:cNvSpPr>
          <p:nvPr>
            <p:ph type="dt" sz="half" idx="10"/>
          </p:nvPr>
        </p:nvSpPr>
        <p:spPr/>
        <p:txBody>
          <a:bodyPr/>
          <a:lstStyle/>
          <a:p>
            <a:fld id="{3B6B1782-CA9B-46BC-B71D-7E489A374146}" type="datetimeFigureOut">
              <a:rPr lang="zh-CN" altLang="en-US" smtClean="0"/>
              <a:t>2024/10/30</a:t>
            </a:fld>
            <a:endParaRPr lang="zh-CN" altLang="en-US"/>
          </a:p>
        </p:txBody>
      </p:sp>
      <p:sp>
        <p:nvSpPr>
          <p:cNvPr id="3" name="页脚占位符 2">
            <a:extLst>
              <a:ext uri="{FF2B5EF4-FFF2-40B4-BE49-F238E27FC236}">
                <a16:creationId xmlns:a16="http://schemas.microsoft.com/office/drawing/2014/main" id="{04C5A9E2-C356-D9AB-5312-C5B7112B56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9CB68DA-696A-2899-E278-CBF70753BC8B}"/>
              </a:ext>
            </a:extLst>
          </p:cNvPr>
          <p:cNvSpPr>
            <a:spLocks noGrp="1"/>
          </p:cNvSpPr>
          <p:nvPr>
            <p:ph type="sldNum" sz="quarter" idx="12"/>
          </p:nvPr>
        </p:nvSpPr>
        <p:spPr/>
        <p:txBody>
          <a:bodyPr/>
          <a:lstStyle/>
          <a:p>
            <a:fld id="{27CC0903-7F82-489F-BE67-29BA278F8948}" type="slidenum">
              <a:rPr lang="zh-CN" altLang="en-US" smtClean="0"/>
              <a:t>‹#›</a:t>
            </a:fld>
            <a:endParaRPr lang="zh-CN" altLang="en-US"/>
          </a:p>
        </p:txBody>
      </p:sp>
    </p:spTree>
    <p:extLst>
      <p:ext uri="{BB962C8B-B14F-4D97-AF65-F5344CB8AC3E}">
        <p14:creationId xmlns:p14="http://schemas.microsoft.com/office/powerpoint/2010/main" val="205032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A7E25A-C1D9-8A43-3F50-3957222A77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3A0047C-C892-727E-9143-7EDAAAF18B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08154FD-C017-8E6E-883D-24757E8924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D283AB-518E-2533-34B1-D912E24A1E1B}"/>
              </a:ext>
            </a:extLst>
          </p:cNvPr>
          <p:cNvSpPr>
            <a:spLocks noGrp="1"/>
          </p:cNvSpPr>
          <p:nvPr>
            <p:ph type="dt" sz="half" idx="10"/>
          </p:nvPr>
        </p:nvSpPr>
        <p:spPr/>
        <p:txBody>
          <a:bodyPr/>
          <a:lstStyle/>
          <a:p>
            <a:fld id="{3B6B1782-CA9B-46BC-B71D-7E489A374146}" type="datetimeFigureOut">
              <a:rPr lang="zh-CN" altLang="en-US" smtClean="0"/>
              <a:t>2024/10/30</a:t>
            </a:fld>
            <a:endParaRPr lang="zh-CN" altLang="en-US"/>
          </a:p>
        </p:txBody>
      </p:sp>
      <p:sp>
        <p:nvSpPr>
          <p:cNvPr id="6" name="页脚占位符 5">
            <a:extLst>
              <a:ext uri="{FF2B5EF4-FFF2-40B4-BE49-F238E27FC236}">
                <a16:creationId xmlns:a16="http://schemas.microsoft.com/office/drawing/2014/main" id="{30FC40B0-EF89-6131-ED1D-E26D998046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0C5136-8602-4D83-AEAE-A90AF5FD270B}"/>
              </a:ext>
            </a:extLst>
          </p:cNvPr>
          <p:cNvSpPr>
            <a:spLocks noGrp="1"/>
          </p:cNvSpPr>
          <p:nvPr>
            <p:ph type="sldNum" sz="quarter" idx="12"/>
          </p:nvPr>
        </p:nvSpPr>
        <p:spPr/>
        <p:txBody>
          <a:bodyPr/>
          <a:lstStyle/>
          <a:p>
            <a:fld id="{27CC0903-7F82-489F-BE67-29BA278F8948}" type="slidenum">
              <a:rPr lang="zh-CN" altLang="en-US" smtClean="0"/>
              <a:t>‹#›</a:t>
            </a:fld>
            <a:endParaRPr lang="zh-CN" altLang="en-US"/>
          </a:p>
        </p:txBody>
      </p:sp>
    </p:spTree>
    <p:extLst>
      <p:ext uri="{BB962C8B-B14F-4D97-AF65-F5344CB8AC3E}">
        <p14:creationId xmlns:p14="http://schemas.microsoft.com/office/powerpoint/2010/main" val="309397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0CDD5-57E4-C619-28FE-30E913BDAE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B5DD6F-5781-6CE0-A5A1-A2EF6F7294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9818BED-DFBA-578C-2B4F-45186B994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CF366F-5EBF-89B8-F525-524D7A57D9FD}"/>
              </a:ext>
            </a:extLst>
          </p:cNvPr>
          <p:cNvSpPr>
            <a:spLocks noGrp="1"/>
          </p:cNvSpPr>
          <p:nvPr>
            <p:ph type="dt" sz="half" idx="10"/>
          </p:nvPr>
        </p:nvSpPr>
        <p:spPr/>
        <p:txBody>
          <a:bodyPr/>
          <a:lstStyle/>
          <a:p>
            <a:fld id="{3B6B1782-CA9B-46BC-B71D-7E489A374146}" type="datetimeFigureOut">
              <a:rPr lang="zh-CN" altLang="en-US" smtClean="0"/>
              <a:t>2024/10/30</a:t>
            </a:fld>
            <a:endParaRPr lang="zh-CN" altLang="en-US"/>
          </a:p>
        </p:txBody>
      </p:sp>
      <p:sp>
        <p:nvSpPr>
          <p:cNvPr id="6" name="页脚占位符 5">
            <a:extLst>
              <a:ext uri="{FF2B5EF4-FFF2-40B4-BE49-F238E27FC236}">
                <a16:creationId xmlns:a16="http://schemas.microsoft.com/office/drawing/2014/main" id="{8102382A-E56E-E0ED-DDCC-0038A10C44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813914-7E66-7B4A-476E-AC6F5DDB9772}"/>
              </a:ext>
            </a:extLst>
          </p:cNvPr>
          <p:cNvSpPr>
            <a:spLocks noGrp="1"/>
          </p:cNvSpPr>
          <p:nvPr>
            <p:ph type="sldNum" sz="quarter" idx="12"/>
          </p:nvPr>
        </p:nvSpPr>
        <p:spPr/>
        <p:txBody>
          <a:bodyPr/>
          <a:lstStyle/>
          <a:p>
            <a:fld id="{27CC0903-7F82-489F-BE67-29BA278F8948}" type="slidenum">
              <a:rPr lang="zh-CN" altLang="en-US" smtClean="0"/>
              <a:t>‹#›</a:t>
            </a:fld>
            <a:endParaRPr lang="zh-CN" altLang="en-US"/>
          </a:p>
        </p:txBody>
      </p:sp>
    </p:spTree>
    <p:extLst>
      <p:ext uri="{BB962C8B-B14F-4D97-AF65-F5344CB8AC3E}">
        <p14:creationId xmlns:p14="http://schemas.microsoft.com/office/powerpoint/2010/main" val="54370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AD701C-D8A2-78CF-710E-4528195683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3FD3905-AEEA-EAF6-F61D-DE6FF283E3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928EB1-D4C1-1F50-03ED-D6D14915D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B1782-CA9B-46BC-B71D-7E489A374146}"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D0FE32D9-C908-3BEB-AA87-381307E1F2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FDFF632-08AF-1CAD-8128-19DBB9319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C0903-7F82-489F-BE67-29BA278F8948}" type="slidenum">
              <a:rPr lang="zh-CN" altLang="en-US" smtClean="0"/>
              <a:t>‹#›</a:t>
            </a:fld>
            <a:endParaRPr lang="zh-CN" altLang="en-US"/>
          </a:p>
        </p:txBody>
      </p:sp>
    </p:spTree>
    <p:extLst>
      <p:ext uri="{BB962C8B-B14F-4D97-AF65-F5344CB8AC3E}">
        <p14:creationId xmlns:p14="http://schemas.microsoft.com/office/powerpoint/2010/main" val="4203039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219089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charset="-122"/>
            </a:endParaRPr>
          </a:p>
        </p:txBody>
      </p:sp>
      <p:sp>
        <p:nvSpPr>
          <p:cNvPr id="12" name="椭圆 11"/>
          <p:cNvSpPr/>
          <p:nvPr/>
        </p:nvSpPr>
        <p:spPr>
          <a:xfrm>
            <a:off x="541373" y="1721204"/>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charset="-122"/>
            </a:endParaRPr>
          </a:p>
        </p:txBody>
      </p:sp>
      <p:pic>
        <p:nvPicPr>
          <p:cNvPr id="9" name="图片 8"/>
          <p:cNvPicPr>
            <a:picLocks noChangeAspect="1"/>
          </p:cNvPicPr>
          <p:nvPr/>
        </p:nvPicPr>
        <p:blipFill>
          <a:blip r:embed="rId4">
            <a:extLst>
              <a:ext uri="{BEBA8EAE-BF5A-486C-A8C5-ECC9F3942E4B}">
                <a14:imgProps xmlns:a14="http://schemas.microsoft.com/office/drawing/2010/main">
                  <a14:imgLayer r:embed="rId5">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283201" y="1581546"/>
            <a:ext cx="3140616" cy="2903588"/>
          </a:xfrm>
          <a:prstGeom prst="rect">
            <a:avLst/>
          </a:prstGeom>
        </p:spPr>
      </p:pic>
      <p:sp>
        <p:nvSpPr>
          <p:cNvPr id="8" name="文本框 7"/>
          <p:cNvSpPr txBox="1"/>
          <p:nvPr>
            <p:custDataLst>
              <p:tags r:id="rId1"/>
            </p:custDataLst>
          </p:nvPr>
        </p:nvSpPr>
        <p:spPr>
          <a:xfrm>
            <a:off x="3351331" y="2510009"/>
            <a:ext cx="8913156" cy="1200329"/>
          </a:xfrm>
          <a:prstGeom prst="rect">
            <a:avLst/>
          </a:prstGeom>
          <a:noFill/>
        </p:spPr>
        <p:txBody>
          <a:bodyPr wrap="square" rtlCol="0">
            <a:spAutoFit/>
          </a:bodyPr>
          <a:lstStyle/>
          <a:p>
            <a:pPr algn="l" defTabSz="913765">
              <a:defRPr/>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Generating Images with Multimodal Language Models</a:t>
            </a:r>
            <a:endPar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占位符 56"/>
          <p:cNvSpPr txBox="1"/>
          <p:nvPr/>
        </p:nvSpPr>
        <p:spPr>
          <a:xfrm>
            <a:off x="8934000" y="5487600"/>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汇报人：王俊皓</a:t>
            </a: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201" y="1581546"/>
            <a:ext cx="3140616" cy="2903588"/>
          </a:xfrm>
          <a:prstGeom prst="rect">
            <a:avLst/>
          </a:prstGeom>
        </p:spPr>
      </p:pic>
      <p:sp>
        <p:nvSpPr>
          <p:cNvPr id="2" name="日期占位符 1"/>
          <p:cNvSpPr>
            <a:spLocks noGrp="1"/>
          </p:cNvSpPr>
          <p:nvPr>
            <p:ph type="dt" sz="half" idx="10"/>
          </p:nvPr>
        </p:nvSpPr>
        <p:spPr>
          <a:xfrm>
            <a:off x="9724913" y="5909060"/>
            <a:ext cx="1235328" cy="365125"/>
          </a:xfrm>
        </p:spPr>
        <p:txBody>
          <a:bodyPr/>
          <a:lstStyle/>
          <a:p>
            <a:r>
              <a:rPr lang="en-US" altLang="zh-CN" b="1" dirty="0">
                <a:solidFill>
                  <a:schemeClr val="tx1"/>
                </a:solidFill>
              </a:rPr>
              <a:t>2024.10.30</a:t>
            </a:r>
          </a:p>
        </p:txBody>
      </p:sp>
      <p:sp>
        <p:nvSpPr>
          <p:cNvPr id="3" name="文本占位符 56">
            <a:extLst>
              <a:ext uri="{FF2B5EF4-FFF2-40B4-BE49-F238E27FC236}">
                <a16:creationId xmlns:a16="http://schemas.microsoft.com/office/drawing/2014/main" id="{982408FB-F46A-712C-8AEC-5619326C4645}"/>
              </a:ext>
            </a:extLst>
          </p:cNvPr>
          <p:cNvSpPr txBox="1"/>
          <p:nvPr/>
        </p:nvSpPr>
        <p:spPr>
          <a:xfrm>
            <a:off x="8934000" y="4792699"/>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 lastClr="FFFFFF"/>
                </a:solidFill>
                <a:latin typeface="Times New Roman" panose="02020603050405020304" pitchFamily="18" charset="0"/>
                <a:ea typeface="微软雅黑" panose="020B0503020204020204" pitchFamily="34" charset="-122"/>
                <a:cs typeface="Times New Roman" panose="02020603050405020304" pitchFamily="18" charset="0"/>
              </a:rPr>
              <a:t>NIPS 2023</a:t>
            </a:r>
            <a:endParaRPr lang="zh-CN" altLang="en-US" dirty="0">
              <a:solidFill>
                <a:sysClr val="window" lastClr="FFFF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193F3-9DD2-084E-0B7F-F5CB835DF27E}"/>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624B3661-265D-5DE0-3E2D-9F7EABE60FBA}"/>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26A7264F-374C-71AB-733D-267F39D16C92}"/>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7940195F-94C7-9880-DD62-7BFC4746FC40}"/>
              </a:ext>
            </a:extLst>
          </p:cNvPr>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a:extLst>
              <a:ext uri="{FF2B5EF4-FFF2-40B4-BE49-F238E27FC236}">
                <a16:creationId xmlns:a16="http://schemas.microsoft.com/office/drawing/2014/main" id="{AFC20A59-A182-C776-1B1C-76AE57302EE2}"/>
              </a:ext>
            </a:extLst>
          </p:cNvPr>
          <p:cNvSpPr txBox="1"/>
          <p:nvPr/>
        </p:nvSpPr>
        <p:spPr>
          <a:xfrm>
            <a:off x="1220470" y="429895"/>
            <a:ext cx="330263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Method</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4" name="文本框 3">
            <a:extLst>
              <a:ext uri="{FF2B5EF4-FFF2-40B4-BE49-F238E27FC236}">
                <a16:creationId xmlns:a16="http://schemas.microsoft.com/office/drawing/2014/main" id="{CBA52C8D-BE03-2F00-B201-9FBC53BB4C18}"/>
              </a:ext>
            </a:extLst>
          </p:cNvPr>
          <p:cNvSpPr txBox="1"/>
          <p:nvPr/>
        </p:nvSpPr>
        <p:spPr>
          <a:xfrm>
            <a:off x="713007" y="1179496"/>
            <a:ext cx="11188700" cy="1883657"/>
          </a:xfrm>
          <a:prstGeom prst="rect">
            <a:avLst/>
          </a:prstGeom>
          <a:noFill/>
        </p:spPr>
        <p:txBody>
          <a:bodyPr wrap="square" rtlCol="0">
            <a:spAutoFit/>
          </a:bodyPr>
          <a:lstStyle/>
          <a:p>
            <a:pPr>
              <a:lnSpc>
                <a:spcPct val="150000"/>
              </a:lnSpc>
              <a:spcBef>
                <a:spcPts val="600"/>
              </a:spcBef>
              <a:spcAft>
                <a:spcPts val="600"/>
              </a:spcAft>
            </a:pPr>
            <a:r>
              <a:rPr lang="zh-CN" altLang="en-US" sz="2000" b="1" dirty="0">
                <a:solidFill>
                  <a:srgbClr val="FF0000"/>
                </a:solidFill>
              </a:rPr>
              <a:t>④</a:t>
            </a:r>
            <a:r>
              <a:rPr lang="en-US" altLang="zh-CN" sz="2000" dirty="0">
                <a:uFillTx/>
                <a:latin typeface="Times New Roman" panose="02020603050405020304" pitchFamily="18" charset="0"/>
                <a:ea typeface="宋体" panose="02010600030101010101" pitchFamily="2" charset="-122"/>
                <a:cs typeface="Times New Roman" panose="02020603050405020304" pitchFamily="18" charset="0"/>
                <a:sym typeface="+mn-ea"/>
              </a:rPr>
              <a:t>We have 5 independent human annotators select which of the two images for each prompt, retrieved or generated, is better matched to the prompt. We labeled the examples where the generated image was selected as ‘gen’ (indicating prompts which we should generate an image for) and ‘ret’ for prompts that should have an image retrieved.</a:t>
            </a:r>
          </a:p>
        </p:txBody>
      </p:sp>
      <p:pic>
        <p:nvPicPr>
          <p:cNvPr id="7" name="图片 6">
            <a:extLst>
              <a:ext uri="{FF2B5EF4-FFF2-40B4-BE49-F238E27FC236}">
                <a16:creationId xmlns:a16="http://schemas.microsoft.com/office/drawing/2014/main" id="{58A059C4-DF90-B143-329F-066A8A39D2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492" y="2484152"/>
            <a:ext cx="3857625" cy="3914775"/>
          </a:xfrm>
          <a:prstGeom prst="rect">
            <a:avLst/>
          </a:prstGeom>
        </p:spPr>
      </p:pic>
      <p:sp>
        <p:nvSpPr>
          <p:cNvPr id="8" name="文本框 7">
            <a:extLst>
              <a:ext uri="{FF2B5EF4-FFF2-40B4-BE49-F238E27FC236}">
                <a16:creationId xmlns:a16="http://schemas.microsoft.com/office/drawing/2014/main" id="{C41CCAD5-750C-3233-D3CD-9B6671DADA89}"/>
              </a:ext>
            </a:extLst>
          </p:cNvPr>
          <p:cNvSpPr txBox="1"/>
          <p:nvPr/>
        </p:nvSpPr>
        <p:spPr>
          <a:xfrm>
            <a:off x="6026100" y="3308624"/>
            <a:ext cx="415498" cy="369332"/>
          </a:xfrm>
          <a:prstGeom prst="rect">
            <a:avLst/>
          </a:prstGeom>
          <a:noFill/>
        </p:spPr>
        <p:txBody>
          <a:bodyPr wrap="none" rtlCol="0">
            <a:spAutoFit/>
          </a:bodyPr>
          <a:lstStyle/>
          <a:p>
            <a:r>
              <a:rPr lang="zh-CN" altLang="en-US" b="1" dirty="0">
                <a:solidFill>
                  <a:srgbClr val="FF0000"/>
                </a:solidFill>
              </a:rPr>
              <a:t>④</a:t>
            </a:r>
          </a:p>
        </p:txBody>
      </p:sp>
      <p:cxnSp>
        <p:nvCxnSpPr>
          <p:cNvPr id="12" name="直接箭头连接符 11">
            <a:extLst>
              <a:ext uri="{FF2B5EF4-FFF2-40B4-BE49-F238E27FC236}">
                <a16:creationId xmlns:a16="http://schemas.microsoft.com/office/drawing/2014/main" id="{B36FA8B3-0B42-F1FA-25C9-C33F5826FC09}"/>
              </a:ext>
            </a:extLst>
          </p:cNvPr>
          <p:cNvCxnSpPr/>
          <p:nvPr/>
        </p:nvCxnSpPr>
        <p:spPr>
          <a:xfrm flipH="1" flipV="1">
            <a:off x="4371474" y="2783305"/>
            <a:ext cx="1654626" cy="7099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6253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4985777" cy="461645"/>
          </a:xfrm>
          <a:prstGeom prst="rect">
            <a:avLst/>
          </a:prstGeom>
          <a:noFill/>
        </p:spPr>
        <p:txBody>
          <a:bodyPr wrap="none" rtlCol="0">
            <a:noAutofit/>
          </a:bodyPr>
          <a:lstStyle/>
          <a:p>
            <a:r>
              <a:rPr lang="en-US" altLang="zh-CN" sz="2400" b="1"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Evaluation</a:t>
            </a:r>
          </a:p>
        </p:txBody>
      </p:sp>
      <p:pic>
        <p:nvPicPr>
          <p:cNvPr id="4" name="图片 3">
            <a:extLst>
              <a:ext uri="{FF2B5EF4-FFF2-40B4-BE49-F238E27FC236}">
                <a16:creationId xmlns:a16="http://schemas.microsoft.com/office/drawing/2014/main" id="{65C047FB-09FF-7EFD-549C-7BCD965C2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36" y="891540"/>
            <a:ext cx="8698353" cy="3887735"/>
          </a:xfrm>
          <a:prstGeom prst="rect">
            <a:avLst/>
          </a:prstGeom>
        </p:spPr>
      </p:pic>
      <p:sp>
        <p:nvSpPr>
          <p:cNvPr id="6" name="文本框 5">
            <a:extLst>
              <a:ext uri="{FF2B5EF4-FFF2-40B4-BE49-F238E27FC236}">
                <a16:creationId xmlns:a16="http://schemas.microsoft.com/office/drawing/2014/main" id="{7F40C371-B9D6-CC92-832D-A7171B934462}"/>
              </a:ext>
            </a:extLst>
          </p:cNvPr>
          <p:cNvSpPr txBox="1"/>
          <p:nvPr/>
        </p:nvSpPr>
        <p:spPr>
          <a:xfrm>
            <a:off x="1220470" y="4779275"/>
            <a:ext cx="9816498" cy="646331"/>
          </a:xfrm>
          <a:prstGeom prst="rect">
            <a:avLst/>
          </a:prstGeom>
          <a:noFill/>
        </p:spPr>
        <p:txBody>
          <a:bodyPr wrap="square">
            <a:spAutoFit/>
          </a:bodyPr>
          <a:lstStyle/>
          <a:p>
            <a:r>
              <a:rPr lang="zh-CN" altLang="en-US" b="1" dirty="0"/>
              <a:t>CLIP Similarity</a:t>
            </a:r>
            <a:r>
              <a:rPr lang="zh-CN" altLang="en-US" dirty="0"/>
              <a:t>: We use the CLIP ViT-L image encoder to produce pooled representations of generated images and the corresponding real images, and report their cosine similarity.</a:t>
            </a:r>
          </a:p>
        </p:txBody>
      </p:sp>
      <p:sp>
        <p:nvSpPr>
          <p:cNvPr id="8" name="文本框 7">
            <a:extLst>
              <a:ext uri="{FF2B5EF4-FFF2-40B4-BE49-F238E27FC236}">
                <a16:creationId xmlns:a16="http://schemas.microsoft.com/office/drawing/2014/main" id="{3E3F8162-30DC-AA58-3C55-94D2ACF179B7}"/>
              </a:ext>
            </a:extLst>
          </p:cNvPr>
          <p:cNvSpPr txBox="1"/>
          <p:nvPr/>
        </p:nvSpPr>
        <p:spPr>
          <a:xfrm>
            <a:off x="1220470" y="5549137"/>
            <a:ext cx="9688162" cy="646331"/>
          </a:xfrm>
          <a:prstGeom prst="rect">
            <a:avLst/>
          </a:prstGeom>
          <a:noFill/>
        </p:spPr>
        <p:txBody>
          <a:bodyPr wrap="square">
            <a:spAutoFit/>
          </a:bodyPr>
          <a:lstStyle/>
          <a:p>
            <a:r>
              <a:rPr lang="zh-CN" altLang="en-US" b="1" dirty="0"/>
              <a:t>LPIPS</a:t>
            </a:r>
            <a:r>
              <a:rPr lang="zh-CN" altLang="en-US" dirty="0"/>
              <a:t> </a:t>
            </a:r>
            <a:r>
              <a:rPr lang="en-US" altLang="zh-CN" dirty="0"/>
              <a:t>: </a:t>
            </a:r>
            <a:r>
              <a:rPr lang="zh-CN" altLang="en-US" dirty="0"/>
              <a:t>LPIPS evaluates the distance between image patches. We measure LPIPS between real and generated images.</a:t>
            </a:r>
          </a:p>
        </p:txBody>
      </p:sp>
    </p:spTree>
    <p:extLst>
      <p:ext uri="{BB962C8B-B14F-4D97-AF65-F5344CB8AC3E}">
        <p14:creationId xmlns:p14="http://schemas.microsoft.com/office/powerpoint/2010/main" val="40073286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6E4BE-C87C-4A93-DE12-8BE10F7207FF}"/>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7BD14C25-9AAA-9385-E95A-5B7B3D55D1F1}"/>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38346122-58FE-84D0-632C-F3AAE671B5A4}"/>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3DE690EB-8014-339C-EDC2-EFF4EF94A947}"/>
              </a:ext>
            </a:extLst>
          </p:cNvPr>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a:extLst>
              <a:ext uri="{FF2B5EF4-FFF2-40B4-BE49-F238E27FC236}">
                <a16:creationId xmlns:a16="http://schemas.microsoft.com/office/drawing/2014/main" id="{E29F5CD2-24EE-355F-7DC2-7880E25BFBE6}"/>
              </a:ext>
            </a:extLst>
          </p:cNvPr>
          <p:cNvSpPr txBox="1"/>
          <p:nvPr/>
        </p:nvSpPr>
        <p:spPr>
          <a:xfrm>
            <a:off x="1220470" y="429895"/>
            <a:ext cx="4985777" cy="461645"/>
          </a:xfrm>
          <a:prstGeom prst="rect">
            <a:avLst/>
          </a:prstGeom>
          <a:noFill/>
        </p:spPr>
        <p:txBody>
          <a:bodyPr wrap="none" rtlCol="0">
            <a:noAutofit/>
          </a:bodyPr>
          <a:lstStyle/>
          <a:p>
            <a:r>
              <a:rPr lang="en-US" altLang="zh-CN" sz="2400" b="1"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Evaluation</a:t>
            </a:r>
          </a:p>
        </p:txBody>
      </p:sp>
      <p:pic>
        <p:nvPicPr>
          <p:cNvPr id="5" name="图片 4">
            <a:extLst>
              <a:ext uri="{FF2B5EF4-FFF2-40B4-BE49-F238E27FC236}">
                <a16:creationId xmlns:a16="http://schemas.microsoft.com/office/drawing/2014/main" id="{53A24B05-5318-B2C8-8468-690E57C640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1847" y="90630"/>
            <a:ext cx="8751643" cy="6676740"/>
          </a:xfrm>
          <a:prstGeom prst="rect">
            <a:avLst/>
          </a:prstGeom>
        </p:spPr>
      </p:pic>
      <p:sp>
        <p:nvSpPr>
          <p:cNvPr id="9" name="文本框 8">
            <a:extLst>
              <a:ext uri="{FF2B5EF4-FFF2-40B4-BE49-F238E27FC236}">
                <a16:creationId xmlns:a16="http://schemas.microsoft.com/office/drawing/2014/main" id="{A07AA60F-6472-D2B7-5883-6F30B5E4E24F}"/>
              </a:ext>
            </a:extLst>
          </p:cNvPr>
          <p:cNvSpPr txBox="1"/>
          <p:nvPr/>
        </p:nvSpPr>
        <p:spPr>
          <a:xfrm>
            <a:off x="577459" y="1230805"/>
            <a:ext cx="2516458" cy="5078313"/>
          </a:xfrm>
          <a:prstGeom prst="rect">
            <a:avLst/>
          </a:prstGeom>
          <a:noFill/>
        </p:spPr>
        <p:txBody>
          <a:bodyPr wrap="square">
            <a:spAutoFit/>
          </a:bodyPr>
          <a:lstStyle/>
          <a:p>
            <a:r>
              <a:rPr lang="en-US" altLang="zh-CN" dirty="0"/>
              <a:t>W</a:t>
            </a:r>
            <a:r>
              <a:rPr lang="zh-CN" altLang="en-US" dirty="0"/>
              <a:t>e observed that </a:t>
            </a:r>
            <a:r>
              <a:rPr lang="zh-CN" altLang="en-US" b="1" dirty="0"/>
              <a:t>GILL</a:t>
            </a:r>
            <a:r>
              <a:rPr lang="zh-CN" altLang="en-US" dirty="0"/>
              <a:t> is able to outperform retrieval models such as </a:t>
            </a:r>
            <a:r>
              <a:rPr lang="zh-CN" altLang="en-US" b="1" dirty="0"/>
              <a:t>FROMAGe</a:t>
            </a:r>
            <a:r>
              <a:rPr lang="zh-CN" altLang="en-US" dirty="0"/>
              <a:t> [31] on examples where </a:t>
            </a:r>
            <a:r>
              <a:rPr lang="zh-CN" altLang="en-US" b="1" dirty="0"/>
              <a:t>FROMAGe</a:t>
            </a:r>
            <a:r>
              <a:rPr lang="zh-CN" altLang="en-US" dirty="0"/>
              <a:t> is unable to retrieve relevant images. </a:t>
            </a:r>
            <a:r>
              <a:rPr lang="zh-CN" altLang="en-US" b="1" dirty="0"/>
              <a:t>GILL</a:t>
            </a:r>
            <a:r>
              <a:rPr lang="zh-CN" altLang="en-US" dirty="0"/>
              <a:t> is also generally more sensitive to input context compared to </a:t>
            </a:r>
            <a:r>
              <a:rPr lang="zh-CN" altLang="en-US" b="1" dirty="0"/>
              <a:t>Stable Diffusion </a:t>
            </a:r>
            <a:r>
              <a:rPr lang="zh-CN" altLang="en-US" dirty="0"/>
              <a:t>[49], and can condition on image inputs, in addition to text, to generate more visually and semantically relevant image outputs.</a:t>
            </a:r>
          </a:p>
        </p:txBody>
      </p:sp>
    </p:spTree>
    <p:extLst>
      <p:ext uri="{BB962C8B-B14F-4D97-AF65-F5344CB8AC3E}">
        <p14:creationId xmlns:p14="http://schemas.microsoft.com/office/powerpoint/2010/main" val="18007131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6172551"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My harvest</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5" name="文本框 4">
            <a:extLst>
              <a:ext uri="{FF2B5EF4-FFF2-40B4-BE49-F238E27FC236}">
                <a16:creationId xmlns:a16="http://schemas.microsoft.com/office/drawing/2014/main" id="{2C00CCFD-4E0C-614E-5D87-FB5317D959B0}"/>
              </a:ext>
            </a:extLst>
          </p:cNvPr>
          <p:cNvSpPr txBox="1"/>
          <p:nvPr/>
        </p:nvSpPr>
        <p:spPr>
          <a:xfrm>
            <a:off x="1220470" y="1666141"/>
            <a:ext cx="9696045" cy="923330"/>
          </a:xfrm>
          <a:prstGeom prst="rect">
            <a:avLst/>
          </a:prstGeom>
          <a:noFill/>
        </p:spPr>
        <p:txBody>
          <a:bodyPr wrap="square">
            <a:spAutoFit/>
          </a:bodyPr>
          <a:lstStyle/>
          <a:p>
            <a:pPr marL="342900" indent="-342900">
              <a:buFont typeface="+mj-lt"/>
              <a:buAutoNum type="arabicPeriod"/>
            </a:pPr>
            <a:r>
              <a:rPr lang="en-US" altLang="zh-CN" b="1" dirty="0"/>
              <a:t>Mapping module</a:t>
            </a:r>
          </a:p>
          <a:p>
            <a:pPr marL="342900" indent="-342900">
              <a:buFont typeface="+mj-lt"/>
              <a:buAutoNum type="arabicPeriod"/>
            </a:pPr>
            <a:endParaRPr lang="en-US" altLang="zh-CN" b="1" dirty="0"/>
          </a:p>
          <a:p>
            <a:pPr marL="342900" indent="-342900">
              <a:buFont typeface="+mj-lt"/>
              <a:buAutoNum type="arabicPeriod"/>
            </a:pPr>
            <a:r>
              <a:rPr lang="en-US" altLang="zh-CN" b="1" dirty="0"/>
              <a:t>Choosing the suitable comparison work</a:t>
            </a:r>
            <a:endParaRPr lang="zh-CN" altLang="en-US" b="1" dirty="0"/>
          </a:p>
        </p:txBody>
      </p:sp>
    </p:spTree>
    <p:extLst>
      <p:ext uri="{BB962C8B-B14F-4D97-AF65-F5344CB8AC3E}">
        <p14:creationId xmlns:p14="http://schemas.microsoft.com/office/powerpoint/2010/main" val="37928314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End</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3202722"/>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2" name="矩形 1">
            <a:extLst>
              <a:ext uri="{FF2B5EF4-FFF2-40B4-BE49-F238E27FC236}">
                <a16:creationId xmlns:a16="http://schemas.microsoft.com/office/drawing/2014/main" id="{24EBFF0B-8DBF-BC5D-D35C-D7C7D928DCA2}"/>
              </a:ext>
            </a:extLst>
          </p:cNvPr>
          <p:cNvSpPr/>
          <p:nvPr/>
        </p:nvSpPr>
        <p:spPr>
          <a:xfrm>
            <a:off x="669" y="2514214"/>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4" name="椭圆 3">
            <a:extLst>
              <a:ext uri="{FF2B5EF4-FFF2-40B4-BE49-F238E27FC236}">
                <a16:creationId xmlns:a16="http://schemas.microsoft.com/office/drawing/2014/main" id="{7BA2585C-D081-0C26-AD21-6FD2DECDAA58}"/>
              </a:ext>
            </a:extLst>
          </p:cNvPr>
          <p:cNvSpPr/>
          <p:nvPr/>
        </p:nvSpPr>
        <p:spPr>
          <a:xfrm>
            <a:off x="1600553" y="2121362"/>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6" name="图片 5">
            <a:extLst>
              <a:ext uri="{FF2B5EF4-FFF2-40B4-BE49-F238E27FC236}">
                <a16:creationId xmlns:a16="http://schemas.microsoft.com/office/drawing/2014/main" id="{CA8656B9-C49A-613F-2BEB-612D1F669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381" y="1981704"/>
            <a:ext cx="3140616" cy="2903588"/>
          </a:xfrm>
          <a:prstGeom prst="rect">
            <a:avLst/>
          </a:prstGeom>
        </p:spPr>
      </p:pic>
      <p:sp>
        <p:nvSpPr>
          <p:cNvPr id="7" name="文本框 6">
            <a:extLst>
              <a:ext uri="{FF2B5EF4-FFF2-40B4-BE49-F238E27FC236}">
                <a16:creationId xmlns:a16="http://schemas.microsoft.com/office/drawing/2014/main" id="{ACECF59C-D0FE-4CEE-0620-3B117AF04D0B}"/>
              </a:ext>
            </a:extLst>
          </p:cNvPr>
          <p:cNvSpPr txBox="1"/>
          <p:nvPr/>
        </p:nvSpPr>
        <p:spPr>
          <a:xfrm>
            <a:off x="4224684" y="2971832"/>
            <a:ext cx="7321550" cy="92202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Listening</a:t>
            </a:r>
          </a:p>
        </p:txBody>
      </p:sp>
    </p:spTree>
    <p:extLst>
      <p:ext uri="{BB962C8B-B14F-4D97-AF65-F5344CB8AC3E}">
        <p14:creationId xmlns:p14="http://schemas.microsoft.com/office/powerpoint/2010/main" val="16045435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Background</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pic>
        <p:nvPicPr>
          <p:cNvPr id="5" name="图片 4">
            <a:extLst>
              <a:ext uri="{FF2B5EF4-FFF2-40B4-BE49-F238E27FC236}">
                <a16:creationId xmlns:a16="http://schemas.microsoft.com/office/drawing/2014/main" id="{D1E801F5-605A-6235-1FE9-F4A0D093DE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87" y="1714500"/>
            <a:ext cx="11249025" cy="3429000"/>
          </a:xfrm>
          <a:prstGeom prst="rect">
            <a:avLst/>
          </a:prstGeom>
        </p:spPr>
      </p:pic>
    </p:spTree>
    <p:extLst>
      <p:ext uri="{BB962C8B-B14F-4D97-AF65-F5344CB8AC3E}">
        <p14:creationId xmlns:p14="http://schemas.microsoft.com/office/powerpoint/2010/main" val="7094012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F9053-2B2B-C50F-5204-E658995D381A}"/>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4B319198-4D57-2E69-A546-7A53D1358883}"/>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8A5F8A4-2138-20F3-3B70-EBC6BFD5235E}"/>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F9D88092-0A30-C034-0B97-9564889B6DF8}"/>
              </a:ext>
            </a:extLst>
          </p:cNvPr>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a:extLst>
              <a:ext uri="{FF2B5EF4-FFF2-40B4-BE49-F238E27FC236}">
                <a16:creationId xmlns:a16="http://schemas.microsoft.com/office/drawing/2014/main" id="{F1F0B14E-D1FD-0AD2-0DE4-1A3A7E66FD66}"/>
              </a:ext>
            </a:extLst>
          </p:cNvPr>
          <p:cNvSpPr txBox="1"/>
          <p:nvPr/>
        </p:nvSpPr>
        <p:spPr>
          <a:xfrm>
            <a:off x="1220470" y="429895"/>
            <a:ext cx="330263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Background</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pic>
        <p:nvPicPr>
          <p:cNvPr id="4" name="图片 3">
            <a:extLst>
              <a:ext uri="{FF2B5EF4-FFF2-40B4-BE49-F238E27FC236}">
                <a16:creationId xmlns:a16="http://schemas.microsoft.com/office/drawing/2014/main" id="{B528C7F7-E804-5C8C-CF3A-756CE9DB38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272" y="1545807"/>
            <a:ext cx="5737728" cy="3766386"/>
          </a:xfrm>
          <a:prstGeom prst="rect">
            <a:avLst/>
          </a:prstGeom>
        </p:spPr>
      </p:pic>
      <p:sp>
        <p:nvSpPr>
          <p:cNvPr id="6" name="文本框 5">
            <a:extLst>
              <a:ext uri="{FF2B5EF4-FFF2-40B4-BE49-F238E27FC236}">
                <a16:creationId xmlns:a16="http://schemas.microsoft.com/office/drawing/2014/main" id="{40145A12-FBF1-7639-60D0-FF23B167F98F}"/>
              </a:ext>
            </a:extLst>
          </p:cNvPr>
          <p:cNvSpPr txBox="1"/>
          <p:nvPr/>
        </p:nvSpPr>
        <p:spPr>
          <a:xfrm>
            <a:off x="6096000" y="2395971"/>
            <a:ext cx="6096000" cy="2585323"/>
          </a:xfrm>
          <a:prstGeom prst="rect">
            <a:avLst/>
          </a:prstGeom>
          <a:noFill/>
        </p:spPr>
        <p:txBody>
          <a:bodyPr wrap="square">
            <a:spAutoFit/>
          </a:bodyPr>
          <a:lstStyle/>
          <a:p>
            <a:r>
              <a:rPr lang="zh-CN" altLang="en-US" b="1" dirty="0"/>
              <a:t>Requires a lot of GPU resources </a:t>
            </a:r>
            <a:r>
              <a:rPr lang="en-US" altLang="zh-CN" b="1" dirty="0">
                <a:sym typeface="Wingdings" panose="05000000000000000000" pitchFamily="2" charset="2"/>
              </a:rPr>
              <a:t> Lightweighting</a:t>
            </a:r>
          </a:p>
          <a:p>
            <a:endParaRPr lang="en-US" altLang="zh-CN" b="1" dirty="0">
              <a:sym typeface="Wingdings" panose="05000000000000000000" pitchFamily="2" charset="2"/>
            </a:endParaRPr>
          </a:p>
          <a:p>
            <a:endParaRPr lang="en-US" altLang="zh-CN" b="1" dirty="0">
              <a:sym typeface="Wingdings" panose="05000000000000000000" pitchFamily="2" charset="2"/>
            </a:endParaRPr>
          </a:p>
          <a:p>
            <a:r>
              <a:rPr lang="en-US" altLang="zh-CN" b="1" dirty="0"/>
              <a:t>Image Generation </a:t>
            </a:r>
            <a:r>
              <a:rPr lang="en-US" altLang="zh-CN" b="1" dirty="0">
                <a:sym typeface="Wingdings" panose="05000000000000000000" pitchFamily="2" charset="2"/>
              </a:rPr>
              <a:t> </a:t>
            </a:r>
            <a:r>
              <a:rPr lang="en-US" altLang="zh-CN" b="1" dirty="0"/>
              <a:t>Image Generation + Image Retrieval</a:t>
            </a:r>
          </a:p>
          <a:p>
            <a:endParaRPr lang="en-US" altLang="zh-CN" b="1" dirty="0"/>
          </a:p>
          <a:p>
            <a:endParaRPr lang="en-US" altLang="zh-CN" b="1" dirty="0"/>
          </a:p>
          <a:p>
            <a:r>
              <a:rPr lang="en-US" altLang="zh-CN" b="1" dirty="0"/>
              <a:t>Handle image and text embedding separately </a:t>
            </a:r>
            <a:r>
              <a:rPr lang="en-US" altLang="zh-CN" b="1" dirty="0">
                <a:sym typeface="Wingdings" panose="05000000000000000000" pitchFamily="2" charset="2"/>
              </a:rPr>
              <a:t> Interleaved image and text</a:t>
            </a:r>
            <a:endParaRPr lang="zh-CN" altLang="en-US" b="1" dirty="0"/>
          </a:p>
        </p:txBody>
      </p:sp>
    </p:spTree>
    <p:extLst>
      <p:ext uri="{BB962C8B-B14F-4D97-AF65-F5344CB8AC3E}">
        <p14:creationId xmlns:p14="http://schemas.microsoft.com/office/powerpoint/2010/main" val="39547059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49D89-D28C-E4A3-4B0A-0384B90E758A}"/>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7EA8F2F7-8962-9DB2-5694-D6BF9E72E48A}"/>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4C11D48C-A0DE-48CC-BB89-7854C33D9A23}"/>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FBA64624-5045-C123-26A4-34A27BA3D192}"/>
              </a:ext>
            </a:extLst>
          </p:cNvPr>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a:extLst>
              <a:ext uri="{FF2B5EF4-FFF2-40B4-BE49-F238E27FC236}">
                <a16:creationId xmlns:a16="http://schemas.microsoft.com/office/drawing/2014/main" id="{C7887B5F-6E57-89FE-1F95-31C5FBC86B14}"/>
              </a:ext>
            </a:extLst>
          </p:cNvPr>
          <p:cNvSpPr txBox="1"/>
          <p:nvPr/>
        </p:nvSpPr>
        <p:spPr>
          <a:xfrm>
            <a:off x="1220470" y="429895"/>
            <a:ext cx="330263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Background</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pic>
        <p:nvPicPr>
          <p:cNvPr id="16" name="图片 15">
            <a:extLst>
              <a:ext uri="{FF2B5EF4-FFF2-40B4-BE49-F238E27FC236}">
                <a16:creationId xmlns:a16="http://schemas.microsoft.com/office/drawing/2014/main" id="{BE34A0F4-FC88-1340-58A1-81C7634214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3595" y="1085850"/>
            <a:ext cx="8144810" cy="4382262"/>
          </a:xfrm>
          <a:prstGeom prst="rect">
            <a:avLst/>
          </a:prstGeom>
        </p:spPr>
      </p:pic>
      <p:sp>
        <p:nvSpPr>
          <p:cNvPr id="17" name="文本框 16">
            <a:extLst>
              <a:ext uri="{FF2B5EF4-FFF2-40B4-BE49-F238E27FC236}">
                <a16:creationId xmlns:a16="http://schemas.microsoft.com/office/drawing/2014/main" id="{90CBA163-671D-F400-7B45-F02975692864}"/>
              </a:ext>
            </a:extLst>
          </p:cNvPr>
          <p:cNvSpPr txBox="1"/>
          <p:nvPr/>
        </p:nvSpPr>
        <p:spPr>
          <a:xfrm>
            <a:off x="1608097" y="1355558"/>
            <a:ext cx="415498" cy="369332"/>
          </a:xfrm>
          <a:prstGeom prst="rect">
            <a:avLst/>
          </a:prstGeom>
          <a:noFill/>
        </p:spPr>
        <p:txBody>
          <a:bodyPr wrap="none" rtlCol="0">
            <a:spAutoFit/>
          </a:bodyPr>
          <a:lstStyle/>
          <a:p>
            <a:r>
              <a:rPr lang="zh-CN" altLang="en-US" b="1" dirty="0">
                <a:solidFill>
                  <a:srgbClr val="FF0000"/>
                </a:solidFill>
              </a:rPr>
              <a:t>①</a:t>
            </a:r>
          </a:p>
        </p:txBody>
      </p:sp>
      <p:sp>
        <p:nvSpPr>
          <p:cNvPr id="18" name="文本框 17">
            <a:extLst>
              <a:ext uri="{FF2B5EF4-FFF2-40B4-BE49-F238E27FC236}">
                <a16:creationId xmlns:a16="http://schemas.microsoft.com/office/drawing/2014/main" id="{0DAFE153-4DA6-D29D-5689-10EADF0D8CD6}"/>
              </a:ext>
            </a:extLst>
          </p:cNvPr>
          <p:cNvSpPr txBox="1"/>
          <p:nvPr/>
        </p:nvSpPr>
        <p:spPr>
          <a:xfrm>
            <a:off x="9653212" y="2384784"/>
            <a:ext cx="415498" cy="369332"/>
          </a:xfrm>
          <a:prstGeom prst="rect">
            <a:avLst/>
          </a:prstGeom>
          <a:noFill/>
        </p:spPr>
        <p:txBody>
          <a:bodyPr wrap="none" rtlCol="0">
            <a:spAutoFit/>
          </a:bodyPr>
          <a:lstStyle/>
          <a:p>
            <a:r>
              <a:rPr lang="zh-CN" altLang="en-US" b="1" dirty="0">
                <a:solidFill>
                  <a:srgbClr val="FF0000"/>
                </a:solidFill>
              </a:rPr>
              <a:t>②</a:t>
            </a:r>
          </a:p>
        </p:txBody>
      </p:sp>
      <p:sp>
        <p:nvSpPr>
          <p:cNvPr id="19" name="文本框 18">
            <a:extLst>
              <a:ext uri="{FF2B5EF4-FFF2-40B4-BE49-F238E27FC236}">
                <a16:creationId xmlns:a16="http://schemas.microsoft.com/office/drawing/2014/main" id="{A4FCF4E3-0C70-A5FF-2C55-70CB8AB49B20}"/>
              </a:ext>
            </a:extLst>
          </p:cNvPr>
          <p:cNvSpPr txBox="1"/>
          <p:nvPr/>
        </p:nvSpPr>
        <p:spPr>
          <a:xfrm>
            <a:off x="7006265" y="2384784"/>
            <a:ext cx="415498" cy="369332"/>
          </a:xfrm>
          <a:prstGeom prst="rect">
            <a:avLst/>
          </a:prstGeom>
          <a:noFill/>
        </p:spPr>
        <p:txBody>
          <a:bodyPr wrap="none" rtlCol="0">
            <a:spAutoFit/>
          </a:bodyPr>
          <a:lstStyle/>
          <a:p>
            <a:r>
              <a:rPr lang="zh-CN" altLang="en-US" b="1" dirty="0">
                <a:solidFill>
                  <a:srgbClr val="FF0000"/>
                </a:solidFill>
              </a:rPr>
              <a:t>③</a:t>
            </a:r>
          </a:p>
        </p:txBody>
      </p:sp>
      <p:sp>
        <p:nvSpPr>
          <p:cNvPr id="20" name="文本框 19">
            <a:extLst>
              <a:ext uri="{FF2B5EF4-FFF2-40B4-BE49-F238E27FC236}">
                <a16:creationId xmlns:a16="http://schemas.microsoft.com/office/drawing/2014/main" id="{43D240F2-0463-F1BA-1D96-BA2D3A46FDDB}"/>
              </a:ext>
            </a:extLst>
          </p:cNvPr>
          <p:cNvSpPr txBox="1"/>
          <p:nvPr/>
        </p:nvSpPr>
        <p:spPr>
          <a:xfrm>
            <a:off x="7421763" y="1821142"/>
            <a:ext cx="415498" cy="369332"/>
          </a:xfrm>
          <a:prstGeom prst="rect">
            <a:avLst/>
          </a:prstGeom>
          <a:noFill/>
        </p:spPr>
        <p:txBody>
          <a:bodyPr wrap="none" rtlCol="0">
            <a:spAutoFit/>
          </a:bodyPr>
          <a:lstStyle/>
          <a:p>
            <a:r>
              <a:rPr lang="zh-CN" altLang="en-US" b="1" dirty="0">
                <a:solidFill>
                  <a:srgbClr val="FF0000"/>
                </a:solidFill>
              </a:rPr>
              <a:t>④</a:t>
            </a:r>
          </a:p>
        </p:txBody>
      </p:sp>
    </p:spTree>
    <p:extLst>
      <p:ext uri="{BB962C8B-B14F-4D97-AF65-F5344CB8AC3E}">
        <p14:creationId xmlns:p14="http://schemas.microsoft.com/office/powerpoint/2010/main" val="40570826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E5B9D-5245-5591-D15A-C2A6BA5C6E53}"/>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401B64F0-8D84-F3EF-6E0A-04EBFE94890A}"/>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7A8C2985-0374-1CB6-603B-60C01E4CAEF1}"/>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D64F5A35-8D66-8ABC-7261-408E178808B0}"/>
              </a:ext>
            </a:extLst>
          </p:cNvPr>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a:extLst>
              <a:ext uri="{FF2B5EF4-FFF2-40B4-BE49-F238E27FC236}">
                <a16:creationId xmlns:a16="http://schemas.microsoft.com/office/drawing/2014/main" id="{64212B80-2B97-1FA2-F895-C07A31A797A8}"/>
              </a:ext>
            </a:extLst>
          </p:cNvPr>
          <p:cNvSpPr txBox="1"/>
          <p:nvPr/>
        </p:nvSpPr>
        <p:spPr>
          <a:xfrm>
            <a:off x="1220470" y="429895"/>
            <a:ext cx="330263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Background</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a:extLst>
              <a:ext uri="{FF2B5EF4-FFF2-40B4-BE49-F238E27FC236}">
                <a16:creationId xmlns:a16="http://schemas.microsoft.com/office/drawing/2014/main" id="{2A8FD1CC-6249-7957-FD17-9B4003BCDE2F}"/>
              </a:ext>
            </a:extLst>
          </p:cNvPr>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pic>
        <p:nvPicPr>
          <p:cNvPr id="5" name="图片 4">
            <a:extLst>
              <a:ext uri="{FF2B5EF4-FFF2-40B4-BE49-F238E27FC236}">
                <a16:creationId xmlns:a16="http://schemas.microsoft.com/office/drawing/2014/main" id="{D7AC1D79-E855-D61A-B33A-B8A973FEB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9125" y="1022975"/>
            <a:ext cx="8553749" cy="5405130"/>
          </a:xfrm>
          <a:prstGeom prst="rect">
            <a:avLst/>
          </a:prstGeom>
        </p:spPr>
      </p:pic>
    </p:spTree>
    <p:extLst>
      <p:ext uri="{BB962C8B-B14F-4D97-AF65-F5344CB8AC3E}">
        <p14:creationId xmlns:p14="http://schemas.microsoft.com/office/powerpoint/2010/main" val="37615243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Contributions</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491436" y="1871618"/>
            <a:ext cx="11188700" cy="3114763"/>
          </a:xfrm>
          <a:prstGeom prst="rect">
            <a:avLst/>
          </a:prstGeom>
          <a:noFill/>
        </p:spPr>
        <p:txBody>
          <a:bodyPr wrap="square" rtlCol="0">
            <a:spAutoFit/>
          </a:bodyPr>
          <a:lstStyle/>
          <a:p>
            <a:pPr marL="457200" indent="-457200" algn="l" fontAlgn="auto">
              <a:lnSpc>
                <a:spcPct val="150000"/>
              </a:lnSpc>
              <a:spcBef>
                <a:spcPts val="600"/>
              </a:spcBef>
              <a:spcAft>
                <a:spcPts val="600"/>
              </a:spcAft>
              <a:buClrTx/>
              <a:buSzTx/>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mn-ea"/>
              </a:rPr>
              <a:t>G</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enerating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mn-ea"/>
              </a:rPr>
              <a:t>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mages with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mn-ea"/>
              </a:rPr>
              <a:t>L</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arge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mn-ea"/>
              </a:rPr>
              <a:t>L</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anguage Models (GILL)) Ours is the first approach capable of conditioning on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mn-ea"/>
              </a:rPr>
              <a:t>arbitrarily interleaved image and text inputs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to generate coherent image (and text) outputs.</a:t>
            </a:r>
          </a:p>
          <a:p>
            <a:pPr marL="457200" indent="-457200" algn="l" fontAlgn="auto">
              <a:lnSpc>
                <a:spcPct val="150000"/>
              </a:lnSpc>
              <a:spcBef>
                <a:spcPts val="600"/>
              </a:spcBef>
              <a:spcAft>
                <a:spcPts val="600"/>
              </a:spcAft>
              <a:buClrTx/>
              <a:buSzTx/>
              <a:buFont typeface="Wingdings" panose="05000000000000000000" pitchFamily="2" charset="2"/>
              <a:buChar char="l"/>
            </a:pPr>
            <a:r>
              <a:rPr lang="en-US" altLang="zh-CN" sz="2000" dirty="0">
                <a:uFillTx/>
                <a:latin typeface="Times New Roman" panose="02020603050405020304" pitchFamily="18" charset="0"/>
                <a:ea typeface="宋体" panose="02010600030101010101" pitchFamily="2" charset="-122"/>
                <a:cs typeface="Times New Roman" panose="02020603050405020304" pitchFamily="18" charset="0"/>
                <a:sym typeface="+mn-ea"/>
              </a:rPr>
              <a:t>In addition to novel image generation, our model is also capable of image retrieval from a prespecified dataset, and decides whether to </a:t>
            </a:r>
            <a:r>
              <a:rPr lang="en-US" altLang="zh-CN" sz="2000" b="1" dirty="0">
                <a:uFillTx/>
                <a:latin typeface="Times New Roman" panose="02020603050405020304" pitchFamily="18" charset="0"/>
                <a:ea typeface="宋体" panose="02010600030101010101" pitchFamily="2" charset="-122"/>
                <a:cs typeface="Times New Roman" panose="02020603050405020304" pitchFamily="18" charset="0"/>
                <a:sym typeface="+mn-ea"/>
              </a:rPr>
              <a:t>retrieve</a:t>
            </a:r>
            <a:r>
              <a:rPr lang="en-US" altLang="zh-CN" sz="2000" dirty="0">
                <a:uFillTx/>
                <a:latin typeface="Times New Roman" panose="02020603050405020304" pitchFamily="18" charset="0"/>
                <a:ea typeface="宋体" panose="02010600030101010101" pitchFamily="2" charset="-122"/>
                <a:cs typeface="Times New Roman" panose="02020603050405020304" pitchFamily="18" charset="0"/>
                <a:sym typeface="+mn-ea"/>
              </a:rPr>
              <a:t> or </a:t>
            </a:r>
            <a:r>
              <a:rPr lang="en-US" altLang="zh-CN" sz="2000" b="1" dirty="0">
                <a:uFillTx/>
                <a:latin typeface="Times New Roman" panose="02020603050405020304" pitchFamily="18" charset="0"/>
                <a:ea typeface="宋体" panose="02010600030101010101" pitchFamily="2" charset="-122"/>
                <a:cs typeface="Times New Roman" panose="02020603050405020304" pitchFamily="18" charset="0"/>
                <a:sym typeface="+mn-ea"/>
              </a:rPr>
              <a:t>generate</a:t>
            </a:r>
            <a:r>
              <a:rPr lang="en-US" altLang="zh-CN" sz="2000" dirty="0">
                <a:uFillTx/>
                <a:latin typeface="Times New Roman" panose="02020603050405020304" pitchFamily="18" charset="0"/>
                <a:ea typeface="宋体" panose="02010600030101010101" pitchFamily="2" charset="-122"/>
                <a:cs typeface="Times New Roman" panose="02020603050405020304" pitchFamily="18" charset="0"/>
                <a:sym typeface="+mn-ea"/>
              </a:rPr>
              <a:t> at inference time.</a:t>
            </a:r>
          </a:p>
          <a:p>
            <a:pPr marL="457200" indent="-457200" algn="l" fontAlgn="auto">
              <a:lnSpc>
                <a:spcPct val="150000"/>
              </a:lnSpc>
              <a:spcBef>
                <a:spcPts val="600"/>
              </a:spcBef>
              <a:spcAft>
                <a:spcPts val="600"/>
              </a:spcAft>
              <a:buClrTx/>
              <a:buSzTx/>
              <a:buFont typeface="Wingdings" panose="05000000000000000000" pitchFamily="2" charset="2"/>
              <a:buChar char="l"/>
            </a:pPr>
            <a:r>
              <a:rPr lang="en-US" altLang="zh-CN" sz="2000" dirty="0">
                <a:uFillTx/>
                <a:latin typeface="Times New Roman" panose="02020603050405020304" pitchFamily="18" charset="0"/>
                <a:ea typeface="宋体" panose="02010600030101010101" pitchFamily="2" charset="-122"/>
                <a:cs typeface="Times New Roman" panose="02020603050405020304" pitchFamily="18" charset="0"/>
                <a:sym typeface="+mn-ea"/>
              </a:rPr>
              <a:t>Our model exhibits a wider range of capabilities compared to prior multimodal language models.</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D0BAD-F13E-5978-DC9E-3E41A4063960}"/>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ED1C0D30-3497-56B5-4D55-09541CAE727D}"/>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8FE52D13-C143-9740-DEE1-D5D505780486}"/>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FFEED2DF-4A5E-1A67-A82B-60355580CB77}"/>
              </a:ext>
            </a:extLst>
          </p:cNvPr>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a:extLst>
              <a:ext uri="{FF2B5EF4-FFF2-40B4-BE49-F238E27FC236}">
                <a16:creationId xmlns:a16="http://schemas.microsoft.com/office/drawing/2014/main" id="{6019B1E0-AC12-9E29-1477-F06C7A8D503E}"/>
              </a:ext>
            </a:extLst>
          </p:cNvPr>
          <p:cNvSpPr txBox="1"/>
          <p:nvPr/>
        </p:nvSpPr>
        <p:spPr>
          <a:xfrm>
            <a:off x="1220470" y="429895"/>
            <a:ext cx="330263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Method</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a:extLst>
              <a:ext uri="{FF2B5EF4-FFF2-40B4-BE49-F238E27FC236}">
                <a16:creationId xmlns:a16="http://schemas.microsoft.com/office/drawing/2014/main" id="{C683FEEA-CE5F-4257-FB01-4A9E41F3EC84}"/>
              </a:ext>
            </a:extLst>
          </p:cNvPr>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pic>
        <p:nvPicPr>
          <p:cNvPr id="4" name="图片 3">
            <a:extLst>
              <a:ext uri="{FF2B5EF4-FFF2-40B4-BE49-F238E27FC236}">
                <a16:creationId xmlns:a16="http://schemas.microsoft.com/office/drawing/2014/main" id="{BD58F28E-05B6-153F-6787-A468B2733E1A}"/>
              </a:ext>
            </a:extLst>
          </p:cNvPr>
          <p:cNvPicPr>
            <a:picLocks noChangeAspect="1"/>
          </p:cNvPicPr>
          <p:nvPr/>
        </p:nvPicPr>
        <p:blipFill>
          <a:blip r:embed="rId4">
            <a:extLst>
              <a:ext uri="{28A0092B-C50C-407E-A947-70E740481C1C}">
                <a14:useLocalDpi xmlns:a14="http://schemas.microsoft.com/office/drawing/2010/main" val="0"/>
              </a:ext>
            </a:extLst>
          </a:blip>
          <a:srcRect r="55214"/>
          <a:stretch/>
        </p:blipFill>
        <p:spPr>
          <a:xfrm>
            <a:off x="0" y="1145798"/>
            <a:ext cx="5460274" cy="4566404"/>
          </a:xfrm>
          <a:prstGeom prst="rect">
            <a:avLst/>
          </a:prstGeom>
        </p:spPr>
      </p:pic>
      <p:sp>
        <p:nvSpPr>
          <p:cNvPr id="5" name="文本框 4">
            <a:extLst>
              <a:ext uri="{FF2B5EF4-FFF2-40B4-BE49-F238E27FC236}">
                <a16:creationId xmlns:a16="http://schemas.microsoft.com/office/drawing/2014/main" id="{0DDA4BFB-42C4-9049-908B-1C86B7C2ABAF}"/>
              </a:ext>
            </a:extLst>
          </p:cNvPr>
          <p:cNvSpPr txBox="1"/>
          <p:nvPr/>
        </p:nvSpPr>
        <p:spPr>
          <a:xfrm>
            <a:off x="6095999" y="941831"/>
            <a:ext cx="5621383" cy="2806987"/>
          </a:xfrm>
          <a:prstGeom prst="rect">
            <a:avLst/>
          </a:prstGeom>
          <a:noFill/>
        </p:spPr>
        <p:txBody>
          <a:bodyPr wrap="square" rtlCol="0">
            <a:spAutoFit/>
          </a:bodyPr>
          <a:lstStyle/>
          <a:p>
            <a:pPr marL="457200" indent="-457200" algn="l" fontAlgn="auto">
              <a:lnSpc>
                <a:spcPct val="150000"/>
              </a:lnSpc>
              <a:spcBef>
                <a:spcPts val="600"/>
              </a:spcBef>
              <a:spcAft>
                <a:spcPts val="600"/>
              </a:spcAft>
              <a:buClrTx/>
              <a:buSzTx/>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Our goal is to adapt a frozen LLM to enable it to complete any sequence of arbitrarily interleaved image and text inputs. For example, inputs for the Visual Storytelling dataset consist of 5 images and 5 text descriptions, interleaved in a manner such as (x1, y1, . . . , x5, y5).</a:t>
            </a:r>
          </a:p>
        </p:txBody>
      </p:sp>
      <p:sp>
        <p:nvSpPr>
          <p:cNvPr id="8" name="文本框 7">
            <a:extLst>
              <a:ext uri="{FF2B5EF4-FFF2-40B4-BE49-F238E27FC236}">
                <a16:creationId xmlns:a16="http://schemas.microsoft.com/office/drawing/2014/main" id="{2C5BEBC9-1BAF-63A0-7DAA-875F88DB60CE}"/>
              </a:ext>
            </a:extLst>
          </p:cNvPr>
          <p:cNvSpPr txBox="1"/>
          <p:nvPr/>
        </p:nvSpPr>
        <p:spPr>
          <a:xfrm>
            <a:off x="5145133" y="4901978"/>
            <a:ext cx="6097088" cy="646331"/>
          </a:xfrm>
          <a:prstGeom prst="rect">
            <a:avLst/>
          </a:prstGeom>
          <a:noFill/>
        </p:spPr>
        <p:txBody>
          <a:bodyPr wrap="square">
            <a:spAutoFit/>
          </a:bodyPr>
          <a:lstStyle/>
          <a:p>
            <a:r>
              <a:rPr lang="en-US" altLang="zh-CN" b="1" dirty="0">
                <a:solidFill>
                  <a:srgbClr val="FF0000"/>
                </a:solidFill>
              </a:rPr>
              <a:t>L</a:t>
            </a:r>
            <a:r>
              <a:rPr lang="zh-CN" altLang="en-US" b="1" dirty="0">
                <a:solidFill>
                  <a:srgbClr val="FF0000"/>
                </a:solidFill>
              </a:rPr>
              <a:t>earning translation parameters that map from image features to text embedding space.</a:t>
            </a:r>
          </a:p>
        </p:txBody>
      </p:sp>
      <p:cxnSp>
        <p:nvCxnSpPr>
          <p:cNvPr id="14" name="直接箭头连接符 13">
            <a:extLst>
              <a:ext uri="{FF2B5EF4-FFF2-40B4-BE49-F238E27FC236}">
                <a16:creationId xmlns:a16="http://schemas.microsoft.com/office/drawing/2014/main" id="{7EFDBCCE-ED7B-8E40-1464-D9C17E713F69}"/>
              </a:ext>
            </a:extLst>
          </p:cNvPr>
          <p:cNvCxnSpPr/>
          <p:nvPr/>
        </p:nvCxnSpPr>
        <p:spPr>
          <a:xfrm flipH="1" flipV="1">
            <a:off x="1129937" y="2893423"/>
            <a:ext cx="4015196" cy="2116183"/>
          </a:xfrm>
          <a:prstGeom prst="straightConnector1">
            <a:avLst/>
          </a:prstGeom>
          <a:ln w="19050">
            <a:solidFill>
              <a:srgbClr val="FF0000"/>
            </a:solidFill>
            <a:tailEnd type="triangle"/>
          </a:ln>
        </p:spPr>
        <p:style>
          <a:lnRef idx="1">
            <a:schemeClr val="accent4"/>
          </a:lnRef>
          <a:fillRef idx="0">
            <a:schemeClr val="accent4"/>
          </a:fillRef>
          <a:effectRef idx="0">
            <a:schemeClr val="accent4"/>
          </a:effectRef>
          <a:fontRef idx="minor">
            <a:schemeClr val="tx1"/>
          </a:fontRef>
        </p:style>
      </p:cxnSp>
      <p:pic>
        <p:nvPicPr>
          <p:cNvPr id="16" name="图片 15">
            <a:extLst>
              <a:ext uri="{FF2B5EF4-FFF2-40B4-BE49-F238E27FC236}">
                <a16:creationId xmlns:a16="http://schemas.microsoft.com/office/drawing/2014/main" id="{BBEEE481-79D2-C2AE-269B-553202F97D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7756" y="4002232"/>
            <a:ext cx="4544307" cy="646331"/>
          </a:xfrm>
          <a:prstGeom prst="rect">
            <a:avLst/>
          </a:prstGeom>
        </p:spPr>
      </p:pic>
      <p:cxnSp>
        <p:nvCxnSpPr>
          <p:cNvPr id="18" name="直接箭头连接符 17">
            <a:extLst>
              <a:ext uri="{FF2B5EF4-FFF2-40B4-BE49-F238E27FC236}">
                <a16:creationId xmlns:a16="http://schemas.microsoft.com/office/drawing/2014/main" id="{18610B50-4084-3063-45BA-1D7417CB4325}"/>
              </a:ext>
            </a:extLst>
          </p:cNvPr>
          <p:cNvCxnSpPr>
            <a:endCxn id="16" idx="1"/>
          </p:cNvCxnSpPr>
          <p:nvPr/>
        </p:nvCxnSpPr>
        <p:spPr>
          <a:xfrm>
            <a:off x="5597434" y="4325397"/>
            <a:ext cx="920322" cy="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22DE36D8-7F07-4BB2-7135-955596E1FDE7}"/>
              </a:ext>
            </a:extLst>
          </p:cNvPr>
          <p:cNvSpPr txBox="1"/>
          <p:nvPr/>
        </p:nvSpPr>
        <p:spPr>
          <a:xfrm>
            <a:off x="5680501" y="891540"/>
            <a:ext cx="415498" cy="369332"/>
          </a:xfrm>
          <a:prstGeom prst="rect">
            <a:avLst/>
          </a:prstGeom>
          <a:noFill/>
        </p:spPr>
        <p:txBody>
          <a:bodyPr wrap="none" rtlCol="0">
            <a:spAutoFit/>
          </a:bodyPr>
          <a:lstStyle/>
          <a:p>
            <a:r>
              <a:rPr lang="zh-CN" altLang="en-US" b="1" dirty="0">
                <a:solidFill>
                  <a:srgbClr val="FF0000"/>
                </a:solidFill>
              </a:rPr>
              <a:t>①</a:t>
            </a:r>
          </a:p>
        </p:txBody>
      </p:sp>
    </p:spTree>
    <p:extLst>
      <p:ext uri="{BB962C8B-B14F-4D97-AF65-F5344CB8AC3E}">
        <p14:creationId xmlns:p14="http://schemas.microsoft.com/office/powerpoint/2010/main" val="14785169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53" presetClass="entr" presetSubtype="16"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48F37-B985-17BE-CA5F-3FFDA09B6F7B}"/>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76B500D0-94EA-20FF-F1E6-E99F51E2EBAE}"/>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E489B68F-9131-BEFA-1AC5-28F548AD8028}"/>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DF688E0D-D525-55CC-2D98-A43A00DBDC27}"/>
              </a:ext>
            </a:extLst>
          </p:cNvPr>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a:extLst>
              <a:ext uri="{FF2B5EF4-FFF2-40B4-BE49-F238E27FC236}">
                <a16:creationId xmlns:a16="http://schemas.microsoft.com/office/drawing/2014/main" id="{A1EDED74-A0E8-077E-1E52-FF22A425834B}"/>
              </a:ext>
            </a:extLst>
          </p:cNvPr>
          <p:cNvSpPr txBox="1"/>
          <p:nvPr/>
        </p:nvSpPr>
        <p:spPr>
          <a:xfrm>
            <a:off x="1220470" y="429895"/>
            <a:ext cx="330263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Method</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pic>
        <p:nvPicPr>
          <p:cNvPr id="2" name="图片 1">
            <a:extLst>
              <a:ext uri="{FF2B5EF4-FFF2-40B4-BE49-F238E27FC236}">
                <a16:creationId xmlns:a16="http://schemas.microsoft.com/office/drawing/2014/main" id="{07883A72-6EDE-0064-DB41-F7E01E27DD71}"/>
              </a:ext>
            </a:extLst>
          </p:cNvPr>
          <p:cNvPicPr>
            <a:picLocks noChangeAspect="1"/>
          </p:cNvPicPr>
          <p:nvPr/>
        </p:nvPicPr>
        <p:blipFill>
          <a:blip r:embed="rId4">
            <a:extLst>
              <a:ext uri="{28A0092B-C50C-407E-A947-70E740481C1C}">
                <a14:useLocalDpi xmlns:a14="http://schemas.microsoft.com/office/drawing/2010/main" val="0"/>
              </a:ext>
            </a:extLst>
          </a:blip>
          <a:srcRect l="45321"/>
          <a:stretch/>
        </p:blipFill>
        <p:spPr>
          <a:xfrm>
            <a:off x="0" y="1145798"/>
            <a:ext cx="6666411" cy="4566404"/>
          </a:xfrm>
          <a:prstGeom prst="rect">
            <a:avLst/>
          </a:prstGeom>
        </p:spPr>
      </p:pic>
      <p:pic>
        <p:nvPicPr>
          <p:cNvPr id="7" name="图片 6">
            <a:extLst>
              <a:ext uri="{FF2B5EF4-FFF2-40B4-BE49-F238E27FC236}">
                <a16:creationId xmlns:a16="http://schemas.microsoft.com/office/drawing/2014/main" id="{890EFE14-B23F-124B-AA1D-2BBD7E78F2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6143" y="489126"/>
            <a:ext cx="3652838" cy="2939874"/>
          </a:xfrm>
          <a:prstGeom prst="rect">
            <a:avLst/>
          </a:prstGeom>
        </p:spPr>
      </p:pic>
      <p:sp>
        <p:nvSpPr>
          <p:cNvPr id="9" name="矩形: 圆角 8">
            <a:extLst>
              <a:ext uri="{FF2B5EF4-FFF2-40B4-BE49-F238E27FC236}">
                <a16:creationId xmlns:a16="http://schemas.microsoft.com/office/drawing/2014/main" id="{41B260F8-FC3E-7CE9-AFF4-D4BD61F9BC9B}"/>
              </a:ext>
            </a:extLst>
          </p:cNvPr>
          <p:cNvSpPr/>
          <p:nvPr/>
        </p:nvSpPr>
        <p:spPr>
          <a:xfrm>
            <a:off x="7445829" y="489126"/>
            <a:ext cx="3833467" cy="2939874"/>
          </a:xfrm>
          <a:prstGeom prst="roundRect">
            <a:avLst>
              <a:gd name="adj" fmla="val 18524"/>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69711C90-D3C6-8C91-98D2-EF4B905263F3}"/>
              </a:ext>
            </a:extLst>
          </p:cNvPr>
          <p:cNvCxnSpPr/>
          <p:nvPr/>
        </p:nvCxnSpPr>
        <p:spPr>
          <a:xfrm flipV="1">
            <a:off x="6353033" y="3138985"/>
            <a:ext cx="1092796" cy="63462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4965D513-707C-11B6-0FD4-4DF51BABAB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4451" y="5422187"/>
            <a:ext cx="7145625" cy="421105"/>
          </a:xfrm>
          <a:prstGeom prst="rect">
            <a:avLst/>
          </a:prstGeom>
        </p:spPr>
      </p:pic>
      <p:cxnSp>
        <p:nvCxnSpPr>
          <p:cNvPr id="19" name="直接箭头连接符 18">
            <a:extLst>
              <a:ext uri="{FF2B5EF4-FFF2-40B4-BE49-F238E27FC236}">
                <a16:creationId xmlns:a16="http://schemas.microsoft.com/office/drawing/2014/main" id="{4B5B65D5-43CD-E822-567B-62A45B96145E}"/>
              </a:ext>
            </a:extLst>
          </p:cNvPr>
          <p:cNvCxnSpPr/>
          <p:nvPr/>
        </p:nvCxnSpPr>
        <p:spPr>
          <a:xfrm>
            <a:off x="6353033" y="4668253"/>
            <a:ext cx="889978" cy="75393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7C4E0EBA-BDE9-C964-9F08-3E778DDAC243}"/>
              </a:ext>
            </a:extLst>
          </p:cNvPr>
          <p:cNvSpPr txBox="1"/>
          <p:nvPr/>
        </p:nvSpPr>
        <p:spPr>
          <a:xfrm>
            <a:off x="6940016" y="522208"/>
            <a:ext cx="415498" cy="369332"/>
          </a:xfrm>
          <a:prstGeom prst="rect">
            <a:avLst/>
          </a:prstGeom>
          <a:noFill/>
        </p:spPr>
        <p:txBody>
          <a:bodyPr wrap="none" rtlCol="0">
            <a:spAutoFit/>
          </a:bodyPr>
          <a:lstStyle/>
          <a:p>
            <a:r>
              <a:rPr lang="zh-CN" altLang="en-US" b="1" dirty="0">
                <a:solidFill>
                  <a:srgbClr val="FF0000"/>
                </a:solidFill>
              </a:rPr>
              <a:t>②</a:t>
            </a:r>
          </a:p>
        </p:txBody>
      </p:sp>
    </p:spTree>
    <p:extLst>
      <p:ext uri="{BB962C8B-B14F-4D97-AF65-F5344CB8AC3E}">
        <p14:creationId xmlns:p14="http://schemas.microsoft.com/office/powerpoint/2010/main" val="27211249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C85C7-06A7-27A7-0EED-AAA124ED87CE}"/>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D0453441-FBB0-ABCD-D48A-7154D398221C}"/>
              </a:ext>
            </a:extLst>
          </p:cNvPr>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17FAFC8-3C77-B910-B63D-42EB0495AF48}"/>
              </a:ext>
            </a:extLst>
          </p:cNvPr>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456A708A-AFB0-0C5B-D4C8-00C30A2C53A3}"/>
              </a:ext>
            </a:extLst>
          </p:cNvPr>
          <p:cNvPicPr>
            <a:picLocks noChangeAspect="1"/>
          </p:cNvPicPr>
          <p:nvPr/>
        </p:nvPicPr>
        <p:blipFill>
          <a:blip r:embed="rId3"/>
          <a:stretch>
            <a:fillRect/>
          </a:stretch>
        </p:blipFill>
        <p:spPr>
          <a:xfrm>
            <a:off x="10353128" y="6195468"/>
            <a:ext cx="1492432" cy="406919"/>
          </a:xfrm>
          <a:prstGeom prst="rect">
            <a:avLst/>
          </a:prstGeom>
        </p:spPr>
      </p:pic>
      <p:sp>
        <p:nvSpPr>
          <p:cNvPr id="35" name="Docer搜索：半想象现实   http://chn.docer.com/works/?userid=199927538">
            <a:extLst>
              <a:ext uri="{FF2B5EF4-FFF2-40B4-BE49-F238E27FC236}">
                <a16:creationId xmlns:a16="http://schemas.microsoft.com/office/drawing/2014/main" id="{7947B187-2898-ABE7-D4E6-E5557676BB80}"/>
              </a:ext>
            </a:extLst>
          </p:cNvPr>
          <p:cNvSpPr txBox="1"/>
          <p:nvPr/>
        </p:nvSpPr>
        <p:spPr>
          <a:xfrm>
            <a:off x="1220470" y="429895"/>
            <a:ext cx="3302635" cy="461645"/>
          </a:xfrm>
          <a:prstGeom prst="rect">
            <a:avLst/>
          </a:prstGeom>
          <a:noFill/>
        </p:spPr>
        <p:txBody>
          <a:bodyPr wrap="none" rtlCol="0">
            <a:noAutofit/>
          </a:bodyPr>
          <a:lstStyle/>
          <a:p>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Method</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pic>
        <p:nvPicPr>
          <p:cNvPr id="2" name="图片 1">
            <a:extLst>
              <a:ext uri="{FF2B5EF4-FFF2-40B4-BE49-F238E27FC236}">
                <a16:creationId xmlns:a16="http://schemas.microsoft.com/office/drawing/2014/main" id="{534C8B28-DEC3-916C-6BF8-D58BD77D55D6}"/>
              </a:ext>
            </a:extLst>
          </p:cNvPr>
          <p:cNvPicPr>
            <a:picLocks noChangeAspect="1"/>
          </p:cNvPicPr>
          <p:nvPr/>
        </p:nvPicPr>
        <p:blipFill>
          <a:blip r:embed="rId4">
            <a:extLst>
              <a:ext uri="{28A0092B-C50C-407E-A947-70E740481C1C}">
                <a14:useLocalDpi xmlns:a14="http://schemas.microsoft.com/office/drawing/2010/main" val="0"/>
              </a:ext>
            </a:extLst>
          </a:blip>
          <a:srcRect l="45321"/>
          <a:stretch/>
        </p:blipFill>
        <p:spPr>
          <a:xfrm>
            <a:off x="2871787" y="143167"/>
            <a:ext cx="7561368" cy="5179438"/>
          </a:xfrm>
          <a:prstGeom prst="rect">
            <a:avLst/>
          </a:prstGeom>
        </p:spPr>
      </p:pic>
      <p:pic>
        <p:nvPicPr>
          <p:cNvPr id="5" name="图片 4">
            <a:extLst>
              <a:ext uri="{FF2B5EF4-FFF2-40B4-BE49-F238E27FC236}">
                <a16:creationId xmlns:a16="http://schemas.microsoft.com/office/drawing/2014/main" id="{84DC2158-3719-8456-911B-50B9D24CB5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5459" y="5713916"/>
            <a:ext cx="8557669" cy="858107"/>
          </a:xfrm>
          <a:prstGeom prst="rect">
            <a:avLst/>
          </a:prstGeom>
        </p:spPr>
      </p:pic>
      <p:sp>
        <p:nvSpPr>
          <p:cNvPr id="11" name="文本框 10">
            <a:extLst>
              <a:ext uri="{FF2B5EF4-FFF2-40B4-BE49-F238E27FC236}">
                <a16:creationId xmlns:a16="http://schemas.microsoft.com/office/drawing/2014/main" id="{97CD49FD-1EDD-C356-71CD-05954E4BC310}"/>
              </a:ext>
            </a:extLst>
          </p:cNvPr>
          <p:cNvSpPr txBox="1"/>
          <p:nvPr/>
        </p:nvSpPr>
        <p:spPr>
          <a:xfrm>
            <a:off x="4697549" y="2447671"/>
            <a:ext cx="415498" cy="369332"/>
          </a:xfrm>
          <a:prstGeom prst="rect">
            <a:avLst/>
          </a:prstGeom>
          <a:noFill/>
        </p:spPr>
        <p:txBody>
          <a:bodyPr wrap="none" rtlCol="0">
            <a:spAutoFit/>
          </a:bodyPr>
          <a:lstStyle/>
          <a:p>
            <a:r>
              <a:rPr lang="zh-CN" altLang="en-US" b="1" dirty="0">
                <a:solidFill>
                  <a:srgbClr val="FF0000"/>
                </a:solidFill>
              </a:rPr>
              <a:t>③</a:t>
            </a:r>
          </a:p>
        </p:txBody>
      </p:sp>
      <p:sp>
        <p:nvSpPr>
          <p:cNvPr id="13" name="矩形: 圆角 12">
            <a:extLst>
              <a:ext uri="{FF2B5EF4-FFF2-40B4-BE49-F238E27FC236}">
                <a16:creationId xmlns:a16="http://schemas.microsoft.com/office/drawing/2014/main" id="{559B33C0-4053-3813-2495-D88B5D6040F6}"/>
              </a:ext>
            </a:extLst>
          </p:cNvPr>
          <p:cNvSpPr/>
          <p:nvPr/>
        </p:nvSpPr>
        <p:spPr>
          <a:xfrm>
            <a:off x="5119724" y="2724865"/>
            <a:ext cx="2067139" cy="1560095"/>
          </a:xfrm>
          <a:prstGeom prst="roundRect">
            <a:avLst>
              <a:gd name="adj" fmla="val 12868"/>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16" name="直接箭头连接符 15">
            <a:extLst>
              <a:ext uri="{FF2B5EF4-FFF2-40B4-BE49-F238E27FC236}">
                <a16:creationId xmlns:a16="http://schemas.microsoft.com/office/drawing/2014/main" id="{54BCBFE6-9C64-886C-76D8-83AA990DBCCF}"/>
              </a:ext>
            </a:extLst>
          </p:cNvPr>
          <p:cNvCxnSpPr/>
          <p:nvPr/>
        </p:nvCxnSpPr>
        <p:spPr>
          <a:xfrm flipH="1">
            <a:off x="4443663" y="4284960"/>
            <a:ext cx="753979" cy="1398592"/>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736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19,&quot;width&quot;:1380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562</Words>
  <Application>Microsoft Office PowerPoint</Application>
  <PresentationFormat>宽屏</PresentationFormat>
  <Paragraphs>63</Paragraphs>
  <Slides>14</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-apple-system</vt:lpstr>
      <vt:lpstr>等线</vt:lpstr>
      <vt:lpstr>等线 Light</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JH W</dc:creator>
  <cp:lastModifiedBy>JH W</cp:lastModifiedBy>
  <cp:revision>5</cp:revision>
  <dcterms:created xsi:type="dcterms:W3CDTF">2024-10-28T02:23:53Z</dcterms:created>
  <dcterms:modified xsi:type="dcterms:W3CDTF">2024-10-30T02:33:51Z</dcterms:modified>
</cp:coreProperties>
</file>