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32" r:id="rId3"/>
    <p:sldId id="3641" r:id="rId5"/>
    <p:sldId id="3643" r:id="rId6"/>
    <p:sldId id="3651" r:id="rId7"/>
    <p:sldId id="3608" r:id="rId8"/>
    <p:sldId id="3644" r:id="rId9"/>
    <p:sldId id="3642" r:id="rId10"/>
    <p:sldId id="3636" r:id="rId11"/>
    <p:sldId id="3645" r:id="rId12"/>
    <p:sldId id="3659" r:id="rId13"/>
    <p:sldId id="3646" r:id="rId14"/>
    <p:sldId id="423" r:id="rId15"/>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4088"/>
    <a:srgbClr val="1A62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10" autoAdjust="0"/>
    <p:restoredTop sz="83654" autoAdjust="0"/>
  </p:normalViewPr>
  <p:slideViewPr>
    <p:cSldViewPr snapToGrid="0">
      <p:cViewPr varScale="1">
        <p:scale>
          <a:sx n="74" d="100"/>
          <a:sy n="74" d="100"/>
        </p:scale>
        <p:origin x="63"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C0081-33EE-49E7-ABBC-9DD3567873E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558EB-8DCC-4F73-B9EB-5808F24515B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a:t>此外，本文还将基于</a:t>
            </a:r>
            <a:r>
              <a:rPr lang="en-US" altLang="zh-CN"/>
              <a:t>eBPF</a:t>
            </a:r>
            <a:r>
              <a:rPr lang="zh-CN" altLang="en-US"/>
              <a:t>加速过的协议与基于内核旁路技术加速的协议进行了性能对比</a:t>
            </a:r>
            <a:endParaRPr lang="en-US" altLang="zh-CN"/>
          </a:p>
          <a:p>
            <a:r>
              <a:rPr lang="zh-CN" altLang="en-US"/>
              <a:t>虽然本文的方案在性能上比原始的协议有了较大的提升，但与纯内核旁路相比，该技术仍有</a:t>
            </a:r>
            <a:r>
              <a:rPr lang="zh-CN" altLang="en-US"/>
              <a:t>很大的差距。</a:t>
            </a:r>
            <a:endParaRPr lang="zh-CN" altLang="en-US"/>
          </a:p>
          <a:p>
            <a:r>
              <a:rPr lang="zh-CN" altLang="en-US"/>
              <a:t>本文分析主要原因是本文的方案仍有大量的</a:t>
            </a:r>
            <a:r>
              <a:rPr lang="en-US" altLang="zh-CN"/>
              <a:t>Paxos</a:t>
            </a:r>
            <a:r>
              <a:rPr lang="zh-CN" altLang="en-US"/>
              <a:t>消息通过内核网络栈传递，</a:t>
            </a:r>
            <a:r>
              <a:rPr lang="zh-CN" altLang="en-US"/>
              <a:t>该方案不能从根本上优化</a:t>
            </a:r>
            <a:r>
              <a:rPr lang="en-US" altLang="zh-CN"/>
              <a:t>Linux</a:t>
            </a:r>
            <a:r>
              <a:rPr lang="zh-CN" altLang="en-US"/>
              <a:t>内核如何管理网卡和数据包缓冲区。</a:t>
            </a:r>
            <a:endParaRPr lang="zh-CN" altLang="en-US"/>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5CB39-CEC1-4C61-9A61-294C5852431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sym typeface="+mn-ea"/>
              </a:rPr>
              <a:t>在一个大型数据中心型应用场景下，</a:t>
            </a:r>
            <a:r>
              <a:rPr lang="en-US" altLang="zh-CN" dirty="0">
                <a:latin typeface="宋体" panose="02010600030101010101" pitchFamily="2" charset="-122"/>
                <a:ea typeface="宋体" panose="02010600030101010101" pitchFamily="2" charset="-122"/>
                <a:cs typeface="Times New Roman" panose="02020603050405020304" pitchFamily="18" charset="0"/>
                <a:sym typeface="+mn-ea"/>
              </a:rPr>
              <a:t>让一个服务具有容错能力，最常用的办法就是让一个服务的多个副本同时运行在不同的节点上</a:t>
            </a:r>
            <a:endParaRPr lang="en-US" altLang="zh-CN" dirty="0">
              <a:latin typeface="宋体" panose="02010600030101010101" pitchFamily="2" charset="-122"/>
              <a:ea typeface="宋体" panose="02010600030101010101" pitchFamily="2" charset="-122"/>
              <a:cs typeface="Times New Roman" panose="02020603050405020304" pitchFamily="18" charset="0"/>
              <a:sym typeface="+mn-ea"/>
            </a:endParaRPr>
          </a:p>
          <a:p>
            <a:r>
              <a:rPr lang="zh-CN" altLang="en-US" dirty="0">
                <a:latin typeface="宋体" panose="02010600030101010101" pitchFamily="2" charset="-122"/>
                <a:ea typeface="宋体" panose="02010600030101010101" pitchFamily="2" charset="-122"/>
                <a:cs typeface="Times New Roman" panose="02020603050405020304" pitchFamily="18" charset="0"/>
                <a:sym typeface="+mn-ea"/>
              </a:rPr>
              <a:t>但这种分布式部署的方式会导致服务在</a:t>
            </a:r>
            <a:r>
              <a:rPr lang="zh-CN" altLang="en-US" dirty="0">
                <a:latin typeface="宋体" panose="02010600030101010101" pitchFamily="2" charset="-122"/>
                <a:ea typeface="宋体" panose="02010600030101010101" pitchFamily="2" charset="-122"/>
                <a:cs typeface="Times New Roman" panose="02020603050405020304" pitchFamily="18" charset="0"/>
                <a:sym typeface="+mn-ea"/>
              </a:rPr>
              <a:t>运行时，存在副本状态不一致</a:t>
            </a:r>
            <a:r>
              <a:rPr lang="zh-CN" altLang="en-US" dirty="0">
                <a:latin typeface="宋体" panose="02010600030101010101" pitchFamily="2" charset="-122"/>
                <a:ea typeface="宋体" panose="02010600030101010101" pitchFamily="2" charset="-122"/>
                <a:cs typeface="Times New Roman" panose="02020603050405020304" pitchFamily="18" charset="0"/>
                <a:sym typeface="+mn-ea"/>
              </a:rPr>
              <a:t>问题</a:t>
            </a:r>
            <a:endParaRPr lang="zh-CN" altLang="en-US" dirty="0">
              <a:latin typeface="宋体" panose="02010600030101010101" pitchFamily="2" charset="-122"/>
              <a:ea typeface="宋体" panose="02010600030101010101" pitchFamily="2" charset="-122"/>
              <a:cs typeface="Times New Roman" panose="02020603050405020304" pitchFamily="18" charset="0"/>
              <a:sym typeface="+mn-ea"/>
            </a:endParaRPr>
          </a:p>
          <a:p>
            <a:r>
              <a:rPr lang="zh-CN" altLang="en-US" dirty="0">
                <a:latin typeface="宋体" panose="02010600030101010101" pitchFamily="2" charset="-122"/>
                <a:ea typeface="宋体" panose="02010600030101010101" pitchFamily="2" charset="-122"/>
                <a:cs typeface="Times New Roman" panose="02020603050405020304" pitchFamily="18" charset="0"/>
                <a:sym typeface="+mn-ea"/>
              </a:rPr>
              <a:t>如何保证在一个高并发的场景下发送到各个副本的客服端请求</a:t>
            </a:r>
            <a:r>
              <a:rPr lang="zh-CN" altLang="en-US" dirty="0">
                <a:latin typeface="宋体" panose="02010600030101010101" pitchFamily="2" charset="-122"/>
                <a:ea typeface="宋体" panose="02010600030101010101" pitchFamily="2" charset="-122"/>
                <a:cs typeface="Times New Roman" panose="02020603050405020304" pitchFamily="18" charset="0"/>
                <a:sym typeface="+mn-ea"/>
              </a:rPr>
              <a:t>最终以相同的顺序被处理呢</a:t>
            </a:r>
            <a:endParaRPr lang="zh-CN" altLang="en-US" dirty="0">
              <a:latin typeface="宋体" panose="02010600030101010101" pitchFamily="2" charset="-122"/>
              <a:ea typeface="宋体" panose="02010600030101010101" pitchFamily="2" charset="-122"/>
              <a:cs typeface="Times New Roman" panose="02020603050405020304" pitchFamily="18" charset="0"/>
              <a:sym typeface="+mn-ea"/>
            </a:endParaRPr>
          </a:p>
          <a:p>
            <a:r>
              <a:rPr lang="zh-CN" altLang="en-US" dirty="0">
                <a:latin typeface="宋体" panose="02010600030101010101" pitchFamily="2" charset="-122"/>
                <a:ea typeface="宋体" panose="02010600030101010101" pitchFamily="2" charset="-122"/>
                <a:cs typeface="Times New Roman" panose="02020603050405020304" pitchFamily="18" charset="0"/>
                <a:sym typeface="+mn-ea"/>
              </a:rPr>
              <a:t>这就是一个状态机复制问题，分布式一致性协议就是实现状态机复制的协议，它能够</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确保所有节点在同一时刻具有相同日志</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数据</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在</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multi-paxos</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协议中，系统中的节点被分为两类，其中一个节点被选举为主节点，其余节点则为副本节点</a:t>
            </a:r>
            <a:endPar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主节点负责接收客户端的请求并将其</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同步到备份节点上，从而保持多个副本之间的一致性。</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微软雅黑" panose="020B0503020204020204" pitchFamily="34" charset="-122"/>
                <a:ea typeface="微软雅黑" panose="020B0503020204020204" pitchFamily="34" charset="-122"/>
              </a:rPr>
              <a:t>当客户端请求到来时，</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主节点先向所有副本节点广播新提案</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副本节点接收到主节点的消息广播后，</a:t>
            </a:r>
            <a:r>
              <a:rPr lang="zh-CN" altLang="en-US" dirty="0">
                <a:latin typeface="微软雅黑" panose="020B0503020204020204" pitchFamily="34" charset="-122"/>
                <a:ea typeface="微软雅黑" panose="020B0503020204020204" pitchFamily="34" charset="-122"/>
              </a:rPr>
              <a:t>会确认是否同意新</a:t>
            </a:r>
            <a:r>
              <a:rPr lang="zh-CN" altLang="en-US" dirty="0">
                <a:latin typeface="微软雅黑" panose="020B0503020204020204" pitchFamily="34" charset="-122"/>
                <a:ea typeface="微软雅黑" panose="020B0503020204020204" pitchFamily="34" charset="-122"/>
              </a:rPr>
              <a:t>提案</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主节点等待接收到半数以上同意后就会广播</a:t>
            </a:r>
            <a:r>
              <a:rPr lang="zh-CN" altLang="en-US" dirty="0">
                <a:latin typeface="微软雅黑" panose="020B0503020204020204" pitchFamily="34" charset="-122"/>
                <a:ea typeface="微软雅黑" panose="020B0503020204020204" pitchFamily="34" charset="-122"/>
              </a:rPr>
              <a:t>提交新提案的</a:t>
            </a:r>
            <a:r>
              <a:rPr lang="zh-CN" altLang="en-US" dirty="0">
                <a:latin typeface="微软雅黑" panose="020B0503020204020204" pitchFamily="34" charset="-122"/>
                <a:ea typeface="微软雅黑" panose="020B0503020204020204" pitchFamily="34" charset="-122"/>
              </a:rPr>
              <a:t>通知</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副本节点接收到提交新提案通知后更新本地状态，实现</a:t>
            </a:r>
            <a:r>
              <a:rPr lang="zh-CN" altLang="en-US" dirty="0">
                <a:latin typeface="微软雅黑" panose="020B0503020204020204" pitchFamily="34" charset="-122"/>
                <a:ea typeface="微软雅黑" panose="020B0503020204020204" pitchFamily="34" charset="-122"/>
              </a:rPr>
              <a:t>状态同步</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en-US" altLang="zh-CN" dirty="0">
                <a:latin typeface="微软雅黑" panose="020B0503020204020204" pitchFamily="34" charset="-122"/>
                <a:ea typeface="微软雅黑" panose="020B0503020204020204" pitchFamily="34" charset="-122"/>
              </a:rPr>
              <a:t>eBPF</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linux</a:t>
            </a:r>
            <a:r>
              <a:rPr lang="zh-CN" altLang="en-US" dirty="0">
                <a:latin typeface="微软雅黑" panose="020B0503020204020204" pitchFamily="34" charset="-122"/>
                <a:ea typeface="微软雅黑" panose="020B0503020204020204" pitchFamily="34" charset="-122"/>
              </a:rPr>
              <a:t>官方提供的一项内核技术，它可以让用户无需修改内核源代码或定制内核模块的情况下在内核空间执行特定</a:t>
            </a:r>
            <a:r>
              <a:rPr lang="zh-CN" altLang="en-US" dirty="0">
                <a:latin typeface="微软雅黑" panose="020B0503020204020204" pitchFamily="34" charset="-122"/>
                <a:ea typeface="微软雅黑" panose="020B0503020204020204" pitchFamily="34" charset="-122"/>
              </a:rPr>
              <a:t>的自定义程序</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本文主要用到了</a:t>
            </a:r>
            <a:r>
              <a:rPr lang="en-US" altLang="zh-CN" dirty="0">
                <a:latin typeface="微软雅黑" panose="020B0503020204020204" pitchFamily="34" charset="-122"/>
                <a:ea typeface="微软雅黑" panose="020B0503020204020204" pitchFamily="34" charset="-122"/>
              </a:rPr>
              <a:t>eBPF</a:t>
            </a:r>
            <a:r>
              <a:rPr lang="zh-CN" altLang="en-US" dirty="0">
                <a:latin typeface="微软雅黑" panose="020B0503020204020204" pitchFamily="34" charset="-122"/>
                <a:ea typeface="微软雅黑" panose="020B0503020204020204" pitchFamily="34" charset="-122"/>
              </a:rPr>
              <a:t>中的</a:t>
            </a:r>
            <a:r>
              <a:rPr lang="en-US" altLang="zh-CN" dirty="0">
                <a:latin typeface="微软雅黑" panose="020B0503020204020204" pitchFamily="34" charset="-122"/>
                <a:ea typeface="微软雅黑" panose="020B0503020204020204" pitchFamily="34" charset="-122"/>
              </a:rPr>
              <a:t>XDP</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TC</a:t>
            </a:r>
            <a:r>
              <a:rPr lang="zh-CN" altLang="en-US" dirty="0">
                <a:latin typeface="微软雅黑" panose="020B0503020204020204" pitchFamily="34" charset="-122"/>
                <a:ea typeface="微软雅黑" panose="020B0503020204020204" pitchFamily="34" charset="-122"/>
              </a:rPr>
              <a:t>两项</a:t>
            </a:r>
            <a:r>
              <a:rPr lang="zh-CN" altLang="en-US" dirty="0">
                <a:latin typeface="微软雅黑" panose="020B0503020204020204" pitchFamily="34" charset="-122"/>
                <a:ea typeface="微软雅黑" panose="020B0503020204020204" pitchFamily="34" charset="-122"/>
              </a:rPr>
              <a:t>技术</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二者都作用在内核网络栈的数据链路层，在网络刚到达网卡后即可对数据包</a:t>
            </a:r>
            <a:r>
              <a:rPr lang="zh-CN" altLang="en-US" dirty="0">
                <a:latin typeface="微软雅黑" panose="020B0503020204020204" pitchFamily="34" charset="-122"/>
                <a:ea typeface="微软雅黑" panose="020B0503020204020204" pitchFamily="34" charset="-122"/>
              </a:rPr>
              <a:t>进行处理</a:t>
            </a:r>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XDP</a:t>
            </a:r>
            <a:r>
              <a:rPr lang="zh-CN" altLang="en-US" dirty="0">
                <a:latin typeface="微软雅黑" panose="020B0503020204020204" pitchFamily="34" charset="-122"/>
                <a:ea typeface="微软雅黑" panose="020B0503020204020204" pitchFamily="34" charset="-122"/>
              </a:rPr>
              <a:t>只能出理接收到的数据包，而</a:t>
            </a:r>
            <a:r>
              <a:rPr lang="en-US" altLang="zh-CN" dirty="0">
                <a:latin typeface="微软雅黑" panose="020B0503020204020204" pitchFamily="34" charset="-122"/>
                <a:ea typeface="微软雅黑" panose="020B0503020204020204" pitchFamily="34" charset="-122"/>
              </a:rPr>
              <a:t>TC</a:t>
            </a:r>
            <a:r>
              <a:rPr lang="zh-CN" altLang="en-US" dirty="0">
                <a:latin typeface="微软雅黑" panose="020B0503020204020204" pitchFamily="34" charset="-122"/>
                <a:ea typeface="微软雅黑" panose="020B0503020204020204" pitchFamily="34" charset="-122"/>
              </a:rPr>
              <a:t>则同时可以处理发送和接收两个方向上的</a:t>
            </a:r>
            <a:r>
              <a:rPr lang="zh-CN" altLang="en-US" dirty="0">
                <a:latin typeface="微软雅黑" panose="020B0503020204020204" pitchFamily="34" charset="-122"/>
                <a:ea typeface="微软雅黑" panose="020B0503020204020204" pitchFamily="34" charset="-122"/>
              </a:rPr>
              <a:t>网络流量</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本文的主要贡献就是基于</a:t>
            </a:r>
            <a:r>
              <a:rPr lang="en-US" altLang="zh-CN" dirty="0">
                <a:latin typeface="微软雅黑" panose="020B0503020204020204" pitchFamily="34" charset="-122"/>
                <a:ea typeface="微软雅黑" panose="020B0503020204020204" pitchFamily="34" charset="-122"/>
              </a:rPr>
              <a:t>eBPF</a:t>
            </a:r>
            <a:r>
              <a:rPr lang="zh-CN" altLang="en-US" dirty="0">
                <a:latin typeface="微软雅黑" panose="020B0503020204020204" pitchFamily="34" charset="-122"/>
                <a:ea typeface="微软雅黑" panose="020B0503020204020204" pitchFamily="34" charset="-122"/>
              </a:rPr>
              <a:t>技术将</a:t>
            </a:r>
            <a:br>
              <a:rPr lang="zh-CN" altLang="en-US"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multi-paxos</a:t>
            </a:r>
            <a:r>
              <a:rPr lang="zh-CN" altLang="en-US" dirty="0">
                <a:latin typeface="微软雅黑" panose="020B0503020204020204" pitchFamily="34" charset="-122"/>
                <a:ea typeface="微软雅黑" panose="020B0503020204020204" pitchFamily="34" charset="-122"/>
              </a:rPr>
              <a:t>协议中的部分关键操作转移</a:t>
            </a:r>
            <a:r>
              <a:rPr lang="zh-CN" altLang="en-US" dirty="0">
                <a:latin typeface="微软雅黑" panose="020B0503020204020204" pitchFamily="34" charset="-122"/>
                <a:ea typeface="微软雅黑" panose="020B0503020204020204" pitchFamily="34" charset="-122"/>
              </a:rPr>
              <a:t>内核中执行</a:t>
            </a:r>
            <a:endParaRPr lang="zh-CN" altLang="en-US" dirty="0">
              <a:latin typeface="微软雅黑" panose="020B0503020204020204" pitchFamily="34" charset="-122"/>
              <a:ea typeface="微软雅黑" panose="020B0503020204020204" pitchFamily="34" charset="-122"/>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极大地降低了协议执行过程中</a:t>
            </a:r>
            <a:r>
              <a:rPr lang="zh-CN" altLang="en-US"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rPr>
              <a:t>内核态与用户态频繁切换以及内核网络栈遍历</a:t>
            </a:r>
            <a:r>
              <a:rPr lang="zh-CN" altLang="en-US"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rPr>
              <a:t>所带来的性能开销</a:t>
            </a:r>
            <a:endParaRPr lang="zh-CN" altLang="en-US"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endParaRPr>
          </a:p>
          <a:p>
            <a:r>
              <a:rPr lang="zh-CN" altLang="en-US" dirty="0">
                <a:latin typeface="微软雅黑" panose="020B0503020204020204" pitchFamily="34" charset="-122"/>
                <a:ea typeface="微软雅黑" panose="020B0503020204020204" pitchFamily="34" charset="-122"/>
              </a:rPr>
              <a:t>序号</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代表协议</a:t>
            </a:r>
            <a:r>
              <a:rPr lang="zh-CN" altLang="en-US" dirty="0">
                <a:latin typeface="微软雅黑" panose="020B0503020204020204" pitchFamily="34" charset="-122"/>
                <a:ea typeface="微软雅黑" panose="020B0503020204020204" pitchFamily="34" charset="-122"/>
              </a:rPr>
              <a:t>中消息广播的位置，在原先协议中该过程应当由主节点在用户空间</a:t>
            </a:r>
            <a:r>
              <a:rPr lang="zh-CN" altLang="en-US" dirty="0">
                <a:latin typeface="微软雅黑" panose="020B0503020204020204" pitchFamily="34" charset="-122"/>
                <a:ea typeface="微软雅黑" panose="020B0503020204020204" pitchFamily="34" charset="-122"/>
                <a:sym typeface="+mn-ea"/>
              </a:rPr>
              <a:t>逐个向副本节点发送消息</a:t>
            </a:r>
            <a:endParaRPr lang="zh-CN" altLang="en-US" dirty="0">
              <a:latin typeface="微软雅黑" panose="020B0503020204020204" pitchFamily="34" charset="-122"/>
              <a:ea typeface="微软雅黑" panose="020B0503020204020204" pitchFamily="34" charset="-122"/>
              <a:sym typeface="+mn-ea"/>
            </a:endParaRPr>
          </a:p>
          <a:p>
            <a:r>
              <a:rPr lang="zh-CN" altLang="en-US" dirty="0">
                <a:latin typeface="微软雅黑" panose="020B0503020204020204" pitchFamily="34" charset="-122"/>
                <a:ea typeface="微软雅黑" panose="020B0503020204020204" pitchFamily="34" charset="-122"/>
                <a:sym typeface="+mn-ea"/>
              </a:rPr>
              <a:t>序号</a:t>
            </a:r>
            <a:r>
              <a:rPr lang="en-US" altLang="zh-CN" dirty="0">
                <a:latin typeface="微软雅黑" panose="020B0503020204020204" pitchFamily="34" charset="-122"/>
                <a:ea typeface="微软雅黑" panose="020B0503020204020204" pitchFamily="34" charset="-122"/>
                <a:sym typeface="+mn-ea"/>
              </a:rPr>
              <a:t>2</a:t>
            </a:r>
            <a:r>
              <a:rPr lang="zh-CN" altLang="en-US" dirty="0">
                <a:latin typeface="微软雅黑" panose="020B0503020204020204" pitchFamily="34" charset="-122"/>
                <a:ea typeface="微软雅黑" panose="020B0503020204020204" pitchFamily="34" charset="-122"/>
                <a:sym typeface="+mn-ea"/>
              </a:rPr>
              <a:t>代表协议</a:t>
            </a:r>
            <a:r>
              <a:rPr lang="zh-CN" altLang="en-US" dirty="0">
                <a:latin typeface="微软雅黑" panose="020B0503020204020204" pitchFamily="34" charset="-122"/>
                <a:ea typeface="微软雅黑" panose="020B0503020204020204" pitchFamily="34" charset="-122"/>
                <a:sym typeface="+mn-ea"/>
              </a:rPr>
              <a:t>中副本节点确认新提案的位置，正常情况下副本节点接收到消息后先遍历一次内核网络栈，然后转由用户空间的协议主程序</a:t>
            </a:r>
            <a:r>
              <a:rPr lang="zh-CN" altLang="en-US" dirty="0">
                <a:latin typeface="微软雅黑" panose="020B0503020204020204" pitchFamily="34" charset="-122"/>
                <a:ea typeface="微软雅黑" panose="020B0503020204020204" pitchFamily="34" charset="-122"/>
                <a:sym typeface="+mn-ea"/>
              </a:rPr>
              <a:t>处理发送一次确认请求给主节点，整个过程会产生两次内核态与用户态的切换与网络栈的遍历</a:t>
            </a:r>
            <a:endParaRPr lang="zh-CN" altLang="en-US" dirty="0">
              <a:latin typeface="微软雅黑" panose="020B0503020204020204" pitchFamily="34" charset="-122"/>
              <a:ea typeface="微软雅黑" panose="020B0503020204020204" pitchFamily="34" charset="-122"/>
              <a:sym typeface="+mn-ea"/>
            </a:endParaRPr>
          </a:p>
          <a:p>
            <a:r>
              <a:rPr lang="zh-CN" altLang="en-US" dirty="0">
                <a:latin typeface="微软雅黑" panose="020B0503020204020204" pitchFamily="34" charset="-122"/>
                <a:ea typeface="微软雅黑" panose="020B0503020204020204" pitchFamily="34" charset="-122"/>
                <a:sym typeface="+mn-ea"/>
              </a:rPr>
              <a:t>序号</a:t>
            </a:r>
            <a:r>
              <a:rPr lang="en-US" altLang="zh-CN" dirty="0">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代表协议中主节点等待半数以上副本节点同意新提案的位置，按标准流程每当主节点接收到一次副本节点的确认通知，都会产生一次</a:t>
            </a:r>
            <a:r>
              <a:rPr lang="zh-CN" altLang="en-US" dirty="0">
                <a:latin typeface="微软雅黑" panose="020B0503020204020204" pitchFamily="34" charset="-122"/>
                <a:ea typeface="微软雅黑" panose="020B0503020204020204" pitchFamily="34" charset="-122"/>
                <a:sym typeface="+mn-ea"/>
              </a:rPr>
              <a:t>内核态与用户态的切换与网络栈的遍历</a:t>
            </a:r>
            <a:endParaRPr lang="zh-CN" altLang="en-US" dirty="0">
              <a:latin typeface="微软雅黑" panose="020B0503020204020204" pitchFamily="34" charset="-122"/>
              <a:ea typeface="微软雅黑" panose="020B0503020204020204" pitchFamily="34" charset="-122"/>
              <a:sym typeface="+mn-ea"/>
            </a:endParaRPr>
          </a:p>
          <a:p>
            <a:endParaRPr lang="zh-CN" altLang="en-US" dirty="0">
              <a:latin typeface="Calibri" panose="020F0502020204030204" pitchFamily="34" charset="0"/>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当主节点向副本节点广播消息时，</a:t>
            </a:r>
            <a:r>
              <a:rPr lang="en-US" altLang="zh-CN" dirty="0">
                <a:latin typeface="微软雅黑" panose="020B0503020204020204" pitchFamily="34" charset="-122"/>
                <a:ea typeface="微软雅黑" panose="020B0503020204020204" pitchFamily="34" charset="-122"/>
              </a:rPr>
              <a:t>TC</a:t>
            </a:r>
            <a:r>
              <a:rPr lang="zh-CN" altLang="en-US" dirty="0">
                <a:latin typeface="微软雅黑" panose="020B0503020204020204" pitchFamily="34" charset="-122"/>
                <a:ea typeface="微软雅黑" panose="020B0503020204020204" pitchFamily="34" charset="-122"/>
              </a:rPr>
              <a:t>程序会在内核的数据链路层克隆数据包并转发数据包到其余副本节点，省去后续多次由用户空间发送新提案请求所引起多次用户态与内核态的切换和</a:t>
            </a:r>
            <a:r>
              <a:rPr lang="zh-CN" altLang="en-US" dirty="0">
                <a:latin typeface="微软雅黑" panose="020B0503020204020204" pitchFamily="34" charset="-122"/>
                <a:ea typeface="微软雅黑" panose="020B0503020204020204" pitchFamily="34" charset="-122"/>
              </a:rPr>
              <a:t>内核网络栈</a:t>
            </a:r>
            <a:r>
              <a:rPr lang="zh-CN" altLang="en-US" dirty="0">
                <a:latin typeface="微软雅黑" panose="020B0503020204020204" pitchFamily="34" charset="-122"/>
                <a:ea typeface="微软雅黑" panose="020B0503020204020204" pitchFamily="34" charset="-122"/>
              </a:rPr>
              <a:t>遍历</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当副本节点接收到主节点的新提案广播消息时，</a:t>
            </a:r>
            <a:r>
              <a:rPr lang="en-US" altLang="zh-CN" dirty="0">
                <a:latin typeface="微软雅黑" panose="020B0503020204020204" pitchFamily="34" charset="-122"/>
                <a:ea typeface="微软雅黑" panose="020B0503020204020204" pitchFamily="34" charset="-122"/>
              </a:rPr>
              <a:t>XDP</a:t>
            </a:r>
            <a:r>
              <a:rPr lang="zh-CN" altLang="en-US" dirty="0">
                <a:latin typeface="微软雅黑" panose="020B0503020204020204" pitchFamily="34" charset="-122"/>
                <a:ea typeface="微软雅黑" panose="020B0503020204020204" pitchFamily="34" charset="-122"/>
              </a:rPr>
              <a:t>程序在内核中实行拦截，并将新提案的信息写入环形缓冲区，用户空间的协议主程序异步轮询缓冲区信息并按协议要求快速处理，省去了</a:t>
            </a:r>
            <a:r>
              <a:rPr lang="zh-CN" altLang="en-US" dirty="0">
                <a:latin typeface="微软雅黑" panose="020B0503020204020204" pitchFamily="34" charset="-122"/>
                <a:ea typeface="微软雅黑" panose="020B0503020204020204" pitchFamily="34" charset="-122"/>
                <a:sym typeface="+mn-ea"/>
              </a:rPr>
              <a:t>内核网络栈的遍历</a:t>
            </a:r>
            <a:r>
              <a:rPr lang="zh-CN" altLang="en-US" dirty="0">
                <a:latin typeface="微软雅黑" panose="020B0503020204020204" pitchFamily="34" charset="-122"/>
                <a:ea typeface="微软雅黑" panose="020B0503020204020204" pitchFamily="34" charset="-122"/>
                <a:sym typeface="+mn-ea"/>
              </a:rPr>
              <a:t>流程</a:t>
            </a:r>
            <a:endParaRPr lang="zh-CN" altLang="en-US" dirty="0">
              <a:latin typeface="微软雅黑" panose="020B0503020204020204" pitchFamily="34" charset="-122"/>
              <a:ea typeface="微软雅黑" panose="020B0503020204020204" pitchFamily="34" charset="-122"/>
              <a:sym typeface="+mn-ea"/>
            </a:endParaRP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当主节点接收到副本的确认消息后，利用</a:t>
            </a:r>
            <a:r>
              <a:rPr lang="en-US" altLang="zh-CN" dirty="0">
                <a:latin typeface="微软雅黑" panose="020B0503020204020204" pitchFamily="34" charset="-122"/>
                <a:ea typeface="微软雅黑" panose="020B0503020204020204" pitchFamily="34" charset="-122"/>
              </a:rPr>
              <a:t>XDP</a:t>
            </a:r>
            <a:r>
              <a:rPr lang="zh-CN" altLang="en-US" dirty="0">
                <a:latin typeface="微软雅黑" panose="020B0503020204020204" pitchFamily="34" charset="-122"/>
                <a:ea typeface="微软雅黑" panose="020B0503020204020204" pitchFamily="34" charset="-122"/>
              </a:rPr>
              <a:t>在数据链层进行拦截，同时在内核中维护一个位数组，根据确认消息记录每个提案的确认数量，当达到半数以上确认，会统一提交给用户空间的协议主程序处理，省去多次内核网络栈遍历所带来的</a:t>
            </a:r>
            <a:r>
              <a:rPr lang="zh-CN" altLang="en-US" dirty="0">
                <a:latin typeface="微软雅黑" panose="020B0503020204020204" pitchFamily="34" charset="-122"/>
                <a:ea typeface="微软雅黑" panose="020B0503020204020204" pitchFamily="34" charset="-122"/>
              </a:rPr>
              <a:t>开销</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1" i="0" dirty="0">
              <a:solidFill>
                <a:srgbClr val="191B1F"/>
              </a:solidFill>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本文利用</a:t>
            </a:r>
            <a:r>
              <a:rPr lang="en-US" altLang="zh-CN" dirty="0">
                <a:latin typeface="微软雅黑" panose="020B0503020204020204" pitchFamily="34" charset="-122"/>
                <a:ea typeface="微软雅黑" panose="020B0503020204020204" pitchFamily="34" charset="-122"/>
              </a:rPr>
              <a:t>ClouldLab</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sym typeface="+mn-ea"/>
              </a:rPr>
              <a:t>8</a:t>
            </a:r>
            <a:r>
              <a:rPr lang="zh-CN" altLang="en-US" dirty="0">
                <a:latin typeface="微软雅黑" panose="020B0503020204020204" pitchFamily="34" charset="-122"/>
                <a:ea typeface="微软雅黑" panose="020B0503020204020204" pitchFamily="34" charset="-122"/>
                <a:sym typeface="+mn-ea"/>
              </a:rPr>
              <a:t>台</a:t>
            </a:r>
            <a:r>
              <a:rPr lang="zh-CN" altLang="en-US" dirty="0">
                <a:latin typeface="微软雅黑" panose="020B0503020204020204" pitchFamily="34" charset="-122"/>
                <a:ea typeface="微软雅黑" panose="020B0503020204020204" pitchFamily="34" charset="-122"/>
              </a:rPr>
              <a:t>服务器完成</a:t>
            </a:r>
            <a:r>
              <a:rPr lang="zh-CN" altLang="en-US" dirty="0">
                <a:latin typeface="微软雅黑" panose="020B0503020204020204" pitchFamily="34" charset="-122"/>
                <a:ea typeface="微软雅黑" panose="020B0503020204020204" pitchFamily="34" charset="-122"/>
              </a:rPr>
              <a:t>实验</a:t>
            </a:r>
            <a:endParaRPr lang="zh-CN" altLang="en-US" dirty="0">
              <a:latin typeface="微软雅黑" panose="020B0503020204020204" pitchFamily="34" charset="-122"/>
              <a:ea typeface="微软雅黑" panose="020B0503020204020204" pitchFamily="34" charset="-122"/>
            </a:endParaRPr>
          </a:p>
          <a:p>
            <a:r>
              <a:rPr lang="zh-CN" altLang="en-US"/>
              <a:t>分别测试了带有</a:t>
            </a:r>
            <a:r>
              <a:rPr lang="en-US" altLang="zh-CN"/>
              <a:t>3</a:t>
            </a:r>
            <a:r>
              <a:rPr lang="zh-CN" altLang="en-US"/>
              <a:t>、</a:t>
            </a:r>
            <a:r>
              <a:rPr lang="en-US" altLang="zh-CN"/>
              <a:t>5</a:t>
            </a:r>
            <a:r>
              <a:rPr lang="zh-CN" altLang="en-US"/>
              <a:t>、</a:t>
            </a:r>
            <a:r>
              <a:rPr lang="en-US" altLang="zh-CN"/>
              <a:t>7</a:t>
            </a:r>
            <a:r>
              <a:rPr lang="zh-CN" altLang="en-US"/>
              <a:t>个副本节点时运行原始</a:t>
            </a:r>
            <a:r>
              <a:rPr lang="en-US" altLang="zh-CN"/>
              <a:t>Multi-Paxos</a:t>
            </a:r>
            <a:r>
              <a:rPr lang="zh-CN" altLang="en-US"/>
              <a:t>协议和运行加速过的协议的中位数延迟、</a:t>
            </a:r>
            <a:r>
              <a:rPr lang="en-US" altLang="zh-CN"/>
              <a:t>99%</a:t>
            </a:r>
            <a:r>
              <a:rPr lang="zh-CN" altLang="en-US"/>
              <a:t>尾延迟和</a:t>
            </a:r>
            <a:r>
              <a:rPr lang="zh-CN" altLang="en-US"/>
              <a:t>网络吞吐量</a:t>
            </a:r>
            <a:endParaRPr lang="zh-CN" altLang="en-US"/>
          </a:p>
          <a:p>
            <a:r>
              <a:rPr lang="en-US" altLang="zh-CN"/>
              <a:t>Electrode</a:t>
            </a:r>
            <a:r>
              <a:rPr lang="zh-CN" altLang="en-US"/>
              <a:t>加速版</a:t>
            </a:r>
            <a:r>
              <a:rPr lang="en-US" altLang="zh-CN"/>
              <a:t>Multi-Paxos</a:t>
            </a:r>
            <a:r>
              <a:rPr lang="zh-CN" altLang="en-US"/>
              <a:t>协议在</a:t>
            </a:r>
            <a:r>
              <a:rPr lang="en-US" altLang="zh-CN"/>
              <a:t>3</a:t>
            </a:r>
            <a:r>
              <a:rPr lang="zh-CN" altLang="en-US"/>
              <a:t>个、</a:t>
            </a:r>
            <a:r>
              <a:rPr lang="en-US" altLang="zh-CN"/>
              <a:t>5</a:t>
            </a:r>
            <a:r>
              <a:rPr lang="zh-CN" altLang="en-US"/>
              <a:t>个和</a:t>
            </a:r>
            <a:r>
              <a:rPr lang="en-US" altLang="zh-CN"/>
              <a:t>7</a:t>
            </a:r>
            <a:r>
              <a:rPr lang="zh-CN" altLang="en-US"/>
              <a:t>个副本下的最大吞吐量随着副本节点的增多，其增幅也逐渐大</a:t>
            </a:r>
            <a:br>
              <a:rPr lang="en-US" altLang="zh-CN"/>
            </a:br>
            <a:r>
              <a:rPr lang="zh-CN" altLang="en-US"/>
              <a:t>中位数延迟和尾延迟也分别降低了</a:t>
            </a:r>
            <a:r>
              <a:rPr lang="en-US" altLang="zh-CN"/>
              <a:t>10</a:t>
            </a:r>
            <a:r>
              <a:rPr lang="zh-CN" altLang="en-US"/>
              <a:t>多个百分点</a:t>
            </a:r>
            <a:endParaRPr lang="en-US" altLang="zh-CN"/>
          </a:p>
          <a:p>
            <a:endParaRPr lang="zh-CN" altLang="en-US"/>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sym typeface="+mn-ea"/>
              </a:rPr>
              <a:t>此外本文还分别对基于</a:t>
            </a:r>
            <a:r>
              <a:rPr lang="zh-CN" altLang="en-US">
                <a:sym typeface="+mn-ea"/>
              </a:rPr>
              <a:t>消息广播，快速确认或者等待法定人数机制加速的</a:t>
            </a:r>
            <a:r>
              <a:rPr lang="en-US" altLang="zh-CN">
                <a:sym typeface="+mn-ea"/>
              </a:rPr>
              <a:t>multi-paxos</a:t>
            </a:r>
            <a:r>
              <a:rPr lang="zh-CN" altLang="en-US">
                <a:sym typeface="+mn-ea"/>
              </a:rPr>
              <a:t>协议进行了测试</a:t>
            </a:r>
            <a:endParaRPr lang="zh-CN" altLang="en-US">
              <a:sym typeface="+mn-ea"/>
            </a:endParaRPr>
          </a:p>
          <a:p>
            <a:r>
              <a:rPr lang="zh-CN" altLang="en-US" dirty="0">
                <a:latin typeface="微软雅黑" panose="020B0503020204020204" pitchFamily="34" charset="-122"/>
                <a:ea typeface="微软雅黑" panose="020B0503020204020204" pitchFamily="34" charset="-122"/>
                <a:sym typeface="+mn-ea"/>
              </a:rPr>
              <a:t>从图中可以看出每个设计都能独立地对原协议进行性能优化，凸显了</a:t>
            </a:r>
            <a:r>
              <a:rPr lang="zh-CN" altLang="en-US"/>
              <a:t>每个优化设计的良好模块化特性</a:t>
            </a:r>
            <a:endParaRPr lang="zh-CN" altLang="en-US"/>
          </a:p>
          <a:p>
            <a:endParaRPr lang="zh-CN" altLang="en-US">
              <a:sym typeface="+mn-ea"/>
            </a:endParaRPr>
          </a:p>
          <a:p>
            <a:r>
              <a:rPr lang="zh-CN" altLang="en-US"/>
              <a:t>在</a:t>
            </a:r>
            <a:r>
              <a:rPr lang="en-US" altLang="zh-CN"/>
              <a:t>Multi-Paxos</a:t>
            </a:r>
            <a:r>
              <a:rPr lang="zh-CN" altLang="en-US"/>
              <a:t>协议和</a:t>
            </a:r>
            <a:r>
              <a:rPr lang="en-US" altLang="zh-CN"/>
              <a:t>Electrode</a:t>
            </a:r>
            <a:r>
              <a:rPr lang="zh-CN" altLang="en-US"/>
              <a:t>加速版协议之上运行了一个事务型</a:t>
            </a:r>
            <a:r>
              <a:rPr lang="zh-CN" altLang="en-US">
                <a:sym typeface="+mn-ea"/>
              </a:rPr>
              <a:t>应用</a:t>
            </a:r>
            <a:endParaRPr lang="zh-CN" altLang="en-US">
              <a:sym typeface="+mn-ea"/>
            </a:endParaRPr>
          </a:p>
          <a:p>
            <a:r>
              <a:rPr lang="zh-CN" altLang="en-US">
                <a:sym typeface="+mn-ea"/>
              </a:rPr>
              <a:t>可以看到加速后的协议在</a:t>
            </a:r>
            <a:r>
              <a:rPr lang="en-US" altLang="zh-CN">
                <a:sym typeface="+mn-ea"/>
              </a:rPr>
              <a:t>3</a:t>
            </a:r>
            <a:r>
              <a:rPr lang="zh-CN" altLang="en-US">
                <a:sym typeface="+mn-ea"/>
              </a:rPr>
              <a:t>个、</a:t>
            </a:r>
            <a:r>
              <a:rPr lang="en-US" altLang="zh-CN">
                <a:sym typeface="+mn-ea"/>
              </a:rPr>
              <a:t>5</a:t>
            </a:r>
            <a:r>
              <a:rPr lang="zh-CN" altLang="en-US">
                <a:sym typeface="+mn-ea"/>
              </a:rPr>
              <a:t>个和</a:t>
            </a:r>
            <a:r>
              <a:rPr lang="en-US" altLang="zh-CN">
                <a:sym typeface="+mn-ea"/>
              </a:rPr>
              <a:t>7</a:t>
            </a:r>
            <a:r>
              <a:rPr lang="zh-CN" altLang="en-US">
                <a:sym typeface="+mn-ea"/>
              </a:rPr>
              <a:t>个副本的状态下吞吐量的到了明显的提升</a:t>
            </a:r>
            <a:endParaRPr lang="zh-CN" altLang="en-US">
              <a:sym typeface="+mn-ea"/>
            </a:endParaRPr>
          </a:p>
          <a:p>
            <a:r>
              <a:rPr lang="zh-CN" altLang="en-US">
                <a:sym typeface="+mn-ea"/>
              </a:rPr>
              <a:t>随着副本节点的增多，加速后的协议的延迟并没有发生过多变化</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file:////var/folders/6w/0ftrt2wj1sx03zt3_zycm4_c0000gn/T/com.microsoft.Powerpoint/converted_emf.emf" TargetMode="Externa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1060222"/>
            <a:ext cx="12192000" cy="3166420"/>
          </a:xfrm>
          <a:prstGeom prst="rect">
            <a:avLst/>
          </a:prstGeom>
          <a:solidFill>
            <a:srgbClr val="1A629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200" b="1" dirty="0">
              <a:latin typeface="微软雅黑" panose="020B0503020204020204" pitchFamily="34" charset="-122"/>
              <a:ea typeface="微软雅黑" panose="020B0503020204020204" pitchFamily="34" charset="-122"/>
            </a:endParaRPr>
          </a:p>
        </p:txBody>
      </p:sp>
      <p:pic>
        <p:nvPicPr>
          <p:cNvPr id="14" name="图片 13" descr="2015916225123342.jpg"/>
          <p:cNvPicPr>
            <a:picLocks noChangeAspect="1"/>
          </p:cNvPicPr>
          <p:nvPr/>
        </p:nvPicPr>
        <p:blipFill rotWithShape="1">
          <a:blip r:embed="rId1" cstate="print"/>
          <a:srcRect l="7445" r="9987"/>
          <a:stretch>
            <a:fillRect/>
          </a:stretch>
        </p:blipFill>
        <p:spPr>
          <a:xfrm>
            <a:off x="5080689" y="4632981"/>
            <a:ext cx="2030621" cy="1998443"/>
          </a:xfrm>
          <a:prstGeom prst="rect">
            <a:avLst/>
          </a:prstGeom>
        </p:spPr>
      </p:pic>
      <p:sp>
        <p:nvSpPr>
          <p:cNvPr id="17" name="标题占位符 1"/>
          <p:cNvSpPr txBox="1"/>
          <p:nvPr/>
        </p:nvSpPr>
        <p:spPr>
          <a:xfrm>
            <a:off x="466725" y="2057400"/>
            <a:ext cx="11257915" cy="72580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36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Electrode: Accelerating Distributed Protocols with eBPF</a:t>
            </a:r>
            <a:endParaRPr lang="en-US" altLang="zh-CN" sz="36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标题占位符 1"/>
          <p:cNvSpPr txBox="1"/>
          <p:nvPr/>
        </p:nvSpPr>
        <p:spPr>
          <a:xfrm>
            <a:off x="9827895" y="3500120"/>
            <a:ext cx="1591310" cy="43243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NSDI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2023</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标题占位符 1"/>
          <p:cNvSpPr txBox="1"/>
          <p:nvPr/>
        </p:nvSpPr>
        <p:spPr>
          <a:xfrm>
            <a:off x="8648700" y="5321935"/>
            <a:ext cx="2770505" cy="509270"/>
          </a:xfrm>
          <a:prstGeom prst="rect">
            <a:avLst/>
          </a:prstGeom>
          <a:ln>
            <a:noFill/>
          </a:ln>
        </p:spPr>
        <p:txBody>
          <a:bodyPr vert="horz" lIns="0" tIns="45720" rIns="91440" bIns="45720" rtlCol="0" anchor="b" anchorCtr="0">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sz="26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Presented</a:t>
            </a:r>
            <a:r>
              <a:rPr lang="zh-CN" altLang="en-US" sz="26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by</a:t>
            </a:r>
            <a:r>
              <a:rPr lang="zh-CN" altLang="en-US" sz="26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dirty="0">
                <a:solidFill>
                  <a:sysClr val="windowText" lastClr="000000"/>
                </a:solidFill>
                <a:latin typeface="宋体" panose="02010600030101010101" pitchFamily="2" charset="-122"/>
                <a:ea typeface="宋体" panose="02010600030101010101" pitchFamily="2" charset="-122"/>
                <a:cs typeface="Times New Roman" panose="02020603050405020304" pitchFamily="18" charset="0"/>
              </a:rPr>
              <a:t>张</a:t>
            </a:r>
            <a:r>
              <a:rPr lang="zh-CN" altLang="en-US" sz="2600" dirty="0">
                <a:solidFill>
                  <a:sysClr val="windowText" lastClr="000000"/>
                </a:solidFill>
                <a:latin typeface="宋体" panose="02010600030101010101" pitchFamily="2" charset="-122"/>
                <a:ea typeface="宋体" panose="02010600030101010101" pitchFamily="2" charset="-122"/>
                <a:cs typeface="Times New Roman" panose="02020603050405020304" pitchFamily="18" charset="0"/>
              </a:rPr>
              <a:t>高义</a:t>
            </a:r>
            <a:endParaRPr lang="zh-CN" altLang="en-US" sz="2600" dirty="0">
              <a:solidFill>
                <a:sysClr val="windowText" lastClr="00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8" name="文本框 7"/>
          <p:cNvSpPr txBox="1"/>
          <p:nvPr/>
        </p:nvSpPr>
        <p:spPr>
          <a:xfrm>
            <a:off x="2334260" y="2854960"/>
            <a:ext cx="7523480" cy="645160"/>
          </a:xfrm>
          <a:prstGeom prst="rect">
            <a:avLst/>
          </a:prstGeom>
          <a:noFill/>
        </p:spPr>
        <p:txBody>
          <a:bodyPr wrap="square">
            <a:spAutoFit/>
          </a:bodyPr>
          <a:lstStyle/>
          <a:p>
            <a:pPr algn="ctr"/>
            <a:r>
              <a:rPr lang="en-US" altLang="zh-CN" i="1">
                <a:solidFill>
                  <a:schemeClr val="bg1"/>
                </a:solidFill>
                <a:latin typeface="Times New Roman" panose="02020603050405020304" pitchFamily="18" charset="0"/>
                <a:cs typeface="Times New Roman" panose="02020603050405020304" pitchFamily="18" charset="0"/>
              </a:rPr>
              <a:t>Yang Zhou, Harvard University; Zezhou Wang, Peking University; </a:t>
            </a:r>
            <a:br>
              <a:rPr lang="en-US" altLang="zh-CN" i="1">
                <a:solidFill>
                  <a:schemeClr val="bg1"/>
                </a:solidFill>
                <a:latin typeface="Times New Roman" panose="02020603050405020304" pitchFamily="18" charset="0"/>
                <a:cs typeface="Times New Roman" panose="02020603050405020304" pitchFamily="18" charset="0"/>
              </a:rPr>
            </a:br>
            <a:r>
              <a:rPr lang="en-US" altLang="zh-CN" i="1">
                <a:solidFill>
                  <a:schemeClr val="bg1"/>
                </a:solidFill>
                <a:latin typeface="Times New Roman" panose="02020603050405020304" pitchFamily="18" charset="0"/>
                <a:cs typeface="Times New Roman" panose="02020603050405020304" pitchFamily="18" charset="0"/>
              </a:rPr>
              <a:t>Sowmya Dharanipragada, Cornell University; Minlan Yu, Harvard University</a:t>
            </a:r>
            <a:endParaRPr lang="en-US" altLang="zh-CN" i="1">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p:cNvCxnSpPr>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p:cNvCxnSpPr>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Experiment</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斜纹 28"/>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1" name="斜纹 30"/>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2465705" y="1616710"/>
            <a:ext cx="7259955" cy="27362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宋体" panose="02010600030101010101" pitchFamily="2"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6" name="文本框 55"/>
          <p:cNvSpPr txBox="1"/>
          <p:nvPr/>
        </p:nvSpPr>
        <p:spPr>
          <a:xfrm>
            <a:off x="9232369" y="6583649"/>
            <a:ext cx="2390398"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宋体" panose="02010600030101010101" pitchFamily="2"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6" name="直接连接符 5"/>
          <p:cNvCxnSpPr>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2" name="直接连接符 21"/>
          <p:cNvCxnSpPr>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Inspiration</a:t>
            </a:r>
            <a:endParaRPr lang="zh-CN" altLang="en-US" sz="2800"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斜纹 28"/>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斜纹 30"/>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p:cNvSpPr txBox="1"/>
          <p:nvPr/>
        </p:nvSpPr>
        <p:spPr>
          <a:xfrm>
            <a:off x="895350" y="1177925"/>
            <a:ext cx="9761855" cy="4144010"/>
          </a:xfrm>
          <a:prstGeom prst="rect">
            <a:avLst/>
          </a:prstGeom>
          <a:noFill/>
        </p:spPr>
        <p:txBody>
          <a:bodyPr wrap="square">
            <a:noAutofit/>
          </a:bodyPr>
          <a:p>
            <a:pPr marL="285750" indent="-285750" fontAlgn="auto">
              <a:lnSpc>
                <a:spcPct val="150000"/>
              </a:lnSpc>
              <a:spcBef>
                <a:spcPts val="1200"/>
              </a:spcBef>
              <a:buFont typeface="Arial" panose="020B0604020202020204" pitchFamily="34" charset="0"/>
              <a:buChar cha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了解了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eBPF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XDP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技术的作用与</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局限性</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fontAlgn="auto">
              <a:lnSpc>
                <a:spcPct val="150000"/>
              </a:lnSpc>
              <a:spcBef>
                <a:spcPts val="1200"/>
              </a:spcBef>
              <a:buFont typeface="Arial" panose="020B0604020202020204" pitchFamily="34" charset="0"/>
              <a:buChar cha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考虑后续用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eBPF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的数据包复制与转发功能解决数字孪生网络与物理对象之间的实时同步问题</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fontAlgn="auto">
              <a:lnSpc>
                <a:spcPct val="150000"/>
              </a:lnSpc>
              <a:spcBef>
                <a:spcPts val="1200"/>
              </a:spcBef>
              <a:buFont typeface="Arial" panose="020B0604020202020204" pitchFamily="34" charset="0"/>
              <a:buChar cha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也可以寻找其他网络协议基于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eBPF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内核技术进行性能</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优化</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fontAlgn="auto">
              <a:lnSpc>
                <a:spcPct val="150000"/>
              </a:lnSpc>
              <a:spcBef>
                <a:spcPts val="1200"/>
              </a:spcBef>
              <a:buFont typeface="Arial" panose="020B0604020202020204" pitchFamily="34" charset="0"/>
              <a:buChar char="•"/>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C6299"/>
          </a:solidFill>
          <a:ln w="12700" cap="flat" cmpd="sng" algn="ctr">
            <a:noFill/>
            <a:prstDash val="solid"/>
            <a:miter lim="800000"/>
          </a:ln>
          <a:effectLst/>
        </p:spPr>
        <p:txBody>
          <a:bodyPr rtlCol="0" anchor="ctr"/>
          <a:lstStyle/>
          <a:p>
            <a:pPr algn="ctr"/>
            <a:endParaRPr lang="zh-CN" altLang="en-US" kern="0">
              <a:solidFill>
                <a:prstClr val="white"/>
              </a:solidFill>
              <a:latin typeface="Arial" panose="020B0604020202020204"/>
              <a:ea typeface="微软雅黑" panose="020B0503020204020204" pitchFamily="34" charset="-122"/>
            </a:endParaRPr>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en-US" altLang="zh-CN" sz="3600" dirty="0">
                <a:solidFill>
                  <a:schemeClr val="bg1"/>
                </a:solidFill>
                <a:latin typeface="Comic Sans MS" panose="030F0702030302020204" pitchFamily="66" charset="0"/>
                <a:ea typeface="方正宋刻本秀楷简体" panose="02000000000000000000" charset="-122"/>
                <a:cs typeface="Arial" panose="020B0604020202020204" pitchFamily="34" charset="0"/>
                <a:sym typeface="+mn-ea"/>
              </a:rPr>
              <a:t>Thanks you </a:t>
            </a:r>
            <a:r>
              <a:rPr lang="zh-CN" altLang="en-US" sz="3600" b="1" dirty="0">
                <a:solidFill>
                  <a:schemeClr val="bg1"/>
                </a:solidFill>
              </a:rPr>
              <a:t>！</a:t>
            </a:r>
            <a:endParaRPr lang="zh-CN" sz="36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7" name="图片 16" descr="2015916225123342.jpg"/>
          <p:cNvPicPr>
            <a:picLocks noChangeAspect="1"/>
          </p:cNvPicPr>
          <p:nvPr/>
        </p:nvPicPr>
        <p:blipFill>
          <a:blip r:embed="rId1" cstate="print"/>
          <a:stretch>
            <a:fillRect/>
          </a:stretch>
        </p:blipFill>
        <p:spPr>
          <a:xfrm>
            <a:off x="322580" y="2244090"/>
            <a:ext cx="2369820" cy="1927225"/>
          </a:xfrm>
          <a:prstGeom prst="rect">
            <a:avLst/>
          </a:prstGeom>
        </p:spPr>
      </p:pic>
      <p:pic>
        <p:nvPicPr>
          <p:cNvPr id="3" name="图片 2"/>
          <p:cNvPicPr>
            <a:picLocks noChangeAspect="1"/>
          </p:cNvPicPr>
          <p:nvPr/>
        </p:nvPicPr>
        <p:blipFill>
          <a:blip r:link="rId2"/>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p:cNvCxnSpPr>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p:cNvCxnSpPr>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895075" y="156847"/>
            <a:ext cx="6531159"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sym typeface="+mn-ea"/>
              </a:rPr>
              <a:t>Background</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斜纹 31"/>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 name="组合 1"/>
          <p:cNvGrpSpPr/>
          <p:nvPr/>
        </p:nvGrpSpPr>
        <p:grpSpPr>
          <a:xfrm>
            <a:off x="1105535" y="911860"/>
            <a:ext cx="10458450" cy="2485390"/>
            <a:chOff x="-615" y="-810"/>
            <a:chExt cx="8724" cy="4886"/>
          </a:xfrm>
        </p:grpSpPr>
        <p:sp>
          <p:nvSpPr>
            <p:cNvPr id="16" name="矩形: 圆角 15"/>
            <p:cNvSpPr/>
            <p:nvPr/>
          </p:nvSpPr>
          <p:spPr>
            <a:xfrm>
              <a:off x="-615" y="-810"/>
              <a:ext cx="8724" cy="4886"/>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3" name="文本框 12"/>
            <p:cNvSpPr txBox="1"/>
            <p:nvPr/>
          </p:nvSpPr>
          <p:spPr>
            <a:xfrm>
              <a:off x="-392" y="-588"/>
              <a:ext cx="8501" cy="4442"/>
            </a:xfrm>
            <a:prstGeom prst="rect">
              <a:avLst/>
            </a:prstGeom>
            <a:noFill/>
          </p:spPr>
          <p:txBody>
            <a:bodyPr wrap="square">
              <a:noAutofit/>
            </a:bodyPr>
            <a:lstStyle/>
            <a:p>
              <a:pPr marL="285750" indent="-285750">
                <a:lnSpc>
                  <a:spcPct val="200000"/>
                </a:lnSpc>
                <a:buFont typeface="Arial" panose="020B0604020202020204" pitchFamily="34" charset="0"/>
                <a:buChar char="•"/>
              </a:pPr>
              <a:r>
                <a:rPr lang="zh-CN" altLang="en-US" sz="2000" b="1" dirty="0">
                  <a:latin typeface="宋体" panose="02010600030101010101" pitchFamily="2" charset="-122"/>
                  <a:ea typeface="宋体" panose="02010600030101010101" pitchFamily="2" charset="-122"/>
                  <a:cs typeface="Times New Roman" panose="02020603050405020304" pitchFamily="18" charset="0"/>
                </a:rPr>
                <a:t>分区容错：</a:t>
              </a:r>
              <a:r>
                <a:rPr lang="zh-CN" altLang="en-US" sz="2000" dirty="0">
                  <a:latin typeface="宋体" panose="02010600030101010101" pitchFamily="2" charset="-122"/>
                  <a:ea typeface="宋体" panose="02010600030101010101" pitchFamily="2" charset="-122"/>
                  <a:cs typeface="Times New Roman" panose="02020603050405020304" pitchFamily="18" charset="0"/>
                </a:rPr>
                <a:t>部署</a:t>
              </a:r>
              <a:r>
                <a:rPr lang="en-US" altLang="zh-CN" sz="2000" dirty="0">
                  <a:latin typeface="宋体" panose="02010600030101010101" pitchFamily="2" charset="-122"/>
                  <a:ea typeface="宋体" panose="02010600030101010101" pitchFamily="2" charset="-122"/>
                  <a:cs typeface="Times New Roman" panose="02020603050405020304" pitchFamily="18" charset="0"/>
                </a:rPr>
                <a:t>同一</a:t>
              </a:r>
              <a:r>
                <a:rPr lang="zh-CN" altLang="en-US" sz="2000" dirty="0">
                  <a:latin typeface="宋体" panose="02010600030101010101" pitchFamily="2" charset="-122"/>
                  <a:ea typeface="宋体" panose="02010600030101010101" pitchFamily="2" charset="-122"/>
                  <a:cs typeface="Times New Roman" panose="02020603050405020304" pitchFamily="18" charset="0"/>
                </a:rPr>
                <a:t>服务的</a:t>
              </a:r>
              <a:r>
                <a:rPr lang="en-US" altLang="zh-CN" sz="2000" dirty="0">
                  <a:latin typeface="宋体" panose="02010600030101010101" pitchFamily="2" charset="-122"/>
                  <a:ea typeface="宋体" panose="02010600030101010101" pitchFamily="2" charset="-122"/>
                  <a:cs typeface="Times New Roman" panose="02020603050405020304" pitchFamily="18" charset="0"/>
                </a:rPr>
                <a:t>多个副本在不同的节点上</a:t>
              </a:r>
              <a:r>
                <a:rPr lang="zh-CN" altLang="en-US" sz="2000" dirty="0">
                  <a:latin typeface="宋体" panose="02010600030101010101" pitchFamily="2" charset="-122"/>
                  <a:ea typeface="宋体" panose="02010600030101010101" pitchFamily="2" charset="-122"/>
                  <a:cs typeface="Times New Roman" panose="02020603050405020304" pitchFamily="18" charset="0"/>
                </a:rPr>
                <a:t>，提高服务容错能力</a:t>
              </a:r>
              <a:endParaRPr lang="en-US" altLang="zh-CN" sz="2000"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zh-CN" altLang="en-US" sz="2000" b="1" dirty="0">
                  <a:latin typeface="宋体" panose="02010600030101010101" pitchFamily="2" charset="-122"/>
                  <a:ea typeface="宋体" panose="02010600030101010101" pitchFamily="2" charset="-122"/>
                  <a:cs typeface="Times New Roman" panose="02020603050405020304" pitchFamily="18" charset="0"/>
                </a:rPr>
                <a:t>状态机复制</a:t>
              </a:r>
              <a:r>
                <a:rPr lang="zh-CN" altLang="en-US" sz="2000" b="1" dirty="0">
                  <a:latin typeface="宋体" panose="02010600030101010101" pitchFamily="2" charset="-122"/>
                  <a:ea typeface="宋体" panose="02010600030101010101" pitchFamily="2" charset="-122"/>
                  <a:cs typeface="Times New Roman" panose="02020603050405020304" pitchFamily="18" charset="0"/>
                  <a:sym typeface="+mn-ea"/>
                </a:rPr>
                <a:t>：</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宋体" panose="02010600030101010101" pitchFamily="2" charset="-122"/>
                  <a:ea typeface="宋体" panose="02010600030101010101" pitchFamily="2" charset="-122"/>
                  <a:cs typeface="Times New Roman" panose="02020603050405020304" pitchFamily="18" charset="0"/>
                </a:rPr>
                <a:t>当一个副本状态更新后，将该副本的更新及时</a:t>
              </a:r>
              <a:r>
                <a:rPr lang="zh-CN" altLang="en-US" sz="2000" dirty="0">
                  <a:latin typeface="宋体" panose="02010600030101010101" pitchFamily="2" charset="-122"/>
                  <a:ea typeface="宋体" panose="02010600030101010101" pitchFamily="2" charset="-122"/>
                  <a:cs typeface="Times New Roman" panose="02020603050405020304" pitchFamily="18" charset="0"/>
                  <a:sym typeface="+mn-ea"/>
                </a:rPr>
                <a:t>同步到</a:t>
              </a:r>
              <a:r>
                <a:rPr lang="zh-CN" altLang="en-US" sz="2000" dirty="0">
                  <a:latin typeface="宋体" panose="02010600030101010101" pitchFamily="2" charset="-122"/>
                  <a:ea typeface="宋体" panose="02010600030101010101" pitchFamily="2" charset="-122"/>
                  <a:cs typeface="Times New Roman" panose="02020603050405020304" pitchFamily="18" charset="0"/>
                </a:rPr>
                <a:t>其他副本</a:t>
              </a: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a:p>
              <a:pPr marL="285750" indent="-285750">
                <a:lnSpc>
                  <a:spcPct val="200000"/>
                </a:lnSpc>
                <a:buFont typeface="Arial" panose="020B0604020202020204" pitchFamily="34" charset="0"/>
                <a:buChar char="•"/>
              </a:pPr>
              <a:r>
                <a:rPr lang="zh-CN" altLang="en-US" sz="2000" b="1" dirty="0">
                  <a:latin typeface="宋体" panose="02010600030101010101" pitchFamily="2" charset="-122"/>
                  <a:ea typeface="宋体" panose="02010600030101010101" pitchFamily="2" charset="-122"/>
                  <a:cs typeface="Times New Roman" panose="02020603050405020304" pitchFamily="18" charset="0"/>
                </a:rPr>
                <a:t>分布式一致性协议</a:t>
              </a:r>
              <a:r>
                <a:rPr lang="zh-CN" altLang="en-US" sz="2000" b="1" dirty="0">
                  <a:latin typeface="宋体" panose="02010600030101010101" pitchFamily="2" charset="-122"/>
                  <a:ea typeface="宋体" panose="02010600030101010101" pitchFamily="2" charset="-122"/>
                  <a:cs typeface="Times New Roman" panose="02020603050405020304" pitchFamily="18" charset="0"/>
                  <a:sym typeface="+mn-ea"/>
                </a:rPr>
                <a:t>：</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宋体" panose="02010600030101010101" pitchFamily="2" charset="-122"/>
                  <a:ea typeface="宋体" panose="02010600030101010101" pitchFamily="2" charset="-122"/>
                  <a:cs typeface="Times New Roman" panose="02020603050405020304" pitchFamily="18" charset="0"/>
                </a:rPr>
                <a:t>实现状态机复制，</a:t>
              </a:r>
              <a:r>
                <a:rPr lang="zh-CN" altLang="en-US" sz="2000" dirty="0">
                  <a:latin typeface="宋体" panose="02010600030101010101" pitchFamily="2" charset="-122"/>
                  <a:ea typeface="宋体" panose="02010600030101010101" pitchFamily="2" charset="-122"/>
                  <a:cs typeface="宋体" panose="02010600030101010101" pitchFamily="2" charset="-122"/>
                </a:rPr>
                <a:t>确保所有节点在同一时刻具有相同日志</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数据</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grpSp>
      <p:grpSp>
        <p:nvGrpSpPr>
          <p:cNvPr id="50" name="组合 49"/>
          <p:cNvGrpSpPr/>
          <p:nvPr/>
        </p:nvGrpSpPr>
        <p:grpSpPr>
          <a:xfrm>
            <a:off x="2849880" y="3609975"/>
            <a:ext cx="7357745" cy="2466340"/>
            <a:chOff x="8370" y="5610"/>
            <a:chExt cx="11587" cy="3884"/>
          </a:xfrm>
        </p:grpSpPr>
        <p:grpSp>
          <p:nvGrpSpPr>
            <p:cNvPr id="17" name="组合 16"/>
            <p:cNvGrpSpPr/>
            <p:nvPr/>
          </p:nvGrpSpPr>
          <p:grpSpPr>
            <a:xfrm>
              <a:off x="11401" y="5934"/>
              <a:ext cx="5336" cy="3526"/>
              <a:chOff x="9289" y="5928"/>
              <a:chExt cx="5336" cy="3526"/>
            </a:xfrm>
          </p:grpSpPr>
          <p:sp>
            <p:nvSpPr>
              <p:cNvPr id="10" name="矩形 9"/>
              <p:cNvSpPr/>
              <p:nvPr/>
            </p:nvSpPr>
            <p:spPr>
              <a:xfrm>
                <a:off x="9289" y="5928"/>
                <a:ext cx="5336" cy="3527"/>
              </a:xfrm>
              <a:prstGeom prst="rect">
                <a:avLst/>
              </a:prstGeom>
            </p:spPr>
            <p:style>
              <a:lnRef idx="3">
                <a:prstClr val="black"/>
              </a:lnRef>
              <a:fillRef idx="0">
                <a:srgbClr val="FFFFFF"/>
              </a:fillRef>
              <a:effectRef idx="0">
                <a:srgbClr val="FFFFFF"/>
              </a:effectRef>
              <a:fontRef idx="minor">
                <a:schemeClr val="tx1"/>
              </a:fontRef>
            </p:style>
            <p:txBody>
              <a:bodyPr rtlCol="0" anchor="ctr"/>
              <a:p>
                <a:pPr algn="ctr"/>
                <a:endParaRPr lang="zh-CN" altLang="en-US"/>
              </a:p>
            </p:txBody>
          </p:sp>
          <p:sp>
            <p:nvSpPr>
              <p:cNvPr id="12" name="圆角矩形 11"/>
              <p:cNvSpPr/>
              <p:nvPr/>
            </p:nvSpPr>
            <p:spPr>
              <a:xfrm>
                <a:off x="9689" y="7996"/>
                <a:ext cx="1393" cy="867"/>
              </a:xfrm>
              <a:prstGeom prst="roundRect">
                <a:avLst/>
              </a:prstGeom>
            </p:spPr>
            <p:style>
              <a:lnRef idx="3">
                <a:prstClr val="black"/>
              </a:lnRef>
              <a:fillRef idx="0">
                <a:srgbClr val="FFFFFF"/>
              </a:fillRef>
              <a:effectRef idx="0">
                <a:srgbClr val="FFFFFF"/>
              </a:effectRef>
              <a:fontRef idx="minor">
                <a:schemeClr val="tx1"/>
              </a:fontRef>
            </p:style>
            <p:txBody>
              <a:bodyPr rtlCol="0" anchor="ctr"/>
              <a:p>
                <a:pPr algn="ctr"/>
                <a:endParaRPr lang="zh-CN" altLang="en-US"/>
              </a:p>
            </p:txBody>
          </p:sp>
          <p:sp>
            <p:nvSpPr>
              <p:cNvPr id="14" name="圆角矩形 13"/>
              <p:cNvSpPr/>
              <p:nvPr/>
            </p:nvSpPr>
            <p:spPr>
              <a:xfrm>
                <a:off x="12741" y="7996"/>
                <a:ext cx="1393" cy="867"/>
              </a:xfrm>
              <a:prstGeom prst="roundRect">
                <a:avLst/>
              </a:prstGeom>
            </p:spPr>
            <p:style>
              <a:lnRef idx="3">
                <a:prstClr val="black"/>
              </a:lnRef>
              <a:fillRef idx="0">
                <a:srgbClr val="FFFFFF"/>
              </a:fillRef>
              <a:effectRef idx="0">
                <a:srgbClr val="FFFFFF"/>
              </a:effectRef>
              <a:fontRef idx="minor">
                <a:schemeClr val="tx1"/>
              </a:fontRef>
            </p:style>
            <p:txBody>
              <a:bodyPr rtlCol="0" anchor="ctr"/>
              <a:p>
                <a:pPr algn="ctr"/>
                <a:endParaRPr lang="zh-CN" altLang="en-US"/>
              </a:p>
            </p:txBody>
          </p:sp>
          <p:sp>
            <p:nvSpPr>
              <p:cNvPr id="15" name="圆角矩形 14"/>
              <p:cNvSpPr/>
              <p:nvPr/>
            </p:nvSpPr>
            <p:spPr>
              <a:xfrm>
                <a:off x="11215" y="6394"/>
                <a:ext cx="1393" cy="867"/>
              </a:xfrm>
              <a:prstGeom prst="roundRect">
                <a:avLst/>
              </a:prstGeom>
            </p:spPr>
            <p:style>
              <a:lnRef idx="3">
                <a:prstClr val="black"/>
              </a:lnRef>
              <a:fillRef idx="0">
                <a:srgbClr val="FFFFFF"/>
              </a:fillRef>
              <a:effectRef idx="0">
                <a:srgbClr val="FFFFFF"/>
              </a:effectRef>
              <a:fontRef idx="minor">
                <a:schemeClr val="tx1"/>
              </a:fontRef>
            </p:style>
            <p:txBody>
              <a:bodyPr rtlCol="0" anchor="ctr"/>
              <a:p>
                <a:pPr algn="ctr"/>
                <a:endParaRPr lang="zh-CN" altLang="en-US"/>
              </a:p>
            </p:txBody>
          </p:sp>
        </p:grpSp>
        <p:grpSp>
          <p:nvGrpSpPr>
            <p:cNvPr id="24" name="组合 23"/>
            <p:cNvGrpSpPr/>
            <p:nvPr/>
          </p:nvGrpSpPr>
          <p:grpSpPr>
            <a:xfrm>
              <a:off x="8405" y="5610"/>
              <a:ext cx="1440" cy="1471"/>
              <a:chOff x="8405" y="6056"/>
              <a:chExt cx="1440" cy="1471"/>
            </a:xfrm>
          </p:grpSpPr>
          <p:sp>
            <p:nvSpPr>
              <p:cNvPr id="5" name="椭圆 4"/>
              <p:cNvSpPr/>
              <p:nvPr/>
            </p:nvSpPr>
            <p:spPr>
              <a:xfrm>
                <a:off x="8405" y="6056"/>
                <a:ext cx="1440" cy="1471"/>
              </a:xfrm>
              <a:prstGeom prst="ellipse">
                <a:avLst/>
              </a:prstGeom>
            </p:spPr>
            <p:style>
              <a:lnRef idx="2">
                <a:prstClr val="black"/>
              </a:lnRef>
              <a:fillRef idx="0">
                <a:srgbClr val="FFFFFF"/>
              </a:fillRef>
              <a:effectRef idx="0">
                <a:srgbClr val="FFFFFF"/>
              </a:effectRef>
              <a:fontRef idx="minor">
                <a:schemeClr val="tx1"/>
              </a:fontRef>
            </p:style>
            <p:txBody>
              <a:bodyPr rtlCol="0" anchor="ctr"/>
              <a:p>
                <a:pPr algn="ctr"/>
                <a:endParaRPr lang="zh-CN" altLang="en-US"/>
              </a:p>
            </p:txBody>
          </p:sp>
          <p:sp>
            <p:nvSpPr>
              <p:cNvPr id="20" name="文本框 19"/>
              <p:cNvSpPr txBox="1"/>
              <p:nvPr/>
            </p:nvSpPr>
            <p:spPr>
              <a:xfrm>
                <a:off x="8440" y="6502"/>
                <a:ext cx="1405" cy="58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Client1</a:t>
                </a:r>
                <a:endParaRPr lang="en-US" altLang="zh-CN">
                  <a:latin typeface="Times New Roman" panose="02020603050405020304" pitchFamily="18" charset="0"/>
                  <a:cs typeface="Times New Roman" panose="02020603050405020304" pitchFamily="18" charset="0"/>
                </a:endParaRPr>
              </a:p>
            </p:txBody>
          </p:sp>
        </p:grpSp>
        <p:grpSp>
          <p:nvGrpSpPr>
            <p:cNvPr id="25" name="组合 24"/>
            <p:cNvGrpSpPr/>
            <p:nvPr/>
          </p:nvGrpSpPr>
          <p:grpSpPr>
            <a:xfrm>
              <a:off x="18508" y="6714"/>
              <a:ext cx="1449" cy="1471"/>
              <a:chOff x="18423" y="3073"/>
              <a:chExt cx="1449" cy="1471"/>
            </a:xfrm>
          </p:grpSpPr>
          <p:sp>
            <p:nvSpPr>
              <p:cNvPr id="26" name="椭圆 25"/>
              <p:cNvSpPr/>
              <p:nvPr/>
            </p:nvSpPr>
            <p:spPr>
              <a:xfrm>
                <a:off x="18423" y="3073"/>
                <a:ext cx="1440" cy="1471"/>
              </a:xfrm>
              <a:prstGeom prst="ellipse">
                <a:avLst/>
              </a:prstGeom>
            </p:spPr>
            <p:style>
              <a:lnRef idx="2">
                <a:prstClr val="black"/>
              </a:lnRef>
              <a:fillRef idx="0">
                <a:srgbClr val="FFFFFF"/>
              </a:fillRef>
              <a:effectRef idx="0">
                <a:srgbClr val="FFFFFF"/>
              </a:effectRef>
              <a:fontRef idx="minor">
                <a:schemeClr val="tx1"/>
              </a:fontRef>
            </p:style>
            <p:txBody>
              <a:bodyPr rtlCol="0" anchor="ctr"/>
              <a:p>
                <a:pPr algn="ctr"/>
                <a:endParaRPr lang="zh-CN" altLang="en-US"/>
              </a:p>
            </p:txBody>
          </p:sp>
          <p:sp>
            <p:nvSpPr>
              <p:cNvPr id="27" name="文本框 26"/>
              <p:cNvSpPr txBox="1"/>
              <p:nvPr/>
            </p:nvSpPr>
            <p:spPr>
              <a:xfrm>
                <a:off x="18467" y="3519"/>
                <a:ext cx="1405" cy="58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Client3</a:t>
                </a:r>
                <a:endParaRPr lang="en-US" altLang="zh-CN">
                  <a:latin typeface="Times New Roman" panose="02020603050405020304" pitchFamily="18" charset="0"/>
                  <a:cs typeface="Times New Roman" panose="02020603050405020304" pitchFamily="18" charset="0"/>
                </a:endParaRPr>
              </a:p>
            </p:txBody>
          </p:sp>
        </p:grpSp>
        <p:grpSp>
          <p:nvGrpSpPr>
            <p:cNvPr id="28" name="组合 27"/>
            <p:cNvGrpSpPr/>
            <p:nvPr/>
          </p:nvGrpSpPr>
          <p:grpSpPr>
            <a:xfrm>
              <a:off x="8370" y="8023"/>
              <a:ext cx="1440" cy="1471"/>
              <a:chOff x="8335" y="6457"/>
              <a:chExt cx="1440" cy="1471"/>
            </a:xfrm>
          </p:grpSpPr>
          <p:sp>
            <p:nvSpPr>
              <p:cNvPr id="29" name="椭圆 28"/>
              <p:cNvSpPr/>
              <p:nvPr/>
            </p:nvSpPr>
            <p:spPr>
              <a:xfrm>
                <a:off x="8335" y="6457"/>
                <a:ext cx="1440" cy="1471"/>
              </a:xfrm>
              <a:prstGeom prst="ellipse">
                <a:avLst/>
              </a:prstGeom>
            </p:spPr>
            <p:style>
              <a:lnRef idx="2">
                <a:prstClr val="black"/>
              </a:lnRef>
              <a:fillRef idx="0">
                <a:srgbClr val="FFFFFF"/>
              </a:fillRef>
              <a:effectRef idx="0">
                <a:srgbClr val="FFFFFF"/>
              </a:effectRef>
              <a:fontRef idx="minor">
                <a:schemeClr val="tx1"/>
              </a:fontRef>
            </p:style>
            <p:txBody>
              <a:bodyPr rtlCol="0" anchor="ctr"/>
              <a:p>
                <a:pPr algn="ctr"/>
                <a:endParaRPr lang="zh-CN" altLang="en-US"/>
              </a:p>
            </p:txBody>
          </p:sp>
          <p:sp>
            <p:nvSpPr>
              <p:cNvPr id="33" name="文本框 32"/>
              <p:cNvSpPr txBox="1"/>
              <p:nvPr/>
            </p:nvSpPr>
            <p:spPr>
              <a:xfrm>
                <a:off x="8370" y="6903"/>
                <a:ext cx="1405" cy="58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Client2</a:t>
                </a:r>
                <a:endParaRPr lang="en-US" altLang="zh-CN">
                  <a:latin typeface="Times New Roman" panose="02020603050405020304" pitchFamily="18" charset="0"/>
                  <a:cs typeface="Times New Roman" panose="02020603050405020304" pitchFamily="18" charset="0"/>
                </a:endParaRPr>
              </a:p>
            </p:txBody>
          </p:sp>
        </p:grpSp>
        <p:sp>
          <p:nvSpPr>
            <p:cNvPr id="34" name="文本框 33"/>
            <p:cNvSpPr txBox="1"/>
            <p:nvPr/>
          </p:nvSpPr>
          <p:spPr>
            <a:xfrm>
              <a:off x="13327" y="6580"/>
              <a:ext cx="1393" cy="580"/>
            </a:xfrm>
            <a:prstGeom prst="rect">
              <a:avLst/>
            </a:prstGeom>
            <a:noFill/>
          </p:spPr>
          <p:txBody>
            <a:bodyPr wrap="square" rtlCol="0">
              <a:spAutoFit/>
            </a:bodyPr>
            <a:p>
              <a:pPr algn="ctr"/>
              <a:r>
                <a:rPr lang="en-US" altLang="zh-CN">
                  <a:latin typeface="Times New Roman" panose="02020603050405020304" pitchFamily="18" charset="0"/>
                  <a:cs typeface="Times New Roman" panose="02020603050405020304" pitchFamily="18" charset="0"/>
                </a:rPr>
                <a:t>Node1</a:t>
              </a:r>
              <a:endParaRPr lang="en-US" altLang="zh-CN">
                <a:latin typeface="Times New Roman" panose="02020603050405020304" pitchFamily="18" charset="0"/>
                <a:cs typeface="Times New Roman" panose="02020603050405020304" pitchFamily="18" charset="0"/>
              </a:endParaRPr>
            </a:p>
          </p:txBody>
        </p:sp>
        <p:sp>
          <p:nvSpPr>
            <p:cNvPr id="35" name="文本框 34"/>
            <p:cNvSpPr txBox="1"/>
            <p:nvPr/>
          </p:nvSpPr>
          <p:spPr>
            <a:xfrm>
              <a:off x="11801" y="8158"/>
              <a:ext cx="1393" cy="580"/>
            </a:xfrm>
            <a:prstGeom prst="rect">
              <a:avLst/>
            </a:prstGeom>
            <a:noFill/>
          </p:spPr>
          <p:txBody>
            <a:bodyPr wrap="square" rtlCol="0">
              <a:spAutoFit/>
            </a:bodyPr>
            <a:p>
              <a:pPr algn="ctr"/>
              <a:r>
                <a:rPr lang="en-US" altLang="zh-CN">
                  <a:latin typeface="Times New Roman" panose="02020603050405020304" pitchFamily="18" charset="0"/>
                  <a:cs typeface="Times New Roman" panose="02020603050405020304" pitchFamily="18" charset="0"/>
                </a:rPr>
                <a:t>Node2</a:t>
              </a:r>
              <a:endParaRPr lang="en-US" altLang="zh-CN">
                <a:latin typeface="Times New Roman" panose="02020603050405020304" pitchFamily="18" charset="0"/>
                <a:cs typeface="Times New Roman" panose="02020603050405020304" pitchFamily="18" charset="0"/>
              </a:endParaRPr>
            </a:p>
          </p:txBody>
        </p:sp>
        <p:sp>
          <p:nvSpPr>
            <p:cNvPr id="36" name="文本框 35"/>
            <p:cNvSpPr txBox="1"/>
            <p:nvPr/>
          </p:nvSpPr>
          <p:spPr>
            <a:xfrm>
              <a:off x="14853" y="8158"/>
              <a:ext cx="1393" cy="580"/>
            </a:xfrm>
            <a:prstGeom prst="rect">
              <a:avLst/>
            </a:prstGeom>
            <a:noFill/>
          </p:spPr>
          <p:txBody>
            <a:bodyPr wrap="square" rtlCol="0">
              <a:spAutoFit/>
            </a:bodyPr>
            <a:p>
              <a:pPr algn="ctr"/>
              <a:r>
                <a:rPr lang="en-US" altLang="zh-CN">
                  <a:latin typeface="Times New Roman" panose="02020603050405020304" pitchFamily="18" charset="0"/>
                  <a:cs typeface="Times New Roman" panose="02020603050405020304" pitchFamily="18" charset="0"/>
                </a:rPr>
                <a:t>Node3</a:t>
              </a:r>
              <a:endParaRPr lang="en-US" altLang="zh-CN">
                <a:latin typeface="Times New Roman" panose="02020603050405020304" pitchFamily="18" charset="0"/>
                <a:cs typeface="Times New Roman" panose="02020603050405020304" pitchFamily="18" charset="0"/>
              </a:endParaRPr>
            </a:p>
          </p:txBody>
        </p:sp>
        <p:grpSp>
          <p:nvGrpSpPr>
            <p:cNvPr id="39" name="组合 38"/>
            <p:cNvGrpSpPr/>
            <p:nvPr/>
          </p:nvGrpSpPr>
          <p:grpSpPr>
            <a:xfrm rot="0">
              <a:off x="12547" y="7081"/>
              <a:ext cx="780" cy="850"/>
              <a:chOff x="12547" y="7081"/>
              <a:chExt cx="780" cy="850"/>
            </a:xfrm>
          </p:grpSpPr>
          <p:cxnSp>
            <p:nvCxnSpPr>
              <p:cNvPr id="37" name="直接箭头连接符 36"/>
              <p:cNvCxnSpPr/>
              <p:nvPr/>
            </p:nvCxnSpPr>
            <p:spPr>
              <a:xfrm flipH="1">
                <a:off x="12547" y="7081"/>
                <a:ext cx="665" cy="770"/>
              </a:xfrm>
              <a:prstGeom prst="straightConnector1">
                <a:avLst/>
              </a:prstGeom>
              <a:ln w="12700"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38" name="直接箭头连接符 37"/>
              <p:cNvCxnSpPr/>
              <p:nvPr/>
            </p:nvCxnSpPr>
            <p:spPr>
              <a:xfrm flipV="1">
                <a:off x="12715" y="7231"/>
                <a:ext cx="612" cy="701"/>
              </a:xfrm>
              <a:prstGeom prst="straightConnector1">
                <a:avLst/>
              </a:prstGeom>
              <a:ln w="12700"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grpSp>
        <p:grpSp>
          <p:nvGrpSpPr>
            <p:cNvPr id="40" name="组合 39"/>
            <p:cNvGrpSpPr/>
            <p:nvPr/>
          </p:nvGrpSpPr>
          <p:grpSpPr>
            <a:xfrm rot="2940000">
              <a:off x="13634" y="7932"/>
              <a:ext cx="780" cy="850"/>
              <a:chOff x="12547" y="7081"/>
              <a:chExt cx="780" cy="850"/>
            </a:xfrm>
          </p:grpSpPr>
          <p:cxnSp>
            <p:nvCxnSpPr>
              <p:cNvPr id="41" name="直接箭头连接符 40"/>
              <p:cNvCxnSpPr/>
              <p:nvPr/>
            </p:nvCxnSpPr>
            <p:spPr>
              <a:xfrm flipH="1">
                <a:off x="12547" y="7081"/>
                <a:ext cx="665" cy="770"/>
              </a:xfrm>
              <a:prstGeom prst="straightConnector1">
                <a:avLst/>
              </a:prstGeom>
              <a:ln w="12700"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42" name="直接箭头连接符 41"/>
              <p:cNvCxnSpPr/>
              <p:nvPr/>
            </p:nvCxnSpPr>
            <p:spPr>
              <a:xfrm flipV="1">
                <a:off x="12715" y="7231"/>
                <a:ext cx="612" cy="701"/>
              </a:xfrm>
              <a:prstGeom prst="straightConnector1">
                <a:avLst/>
              </a:prstGeom>
              <a:ln w="12700"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grpSp>
        <p:grpSp>
          <p:nvGrpSpPr>
            <p:cNvPr id="43" name="组合 42"/>
            <p:cNvGrpSpPr/>
            <p:nvPr/>
          </p:nvGrpSpPr>
          <p:grpSpPr>
            <a:xfrm rot="5400000">
              <a:off x="14856" y="7046"/>
              <a:ext cx="780" cy="850"/>
              <a:chOff x="12547" y="7081"/>
              <a:chExt cx="780" cy="850"/>
            </a:xfrm>
          </p:grpSpPr>
          <p:cxnSp>
            <p:nvCxnSpPr>
              <p:cNvPr id="44" name="直接箭头连接符 43"/>
              <p:cNvCxnSpPr/>
              <p:nvPr/>
            </p:nvCxnSpPr>
            <p:spPr>
              <a:xfrm flipH="1">
                <a:off x="12547" y="7081"/>
                <a:ext cx="665" cy="770"/>
              </a:xfrm>
              <a:prstGeom prst="straightConnector1">
                <a:avLst/>
              </a:prstGeom>
              <a:ln w="12700"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45" name="直接箭头连接符 44"/>
              <p:cNvCxnSpPr/>
              <p:nvPr/>
            </p:nvCxnSpPr>
            <p:spPr>
              <a:xfrm flipV="1">
                <a:off x="12715" y="7231"/>
                <a:ext cx="612" cy="701"/>
              </a:xfrm>
              <a:prstGeom prst="straightConnector1">
                <a:avLst/>
              </a:prstGeom>
              <a:ln w="12700"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grpSp>
        <p:cxnSp>
          <p:nvCxnSpPr>
            <p:cNvPr id="46" name="直接箭头连接符 45"/>
            <p:cNvCxnSpPr>
              <a:stCxn id="20" idx="3"/>
            </p:cNvCxnSpPr>
            <p:nvPr/>
          </p:nvCxnSpPr>
          <p:spPr>
            <a:xfrm>
              <a:off x="9845" y="6346"/>
              <a:ext cx="3359" cy="368"/>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7" name="直接箭头连接符 46"/>
            <p:cNvCxnSpPr>
              <a:stCxn id="33" idx="3"/>
              <a:endCxn id="35" idx="1"/>
            </p:cNvCxnSpPr>
            <p:nvPr/>
          </p:nvCxnSpPr>
          <p:spPr>
            <a:xfrm flipV="1">
              <a:off x="9810" y="8448"/>
              <a:ext cx="1991" cy="311"/>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9" name="直接箭头连接符 48"/>
            <p:cNvCxnSpPr/>
            <p:nvPr/>
          </p:nvCxnSpPr>
          <p:spPr>
            <a:xfrm flipH="1">
              <a:off x="16264" y="7466"/>
              <a:ext cx="2226" cy="668"/>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sp>
        <p:nvSpPr>
          <p:cNvPr id="3" name="文本框 2"/>
          <p:cNvSpPr txBox="1"/>
          <p:nvPr/>
        </p:nvSpPr>
        <p:spPr>
          <a:xfrm>
            <a:off x="3952875" y="3815715"/>
            <a:ext cx="887730" cy="368300"/>
          </a:xfrm>
          <a:prstGeom prst="rect">
            <a:avLst/>
          </a:prstGeom>
          <a:noFill/>
        </p:spPr>
        <p:txBody>
          <a:bodyPr wrap="square" rtlCol="0">
            <a:spAutoFit/>
          </a:bodyPr>
          <a:p>
            <a:r>
              <a:rPr lang="en-US" altLang="zh-CN"/>
              <a:t>X=X*2</a:t>
            </a:r>
            <a:endParaRPr lang="en-US" altLang="zh-CN"/>
          </a:p>
        </p:txBody>
      </p:sp>
      <p:sp>
        <p:nvSpPr>
          <p:cNvPr id="7" name="文本框 6"/>
          <p:cNvSpPr txBox="1"/>
          <p:nvPr/>
        </p:nvSpPr>
        <p:spPr>
          <a:xfrm>
            <a:off x="3910330" y="5125720"/>
            <a:ext cx="887730" cy="368300"/>
          </a:xfrm>
          <a:prstGeom prst="rect">
            <a:avLst/>
          </a:prstGeom>
          <a:noFill/>
        </p:spPr>
        <p:txBody>
          <a:bodyPr wrap="square" rtlCol="0">
            <a:spAutoFit/>
          </a:bodyPr>
          <a:p>
            <a:r>
              <a:rPr lang="en-US" altLang="zh-CN"/>
              <a:t>X=X+1</a:t>
            </a:r>
            <a:endParaRPr lang="en-US" altLang="zh-CN"/>
          </a:p>
        </p:txBody>
      </p:sp>
      <p:sp>
        <p:nvSpPr>
          <p:cNvPr id="8" name="文本框 7"/>
          <p:cNvSpPr txBox="1"/>
          <p:nvPr/>
        </p:nvSpPr>
        <p:spPr>
          <a:xfrm>
            <a:off x="8388350" y="4594225"/>
            <a:ext cx="638810" cy="368300"/>
          </a:xfrm>
          <a:prstGeom prst="rect">
            <a:avLst/>
          </a:prstGeom>
          <a:noFill/>
        </p:spPr>
        <p:txBody>
          <a:bodyPr wrap="square" rtlCol="0">
            <a:spAutoFit/>
          </a:bodyPr>
          <a:p>
            <a:r>
              <a:rPr lang="en-US" altLang="zh-CN"/>
              <a:t>X=3</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p:cNvCxnSpPr>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p:cNvCxnSpPr>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895075" y="156847"/>
            <a:ext cx="6531159"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Background</a:t>
            </a:r>
            <a:endPar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斜纹 31"/>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5" name="组合 4"/>
          <p:cNvGrpSpPr/>
          <p:nvPr/>
        </p:nvGrpSpPr>
        <p:grpSpPr>
          <a:xfrm>
            <a:off x="799465" y="838200"/>
            <a:ext cx="10593576" cy="525780"/>
            <a:chOff x="850" y="2028"/>
            <a:chExt cx="16795" cy="828"/>
          </a:xfrm>
        </p:grpSpPr>
        <p:sp>
          <p:nvSpPr>
            <p:cNvPr id="20" name="矩形: 圆角 19"/>
            <p:cNvSpPr/>
            <p:nvPr/>
          </p:nvSpPr>
          <p:spPr>
            <a:xfrm>
              <a:off x="850" y="2028"/>
              <a:ext cx="16795" cy="760"/>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sp>
          <p:nvSpPr>
            <p:cNvPr id="23" name="文本框 22"/>
            <p:cNvSpPr txBox="1"/>
            <p:nvPr/>
          </p:nvSpPr>
          <p:spPr>
            <a:xfrm>
              <a:off x="850" y="2125"/>
              <a:ext cx="16795" cy="731"/>
            </a:xfrm>
            <a:prstGeom prst="rect">
              <a:avLst/>
            </a:prstGeom>
            <a:noFill/>
          </p:spPr>
          <p:txBody>
            <a:bodyPr wrap="square">
              <a:no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Multi-Paxos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协议：基于主从架构的状态机复制协议，主节点处理客户端请求并同步给</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副本节点</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4" name="组合 13"/>
          <p:cNvGrpSpPr/>
          <p:nvPr/>
        </p:nvGrpSpPr>
        <p:grpSpPr>
          <a:xfrm>
            <a:off x="1741805" y="1316990"/>
            <a:ext cx="8535670" cy="5224780"/>
            <a:chOff x="2743" y="2074"/>
            <a:chExt cx="13442" cy="8228"/>
          </a:xfrm>
        </p:grpSpPr>
        <p:pic>
          <p:nvPicPr>
            <p:cNvPr id="11" name="图片 10" descr="图片1"/>
            <p:cNvPicPr>
              <a:picLocks noChangeAspect="1"/>
            </p:cNvPicPr>
            <p:nvPr/>
          </p:nvPicPr>
          <p:blipFill>
            <a:blip r:embed="rId2"/>
            <a:srcRect r="356" b="951"/>
            <a:stretch>
              <a:fillRect/>
            </a:stretch>
          </p:blipFill>
          <p:spPr>
            <a:xfrm>
              <a:off x="2743" y="2074"/>
              <a:ext cx="13443" cy="8229"/>
            </a:xfrm>
            <a:prstGeom prst="rect">
              <a:avLst/>
            </a:prstGeom>
          </p:spPr>
        </p:pic>
        <p:sp>
          <p:nvSpPr>
            <p:cNvPr id="12" name="文本框 11"/>
            <p:cNvSpPr txBox="1"/>
            <p:nvPr/>
          </p:nvSpPr>
          <p:spPr>
            <a:xfrm>
              <a:off x="4908" y="2207"/>
              <a:ext cx="1866" cy="686"/>
            </a:xfrm>
            <a:prstGeom prst="rect">
              <a:avLst/>
            </a:prstGeom>
            <a:solidFill>
              <a:schemeClr val="bg1"/>
            </a:solidFill>
          </p:spPr>
          <p:txBody>
            <a:bodyPr wrap="square" rtlCol="0">
              <a:noAutofit/>
            </a:bodyPr>
            <a:p>
              <a:r>
                <a:rPr lang="en-US" altLang="zh-CN" sz="2000">
                  <a:solidFill>
                    <a:srgbClr val="2B4088"/>
                  </a:solidFill>
                  <a:latin typeface="微软雅黑" panose="020B0503020204020204" pitchFamily="34" charset="-122"/>
                  <a:ea typeface="微软雅黑" panose="020B0503020204020204" pitchFamily="34" charset="-122"/>
                </a:rPr>
                <a:t>Leader</a:t>
              </a:r>
              <a:endParaRPr lang="en-US" altLang="zh-CN" sz="2000">
                <a:solidFill>
                  <a:srgbClr val="2B4088"/>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2328" y="2207"/>
              <a:ext cx="2236" cy="686"/>
            </a:xfrm>
            <a:prstGeom prst="rect">
              <a:avLst/>
            </a:prstGeom>
            <a:solidFill>
              <a:schemeClr val="bg1"/>
            </a:solidFill>
          </p:spPr>
          <p:txBody>
            <a:bodyPr wrap="square" rtlCol="0">
              <a:noAutofit/>
            </a:bodyPr>
            <a:p>
              <a:r>
                <a:rPr lang="en-US" altLang="zh-CN" sz="2000">
                  <a:solidFill>
                    <a:srgbClr val="2B4088"/>
                  </a:solidFill>
                  <a:latin typeface="微软雅黑" panose="020B0503020204020204" pitchFamily="34" charset="-122"/>
                  <a:ea typeface="微软雅黑" panose="020B0503020204020204" pitchFamily="34" charset="-122"/>
                </a:rPr>
                <a:t>Foll</a:t>
              </a:r>
              <a:r>
                <a:rPr lang="en-US" altLang="zh-CN" sz="2000">
                  <a:solidFill>
                    <a:srgbClr val="2B4088"/>
                  </a:solidFill>
                  <a:latin typeface="微软雅黑" panose="020B0503020204020204" pitchFamily="34" charset="-122"/>
                  <a:ea typeface="微软雅黑" panose="020B0503020204020204" pitchFamily="34" charset="-122"/>
                </a:rPr>
                <a:t>owers</a:t>
              </a:r>
              <a:endParaRPr lang="en-US" altLang="zh-CN" sz="2000">
                <a:solidFill>
                  <a:srgbClr val="2B4088"/>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p:cNvCxnSpPr>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p:cNvCxnSpPr>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895075" y="156847"/>
            <a:ext cx="6531159"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Background</a:t>
            </a:r>
            <a:endPar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斜纹 31"/>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7" name="组合 6"/>
          <p:cNvGrpSpPr/>
          <p:nvPr/>
        </p:nvGrpSpPr>
        <p:grpSpPr>
          <a:xfrm>
            <a:off x="800100" y="802005"/>
            <a:ext cx="10354310" cy="806450"/>
            <a:chOff x="1260" y="1098"/>
            <a:chExt cx="16306" cy="1270"/>
          </a:xfrm>
        </p:grpSpPr>
        <p:sp>
          <p:nvSpPr>
            <p:cNvPr id="20" name="矩形: 圆角 19"/>
            <p:cNvSpPr/>
            <p:nvPr/>
          </p:nvSpPr>
          <p:spPr>
            <a:xfrm>
              <a:off x="1260" y="1098"/>
              <a:ext cx="16306" cy="1271"/>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sp>
          <p:nvSpPr>
            <p:cNvPr id="23" name="文本框 22"/>
            <p:cNvSpPr txBox="1"/>
            <p:nvPr/>
          </p:nvSpPr>
          <p:spPr>
            <a:xfrm>
              <a:off x="1410" y="1206"/>
              <a:ext cx="16156" cy="1083"/>
            </a:xfrm>
            <a:prstGeom prst="rect">
              <a:avLst/>
            </a:prstGeom>
            <a:noFill/>
          </p:spPr>
          <p:txBody>
            <a:bodyPr wrap="square">
              <a:noAutofit/>
            </a:bodyPr>
            <a:lstStyle/>
            <a:p>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eBPF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 Linux 内核中执行沙盒程序的技术，它允许在内核空间安全地运行程序而无需改变内核源代码或加载内核模块。</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grpSp>
      <p:pic>
        <p:nvPicPr>
          <p:cNvPr id="8" name="图片 7"/>
          <p:cNvPicPr>
            <a:picLocks noChangeAspect="1"/>
          </p:cNvPicPr>
          <p:nvPr/>
        </p:nvPicPr>
        <p:blipFill>
          <a:blip r:embed="rId2"/>
          <a:stretch>
            <a:fillRect/>
          </a:stretch>
        </p:blipFill>
        <p:spPr>
          <a:xfrm>
            <a:off x="518795" y="1904365"/>
            <a:ext cx="6629400" cy="3879215"/>
          </a:xfrm>
          <a:prstGeom prst="rect">
            <a:avLst/>
          </a:prstGeom>
        </p:spPr>
      </p:pic>
      <p:grpSp>
        <p:nvGrpSpPr>
          <p:cNvPr id="9" name="组合 8"/>
          <p:cNvGrpSpPr/>
          <p:nvPr/>
        </p:nvGrpSpPr>
        <p:grpSpPr>
          <a:xfrm>
            <a:off x="6939915" y="2216785"/>
            <a:ext cx="4775835" cy="3255010"/>
            <a:chOff x="6699" y="2414"/>
            <a:chExt cx="12281" cy="3011"/>
          </a:xfrm>
        </p:grpSpPr>
        <p:sp>
          <p:nvSpPr>
            <p:cNvPr id="16" name="文本框 15"/>
            <p:cNvSpPr txBox="1"/>
            <p:nvPr/>
          </p:nvSpPr>
          <p:spPr>
            <a:xfrm>
              <a:off x="6699" y="2559"/>
              <a:ext cx="11866" cy="2775"/>
            </a:xfrm>
            <a:prstGeom prst="rect">
              <a:avLst/>
            </a:prstGeom>
            <a:noFill/>
          </p:spPr>
          <p:txBody>
            <a:bodyPr wrap="square">
              <a:noAutofit/>
            </a:bodyPr>
            <a:lstStyle/>
            <a:p>
              <a:pPr marL="285750" indent="-285750">
                <a:lnSpc>
                  <a:spcPct val="120000"/>
                </a:lnSpc>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XDP:</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位于</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数据链路层</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的高效</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处理网络</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数据包的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eBPF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技术，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在网卡接收到数据包后立即处理，</a:t>
              </a:r>
              <a:r>
                <a:rPr lang="zh-CN" altLang="en-US"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仅能处理入方向的数据</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20000"/>
                </a:lnSpc>
                <a:buFont typeface="Arial" panose="020B0604020202020204" pitchFamily="34" charset="0"/>
                <a:buChar char="•"/>
              </a:pPr>
              <a:r>
                <a:rPr lang="en-US" altLang="zh-CN" sz="2000" b="1"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TC:</a:t>
              </a:r>
              <a:r>
                <a:rPr lang="en-US" altLang="zh-CN" sz="20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位于</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数据链路层用于实现流量控制</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eBPF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技术，作用在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XDP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之后，</a:t>
              </a:r>
              <a:r>
                <a:rPr lang="zh-CN" altLang="en-US"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rPr>
                <a:t>可处理出和入两个方向的数据</a:t>
              </a:r>
              <a:endParaRPr lang="zh-CN" altLang="en-US"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7" name="矩形: 圆角 16"/>
            <p:cNvSpPr/>
            <p:nvPr/>
          </p:nvSpPr>
          <p:spPr>
            <a:xfrm>
              <a:off x="6699" y="2414"/>
              <a:ext cx="12281" cy="3011"/>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p:cNvCxnSpPr>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p:cNvCxnSpPr>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895075" y="156847"/>
            <a:ext cx="6531159"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Contributions</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斜纹 31"/>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3" name="组合 2"/>
          <p:cNvGrpSpPr/>
          <p:nvPr/>
        </p:nvGrpSpPr>
        <p:grpSpPr>
          <a:xfrm>
            <a:off x="847725" y="910590"/>
            <a:ext cx="10477500" cy="1236980"/>
            <a:chOff x="1335" y="1434"/>
            <a:chExt cx="16500" cy="1948"/>
          </a:xfrm>
        </p:grpSpPr>
        <p:sp>
          <p:nvSpPr>
            <p:cNvPr id="13" name="文本框 12"/>
            <p:cNvSpPr txBox="1"/>
            <p:nvPr/>
          </p:nvSpPr>
          <p:spPr>
            <a:xfrm>
              <a:off x="1453" y="1598"/>
              <a:ext cx="16265" cy="1620"/>
            </a:xfrm>
            <a:prstGeom prst="rect">
              <a:avLst/>
            </a:prstGeom>
            <a:noFill/>
          </p:spPr>
          <p:txBody>
            <a:bodyPr wrap="square">
              <a:noAutofit/>
            </a:bodyPr>
            <a:lstStyle/>
            <a:p>
              <a:pPr indent="0">
                <a:buFont typeface="Arial" panose="020B0604020202020204" pitchFamily="34" charset="0"/>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基于eBPF的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XDP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技术将Multi-Paxos协议的</a:t>
              </a:r>
              <a:r>
                <a:rPr lang="zh-CN" altLang="en-US"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rPr>
                <a:t>①</a:t>
              </a:r>
              <a:r>
                <a:rPr lang="zh-CN" altLang="en-US"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消息广播、</a:t>
              </a:r>
              <a:r>
                <a:rPr lang="zh-CN" altLang="en-US"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rPr>
                <a:t>②</a:t>
              </a:r>
              <a:r>
                <a:rPr lang="zh-CN" altLang="en-US"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快速确认和</a:t>
              </a:r>
              <a:r>
                <a:rPr lang="en-US" altLang="en-US"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rPr>
                <a:t>③</a:t>
              </a:r>
              <a:r>
                <a:rPr lang="zh-CN" altLang="en-US"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等待法定人数确认</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操作卸载到内核中执行，极大地降低了协议执行过程中</a:t>
              </a:r>
              <a:r>
                <a:rPr lang="zh-CN" altLang="en-US"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内核态与用户态频繁切换以及内核网络栈遍历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性能开销</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矩形: 圆角 16"/>
            <p:cNvSpPr/>
            <p:nvPr/>
          </p:nvSpPr>
          <p:spPr>
            <a:xfrm>
              <a:off x="1335" y="1434"/>
              <a:ext cx="16500" cy="1948"/>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grpSp>
      <p:pic>
        <p:nvPicPr>
          <p:cNvPr id="2" name="图片 1"/>
          <p:cNvPicPr>
            <a:picLocks noChangeAspect="1"/>
          </p:cNvPicPr>
          <p:nvPr/>
        </p:nvPicPr>
        <p:blipFill>
          <a:blip r:embed="rId2"/>
          <a:stretch>
            <a:fillRect/>
          </a:stretch>
        </p:blipFill>
        <p:spPr>
          <a:xfrm>
            <a:off x="557530" y="2644775"/>
            <a:ext cx="11057255" cy="3060065"/>
          </a:xfrm>
          <a:prstGeom prst="rect">
            <a:avLst/>
          </a:prstGeom>
        </p:spPr>
      </p:pic>
      <p:sp>
        <p:nvSpPr>
          <p:cNvPr id="10" name="文本框 9"/>
          <p:cNvSpPr txBox="1"/>
          <p:nvPr/>
        </p:nvSpPr>
        <p:spPr>
          <a:xfrm>
            <a:off x="2316480" y="3478530"/>
            <a:ext cx="429895" cy="398780"/>
          </a:xfrm>
          <a:prstGeom prst="rect">
            <a:avLst/>
          </a:prstGeom>
          <a:noFill/>
        </p:spPr>
        <p:txBody>
          <a:bodyPr wrap="square" rtlCol="0" anchor="t">
            <a:spAutoFit/>
          </a:bodyPr>
          <a:p>
            <a:r>
              <a:rPr lang="zh-CN" altLang="en-US"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rPr>
              <a:t>①</a:t>
            </a:r>
            <a:endParaRPr lang="zh-CN" altLang="en-US"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1" name="文本框 10"/>
          <p:cNvSpPr txBox="1"/>
          <p:nvPr/>
        </p:nvSpPr>
        <p:spPr>
          <a:xfrm>
            <a:off x="3439160" y="3877310"/>
            <a:ext cx="445135" cy="398780"/>
          </a:xfrm>
          <a:prstGeom prst="rect">
            <a:avLst/>
          </a:prstGeom>
          <a:noFill/>
        </p:spPr>
        <p:txBody>
          <a:bodyPr wrap="square" rtlCol="0" anchor="t">
            <a:spAutoFit/>
          </a:bodyPr>
          <a:p>
            <a:r>
              <a:rPr lang="zh-CN" altLang="en-US"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rPr>
              <a:t>②</a:t>
            </a:r>
            <a:endParaRPr lang="zh-CN" altLang="en-US"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4" name="文本框 13"/>
          <p:cNvSpPr txBox="1"/>
          <p:nvPr/>
        </p:nvSpPr>
        <p:spPr>
          <a:xfrm>
            <a:off x="3754755" y="3175000"/>
            <a:ext cx="390525" cy="398780"/>
          </a:xfrm>
          <a:prstGeom prst="rect">
            <a:avLst/>
          </a:prstGeom>
          <a:noFill/>
        </p:spPr>
        <p:txBody>
          <a:bodyPr wrap="square" rtlCol="0" anchor="t">
            <a:spAutoFit/>
          </a:bodyPr>
          <a:p>
            <a:r>
              <a:rPr lang="en-US" altLang="en-US"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rPr>
              <a:t>③</a:t>
            </a:r>
            <a:endParaRPr lang="en-US" altLang="en-US"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5" name="文本框 14"/>
          <p:cNvSpPr txBox="1"/>
          <p:nvPr/>
        </p:nvSpPr>
        <p:spPr>
          <a:xfrm>
            <a:off x="4531360" y="3478530"/>
            <a:ext cx="382270" cy="398780"/>
          </a:xfrm>
          <a:prstGeom prst="rect">
            <a:avLst/>
          </a:prstGeom>
          <a:noFill/>
        </p:spPr>
        <p:txBody>
          <a:bodyPr wrap="square" rtlCol="0" anchor="t">
            <a:spAutoFit/>
          </a:bodyPr>
          <a:p>
            <a:r>
              <a:rPr lang="zh-CN" altLang="en-US"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rPr>
              <a:t>①</a:t>
            </a:r>
            <a:endParaRPr lang="zh-CN" altLang="en-US"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p:cNvCxnSpPr>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p:cNvCxnSpPr>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895075" y="156847"/>
            <a:ext cx="6531159"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sym typeface="+mn-ea"/>
              </a:rPr>
              <a:t>Methodology</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斜纹 31"/>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618490" y="1244600"/>
            <a:ext cx="6332855" cy="4368165"/>
          </a:xfrm>
          <a:prstGeom prst="rect">
            <a:avLst/>
          </a:prstGeom>
        </p:spPr>
      </p:pic>
      <p:grpSp>
        <p:nvGrpSpPr>
          <p:cNvPr id="9" name="组合 8"/>
          <p:cNvGrpSpPr/>
          <p:nvPr/>
        </p:nvGrpSpPr>
        <p:grpSpPr>
          <a:xfrm>
            <a:off x="7194550" y="1402715"/>
            <a:ext cx="4775835" cy="4210050"/>
            <a:chOff x="6699" y="2414"/>
            <a:chExt cx="12281" cy="3011"/>
          </a:xfrm>
        </p:grpSpPr>
        <p:sp>
          <p:nvSpPr>
            <p:cNvPr id="7" name="文本框 6"/>
            <p:cNvSpPr txBox="1"/>
            <p:nvPr/>
          </p:nvSpPr>
          <p:spPr>
            <a:xfrm>
              <a:off x="6699" y="2657"/>
              <a:ext cx="11866" cy="2413"/>
            </a:xfrm>
            <a:prstGeom prst="rect">
              <a:avLst/>
            </a:prstGeom>
            <a:noFill/>
          </p:spPr>
          <p:txBody>
            <a:bodyPr wrap="square">
              <a:noAutofit/>
            </a:bodyPr>
            <a:lstStyle/>
            <a:p>
              <a:pPr marL="285750" indent="-285750" fontAlgn="auto">
                <a:lnSpc>
                  <a:spcPct val="150000"/>
                </a:lnSpc>
                <a:spcBef>
                  <a:spcPts val="1200"/>
                </a:spcBef>
                <a:buFont typeface="Arial" panose="020B0604020202020204" pitchFamily="34" charset="0"/>
                <a:buChar char="•"/>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消息广播: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主节点在内核</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空间将提案信息复制多份转发给所有副本</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节点</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fontAlgn="auto">
                <a:lnSpc>
                  <a:spcPct val="150000"/>
                </a:lnSpc>
                <a:spcBef>
                  <a:spcPts val="1200"/>
                </a:spcBef>
                <a:buFont typeface="Arial" panose="020B0604020202020204" pitchFamily="34" charset="0"/>
                <a:buChar char="•"/>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快速确认:</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副本节点在内核空间利用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XDP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直接</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对提案信息完成确认</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marL="285750" indent="-285750" fontAlgn="auto">
                <a:lnSpc>
                  <a:spcPct val="150000"/>
                </a:lnSpc>
                <a:spcBef>
                  <a:spcPts val="1200"/>
                </a:spcBef>
                <a:buFont typeface="Arial" panose="020B0604020202020204" pitchFamily="34" charset="0"/>
                <a:buChar char="•"/>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mn-ea"/>
                </a:rPr>
                <a:t>等待法定人数确认：</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主节点在内核空间记录每个提案的确认数量，超过半数</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时统一提交给用户</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程序</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8" name="矩形: 圆角 16"/>
            <p:cNvSpPr/>
            <p:nvPr/>
          </p:nvSpPr>
          <p:spPr>
            <a:xfrm>
              <a:off x="6699" y="2414"/>
              <a:ext cx="12281" cy="3011"/>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p:cNvCxnSpPr>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p:cNvCxnSpPr>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895075" y="156847"/>
            <a:ext cx="6531159"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Methodology</a:t>
            </a:r>
            <a:endParaRPr lang="en-US" altLang="zh-CN" sz="280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斜纹 31"/>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748665" y="1822450"/>
            <a:ext cx="10967085" cy="2075180"/>
          </a:xfrm>
          <a:prstGeom prst="rect">
            <a:avLst/>
          </a:prstGeom>
        </p:spPr>
      </p:pic>
      <p:grpSp>
        <p:nvGrpSpPr>
          <p:cNvPr id="7" name="组合 6"/>
          <p:cNvGrpSpPr/>
          <p:nvPr/>
        </p:nvGrpSpPr>
        <p:grpSpPr>
          <a:xfrm>
            <a:off x="993458" y="4391025"/>
            <a:ext cx="10477500" cy="1236980"/>
            <a:chOff x="1335" y="1434"/>
            <a:chExt cx="16500" cy="1948"/>
          </a:xfrm>
        </p:grpSpPr>
        <p:sp>
          <p:nvSpPr>
            <p:cNvPr id="13" name="文本框 12"/>
            <p:cNvSpPr txBox="1"/>
            <p:nvPr/>
          </p:nvSpPr>
          <p:spPr>
            <a:xfrm>
              <a:off x="1453" y="1598"/>
              <a:ext cx="16265" cy="1620"/>
            </a:xfrm>
            <a:prstGeom prst="rect">
              <a:avLst/>
            </a:prstGeom>
            <a:noFill/>
          </p:spPr>
          <p:txBody>
            <a:bodyPr wrap="square">
              <a:noAutofit/>
            </a:bodyPr>
            <a:lstStyle/>
            <a:p>
              <a:pPr indent="0">
                <a:buFont typeface="Arial" panose="020B0604020202020204" pitchFamily="34" charset="0"/>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通过</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XDP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eBPF Map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技术在内核空间将接收到的提案信息写入日志</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，用户程序异步轮询处理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并更新日志信息完成对提案信息的确认，省去了两次内核态与用户态的切换与网络栈遍历所带来的</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开销。</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矩形: 圆角 16"/>
            <p:cNvSpPr/>
            <p:nvPr/>
          </p:nvSpPr>
          <p:spPr>
            <a:xfrm>
              <a:off x="1335" y="1434"/>
              <a:ext cx="16500" cy="1948"/>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grpSp>
      <p:sp>
        <p:nvSpPr>
          <p:cNvPr id="9" name="标题占位符 1"/>
          <p:cNvSpPr txBox="1"/>
          <p:nvPr/>
        </p:nvSpPr>
        <p:spPr>
          <a:xfrm>
            <a:off x="795655" y="928370"/>
            <a:ext cx="2487295" cy="513080"/>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Fast a</a:t>
            </a:r>
            <a:r>
              <a:rPr lang="en-US" altLang="zh-CN" sz="24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cknowleging</a:t>
            </a:r>
            <a:endParaRPr lang="en-US" altLang="zh-CN" sz="24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p:cNvCxnSpPr>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p:cNvCxnSpPr>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Experiment</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斜纹 28"/>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1" name="斜纹 30"/>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710565" y="1126490"/>
            <a:ext cx="10770235" cy="4775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p:cNvCxnSpPr>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p:cNvCxnSpPr>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Experiment</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斜纹 28"/>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1" name="斜纹 30"/>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2"/>
          <a:stretch>
            <a:fillRect/>
          </a:stretch>
        </p:blipFill>
        <p:spPr>
          <a:xfrm>
            <a:off x="2494280" y="3248025"/>
            <a:ext cx="6460490" cy="3185160"/>
          </a:xfrm>
          <a:prstGeom prst="rect">
            <a:avLst/>
          </a:prstGeom>
        </p:spPr>
      </p:pic>
      <p:pic>
        <p:nvPicPr>
          <p:cNvPr id="2" name="图片 1"/>
          <p:cNvPicPr>
            <a:picLocks noChangeAspect="1"/>
          </p:cNvPicPr>
          <p:nvPr/>
        </p:nvPicPr>
        <p:blipFill>
          <a:blip r:embed="rId3"/>
          <a:stretch>
            <a:fillRect/>
          </a:stretch>
        </p:blipFill>
        <p:spPr>
          <a:xfrm>
            <a:off x="3023870" y="481330"/>
            <a:ext cx="5400675" cy="2917190"/>
          </a:xfrm>
          <a:prstGeom prst="rect">
            <a:avLst/>
          </a:prstGeom>
        </p:spPr>
      </p:pic>
    </p:spTree>
  </p:cSld>
  <p:clrMapOvr>
    <a:masterClrMapping/>
  </p:clrMapOvr>
</p:sld>
</file>

<file path=ppt/tags/tag1.xml><?xml version="1.0" encoding="utf-8"?>
<p:tagLst xmlns:p="http://schemas.openxmlformats.org/presentationml/2006/main">
  <p:tag name="commondata" val="eyJoZGlkIjoiNjYyNjZhODg4NGY0YmY3MDg3ZmZjMWI1YmZhYjY1Y2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1648</Words>
  <Application>WPS 演示</Application>
  <PresentationFormat>宽屏</PresentationFormat>
  <Paragraphs>126</Paragraphs>
  <Slides>12</Slides>
  <Notes>10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12</vt:i4>
      </vt:variant>
    </vt:vector>
  </HeadingPairs>
  <TitlesOfParts>
    <vt:vector size="29" baseType="lpstr">
      <vt:lpstr>Arial</vt:lpstr>
      <vt:lpstr>宋体</vt:lpstr>
      <vt:lpstr>Wingdings</vt:lpstr>
      <vt:lpstr>微软雅黑</vt:lpstr>
      <vt:lpstr>Times New Roman</vt:lpstr>
      <vt:lpstr>Calibri</vt:lpstr>
      <vt:lpstr>Calibri</vt:lpstr>
      <vt:lpstr>-apple-system</vt:lpstr>
      <vt:lpstr>Segoe Print</vt:lpstr>
      <vt:lpstr>Arial</vt:lpstr>
      <vt:lpstr>Comic Sans MS</vt:lpstr>
      <vt:lpstr>方正宋刻本秀楷简体</vt:lpstr>
      <vt:lpstr>Arial Unicode MS</vt:lpstr>
      <vt:lpstr>等线</vt:lpstr>
      <vt:lpstr>等线 Light</vt:lpstr>
      <vt:lpstr>BatangChe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林丰 罗</dc:creator>
  <cp:lastModifiedBy>美人傍昏君</cp:lastModifiedBy>
  <cp:revision>109</cp:revision>
  <dcterms:created xsi:type="dcterms:W3CDTF">2023-09-18T07:48:00Z</dcterms:created>
  <dcterms:modified xsi:type="dcterms:W3CDTF">2024-11-20T07:28:24Z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A4285F09845746D681718870B4119EE7_13</vt:lpwstr>
  </property>
  <property fmtid="{D5CDD505-2E9C-101B-9397-08002B2CF9AE}" pid="3" name="KSOProductBuildVer">
    <vt:lpwstr>2052-12.1.0.18912</vt:lpwstr>
  </property>
</Properties>
</file>