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228" r:id="rId2"/>
    <p:sldId id="3352" r:id="rId3"/>
    <p:sldId id="3357" r:id="rId4"/>
    <p:sldId id="3360" r:id="rId5"/>
    <p:sldId id="3343" r:id="rId6"/>
    <p:sldId id="3354" r:id="rId7"/>
    <p:sldId id="3358" r:id="rId8"/>
    <p:sldId id="3348" r:id="rId9"/>
    <p:sldId id="3350" r:id="rId10"/>
    <p:sldId id="3359" r:id="rId11"/>
    <p:sldId id="3351" r:id="rId12"/>
    <p:sldId id="3356"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A6D2A6"/>
    <a:srgbClr val="A6A6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88" autoAdjust="0"/>
    <p:restoredTop sz="83673" autoAdjust="0"/>
  </p:normalViewPr>
  <p:slideViewPr>
    <p:cSldViewPr snapToGrid="0">
      <p:cViewPr varScale="1">
        <p:scale>
          <a:sx n="135" d="100"/>
          <a:sy n="135" d="100"/>
        </p:scale>
        <p:origin x="1272" y="114"/>
      </p:cViewPr>
      <p:guideLst/>
    </p:cSldViewPr>
  </p:slideViewPr>
  <p:notesTextViewPr>
    <p:cViewPr>
      <p:scale>
        <a:sx n="100" d="100"/>
        <a:sy n="100" d="100"/>
      </p:scale>
      <p:origin x="0" y="0"/>
    </p:cViewPr>
  </p:notesTextViewPr>
  <p:sorterViewPr>
    <p:cViewPr>
      <p:scale>
        <a:sx n="200" d="100"/>
        <a:sy n="200" d="100"/>
      </p:scale>
      <p:origin x="0" y="-983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51C45-92F4-40B8-815F-EBC19C312A1F}" type="datetimeFigureOut">
              <a:rPr lang="zh-CN" altLang="en-US" smtClean="0"/>
              <a:t>2024/11/20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752BB-A56E-46FA-B348-F41ACB23931C}" type="slidenum">
              <a:rPr lang="zh-CN" altLang="en-US" smtClean="0"/>
              <a:t>‹#›</a:t>
            </a:fld>
            <a:endParaRPr lang="zh-CN" altLang="en-US"/>
          </a:p>
        </p:txBody>
      </p:sp>
    </p:spTree>
    <p:extLst>
      <p:ext uri="{BB962C8B-B14F-4D97-AF65-F5344CB8AC3E}">
        <p14:creationId xmlns:p14="http://schemas.microsoft.com/office/powerpoint/2010/main" val="902381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整合大型语言模型于因果发现：一种统计因果方法</a:t>
            </a:r>
          </a:p>
        </p:txBody>
      </p:sp>
      <p:sp>
        <p:nvSpPr>
          <p:cNvPr id="4" name="灯片编号占位符 3"/>
          <p:cNvSpPr>
            <a:spLocks noGrp="1"/>
          </p:cNvSpPr>
          <p:nvPr>
            <p:ph type="sldNum" sz="quarter" idx="5"/>
          </p:nvPr>
        </p:nvSpPr>
        <p:spPr/>
        <p:txBody>
          <a:bodyPr/>
          <a:lstStyle/>
          <a:p>
            <a:fld id="{20BEECF4-4BA1-44BE-9845-09E73C2C9808}" type="slidenum">
              <a:rPr lang="zh-CN" altLang="en-US" smtClean="0"/>
              <a:t>1</a:t>
            </a:fld>
            <a:endParaRPr lang="zh-CN" altLang="en-US"/>
          </a:p>
        </p:txBody>
      </p:sp>
    </p:spTree>
    <p:extLst>
      <p:ext uri="{BB962C8B-B14F-4D97-AF65-F5344CB8AC3E}">
        <p14:creationId xmlns:p14="http://schemas.microsoft.com/office/powerpoint/2010/main" val="1388358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dirty="0">
                <a:effectLst/>
                <a:ea typeface="等线" panose="02010600030101010101" pitchFamily="2" charset="-122"/>
                <a:cs typeface="Times New Roman" panose="02020603050405020304" pitchFamily="18" charset="0"/>
              </a:rPr>
              <a:t>从开放基准数据集的实验结果来看，难以断言这种改进仅仅归因于大型语言模型（</a:t>
            </a:r>
            <a:r>
              <a:rPr lang="en-US" altLang="zh-CN" sz="1800" dirty="0">
                <a:effectLst/>
                <a:ea typeface="等线" panose="02010600030101010101" pitchFamily="2" charset="-122"/>
                <a:cs typeface="Times New Roman" panose="02020603050405020304" pitchFamily="18" charset="0"/>
              </a:rPr>
              <a:t>LLM</a:t>
            </a:r>
            <a:r>
              <a:rPr lang="zh-CN" altLang="zh-CN" sz="1800" dirty="0">
                <a:effectLst/>
                <a:ea typeface="等线" panose="02010600030101010101" pitchFamily="2" charset="-122"/>
                <a:cs typeface="Times New Roman" panose="02020603050405020304" pitchFamily="18" charset="0"/>
              </a:rPr>
              <a:t>）在基于知识的因果推断（</a:t>
            </a:r>
            <a:r>
              <a:rPr lang="en-US" altLang="zh-CN" sz="1800" dirty="0">
                <a:effectLst/>
                <a:ea typeface="等线" panose="02010600030101010101" pitchFamily="2" charset="-122"/>
                <a:cs typeface="Times New Roman" panose="02020603050405020304" pitchFamily="18" charset="0"/>
              </a:rPr>
              <a:t>KBCI</a:t>
            </a:r>
            <a:r>
              <a:rPr lang="zh-CN" altLang="zh-CN" sz="1800" dirty="0">
                <a:effectLst/>
                <a:ea typeface="等线" panose="02010600030101010101" pitchFamily="2" charset="-122"/>
                <a:cs typeface="Times New Roman" panose="02020603050405020304" pitchFamily="18" charset="0"/>
              </a:rPr>
              <a:t>）中的高性能，因为无法确定这种改进是否源自</a:t>
            </a:r>
            <a:r>
              <a:rPr lang="en-US" altLang="zh-CN" sz="1800" dirty="0">
                <a:effectLst/>
                <a:ea typeface="等线" panose="02010600030101010101" pitchFamily="2" charset="-122"/>
                <a:cs typeface="Times New Roman" panose="02020603050405020304" pitchFamily="18" charset="0"/>
              </a:rPr>
              <a:t>LLM</a:t>
            </a:r>
            <a:r>
              <a:rPr lang="zh-CN" altLang="zh-CN" sz="1800" dirty="0">
                <a:effectLst/>
                <a:ea typeface="等线" panose="02010600030101010101" pitchFamily="2" charset="-122"/>
                <a:cs typeface="Times New Roman" panose="02020603050405020304" pitchFamily="18" charset="0"/>
              </a:rPr>
              <a:t>在这些数据集的预训练过程中对数据的记忆。</a:t>
            </a:r>
            <a:endParaRPr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076749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007604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None/>
            </a:pPr>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t>12</a:t>
            </a:fld>
            <a:endParaRPr lang="zh-CN" altLang="en-US"/>
          </a:p>
        </p:txBody>
      </p:sp>
    </p:spTree>
    <p:extLst>
      <p:ext uri="{BB962C8B-B14F-4D97-AF65-F5344CB8AC3E}">
        <p14:creationId xmlns:p14="http://schemas.microsoft.com/office/powerpoint/2010/main" val="1200905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i="0" dirty="0">
              <a:solidFill>
                <a:srgbClr val="191B1F"/>
              </a:solidFill>
              <a:effectLst/>
              <a:highlight>
                <a:srgbClr val="FFFFFF"/>
              </a:highligh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076381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baseline="0" dirty="0">
                <a:solidFill>
                  <a:srgbClr val="000000"/>
                </a:solidFill>
                <a:latin typeface="等线" panose="02010600030101010101" pitchFamily="2" charset="-122"/>
                <a:ea typeface="等线" panose="02010600030101010101" pitchFamily="2" charset="-122"/>
              </a:rPr>
              <a:t>如第</a:t>
            </a:r>
            <a:r>
              <a:rPr lang="en-US" altLang="zh-CN" sz="1200" b="0" i="0" u="none" strike="noStrike" baseline="0" dirty="0">
                <a:solidFill>
                  <a:srgbClr val="000000"/>
                </a:solidFill>
                <a:latin typeface="等线" panose="02010600030101010101" pitchFamily="2" charset="-122"/>
                <a:ea typeface="等线" panose="02010600030101010101" pitchFamily="2" charset="-122"/>
              </a:rPr>
              <a:t>1.1</a:t>
            </a:r>
            <a:r>
              <a:rPr lang="zh-CN" altLang="en-US" sz="1200" b="0" i="0" u="none" strike="noStrike" baseline="0" dirty="0">
                <a:solidFill>
                  <a:srgbClr val="000000"/>
                </a:solidFill>
                <a:latin typeface="等线" panose="02010600030101010101" pitchFamily="2" charset="-122"/>
                <a:ea typeface="等线" panose="02010600030101010101" pitchFamily="2" charset="-122"/>
              </a:rPr>
              <a:t>节所述，几种统计因果发现（</a:t>
            </a:r>
            <a:r>
              <a:rPr lang="en-US" altLang="zh-CN" sz="1200" b="0" i="0" u="none" strike="noStrike" baseline="0" dirty="0">
                <a:solidFill>
                  <a:srgbClr val="000000"/>
                </a:solidFill>
                <a:latin typeface="等线" panose="02010600030101010101" pitchFamily="2" charset="-122"/>
                <a:ea typeface="等线" panose="02010600030101010101" pitchFamily="2" charset="-122"/>
              </a:rPr>
              <a:t>SCD</a:t>
            </a:r>
            <a:r>
              <a:rPr lang="zh-CN" altLang="en-US" sz="1200" b="0" i="0" u="none" strike="noStrike" baseline="0" dirty="0">
                <a:solidFill>
                  <a:srgbClr val="000000"/>
                </a:solidFill>
                <a:latin typeface="等线" panose="02010600030101010101" pitchFamily="2" charset="-122"/>
                <a:ea typeface="等线" panose="02010600030101010101" pitchFamily="2" charset="-122"/>
              </a:rPr>
              <a:t>）算法可以系统地通过背景知识进行增强。此外，这些算法的软件包是开源的。例如，作为一种非参数且基于约束的</a:t>
            </a:r>
            <a:r>
              <a:rPr lang="en-US" altLang="zh-CN" sz="1200" b="0" i="0" u="none" strike="noStrike" baseline="0" dirty="0">
                <a:solidFill>
                  <a:srgbClr val="000000"/>
                </a:solidFill>
                <a:latin typeface="等线" panose="02010600030101010101" pitchFamily="2" charset="-122"/>
                <a:ea typeface="等线" panose="02010600030101010101" pitchFamily="2" charset="-122"/>
              </a:rPr>
              <a:t>SCD</a:t>
            </a:r>
            <a:r>
              <a:rPr lang="zh-CN" altLang="en-US" sz="1200" b="0" i="0" u="none" strike="noStrike" baseline="0" dirty="0">
                <a:solidFill>
                  <a:srgbClr val="000000"/>
                </a:solidFill>
                <a:latin typeface="等线" panose="02010600030101010101" pitchFamily="2" charset="-122"/>
                <a:ea typeface="等线" panose="02010600030101010101" pitchFamily="2" charset="-122"/>
              </a:rPr>
              <a:t>方法，</a:t>
            </a:r>
            <a:r>
              <a:rPr lang="en-US" altLang="zh-CN" sz="1200" b="0" i="0" u="none" strike="noStrike" baseline="0" dirty="0">
                <a:solidFill>
                  <a:srgbClr val="000000"/>
                </a:solidFill>
                <a:latin typeface="等线" panose="02010600030101010101" pitchFamily="2" charset="-122"/>
                <a:ea typeface="等线" panose="02010600030101010101" pitchFamily="2" charset="-122"/>
              </a:rPr>
              <a:t>Peter-Clerk</a:t>
            </a:r>
            <a:r>
              <a:rPr lang="zh-CN" altLang="en-US" sz="1200" b="0" i="0" u="none" strike="noStrike" baseline="0" dirty="0">
                <a:solidFill>
                  <a:srgbClr val="000000"/>
                </a:solidFill>
                <a:latin typeface="等线" panose="02010600030101010101" pitchFamily="2" charset="-122"/>
                <a:ea typeface="等线" panose="02010600030101010101" pitchFamily="2" charset="-122"/>
              </a:rPr>
              <a:t>（</a:t>
            </a:r>
            <a:r>
              <a:rPr lang="en-US" altLang="zh-CN" sz="1200" b="0" i="0" u="none" strike="noStrike" baseline="0" dirty="0">
                <a:solidFill>
                  <a:srgbClr val="000000"/>
                </a:solidFill>
                <a:latin typeface="等线" panose="02010600030101010101" pitchFamily="2" charset="-122"/>
                <a:ea typeface="等线" panose="02010600030101010101" pitchFamily="2" charset="-122"/>
              </a:rPr>
              <a:t>PC</a:t>
            </a:r>
            <a:r>
              <a:rPr lang="zh-CN" altLang="en-US" sz="1200" b="0" i="0" u="none" strike="noStrike" baseline="0" dirty="0">
                <a:solidFill>
                  <a:srgbClr val="000000"/>
                </a:solidFill>
                <a:latin typeface="等线" panose="02010600030101010101" pitchFamily="2" charset="-122"/>
                <a:ea typeface="等线" panose="02010600030101010101" pitchFamily="2" charset="-122"/>
              </a:rPr>
              <a:t>）算法（</a:t>
            </a:r>
            <a:r>
              <a:rPr lang="en-US" altLang="zh-CN" sz="1200" b="0" i="0" u="none" strike="noStrike" baseline="0" dirty="0" err="1">
                <a:solidFill>
                  <a:srgbClr val="000000"/>
                </a:solidFill>
                <a:latin typeface="等线" panose="02010600030101010101" pitchFamily="2" charset="-122"/>
                <a:ea typeface="等线" panose="02010600030101010101" pitchFamily="2" charset="-122"/>
              </a:rPr>
              <a:t>Spirtes</a:t>
            </a:r>
            <a:r>
              <a:rPr lang="en-US" altLang="zh-CN" sz="1200" b="0" i="0" u="none" strike="noStrike" baseline="0" dirty="0">
                <a:solidFill>
                  <a:srgbClr val="000000"/>
                </a:solidFill>
                <a:latin typeface="等线" panose="02010600030101010101" pitchFamily="2" charset="-122"/>
                <a:ea typeface="等线" panose="02010600030101010101" pitchFamily="2" charset="-122"/>
              </a:rPr>
              <a:t> </a:t>
            </a:r>
            <a:r>
              <a:rPr lang="zh-CN" altLang="en-US" sz="1200" b="0" i="0" u="none" strike="noStrike" baseline="0" dirty="0">
                <a:solidFill>
                  <a:srgbClr val="000000"/>
                </a:solidFill>
                <a:latin typeface="等线" panose="02010600030101010101" pitchFamily="2" charset="-122"/>
                <a:ea typeface="等线" panose="02010600030101010101" pitchFamily="2" charset="-122"/>
              </a:rPr>
              <a:t>等人，</a:t>
            </a:r>
            <a:r>
              <a:rPr lang="en-US" altLang="zh-CN" sz="1200" b="0" i="0" u="none" strike="noStrike" baseline="0" dirty="0">
                <a:solidFill>
                  <a:srgbClr val="000000"/>
                </a:solidFill>
                <a:latin typeface="等线" panose="02010600030101010101" pitchFamily="2" charset="-122"/>
                <a:ea typeface="等线" panose="02010600030101010101" pitchFamily="2" charset="-122"/>
              </a:rPr>
              <a:t>2000</a:t>
            </a:r>
            <a:r>
              <a:rPr lang="zh-CN" altLang="en-US" sz="1200" b="0" i="0" u="none" strike="noStrike" baseline="0" dirty="0">
                <a:solidFill>
                  <a:srgbClr val="000000"/>
                </a:solidFill>
                <a:latin typeface="等线" panose="02010600030101010101" pitchFamily="2" charset="-122"/>
                <a:ea typeface="等线" panose="02010600030101010101" pitchFamily="2" charset="-122"/>
              </a:rPr>
              <a:t>）在“</a:t>
            </a:r>
            <a:r>
              <a:rPr lang="en-US" altLang="zh-CN" sz="1200" b="0" i="0" u="none" strike="noStrike" baseline="0" dirty="0">
                <a:solidFill>
                  <a:srgbClr val="000000"/>
                </a:solidFill>
                <a:latin typeface="等线" panose="02010600030101010101" pitchFamily="2" charset="-122"/>
                <a:ea typeface="等线" panose="02010600030101010101" pitchFamily="2" charset="-122"/>
              </a:rPr>
              <a:t>causal-learn”</a:t>
            </a:r>
            <a:r>
              <a:rPr lang="zh-CN" altLang="en-US" sz="1200" b="0" i="0" u="none" strike="noStrike" baseline="0" dirty="0">
                <a:solidFill>
                  <a:srgbClr val="000000"/>
                </a:solidFill>
                <a:latin typeface="等线" panose="02010600030101010101" pitchFamily="2" charset="-122"/>
                <a:ea typeface="等线" panose="02010600030101010101" pitchFamily="2" charset="-122"/>
              </a:rPr>
              <a:t>中通过强制或禁止有向边的背景知识进行了增强。“</a:t>
            </a:r>
            <a:r>
              <a:rPr lang="en-US" altLang="zh-CN" sz="1200" b="0" i="0" u="none" strike="noStrike" baseline="0" dirty="0">
                <a:solidFill>
                  <a:srgbClr val="000000"/>
                </a:solidFill>
                <a:latin typeface="等线" panose="02010600030101010101" pitchFamily="2" charset="-122"/>
                <a:ea typeface="等线" panose="02010600030101010101" pitchFamily="2" charset="-122"/>
              </a:rPr>
              <a:t>causal-learn”</a:t>
            </a:r>
            <a:r>
              <a:rPr lang="zh-CN" altLang="en-US" sz="1200" b="0" i="0" u="none" strike="noStrike" baseline="0" dirty="0">
                <a:solidFill>
                  <a:srgbClr val="000000"/>
                </a:solidFill>
                <a:latin typeface="等线" panose="02010600030101010101" pitchFamily="2" charset="-122"/>
                <a:ea typeface="等线" panose="02010600030101010101" pitchFamily="2" charset="-122"/>
              </a:rPr>
              <a:t>还提供了</a:t>
            </a:r>
            <a:r>
              <a:rPr lang="en-US" altLang="zh-CN" sz="1200" b="0" i="0" u="none" strike="noStrike" baseline="0" dirty="0">
                <a:solidFill>
                  <a:srgbClr val="000000"/>
                </a:solidFill>
                <a:latin typeface="等线" panose="02010600030101010101" pitchFamily="2" charset="-122"/>
                <a:ea typeface="等线" panose="02010600030101010101" pitchFamily="2" charset="-122"/>
              </a:rPr>
              <a:t>Exact Search</a:t>
            </a:r>
            <a:r>
              <a:rPr lang="zh-CN" altLang="en-US" sz="1200" b="0" i="0" u="none" strike="noStrike" baseline="0" dirty="0">
                <a:solidFill>
                  <a:srgbClr val="000000"/>
                </a:solidFill>
                <a:latin typeface="等线" panose="02010600030101010101" pitchFamily="2" charset="-122"/>
                <a:ea typeface="等线" panose="02010600030101010101" pitchFamily="2" charset="-122"/>
              </a:rPr>
              <a:t>算法（</a:t>
            </a:r>
            <a:r>
              <a:rPr lang="en-US" altLang="zh-CN" sz="1200" b="0" i="0" u="none" strike="noStrike" baseline="0" dirty="0" err="1">
                <a:solidFill>
                  <a:srgbClr val="000000"/>
                </a:solidFill>
                <a:latin typeface="等线" panose="02010600030101010101" pitchFamily="2" charset="-122"/>
                <a:ea typeface="等线" panose="02010600030101010101" pitchFamily="2" charset="-122"/>
              </a:rPr>
              <a:t>Silander</a:t>
            </a:r>
            <a:r>
              <a:rPr lang="en-US" altLang="zh-CN" sz="1200" b="0" i="0" u="none" strike="noStrike" baseline="0" dirty="0">
                <a:solidFill>
                  <a:srgbClr val="000000"/>
                </a:solidFill>
                <a:latin typeface="等线" panose="02010600030101010101" pitchFamily="2" charset="-122"/>
                <a:ea typeface="等线" panose="02010600030101010101" pitchFamily="2" charset="-122"/>
              </a:rPr>
              <a:t> &amp; </a:t>
            </a:r>
            <a:r>
              <a:rPr lang="en-US" altLang="zh-CN" sz="1200" b="0" i="0" u="none" strike="noStrike" baseline="0" dirty="0" err="1">
                <a:solidFill>
                  <a:srgbClr val="000000"/>
                </a:solidFill>
                <a:latin typeface="等线" panose="02010600030101010101" pitchFamily="2" charset="-122"/>
                <a:ea typeface="等线" panose="02010600030101010101" pitchFamily="2" charset="-122"/>
              </a:rPr>
              <a:t>Myllymäki</a:t>
            </a:r>
            <a:r>
              <a:rPr lang="zh-CN" altLang="en-US" sz="1200" b="0" i="0" u="none" strike="noStrike" baseline="0" dirty="0">
                <a:solidFill>
                  <a:srgbClr val="000000"/>
                </a:solidFill>
                <a:latin typeface="等线" panose="02010600030101010101" pitchFamily="2" charset="-122"/>
                <a:ea typeface="等线" panose="02010600030101010101" pitchFamily="2" charset="-122"/>
              </a:rPr>
              <a:t>，</a:t>
            </a:r>
            <a:r>
              <a:rPr lang="en-US" altLang="zh-CN" sz="1200" b="0" i="0" u="none" strike="noStrike" baseline="0" dirty="0">
                <a:solidFill>
                  <a:srgbClr val="000000"/>
                </a:solidFill>
                <a:latin typeface="等线" panose="02010600030101010101" pitchFamily="2" charset="-122"/>
                <a:ea typeface="等线" panose="02010600030101010101" pitchFamily="2" charset="-122"/>
              </a:rPr>
              <a:t>2006</a:t>
            </a:r>
            <a:r>
              <a:rPr lang="zh-CN" altLang="en-US" sz="1200" b="0" i="0" u="none" strike="noStrike" baseline="0" dirty="0">
                <a:solidFill>
                  <a:srgbClr val="000000"/>
                </a:solidFill>
                <a:latin typeface="等线" panose="02010600030101010101" pitchFamily="2" charset="-122"/>
                <a:ea typeface="等线" panose="02010600030101010101" pitchFamily="2" charset="-122"/>
              </a:rPr>
              <a:t>；</a:t>
            </a:r>
            <a:r>
              <a:rPr lang="en-US" altLang="zh-CN" sz="1200" b="0" i="0" u="none" strike="noStrike" baseline="0" dirty="0">
                <a:solidFill>
                  <a:srgbClr val="000000"/>
                </a:solidFill>
                <a:latin typeface="等线" panose="02010600030101010101" pitchFamily="2" charset="-122"/>
                <a:ea typeface="等线" panose="02010600030101010101" pitchFamily="2" charset="-122"/>
              </a:rPr>
              <a:t>Yuan &amp; Malone</a:t>
            </a:r>
            <a:r>
              <a:rPr lang="zh-CN" altLang="en-US" sz="1200" b="0" i="0" u="none" strike="noStrike" baseline="0" dirty="0">
                <a:solidFill>
                  <a:srgbClr val="000000"/>
                </a:solidFill>
                <a:latin typeface="等线" panose="02010600030101010101" pitchFamily="2" charset="-122"/>
                <a:ea typeface="等线" panose="02010600030101010101" pitchFamily="2" charset="-122"/>
              </a:rPr>
              <a:t>，</a:t>
            </a:r>
            <a:r>
              <a:rPr lang="en-US" altLang="zh-CN" sz="1200" b="0" i="0" u="none" strike="noStrike" baseline="0" dirty="0">
                <a:solidFill>
                  <a:srgbClr val="000000"/>
                </a:solidFill>
                <a:latin typeface="等线" panose="02010600030101010101" pitchFamily="2" charset="-122"/>
                <a:ea typeface="等线" panose="02010600030101010101" pitchFamily="2" charset="-122"/>
              </a:rPr>
              <a:t>2013</a:t>
            </a:r>
            <a:r>
              <a:rPr lang="zh-CN" altLang="en-US" sz="1200" b="0" i="0" u="none" strike="noStrike" baseline="0" dirty="0">
                <a:solidFill>
                  <a:srgbClr val="000000"/>
                </a:solidFill>
                <a:latin typeface="等线" panose="02010600030101010101" pitchFamily="2" charset="-122"/>
                <a:ea typeface="等线" panose="02010600030101010101" pitchFamily="2" charset="-122"/>
              </a:rPr>
              <a:t>），这是一种非参数且基于评分的</a:t>
            </a:r>
            <a:r>
              <a:rPr lang="en-US" altLang="zh-CN" sz="1200" b="0" i="0" u="none" strike="noStrike" baseline="0" dirty="0">
                <a:solidFill>
                  <a:srgbClr val="000000"/>
                </a:solidFill>
                <a:latin typeface="等线" panose="02010600030101010101" pitchFamily="2" charset="-122"/>
                <a:ea typeface="等线" panose="02010600030101010101" pitchFamily="2" charset="-122"/>
              </a:rPr>
              <a:t>SCD</a:t>
            </a:r>
            <a:r>
              <a:rPr lang="zh-CN" altLang="en-US" sz="1200" b="0" i="0" u="none" strike="noStrike" baseline="0" dirty="0">
                <a:solidFill>
                  <a:srgbClr val="000000"/>
                </a:solidFill>
                <a:latin typeface="等线" panose="02010600030101010101" pitchFamily="2" charset="-122"/>
                <a:ea typeface="等线" panose="02010600030101010101" pitchFamily="2" charset="-122"/>
              </a:rPr>
              <a:t>方法，可以通过禁止有向边的背景知识作为超结构矩阵进行增强。对于半参数方法，</a:t>
            </a:r>
            <a:r>
              <a:rPr lang="en-US" altLang="zh-CN" sz="1200" b="0" i="0" u="none" strike="noStrike" baseline="0" dirty="0" err="1">
                <a:solidFill>
                  <a:srgbClr val="000000"/>
                </a:solidFill>
                <a:latin typeface="等线" panose="02010600030101010101" pitchFamily="2" charset="-122"/>
                <a:ea typeface="等线" panose="02010600030101010101" pitchFamily="2" charset="-122"/>
              </a:rPr>
              <a:t>DirectLiNGAM</a:t>
            </a:r>
            <a:r>
              <a:rPr lang="zh-CN" altLang="en-US" sz="1200" b="0" i="0" u="none" strike="noStrike" baseline="0" dirty="0">
                <a:solidFill>
                  <a:srgbClr val="000000"/>
                </a:solidFill>
                <a:latin typeface="等线" panose="02010600030101010101" pitchFamily="2" charset="-122"/>
                <a:ea typeface="等线" panose="02010600030101010101" pitchFamily="2" charset="-122"/>
              </a:rPr>
              <a:t>（</a:t>
            </a:r>
            <a:r>
              <a:rPr lang="en-US" altLang="zh-CN" sz="1200" b="0" i="0" u="none" strike="noStrike" baseline="0" dirty="0">
                <a:solidFill>
                  <a:srgbClr val="000000"/>
                </a:solidFill>
                <a:latin typeface="等线" panose="02010600030101010101" pitchFamily="2" charset="-122"/>
                <a:ea typeface="等线" panose="02010600030101010101" pitchFamily="2" charset="-122"/>
              </a:rPr>
              <a:t>Shimizu </a:t>
            </a:r>
            <a:r>
              <a:rPr lang="zh-CN" altLang="en-US" sz="1200" b="0" i="0" u="none" strike="noStrike" baseline="0" dirty="0">
                <a:solidFill>
                  <a:srgbClr val="000000"/>
                </a:solidFill>
                <a:latin typeface="等线" panose="02010600030101010101" pitchFamily="2" charset="-122"/>
                <a:ea typeface="等线" panose="02010600030101010101" pitchFamily="2" charset="-122"/>
              </a:rPr>
              <a:t>等人，</a:t>
            </a:r>
            <a:r>
              <a:rPr lang="en-US" altLang="zh-CN" sz="1200" b="0" i="0" u="none" strike="noStrike" baseline="0" dirty="0">
                <a:solidFill>
                  <a:srgbClr val="000000"/>
                </a:solidFill>
                <a:latin typeface="等线" panose="02010600030101010101" pitchFamily="2" charset="-122"/>
                <a:ea typeface="等线" panose="02010600030101010101" pitchFamily="2" charset="-122"/>
              </a:rPr>
              <a:t>2011</a:t>
            </a:r>
            <a:r>
              <a:rPr lang="zh-CN" altLang="en-US" sz="1200" b="0" i="0" u="none" strike="noStrike" baseline="0" dirty="0">
                <a:solidFill>
                  <a:srgbClr val="000000"/>
                </a:solidFill>
                <a:latin typeface="等线" panose="02010600030101010101" pitchFamily="2" charset="-122"/>
                <a:ea typeface="等线" panose="02010600030101010101" pitchFamily="2" charset="-122"/>
              </a:rPr>
              <a:t>）算法在“</a:t>
            </a:r>
            <a:r>
              <a:rPr lang="en-US" altLang="zh-CN" sz="1200" b="0" i="0" u="none" strike="noStrike" baseline="0" dirty="0" err="1">
                <a:solidFill>
                  <a:srgbClr val="000000"/>
                </a:solidFill>
                <a:latin typeface="等线" panose="02010600030101010101" pitchFamily="2" charset="-122"/>
                <a:ea typeface="等线" panose="02010600030101010101" pitchFamily="2" charset="-122"/>
              </a:rPr>
              <a:t>LiNGAM</a:t>
            </a:r>
            <a:r>
              <a:rPr lang="en-US" altLang="zh-CN" sz="1200" b="0" i="0" u="none" strike="noStrike" baseline="0" dirty="0">
                <a:solidFill>
                  <a:srgbClr val="000000"/>
                </a:solidFill>
                <a:latin typeface="等线" panose="02010600030101010101" pitchFamily="2" charset="-122"/>
                <a:ea typeface="等线" panose="02010600030101010101" pitchFamily="2" charset="-122"/>
              </a:rPr>
              <a:t>”</a:t>
            </a:r>
            <a:r>
              <a:rPr lang="zh-CN" altLang="en-US" sz="1200" b="0" i="0" u="none" strike="noStrike" baseline="0" dirty="0">
                <a:solidFill>
                  <a:srgbClr val="000000"/>
                </a:solidFill>
                <a:latin typeface="等线" panose="02010600030101010101" pitchFamily="2" charset="-122"/>
                <a:ea typeface="等线" panose="02010600030101010101" pitchFamily="2" charset="-122"/>
              </a:rPr>
              <a:t>项目中通过因果顺序的先验知识进行了增强（</a:t>
            </a:r>
            <a:r>
              <a:rPr lang="en-US" altLang="zh-CN" sz="1200" b="0" i="0" u="none" strike="noStrike" baseline="0" dirty="0" err="1">
                <a:solidFill>
                  <a:srgbClr val="000000"/>
                </a:solidFill>
                <a:latin typeface="等线" panose="02010600030101010101" pitchFamily="2" charset="-122"/>
                <a:ea typeface="等线" panose="02010600030101010101" pitchFamily="2" charset="-122"/>
              </a:rPr>
              <a:t>Ikeuchi</a:t>
            </a:r>
            <a:r>
              <a:rPr lang="en-US" altLang="zh-CN" sz="1200" b="0" i="0" u="none" strike="noStrike" baseline="0" dirty="0">
                <a:solidFill>
                  <a:srgbClr val="000000"/>
                </a:solidFill>
                <a:latin typeface="等线" panose="02010600030101010101" pitchFamily="2" charset="-122"/>
                <a:ea typeface="等线" panose="02010600030101010101" pitchFamily="2" charset="-122"/>
              </a:rPr>
              <a:t> </a:t>
            </a:r>
            <a:r>
              <a:rPr lang="zh-CN" altLang="en-US" sz="1200" b="0" i="0" u="none" strike="noStrike" baseline="0" dirty="0">
                <a:solidFill>
                  <a:srgbClr val="000000"/>
                </a:solidFill>
                <a:latin typeface="等线" panose="02010600030101010101" pitchFamily="2" charset="-122"/>
                <a:ea typeface="等线" panose="02010600030101010101" pitchFamily="2" charset="-122"/>
              </a:rPr>
              <a:t>等人，</a:t>
            </a:r>
            <a:r>
              <a:rPr lang="en-US" altLang="zh-CN" sz="1200" b="0" i="0" u="none" strike="noStrike" baseline="0" dirty="0">
                <a:solidFill>
                  <a:srgbClr val="000000"/>
                </a:solidFill>
                <a:latin typeface="等线" panose="02010600030101010101" pitchFamily="2" charset="-122"/>
                <a:ea typeface="等线" panose="02010600030101010101" pitchFamily="2" charset="-122"/>
              </a:rPr>
              <a:t>2023</a:t>
            </a:r>
            <a:r>
              <a:rPr lang="zh-CN" altLang="en-US" sz="1200" b="0" i="0" u="none" strike="noStrike" baseline="0" dirty="0">
                <a:solidFill>
                  <a:srgbClr val="000000"/>
                </a:solidFill>
                <a:latin typeface="等线" panose="02010600030101010101" pitchFamily="2" charset="-122"/>
                <a:ea typeface="等线" panose="02010600030101010101" pitchFamily="2" charset="-122"/>
              </a:rPr>
              <a:t>）。 </a:t>
            </a:r>
            <a:endParaRPr lang="zh-CN" altLang="en-US" b="0" dirty="0"/>
          </a:p>
          <a:p>
            <a:endParaRPr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113746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0" dirty="0"/>
          </a:p>
          <a:p>
            <a:endParaRPr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4203780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022164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131362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51909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296299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1800" b="0" i="0" u="none" strike="noStrike" baseline="0" dirty="0">
                <a:latin typeface="等线" panose="02010600030101010101" pitchFamily="2" charset="-122"/>
                <a:ea typeface="等线" panose="02010600030101010101" pitchFamily="2" charset="-122"/>
              </a:rPr>
              <a:t>在变量数量相对较少的情况下，</a:t>
            </a:r>
            <a:r>
              <a:rPr lang="en-US" altLang="zh-CN" sz="1800" b="0" i="0" u="none" strike="noStrike" baseline="0" dirty="0">
                <a:latin typeface="等线" panose="02010600030101010101" pitchFamily="2" charset="-122"/>
                <a:ea typeface="等线" panose="02010600030101010101" pitchFamily="2" charset="-122"/>
              </a:rPr>
              <a:t>SCP</a:t>
            </a:r>
            <a:r>
              <a:rPr lang="zh-CN" altLang="en-US" sz="1800" b="0" i="0" u="none" strike="noStrike" baseline="0" dirty="0">
                <a:latin typeface="等线" panose="02010600030101010101" pitchFamily="2" charset="-122"/>
                <a:ea typeface="等线" panose="02010600030101010101" pitchFamily="2" charset="-122"/>
              </a:rPr>
              <a:t>中的信息量较小，</a:t>
            </a:r>
            <a:r>
              <a:rPr lang="en-US" altLang="zh-CN" sz="1800" b="0" i="0" u="none" strike="noStrike" baseline="0" dirty="0">
                <a:latin typeface="等线" panose="02010600030101010101" pitchFamily="2" charset="-122"/>
                <a:ea typeface="等线" panose="02010600030101010101" pitchFamily="2" charset="-122"/>
              </a:rPr>
              <a:t>GPT-4</a:t>
            </a:r>
            <a:r>
              <a:rPr lang="zh-CN" altLang="en-US" sz="1800" b="0" i="0" u="none" strike="noStrike" baseline="0" dirty="0">
                <a:latin typeface="等线" panose="02010600030101010101" pitchFamily="2" charset="-122"/>
                <a:ea typeface="等线" panose="02010600030101010101" pitchFamily="2" charset="-122"/>
              </a:rPr>
              <a:t>在</a:t>
            </a:r>
          </a:p>
          <a:p>
            <a:pPr algn="l"/>
            <a:r>
              <a:rPr lang="zh-CN" altLang="en-US" sz="1800" b="0" i="0" u="none" strike="noStrike" baseline="0" dirty="0">
                <a:latin typeface="等线" panose="02010600030101010101" pitchFamily="2" charset="-122"/>
                <a:ea typeface="等线" panose="02010600030101010101" pitchFamily="2" charset="-122"/>
              </a:rPr>
              <a:t>不同提示模式下的推断性能差异变得微妙。此外，随着网络规模的缩小，发现空间也变得更小，即使</a:t>
            </a:r>
          </a:p>
          <a:p>
            <a:pPr algn="l"/>
            <a:r>
              <a:rPr lang="en-US" altLang="zh-CN" sz="1800" b="0" i="0" u="none" strike="noStrike" baseline="0" dirty="0">
                <a:latin typeface="等线" panose="02010600030101010101" pitchFamily="2" charset="-122"/>
                <a:ea typeface="等线" panose="02010600030101010101" pitchFamily="2" charset="-122"/>
              </a:rPr>
              <a:t>PK</a:t>
            </a:r>
            <a:r>
              <a:rPr lang="zh-CN" altLang="en-US" sz="1800" b="0" i="0" u="none" strike="noStrike" baseline="0" dirty="0">
                <a:latin typeface="等线" panose="02010600030101010101" pitchFamily="2" charset="-122"/>
                <a:ea typeface="等线" panose="02010600030101010101" pitchFamily="2" charset="-122"/>
              </a:rPr>
              <a:t>不同，</a:t>
            </a:r>
            <a:r>
              <a:rPr lang="en-US" altLang="zh-CN" sz="1800" b="0" i="0" u="none" strike="noStrike" baseline="0" dirty="0">
                <a:latin typeface="等线" panose="02010600030101010101" pitchFamily="2" charset="-122"/>
                <a:ea typeface="等线" panose="02010600030101010101" pitchFamily="2" charset="-122"/>
              </a:rPr>
              <a:t>SCD</a:t>
            </a:r>
            <a:r>
              <a:rPr lang="zh-CN" altLang="en-US" sz="1800" b="0" i="0" u="none" strike="noStrike" baseline="0" dirty="0">
                <a:latin typeface="等线" panose="02010600030101010101" pitchFamily="2" charset="-122"/>
                <a:ea typeface="等线" panose="02010600030101010101" pitchFamily="2" charset="-122"/>
              </a:rPr>
              <a:t>算法也可能达到单一的最优解。</a:t>
            </a:r>
            <a:endParaRPr lang="en-US" altLang="zh-CN" b="1" dirty="0"/>
          </a:p>
          <a:p>
            <a:pPr>
              <a:buFont typeface="Arial" panose="020B0604020202020204" pitchFamily="34" charset="0"/>
              <a:buChar char="•"/>
            </a:pPr>
            <a:r>
              <a:rPr lang="zh-CN" altLang="en-US" b="1" dirty="0"/>
              <a:t>利用 </a:t>
            </a:r>
            <a:r>
              <a:rPr lang="en-US" altLang="zh-CN" b="1" dirty="0"/>
              <a:t>GPT-4 </a:t>
            </a:r>
            <a:r>
              <a:rPr lang="zh-CN" altLang="en-US" b="1" dirty="0"/>
              <a:t>的先验知识增强性能：</a:t>
            </a:r>
            <a:endParaRPr lang="zh-CN" altLang="en-US" dirty="0"/>
          </a:p>
          <a:p>
            <a:pPr marL="742950" lvl="1" indent="-285750">
              <a:buFont typeface="Arial" panose="020B0604020202020204" pitchFamily="34" charset="0"/>
              <a:buChar char="•"/>
            </a:pPr>
            <a:r>
              <a:rPr lang="zh-CN" altLang="en-US" b="1" dirty="0"/>
              <a:t>主要发现：</a:t>
            </a:r>
            <a:r>
              <a:rPr lang="zh-CN" altLang="en-US" dirty="0"/>
              <a:t> 表 </a:t>
            </a:r>
            <a:r>
              <a:rPr lang="en-US" altLang="zh-CN" dirty="0"/>
              <a:t>3 </a:t>
            </a:r>
            <a:r>
              <a:rPr lang="zh-CN" altLang="en-US" dirty="0"/>
              <a:t>显示，在大多数情况下，结合先验知识（</a:t>
            </a:r>
            <a:r>
              <a:rPr lang="en-US" altLang="zh-CN" dirty="0"/>
              <a:t>PK</a:t>
            </a:r>
            <a:r>
              <a:rPr lang="zh-CN" altLang="en-US" dirty="0"/>
              <a:t>）增强的 </a:t>
            </a:r>
            <a:r>
              <a:rPr lang="en-US" altLang="zh-CN" dirty="0"/>
              <a:t>SCD </a:t>
            </a:r>
            <a:r>
              <a:rPr lang="zh-CN" altLang="en-US" dirty="0"/>
              <a:t>结果比未使用先验知识的初始 </a:t>
            </a:r>
            <a:r>
              <a:rPr lang="en-US" altLang="zh-CN" dirty="0"/>
              <a:t>SCD </a:t>
            </a:r>
            <a:r>
              <a:rPr lang="zh-CN" altLang="en-US" dirty="0"/>
              <a:t>结果（基线 </a:t>
            </a:r>
            <a:r>
              <a:rPr lang="en-US" altLang="zh-CN" dirty="0"/>
              <a:t>A</a:t>
            </a:r>
            <a:r>
              <a:rPr lang="zh-CN" altLang="en-US" dirty="0"/>
              <a:t>）更接近真实值（</a:t>
            </a:r>
            <a:r>
              <a:rPr lang="en-US" altLang="zh-CN" dirty="0"/>
              <a:t>GT</a:t>
            </a:r>
            <a:r>
              <a:rPr lang="zh-CN" altLang="en-US" dirty="0"/>
              <a:t>）。</a:t>
            </a:r>
          </a:p>
          <a:p>
            <a:pPr marL="742950" lvl="1" indent="-285750">
              <a:buFont typeface="Arial" panose="020B0604020202020204" pitchFamily="34" charset="0"/>
              <a:buChar char="•"/>
            </a:pPr>
            <a:r>
              <a:rPr lang="zh-CN" altLang="en-US" b="1" dirty="0"/>
              <a:t>解释：</a:t>
            </a:r>
            <a:r>
              <a:rPr lang="zh-CN" altLang="en-US" dirty="0"/>
              <a:t> 这表明 </a:t>
            </a:r>
            <a:r>
              <a:rPr lang="en-US" altLang="zh-CN" dirty="0"/>
              <a:t>GPT-4 </a:t>
            </a:r>
            <a:r>
              <a:rPr lang="zh-CN" altLang="en-US" dirty="0"/>
              <a:t>作为领域专家，通过基于知识的改进，提升了因果图的质量，与其他关于 </a:t>
            </a:r>
            <a:r>
              <a:rPr lang="en-US" altLang="zh-CN" dirty="0"/>
              <a:t>LLM </a:t>
            </a:r>
            <a:r>
              <a:rPr lang="zh-CN" altLang="en-US" dirty="0"/>
              <a:t>引导的因果推理研究一致。</a:t>
            </a:r>
          </a:p>
          <a:p>
            <a:pPr marL="742950" lvl="1" indent="-285750">
              <a:buFont typeface="Arial" panose="020B0604020202020204" pitchFamily="34" charset="0"/>
              <a:buChar char="•"/>
            </a:pPr>
            <a:r>
              <a:rPr lang="zh-CN" altLang="en-US" b="1" dirty="0"/>
              <a:t>性能提升：</a:t>
            </a:r>
            <a:r>
              <a:rPr lang="zh-CN" altLang="en-US" dirty="0"/>
              <a:t> 在 </a:t>
            </a:r>
            <a:r>
              <a:rPr lang="en-US" altLang="zh-CN" dirty="0"/>
              <a:t>Auto MPG </a:t>
            </a:r>
            <a:r>
              <a:rPr lang="zh-CN" altLang="en-US" dirty="0"/>
              <a:t>和 </a:t>
            </a:r>
            <a:r>
              <a:rPr lang="en-US" altLang="zh-CN" dirty="0"/>
              <a:t>DWD </a:t>
            </a:r>
            <a:r>
              <a:rPr lang="zh-CN" altLang="en-US" dirty="0"/>
              <a:t>数据集中，结合 </a:t>
            </a:r>
            <a:r>
              <a:rPr lang="en-US" altLang="zh-CN" dirty="0"/>
              <a:t>PK </a:t>
            </a:r>
            <a:r>
              <a:rPr lang="zh-CN" altLang="en-US" dirty="0"/>
              <a:t>的 </a:t>
            </a:r>
            <a:r>
              <a:rPr lang="en-US" altLang="zh-CN" dirty="0"/>
              <a:t>SCD </a:t>
            </a:r>
            <a:r>
              <a:rPr lang="zh-CN" altLang="en-US" dirty="0"/>
              <a:t>方法在精确度或 </a:t>
            </a:r>
            <a:r>
              <a:rPr lang="en-US" altLang="zh-CN" dirty="0"/>
              <a:t>F1 </a:t>
            </a:r>
            <a:r>
              <a:rPr lang="zh-CN" altLang="en-US" dirty="0"/>
              <a:t>分数上高于仅使用 </a:t>
            </a:r>
            <a:r>
              <a:rPr lang="en-US" altLang="zh-CN" dirty="0"/>
              <a:t>LLM-KBCI </a:t>
            </a:r>
            <a:r>
              <a:rPr lang="zh-CN" altLang="en-US" dirty="0"/>
              <a:t>的纯 </a:t>
            </a:r>
            <a:r>
              <a:rPr lang="en-US" altLang="zh-CN" dirty="0"/>
              <a:t>PK </a:t>
            </a:r>
            <a:r>
              <a:rPr lang="zh-CN" altLang="en-US" dirty="0"/>
              <a:t>方法；在 </a:t>
            </a:r>
            <a:r>
              <a:rPr lang="en-US" altLang="zh-CN" dirty="0"/>
              <a:t>Sachs </a:t>
            </a:r>
            <a:r>
              <a:rPr lang="zh-CN" altLang="en-US" dirty="0"/>
              <a:t>数据集中，两者表现相当。</a:t>
            </a:r>
          </a:p>
          <a:p>
            <a:pPr marL="742950" lvl="1" indent="-285750">
              <a:buFont typeface="Arial" panose="020B0604020202020204" pitchFamily="34" charset="0"/>
              <a:buChar char="•"/>
            </a:pPr>
            <a:r>
              <a:rPr lang="zh-CN" altLang="en-US" b="1" dirty="0"/>
              <a:t>结论：</a:t>
            </a:r>
            <a:r>
              <a:rPr lang="zh-CN" altLang="en-US" dirty="0"/>
              <a:t> 即使 </a:t>
            </a:r>
            <a:r>
              <a:rPr lang="en-US" altLang="zh-CN" dirty="0"/>
              <a:t>LLM-KBCI </a:t>
            </a:r>
            <a:r>
              <a:rPr lang="zh-CN" altLang="en-US" dirty="0"/>
              <a:t>并非最优，通过结合 </a:t>
            </a:r>
            <a:r>
              <a:rPr lang="en-US" altLang="zh-CN" dirty="0"/>
              <a:t>LLM-KBCI </a:t>
            </a:r>
            <a:r>
              <a:rPr lang="zh-CN" altLang="en-US" dirty="0"/>
              <a:t>增强的 </a:t>
            </a:r>
            <a:r>
              <a:rPr lang="en-US" altLang="zh-CN" dirty="0"/>
              <a:t>SCD </a:t>
            </a:r>
            <a:r>
              <a:rPr lang="zh-CN" altLang="en-US" dirty="0"/>
              <a:t>方法，仍能更好地逼近真实因果结构。此外，几乎所有模式下，使用 </a:t>
            </a:r>
            <a:r>
              <a:rPr lang="en-US" altLang="zh-CN" dirty="0"/>
              <a:t>PK </a:t>
            </a:r>
            <a:r>
              <a:rPr lang="zh-CN" altLang="en-US" dirty="0"/>
              <a:t>的 </a:t>
            </a:r>
            <a:r>
              <a:rPr lang="en-US" altLang="zh-CN" dirty="0"/>
              <a:t>SCD </a:t>
            </a:r>
            <a:r>
              <a:rPr lang="zh-CN" altLang="en-US" dirty="0"/>
              <a:t>方法的 </a:t>
            </a:r>
            <a:r>
              <a:rPr lang="en-US" altLang="zh-CN" dirty="0"/>
              <a:t>BIC </a:t>
            </a:r>
            <a:r>
              <a:rPr lang="zh-CN" altLang="en-US" dirty="0"/>
              <a:t>值都降低了。</a:t>
            </a:r>
          </a:p>
          <a:p>
            <a:pPr marL="742950" lvl="1" indent="-285750">
              <a:buFont typeface="Arial" panose="020B0604020202020204" pitchFamily="34" charset="0"/>
              <a:buChar char="•"/>
            </a:pPr>
            <a:r>
              <a:rPr lang="zh-CN" altLang="en-US" b="1" dirty="0"/>
              <a:t>意义：</a:t>
            </a:r>
            <a:r>
              <a:rPr lang="zh-CN" altLang="en-US" dirty="0"/>
              <a:t> 基于 </a:t>
            </a:r>
            <a:r>
              <a:rPr lang="en-US" altLang="zh-CN" dirty="0"/>
              <a:t>GPT-4 </a:t>
            </a:r>
            <a:r>
              <a:rPr lang="zh-CN" altLang="en-US" dirty="0"/>
              <a:t>的知识增强可以在领域专家知识和统计因果结构的一致性方面提高 </a:t>
            </a:r>
            <a:r>
              <a:rPr lang="en-US" altLang="zh-CN" dirty="0"/>
              <a:t>SCD </a:t>
            </a:r>
            <a:r>
              <a:rPr lang="zh-CN" altLang="en-US" dirty="0"/>
              <a:t>的性能。然而，性能提升的幅度可能取决于变量数量和所采用的 </a:t>
            </a:r>
            <a:r>
              <a:rPr lang="en-US" altLang="zh-CN" dirty="0"/>
              <a:t>SCD </a:t>
            </a:r>
            <a:r>
              <a:rPr lang="zh-CN" altLang="en-US" dirty="0"/>
              <a:t>方法。</a:t>
            </a:r>
          </a:p>
          <a:p>
            <a:pPr>
              <a:buFont typeface="Arial" panose="020B0604020202020204" pitchFamily="34" charset="0"/>
              <a:buChar char="•"/>
            </a:pPr>
            <a:r>
              <a:rPr lang="zh-CN" altLang="en-US" b="1" dirty="0"/>
              <a:t>提示模式对 </a:t>
            </a:r>
            <a:r>
              <a:rPr lang="en-US" altLang="zh-CN" b="1" dirty="0"/>
              <a:t>SCD </a:t>
            </a:r>
            <a:r>
              <a:rPr lang="zh-CN" altLang="en-US" b="1" dirty="0"/>
              <a:t>方法的依赖性：</a:t>
            </a:r>
            <a:endParaRPr lang="zh-CN" altLang="en-US" dirty="0"/>
          </a:p>
          <a:p>
            <a:pPr marL="742950" lvl="1" indent="-285750">
              <a:buFont typeface="Arial" panose="020B0604020202020204" pitchFamily="34" charset="0"/>
              <a:buChar char="•"/>
            </a:pPr>
            <a:r>
              <a:rPr lang="zh-CN" altLang="en-US" b="1" dirty="0"/>
              <a:t>模式 </a:t>
            </a:r>
            <a:r>
              <a:rPr lang="en-US" altLang="zh-CN" b="1" dirty="0"/>
              <a:t>0 </a:t>
            </a:r>
            <a:r>
              <a:rPr lang="zh-CN" altLang="en-US" b="1" dirty="0"/>
              <a:t>的优势：</a:t>
            </a:r>
            <a:r>
              <a:rPr lang="zh-CN" altLang="en-US" dirty="0"/>
              <a:t> 在结合 </a:t>
            </a:r>
            <a:r>
              <a:rPr lang="en-US" altLang="zh-CN" dirty="0"/>
              <a:t>PK </a:t>
            </a:r>
            <a:r>
              <a:rPr lang="zh-CN" altLang="en-US" dirty="0"/>
              <a:t>的 </a:t>
            </a:r>
            <a:r>
              <a:rPr lang="en-US" altLang="zh-CN" dirty="0"/>
              <a:t>SCD </a:t>
            </a:r>
            <a:r>
              <a:rPr lang="zh-CN" altLang="en-US" dirty="0"/>
              <a:t>输出中，模式 </a:t>
            </a:r>
            <a:r>
              <a:rPr lang="en-US" altLang="zh-CN" dirty="0"/>
              <a:t>0</a:t>
            </a:r>
            <a:r>
              <a:rPr lang="zh-CN" altLang="en-US" dirty="0"/>
              <a:t>（基线 </a:t>
            </a:r>
            <a:r>
              <a:rPr lang="en-US" altLang="zh-CN" dirty="0"/>
              <a:t>B</a:t>
            </a:r>
            <a:r>
              <a:rPr lang="zh-CN" altLang="en-US" dirty="0"/>
              <a:t>）在领域知识和统计模型拟合方面稳定地表现出较高的性能。</a:t>
            </a:r>
          </a:p>
          <a:p>
            <a:pPr marL="742950" lvl="1" indent="-285750">
              <a:buFont typeface="Arial" panose="020B0604020202020204" pitchFamily="34" charset="0"/>
              <a:buChar char="•"/>
            </a:pPr>
            <a:r>
              <a:rPr lang="zh-CN" altLang="en-US" b="1" dirty="0"/>
              <a:t>模式间比较：</a:t>
            </a:r>
            <a:r>
              <a:rPr lang="zh-CN" altLang="en-US" dirty="0"/>
              <a:t> 当采用 </a:t>
            </a:r>
            <a:r>
              <a:rPr lang="en-US" altLang="zh-CN" dirty="0"/>
              <a:t>PC </a:t>
            </a:r>
            <a:r>
              <a:rPr lang="zh-CN" altLang="en-US" dirty="0"/>
              <a:t>或精确搜索算法时，模式 </a:t>
            </a:r>
            <a:r>
              <a:rPr lang="en-US" altLang="zh-CN" dirty="0"/>
              <a:t>0 </a:t>
            </a:r>
            <a:r>
              <a:rPr lang="zh-CN" altLang="en-US" dirty="0"/>
              <a:t>和模式 </a:t>
            </a:r>
            <a:r>
              <a:rPr lang="en-US" altLang="zh-CN" dirty="0"/>
              <a:t>1 </a:t>
            </a:r>
            <a:r>
              <a:rPr lang="zh-CN" altLang="en-US" dirty="0"/>
              <a:t>的结果几乎相同。特别是，在 </a:t>
            </a:r>
            <a:r>
              <a:rPr lang="en-US" altLang="zh-CN" dirty="0"/>
              <a:t>Sachs </a:t>
            </a:r>
            <a:r>
              <a:rPr lang="zh-CN" altLang="en-US" dirty="0"/>
              <a:t>数据上，使用 </a:t>
            </a:r>
            <a:r>
              <a:rPr lang="en-US" altLang="zh-CN" dirty="0"/>
              <a:t>PC </a:t>
            </a:r>
            <a:r>
              <a:rPr lang="zh-CN" altLang="en-US" dirty="0"/>
              <a:t>算法的模式 </a:t>
            </a:r>
            <a:r>
              <a:rPr lang="en-US" altLang="zh-CN" dirty="0"/>
              <a:t>0 </a:t>
            </a:r>
            <a:r>
              <a:rPr lang="zh-CN" altLang="en-US" dirty="0"/>
              <a:t>结果优于模式 </a:t>
            </a:r>
            <a:r>
              <a:rPr lang="en-US" altLang="zh-CN" dirty="0"/>
              <a:t>1</a:t>
            </a:r>
            <a:r>
              <a:rPr lang="zh-CN" altLang="en-US" dirty="0"/>
              <a:t>。</a:t>
            </a:r>
          </a:p>
          <a:p>
            <a:pPr marL="742950" lvl="1" indent="-285750">
              <a:buFont typeface="Arial" panose="020B0604020202020204" pitchFamily="34" charset="0"/>
              <a:buChar char="•"/>
            </a:pPr>
            <a:r>
              <a:rPr lang="zh-CN" altLang="en-US" b="1" dirty="0"/>
              <a:t>可能原因：</a:t>
            </a:r>
            <a:r>
              <a:rPr lang="zh-CN" altLang="en-US" dirty="0"/>
              <a:t> 这可能是因为 </a:t>
            </a:r>
            <a:r>
              <a:rPr lang="en-US" altLang="zh-CN" dirty="0"/>
              <a:t>Sachs </a:t>
            </a:r>
            <a:r>
              <a:rPr lang="zh-CN" altLang="en-US" dirty="0"/>
              <a:t>数据的真实值部分由贝叶斯网络推理确定，初始的 </a:t>
            </a:r>
            <a:r>
              <a:rPr lang="en-US" altLang="zh-CN" dirty="0"/>
              <a:t>PC </a:t>
            </a:r>
            <a:r>
              <a:rPr lang="zh-CN" altLang="en-US" dirty="0"/>
              <a:t>算法已经接近真实值，因此使用 </a:t>
            </a:r>
            <a:r>
              <a:rPr lang="en-US" altLang="zh-CN" dirty="0"/>
              <a:t>PK </a:t>
            </a:r>
            <a:r>
              <a:rPr lang="zh-CN" altLang="en-US" dirty="0"/>
              <a:t>的改进空间有限。</a:t>
            </a:r>
          </a:p>
          <a:p>
            <a:pPr marL="742950" lvl="1" indent="-285750">
              <a:buFont typeface="Arial" panose="020B0604020202020204" pitchFamily="34" charset="0"/>
              <a:buChar char="•"/>
            </a:pPr>
            <a:r>
              <a:rPr lang="en-US" altLang="zh-CN" b="1" dirty="0" err="1"/>
              <a:t>DirectLiNGAM</a:t>
            </a:r>
            <a:r>
              <a:rPr lang="en-US" altLang="zh-CN" b="1" dirty="0"/>
              <a:t> </a:t>
            </a:r>
            <a:r>
              <a:rPr lang="zh-CN" altLang="en-US" b="1" dirty="0"/>
              <a:t>的不同表现：</a:t>
            </a:r>
            <a:r>
              <a:rPr lang="zh-CN" altLang="en-US" dirty="0"/>
              <a:t> 当采用 </a:t>
            </a:r>
            <a:r>
              <a:rPr lang="en-US" altLang="zh-CN" dirty="0" err="1"/>
              <a:t>DirectLiNGAM</a:t>
            </a:r>
            <a:r>
              <a:rPr lang="en-US" altLang="zh-CN" dirty="0"/>
              <a:t> </a:t>
            </a:r>
            <a:r>
              <a:rPr lang="zh-CN" altLang="en-US" dirty="0"/>
              <a:t>方法时，结合 </a:t>
            </a:r>
            <a:r>
              <a:rPr lang="en-US" altLang="zh-CN" dirty="0"/>
              <a:t>PK </a:t>
            </a:r>
            <a:r>
              <a:rPr lang="zh-CN" altLang="en-US" dirty="0"/>
              <a:t>的 </a:t>
            </a:r>
            <a:r>
              <a:rPr lang="en-US" altLang="zh-CN" dirty="0"/>
              <a:t>SCD </a:t>
            </a:r>
            <a:r>
              <a:rPr lang="zh-CN" altLang="en-US" dirty="0"/>
              <a:t>在模式 </a:t>
            </a:r>
            <a:r>
              <a:rPr lang="en-US" altLang="zh-CN" dirty="0"/>
              <a:t>1 </a:t>
            </a:r>
            <a:r>
              <a:rPr lang="zh-CN" altLang="en-US" dirty="0"/>
              <a:t>或 </a:t>
            </a:r>
            <a:r>
              <a:rPr lang="en-US" altLang="zh-CN" dirty="0"/>
              <a:t>2 </a:t>
            </a:r>
            <a:r>
              <a:rPr lang="zh-CN" altLang="en-US" dirty="0"/>
              <a:t>中的性能从统计和领域专家角度都完全优于模式 </a:t>
            </a:r>
            <a:r>
              <a:rPr lang="en-US" altLang="zh-CN" dirty="0"/>
              <a:t>0</a:t>
            </a:r>
            <a:r>
              <a:rPr lang="zh-CN" altLang="en-US" dirty="0"/>
              <a:t>（基线 </a:t>
            </a:r>
            <a:r>
              <a:rPr lang="en-US" altLang="zh-CN" dirty="0"/>
              <a:t>B</a:t>
            </a:r>
            <a:r>
              <a:rPr lang="zh-CN" altLang="en-US" dirty="0"/>
              <a:t>），这表明 </a:t>
            </a:r>
            <a:r>
              <a:rPr lang="en-US" altLang="zh-CN" dirty="0"/>
              <a:t>SCP</a:t>
            </a:r>
            <a:r>
              <a:rPr lang="zh-CN" altLang="en-US" dirty="0"/>
              <a:t>（统计因果提示）可以有效提升 </a:t>
            </a:r>
            <a:r>
              <a:rPr lang="en-US" altLang="zh-CN" dirty="0" err="1"/>
              <a:t>DirectLiNGAM</a:t>
            </a:r>
            <a:r>
              <a:rPr lang="en-US" altLang="zh-CN" dirty="0"/>
              <a:t> </a:t>
            </a:r>
            <a:r>
              <a:rPr lang="zh-CN" altLang="en-US" dirty="0"/>
              <a:t>的性能。</a:t>
            </a:r>
          </a:p>
          <a:p>
            <a:pPr marL="742950" lvl="1" indent="-285750">
              <a:buFont typeface="Arial" panose="020B0604020202020204" pitchFamily="34" charset="0"/>
              <a:buChar char="•"/>
            </a:pPr>
            <a:r>
              <a:rPr lang="zh-CN" altLang="en-US" b="1" dirty="0"/>
              <a:t>信息量与性能的关系：</a:t>
            </a:r>
            <a:r>
              <a:rPr lang="zh-CN" altLang="en-US" dirty="0"/>
              <a:t> 对于模式 </a:t>
            </a:r>
            <a:r>
              <a:rPr lang="en-US" altLang="zh-CN" dirty="0"/>
              <a:t>3 </a:t>
            </a:r>
            <a:r>
              <a:rPr lang="zh-CN" altLang="en-US" dirty="0"/>
              <a:t>和 </a:t>
            </a:r>
            <a:r>
              <a:rPr lang="en-US" altLang="zh-CN" dirty="0"/>
              <a:t>4</a:t>
            </a:r>
            <a:r>
              <a:rPr lang="zh-CN" altLang="en-US" dirty="0"/>
              <a:t>，向 </a:t>
            </a:r>
            <a:r>
              <a:rPr lang="en-US" altLang="zh-CN" dirty="0"/>
              <a:t>GPT-4 </a:t>
            </a:r>
            <a:r>
              <a:rPr lang="zh-CN" altLang="en-US" dirty="0"/>
              <a:t>提供更多统计信息（如因果系数）并不总是能改进 </a:t>
            </a:r>
            <a:r>
              <a:rPr lang="en-US" altLang="zh-CN" dirty="0"/>
              <a:t>SCD </a:t>
            </a:r>
            <a:r>
              <a:rPr lang="zh-CN" altLang="en-US" dirty="0"/>
              <a:t>结果。尽管在 </a:t>
            </a:r>
            <a:r>
              <a:rPr lang="en-US" altLang="zh-CN" dirty="0"/>
              <a:t>DWD </a:t>
            </a:r>
            <a:r>
              <a:rPr lang="zh-CN" altLang="en-US" dirty="0"/>
              <a:t>或 </a:t>
            </a:r>
            <a:r>
              <a:rPr lang="en-US" altLang="zh-CN" dirty="0"/>
              <a:t>Sachs </a:t>
            </a:r>
            <a:r>
              <a:rPr lang="zh-CN" altLang="en-US" dirty="0"/>
              <a:t>数据中，模式 </a:t>
            </a:r>
            <a:r>
              <a:rPr lang="en-US" altLang="zh-CN" dirty="0"/>
              <a:t>4 </a:t>
            </a:r>
            <a:r>
              <a:rPr lang="zh-CN" altLang="en-US" dirty="0"/>
              <a:t>的 </a:t>
            </a:r>
            <a:r>
              <a:rPr lang="en-US" altLang="zh-CN" dirty="0"/>
              <a:t>PK </a:t>
            </a:r>
            <a:r>
              <a:rPr lang="zh-CN" altLang="en-US" dirty="0"/>
              <a:t>更接近真实矩阵，但最终结合 </a:t>
            </a:r>
            <a:r>
              <a:rPr lang="en-US" altLang="zh-CN" dirty="0"/>
              <a:t>PK </a:t>
            </a:r>
            <a:r>
              <a:rPr lang="zh-CN" altLang="en-US" dirty="0"/>
              <a:t>的 </a:t>
            </a:r>
            <a:r>
              <a:rPr lang="en-US" altLang="zh-CN" dirty="0"/>
              <a:t>SCD </a:t>
            </a:r>
            <a:r>
              <a:rPr lang="zh-CN" altLang="en-US" dirty="0"/>
              <a:t>结果反而不如模式 </a:t>
            </a:r>
            <a:r>
              <a:rPr lang="en-US" altLang="zh-CN" dirty="0"/>
              <a:t>0</a:t>
            </a:r>
            <a:r>
              <a:rPr lang="zh-CN" altLang="en-US" dirty="0"/>
              <a:t>。</a:t>
            </a:r>
          </a:p>
          <a:p>
            <a:pPr marL="742950" lvl="1" indent="-285750">
              <a:buFont typeface="Arial" panose="020B0604020202020204" pitchFamily="34" charset="0"/>
              <a:buChar char="•"/>
            </a:pPr>
            <a:r>
              <a:rPr lang="zh-CN" altLang="en-US" b="1" dirty="0"/>
              <a:t>可能原因：</a:t>
            </a:r>
            <a:r>
              <a:rPr lang="zh-CN" altLang="en-US" dirty="0"/>
              <a:t> 这可能是由于在 </a:t>
            </a:r>
            <a:r>
              <a:rPr lang="en-US" altLang="zh-CN" dirty="0"/>
              <a:t>SCD </a:t>
            </a:r>
            <a:r>
              <a:rPr lang="zh-CN" altLang="en-US" dirty="0"/>
              <a:t>过程中，根据 </a:t>
            </a:r>
            <a:r>
              <a:rPr lang="en-US" altLang="zh-CN" dirty="0"/>
              <a:t>PK </a:t>
            </a:r>
            <a:r>
              <a:rPr lang="zh-CN" altLang="en-US" dirty="0"/>
              <a:t>对候选边进行了修剪，导致信息损失。</a:t>
            </a:r>
          </a:p>
          <a:p>
            <a:pPr marL="742950" lvl="1" indent="-285750">
              <a:buFont typeface="Arial" panose="020B0604020202020204" pitchFamily="34" charset="0"/>
              <a:buChar char="•"/>
            </a:pPr>
            <a:r>
              <a:rPr lang="zh-CN" altLang="en-US" b="1" dirty="0"/>
              <a:t>未来工作：</a:t>
            </a:r>
            <a:r>
              <a:rPr lang="zh-CN" altLang="en-US" dirty="0"/>
              <a:t> 为了进一步理解这种行为，需要研究 </a:t>
            </a:r>
            <a:r>
              <a:rPr lang="en-US" altLang="zh-CN" dirty="0"/>
              <a:t>SCP </a:t>
            </a:r>
            <a:r>
              <a:rPr lang="zh-CN" altLang="en-US" dirty="0"/>
              <a:t>中何种类型和数量的信息能真正最大化 </a:t>
            </a:r>
            <a:r>
              <a:rPr lang="en-US" altLang="zh-CN" dirty="0"/>
              <a:t>SCD </a:t>
            </a:r>
            <a:r>
              <a:rPr lang="zh-CN" altLang="en-US" dirty="0"/>
              <a:t>的性能。</a:t>
            </a:r>
            <a:endParaRPr lang="en-US" altLang="zh-CN" dirty="0"/>
          </a:p>
          <a:p>
            <a:endParaRPr lang="zh-CN" altLang="en-US" b="0"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552434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F37F13-3BC6-3944-0D32-982F41E4C76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FEA488C-4604-A7A6-655F-5B8C72B5C6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AB26B48-5E8E-CA1D-16C5-CA2E9FA1DCFB}"/>
              </a:ext>
            </a:extLst>
          </p:cNvPr>
          <p:cNvSpPr>
            <a:spLocks noGrp="1"/>
          </p:cNvSpPr>
          <p:nvPr>
            <p:ph type="dt" sz="half" idx="10"/>
          </p:nvPr>
        </p:nvSpPr>
        <p:spPr/>
        <p:txBody>
          <a:bodyPr/>
          <a:lstStyle/>
          <a:p>
            <a:fld id="{59A77943-EBFF-46F3-A740-5E88A46A0F98}" type="datetimeFigureOut">
              <a:rPr lang="zh-CN" altLang="en-US" smtClean="0"/>
              <a:t>2024/11/20</a:t>
            </a:fld>
            <a:endParaRPr lang="zh-CN" altLang="en-US"/>
          </a:p>
        </p:txBody>
      </p:sp>
      <p:sp>
        <p:nvSpPr>
          <p:cNvPr id="5" name="页脚占位符 4">
            <a:extLst>
              <a:ext uri="{FF2B5EF4-FFF2-40B4-BE49-F238E27FC236}">
                <a16:creationId xmlns:a16="http://schemas.microsoft.com/office/drawing/2014/main" id="{7735771C-A085-0A64-6BF6-F8347E983FF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7196E1-57F4-D416-0771-53794ED93900}"/>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14086562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9AA62F-D6C6-1372-AC93-BCEC8978F79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43B4E8F-DD53-11F1-3B33-D329A86E1D8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8A6B5F-B8B9-AF40-145F-D2579FA0498F}"/>
              </a:ext>
            </a:extLst>
          </p:cNvPr>
          <p:cNvSpPr>
            <a:spLocks noGrp="1"/>
          </p:cNvSpPr>
          <p:nvPr>
            <p:ph type="dt" sz="half" idx="10"/>
          </p:nvPr>
        </p:nvSpPr>
        <p:spPr/>
        <p:txBody>
          <a:bodyPr/>
          <a:lstStyle/>
          <a:p>
            <a:fld id="{59A77943-EBFF-46F3-A740-5E88A46A0F98}" type="datetimeFigureOut">
              <a:rPr lang="zh-CN" altLang="en-US" smtClean="0"/>
              <a:t>2024/11/20</a:t>
            </a:fld>
            <a:endParaRPr lang="zh-CN" altLang="en-US"/>
          </a:p>
        </p:txBody>
      </p:sp>
      <p:sp>
        <p:nvSpPr>
          <p:cNvPr id="5" name="页脚占位符 4">
            <a:extLst>
              <a:ext uri="{FF2B5EF4-FFF2-40B4-BE49-F238E27FC236}">
                <a16:creationId xmlns:a16="http://schemas.microsoft.com/office/drawing/2014/main" id="{C9646ABF-4EC1-E930-BA46-A6FD6E0BBF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0672B1-C162-BBB5-67C3-F995502A48D4}"/>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72496614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0BF02F-3282-DABC-CABD-3403FAC459B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1F67905-265B-31AD-7685-07425D6EC6E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CB648A-F331-974F-FEF9-E0DB023A52FE}"/>
              </a:ext>
            </a:extLst>
          </p:cNvPr>
          <p:cNvSpPr>
            <a:spLocks noGrp="1"/>
          </p:cNvSpPr>
          <p:nvPr>
            <p:ph type="dt" sz="half" idx="10"/>
          </p:nvPr>
        </p:nvSpPr>
        <p:spPr/>
        <p:txBody>
          <a:bodyPr/>
          <a:lstStyle/>
          <a:p>
            <a:fld id="{59A77943-EBFF-46F3-A740-5E88A46A0F98}" type="datetimeFigureOut">
              <a:rPr lang="zh-CN" altLang="en-US" smtClean="0"/>
              <a:t>2024/11/20</a:t>
            </a:fld>
            <a:endParaRPr lang="zh-CN" altLang="en-US"/>
          </a:p>
        </p:txBody>
      </p:sp>
      <p:sp>
        <p:nvSpPr>
          <p:cNvPr id="5" name="页脚占位符 4">
            <a:extLst>
              <a:ext uri="{FF2B5EF4-FFF2-40B4-BE49-F238E27FC236}">
                <a16:creationId xmlns:a16="http://schemas.microsoft.com/office/drawing/2014/main" id="{13C01E26-4837-E18C-E386-9F6695F634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0C356F-A598-0B7E-6F01-E8CA6E171645}"/>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332473168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FAA76E-8D19-E821-D3F4-02AF04F61E2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55B2D0-BEEA-AADE-A4BA-D21287299C8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0DF181-2D21-515A-F9EF-D45F2092680A}"/>
              </a:ext>
            </a:extLst>
          </p:cNvPr>
          <p:cNvSpPr>
            <a:spLocks noGrp="1"/>
          </p:cNvSpPr>
          <p:nvPr>
            <p:ph type="dt" sz="half" idx="10"/>
          </p:nvPr>
        </p:nvSpPr>
        <p:spPr/>
        <p:txBody>
          <a:bodyPr/>
          <a:lstStyle/>
          <a:p>
            <a:fld id="{59A77943-EBFF-46F3-A740-5E88A46A0F98}" type="datetimeFigureOut">
              <a:rPr lang="zh-CN" altLang="en-US" smtClean="0"/>
              <a:t>2024/11/20</a:t>
            </a:fld>
            <a:endParaRPr lang="zh-CN" altLang="en-US"/>
          </a:p>
        </p:txBody>
      </p:sp>
      <p:sp>
        <p:nvSpPr>
          <p:cNvPr id="5" name="页脚占位符 4">
            <a:extLst>
              <a:ext uri="{FF2B5EF4-FFF2-40B4-BE49-F238E27FC236}">
                <a16:creationId xmlns:a16="http://schemas.microsoft.com/office/drawing/2014/main" id="{40899BEE-B9B4-58AA-1CDF-5BE2CE4439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DA04C6-91E8-1F4C-145B-80C5507F66BA}"/>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212087818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D0F36-B4EB-668B-C6D3-55371B96FA3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96B826A-BDF4-A328-81AE-68E245FE67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BD1B5A9-DA28-8620-4FA5-538531502319}"/>
              </a:ext>
            </a:extLst>
          </p:cNvPr>
          <p:cNvSpPr>
            <a:spLocks noGrp="1"/>
          </p:cNvSpPr>
          <p:nvPr>
            <p:ph type="dt" sz="half" idx="10"/>
          </p:nvPr>
        </p:nvSpPr>
        <p:spPr/>
        <p:txBody>
          <a:bodyPr/>
          <a:lstStyle/>
          <a:p>
            <a:fld id="{59A77943-EBFF-46F3-A740-5E88A46A0F98}" type="datetimeFigureOut">
              <a:rPr lang="zh-CN" altLang="en-US" smtClean="0"/>
              <a:t>2024/11/20</a:t>
            </a:fld>
            <a:endParaRPr lang="zh-CN" altLang="en-US"/>
          </a:p>
        </p:txBody>
      </p:sp>
      <p:sp>
        <p:nvSpPr>
          <p:cNvPr id="5" name="页脚占位符 4">
            <a:extLst>
              <a:ext uri="{FF2B5EF4-FFF2-40B4-BE49-F238E27FC236}">
                <a16:creationId xmlns:a16="http://schemas.microsoft.com/office/drawing/2014/main" id="{5DAE222A-46EB-FA97-C47B-F0B4B95FE8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1D0849-92A2-00CA-DDC8-90362C04C2A9}"/>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10216854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E8BDD-E631-8AB1-0E69-6375502D681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16A8115-D6B1-CC6E-4779-721B2E67480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4DBA630-62F0-55F3-ACE7-D4CE0020AD3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C096426-A31D-0565-6424-76A36F176026}"/>
              </a:ext>
            </a:extLst>
          </p:cNvPr>
          <p:cNvSpPr>
            <a:spLocks noGrp="1"/>
          </p:cNvSpPr>
          <p:nvPr>
            <p:ph type="dt" sz="half" idx="10"/>
          </p:nvPr>
        </p:nvSpPr>
        <p:spPr/>
        <p:txBody>
          <a:bodyPr/>
          <a:lstStyle/>
          <a:p>
            <a:fld id="{59A77943-EBFF-46F3-A740-5E88A46A0F98}" type="datetimeFigureOut">
              <a:rPr lang="zh-CN" altLang="en-US" smtClean="0"/>
              <a:t>2024/11/20</a:t>
            </a:fld>
            <a:endParaRPr lang="zh-CN" altLang="en-US"/>
          </a:p>
        </p:txBody>
      </p:sp>
      <p:sp>
        <p:nvSpPr>
          <p:cNvPr id="6" name="页脚占位符 5">
            <a:extLst>
              <a:ext uri="{FF2B5EF4-FFF2-40B4-BE49-F238E27FC236}">
                <a16:creationId xmlns:a16="http://schemas.microsoft.com/office/drawing/2014/main" id="{DBF505AE-F24B-23CF-3AB6-F2B07FE38E3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74FCCC-C191-FE2A-D527-CB2E2CDC2ABE}"/>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131179460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548581-0726-5732-5C97-EC9DFD1352E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5DA724B-40B7-D444-4572-4A5EEF2F1D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34A1ADB-0CAF-0C17-43A1-022344FB9C1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62DCD83-75A1-6029-73CF-14069FF5E0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9E3940B-082C-E2EB-97CC-31590CFAC45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4408405-A436-697A-E3C9-F4CB34710579}"/>
              </a:ext>
            </a:extLst>
          </p:cNvPr>
          <p:cNvSpPr>
            <a:spLocks noGrp="1"/>
          </p:cNvSpPr>
          <p:nvPr>
            <p:ph type="dt" sz="half" idx="10"/>
          </p:nvPr>
        </p:nvSpPr>
        <p:spPr/>
        <p:txBody>
          <a:bodyPr/>
          <a:lstStyle/>
          <a:p>
            <a:fld id="{59A77943-EBFF-46F3-A740-5E88A46A0F98}" type="datetimeFigureOut">
              <a:rPr lang="zh-CN" altLang="en-US" smtClean="0"/>
              <a:t>2024/11/20</a:t>
            </a:fld>
            <a:endParaRPr lang="zh-CN" altLang="en-US"/>
          </a:p>
        </p:txBody>
      </p:sp>
      <p:sp>
        <p:nvSpPr>
          <p:cNvPr id="8" name="页脚占位符 7">
            <a:extLst>
              <a:ext uri="{FF2B5EF4-FFF2-40B4-BE49-F238E27FC236}">
                <a16:creationId xmlns:a16="http://schemas.microsoft.com/office/drawing/2014/main" id="{BA84D0DE-E472-4237-18C9-AAAD9C778D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2995B92-4A7A-0D38-8577-47144D74FC2B}"/>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399238150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5E1CF5-19FB-5E74-242B-673BAFD90B1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E5E41BD-2DE5-AE7F-FBF5-20DFEA6F4DE7}"/>
              </a:ext>
            </a:extLst>
          </p:cNvPr>
          <p:cNvSpPr>
            <a:spLocks noGrp="1"/>
          </p:cNvSpPr>
          <p:nvPr>
            <p:ph type="dt" sz="half" idx="10"/>
          </p:nvPr>
        </p:nvSpPr>
        <p:spPr/>
        <p:txBody>
          <a:bodyPr/>
          <a:lstStyle/>
          <a:p>
            <a:fld id="{59A77943-EBFF-46F3-A740-5E88A46A0F98}" type="datetimeFigureOut">
              <a:rPr lang="zh-CN" altLang="en-US" smtClean="0"/>
              <a:t>2024/11/20</a:t>
            </a:fld>
            <a:endParaRPr lang="zh-CN" altLang="en-US"/>
          </a:p>
        </p:txBody>
      </p:sp>
      <p:sp>
        <p:nvSpPr>
          <p:cNvPr id="4" name="页脚占位符 3">
            <a:extLst>
              <a:ext uri="{FF2B5EF4-FFF2-40B4-BE49-F238E27FC236}">
                <a16:creationId xmlns:a16="http://schemas.microsoft.com/office/drawing/2014/main" id="{6F5B013B-7ED0-89D7-73C9-72AFA7A0915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C1FF08E-D7BC-6DBF-FE6A-6132757F9573}"/>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19990286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22D43B9-AC8C-99CE-A7C3-91A00BDAFB10}"/>
              </a:ext>
            </a:extLst>
          </p:cNvPr>
          <p:cNvSpPr>
            <a:spLocks noGrp="1"/>
          </p:cNvSpPr>
          <p:nvPr>
            <p:ph type="dt" sz="half" idx="10"/>
          </p:nvPr>
        </p:nvSpPr>
        <p:spPr/>
        <p:txBody>
          <a:bodyPr/>
          <a:lstStyle/>
          <a:p>
            <a:fld id="{59A77943-EBFF-46F3-A740-5E88A46A0F98}" type="datetimeFigureOut">
              <a:rPr lang="zh-CN" altLang="en-US" smtClean="0"/>
              <a:t>2024/11/20</a:t>
            </a:fld>
            <a:endParaRPr lang="zh-CN" altLang="en-US"/>
          </a:p>
        </p:txBody>
      </p:sp>
      <p:sp>
        <p:nvSpPr>
          <p:cNvPr id="3" name="页脚占位符 2">
            <a:extLst>
              <a:ext uri="{FF2B5EF4-FFF2-40B4-BE49-F238E27FC236}">
                <a16:creationId xmlns:a16="http://schemas.microsoft.com/office/drawing/2014/main" id="{676776C0-FFCF-FB2C-5F81-43A9740FE84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51558EB-2980-6C41-16F4-F35D24E458F5}"/>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291956929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EA59BE-8164-B30B-6BEB-B82C2130753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7FF9951-74E8-ED6C-65EB-7756F43EA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02422BC-7480-1187-EA75-0211201C42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321FF3B-A6AA-94FC-FBEC-4FF326E450C5}"/>
              </a:ext>
            </a:extLst>
          </p:cNvPr>
          <p:cNvSpPr>
            <a:spLocks noGrp="1"/>
          </p:cNvSpPr>
          <p:nvPr>
            <p:ph type="dt" sz="half" idx="10"/>
          </p:nvPr>
        </p:nvSpPr>
        <p:spPr/>
        <p:txBody>
          <a:bodyPr/>
          <a:lstStyle/>
          <a:p>
            <a:fld id="{59A77943-EBFF-46F3-A740-5E88A46A0F98}" type="datetimeFigureOut">
              <a:rPr lang="zh-CN" altLang="en-US" smtClean="0"/>
              <a:t>2024/11/20</a:t>
            </a:fld>
            <a:endParaRPr lang="zh-CN" altLang="en-US"/>
          </a:p>
        </p:txBody>
      </p:sp>
      <p:sp>
        <p:nvSpPr>
          <p:cNvPr id="6" name="页脚占位符 5">
            <a:extLst>
              <a:ext uri="{FF2B5EF4-FFF2-40B4-BE49-F238E27FC236}">
                <a16:creationId xmlns:a16="http://schemas.microsoft.com/office/drawing/2014/main" id="{61867F7C-1655-F39E-2C98-75E41EF761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D48A3A5-7CC6-5C83-9218-890B2FB6C2D1}"/>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88871136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0A0E0-0C5B-3B48-E916-932C84345FE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E367FDB-5E8F-CCC8-71AB-B65150FDE8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54E8A07-A13A-E50A-EBC4-4AFA6A3F4A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E95821B-C83C-56F0-176F-2E0B544967BF}"/>
              </a:ext>
            </a:extLst>
          </p:cNvPr>
          <p:cNvSpPr>
            <a:spLocks noGrp="1"/>
          </p:cNvSpPr>
          <p:nvPr>
            <p:ph type="dt" sz="half" idx="10"/>
          </p:nvPr>
        </p:nvSpPr>
        <p:spPr/>
        <p:txBody>
          <a:bodyPr/>
          <a:lstStyle/>
          <a:p>
            <a:fld id="{59A77943-EBFF-46F3-A740-5E88A46A0F98}" type="datetimeFigureOut">
              <a:rPr lang="zh-CN" altLang="en-US" smtClean="0"/>
              <a:t>2024/11/20</a:t>
            </a:fld>
            <a:endParaRPr lang="zh-CN" altLang="en-US"/>
          </a:p>
        </p:txBody>
      </p:sp>
      <p:sp>
        <p:nvSpPr>
          <p:cNvPr id="6" name="页脚占位符 5">
            <a:extLst>
              <a:ext uri="{FF2B5EF4-FFF2-40B4-BE49-F238E27FC236}">
                <a16:creationId xmlns:a16="http://schemas.microsoft.com/office/drawing/2014/main" id="{00CA9B91-560D-E116-5DCD-149991DA1A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F00965-BEC2-448E-F6DB-4356605B1D86}"/>
              </a:ext>
            </a:extLst>
          </p:cNvPr>
          <p:cNvSpPr>
            <a:spLocks noGrp="1"/>
          </p:cNvSpPr>
          <p:nvPr>
            <p:ph type="sldNum" sz="quarter" idx="12"/>
          </p:nvPr>
        </p:nvSpPr>
        <p:spPr/>
        <p:txBody>
          <a:body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7451239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9D5353D-1F41-869A-F439-DA76F1381D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7FD93F6-3D99-96A2-4C5D-89488FE3D6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FE7DC8-0AB6-C0C4-88A2-B9169FA20F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A77943-EBFF-46F3-A740-5E88A46A0F98}" type="datetimeFigureOut">
              <a:rPr lang="zh-CN" altLang="en-US" smtClean="0"/>
              <a:t>2024/11/20</a:t>
            </a:fld>
            <a:endParaRPr lang="zh-CN" altLang="en-US"/>
          </a:p>
        </p:txBody>
      </p:sp>
      <p:sp>
        <p:nvSpPr>
          <p:cNvPr id="5" name="页脚占位符 4">
            <a:extLst>
              <a:ext uri="{FF2B5EF4-FFF2-40B4-BE49-F238E27FC236}">
                <a16:creationId xmlns:a16="http://schemas.microsoft.com/office/drawing/2014/main" id="{D25B82D0-0AFD-6D6D-8EF3-8BB9802743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91E34E8-5D3D-2B58-EA93-0F7374D940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98C4D-7219-4057-B5FA-0F126AAABA55}" type="slidenum">
              <a:rPr lang="zh-CN" altLang="en-US" smtClean="0"/>
              <a:t>‹#›</a:t>
            </a:fld>
            <a:endParaRPr lang="zh-CN" altLang="en-US"/>
          </a:p>
        </p:txBody>
      </p:sp>
    </p:spTree>
    <p:extLst>
      <p:ext uri="{BB962C8B-B14F-4D97-AF65-F5344CB8AC3E}">
        <p14:creationId xmlns:p14="http://schemas.microsoft.com/office/powerpoint/2010/main" val="1030428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1" name="矩形 10"/>
          <p:cNvSpPr/>
          <p:nvPr/>
        </p:nvSpPr>
        <p:spPr>
          <a:xfrm>
            <a:off x="3234691" y="3350531"/>
            <a:ext cx="8620686" cy="1477285"/>
          </a:xfrm>
          <a:prstGeom prst="rect">
            <a:avLst/>
          </a:prstGeom>
        </p:spPr>
        <p:txBody>
          <a:bodyPr wrap="square" lIns="91397" tIns="45699" rIns="91397" bIns="45699">
            <a:spAutoFit/>
          </a:bodyPr>
          <a:lstStyle/>
          <a:p>
            <a:pPr algn="r" defTabSz="913765">
              <a:defRPr/>
            </a:pPr>
            <a:r>
              <a:rPr lang="en-US" altLang="zh-CN" sz="1800" b="0" i="0" dirty="0">
                <a:solidFill>
                  <a:srgbClr val="000000"/>
                </a:solidFill>
                <a:effectLst/>
                <a:latin typeface="NimbusRomNo9L-Regu"/>
              </a:rPr>
              <a:t>Masayuki Takayama, </a:t>
            </a:r>
            <a:r>
              <a:rPr lang="en-US" altLang="zh-CN" sz="1800" b="0" i="0" dirty="0" err="1">
                <a:solidFill>
                  <a:srgbClr val="000000"/>
                </a:solidFill>
                <a:effectLst/>
                <a:latin typeface="NimbusRomNo9L-Regu"/>
              </a:rPr>
              <a:t>Tadahisa</a:t>
            </a:r>
            <a:r>
              <a:rPr lang="en-US" altLang="zh-CN" sz="1800" b="0" i="0" dirty="0">
                <a:solidFill>
                  <a:srgbClr val="000000"/>
                </a:solidFill>
                <a:effectLst/>
                <a:latin typeface="NimbusRomNo9L-Regu"/>
              </a:rPr>
              <a:t> Okuda, Thong Pham et al.</a:t>
            </a:r>
          </a:p>
          <a:p>
            <a:pPr algn="r" defTabSz="913765">
              <a:defRPr/>
            </a:pPr>
            <a:r>
              <a:rPr lang="en-US" altLang="zh-CN" dirty="0">
                <a:solidFill>
                  <a:srgbClr val="1C6299"/>
                </a:solidFill>
                <a:latin typeface="NimbusRomNo9L-Regu"/>
              </a:rPr>
              <a:t>Published in : </a:t>
            </a:r>
            <a:r>
              <a:rPr lang="en-US" altLang="zh-CN" dirty="0" err="1">
                <a:solidFill>
                  <a:srgbClr val="1C6299"/>
                </a:solidFill>
                <a:latin typeface="NimbusRomNo9L-Regu"/>
              </a:rPr>
              <a:t>arXiv</a:t>
            </a:r>
            <a:r>
              <a:rPr lang="en-US" altLang="zh-CN" dirty="0">
                <a:solidFill>
                  <a:srgbClr val="1C6299"/>
                </a:solidFill>
                <a:latin typeface="NimbusRomNo9L-Regu"/>
              </a:rPr>
              <a:t> , Kyoto University   </a:t>
            </a:r>
          </a:p>
          <a:p>
            <a:pPr algn="r" defTabSz="913765">
              <a:defRPr/>
            </a:pPr>
            <a:r>
              <a:rPr lang="en-US" altLang="zh-CN" dirty="0">
                <a:solidFill>
                  <a:srgbClr val="1C6299"/>
                </a:solidFill>
                <a:latin typeface="NimbusRomNo9L-Regu"/>
              </a:rPr>
              <a:t>Date of Publication:  May 2024</a:t>
            </a:r>
            <a:br>
              <a:rPr lang="en-US" altLang="zh-CN" dirty="0">
                <a:solidFill>
                  <a:srgbClr val="1C6299"/>
                </a:solidFill>
                <a:latin typeface="NimbusRomNo9L-Regu"/>
              </a:rPr>
            </a:br>
            <a:br>
              <a:rPr lang="en-US" altLang="zh-CN" dirty="0">
                <a:solidFill>
                  <a:srgbClr val="1C6299"/>
                </a:solidFill>
                <a:latin typeface="NimbusRomNo9L-Regu"/>
              </a:rPr>
            </a:br>
            <a:endParaRPr lang="en-US" altLang="zh-CN" dirty="0">
              <a:solidFill>
                <a:srgbClr val="1C6299"/>
              </a:solidFill>
              <a:latin typeface="NimbusRomNo9L-Regu"/>
            </a:endParaRPr>
          </a:p>
        </p:txBody>
      </p:sp>
      <p:sp>
        <p:nvSpPr>
          <p:cNvPr id="12" name="椭圆 11"/>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Effect>
                      <a14:saturation sat="66000"/>
                    </a14:imgEffect>
                    <a14:imgEffect>
                      <a14:brightnessContrast bright="14000" contrast="21000"/>
                    </a14:imgEffect>
                  </a14:imgLayer>
                </a14:imgProps>
              </a:ex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8" name="文本框 7"/>
          <p:cNvSpPr txBox="1"/>
          <p:nvPr/>
        </p:nvSpPr>
        <p:spPr>
          <a:xfrm>
            <a:off x="4478707" y="1660074"/>
            <a:ext cx="7717584" cy="1384995"/>
          </a:xfrm>
          <a:prstGeom prst="rect">
            <a:avLst/>
          </a:prstGeom>
          <a:noFill/>
        </p:spPr>
        <p:txBody>
          <a:bodyPr wrap="square" rtlCol="0">
            <a:spAutoFit/>
          </a:bodyPr>
          <a:lstStyle/>
          <a:p>
            <a:pPr algn="l" defTabSz="913765">
              <a:defRPr/>
            </a:pPr>
            <a:r>
              <a:rPr lang="en-US" altLang="zh-CN" sz="28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Integrating Large Language Models in Causal Discovery: A Statistical Causal Approach</a:t>
            </a:r>
          </a:p>
        </p:txBody>
      </p:sp>
      <p:sp>
        <p:nvSpPr>
          <p:cNvPr id="16" name="文本占位符 56"/>
          <p:cNvSpPr txBox="1"/>
          <p:nvPr/>
        </p:nvSpPr>
        <p:spPr>
          <a:xfrm>
            <a:off x="2026470" y="5353615"/>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ysClr val="window" lastClr="FFFFFF"/>
                </a:solidFill>
                <a:latin typeface="Arial" panose="020B0604020202020204"/>
                <a:ea typeface="微软雅黑" panose="020B0503020204020204" pitchFamily="34" charset="-122"/>
              </a:rPr>
              <a:t>汇报人：陈思远</a:t>
            </a:r>
          </a:p>
        </p:txBody>
      </p:sp>
      <p:pic>
        <p:nvPicPr>
          <p:cNvPr id="6" name="图片 5">
            <a:extLst>
              <a:ext uri="{FF2B5EF4-FFF2-40B4-BE49-F238E27FC236}">
                <a16:creationId xmlns:a16="http://schemas.microsoft.com/office/drawing/2014/main" id="{AD2A3CAD-F1BD-68CF-0FB8-D97994A2A1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18" name="图片 17">
            <a:extLst>
              <a:ext uri="{FF2B5EF4-FFF2-40B4-BE49-F238E27FC236}">
                <a16:creationId xmlns:a16="http://schemas.microsoft.com/office/drawing/2014/main" id="{8BCA60BB-0A73-4731-A4B3-5BB10F6DD6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2" name="日期占位符 1">
            <a:extLst>
              <a:ext uri="{FF2B5EF4-FFF2-40B4-BE49-F238E27FC236}">
                <a16:creationId xmlns:a16="http://schemas.microsoft.com/office/drawing/2014/main" id="{1674C119-510F-D43A-10BF-DAE4711D88E8}"/>
              </a:ext>
            </a:extLst>
          </p:cNvPr>
          <p:cNvSpPr>
            <a:spLocks noGrp="1"/>
          </p:cNvSpPr>
          <p:nvPr>
            <p:ph type="dt" sz="half" idx="10"/>
          </p:nvPr>
        </p:nvSpPr>
        <p:spPr>
          <a:xfrm>
            <a:off x="2452255" y="5775076"/>
            <a:ext cx="2743200" cy="365125"/>
          </a:xfrm>
        </p:spPr>
        <p:txBody>
          <a:bodyPr/>
          <a:lstStyle/>
          <a:p>
            <a:fld id="{D3939FDD-45AF-4041-9EDC-28DF0DE55656}" type="datetime1">
              <a:rPr lang="zh-CN" altLang="en-US" b="1" smtClean="0">
                <a:solidFill>
                  <a:schemeClr val="tx1"/>
                </a:solidFill>
              </a:rPr>
              <a:t>2024/11/20</a:t>
            </a:fld>
            <a:endParaRPr lang="zh-CN" altLang="en-US" b="1" dirty="0">
              <a:solidFill>
                <a:schemeClr val="tx1"/>
              </a:solidFil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Results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i="1" dirty="0">
                  <a:solidFill>
                    <a:prstClr val="white"/>
                  </a:solidFill>
                  <a:latin typeface="微软雅黑" panose="020B0503020204020204" pitchFamily="34" charset="-122"/>
                  <a:ea typeface="微软雅黑" panose="020B0503020204020204" pitchFamily="34" charset="-122"/>
                </a:rPr>
                <a:t>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a:extLst>
              <a:ext uri="{FF2B5EF4-FFF2-40B4-BE49-F238E27FC236}">
                <a16:creationId xmlns:a16="http://schemas.microsoft.com/office/drawing/2014/main" id="{E3374126-A295-C75B-B37D-579BC15D4607}"/>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20" name="图片 19">
            <a:extLst>
              <a:ext uri="{FF2B5EF4-FFF2-40B4-BE49-F238E27FC236}">
                <a16:creationId xmlns:a16="http://schemas.microsoft.com/office/drawing/2014/main" id="{E1DF4222-B77F-4262-B72C-FA1B83B8BE93}"/>
              </a:ext>
            </a:extLst>
          </p:cNvPr>
          <p:cNvPicPr/>
          <p:nvPr/>
        </p:nvPicPr>
        <p:blipFill>
          <a:blip r:embed="rId4"/>
          <a:stretch>
            <a:fillRect/>
          </a:stretch>
        </p:blipFill>
        <p:spPr>
          <a:xfrm>
            <a:off x="3250176" y="1385198"/>
            <a:ext cx="5678947" cy="2186993"/>
          </a:xfrm>
          <a:prstGeom prst="rect">
            <a:avLst/>
          </a:prstGeom>
        </p:spPr>
      </p:pic>
      <p:grpSp>
        <p:nvGrpSpPr>
          <p:cNvPr id="3" name="组合 2">
            <a:extLst>
              <a:ext uri="{FF2B5EF4-FFF2-40B4-BE49-F238E27FC236}">
                <a16:creationId xmlns:a16="http://schemas.microsoft.com/office/drawing/2014/main" id="{57BE66A9-3A40-4539-8BE3-533124C3F6F7}"/>
              </a:ext>
            </a:extLst>
          </p:cNvPr>
          <p:cNvGrpSpPr/>
          <p:nvPr/>
        </p:nvGrpSpPr>
        <p:grpSpPr>
          <a:xfrm>
            <a:off x="3087687" y="4091016"/>
            <a:ext cx="6016625" cy="1854200"/>
            <a:chOff x="3452495" y="3774651"/>
            <a:chExt cx="5274310" cy="1539875"/>
          </a:xfrm>
        </p:grpSpPr>
        <p:pic>
          <p:nvPicPr>
            <p:cNvPr id="16" name="图片 15">
              <a:extLst>
                <a:ext uri="{FF2B5EF4-FFF2-40B4-BE49-F238E27FC236}">
                  <a16:creationId xmlns:a16="http://schemas.microsoft.com/office/drawing/2014/main" id="{BE1C49AA-DF22-45AE-AFD3-B7C2B3D79814}"/>
                </a:ext>
              </a:extLst>
            </p:cNvPr>
            <p:cNvPicPr/>
            <p:nvPr/>
          </p:nvPicPr>
          <p:blipFill>
            <a:blip r:embed="rId5"/>
            <a:stretch>
              <a:fillRect/>
            </a:stretch>
          </p:blipFill>
          <p:spPr>
            <a:xfrm>
              <a:off x="3452495" y="3774651"/>
              <a:ext cx="5274310" cy="1539875"/>
            </a:xfrm>
            <a:prstGeom prst="rect">
              <a:avLst/>
            </a:prstGeom>
          </p:spPr>
        </p:pic>
        <p:sp>
          <p:nvSpPr>
            <p:cNvPr id="17" name="矩形: 圆角 16">
              <a:extLst>
                <a:ext uri="{FF2B5EF4-FFF2-40B4-BE49-F238E27FC236}">
                  <a16:creationId xmlns:a16="http://schemas.microsoft.com/office/drawing/2014/main" id="{EF14A0F5-F3C2-4565-92BD-F8F4A0B04426}"/>
                </a:ext>
              </a:extLst>
            </p:cNvPr>
            <p:cNvSpPr/>
            <p:nvPr/>
          </p:nvSpPr>
          <p:spPr>
            <a:xfrm>
              <a:off x="4815840" y="3968279"/>
              <a:ext cx="3880485" cy="242253"/>
            </a:xfrm>
            <a:prstGeom prst="roundRect">
              <a:avLst/>
            </a:prstGeom>
            <a:noFill/>
            <a:ln w="19050" cap="flat" cmpd="sng" algn="ctr">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21" name="矩形: 圆角 20">
              <a:extLst>
                <a:ext uri="{FF2B5EF4-FFF2-40B4-BE49-F238E27FC236}">
                  <a16:creationId xmlns:a16="http://schemas.microsoft.com/office/drawing/2014/main" id="{E6C0D7CB-8D08-4201-82E9-C9EFE9E5C57C}"/>
                </a:ext>
              </a:extLst>
            </p:cNvPr>
            <p:cNvSpPr/>
            <p:nvPr/>
          </p:nvSpPr>
          <p:spPr>
            <a:xfrm>
              <a:off x="4815840" y="5138415"/>
              <a:ext cx="3880484" cy="110241"/>
            </a:xfrm>
            <a:prstGeom prst="round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22" name="矩形: 圆角 21">
              <a:extLst>
                <a:ext uri="{FF2B5EF4-FFF2-40B4-BE49-F238E27FC236}">
                  <a16:creationId xmlns:a16="http://schemas.microsoft.com/office/drawing/2014/main" id="{236773E1-9AC2-4B47-A87F-B9E0BAB17780}"/>
                </a:ext>
              </a:extLst>
            </p:cNvPr>
            <p:cNvSpPr/>
            <p:nvPr/>
          </p:nvSpPr>
          <p:spPr>
            <a:xfrm>
              <a:off x="4815840" y="4641402"/>
              <a:ext cx="3880485" cy="286197"/>
            </a:xfrm>
            <a:prstGeom prst="roundRect">
              <a:avLst/>
            </a:prstGeom>
            <a:noFill/>
            <a:ln w="19050" cap="flat" cmpd="sng" algn="ctr">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grpSp>
    </p:spTree>
    <p:extLst>
      <p:ext uri="{BB962C8B-B14F-4D97-AF65-F5344CB8AC3E}">
        <p14:creationId xmlns:p14="http://schemas.microsoft.com/office/powerpoint/2010/main" val="44795284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Conclusion</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i="1" dirty="0">
                  <a:solidFill>
                    <a:prstClr val="white"/>
                  </a:solidFill>
                  <a:latin typeface="微软雅黑" panose="020B0503020204020204" pitchFamily="34" charset="-122"/>
                  <a:ea typeface="微软雅黑" panose="020B0503020204020204" pitchFamily="34" charset="-122"/>
                </a:rPr>
                <a:t>6</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a:extLst>
              <a:ext uri="{FF2B5EF4-FFF2-40B4-BE49-F238E27FC236}">
                <a16:creationId xmlns:a16="http://schemas.microsoft.com/office/drawing/2014/main" id="{E3374126-A295-C75B-B37D-579BC15D4607}"/>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24" name="文本框 23">
            <a:extLst>
              <a:ext uri="{FF2B5EF4-FFF2-40B4-BE49-F238E27FC236}">
                <a16:creationId xmlns:a16="http://schemas.microsoft.com/office/drawing/2014/main" id="{ABEBA374-6969-43BD-16E8-4406F42CFB03}"/>
              </a:ext>
            </a:extLst>
          </p:cNvPr>
          <p:cNvSpPr txBox="1"/>
          <p:nvPr/>
        </p:nvSpPr>
        <p:spPr>
          <a:xfrm>
            <a:off x="592554" y="1075887"/>
            <a:ext cx="10682933" cy="4706225"/>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marL="342900" indent="-342900">
              <a:buFont typeface="Wingdings" panose="05000000000000000000" pitchFamily="2" charset="2"/>
              <a:buChar char="Ø"/>
            </a:pPr>
            <a:r>
              <a:rPr lang="en-US" altLang="zh-CN" sz="2000" b="1" dirty="0">
                <a:latin typeface="微软雅黑" panose="020B0503020204020204" pitchFamily="34" charset="-122"/>
                <a:ea typeface="微软雅黑" panose="020B0503020204020204" pitchFamily="34" charset="-122"/>
              </a:rPr>
              <a:t>Limitation</a:t>
            </a:r>
          </a:p>
          <a:p>
            <a:pPr marL="742950" lvl="2"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模型选择的局限</a:t>
            </a:r>
            <a:r>
              <a:rPr lang="zh-CN" altLang="en-US" dirty="0">
                <a:latin typeface="微软雅黑" panose="020B0503020204020204" pitchFamily="34" charset="-122"/>
                <a:ea typeface="微软雅黑" panose="020B0503020204020204" pitchFamily="34" charset="-122"/>
              </a:rPr>
              <a:t>：固定使用 </a:t>
            </a:r>
            <a:r>
              <a:rPr lang="en-US" altLang="zh-CN" dirty="0">
                <a:latin typeface="微软雅黑" panose="020B0503020204020204" pitchFamily="34" charset="-122"/>
                <a:ea typeface="微软雅黑" panose="020B0503020204020204" pitchFamily="34" charset="-122"/>
              </a:rPr>
              <a:t>GPT-4</a:t>
            </a:r>
            <a:r>
              <a:rPr lang="zh-CN" altLang="en-US" dirty="0">
                <a:latin typeface="微软雅黑" panose="020B0503020204020204" pitchFamily="34" charset="-122"/>
                <a:ea typeface="微软雅黑" panose="020B0503020204020204" pitchFamily="34" charset="-122"/>
              </a:rPr>
              <a:t>，可能无法满足特定领域的需求，需要探索和选择更适合各领域的 </a:t>
            </a:r>
            <a:r>
              <a:rPr lang="en-US" altLang="zh-CN" dirty="0">
                <a:latin typeface="微软雅黑" panose="020B0503020204020204" pitchFamily="34" charset="-122"/>
                <a:ea typeface="微软雅黑" panose="020B0503020204020204" pitchFamily="34" charset="-122"/>
              </a:rPr>
              <a:t>LLMs</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742950" lvl="2"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缺乏技术整合</a:t>
            </a:r>
            <a:r>
              <a:rPr lang="zh-CN" altLang="en-US" dirty="0">
                <a:latin typeface="微软雅黑" panose="020B0503020204020204" pitchFamily="34" charset="-122"/>
                <a:ea typeface="微软雅黑" panose="020B0503020204020204" pitchFamily="34" charset="-122"/>
              </a:rPr>
              <a:t>：未充分利用微调和 </a:t>
            </a:r>
            <a:r>
              <a:rPr lang="en-US" altLang="zh-CN" dirty="0">
                <a:latin typeface="微软雅黑" panose="020B0503020204020204" pitchFamily="34" charset="-122"/>
                <a:ea typeface="微软雅黑" panose="020B0503020204020204" pitchFamily="34" charset="-122"/>
              </a:rPr>
              <a:t>RAG </a:t>
            </a:r>
            <a:r>
              <a:rPr lang="zh-CN" altLang="en-US" dirty="0">
                <a:latin typeface="微软雅黑" panose="020B0503020204020204" pitchFamily="34" charset="-122"/>
                <a:ea typeface="微软雅黑" panose="020B0503020204020204" pitchFamily="34" charset="-122"/>
              </a:rPr>
              <a:t>等技术，可能限制了模型性能的进一步提升。</a:t>
            </a:r>
            <a:endParaRPr lang="en-US" altLang="zh-CN" dirty="0">
              <a:latin typeface="微软雅黑" panose="020B0503020204020204" pitchFamily="34" charset="-122"/>
              <a:ea typeface="微软雅黑" panose="020B0503020204020204" pitchFamily="34" charset="-122"/>
            </a:endParaRPr>
          </a:p>
          <a:p>
            <a:pPr marL="742950" lvl="2"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基础研究不足</a:t>
            </a:r>
            <a:r>
              <a:rPr lang="zh-CN" altLang="en-US" dirty="0">
                <a:latin typeface="微软雅黑" panose="020B0503020204020204" pitchFamily="34" charset="-122"/>
                <a:ea typeface="微软雅黑" panose="020B0503020204020204" pitchFamily="34" charset="-122"/>
              </a:rPr>
              <a:t>：对影响方法性能的关键因素（如因果系数、</a:t>
            </a:r>
            <a:r>
              <a:rPr lang="en-US" altLang="zh-CN" dirty="0">
                <a:latin typeface="微软雅黑" panose="020B0503020204020204" pitchFamily="34" charset="-122"/>
                <a:ea typeface="微软雅黑" panose="020B0503020204020204" pitchFamily="34" charset="-122"/>
              </a:rPr>
              <a:t>bootstrap</a:t>
            </a:r>
            <a:r>
              <a:rPr lang="zh-CN" altLang="en-US" dirty="0">
                <a:latin typeface="微软雅黑" panose="020B0503020204020204" pitchFamily="34" charset="-122"/>
                <a:ea typeface="微软雅黑" panose="020B0503020204020204" pitchFamily="34" charset="-122"/>
              </a:rPr>
              <a:t>概率）缺乏深入研究，需要进一步探索以提高方法的可靠性和有效性。</a:t>
            </a:r>
            <a:endParaRPr lang="en-US" altLang="zh-CN" dirty="0">
              <a:latin typeface="微软雅黑" panose="020B0503020204020204" pitchFamily="34" charset="-122"/>
              <a:ea typeface="微软雅黑" panose="020B0503020204020204" pitchFamily="34" charset="-122"/>
            </a:endParaRPr>
          </a:p>
          <a:p>
            <a:pPr marL="342900" lvl="2" indent="-342900">
              <a:lnSpc>
                <a:spcPct val="150000"/>
              </a:lnSpc>
              <a:buFont typeface="Wingdings" panose="05000000000000000000" pitchFamily="2" charset="2"/>
              <a:buChar char="Ø"/>
            </a:pPr>
            <a:r>
              <a:rPr lang="en-US" altLang="zh-CN" sz="2000" b="1" dirty="0">
                <a:latin typeface="微软雅黑" panose="020B0503020204020204" pitchFamily="34" charset="-122"/>
                <a:ea typeface="微软雅黑" panose="020B0503020204020204" pitchFamily="34" charset="-122"/>
              </a:rPr>
              <a:t>Conclusion</a:t>
            </a:r>
          </a:p>
          <a:p>
            <a:pPr marL="742950" lvl="2"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LLM </a:t>
            </a:r>
            <a:r>
              <a:rPr lang="zh-CN" altLang="en-US" dirty="0">
                <a:latin typeface="微软雅黑" panose="020B0503020204020204" pitchFamily="34" charset="-122"/>
                <a:ea typeface="微软雅黑" panose="020B0503020204020204" pitchFamily="34" charset="-122"/>
              </a:rPr>
              <a:t>可以 </a:t>
            </a:r>
            <a:r>
              <a:rPr lang="en-US" altLang="zh-CN" dirty="0">
                <a:latin typeface="微软雅黑" panose="020B0503020204020204" pitchFamily="34" charset="-122"/>
                <a:ea typeface="微软雅黑" panose="020B0503020204020204" pitchFamily="34" charset="-122"/>
              </a:rPr>
              <a:t>SCD </a:t>
            </a:r>
            <a:r>
              <a:rPr lang="zh-CN" altLang="en-US" dirty="0">
                <a:latin typeface="微软雅黑" panose="020B0503020204020204" pitchFamily="34" charset="-122"/>
                <a:ea typeface="微软雅黑" panose="020B0503020204020204" pitchFamily="34" charset="-122"/>
              </a:rPr>
              <a:t>的结果更接近于真实值，尤其是在 </a:t>
            </a:r>
            <a:r>
              <a:rPr lang="en-US" altLang="zh-CN" dirty="0">
                <a:latin typeface="微软雅黑" panose="020B0503020204020204" pitchFamily="34" charset="-122"/>
                <a:ea typeface="微软雅黑" panose="020B0503020204020204" pitchFamily="34" charset="-122"/>
              </a:rPr>
              <a:t>LLM </a:t>
            </a:r>
            <a:r>
              <a:rPr lang="zh-CN" altLang="en-US" dirty="0">
                <a:latin typeface="微软雅黑" panose="020B0503020204020204" pitchFamily="34" charset="-122"/>
                <a:ea typeface="微软雅黑" panose="020B0503020204020204" pitchFamily="34" charset="-122"/>
              </a:rPr>
              <a:t>使用了 </a:t>
            </a:r>
            <a:r>
              <a:rPr lang="en-US" altLang="zh-CN" dirty="0">
                <a:latin typeface="微软雅黑" panose="020B0503020204020204" pitchFamily="34" charset="-122"/>
                <a:ea typeface="微软雅黑" panose="020B0503020204020204" pitchFamily="34" charset="-122"/>
              </a:rPr>
              <a:t>SCP </a:t>
            </a:r>
            <a:r>
              <a:rPr lang="zh-CN" altLang="en-US" dirty="0">
                <a:latin typeface="微软雅黑" panose="020B0503020204020204" pitchFamily="34" charset="-122"/>
                <a:ea typeface="微软雅黑" panose="020B0503020204020204" pitchFamily="34" charset="-122"/>
              </a:rPr>
              <a:t>时，其结果可进一步改善。此外，即使在未公开的实际数据集，即未包含在 </a:t>
            </a:r>
            <a:r>
              <a:rPr lang="en-US" altLang="zh-CN" dirty="0">
                <a:latin typeface="微软雅黑" panose="020B0503020204020204" pitchFamily="34" charset="-122"/>
                <a:ea typeface="微软雅黑" panose="020B0503020204020204" pitchFamily="34" charset="-122"/>
              </a:rPr>
              <a:t>LLM </a:t>
            </a:r>
            <a:r>
              <a:rPr lang="zh-CN" altLang="en-US" dirty="0">
                <a:latin typeface="微软雅黑" panose="020B0503020204020204" pitchFamily="34" charset="-122"/>
                <a:ea typeface="微软雅黑" panose="020B0503020204020204" pitchFamily="34" charset="-122"/>
              </a:rPr>
              <a:t>的训练数据中且样本量不足时，</a:t>
            </a:r>
            <a:r>
              <a:rPr lang="en-US" altLang="zh-CN" dirty="0">
                <a:latin typeface="微软雅黑" panose="020B0503020204020204" pitchFamily="34" charset="-122"/>
                <a:ea typeface="微软雅黑" panose="020B0503020204020204" pitchFamily="34" charset="-122"/>
              </a:rPr>
              <a:t>LLM </a:t>
            </a:r>
            <a:r>
              <a:rPr lang="zh-CN" altLang="en-US" dirty="0">
                <a:latin typeface="微软雅黑" panose="020B0503020204020204" pitchFamily="34" charset="-122"/>
                <a:ea typeface="微软雅黑" panose="020B0503020204020204" pitchFamily="34" charset="-122"/>
              </a:rPr>
              <a:t>结合 </a:t>
            </a:r>
            <a:r>
              <a:rPr lang="en-US" altLang="zh-CN" dirty="0">
                <a:latin typeface="微软雅黑" panose="020B0503020204020204" pitchFamily="34" charset="-122"/>
                <a:ea typeface="微软雅黑" panose="020B0503020204020204" pitchFamily="34" charset="-122"/>
              </a:rPr>
              <a:t>SCP </a:t>
            </a:r>
            <a:r>
              <a:rPr lang="zh-CN" altLang="en-US" dirty="0">
                <a:latin typeface="微软雅黑" panose="020B0503020204020204" pitchFamily="34" charset="-122"/>
                <a:ea typeface="微软雅黑" panose="020B0503020204020204" pitchFamily="34" charset="-122"/>
              </a:rPr>
              <a:t>仍能有效辅助 </a:t>
            </a:r>
            <a:r>
              <a:rPr lang="en-US" altLang="zh-CN" dirty="0">
                <a:latin typeface="微软雅黑" panose="020B0503020204020204" pitchFamily="34" charset="-122"/>
                <a:ea typeface="微软雅黑" panose="020B0503020204020204" pitchFamily="34" charset="-122"/>
              </a:rPr>
              <a:t>SCD</a:t>
            </a:r>
            <a:r>
              <a:rPr lang="zh-CN" altLang="en-US" dirty="0">
                <a:latin typeface="微软雅黑" panose="020B0503020204020204" pitchFamily="34" charset="-122"/>
                <a:ea typeface="微软雅黑" panose="020B0503020204020204" pitchFamily="34" charset="-122"/>
              </a:rPr>
              <a:t>，实现与领域专业知识和统计相关的推理，这表明所提方法在真实世界应用中具有可靠性和有效性。</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155678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4" name="文本占位符 56">
            <a:extLst>
              <a:ext uri="{FF2B5EF4-FFF2-40B4-BE49-F238E27FC236}">
                <a16:creationId xmlns:a16="http://schemas.microsoft.com/office/drawing/2014/main" id="{927A485F-F0BE-9C13-B404-69C30D783FA6}"/>
              </a:ext>
            </a:extLst>
          </p:cNvPr>
          <p:cNvSpPr txBox="1"/>
          <p:nvPr/>
        </p:nvSpPr>
        <p:spPr>
          <a:xfrm>
            <a:off x="2026470" y="5353615"/>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ysClr val="window" lastClr="FFFFFF"/>
                </a:solidFill>
                <a:latin typeface="Arial" panose="020B0604020202020204"/>
                <a:ea typeface="微软雅黑" panose="020B0503020204020204" pitchFamily="34" charset="-122"/>
              </a:rPr>
              <a:t>汇报人：陈思远</a:t>
            </a:r>
          </a:p>
        </p:txBody>
      </p:sp>
      <p:sp>
        <p:nvSpPr>
          <p:cNvPr id="28" name="矩形 27">
            <a:extLst>
              <a:ext uri="{FF2B5EF4-FFF2-40B4-BE49-F238E27FC236}">
                <a16:creationId xmlns:a16="http://schemas.microsoft.com/office/drawing/2014/main" id="{9149D394-830B-9333-475D-365762325697}"/>
              </a:ext>
            </a:extLst>
          </p:cNvPr>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29" name="椭圆 28">
            <a:extLst>
              <a:ext uri="{FF2B5EF4-FFF2-40B4-BE49-F238E27FC236}">
                <a16:creationId xmlns:a16="http://schemas.microsoft.com/office/drawing/2014/main" id="{A8E45A9F-F994-358C-6965-02E451533A25}"/>
              </a:ext>
            </a:extLst>
          </p:cNvPr>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31" name="图片 30">
            <a:extLst>
              <a:ext uri="{FF2B5EF4-FFF2-40B4-BE49-F238E27FC236}">
                <a16:creationId xmlns:a16="http://schemas.microsoft.com/office/drawing/2014/main" id="{A5D53370-9730-9140-8572-BA4C974925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13" name="文本框 12">
            <a:extLst>
              <a:ext uri="{FF2B5EF4-FFF2-40B4-BE49-F238E27FC236}">
                <a16:creationId xmlns:a16="http://schemas.microsoft.com/office/drawing/2014/main" id="{EAEB9C05-73B9-8978-1F3F-0932C70B03F0}"/>
              </a:ext>
            </a:extLst>
          </p:cNvPr>
          <p:cNvSpPr txBox="1"/>
          <p:nvPr/>
        </p:nvSpPr>
        <p:spPr>
          <a:xfrm>
            <a:off x="3950516" y="3429000"/>
            <a:ext cx="8241483" cy="646331"/>
          </a:xfrm>
          <a:prstGeom prst="rect">
            <a:avLst/>
          </a:prstGeom>
          <a:noFill/>
        </p:spPr>
        <p:txBody>
          <a:bodyPr wrap="square">
            <a:spAutoFit/>
          </a:bodyPr>
          <a:lstStyle/>
          <a:p>
            <a:pPr algn="r" defTabSz="913765">
              <a:defRPr/>
            </a:pPr>
            <a:r>
              <a:rPr lang="en-US" altLang="zh-CN" sz="1800" b="1" dirty="0">
                <a:latin typeface="微软雅黑" panose="020B0503020204020204" pitchFamily="34" charset="-122"/>
                <a:ea typeface="微软雅黑" panose="020B0503020204020204" pitchFamily="34" charset="-122"/>
                <a:cs typeface="微软雅黑" panose="020B0503020204020204" pitchFamily="34" charset="-122"/>
              </a:rPr>
              <a:t>Integrating Large Language Models in Causal Discovery :  </a:t>
            </a:r>
          </a:p>
          <a:p>
            <a:pPr algn="r" defTabSz="913765">
              <a:defRPr/>
            </a:pPr>
            <a:r>
              <a:rPr lang="en-US" altLang="zh-CN" sz="1800" b="1" dirty="0">
                <a:latin typeface="微软雅黑" panose="020B0503020204020204" pitchFamily="34" charset="-122"/>
                <a:ea typeface="微软雅黑" panose="020B0503020204020204" pitchFamily="34" charset="-122"/>
                <a:cs typeface="微软雅黑" panose="020B0503020204020204" pitchFamily="34" charset="-122"/>
              </a:rPr>
              <a:t>A Statistical Causal Approach</a:t>
            </a:r>
          </a:p>
        </p:txBody>
      </p:sp>
      <p:sp>
        <p:nvSpPr>
          <p:cNvPr id="32" name="文本框 31">
            <a:extLst>
              <a:ext uri="{FF2B5EF4-FFF2-40B4-BE49-F238E27FC236}">
                <a16:creationId xmlns:a16="http://schemas.microsoft.com/office/drawing/2014/main" id="{03EA8BE5-D4A5-23E8-0574-438BE92AAACD}"/>
              </a:ext>
            </a:extLst>
          </p:cNvPr>
          <p:cNvSpPr txBox="1"/>
          <p:nvPr/>
        </p:nvSpPr>
        <p:spPr>
          <a:xfrm>
            <a:off x="5177819" y="1798879"/>
            <a:ext cx="6319359" cy="923330"/>
          </a:xfrm>
          <a:prstGeom prst="rect">
            <a:avLst/>
          </a:prstGeom>
          <a:noFill/>
        </p:spPr>
        <p:txBody>
          <a:bodyPr wrap="none" rtlCol="0">
            <a:spAutoFit/>
          </a:bodyPr>
          <a:lstStyle/>
          <a:p>
            <a:pPr defTabSz="913765">
              <a:defRPr/>
            </a:pPr>
            <a:r>
              <a:rPr lang="en-US" altLang="zh-CN" sz="5400" b="1" dirty="0">
                <a:solidFill>
                  <a:prstClr val="white"/>
                </a:solidFill>
                <a:latin typeface="微软雅黑" panose="020B0503020204020204" pitchFamily="34" charset="-122"/>
                <a:ea typeface="微软雅黑" panose="020B0503020204020204" pitchFamily="34" charset="-122"/>
              </a:rPr>
              <a:t>THANKS FOR ALL</a:t>
            </a:r>
          </a:p>
        </p:txBody>
      </p:sp>
      <p:sp>
        <p:nvSpPr>
          <p:cNvPr id="2" name="日期占位符 1">
            <a:extLst>
              <a:ext uri="{FF2B5EF4-FFF2-40B4-BE49-F238E27FC236}">
                <a16:creationId xmlns:a16="http://schemas.microsoft.com/office/drawing/2014/main" id="{DA31B86B-F315-205E-EF84-180110B1BA98}"/>
              </a:ext>
            </a:extLst>
          </p:cNvPr>
          <p:cNvSpPr>
            <a:spLocks noGrp="1"/>
          </p:cNvSpPr>
          <p:nvPr>
            <p:ph type="dt" sz="half" idx="10"/>
          </p:nvPr>
        </p:nvSpPr>
        <p:spPr>
          <a:xfrm>
            <a:off x="2452255" y="5775076"/>
            <a:ext cx="2743200" cy="365125"/>
          </a:xfrm>
        </p:spPr>
        <p:txBody>
          <a:bodyPr/>
          <a:lstStyle/>
          <a:p>
            <a:fld id="{D3939FDD-45AF-4041-9EDC-28DF0DE55656}" type="datetime1">
              <a:rPr lang="zh-CN" altLang="en-US" b="1" smtClean="0">
                <a:solidFill>
                  <a:schemeClr val="tx1"/>
                </a:solidFill>
              </a:rPr>
              <a:t>2024/11/20</a:t>
            </a:fld>
            <a:endParaRPr lang="zh-CN" altLang="en-US" b="1" dirty="0">
              <a:solidFill>
                <a:schemeClr val="tx1"/>
              </a:solidFill>
            </a:endParaRPr>
          </a:p>
        </p:txBody>
      </p:sp>
      <p:sp>
        <p:nvSpPr>
          <p:cNvPr id="11" name="矩形 10">
            <a:extLst>
              <a:ext uri="{FF2B5EF4-FFF2-40B4-BE49-F238E27FC236}">
                <a16:creationId xmlns:a16="http://schemas.microsoft.com/office/drawing/2014/main" id="{BA0D06F2-D7FA-4742-9AAB-9022D9098907}"/>
              </a:ext>
            </a:extLst>
          </p:cNvPr>
          <p:cNvSpPr/>
          <p:nvPr/>
        </p:nvSpPr>
        <p:spPr>
          <a:xfrm>
            <a:off x="3179273" y="4229450"/>
            <a:ext cx="8620686" cy="1477285"/>
          </a:xfrm>
          <a:prstGeom prst="rect">
            <a:avLst/>
          </a:prstGeom>
        </p:spPr>
        <p:txBody>
          <a:bodyPr wrap="square" lIns="91397" tIns="45699" rIns="91397" bIns="45699">
            <a:spAutoFit/>
          </a:bodyPr>
          <a:lstStyle/>
          <a:p>
            <a:pPr algn="r" defTabSz="913765">
              <a:defRPr/>
            </a:pPr>
            <a:r>
              <a:rPr lang="en-US" altLang="zh-CN" sz="1800" b="0" i="0" dirty="0">
                <a:solidFill>
                  <a:srgbClr val="000000"/>
                </a:solidFill>
                <a:effectLst/>
                <a:latin typeface="NimbusRomNo9L-Regu"/>
              </a:rPr>
              <a:t>Masayuki Takayama, </a:t>
            </a:r>
            <a:r>
              <a:rPr lang="en-US" altLang="zh-CN" sz="1800" b="0" i="0" dirty="0" err="1">
                <a:solidFill>
                  <a:srgbClr val="000000"/>
                </a:solidFill>
                <a:effectLst/>
                <a:latin typeface="NimbusRomNo9L-Regu"/>
              </a:rPr>
              <a:t>Tadahisa</a:t>
            </a:r>
            <a:r>
              <a:rPr lang="en-US" altLang="zh-CN" sz="1800" b="0" i="0" dirty="0">
                <a:solidFill>
                  <a:srgbClr val="000000"/>
                </a:solidFill>
                <a:effectLst/>
                <a:latin typeface="NimbusRomNo9L-Regu"/>
              </a:rPr>
              <a:t> Okuda, Thong Pham et al.</a:t>
            </a:r>
          </a:p>
          <a:p>
            <a:pPr algn="r" defTabSz="913765">
              <a:defRPr/>
            </a:pPr>
            <a:r>
              <a:rPr lang="en-US" altLang="zh-CN" dirty="0">
                <a:solidFill>
                  <a:srgbClr val="1C6299"/>
                </a:solidFill>
                <a:latin typeface="NimbusRomNo9L-Regu"/>
              </a:rPr>
              <a:t>Published in: </a:t>
            </a:r>
            <a:r>
              <a:rPr lang="en-US" altLang="zh-CN" dirty="0" err="1">
                <a:solidFill>
                  <a:srgbClr val="1C6299"/>
                </a:solidFill>
                <a:latin typeface="NimbusRomNo9L-Regu"/>
              </a:rPr>
              <a:t>arXiv</a:t>
            </a:r>
            <a:r>
              <a:rPr lang="en-US" altLang="zh-CN" dirty="0">
                <a:solidFill>
                  <a:srgbClr val="1C6299"/>
                </a:solidFill>
                <a:latin typeface="NimbusRomNo9L-Regu"/>
              </a:rPr>
              <a:t> Kyoto University </a:t>
            </a:r>
          </a:p>
          <a:p>
            <a:pPr algn="r" defTabSz="913765">
              <a:defRPr/>
            </a:pPr>
            <a:r>
              <a:rPr lang="en-US" altLang="zh-CN" dirty="0">
                <a:solidFill>
                  <a:srgbClr val="1C6299"/>
                </a:solidFill>
                <a:latin typeface="NimbusRomNo9L-Regu"/>
              </a:rPr>
              <a:t>Date of Publication:  May 2024</a:t>
            </a:r>
            <a:br>
              <a:rPr lang="en-US" altLang="zh-CN" dirty="0">
                <a:solidFill>
                  <a:srgbClr val="1C6299"/>
                </a:solidFill>
                <a:latin typeface="NimbusRomNo9L-Regu"/>
              </a:rPr>
            </a:br>
            <a:br>
              <a:rPr lang="en-US" altLang="zh-CN" dirty="0">
                <a:solidFill>
                  <a:srgbClr val="1C6299"/>
                </a:solidFill>
                <a:latin typeface="NimbusRomNo9L-Regu"/>
              </a:rPr>
            </a:br>
            <a:endParaRPr lang="en-US" altLang="zh-CN" dirty="0">
              <a:solidFill>
                <a:srgbClr val="1C6299"/>
              </a:solidFill>
              <a:latin typeface="NimbusRomNo9L-Regu"/>
            </a:endParaRPr>
          </a:p>
        </p:txBody>
      </p:sp>
    </p:spTree>
    <p:extLst>
      <p:ext uri="{BB962C8B-B14F-4D97-AF65-F5344CB8AC3E}">
        <p14:creationId xmlns:p14="http://schemas.microsoft.com/office/powerpoint/2010/main" val="345567513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Background</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a:extLst>
              <a:ext uri="{FF2B5EF4-FFF2-40B4-BE49-F238E27FC236}">
                <a16:creationId xmlns:a16="http://schemas.microsoft.com/office/drawing/2014/main" id="{E3374126-A295-C75B-B37D-579BC15D4607}"/>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24" name="文本框 23">
            <a:extLst>
              <a:ext uri="{FF2B5EF4-FFF2-40B4-BE49-F238E27FC236}">
                <a16:creationId xmlns:a16="http://schemas.microsoft.com/office/drawing/2014/main" id="{ABEBA374-6969-43BD-16E8-4406F42CFB03}"/>
              </a:ext>
            </a:extLst>
          </p:cNvPr>
          <p:cNvSpPr txBox="1"/>
          <p:nvPr/>
        </p:nvSpPr>
        <p:spPr>
          <a:xfrm>
            <a:off x="569233" y="454330"/>
            <a:ext cx="10682933" cy="1330621"/>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endParaRPr lang="en-US" altLang="zh-CN" dirty="0"/>
          </a:p>
          <a:p>
            <a:pPr marL="342900" indent="-342900">
              <a:buFont typeface="Wingdings" panose="05000000000000000000" pitchFamily="2" charset="2"/>
              <a:buChar char="Ø"/>
            </a:pPr>
            <a:r>
              <a:rPr lang="zh-CN" altLang="en-US" sz="2000" b="1" dirty="0"/>
              <a:t>因果</a:t>
            </a:r>
            <a:r>
              <a:rPr lang="en-US" altLang="zh-CN" sz="2000" b="1" dirty="0"/>
              <a:t>&amp;LLM</a:t>
            </a:r>
          </a:p>
          <a:p>
            <a:endParaRPr lang="en-US" altLang="zh-CN" sz="2000" b="1" dirty="0"/>
          </a:p>
        </p:txBody>
      </p:sp>
      <p:sp>
        <p:nvSpPr>
          <p:cNvPr id="6" name="文本框 5">
            <a:extLst>
              <a:ext uri="{FF2B5EF4-FFF2-40B4-BE49-F238E27FC236}">
                <a16:creationId xmlns:a16="http://schemas.microsoft.com/office/drawing/2014/main" id="{1869608D-D5FF-EB2B-357D-FB512E31807A}"/>
              </a:ext>
            </a:extLst>
          </p:cNvPr>
          <p:cNvSpPr txBox="1"/>
          <p:nvPr/>
        </p:nvSpPr>
        <p:spPr>
          <a:xfrm>
            <a:off x="592555" y="4224160"/>
            <a:ext cx="10215912" cy="1705403"/>
          </a:xfrm>
          <a:prstGeom prst="rect">
            <a:avLst/>
          </a:prstGeom>
          <a:noFill/>
        </p:spPr>
        <p:txBody>
          <a:bodyPr wrap="square">
            <a:spAutoFit/>
          </a:bodyPr>
          <a:lstStyle/>
          <a:p>
            <a:pPr marL="742950" lvl="2"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因果推理的困难：</a:t>
            </a:r>
            <a:r>
              <a:rPr lang="zh-CN" altLang="en-US" dirty="0">
                <a:latin typeface="微软雅黑" panose="020B0503020204020204" pitchFamily="34" charset="-122"/>
                <a:ea typeface="微软雅黑" panose="020B0503020204020204" pitchFamily="34" charset="-122"/>
              </a:rPr>
              <a:t>要在高维数据集中进行有效的因果推理，进行因果发现是至关重要的，需要基于观测数据生成因果图。然而，获得一个完整且准确的因果图是一个艰巨的挑战。</a:t>
            </a:r>
            <a:endParaRPr lang="en-US" altLang="zh-CN" dirty="0">
              <a:latin typeface="微软雅黑" panose="020B0503020204020204" pitchFamily="34" charset="-122"/>
              <a:ea typeface="微软雅黑" panose="020B0503020204020204" pitchFamily="34" charset="-122"/>
            </a:endParaRPr>
          </a:p>
          <a:p>
            <a:pPr marL="742950" lvl="2" indent="-285750">
              <a:lnSpc>
                <a:spcPct val="150000"/>
              </a:lnSpc>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LLMs</a:t>
            </a:r>
            <a:r>
              <a:rPr lang="zh-CN" altLang="en-US" b="1" dirty="0">
                <a:latin typeface="微软雅黑" panose="020B0503020204020204" pitchFamily="34" charset="-122"/>
                <a:ea typeface="微软雅黑" panose="020B0503020204020204" pitchFamily="34" charset="-122"/>
              </a:rPr>
              <a:t>的出现：</a:t>
            </a:r>
            <a:r>
              <a:rPr lang="en-US" altLang="zh-CN" dirty="0">
                <a:latin typeface="微软雅黑" panose="020B0503020204020204" pitchFamily="34" charset="-122"/>
                <a:ea typeface="微软雅黑" panose="020B0503020204020204" pitchFamily="34" charset="-122"/>
              </a:rPr>
              <a:t>LLMs </a:t>
            </a:r>
            <a:r>
              <a:rPr lang="zh-CN" altLang="en-US" dirty="0">
                <a:latin typeface="微软雅黑" panose="020B0503020204020204" pitchFamily="34" charset="-122"/>
                <a:ea typeface="微软雅黑" panose="020B0503020204020204" pitchFamily="34" charset="-122"/>
              </a:rPr>
              <a:t>广泛的知识库有潜力通过提供可解释性、推理、泛化能力以及新的因果结构来提升因果推理。</a:t>
            </a:r>
            <a:endParaRPr lang="en-US" altLang="zh-CN" dirty="0">
              <a:latin typeface="微软雅黑" panose="020B0503020204020204" pitchFamily="34" charset="-122"/>
              <a:ea typeface="微软雅黑" panose="020B0503020204020204" pitchFamily="34" charset="-122"/>
            </a:endParaRPr>
          </a:p>
        </p:txBody>
      </p:sp>
      <p:pic>
        <p:nvPicPr>
          <p:cNvPr id="20" name="Picture 4">
            <a:extLst>
              <a:ext uri="{FF2B5EF4-FFF2-40B4-BE49-F238E27FC236}">
                <a16:creationId xmlns:a16="http://schemas.microsoft.com/office/drawing/2014/main" id="{391913A5-3145-4937-B3BF-F0AB386CFB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0751" y="1503987"/>
            <a:ext cx="4537797" cy="2537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7347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Related work</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i="1" dirty="0">
                  <a:solidFill>
                    <a:prstClr val="white"/>
                  </a:solidFill>
                  <a:latin typeface="微软雅黑" panose="020B0503020204020204" pitchFamily="34" charset="-122"/>
                  <a:ea typeface="微软雅黑" panose="020B0503020204020204" pitchFamily="34" charset="-122"/>
                </a:rPr>
                <a:t>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a:extLst>
              <a:ext uri="{FF2B5EF4-FFF2-40B4-BE49-F238E27FC236}">
                <a16:creationId xmlns:a16="http://schemas.microsoft.com/office/drawing/2014/main" id="{E3374126-A295-C75B-B37D-579BC15D4607}"/>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7" name="图片 6">
            <a:extLst>
              <a:ext uri="{FF2B5EF4-FFF2-40B4-BE49-F238E27FC236}">
                <a16:creationId xmlns:a16="http://schemas.microsoft.com/office/drawing/2014/main" id="{3289F7F7-04F0-9346-6221-8D9528479A34}"/>
              </a:ext>
            </a:extLst>
          </p:cNvPr>
          <p:cNvPicPr>
            <a:picLocks noChangeAspect="1"/>
          </p:cNvPicPr>
          <p:nvPr/>
        </p:nvPicPr>
        <p:blipFill>
          <a:blip r:embed="rId4"/>
          <a:stretch>
            <a:fillRect/>
          </a:stretch>
        </p:blipFill>
        <p:spPr>
          <a:xfrm>
            <a:off x="4151401" y="3790943"/>
            <a:ext cx="342930" cy="320068"/>
          </a:xfrm>
          <a:prstGeom prst="rect">
            <a:avLst/>
          </a:prstGeom>
        </p:spPr>
      </p:pic>
      <p:pic>
        <p:nvPicPr>
          <p:cNvPr id="14" name="图片 13">
            <a:extLst>
              <a:ext uri="{FF2B5EF4-FFF2-40B4-BE49-F238E27FC236}">
                <a16:creationId xmlns:a16="http://schemas.microsoft.com/office/drawing/2014/main" id="{D06FA940-AF34-D720-EBA1-0BAEBC035E35}"/>
              </a:ext>
            </a:extLst>
          </p:cNvPr>
          <p:cNvPicPr>
            <a:picLocks noChangeAspect="1"/>
          </p:cNvPicPr>
          <p:nvPr/>
        </p:nvPicPr>
        <p:blipFill>
          <a:blip r:embed="rId4"/>
          <a:stretch>
            <a:fillRect/>
          </a:stretch>
        </p:blipFill>
        <p:spPr>
          <a:xfrm>
            <a:off x="5284104" y="3790943"/>
            <a:ext cx="342930" cy="320068"/>
          </a:xfrm>
          <a:prstGeom prst="rect">
            <a:avLst/>
          </a:prstGeom>
        </p:spPr>
      </p:pic>
      <p:pic>
        <p:nvPicPr>
          <p:cNvPr id="16" name="图片 15">
            <a:extLst>
              <a:ext uri="{FF2B5EF4-FFF2-40B4-BE49-F238E27FC236}">
                <a16:creationId xmlns:a16="http://schemas.microsoft.com/office/drawing/2014/main" id="{AA8B4DE4-BA65-380E-2C42-8AF404DAF278}"/>
              </a:ext>
            </a:extLst>
          </p:cNvPr>
          <p:cNvPicPr>
            <a:picLocks noChangeAspect="1"/>
          </p:cNvPicPr>
          <p:nvPr/>
        </p:nvPicPr>
        <p:blipFill>
          <a:blip r:embed="rId4"/>
          <a:stretch>
            <a:fillRect/>
          </a:stretch>
        </p:blipFill>
        <p:spPr>
          <a:xfrm>
            <a:off x="6625934" y="3790943"/>
            <a:ext cx="342930" cy="320068"/>
          </a:xfrm>
          <a:prstGeom prst="rect">
            <a:avLst/>
          </a:prstGeom>
        </p:spPr>
      </p:pic>
      <p:sp>
        <p:nvSpPr>
          <p:cNvPr id="29" name="文本框 28">
            <a:extLst>
              <a:ext uri="{FF2B5EF4-FFF2-40B4-BE49-F238E27FC236}">
                <a16:creationId xmlns:a16="http://schemas.microsoft.com/office/drawing/2014/main" id="{68563964-051D-4BFF-823F-6E596215D639}"/>
              </a:ext>
            </a:extLst>
          </p:cNvPr>
          <p:cNvSpPr txBox="1"/>
          <p:nvPr/>
        </p:nvSpPr>
        <p:spPr>
          <a:xfrm>
            <a:off x="749921" y="2553215"/>
            <a:ext cx="9754225" cy="2167068"/>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marL="342900" indent="-342900">
              <a:buFont typeface="Wingdings" panose="05000000000000000000" pitchFamily="2" charset="2"/>
              <a:buChar char="Ø"/>
            </a:pPr>
            <a:r>
              <a:rPr lang="zh-CN" altLang="en-US" sz="2000" b="1" dirty="0"/>
              <a:t>使用背景知识增强</a:t>
            </a:r>
            <a:r>
              <a:rPr lang="en-US" altLang="zh-CN" sz="2000" b="1" dirty="0"/>
              <a:t>SCD</a:t>
            </a:r>
            <a:r>
              <a:rPr lang="zh-CN" altLang="en-US" sz="2000" b="1" dirty="0"/>
              <a:t>算法</a:t>
            </a:r>
            <a:endParaRPr lang="en-US" altLang="zh-CN" sz="2000" b="1" dirty="0"/>
          </a:p>
          <a:p>
            <a:pPr marL="742950" lvl="2"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目前有几种统计因果发现算法（</a:t>
            </a:r>
            <a:r>
              <a:rPr lang="en-US" altLang="zh-CN" dirty="0">
                <a:latin typeface="微软雅黑" panose="020B0503020204020204" pitchFamily="34" charset="-122"/>
                <a:ea typeface="微软雅黑" panose="020B0503020204020204" pitchFamily="34" charset="-122"/>
              </a:rPr>
              <a:t>SCD</a:t>
            </a:r>
            <a:r>
              <a:rPr lang="zh-CN" altLang="en-US" dirty="0">
                <a:latin typeface="微软雅黑" panose="020B0503020204020204" pitchFamily="34" charset="-122"/>
                <a:ea typeface="微软雅黑" panose="020B0503020204020204" pitchFamily="34" charset="-122"/>
              </a:rPr>
              <a:t>）可以系统地通过强制或禁止有向边的背景知识进行增强，且算法软件包是开源的。本文用到了</a:t>
            </a:r>
            <a:r>
              <a:rPr lang="en-US" altLang="zh-CN" dirty="0">
                <a:latin typeface="微软雅黑" panose="020B0503020204020204" pitchFamily="34" charset="-122"/>
                <a:ea typeface="微软雅黑" panose="020B0503020204020204" pitchFamily="34" charset="-122"/>
              </a:rPr>
              <a:t>“causal-learn”</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Zheng et al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2023</a:t>
            </a:r>
            <a:r>
              <a:rPr lang="zh-CN" altLang="en-US" dirty="0">
                <a:latin typeface="微软雅黑" panose="020B0503020204020204" pitchFamily="34" charset="-122"/>
                <a:ea typeface="微软雅黑" panose="020B0503020204020204" pitchFamily="34" charset="-122"/>
              </a:rPr>
              <a:t>）中的</a:t>
            </a:r>
            <a:r>
              <a:rPr lang="en-US" altLang="zh-CN" dirty="0">
                <a:latin typeface="微软雅黑" panose="020B0503020204020204" pitchFamily="34" charset="-122"/>
                <a:ea typeface="微软雅黑" panose="020B0503020204020204" pitchFamily="34" charset="-122"/>
              </a:rPr>
              <a:t>Peter-Clerk</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PC</a:t>
            </a:r>
            <a:r>
              <a:rPr lang="zh-CN" altLang="en-US" dirty="0">
                <a:latin typeface="微软雅黑" panose="020B0503020204020204" pitchFamily="34" charset="-122"/>
                <a:ea typeface="微软雅黑" panose="020B0503020204020204" pitchFamily="34" charset="-122"/>
              </a:rPr>
              <a:t>）算法，</a:t>
            </a:r>
            <a:r>
              <a:rPr lang="en-US" altLang="zh-CN" dirty="0">
                <a:latin typeface="微软雅黑" panose="020B0503020204020204" pitchFamily="34" charset="-122"/>
                <a:ea typeface="微软雅黑" panose="020B0503020204020204" pitchFamily="34" charset="-122"/>
              </a:rPr>
              <a:t>Exact Search</a:t>
            </a:r>
            <a:r>
              <a:rPr lang="zh-CN" altLang="en-US" dirty="0">
                <a:latin typeface="微软雅黑" panose="020B0503020204020204" pitchFamily="34" charset="-122"/>
                <a:ea typeface="微软雅黑" panose="020B0503020204020204" pitchFamily="34" charset="-122"/>
              </a:rPr>
              <a:t>算法及</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LiNGAM</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Ikeuchi</a:t>
            </a:r>
            <a:r>
              <a:rPr lang="en-US" altLang="zh-CN" dirty="0">
                <a:latin typeface="微软雅黑" panose="020B0503020204020204" pitchFamily="34" charset="-122"/>
                <a:ea typeface="微软雅黑" panose="020B0503020204020204" pitchFamily="34" charset="-122"/>
              </a:rPr>
              <a:t> et al </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2023</a:t>
            </a:r>
            <a:r>
              <a:rPr lang="zh-CN" altLang="en-US" dirty="0">
                <a:latin typeface="微软雅黑" panose="020B0503020204020204" pitchFamily="34" charset="-122"/>
                <a:ea typeface="微软雅黑" panose="020B0503020204020204" pitchFamily="34" charset="-122"/>
              </a:rPr>
              <a:t>）中的</a:t>
            </a:r>
            <a:r>
              <a:rPr lang="en-US" altLang="zh-CN" dirty="0" err="1">
                <a:latin typeface="微软雅黑" panose="020B0503020204020204" pitchFamily="34" charset="-122"/>
                <a:ea typeface="微软雅黑" panose="020B0503020204020204" pitchFamily="34" charset="-122"/>
              </a:rPr>
              <a:t>DirectLiNGAM</a:t>
            </a:r>
            <a:r>
              <a:rPr lang="zh-CN" altLang="en-US" dirty="0">
                <a:latin typeface="微软雅黑" panose="020B0503020204020204" pitchFamily="34" charset="-122"/>
                <a:ea typeface="微软雅黑" panose="020B0503020204020204" pitchFamily="34" charset="-122"/>
              </a:rPr>
              <a:t>算法。</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768531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Related work</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i="1" dirty="0">
                  <a:solidFill>
                    <a:prstClr val="white"/>
                  </a:solidFill>
                  <a:latin typeface="微软雅黑" panose="020B0503020204020204" pitchFamily="34" charset="-122"/>
                  <a:ea typeface="微软雅黑" panose="020B0503020204020204" pitchFamily="34" charset="-122"/>
                </a:rPr>
                <a:t>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a:extLst>
              <a:ext uri="{FF2B5EF4-FFF2-40B4-BE49-F238E27FC236}">
                <a16:creationId xmlns:a16="http://schemas.microsoft.com/office/drawing/2014/main" id="{E3374126-A295-C75B-B37D-579BC15D4607}"/>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7" name="图片 6">
            <a:extLst>
              <a:ext uri="{FF2B5EF4-FFF2-40B4-BE49-F238E27FC236}">
                <a16:creationId xmlns:a16="http://schemas.microsoft.com/office/drawing/2014/main" id="{3289F7F7-04F0-9346-6221-8D9528479A34}"/>
              </a:ext>
            </a:extLst>
          </p:cNvPr>
          <p:cNvPicPr>
            <a:picLocks noChangeAspect="1"/>
          </p:cNvPicPr>
          <p:nvPr/>
        </p:nvPicPr>
        <p:blipFill>
          <a:blip r:embed="rId4"/>
          <a:stretch>
            <a:fillRect/>
          </a:stretch>
        </p:blipFill>
        <p:spPr>
          <a:xfrm>
            <a:off x="4151401" y="3790943"/>
            <a:ext cx="342930" cy="320068"/>
          </a:xfrm>
          <a:prstGeom prst="rect">
            <a:avLst/>
          </a:prstGeom>
        </p:spPr>
      </p:pic>
      <p:pic>
        <p:nvPicPr>
          <p:cNvPr id="14" name="图片 13">
            <a:extLst>
              <a:ext uri="{FF2B5EF4-FFF2-40B4-BE49-F238E27FC236}">
                <a16:creationId xmlns:a16="http://schemas.microsoft.com/office/drawing/2014/main" id="{D06FA940-AF34-D720-EBA1-0BAEBC035E35}"/>
              </a:ext>
            </a:extLst>
          </p:cNvPr>
          <p:cNvPicPr>
            <a:picLocks noChangeAspect="1"/>
          </p:cNvPicPr>
          <p:nvPr/>
        </p:nvPicPr>
        <p:blipFill>
          <a:blip r:embed="rId4"/>
          <a:stretch>
            <a:fillRect/>
          </a:stretch>
        </p:blipFill>
        <p:spPr>
          <a:xfrm>
            <a:off x="5284104" y="3790943"/>
            <a:ext cx="342930" cy="320068"/>
          </a:xfrm>
          <a:prstGeom prst="rect">
            <a:avLst/>
          </a:prstGeom>
        </p:spPr>
      </p:pic>
      <p:pic>
        <p:nvPicPr>
          <p:cNvPr id="16" name="图片 15">
            <a:extLst>
              <a:ext uri="{FF2B5EF4-FFF2-40B4-BE49-F238E27FC236}">
                <a16:creationId xmlns:a16="http://schemas.microsoft.com/office/drawing/2014/main" id="{AA8B4DE4-BA65-380E-2C42-8AF404DAF278}"/>
              </a:ext>
            </a:extLst>
          </p:cNvPr>
          <p:cNvPicPr>
            <a:picLocks noChangeAspect="1"/>
          </p:cNvPicPr>
          <p:nvPr/>
        </p:nvPicPr>
        <p:blipFill>
          <a:blip r:embed="rId4"/>
          <a:stretch>
            <a:fillRect/>
          </a:stretch>
        </p:blipFill>
        <p:spPr>
          <a:xfrm>
            <a:off x="6625934" y="3790943"/>
            <a:ext cx="342930" cy="320068"/>
          </a:xfrm>
          <a:prstGeom prst="rect">
            <a:avLst/>
          </a:prstGeom>
        </p:spPr>
      </p:pic>
      <p:sp>
        <p:nvSpPr>
          <p:cNvPr id="32" name="文本框 31">
            <a:extLst>
              <a:ext uri="{FF2B5EF4-FFF2-40B4-BE49-F238E27FC236}">
                <a16:creationId xmlns:a16="http://schemas.microsoft.com/office/drawing/2014/main" id="{AD897BF5-FD78-4699-9EE2-8E05F69B0523}"/>
              </a:ext>
            </a:extLst>
          </p:cNvPr>
          <p:cNvSpPr txBox="1"/>
          <p:nvPr/>
        </p:nvSpPr>
        <p:spPr>
          <a:xfrm>
            <a:off x="749921" y="1402935"/>
            <a:ext cx="9754225" cy="4244560"/>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marL="342900" indent="-342900">
              <a:buFont typeface="Wingdings" panose="05000000000000000000" pitchFamily="2" charset="2"/>
              <a:buChar char="Ø"/>
            </a:pPr>
            <a:r>
              <a:rPr lang="zh-CN" altLang="en-US" sz="2000" b="1" dirty="0"/>
              <a:t>基于知识驱动方法的因果推断与</a:t>
            </a:r>
            <a:r>
              <a:rPr lang="en-US" altLang="zh-CN" sz="2000" b="1" dirty="0"/>
              <a:t>LLMs</a:t>
            </a:r>
          </a:p>
          <a:p>
            <a:pPr marL="457200" lvl="2">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此前，一些研究尝试使用 </a:t>
            </a:r>
            <a:r>
              <a:rPr lang="en-US" altLang="zh-CN" dirty="0">
                <a:latin typeface="微软雅黑" panose="020B0503020204020204" pitchFamily="34" charset="-122"/>
                <a:ea typeface="微软雅黑" panose="020B0503020204020204" pitchFamily="34" charset="-122"/>
              </a:rPr>
              <a:t>LLMs </a:t>
            </a:r>
            <a:r>
              <a:rPr lang="zh-CN" altLang="en-US" dirty="0">
                <a:latin typeface="微软雅黑" panose="020B0503020204020204" pitchFamily="34" charset="-122"/>
                <a:ea typeface="微软雅黑" panose="020B0503020204020204" pitchFamily="34" charset="-122"/>
              </a:rPr>
              <a:t>对变量集合进行因果推理，利用变量名称等元数据进行提示，而不依赖于基准数据集的 </a:t>
            </a:r>
            <a:r>
              <a:rPr lang="en-US" altLang="zh-CN" dirty="0">
                <a:latin typeface="微软雅黑" panose="020B0503020204020204" pitchFamily="34" charset="-122"/>
                <a:ea typeface="微软雅黑" panose="020B0503020204020204" pitchFamily="34" charset="-122"/>
              </a:rPr>
              <a:t>SCD </a:t>
            </a:r>
            <a:r>
              <a:rPr lang="zh-CN" altLang="en-US" dirty="0">
                <a:latin typeface="微软雅黑" panose="020B0503020204020204" pitchFamily="34" charset="-122"/>
                <a:ea typeface="微软雅黑" panose="020B0503020204020204" pitchFamily="34" charset="-122"/>
              </a:rPr>
              <a:t>过程（</a:t>
            </a:r>
            <a:r>
              <a:rPr lang="en-US" altLang="zh-CN" dirty="0" err="1">
                <a:latin typeface="微软雅黑" panose="020B0503020204020204" pitchFamily="34" charset="-122"/>
                <a:ea typeface="微软雅黑" panose="020B0503020204020204" pitchFamily="34" charset="-122"/>
              </a:rPr>
              <a:t>Kıcıman</a:t>
            </a:r>
            <a:r>
              <a:rPr lang="en-US" altLang="zh-CN" dirty="0">
                <a:latin typeface="微软雅黑" panose="020B0503020204020204" pitchFamily="34" charset="-122"/>
                <a:ea typeface="微软雅黑" panose="020B0503020204020204" pitchFamily="34" charset="-122"/>
              </a:rPr>
              <a:t> et al</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2023</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Zečević</a:t>
            </a:r>
            <a:r>
              <a:rPr lang="en-US" altLang="zh-CN" dirty="0">
                <a:latin typeface="微软雅黑" panose="020B0503020204020204" pitchFamily="34" charset="-122"/>
                <a:ea typeface="微软雅黑" panose="020B0503020204020204" pitchFamily="34" charset="-122"/>
              </a:rPr>
              <a:t> et al</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2023</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Jiralerspong</a:t>
            </a:r>
            <a:r>
              <a:rPr lang="en-US" altLang="zh-CN" dirty="0">
                <a:latin typeface="微软雅黑" panose="020B0503020204020204" pitchFamily="34" charset="-122"/>
                <a:ea typeface="微软雅黑" panose="020B0503020204020204" pitchFamily="34" charset="-122"/>
              </a:rPr>
              <a:t> et al</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2024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Zhang et al</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2024</a:t>
            </a:r>
            <a:r>
              <a:rPr lang="zh-CN" altLang="en-US" dirty="0">
                <a:latin typeface="微软雅黑" panose="020B0503020204020204" pitchFamily="34" charset="-122"/>
                <a:ea typeface="微软雅黑" panose="020B0503020204020204" pitchFamily="34" charset="-122"/>
              </a:rPr>
              <a:t>）。还有研究将 </a:t>
            </a:r>
            <a:r>
              <a:rPr lang="en-US" altLang="zh-CN" dirty="0">
                <a:latin typeface="微软雅黑" panose="020B0503020204020204" pitchFamily="34" charset="-122"/>
                <a:ea typeface="微软雅黑" panose="020B0503020204020204" pitchFamily="34" charset="-122"/>
              </a:rPr>
              <a:t>LLMs </a:t>
            </a:r>
            <a:r>
              <a:rPr lang="zh-CN" altLang="en-US" dirty="0">
                <a:latin typeface="微软雅黑" panose="020B0503020204020204" pitchFamily="34" charset="-122"/>
                <a:ea typeface="微软雅黑" panose="020B0503020204020204" pitchFamily="34" charset="-122"/>
              </a:rPr>
              <a:t>引入 </a:t>
            </a:r>
            <a:r>
              <a:rPr lang="en-US" altLang="zh-CN" dirty="0">
                <a:latin typeface="微软雅黑" panose="020B0503020204020204" pitchFamily="34" charset="-122"/>
                <a:ea typeface="微软雅黑" panose="020B0503020204020204" pitchFamily="34" charset="-122"/>
              </a:rPr>
              <a:t>SCD </a:t>
            </a:r>
            <a:r>
              <a:rPr lang="zh-CN" altLang="en-US" dirty="0">
                <a:latin typeface="微软雅黑" panose="020B0503020204020204" pitchFamily="34" charset="-122"/>
                <a:ea typeface="微软雅黑" panose="020B0503020204020204" pitchFamily="34" charset="-122"/>
              </a:rPr>
              <a:t>过程，作为 </a:t>
            </a:r>
            <a:r>
              <a:rPr lang="en-US" altLang="zh-CN" dirty="0">
                <a:latin typeface="微软雅黑" panose="020B0503020204020204" pitchFamily="34" charset="-122"/>
                <a:ea typeface="微软雅黑" panose="020B0503020204020204" pitchFamily="34" charset="-122"/>
              </a:rPr>
              <a:t>PC </a:t>
            </a:r>
            <a:r>
              <a:rPr lang="zh-CN" altLang="en-US" dirty="0">
                <a:latin typeface="微软雅黑" panose="020B0503020204020204" pitchFamily="34" charset="-122"/>
                <a:ea typeface="微软雅黑" panose="020B0503020204020204" pitchFamily="34" charset="-122"/>
              </a:rPr>
              <a:t>算法中条件独立性检验的替代工具（</a:t>
            </a:r>
            <a:r>
              <a:rPr lang="en-US" altLang="zh-CN" dirty="0">
                <a:latin typeface="微软雅黑" panose="020B0503020204020204" pitchFamily="34" charset="-122"/>
                <a:ea typeface="微软雅黑" panose="020B0503020204020204" pitchFamily="34" charset="-122"/>
              </a:rPr>
              <a:t>Cohrs et al</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2023</a:t>
            </a:r>
            <a:r>
              <a:rPr lang="zh-CN" altLang="en-US" dirty="0">
                <a:latin typeface="微软雅黑" panose="020B0503020204020204" pitchFamily="34" charset="-122"/>
                <a:ea typeface="微软雅黑" panose="020B0503020204020204" pitchFamily="34" charset="-122"/>
              </a:rPr>
              <a:t>），以及用于识别超越马尔可夫等价类的因果图（</a:t>
            </a:r>
            <a:r>
              <a:rPr lang="en-US" altLang="zh-CN" dirty="0">
                <a:latin typeface="微软雅黑" panose="020B0503020204020204" pitchFamily="34" charset="-122"/>
                <a:ea typeface="微软雅黑" panose="020B0503020204020204" pitchFamily="34" charset="-122"/>
              </a:rPr>
              <a:t>Long et al</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2023</a:t>
            </a:r>
            <a:r>
              <a:rPr lang="zh-CN" altLang="en-US" dirty="0">
                <a:latin typeface="微软雅黑" panose="020B0503020204020204" pitchFamily="34" charset="-122"/>
                <a:ea typeface="微软雅黑" panose="020B0503020204020204" pitchFamily="34" charset="-122"/>
              </a:rPr>
              <a:t>）。一些研究也专注于利用 </a:t>
            </a:r>
            <a:r>
              <a:rPr lang="en-US" altLang="zh-CN" dirty="0">
                <a:latin typeface="微软雅黑" panose="020B0503020204020204" pitchFamily="34" charset="-122"/>
                <a:ea typeface="微软雅黑" panose="020B0503020204020204" pitchFamily="34" charset="-122"/>
              </a:rPr>
              <a:t>LLMs </a:t>
            </a:r>
            <a:r>
              <a:rPr lang="zh-CN" altLang="en-US" dirty="0">
                <a:latin typeface="微软雅黑" panose="020B0503020204020204" pitchFamily="34" charset="-122"/>
                <a:ea typeface="微软雅黑" panose="020B0503020204020204" pitchFamily="34" charset="-122"/>
              </a:rPr>
              <a:t>改进 </a:t>
            </a:r>
            <a:r>
              <a:rPr lang="en-US" altLang="zh-CN" dirty="0">
                <a:latin typeface="微软雅黑" panose="020B0503020204020204" pitchFamily="34" charset="-122"/>
                <a:ea typeface="微软雅黑" panose="020B0503020204020204" pitchFamily="34" charset="-122"/>
              </a:rPr>
              <a:t>SCD </a:t>
            </a:r>
            <a:r>
              <a:rPr lang="zh-CN" altLang="en-US" dirty="0">
                <a:latin typeface="微软雅黑" panose="020B0503020204020204" pitchFamily="34" charset="-122"/>
                <a:ea typeface="微软雅黑" panose="020B0503020204020204" pitchFamily="34" charset="-122"/>
              </a:rPr>
              <a:t>的结果（</a:t>
            </a:r>
            <a:r>
              <a:rPr lang="en-US" altLang="zh-CN" dirty="0">
                <a:latin typeface="微软雅黑" panose="020B0503020204020204" pitchFamily="34" charset="-122"/>
                <a:ea typeface="微软雅黑" panose="020B0503020204020204" pitchFamily="34" charset="-122"/>
              </a:rPr>
              <a:t>Ban et al</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2023</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Vashishtha</a:t>
            </a:r>
            <a:r>
              <a:rPr lang="en-US" altLang="zh-CN" dirty="0">
                <a:latin typeface="微软雅黑" panose="020B0503020204020204" pitchFamily="34" charset="-122"/>
                <a:ea typeface="微软雅黑" panose="020B0503020204020204" pitchFamily="34" charset="-122"/>
              </a:rPr>
              <a:t> et al</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2023</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Khatibi</a:t>
            </a:r>
            <a:r>
              <a:rPr lang="en-US" altLang="zh-CN" dirty="0">
                <a:latin typeface="微软雅黑" panose="020B0503020204020204" pitchFamily="34" charset="-122"/>
                <a:ea typeface="微软雅黑" panose="020B0503020204020204" pitchFamily="34" charset="-122"/>
              </a:rPr>
              <a:t> et al</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2024</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457200" lvl="2">
              <a:lnSpc>
                <a:spcPct val="150000"/>
              </a:lnSpc>
            </a:pP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然而，这些实验都仅在 </a:t>
            </a:r>
            <a:r>
              <a:rPr lang="en-US" altLang="zh-CN" dirty="0">
                <a:latin typeface="微软雅黑" panose="020B0503020204020204" pitchFamily="34" charset="-122"/>
                <a:ea typeface="微软雅黑" panose="020B0503020204020204" pitchFamily="34" charset="-122"/>
              </a:rPr>
              <a:t>LLMs </a:t>
            </a:r>
            <a:r>
              <a:rPr lang="zh-CN" altLang="en-US" dirty="0">
                <a:latin typeface="微软雅黑" panose="020B0503020204020204" pitchFamily="34" charset="-122"/>
                <a:ea typeface="微软雅黑" panose="020B0503020204020204" pitchFamily="34" charset="-122"/>
              </a:rPr>
              <a:t>预训练数据集中包含的流行基准数据集上进行。因此，尽管认可先前研究所奠定的宝贵基础，但仍不确定 </a:t>
            </a:r>
            <a:r>
              <a:rPr lang="en-US" altLang="zh-CN" dirty="0">
                <a:latin typeface="微软雅黑" panose="020B0503020204020204" pitchFamily="34" charset="-122"/>
                <a:ea typeface="微软雅黑" panose="020B0503020204020204" pitchFamily="34" charset="-122"/>
              </a:rPr>
              <a:t>SCD </a:t>
            </a:r>
            <a:r>
              <a:rPr lang="zh-CN" altLang="en-US" dirty="0">
                <a:latin typeface="微软雅黑" panose="020B0503020204020204" pitchFamily="34" charset="-122"/>
                <a:ea typeface="微软雅黑" panose="020B0503020204020204" pitchFamily="34" charset="-122"/>
              </a:rPr>
              <a:t>准确度的提升究竟是由于 </a:t>
            </a:r>
            <a:r>
              <a:rPr lang="en-US" altLang="zh-CN" dirty="0">
                <a:latin typeface="微软雅黑" panose="020B0503020204020204" pitchFamily="34" charset="-122"/>
                <a:ea typeface="微软雅黑" panose="020B0503020204020204" pitchFamily="34" charset="-122"/>
              </a:rPr>
              <a:t>LLMs </a:t>
            </a:r>
            <a:r>
              <a:rPr lang="zh-CN" altLang="en-US" dirty="0">
                <a:latin typeface="微软雅黑" panose="020B0503020204020204" pitchFamily="34" charset="-122"/>
                <a:ea typeface="微软雅黑" panose="020B0503020204020204" pitchFamily="34" charset="-122"/>
              </a:rPr>
              <a:t>利用其广泛的知识进行真正的因果推理，还是仅仅重现了其记忆中的数据内容。</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98260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Overview</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a:extLst>
              <a:ext uri="{FF2B5EF4-FFF2-40B4-BE49-F238E27FC236}">
                <a16:creationId xmlns:a16="http://schemas.microsoft.com/office/drawing/2014/main" id="{E3374126-A295-C75B-B37D-579BC15D4607}"/>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24" name="文本框 23">
            <a:extLst>
              <a:ext uri="{FF2B5EF4-FFF2-40B4-BE49-F238E27FC236}">
                <a16:creationId xmlns:a16="http://schemas.microsoft.com/office/drawing/2014/main" id="{ABEBA374-6969-43BD-16E8-4406F42CFB03}"/>
              </a:ext>
            </a:extLst>
          </p:cNvPr>
          <p:cNvSpPr txBox="1"/>
          <p:nvPr/>
        </p:nvSpPr>
        <p:spPr>
          <a:xfrm>
            <a:off x="660399" y="1221644"/>
            <a:ext cx="9754225" cy="1336071"/>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marL="342900" indent="-342900">
              <a:buFont typeface="Wingdings" panose="05000000000000000000" pitchFamily="2" charset="2"/>
              <a:buChar char="Ø"/>
            </a:pPr>
            <a:r>
              <a:rPr lang="zh-CN" altLang="en-US" sz="2000" b="1" dirty="0"/>
              <a:t>主要工作</a:t>
            </a:r>
            <a:endParaRPr lang="en-US" altLang="zh-CN" sz="2000" b="1" dirty="0"/>
          </a:p>
          <a:p>
            <a:pPr marL="742950" lvl="2" indent="-285750">
              <a:lnSpc>
                <a:spcPct val="150000"/>
              </a:lnSpc>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提出了一种新颖的</a:t>
            </a:r>
            <a:r>
              <a:rPr lang="en-US" altLang="zh-CN" b="1" dirty="0">
                <a:latin typeface="微软雅黑" panose="020B0503020204020204" pitchFamily="34" charset="-122"/>
                <a:ea typeface="微软雅黑" panose="020B0503020204020204" pitchFamily="34" charset="-122"/>
              </a:rPr>
              <a:t>SCD</a:t>
            </a:r>
            <a:r>
              <a:rPr lang="zh-CN" altLang="en-US" b="1" dirty="0">
                <a:latin typeface="微软雅黑" panose="020B0503020204020204" pitchFamily="34" charset="-122"/>
                <a:ea typeface="微软雅黑" panose="020B0503020204020204" pitchFamily="34" charset="-122"/>
              </a:rPr>
              <a:t>方法（</a:t>
            </a:r>
            <a:r>
              <a:rPr lang="en-US" altLang="zh-CN" b="1" dirty="0">
                <a:latin typeface="微软雅黑" panose="020B0503020204020204" pitchFamily="34" charset="-122"/>
                <a:ea typeface="微软雅黑" panose="020B0503020204020204" pitchFamily="34" charset="-122"/>
              </a:rPr>
              <a:t>SCP</a:t>
            </a:r>
            <a:r>
              <a:rPr lang="zh-CN" altLang="en-US"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使用不包含先验知识的</a:t>
            </a:r>
            <a:r>
              <a:rPr lang="en-US" altLang="zh-CN" dirty="0">
                <a:latin typeface="微软雅黑" panose="020B0503020204020204" pitchFamily="34" charset="-122"/>
                <a:ea typeface="微软雅黑" panose="020B0503020204020204" pitchFamily="34" charset="-122"/>
              </a:rPr>
              <a:t>SCD</a:t>
            </a:r>
            <a:r>
              <a:rPr lang="zh-CN" altLang="en-US" dirty="0">
                <a:latin typeface="微软雅黑" panose="020B0503020204020204" pitchFamily="34" charset="-122"/>
                <a:ea typeface="微软雅黑" panose="020B0503020204020204" pitchFamily="34" charset="-122"/>
              </a:rPr>
              <a:t>结果对</a:t>
            </a:r>
            <a:r>
              <a:rPr lang="en-US" altLang="zh-CN" dirty="0">
                <a:latin typeface="微软雅黑" panose="020B0503020204020204" pitchFamily="34" charset="-122"/>
                <a:ea typeface="微软雅黑" panose="020B0503020204020204" pitchFamily="34" charset="-122"/>
              </a:rPr>
              <a:t>LLM</a:t>
            </a:r>
            <a:r>
              <a:rPr lang="zh-CN" altLang="en-US" dirty="0">
                <a:latin typeface="微软雅黑" panose="020B0503020204020204" pitchFamily="34" charset="-122"/>
                <a:ea typeface="微软雅黑" panose="020B0503020204020204" pitchFamily="34" charset="-122"/>
              </a:rPr>
              <a:t>进行提示，</a:t>
            </a:r>
            <a:r>
              <a:rPr lang="en-US" altLang="zh-CN" dirty="0">
                <a:latin typeface="微软雅黑" panose="020B0503020204020204" pitchFamily="34" charset="-122"/>
                <a:ea typeface="微软雅黑" panose="020B0503020204020204" pitchFamily="34" charset="-122"/>
              </a:rPr>
              <a:t>LLM</a:t>
            </a:r>
            <a:r>
              <a:rPr lang="zh-CN" altLang="en-US" dirty="0">
                <a:latin typeface="微软雅黑" panose="020B0503020204020204" pitchFamily="34" charset="-122"/>
                <a:ea typeface="微软雅黑" panose="020B0503020204020204" pitchFamily="34" charset="-122"/>
              </a:rPr>
              <a:t>在考虑领域知识和</a:t>
            </a:r>
            <a:r>
              <a:rPr lang="en-US" altLang="zh-CN" dirty="0">
                <a:latin typeface="微软雅黑" panose="020B0503020204020204" pitchFamily="34" charset="-122"/>
                <a:ea typeface="微软雅黑" panose="020B0503020204020204" pitchFamily="34" charset="-122"/>
              </a:rPr>
              <a:t>SCD</a:t>
            </a:r>
            <a:r>
              <a:rPr lang="zh-CN" altLang="en-US" dirty="0">
                <a:latin typeface="微软雅黑" panose="020B0503020204020204" pitchFamily="34" charset="-122"/>
                <a:ea typeface="微软雅黑" panose="020B0503020204020204" pitchFamily="34" charset="-122"/>
              </a:rPr>
              <a:t>所给的统计特征的基础上评估因果关系的概率。</a:t>
            </a:r>
            <a:endParaRPr lang="en-US" altLang="zh-CN"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571EF380-C1D5-0C0F-456E-3DC8C4F204D5}"/>
              </a:ext>
            </a:extLst>
          </p:cNvPr>
          <p:cNvSpPr txBox="1"/>
          <p:nvPr/>
        </p:nvSpPr>
        <p:spPr>
          <a:xfrm>
            <a:off x="660399" y="2971987"/>
            <a:ext cx="9754225" cy="2998065"/>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marL="342900" indent="-342900">
              <a:buFont typeface="Wingdings" panose="05000000000000000000" pitchFamily="2" charset="2"/>
              <a:buChar char="Ø"/>
            </a:pPr>
            <a:r>
              <a:rPr lang="zh-CN" altLang="en-US" sz="2000" b="1" dirty="0"/>
              <a:t>创新点</a:t>
            </a:r>
            <a:endParaRPr lang="en-US" altLang="zh-CN" sz="2000" b="1" dirty="0">
              <a:solidFill>
                <a:srgbClr val="FF3300"/>
              </a:solidFill>
              <a:latin typeface="Times New Roman" panose="02020603050405020304" pitchFamily="18" charset="0"/>
              <a:cs typeface="Times New Roman" panose="02020603050405020304" pitchFamily="18" charset="0"/>
            </a:endParaRPr>
          </a:p>
          <a:p>
            <a:pPr marL="742950" lvl="2"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基于</a:t>
            </a:r>
            <a:r>
              <a:rPr lang="en-US" altLang="zh-CN" dirty="0">
                <a:latin typeface="微软雅黑" panose="020B0503020204020204" pitchFamily="34" charset="-122"/>
                <a:ea typeface="微软雅黑" panose="020B0503020204020204" pitchFamily="34" charset="-122"/>
              </a:rPr>
              <a:t>LLM</a:t>
            </a:r>
            <a:r>
              <a:rPr lang="zh-CN" altLang="en-US" dirty="0">
                <a:latin typeface="微软雅黑" panose="020B0503020204020204" pitchFamily="34" charset="-122"/>
                <a:ea typeface="微软雅黑" panose="020B0503020204020204" pitchFamily="34" charset="-122"/>
              </a:rPr>
              <a:t>响应概率，侧重于以定量方式构建背景知识，以反映</a:t>
            </a:r>
            <a:r>
              <a:rPr lang="en-US" altLang="zh-CN" dirty="0">
                <a:latin typeface="微软雅黑" panose="020B0503020204020204" pitchFamily="34" charset="-122"/>
                <a:ea typeface="微软雅黑" panose="020B0503020204020204" pitchFamily="34" charset="-122"/>
              </a:rPr>
              <a:t>LLM</a:t>
            </a:r>
            <a:r>
              <a:rPr lang="zh-CN" altLang="en-US" dirty="0">
                <a:latin typeface="微软雅黑" panose="020B0503020204020204" pitchFamily="34" charset="-122"/>
                <a:ea typeface="微软雅黑" panose="020B0503020204020204" pitchFamily="34" charset="-122"/>
              </a:rPr>
              <a:t>通过</a:t>
            </a:r>
            <a:r>
              <a:rPr lang="en-US" altLang="zh-CN" dirty="0">
                <a:latin typeface="微软雅黑" panose="020B0503020204020204" pitchFamily="34" charset="-122"/>
                <a:ea typeface="微软雅黑" panose="020B0503020204020204" pitchFamily="34" charset="-122"/>
              </a:rPr>
              <a:t>SCP</a:t>
            </a:r>
            <a:r>
              <a:rPr lang="zh-CN" altLang="en-US" dirty="0">
                <a:latin typeface="微软雅黑" panose="020B0503020204020204" pitchFamily="34" charset="-122"/>
                <a:ea typeface="微软雅黑" panose="020B0503020204020204" pitchFamily="34" charset="-122"/>
              </a:rPr>
              <a:t>做出决策的可信度。</a:t>
            </a:r>
            <a:endParaRPr lang="en-US" altLang="zh-CN" dirty="0">
              <a:latin typeface="微软雅黑" panose="020B0503020204020204" pitchFamily="34" charset="-122"/>
              <a:ea typeface="微软雅黑" panose="020B0503020204020204" pitchFamily="34" charset="-122"/>
            </a:endParaRPr>
          </a:p>
          <a:p>
            <a:pPr marL="742950" lvl="2"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详细说明了通过使用提示模板如何提示所有有向边及其因果系数和自助法概率，实现统计有效性的最大化。</a:t>
            </a:r>
            <a:endParaRPr lang="en-US" altLang="zh-CN" dirty="0">
              <a:latin typeface="微软雅黑" panose="020B0503020204020204" pitchFamily="34" charset="-122"/>
              <a:ea typeface="微软雅黑" panose="020B0503020204020204" pitchFamily="34" charset="-122"/>
            </a:endParaRPr>
          </a:p>
          <a:p>
            <a:pPr marL="742950" lvl="2"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在一个未公开的数据集上验证了</a:t>
            </a:r>
            <a:r>
              <a:rPr lang="en-US" altLang="zh-CN" dirty="0">
                <a:latin typeface="微软雅黑" panose="020B0503020204020204" pitchFamily="34" charset="-122"/>
                <a:ea typeface="微软雅黑" panose="020B0503020204020204" pitchFamily="34" charset="-122"/>
              </a:rPr>
              <a:t>SCP</a:t>
            </a:r>
            <a:r>
              <a:rPr lang="zh-CN" altLang="en-US" dirty="0">
                <a:latin typeface="微软雅黑" panose="020B0503020204020204" pitchFamily="34" charset="-122"/>
                <a:ea typeface="微软雅黑" panose="020B0503020204020204" pitchFamily="34" charset="-122"/>
              </a:rPr>
              <a:t>方法，不仅展示了其实用性和稳健性，还帮助确认了现有工作的适用性和有效性。</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39951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Methodology</a:t>
            </a: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a:extLst>
              <a:ext uri="{FF2B5EF4-FFF2-40B4-BE49-F238E27FC236}">
                <a16:creationId xmlns:a16="http://schemas.microsoft.com/office/drawing/2014/main" id="{E3374126-A295-C75B-B37D-579BC15D4607}"/>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6" name="文本框 5">
            <a:extLst>
              <a:ext uri="{FF2B5EF4-FFF2-40B4-BE49-F238E27FC236}">
                <a16:creationId xmlns:a16="http://schemas.microsoft.com/office/drawing/2014/main" id="{1AD60148-286D-D533-E01A-246CFCED1809}"/>
              </a:ext>
            </a:extLst>
          </p:cNvPr>
          <p:cNvSpPr txBox="1"/>
          <p:nvPr/>
        </p:nvSpPr>
        <p:spPr>
          <a:xfrm>
            <a:off x="256004"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i="1" dirty="0">
                <a:solidFill>
                  <a:prstClr val="white"/>
                </a:solidFill>
                <a:latin typeface="微软雅黑" panose="020B0503020204020204" pitchFamily="34" charset="-122"/>
                <a:ea typeface="微软雅黑" panose="020B0503020204020204" pitchFamily="34" charset="-122"/>
              </a:rPr>
              <a:t>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20" name="图片 19">
            <a:extLst>
              <a:ext uri="{FF2B5EF4-FFF2-40B4-BE49-F238E27FC236}">
                <a16:creationId xmlns:a16="http://schemas.microsoft.com/office/drawing/2014/main" id="{21AE1845-0CF5-4094-A2E8-6C64FE074CEC}"/>
              </a:ext>
            </a:extLst>
          </p:cNvPr>
          <p:cNvPicPr/>
          <p:nvPr/>
        </p:nvPicPr>
        <p:blipFill>
          <a:blip r:embed="rId4"/>
          <a:stretch>
            <a:fillRect/>
          </a:stretch>
        </p:blipFill>
        <p:spPr>
          <a:xfrm>
            <a:off x="1677115" y="948788"/>
            <a:ext cx="8837769" cy="5369711"/>
          </a:xfrm>
          <a:prstGeom prst="rect">
            <a:avLst/>
          </a:prstGeom>
        </p:spPr>
      </p:pic>
    </p:spTree>
    <p:extLst>
      <p:ext uri="{BB962C8B-B14F-4D97-AF65-F5344CB8AC3E}">
        <p14:creationId xmlns:p14="http://schemas.microsoft.com/office/powerpoint/2010/main" val="338825061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Methodology</a:t>
            </a:r>
          </a:p>
        </p:txBody>
      </p:sp>
      <p:grpSp>
        <p:nvGrpSpPr>
          <p:cNvPr id="54" name="组合 53"/>
          <p:cNvGrpSpPr/>
          <p:nvPr/>
        </p:nvGrpSpPr>
        <p:grpSpPr>
          <a:xfrm>
            <a:off x="203760" y="159728"/>
            <a:ext cx="647578" cy="619478"/>
            <a:chOff x="178632" y="159728"/>
            <a:chExt cx="647578"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a:extLst>
              <a:ext uri="{FF2B5EF4-FFF2-40B4-BE49-F238E27FC236}">
                <a16:creationId xmlns:a16="http://schemas.microsoft.com/office/drawing/2014/main" id="{E3374126-A295-C75B-B37D-579BC15D4607}"/>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6" name="文本框 5">
            <a:extLst>
              <a:ext uri="{FF2B5EF4-FFF2-40B4-BE49-F238E27FC236}">
                <a16:creationId xmlns:a16="http://schemas.microsoft.com/office/drawing/2014/main" id="{1AD60148-286D-D533-E01A-246CFCED1809}"/>
              </a:ext>
            </a:extLst>
          </p:cNvPr>
          <p:cNvSpPr txBox="1"/>
          <p:nvPr/>
        </p:nvSpPr>
        <p:spPr>
          <a:xfrm>
            <a:off x="256004"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i="1" dirty="0">
                <a:solidFill>
                  <a:prstClr val="white"/>
                </a:solidFill>
                <a:latin typeface="微软雅黑" panose="020B0503020204020204" pitchFamily="34" charset="-122"/>
                <a:ea typeface="微软雅黑" panose="020B0503020204020204" pitchFamily="34" charset="-122"/>
              </a:rPr>
              <a:t>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14" name="图片 13">
            <a:extLst>
              <a:ext uri="{FF2B5EF4-FFF2-40B4-BE49-F238E27FC236}">
                <a16:creationId xmlns:a16="http://schemas.microsoft.com/office/drawing/2014/main" id="{68C60010-B3FD-471D-B292-154B6CE9621C}"/>
              </a:ext>
            </a:extLst>
          </p:cNvPr>
          <p:cNvPicPr/>
          <p:nvPr/>
        </p:nvPicPr>
        <p:blipFill>
          <a:blip r:embed="rId4"/>
          <a:stretch>
            <a:fillRect/>
          </a:stretch>
        </p:blipFill>
        <p:spPr>
          <a:xfrm>
            <a:off x="544004" y="788544"/>
            <a:ext cx="5545646" cy="3078162"/>
          </a:xfrm>
          <a:prstGeom prst="rect">
            <a:avLst/>
          </a:prstGeom>
        </p:spPr>
      </p:pic>
      <p:sp>
        <p:nvSpPr>
          <p:cNvPr id="16" name="文本框 15">
            <a:extLst>
              <a:ext uri="{FF2B5EF4-FFF2-40B4-BE49-F238E27FC236}">
                <a16:creationId xmlns:a16="http://schemas.microsoft.com/office/drawing/2014/main" id="{1D2BE993-FBE3-432B-AE2E-4ABEE9CEA454}"/>
              </a:ext>
            </a:extLst>
          </p:cNvPr>
          <p:cNvSpPr txBox="1"/>
          <p:nvPr/>
        </p:nvSpPr>
        <p:spPr>
          <a:xfrm>
            <a:off x="5952744" y="1254132"/>
            <a:ext cx="5252612" cy="2120902"/>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marL="742950" lvl="2"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提示模板基于</a:t>
            </a:r>
            <a:r>
              <a:rPr lang="en-US" altLang="zh-CN" dirty="0">
                <a:latin typeface="微软雅黑" panose="020B0503020204020204" pitchFamily="34" charset="-122"/>
                <a:ea typeface="微软雅黑" panose="020B0503020204020204" pitchFamily="34" charset="-122"/>
              </a:rPr>
              <a:t>ZSCOT</a:t>
            </a:r>
            <a:r>
              <a:rPr lang="zh-CN" altLang="en-US" dirty="0">
                <a:latin typeface="微软雅黑" panose="020B0503020204020204" pitchFamily="34" charset="-122"/>
                <a:ea typeface="微软雅黑" panose="020B0503020204020204" pitchFamily="34" charset="-122"/>
              </a:rPr>
              <a:t>技术，可以通过引导逻辑推理和引出</a:t>
            </a:r>
            <a:r>
              <a:rPr lang="en-US" altLang="zh-CN" dirty="0">
                <a:latin typeface="微软雅黑" panose="020B0503020204020204" pitchFamily="34" charset="-122"/>
                <a:ea typeface="微软雅黑" panose="020B0503020204020204" pitchFamily="34" charset="-122"/>
              </a:rPr>
              <a:t>LLM</a:t>
            </a:r>
            <a:r>
              <a:rPr lang="zh-CN" altLang="en-US" dirty="0">
                <a:latin typeface="微软雅黑" panose="020B0503020204020204" pitchFamily="34" charset="-122"/>
                <a:ea typeface="微软雅黑" panose="020B0503020204020204" pitchFamily="34" charset="-122"/>
              </a:rPr>
              <a:t>在预训练过程中获得的背景知识，增强</a:t>
            </a:r>
            <a:r>
              <a:rPr lang="en-US" altLang="zh-CN" dirty="0">
                <a:latin typeface="微软雅黑" panose="020B0503020204020204" pitchFamily="34" charset="-122"/>
                <a:ea typeface="微软雅黑" panose="020B0503020204020204" pitchFamily="34" charset="-122"/>
              </a:rPr>
              <a:t>LLM</a:t>
            </a:r>
            <a:r>
              <a:rPr lang="zh-CN" altLang="en-US" dirty="0">
                <a:latin typeface="微软雅黑" panose="020B0503020204020204" pitchFamily="34" charset="-122"/>
                <a:ea typeface="微软雅黑" panose="020B0503020204020204" pitchFamily="34" charset="-122"/>
              </a:rPr>
              <a:t>生成的性能。在模板中可以有选择的加入</a:t>
            </a:r>
            <a:r>
              <a:rPr lang="en-US" altLang="zh-CN" dirty="0">
                <a:latin typeface="微软雅黑" panose="020B0503020204020204" pitchFamily="34" charset="-122"/>
                <a:ea typeface="微软雅黑" panose="020B0503020204020204" pitchFamily="34" charset="-122"/>
              </a:rPr>
              <a:t>SCD</a:t>
            </a:r>
            <a:r>
              <a:rPr lang="zh-CN" altLang="en-US" dirty="0">
                <a:latin typeface="微软雅黑" panose="020B0503020204020204" pitchFamily="34" charset="-122"/>
                <a:ea typeface="微软雅黑" panose="020B0503020204020204" pitchFamily="34" charset="-122"/>
              </a:rPr>
              <a:t>结果，例如因果图和</a:t>
            </a:r>
            <a:r>
              <a:rPr lang="en-US" altLang="zh-CN" dirty="0">
                <a:latin typeface="微软雅黑" panose="020B0503020204020204" pitchFamily="34" charset="-122"/>
                <a:ea typeface="微软雅黑" panose="020B0503020204020204" pitchFamily="34" charset="-122"/>
              </a:rPr>
              <a:t>bootstrap</a:t>
            </a:r>
            <a:r>
              <a:rPr lang="zh-CN" altLang="en-US" dirty="0">
                <a:latin typeface="微软雅黑" panose="020B0503020204020204" pitchFamily="34" charset="-122"/>
                <a:ea typeface="微软雅黑" panose="020B0503020204020204" pitchFamily="34" charset="-122"/>
              </a:rPr>
              <a:t>概率，即</a:t>
            </a:r>
            <a:r>
              <a:rPr lang="en-US" altLang="zh-CN" dirty="0">
                <a:latin typeface="微软雅黑" panose="020B0503020204020204" pitchFamily="34" charset="-122"/>
                <a:ea typeface="微软雅黑" panose="020B0503020204020204" pitchFamily="34" charset="-122"/>
              </a:rPr>
              <a:t>SCP</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pic>
        <p:nvPicPr>
          <p:cNvPr id="17" name="图片 16">
            <a:extLst>
              <a:ext uri="{FF2B5EF4-FFF2-40B4-BE49-F238E27FC236}">
                <a16:creationId xmlns:a16="http://schemas.microsoft.com/office/drawing/2014/main" id="{DB6B1E95-1D07-4AC9-903D-EA01A6A69F98}"/>
              </a:ext>
            </a:extLst>
          </p:cNvPr>
          <p:cNvPicPr/>
          <p:nvPr/>
        </p:nvPicPr>
        <p:blipFill>
          <a:blip r:embed="rId5"/>
          <a:stretch>
            <a:fillRect/>
          </a:stretch>
        </p:blipFill>
        <p:spPr>
          <a:xfrm>
            <a:off x="399176" y="4194249"/>
            <a:ext cx="5835302" cy="2002403"/>
          </a:xfrm>
          <a:prstGeom prst="rect">
            <a:avLst/>
          </a:prstGeom>
        </p:spPr>
      </p:pic>
      <p:sp>
        <p:nvSpPr>
          <p:cNvPr id="18" name="文本框 17">
            <a:extLst>
              <a:ext uri="{FF2B5EF4-FFF2-40B4-BE49-F238E27FC236}">
                <a16:creationId xmlns:a16="http://schemas.microsoft.com/office/drawing/2014/main" id="{D86984D0-7B22-4073-8A5E-AA1771FA931E}"/>
              </a:ext>
            </a:extLst>
          </p:cNvPr>
          <p:cNvSpPr txBox="1"/>
          <p:nvPr/>
        </p:nvSpPr>
        <p:spPr>
          <a:xfrm>
            <a:off x="5952744" y="4342748"/>
            <a:ext cx="5252612" cy="1705403"/>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marL="742950" lvl="2"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在第二次提示中整合了第一次所生成的知识，</a:t>
            </a:r>
            <a:r>
              <a:rPr lang="en-US" altLang="zh-CN" dirty="0">
                <a:latin typeface="微软雅黑" panose="020B0503020204020204" pitchFamily="34" charset="-122"/>
                <a:ea typeface="微软雅黑" panose="020B0503020204020204" pitchFamily="34" charset="-122"/>
              </a:rPr>
              <a:t>LLM</a:t>
            </a:r>
            <a:r>
              <a:rPr lang="zh-CN" altLang="en-US" dirty="0">
                <a:latin typeface="微软雅黑" panose="020B0503020204020204" pitchFamily="34" charset="-122"/>
                <a:ea typeface="微软雅黑" panose="020B0503020204020204" pitchFamily="34" charset="-122"/>
              </a:rPr>
              <a:t>的响应应为</a:t>
            </a:r>
            <a:r>
              <a:rPr lang="en-US" altLang="zh-CN" dirty="0">
                <a:latin typeface="微软雅黑" panose="020B0503020204020204" pitchFamily="34" charset="-122"/>
                <a:ea typeface="微软雅黑" panose="020B0503020204020204" pitchFamily="34" charset="-122"/>
              </a:rPr>
              <a:t>Yes/No</a:t>
            </a:r>
            <a:r>
              <a:rPr lang="zh-CN" altLang="en-US" dirty="0">
                <a:latin typeface="微软雅黑" panose="020B0503020204020204" pitchFamily="34" charset="-122"/>
                <a:ea typeface="微软雅黑" panose="020B0503020204020204" pitchFamily="34" charset="-122"/>
              </a:rPr>
              <a:t>，因此可以通过基于</a:t>
            </a:r>
            <a:r>
              <a:rPr lang="en-US" altLang="zh-CN" dirty="0">
                <a:latin typeface="微软雅黑" panose="020B0503020204020204" pitchFamily="34" charset="-122"/>
                <a:ea typeface="微软雅黑" panose="020B0503020204020204" pitchFamily="34" charset="-122"/>
              </a:rPr>
              <a:t>SCD</a:t>
            </a:r>
            <a:r>
              <a:rPr lang="zh-CN" altLang="en-US" dirty="0">
                <a:latin typeface="微软雅黑" panose="020B0503020204020204" pitchFamily="34" charset="-122"/>
                <a:ea typeface="微软雅黑" panose="020B0503020204020204" pitchFamily="34" charset="-122"/>
              </a:rPr>
              <a:t>结果和领域知识，定量地评估因果关系存在的置信度。</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26227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Experiments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a:extLst>
              <a:ext uri="{FF2B5EF4-FFF2-40B4-BE49-F238E27FC236}">
                <a16:creationId xmlns:a16="http://schemas.microsoft.com/office/drawing/2014/main" id="{E3374126-A295-C75B-B37D-579BC15D4607}"/>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24" name="文本框 23">
            <a:extLst>
              <a:ext uri="{FF2B5EF4-FFF2-40B4-BE49-F238E27FC236}">
                <a16:creationId xmlns:a16="http://schemas.microsoft.com/office/drawing/2014/main" id="{ABEBA374-6969-43BD-16E8-4406F42CFB03}"/>
              </a:ext>
            </a:extLst>
          </p:cNvPr>
          <p:cNvSpPr txBox="1"/>
          <p:nvPr/>
        </p:nvSpPr>
        <p:spPr>
          <a:xfrm>
            <a:off x="617338" y="1021407"/>
            <a:ext cx="10682933" cy="3095847"/>
          </a:xfrm>
          <a:prstGeom prst="rect">
            <a:avLst/>
          </a:prstGeom>
          <a:noFill/>
        </p:spPr>
        <p:txBody>
          <a:bodyPr wrap="square">
            <a:spAutoFit/>
          </a:bodyPr>
          <a:lstStyle>
            <a:defPPr>
              <a:defRPr lang="zh-CN"/>
            </a:defPPr>
            <a:lvl1pPr>
              <a:lnSpc>
                <a:spcPct val="150000"/>
              </a:lnSpc>
              <a:defRPr sz="1600">
                <a:latin typeface="微软雅黑" panose="020B0503020204020204" pitchFamily="34" charset="-122"/>
                <a:ea typeface="微软雅黑" panose="020B0503020204020204" pitchFamily="34" charset="-122"/>
              </a:defRPr>
            </a:lvl1pPr>
          </a:lstStyle>
          <a:p>
            <a:pPr marL="342900" marR="0" lvl="0" indent="-342900" fontAlgn="base">
              <a:spcBef>
                <a:spcPct val="0"/>
              </a:spcBef>
              <a:spcAft>
                <a:spcPct val="0"/>
              </a:spcAft>
              <a:buClrTx/>
              <a:buSzTx/>
              <a:buFont typeface="Wingdings" panose="05000000000000000000" pitchFamily="2" charset="2"/>
              <a:buChar char="Ø"/>
              <a:tabLst/>
            </a:pPr>
            <a:r>
              <a:rPr lang="zh-CN" altLang="zh-CN" sz="2000" b="1" dirty="0"/>
              <a:t>Datasets: </a:t>
            </a:r>
            <a:endParaRPr lang="en-US" altLang="zh-CN" sz="2000" b="1" dirty="0"/>
          </a:p>
          <a:p>
            <a:pPr marL="742950" marR="0" lvl="2" indent="-285750" fontAlgn="base">
              <a:lnSpc>
                <a:spcPct val="150000"/>
              </a:lnSpc>
              <a:spcBef>
                <a:spcPct val="0"/>
              </a:spcBef>
              <a:spcAft>
                <a:spcPct val="0"/>
              </a:spcAft>
              <a:buClrTx/>
              <a:buSzTx/>
              <a:buFont typeface="Arial" panose="020B0604020202020204" pitchFamily="34" charset="0"/>
              <a:buChar char="•"/>
              <a:tabLst/>
            </a:pPr>
            <a:r>
              <a:rPr lang="en-US" altLang="zh-CN" dirty="0">
                <a:latin typeface="微软雅黑" panose="020B0503020204020204" pitchFamily="34" charset="-122"/>
                <a:ea typeface="微软雅黑" panose="020B0503020204020204" pitchFamily="34" charset="-122"/>
              </a:rPr>
              <a:t>Auto </a:t>
            </a:r>
            <a:r>
              <a:rPr lang="en-US" altLang="zh-CN" dirty="0" err="1">
                <a:latin typeface="微软雅黑" panose="020B0503020204020204" pitchFamily="34" charset="-122"/>
                <a:ea typeface="微软雅黑" panose="020B0503020204020204" pitchFamily="34" charset="-122"/>
              </a:rPr>
              <a:t>MPG,Deutscher</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Wetterdienst</a:t>
            </a:r>
            <a:r>
              <a:rPr lang="en-US" altLang="zh-CN" dirty="0">
                <a:latin typeface="微软雅黑" panose="020B0503020204020204" pitchFamily="34" charset="-122"/>
                <a:ea typeface="微软雅黑" panose="020B0503020204020204" pitchFamily="34" charset="-122"/>
              </a:rPr>
              <a:t> (DWD) climate, Sachs protein</a:t>
            </a:r>
          </a:p>
          <a:p>
            <a:pPr marL="342900" marR="0" lvl="0" indent="-342900" fontAlgn="base">
              <a:spcBef>
                <a:spcPct val="0"/>
              </a:spcBef>
              <a:spcAft>
                <a:spcPct val="0"/>
              </a:spcAft>
              <a:buClrTx/>
              <a:buSzTx/>
              <a:buFont typeface="Wingdings" panose="05000000000000000000" pitchFamily="2" charset="2"/>
              <a:buChar char="Ø"/>
              <a:tabLst/>
            </a:pPr>
            <a:r>
              <a:rPr lang="en-US" altLang="zh-CN" sz="2000" b="1" dirty="0"/>
              <a:t>SCD</a:t>
            </a:r>
            <a:r>
              <a:rPr lang="zh-CN" altLang="zh-CN" sz="2000" b="1" dirty="0"/>
              <a:t>s: </a:t>
            </a:r>
            <a:endParaRPr lang="en-US" altLang="zh-CN" sz="2000" b="1" dirty="0"/>
          </a:p>
          <a:p>
            <a:pPr marL="742950" marR="0" lvl="2" indent="-285750" fontAlgn="base">
              <a:lnSpc>
                <a:spcPct val="150000"/>
              </a:lnSpc>
              <a:spcBef>
                <a:spcPct val="0"/>
              </a:spcBef>
              <a:spcAft>
                <a:spcPct val="0"/>
              </a:spcAft>
              <a:buClrTx/>
              <a:buSzTx/>
              <a:buFont typeface="Arial" panose="020B0604020202020204" pitchFamily="34" charset="0"/>
              <a:buChar char="•"/>
              <a:tabLst/>
            </a:pPr>
            <a:r>
              <a:rPr lang="en-US" altLang="zh-CN" dirty="0">
                <a:latin typeface="微软雅黑" panose="020B0503020204020204" pitchFamily="34" charset="-122"/>
                <a:ea typeface="微软雅黑" panose="020B0503020204020204" pitchFamily="34" charset="-122"/>
              </a:rPr>
              <a:t>PC</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Exact Search</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DirectLiNGAM</a:t>
            </a:r>
            <a:endParaRPr lang="en-US" altLang="zh-CN" dirty="0">
              <a:latin typeface="微软雅黑" panose="020B0503020204020204" pitchFamily="34" charset="-122"/>
              <a:ea typeface="微软雅黑" panose="020B0503020204020204" pitchFamily="34" charset="-122"/>
            </a:endParaRPr>
          </a:p>
          <a:p>
            <a:pPr marL="342900" indent="-342900" fontAlgn="base">
              <a:spcBef>
                <a:spcPct val="0"/>
              </a:spcBef>
              <a:spcAft>
                <a:spcPct val="0"/>
              </a:spcAft>
              <a:buFont typeface="Wingdings" panose="05000000000000000000" pitchFamily="2" charset="2"/>
              <a:buChar char="Ø"/>
            </a:pPr>
            <a:r>
              <a:rPr lang="en-US" altLang="zh-CN" sz="2000" b="1" dirty="0"/>
              <a:t>Pattern</a:t>
            </a:r>
            <a:r>
              <a:rPr lang="zh-CN" altLang="zh-CN" sz="2000" b="1" dirty="0"/>
              <a:t>s: </a:t>
            </a:r>
            <a:endParaRPr lang="en-US" altLang="zh-CN" sz="2000" b="1" dirty="0"/>
          </a:p>
          <a:p>
            <a:pPr marL="342900" marR="0" lvl="0" indent="-342900" fontAlgn="base">
              <a:spcBef>
                <a:spcPct val="0"/>
              </a:spcBef>
              <a:spcAft>
                <a:spcPct val="0"/>
              </a:spcAft>
              <a:buClrTx/>
              <a:buSzTx/>
              <a:buFont typeface="Wingdings" panose="05000000000000000000" pitchFamily="2" charset="2"/>
              <a:buChar char="Ø"/>
              <a:tabLst/>
            </a:pPr>
            <a:endParaRPr lang="en-US" altLang="zh-CN" sz="2000" b="1" dirty="0"/>
          </a:p>
          <a:p>
            <a:pPr marL="342900" indent="-342900">
              <a:buFont typeface="Wingdings" panose="05000000000000000000" pitchFamily="2" charset="2"/>
              <a:buChar char="Ø"/>
            </a:pPr>
            <a:endParaRPr lang="en-US" altLang="zh-CN" dirty="0">
              <a:latin typeface="微软雅黑" panose="020B0503020204020204" pitchFamily="34" charset="-122"/>
              <a:ea typeface="微软雅黑" panose="020B0503020204020204" pitchFamily="34" charset="-122"/>
            </a:endParaRPr>
          </a:p>
        </p:txBody>
      </p:sp>
      <p:graphicFrame>
        <p:nvGraphicFramePr>
          <p:cNvPr id="4" name="表格 3">
            <a:extLst>
              <a:ext uri="{FF2B5EF4-FFF2-40B4-BE49-F238E27FC236}">
                <a16:creationId xmlns:a16="http://schemas.microsoft.com/office/drawing/2014/main" id="{04BBDA36-7890-5725-4FC5-17C1F19E7BA3}"/>
              </a:ext>
            </a:extLst>
          </p:cNvPr>
          <p:cNvGraphicFramePr>
            <a:graphicFrameLocks noGrp="1"/>
          </p:cNvGraphicFramePr>
          <p:nvPr>
            <p:extLst>
              <p:ext uri="{D42A27DB-BD31-4B8C-83A1-F6EECF244321}">
                <p14:modId xmlns:p14="http://schemas.microsoft.com/office/powerpoint/2010/main" val="1601852220"/>
              </p:ext>
            </p:extLst>
          </p:nvPr>
        </p:nvGraphicFramePr>
        <p:xfrm>
          <a:off x="851338" y="3506787"/>
          <a:ext cx="10257947" cy="2590800"/>
        </p:xfrm>
        <a:graphic>
          <a:graphicData uri="http://schemas.openxmlformats.org/drawingml/2006/table">
            <a:tbl>
              <a:tblPr firstRow="1" bandRow="1">
                <a:tableStyleId>{5C22544A-7EE6-4342-B048-85BDC9FD1C3A}</a:tableStyleId>
              </a:tblPr>
              <a:tblGrid>
                <a:gridCol w="3518820">
                  <a:extLst>
                    <a:ext uri="{9D8B030D-6E8A-4147-A177-3AD203B41FA5}">
                      <a16:colId xmlns:a16="http://schemas.microsoft.com/office/drawing/2014/main" val="2074334663"/>
                    </a:ext>
                  </a:extLst>
                </a:gridCol>
                <a:gridCol w="6739127">
                  <a:extLst>
                    <a:ext uri="{9D8B030D-6E8A-4147-A177-3AD203B41FA5}">
                      <a16:colId xmlns:a16="http://schemas.microsoft.com/office/drawing/2014/main" val="1012080221"/>
                    </a:ext>
                  </a:extLst>
                </a:gridCol>
              </a:tblGrid>
              <a:tr h="370840">
                <a:tc>
                  <a:txBody>
                    <a:bodyPr/>
                    <a:lstStyle/>
                    <a:p>
                      <a:pPr algn="ctr"/>
                      <a:endParaRPr lang="zh-CN" altLang="en-US" dirty="0"/>
                    </a:p>
                  </a:txBody>
                  <a:tcPr/>
                </a:tc>
                <a:tc>
                  <a:txBody>
                    <a:bodyPr/>
                    <a:lstStyle/>
                    <a:p>
                      <a:pPr algn="ctr"/>
                      <a:endParaRPr lang="zh-CN" altLang="en-US" dirty="0"/>
                    </a:p>
                  </a:txBody>
                  <a:tcPr/>
                </a:tc>
                <a:extLst>
                  <a:ext uri="{0D108BD9-81ED-4DB2-BD59-A6C34878D82A}">
                    <a16:rowId xmlns:a16="http://schemas.microsoft.com/office/drawing/2014/main" val="3122395903"/>
                  </a:ext>
                </a:extLst>
              </a:tr>
              <a:tr h="370840">
                <a:tc>
                  <a:txBody>
                    <a:bodyPr/>
                    <a:lstStyle/>
                    <a:p>
                      <a:pPr algn="ctr"/>
                      <a:r>
                        <a:rPr lang="en-US" altLang="zh-CN" dirty="0">
                          <a:latin typeface="微软雅黑" panose="020B0503020204020204" pitchFamily="34" charset="-122"/>
                          <a:ea typeface="微软雅黑" panose="020B0503020204020204" pitchFamily="34" charset="-122"/>
                        </a:rPr>
                        <a:t>without PK(Baseline A)</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无先验知识，为初次</a:t>
                      </a:r>
                      <a:r>
                        <a:rPr lang="en-US" altLang="zh-CN" dirty="0">
                          <a:latin typeface="微软雅黑" panose="020B0503020204020204" pitchFamily="34" charset="-122"/>
                          <a:ea typeface="微软雅黑" panose="020B0503020204020204" pitchFamily="34" charset="-122"/>
                        </a:rPr>
                        <a:t>SCD</a:t>
                      </a:r>
                      <a:r>
                        <a:rPr lang="zh-CN" altLang="en-US" dirty="0">
                          <a:latin typeface="微软雅黑" panose="020B0503020204020204" pitchFamily="34" charset="-122"/>
                          <a:ea typeface="微软雅黑" panose="020B0503020204020204" pitchFamily="34" charset="-122"/>
                        </a:rPr>
                        <a:t>生成的结果</a:t>
                      </a:r>
                      <a:endParaRPr lang="en-US" altLang="zh-CN"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542430600"/>
                  </a:ext>
                </a:extLst>
              </a:tr>
              <a:tr h="370840">
                <a:tc>
                  <a:txBody>
                    <a:bodyPr/>
                    <a:lstStyle/>
                    <a:p>
                      <a:pPr algn="ctr"/>
                      <a:r>
                        <a:rPr lang="en-US" altLang="zh-CN" dirty="0">
                          <a:latin typeface="微软雅黑" panose="020B0503020204020204" pitchFamily="34" charset="-122"/>
                          <a:ea typeface="微软雅黑" panose="020B0503020204020204" pitchFamily="34" charset="-122"/>
                        </a:rPr>
                        <a:t>Pattern 0(Baseline B)</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latin typeface="微软雅黑" panose="020B0503020204020204" pitchFamily="34" charset="-122"/>
                          <a:ea typeface="微软雅黑" panose="020B0503020204020204" pitchFamily="34" charset="-122"/>
                        </a:rPr>
                        <a:t>无</a:t>
                      </a:r>
                      <a:r>
                        <a:rPr lang="en-US" altLang="zh-CN" dirty="0">
                          <a:latin typeface="微软雅黑" panose="020B0503020204020204" pitchFamily="34" charset="-122"/>
                          <a:ea typeface="微软雅黑" panose="020B0503020204020204" pitchFamily="34" charset="-122"/>
                        </a:rPr>
                        <a:t>SCP</a:t>
                      </a:r>
                      <a:r>
                        <a:rPr lang="zh-CN" altLang="en-US" dirty="0">
                          <a:latin typeface="微软雅黑" panose="020B0503020204020204" pitchFamily="34" charset="-122"/>
                          <a:ea typeface="微软雅黑" panose="020B0503020204020204" pitchFamily="34" charset="-122"/>
                        </a:rPr>
                        <a:t>，仅通过</a:t>
                      </a:r>
                      <a:r>
                        <a:rPr lang="en-US" altLang="zh-CN" dirty="0">
                          <a:latin typeface="微软雅黑" panose="020B0503020204020204" pitchFamily="34" charset="-122"/>
                          <a:ea typeface="微软雅黑" panose="020B0503020204020204" pitchFamily="34" charset="-122"/>
                        </a:rPr>
                        <a:t>LLM</a:t>
                      </a:r>
                      <a:r>
                        <a:rPr lang="zh-CN" altLang="en-US" dirty="0">
                          <a:latin typeface="微软雅黑" panose="020B0503020204020204" pitchFamily="34" charset="-122"/>
                          <a:ea typeface="微软雅黑" panose="020B0503020204020204" pitchFamily="34" charset="-122"/>
                        </a:rPr>
                        <a:t>生成的结果</a:t>
                      </a:r>
                      <a:endParaRPr lang="en-US" altLang="zh-CN"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721839616"/>
                  </a:ext>
                </a:extLst>
              </a:tr>
              <a:tr h="370840">
                <a:tc>
                  <a:txBody>
                    <a:bodyPr/>
                    <a:lstStyle/>
                    <a:p>
                      <a:pPr algn="ctr"/>
                      <a:r>
                        <a:rPr lang="en-US" altLang="zh-CN" dirty="0">
                          <a:latin typeface="微软雅黑" panose="020B0503020204020204" pitchFamily="34" charset="-122"/>
                          <a:ea typeface="微软雅黑" panose="020B0503020204020204" pitchFamily="34" charset="-122"/>
                        </a:rPr>
                        <a:t>Pattern 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SCP</a:t>
                      </a:r>
                      <a:r>
                        <a:rPr lang="zh-CN" altLang="en-US" dirty="0">
                          <a:latin typeface="微软雅黑" panose="020B0503020204020204" pitchFamily="34" charset="-122"/>
                          <a:ea typeface="微软雅黑" panose="020B0503020204020204" pitchFamily="34" charset="-122"/>
                        </a:rPr>
                        <a:t>中仅包含</a:t>
                      </a:r>
                      <a:r>
                        <a:rPr lang="en-US" altLang="zh-CN" dirty="0">
                          <a:latin typeface="微软雅黑" panose="020B0503020204020204" pitchFamily="34" charset="-122"/>
                          <a:ea typeface="微软雅黑" panose="020B0503020204020204" pitchFamily="34" charset="-122"/>
                        </a:rPr>
                        <a:t>SCD</a:t>
                      </a:r>
                      <a:r>
                        <a:rPr lang="zh-CN" altLang="en-US" dirty="0">
                          <a:latin typeface="微软雅黑" panose="020B0503020204020204" pitchFamily="34" charset="-122"/>
                          <a:ea typeface="微软雅黑" panose="020B0503020204020204" pitchFamily="34" charset="-122"/>
                        </a:rPr>
                        <a:t>的边</a:t>
                      </a:r>
                      <a:endParaRPr lang="en-US" altLang="zh-CN"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682449261"/>
                  </a:ext>
                </a:extLst>
              </a:tr>
              <a:tr h="370840">
                <a:tc>
                  <a:txBody>
                    <a:bodyPr/>
                    <a:lstStyle/>
                    <a:p>
                      <a:pPr algn="ctr"/>
                      <a:r>
                        <a:rPr lang="en-US" altLang="zh-CN" dirty="0">
                          <a:latin typeface="微软雅黑" panose="020B0503020204020204" pitchFamily="34" charset="-122"/>
                          <a:ea typeface="微软雅黑" panose="020B0503020204020204" pitchFamily="34" charset="-122"/>
                        </a:rPr>
                        <a:t>Pattern 2</a:t>
                      </a:r>
                      <a:endParaRPr lang="zh-CN" altLang="en-US" dirty="0"/>
                    </a:p>
                  </a:txBody>
                  <a:tcPr/>
                </a:tc>
                <a:tc>
                  <a:txBody>
                    <a:bodyPr/>
                    <a:lstStyle/>
                    <a:p>
                      <a:pPr algn="ctr"/>
                      <a:r>
                        <a:rPr lang="en-US" altLang="zh-CN" dirty="0">
                          <a:latin typeface="微软雅黑" panose="020B0503020204020204" pitchFamily="34" charset="-122"/>
                          <a:ea typeface="微软雅黑" panose="020B0503020204020204" pitchFamily="34" charset="-122"/>
                        </a:rPr>
                        <a:t>SCP</a:t>
                      </a:r>
                      <a:r>
                        <a:rPr lang="zh-CN" altLang="en-US" dirty="0">
                          <a:latin typeface="微软雅黑" panose="020B0503020204020204" pitchFamily="34" charset="-122"/>
                          <a:ea typeface="微软雅黑" panose="020B0503020204020204" pitchFamily="34" charset="-122"/>
                        </a:rPr>
                        <a:t>中包含</a:t>
                      </a:r>
                      <a:r>
                        <a:rPr lang="en-US" altLang="zh-CN" dirty="0">
                          <a:latin typeface="微软雅黑" panose="020B0503020204020204" pitchFamily="34" charset="-122"/>
                          <a:ea typeface="微软雅黑" panose="020B0503020204020204" pitchFamily="34" charset="-122"/>
                        </a:rPr>
                        <a:t>SCD</a:t>
                      </a:r>
                      <a:r>
                        <a:rPr lang="zh-CN" altLang="en-US" dirty="0">
                          <a:latin typeface="微软雅黑" panose="020B0503020204020204" pitchFamily="34" charset="-122"/>
                          <a:ea typeface="微软雅黑" panose="020B0503020204020204" pitchFamily="34" charset="-122"/>
                        </a:rPr>
                        <a:t>的边及其</a:t>
                      </a:r>
                      <a:r>
                        <a:rPr lang="en-US" altLang="zh-CN" dirty="0">
                          <a:latin typeface="微软雅黑" panose="020B0503020204020204" pitchFamily="34" charset="-122"/>
                          <a:ea typeface="微软雅黑" panose="020B0503020204020204" pitchFamily="34" charset="-122"/>
                        </a:rPr>
                        <a:t>bootstrap</a:t>
                      </a:r>
                      <a:r>
                        <a:rPr lang="zh-CN" altLang="en-US" dirty="0">
                          <a:latin typeface="微软雅黑" panose="020B0503020204020204" pitchFamily="34" charset="-122"/>
                          <a:ea typeface="微软雅黑" panose="020B0503020204020204" pitchFamily="34" charset="-122"/>
                        </a:rPr>
                        <a:t>概率</a:t>
                      </a:r>
                      <a:endParaRPr lang="zh-CN" altLang="en-US" dirty="0"/>
                    </a:p>
                  </a:txBody>
                  <a:tcPr/>
                </a:tc>
                <a:extLst>
                  <a:ext uri="{0D108BD9-81ED-4DB2-BD59-A6C34878D82A}">
                    <a16:rowId xmlns:a16="http://schemas.microsoft.com/office/drawing/2014/main" val="305409955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Pattern 3</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SCP</a:t>
                      </a:r>
                      <a:r>
                        <a:rPr lang="zh-CN" altLang="en-US" dirty="0">
                          <a:latin typeface="微软雅黑" panose="020B0503020204020204" pitchFamily="34" charset="-122"/>
                          <a:ea typeface="微软雅黑" panose="020B0503020204020204" pitchFamily="34" charset="-122"/>
                        </a:rPr>
                        <a:t>中包含</a:t>
                      </a:r>
                      <a:r>
                        <a:rPr lang="en-US" altLang="zh-CN" dirty="0">
                          <a:latin typeface="微软雅黑" panose="020B0503020204020204" pitchFamily="34" charset="-122"/>
                          <a:ea typeface="微软雅黑" panose="020B0503020204020204" pitchFamily="34" charset="-122"/>
                        </a:rPr>
                        <a:t>SCD</a:t>
                      </a:r>
                      <a:r>
                        <a:rPr lang="zh-CN" altLang="en-US" dirty="0">
                          <a:latin typeface="微软雅黑" panose="020B0503020204020204" pitchFamily="34" charset="-122"/>
                          <a:ea typeface="微软雅黑" panose="020B0503020204020204" pitchFamily="34" charset="-122"/>
                        </a:rPr>
                        <a:t>的边及其因果系数</a:t>
                      </a:r>
                      <a:endParaRPr lang="zh-CN" altLang="en-US" dirty="0"/>
                    </a:p>
                  </a:txBody>
                  <a:tcPr/>
                </a:tc>
                <a:extLst>
                  <a:ext uri="{0D108BD9-81ED-4DB2-BD59-A6C34878D82A}">
                    <a16:rowId xmlns:a16="http://schemas.microsoft.com/office/drawing/2014/main" val="1375374512"/>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Pattern 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latin typeface="微软雅黑" panose="020B0503020204020204" pitchFamily="34" charset="-122"/>
                          <a:ea typeface="微软雅黑" panose="020B0503020204020204" pitchFamily="34" charset="-122"/>
                        </a:rPr>
                        <a:t>SCP</a:t>
                      </a:r>
                      <a:r>
                        <a:rPr lang="zh-CN" altLang="en-US" dirty="0">
                          <a:latin typeface="微软雅黑" panose="020B0503020204020204" pitchFamily="34" charset="-122"/>
                          <a:ea typeface="微软雅黑" panose="020B0503020204020204" pitchFamily="34" charset="-122"/>
                        </a:rPr>
                        <a:t>中包含</a:t>
                      </a:r>
                      <a:r>
                        <a:rPr lang="en-US" altLang="zh-CN" dirty="0">
                          <a:latin typeface="微软雅黑" panose="020B0503020204020204" pitchFamily="34" charset="-122"/>
                          <a:ea typeface="微软雅黑" panose="020B0503020204020204" pitchFamily="34" charset="-122"/>
                        </a:rPr>
                        <a:t>SCD</a:t>
                      </a:r>
                      <a:r>
                        <a:rPr lang="zh-CN" altLang="en-US" dirty="0">
                          <a:latin typeface="微软雅黑" panose="020B0503020204020204" pitchFamily="34" charset="-122"/>
                          <a:ea typeface="微软雅黑" panose="020B0503020204020204" pitchFamily="34" charset="-122"/>
                        </a:rPr>
                        <a:t>的边及其</a:t>
                      </a:r>
                      <a:r>
                        <a:rPr lang="en-US" altLang="zh-CN" dirty="0">
                          <a:latin typeface="微软雅黑" panose="020B0503020204020204" pitchFamily="34" charset="-122"/>
                          <a:ea typeface="微软雅黑" panose="020B0503020204020204" pitchFamily="34" charset="-122"/>
                        </a:rPr>
                        <a:t>bootstrap</a:t>
                      </a:r>
                      <a:r>
                        <a:rPr lang="zh-CN" altLang="en-US" dirty="0">
                          <a:latin typeface="微软雅黑" panose="020B0503020204020204" pitchFamily="34" charset="-122"/>
                          <a:ea typeface="微软雅黑" panose="020B0503020204020204" pitchFamily="34" charset="-122"/>
                        </a:rPr>
                        <a:t>概率和因果系数</a:t>
                      </a:r>
                      <a:endParaRPr lang="zh-CN" altLang="en-US" dirty="0"/>
                    </a:p>
                  </a:txBody>
                  <a:tcPr/>
                </a:tc>
                <a:extLst>
                  <a:ext uri="{0D108BD9-81ED-4DB2-BD59-A6C34878D82A}">
                    <a16:rowId xmlns:a16="http://schemas.microsoft.com/office/drawing/2014/main" val="3431512740"/>
                  </a:ext>
                </a:extLst>
              </a:tr>
            </a:tbl>
          </a:graphicData>
        </a:graphic>
      </p:graphicFrame>
    </p:spTree>
    <p:extLst>
      <p:ext uri="{BB962C8B-B14F-4D97-AF65-F5344CB8AC3E}">
        <p14:creationId xmlns:p14="http://schemas.microsoft.com/office/powerpoint/2010/main" val="29377944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标题占位符 1"/>
          <p:cNvSpPr txBox="1"/>
          <p:nvPr/>
        </p:nvSpPr>
        <p:spPr>
          <a:xfrm>
            <a:off x="965200" y="-100014"/>
            <a:ext cx="7830458"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300" normalizeH="0" baseline="0" noProof="0" dirty="0">
                <a:ln>
                  <a:noFill/>
                </a:ln>
                <a:solidFill>
                  <a:srgbClr val="44546A">
                    <a:lumMod val="50000"/>
                  </a:srgbClr>
                </a:solidFill>
                <a:effectLst/>
                <a:uLnTx/>
                <a:uFillTx/>
                <a:latin typeface="Arial" panose="020B0604020202020204"/>
                <a:ea typeface="微软雅黑" panose="020B0503020204020204" pitchFamily="34" charset="-122"/>
                <a:cs typeface="+mn-cs"/>
              </a:rPr>
              <a:t>Results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i="1" dirty="0">
                  <a:solidFill>
                    <a:prstClr val="white"/>
                  </a:solidFill>
                  <a:latin typeface="微软雅黑" panose="020B0503020204020204" pitchFamily="34" charset="-122"/>
                  <a:ea typeface="微软雅黑" panose="020B0503020204020204" pitchFamily="34" charset="-122"/>
                </a:rPr>
                <a:t>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页脚占位符 9">
            <a:extLst>
              <a:ext uri="{FF2B5EF4-FFF2-40B4-BE49-F238E27FC236}">
                <a16:creationId xmlns:a16="http://schemas.microsoft.com/office/drawing/2014/main" id="{3ACCF58D-D2AD-D93A-B700-45924AE7B505}"/>
              </a:ext>
            </a:extLst>
          </p:cNvPr>
          <p:cNvSpPr>
            <a:spLocks noGrp="1"/>
          </p:cNvSpPr>
          <p:nvPr>
            <p:ph type="ftr" sz="quarter" idx="11"/>
          </p:nvPr>
        </p:nvSpPr>
        <p:spPr>
          <a:xfrm>
            <a:off x="592554" y="6524196"/>
            <a:ext cx="2674107" cy="365125"/>
          </a:xfrm>
        </p:spPr>
        <p: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endParaRPr kumimoji="0" lang="en-US" altLang="zh-CN" sz="10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cxnSp>
        <p:nvCxnSpPr>
          <p:cNvPr id="48" name="直接连接符 47">
            <a:extLst>
              <a:ext uri="{FF2B5EF4-FFF2-40B4-BE49-F238E27FC236}">
                <a16:creationId xmlns:a16="http://schemas.microsoft.com/office/drawing/2014/main" id="{E3374126-A295-C75B-B37D-579BC15D4607}"/>
              </a:ext>
            </a:extLst>
          </p:cNvPr>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4" name="图片 3">
            <a:extLst>
              <a:ext uri="{FF2B5EF4-FFF2-40B4-BE49-F238E27FC236}">
                <a16:creationId xmlns:a16="http://schemas.microsoft.com/office/drawing/2014/main" id="{C70C5B76-1492-403C-BEE5-BE5E6E2ABA7A}"/>
              </a:ext>
            </a:extLst>
          </p:cNvPr>
          <p:cNvPicPr>
            <a:picLocks noChangeAspect="1"/>
          </p:cNvPicPr>
          <p:nvPr/>
        </p:nvPicPr>
        <p:blipFill>
          <a:blip r:embed="rId4"/>
          <a:stretch>
            <a:fillRect/>
          </a:stretch>
        </p:blipFill>
        <p:spPr>
          <a:xfrm>
            <a:off x="3055509" y="980187"/>
            <a:ext cx="6068282" cy="5485836"/>
          </a:xfrm>
          <a:prstGeom prst="rect">
            <a:avLst/>
          </a:prstGeom>
        </p:spPr>
      </p:pic>
      <p:sp>
        <p:nvSpPr>
          <p:cNvPr id="25" name="矩形: 圆角 24">
            <a:extLst>
              <a:ext uri="{FF2B5EF4-FFF2-40B4-BE49-F238E27FC236}">
                <a16:creationId xmlns:a16="http://schemas.microsoft.com/office/drawing/2014/main" id="{73CEDB4D-959B-4350-A80B-CB29815F7A5A}"/>
              </a:ext>
            </a:extLst>
          </p:cNvPr>
          <p:cNvSpPr/>
          <p:nvPr/>
        </p:nvSpPr>
        <p:spPr>
          <a:xfrm>
            <a:off x="3055507" y="3022347"/>
            <a:ext cx="6068281" cy="457063"/>
          </a:xfrm>
          <a:prstGeom prst="roundRect">
            <a:avLst/>
          </a:prstGeom>
          <a:noFill/>
          <a:ln w="19050" cap="flat" cmpd="sng" algn="ctr">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26" name="矩形: 圆角 25">
            <a:extLst>
              <a:ext uri="{FF2B5EF4-FFF2-40B4-BE49-F238E27FC236}">
                <a16:creationId xmlns:a16="http://schemas.microsoft.com/office/drawing/2014/main" id="{F3841C33-0EA4-4CAD-9A8F-089C127D97DB}"/>
              </a:ext>
            </a:extLst>
          </p:cNvPr>
          <p:cNvSpPr/>
          <p:nvPr/>
        </p:nvSpPr>
        <p:spPr>
          <a:xfrm>
            <a:off x="3055507" y="4773270"/>
            <a:ext cx="6068282" cy="479447"/>
          </a:xfrm>
          <a:prstGeom prst="roundRect">
            <a:avLst/>
          </a:prstGeom>
          <a:noFill/>
          <a:ln w="19050" cap="flat" cmpd="sng" algn="ctr">
            <a:solidFill>
              <a:srgbClr val="0000FF"/>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FA801816-A23D-45E7-9547-DDE11822DD91}"/>
              </a:ext>
            </a:extLst>
          </p:cNvPr>
          <p:cNvSpPr/>
          <p:nvPr/>
        </p:nvSpPr>
        <p:spPr>
          <a:xfrm>
            <a:off x="3055506" y="3962400"/>
            <a:ext cx="6082285" cy="706893"/>
          </a:xfrm>
          <a:prstGeom prst="round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28" name="矩形: 圆角 27">
            <a:extLst>
              <a:ext uri="{FF2B5EF4-FFF2-40B4-BE49-F238E27FC236}">
                <a16:creationId xmlns:a16="http://schemas.microsoft.com/office/drawing/2014/main" id="{E9A09B1A-E3F8-433A-809B-5AED03D598AE}"/>
              </a:ext>
            </a:extLst>
          </p:cNvPr>
          <p:cNvSpPr/>
          <p:nvPr/>
        </p:nvSpPr>
        <p:spPr>
          <a:xfrm>
            <a:off x="3055506" y="5722811"/>
            <a:ext cx="6082285" cy="706893"/>
          </a:xfrm>
          <a:prstGeom prst="round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Tree>
    <p:extLst>
      <p:ext uri="{BB962C8B-B14F-4D97-AF65-F5344CB8AC3E}">
        <p14:creationId xmlns:p14="http://schemas.microsoft.com/office/powerpoint/2010/main" val="453066175"/>
      </p:ext>
    </p:extLst>
  </p:cSld>
  <p:clrMapOvr>
    <a:masterClrMapping/>
  </p:clrMapOvr>
  <p:transition>
    <p:fad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13546</TotalTime>
  <Words>1897</Words>
  <Application>Microsoft Office PowerPoint</Application>
  <PresentationFormat>宽屏</PresentationFormat>
  <Paragraphs>137</Paragraphs>
  <Slides>12</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-apple-system</vt:lpstr>
      <vt:lpstr>NimbusRomNo9L-Regu</vt:lpstr>
      <vt:lpstr>等线</vt:lpstr>
      <vt:lpstr>等线 Light</vt:lpstr>
      <vt:lpstr>微软雅黑</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奕婷 刘</dc:creator>
  <cp:lastModifiedBy>kaoyuyuyu426@gmail.com</cp:lastModifiedBy>
  <cp:revision>240</cp:revision>
  <dcterms:created xsi:type="dcterms:W3CDTF">2023-11-14T08:05:33Z</dcterms:created>
  <dcterms:modified xsi:type="dcterms:W3CDTF">2024-11-20T07:45:35Z</dcterms:modified>
</cp:coreProperties>
</file>