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228" r:id="rId3"/>
    <p:sldId id="3392" r:id="rId5"/>
    <p:sldId id="3300" r:id="rId6"/>
    <p:sldId id="3360" r:id="rId7"/>
    <p:sldId id="3374" r:id="rId8"/>
    <p:sldId id="3373" r:id="rId9"/>
    <p:sldId id="3364" r:id="rId10"/>
    <p:sldId id="3362" r:id="rId11"/>
    <p:sldId id="3363" r:id="rId12"/>
    <p:sldId id="3319" r:id="rId13"/>
    <p:sldId id="3371" r:id="rId14"/>
    <p:sldId id="3372" r:id="rId15"/>
    <p:sldId id="3231" r:id="rId16"/>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啸楠 王" initials="啸王"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A6D2A6"/>
    <a:srgbClr val="A6A6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76827" autoAdjust="0"/>
  </p:normalViewPr>
  <p:slideViewPr>
    <p:cSldViewPr snapToGrid="0">
      <p:cViewPr varScale="1">
        <p:scale>
          <a:sx n="93" d="100"/>
          <a:sy n="93" d="100"/>
        </p:scale>
        <p:origin x="1608" y="77"/>
      </p:cViewPr>
      <p:guideLst/>
    </p:cSldViewPr>
  </p:slideViewPr>
  <p:notesTextViewPr>
    <p:cViewPr>
      <p:scale>
        <a:sx n="100" d="100"/>
        <a:sy n="100" d="100"/>
      </p:scale>
      <p:origin x="0" y="0"/>
    </p:cViewPr>
  </p:notesTextViewPr>
  <p:sorterViewPr>
    <p:cViewPr>
      <p:scale>
        <a:sx n="200" d="100"/>
        <a:sy n="200" d="100"/>
      </p:scale>
      <p:origin x="0" y="-9835"/>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gs" Target="tags/tag2.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A51C45-92F4-40B8-815F-EBC19C312A1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A752BB-A56E-46FA-B348-F41ACB23931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因果关系启发的模型解释框架</a:t>
            </a:r>
            <a:endParaRPr lang="zh-CN" altLang="en-US" dirty="0"/>
          </a:p>
        </p:txBody>
      </p:sp>
      <p:sp>
        <p:nvSpPr>
          <p:cNvPr id="4" name="灯片编号占位符 3"/>
          <p:cNvSpPr>
            <a:spLocks noGrp="1"/>
          </p:cNvSpPr>
          <p:nvPr>
            <p:ph type="sldNum" sz="quarter" idx="5"/>
          </p:nvPr>
        </p:nvSpPr>
        <p:spPr/>
        <p:txBody>
          <a:bodyPr/>
          <a:lstStyle/>
          <a:p>
            <a:fld id="{20BEECF4-4BA1-44BE-9845-09E73C2C980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indent="457200">
                  <a:lnSpc>
                    <a:spcPct val="150000"/>
                  </a:lnSpc>
                </a:pPr>
                <a:r>
                  <a:rPr lang="zh-CN" altLang="en-US">
                    <a:latin typeface="Times New Roman" panose="02020603050405020304" pitchFamily="18" charset="0"/>
                    <a:ea typeface="宋体" panose="02010600030101010101" pitchFamily="2" charset="-122"/>
                    <a:cs typeface="Times New Roman" panose="02020603050405020304" pitchFamily="18" charset="0"/>
                    <a:sym typeface="+mn-ea"/>
                  </a:rPr>
                  <a:t>结果显示，使用标准的最大似然损失或直接将生成和判别损失相加会导致较低质量的训练数据，并降低分类性能；而不使用标签平滑和时间集成的正则化技术则会使模型更容易受到生成数据中的标签噪声影响。此外，在</a:t>
                </a:r>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Cambria Math" panose="02040503050406030204" pitchFamily="18" charset="0"/>
                          </a:rPr>
                          <m:t>𝐷</m:t>
                        </m:r>
                      </m:e>
                      <m:sub>
                        <m:r>
                          <a:rPr lang="en-US" altLang="zh-CN" i="1">
                            <a:latin typeface="Cambria Math" panose="02040503050406030204" pitchFamily="18" charset="0"/>
                            <a:ea typeface="宋体" panose="02010600030101010101" pitchFamily="2" charset="-122"/>
                            <a:cs typeface="Cambria Math" panose="02040503050406030204" pitchFamily="18" charset="0"/>
                          </a:rPr>
                          <m:t>𝑡𝑟𝑎𝑖𝑛</m:t>
                        </m:r>
                      </m:sub>
                    </m:sSub>
                  </m:oMath>
                </a14:m>
                <a:r>
                  <a:rPr lang="zh-CN" altLang="en-US">
                    <a:latin typeface="Times New Roman" panose="02020603050405020304" pitchFamily="18" charset="0"/>
                    <a:ea typeface="宋体" panose="02010600030101010101" pitchFamily="2" charset="-122"/>
                    <a:cs typeface="Times New Roman" panose="02020603050405020304" pitchFamily="18" charset="0"/>
                    <a:sym typeface="+mn-ea"/>
                  </a:rPr>
                  <a:t>和</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Cambria Math" panose="02040503050406030204" pitchFamily="18" charset="0"/>
                          </a:rPr>
                          <m:t>𝐷</m:t>
                        </m:r>
                      </m:e>
                      <m:sub>
                        <m:r>
                          <a:rPr lang="en-US" altLang="zh-CN" i="1">
                            <a:latin typeface="Cambria Math" panose="02040503050406030204" pitchFamily="18" charset="0"/>
                            <a:ea typeface="宋体" panose="02010600030101010101" pitchFamily="2" charset="-122"/>
                            <a:cs typeface="Cambria Math" panose="02040503050406030204" pitchFamily="18" charset="0"/>
                          </a:rPr>
                          <m:t>𝑔𝑒𝑛</m:t>
                        </m:r>
                      </m:sub>
                    </m:sSub>
                  </m:oMath>
                </a14:m>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 </a:t>
                </a:r>
                <a:r>
                  <a:rPr lang="zh-CN" altLang="en-US">
                    <a:latin typeface="Times New Roman" panose="02020603050405020304" pitchFamily="18" charset="0"/>
                    <a:ea typeface="宋体" panose="02010600030101010101" pitchFamily="2" charset="-122"/>
                    <a:cs typeface="Times New Roman" panose="02020603050405020304" pitchFamily="18" charset="0"/>
                    <a:sym typeface="+mn-ea"/>
                  </a:rPr>
                  <a:t>组合上直接微调分类器也显著低于论文提出的两步微调方法。</a:t>
                </a:r>
                <a:endParaRPr lang="en-US" altLang="zh-CN" b="0" i="0" dirty="0">
                  <a:solidFill>
                    <a:srgbClr val="414141"/>
                  </a:solidFill>
                  <a:effectLst/>
                  <a:latin typeface="-apple-system"/>
                </a:endParaRPr>
              </a:p>
            </p:txBody>
          </p:sp>
        </mc:Choice>
        <mc:Fallback>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414141"/>
              </a:solidFill>
              <a:effectLst/>
              <a:latin typeface="-apple-system"/>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mj-lt"/>
              <a:buNone/>
            </a:pPr>
            <a:endParaRPr lang="zh-CN" altLang="en-US" dirty="0"/>
          </a:p>
        </p:txBody>
      </p:sp>
      <p:sp>
        <p:nvSpPr>
          <p:cNvPr id="4" name="灯片编号占位符 3"/>
          <p:cNvSpPr>
            <a:spLocks noGrp="1"/>
          </p:cNvSpPr>
          <p:nvPr>
            <p:ph type="sldNum" sz="quarter" idx="5"/>
          </p:nvPr>
        </p:nvSpPr>
        <p:spPr/>
        <p:txBody>
          <a:bodyPr/>
          <a:lstStyle/>
          <a:p>
            <a:fld id="{20BEECF4-4BA1-44BE-9845-09E73C2C980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191B1F"/>
              </a:solidFill>
              <a:effectLst/>
              <a:highlight>
                <a:srgbClr val="FFFFFF"/>
              </a:highlight>
              <a:latin typeface="-apple-system"/>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191B1F"/>
              </a:solidFill>
              <a:effectLst/>
              <a:highlight>
                <a:srgbClr val="FFFFFF"/>
              </a:highlight>
              <a:latin typeface="-apple-system"/>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191B1F"/>
              </a:solidFill>
              <a:effectLst/>
              <a:highlight>
                <a:srgbClr val="FFFFFF"/>
              </a:highlight>
              <a:latin typeface="-apple-system"/>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191B1F"/>
              </a:solidFill>
              <a:effectLst/>
              <a:highlight>
                <a:srgbClr val="FFFFFF"/>
              </a:highlight>
              <a:latin typeface="-apple-system"/>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191B1F"/>
              </a:solidFill>
              <a:effectLst/>
              <a:highlight>
                <a:srgbClr val="FFFFFF"/>
              </a:highlight>
              <a:latin typeface="-apple-system"/>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191B1F"/>
              </a:solidFill>
              <a:effectLst/>
              <a:highlight>
                <a:srgbClr val="FFFFFF"/>
              </a:highlight>
              <a:latin typeface="-apple-system"/>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191B1F"/>
              </a:solidFill>
              <a:effectLst/>
              <a:highlight>
                <a:srgbClr val="FFFFFF"/>
              </a:highlight>
              <a:latin typeface="-apple-system"/>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414141"/>
              </a:solidFill>
              <a:effectLst/>
              <a:latin typeface="-apple-system"/>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9A77943-EBFF-46F3-A740-5E88A46A0F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798C4D-7219-4057-B5FA-0F126AAABA55}" type="slidenum">
              <a:rPr lang="zh-CN" altLang="en-US" smtClean="0"/>
            </a:fld>
            <a:endParaRPr lang="zh-CN" alt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9A77943-EBFF-46F3-A740-5E88A46A0F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798C4D-7219-4057-B5FA-0F126AAABA55}" type="slidenum">
              <a:rPr lang="zh-CN" altLang="en-US" smtClean="0"/>
            </a:fld>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9A77943-EBFF-46F3-A740-5E88A46A0F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798C4D-7219-4057-B5FA-0F126AAABA55}" type="slidenum">
              <a:rPr lang="zh-CN" altLang="en-US" smtClean="0"/>
            </a:fld>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9A77943-EBFF-46F3-A740-5E88A46A0F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798C4D-7219-4057-B5FA-0F126AAABA55}" type="slidenum">
              <a:rPr lang="zh-CN" altLang="en-US" smtClean="0"/>
            </a:fld>
            <a:endParaRPr lang="zh-CN" alt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9A77943-EBFF-46F3-A740-5E88A46A0F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798C4D-7219-4057-B5FA-0F126AAABA55}" type="slidenum">
              <a:rPr lang="zh-CN" altLang="en-US" smtClean="0"/>
            </a:fld>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59A77943-EBFF-46F3-A740-5E88A46A0F9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798C4D-7219-4057-B5FA-0F126AAABA55}" type="slidenum">
              <a:rPr lang="zh-CN" altLang="en-US" smtClean="0"/>
            </a:fld>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9A77943-EBFF-46F3-A740-5E88A46A0F9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798C4D-7219-4057-B5FA-0F126AAABA55}" type="slidenum">
              <a:rPr lang="zh-CN" altLang="en-US" smtClean="0"/>
            </a:fld>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9A77943-EBFF-46F3-A740-5E88A46A0F9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798C4D-7219-4057-B5FA-0F126AAABA55}" type="slidenum">
              <a:rPr lang="zh-CN" altLang="en-US" smtClean="0"/>
            </a:fld>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9A77943-EBFF-46F3-A740-5E88A46A0F9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798C4D-7219-4057-B5FA-0F126AAABA55}" type="slidenum">
              <a:rPr lang="zh-CN" altLang="en-US" smtClean="0"/>
            </a:fld>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9A77943-EBFF-46F3-A740-5E88A46A0F9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798C4D-7219-4057-B5FA-0F126AAABA55}" type="slidenum">
              <a:rPr lang="zh-CN" altLang="en-US" smtClean="0"/>
            </a:fld>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9A77943-EBFF-46F3-A740-5E88A46A0F9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798C4D-7219-4057-B5FA-0F126AAABA55}" type="slidenum">
              <a:rPr lang="zh-CN" altLang="en-US" smtClean="0"/>
            </a:fld>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A77943-EBFF-46F3-A740-5E88A46A0F9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798C4D-7219-4057-B5FA-0F126AAABA5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69" y="1341261"/>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1" name="矩形 10"/>
          <p:cNvSpPr/>
          <p:nvPr/>
        </p:nvSpPr>
        <p:spPr>
          <a:xfrm>
            <a:off x="600075" y="3524885"/>
            <a:ext cx="11255375" cy="1162685"/>
          </a:xfrm>
          <a:prstGeom prst="rect">
            <a:avLst/>
          </a:prstGeom>
        </p:spPr>
        <p:txBody>
          <a:bodyPr wrap="square" lIns="91397" tIns="45699" rIns="91397" bIns="45699">
            <a:noAutofit/>
          </a:bodyPr>
          <a:lstStyle/>
          <a:p>
            <a:pPr algn="r" defTabSz="913765">
              <a:defRPr/>
            </a:pPr>
            <a:r>
              <a:rPr lang="en-US" altLang="zh-CN" sz="1800" b="0" i="0">
                <a:solidFill>
                  <a:srgbClr val="000000"/>
                </a:solidFill>
                <a:effectLst/>
                <a:latin typeface="Times New Roman" panose="02020603050405020304" pitchFamily="18" charset="0"/>
                <a:cs typeface="Times New Roman" panose="02020603050405020304" pitchFamily="18" charset="0"/>
              </a:rPr>
              <a:t>Yu Meng</a:t>
            </a:r>
            <a:r>
              <a:rPr lang="en-US" altLang="zh-CN" sz="1800" b="0" i="0" dirty="0" err="1">
                <a:solidFill>
                  <a:srgbClr val="000000"/>
                </a:solidFill>
                <a:effectLst/>
                <a:latin typeface="Times New Roman" panose="02020603050405020304" pitchFamily="18" charset="0"/>
                <a:cs typeface="Times New Roman" panose="02020603050405020304" pitchFamily="18" charset="0"/>
              </a:rPr>
              <a:t>,</a:t>
            </a:r>
            <a:r>
              <a:rPr lang="en-US" altLang="zh-CN" sz="1800" b="0" i="0">
                <a:solidFill>
                  <a:srgbClr val="000000"/>
                </a:solidFill>
                <a:effectLst/>
                <a:latin typeface="Times New Roman" panose="02020603050405020304" pitchFamily="18" charset="0"/>
                <a:cs typeface="Times New Roman" panose="02020603050405020304" pitchFamily="18" charset="0"/>
              </a:rPr>
              <a:t>Martin Michalski</a:t>
            </a:r>
            <a:r>
              <a:rPr lang="en-US" altLang="zh-CN" sz="1800" b="0" i="0" dirty="0" err="1">
                <a:solidFill>
                  <a:srgbClr val="000000"/>
                </a:solidFill>
                <a:effectLst/>
                <a:latin typeface="Times New Roman" panose="02020603050405020304" pitchFamily="18" charset="0"/>
                <a:cs typeface="Times New Roman" panose="02020603050405020304" pitchFamily="18" charset="0"/>
              </a:rPr>
              <a:t>,</a:t>
            </a:r>
            <a:r>
              <a:rPr lang="en-US" altLang="zh-CN" sz="1800" b="0" i="0">
                <a:solidFill>
                  <a:srgbClr val="000000"/>
                </a:solidFill>
                <a:effectLst/>
                <a:latin typeface="Times New Roman" panose="02020603050405020304" pitchFamily="18" charset="0"/>
                <a:cs typeface="Times New Roman" panose="02020603050405020304" pitchFamily="18" charset="0"/>
              </a:rPr>
              <a:t>Jiaxin Huang</a:t>
            </a:r>
            <a:r>
              <a:rPr lang="en-US" altLang="zh-CN" sz="1800" b="0" i="0" dirty="0" err="1">
                <a:solidFill>
                  <a:srgbClr val="000000"/>
                </a:solidFill>
                <a:effectLst/>
                <a:latin typeface="Times New Roman" panose="02020603050405020304" pitchFamily="18" charset="0"/>
                <a:cs typeface="Times New Roman" panose="02020603050405020304" pitchFamily="18" charset="0"/>
              </a:rPr>
              <a:t>,</a:t>
            </a:r>
            <a:r>
              <a:rPr lang="en-US" altLang="zh-CN" sz="1800" b="0" i="0">
                <a:solidFill>
                  <a:srgbClr val="000000"/>
                </a:solidFill>
                <a:effectLst/>
                <a:latin typeface="Times New Roman" panose="02020603050405020304" pitchFamily="18" charset="0"/>
                <a:cs typeface="Times New Roman" panose="02020603050405020304" pitchFamily="18" charset="0"/>
              </a:rPr>
              <a:t>Yu Zhang</a:t>
            </a:r>
            <a:r>
              <a:rPr lang="en-US" altLang="zh-CN" sz="1800" b="0" i="0" dirty="0" err="1">
                <a:solidFill>
                  <a:srgbClr val="000000"/>
                </a:solidFill>
                <a:effectLst/>
                <a:latin typeface="Times New Roman" panose="02020603050405020304" pitchFamily="18" charset="0"/>
                <a:cs typeface="Times New Roman" panose="02020603050405020304" pitchFamily="18" charset="0"/>
              </a:rPr>
              <a:t>,</a:t>
            </a:r>
            <a:r>
              <a:rPr lang="en-US" altLang="zh-CN" sz="1800" b="0" i="0">
                <a:solidFill>
                  <a:srgbClr val="000000"/>
                </a:solidFill>
                <a:effectLst/>
                <a:latin typeface="Times New Roman" panose="02020603050405020304" pitchFamily="18" charset="0"/>
                <a:cs typeface="Times New Roman" panose="02020603050405020304" pitchFamily="18" charset="0"/>
              </a:rPr>
              <a:t>Tarek Abdelzaher,Jiawei Han</a:t>
            </a:r>
            <a:endParaRPr lang="en-US" altLang="zh-CN" sz="1800" b="0" i="0">
              <a:solidFill>
                <a:srgbClr val="000000"/>
              </a:solidFill>
              <a:effectLst/>
              <a:latin typeface="Times New Roman" panose="02020603050405020304" pitchFamily="18" charset="0"/>
              <a:cs typeface="Times New Roman" panose="02020603050405020304" pitchFamily="18" charset="0"/>
            </a:endParaRPr>
          </a:p>
          <a:p>
            <a:pPr algn="r" defTabSz="913765">
              <a:defRPr/>
            </a:pPr>
            <a:r>
              <a:rPr lang="en-US" altLang="zh-CN" dirty="0">
                <a:solidFill>
                  <a:srgbClr val="1C6299"/>
                </a:solidFill>
                <a:latin typeface="Times New Roman" panose="02020603050405020304" pitchFamily="18" charset="0"/>
                <a:cs typeface="Times New Roman" panose="02020603050405020304" pitchFamily="18" charset="0"/>
              </a:rPr>
              <a:t>Published in:  ICML'23: Proceedings of the 40th International Conference on Machine Learning</a:t>
            </a:r>
            <a:endParaRPr lang="en-US" altLang="zh-CN" dirty="0">
              <a:solidFill>
                <a:srgbClr val="1C6299"/>
              </a:solidFill>
              <a:latin typeface="Times New Roman" panose="02020603050405020304" pitchFamily="18" charset="0"/>
              <a:cs typeface="Times New Roman" panose="02020603050405020304" pitchFamily="18" charset="0"/>
            </a:endParaRPr>
          </a:p>
          <a:p>
            <a:pPr algn="r" defTabSz="913765">
              <a:defRPr/>
            </a:pPr>
            <a:r>
              <a:rPr lang="en-US" altLang="zh-CN" dirty="0">
                <a:solidFill>
                  <a:srgbClr val="1C6299"/>
                </a:solidFill>
                <a:latin typeface="Times New Roman" panose="02020603050405020304" pitchFamily="18" charset="0"/>
                <a:cs typeface="Times New Roman" panose="02020603050405020304" pitchFamily="18" charset="0"/>
              </a:rPr>
              <a:t>Date of Publication:  23 July 2023 </a:t>
            </a:r>
            <a:br>
              <a:rPr lang="en-US" altLang="zh-CN" dirty="0">
                <a:solidFill>
                  <a:srgbClr val="1C6299"/>
                </a:solidFill>
                <a:latin typeface="Times New Roman" panose="02020603050405020304" pitchFamily="18" charset="0"/>
                <a:cs typeface="Times New Roman" panose="02020603050405020304" pitchFamily="18" charset="0"/>
              </a:rPr>
            </a:br>
            <a:br>
              <a:rPr lang="en-US" altLang="zh-CN" dirty="0">
                <a:solidFill>
                  <a:srgbClr val="1C6299"/>
                </a:solidFill>
                <a:latin typeface="Times New Roman" panose="02020603050405020304" pitchFamily="18" charset="0"/>
                <a:cs typeface="Times New Roman" panose="02020603050405020304" pitchFamily="18" charset="0"/>
              </a:rPr>
            </a:br>
            <a:endParaRPr lang="en-US" altLang="zh-CN" dirty="0">
              <a:solidFill>
                <a:srgbClr val="1C6299"/>
              </a:solidFill>
              <a:latin typeface="Times New Roman" panose="02020603050405020304" pitchFamily="18" charset="0"/>
              <a:cs typeface="Times New Roman" panose="02020603050405020304" pitchFamily="18" charset="0"/>
            </a:endParaRPr>
          </a:p>
        </p:txBody>
      </p:sp>
      <p:sp>
        <p:nvSpPr>
          <p:cNvPr id="12" name="椭圆 11"/>
          <p:cNvSpPr/>
          <p:nvPr/>
        </p:nvSpPr>
        <p:spPr>
          <a:xfrm>
            <a:off x="1600553" y="948409"/>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1">
            <a:extLst>
              <a:ext uri="{BEBA8EAE-BF5A-486C-A8C5-ECC9F3942E4B}">
                <a14:imgProps xmlns:a14="http://schemas.microsoft.com/office/drawing/2010/main">
                  <a14:imgLayer r:embed="rId2">
                    <a14:imgEffect>
                      <a14:brightnessContrast bright="14000" contrast="21000"/>
                    </a14:imgEffect>
                    <a14:imgEffect>
                      <a14:colorTemperature colorTemp="72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8" name="文本框 7"/>
          <p:cNvSpPr txBox="1"/>
          <p:nvPr/>
        </p:nvSpPr>
        <p:spPr>
          <a:xfrm>
            <a:off x="4478655" y="1659890"/>
            <a:ext cx="7717790" cy="1265555"/>
          </a:xfrm>
          <a:prstGeom prst="rect">
            <a:avLst/>
          </a:prstGeom>
          <a:noFill/>
        </p:spPr>
        <p:txBody>
          <a:bodyPr wrap="square" rtlCol="0">
            <a:noAutofit/>
          </a:bodyPr>
          <a:lstStyle/>
          <a:p>
            <a:pPr algn="l" defTabSz="913765">
              <a:defRPr/>
            </a:pPr>
            <a:r>
              <a:rPr lang="en-US" altLang="zh-CN" sz="24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Tuning Language Models as Training Data Generators for Augmentation-Enhanced </a:t>
            </a:r>
            <a:endParaRPr lang="en-US" altLang="zh-CN" sz="24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913765">
              <a:defRPr/>
            </a:pPr>
            <a:r>
              <a:rPr lang="en-US" altLang="zh-CN" sz="24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Few-Shot Learning</a:t>
            </a:r>
            <a:endParaRPr lang="en-US" altLang="zh-CN" sz="24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文本占位符 56"/>
          <p:cNvSpPr txBox="1"/>
          <p:nvPr/>
        </p:nvSpPr>
        <p:spPr>
          <a:xfrm>
            <a:off x="2026470" y="5353615"/>
            <a:ext cx="1924047" cy="353120"/>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rgbClr val="1C6299"/>
          </a:solidFill>
        </p:spPr>
        <p:txBody>
          <a:bodyPr vert="horz" wrap="square" lIns="91440" tIns="45720" rIns="91440" bIns="45720" rtlCol="0" anchor="ctr" anchorCtr="0">
            <a:noAutofit/>
          </a:bodyPr>
          <a:lstStyle>
            <a:lvl1pPr marL="0" indent="0" algn="ctr" defTabSz="914400" rtl="0" eaLnBrk="1" latinLnBrk="0" hangingPunct="1">
              <a:lnSpc>
                <a:spcPct val="90000"/>
              </a:lnSpc>
              <a:spcBef>
                <a:spcPts val="1000"/>
              </a:spcBef>
              <a:buFontTx/>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solidFill>
                  <a:sysClr val="window" lastClr="FFFFFF"/>
                </a:solidFill>
                <a:latin typeface="Arial" panose="020B0604020202020204"/>
                <a:ea typeface="微软雅黑" panose="020B0503020204020204" pitchFamily="34" charset="-122"/>
              </a:rPr>
              <a:t>汇报人：刘金</a:t>
            </a:r>
            <a:r>
              <a:rPr lang="zh-CN" altLang="en-US" dirty="0">
                <a:solidFill>
                  <a:sysClr val="window" lastClr="FFFFFF"/>
                </a:solidFill>
                <a:latin typeface="Arial" panose="020B0604020202020204"/>
                <a:ea typeface="微软雅黑" panose="020B0503020204020204" pitchFamily="34" charset="-122"/>
              </a:rPr>
              <a:t>坷</a:t>
            </a:r>
            <a:endParaRPr lang="zh-CN" altLang="en-US" dirty="0">
              <a:solidFill>
                <a:sysClr val="window" lastClr="FFFFFF"/>
              </a:solidFill>
              <a:latin typeface="Arial" panose="020B0604020202020204"/>
              <a:ea typeface="微软雅黑" panose="020B0503020204020204" pitchFamily="34"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7936" y="807481"/>
            <a:ext cx="3140616" cy="2903588"/>
          </a:xfrm>
          <a:prstGeom prst="rect">
            <a:avLst/>
          </a:prstGeom>
        </p:spPr>
      </p:pic>
      <p:sp>
        <p:nvSpPr>
          <p:cNvPr id="2" name="日期占位符 1"/>
          <p:cNvSpPr>
            <a:spLocks noGrp="1"/>
          </p:cNvSpPr>
          <p:nvPr>
            <p:ph type="dt" sz="half" idx="10"/>
          </p:nvPr>
        </p:nvSpPr>
        <p:spPr>
          <a:xfrm>
            <a:off x="2452255" y="5775076"/>
            <a:ext cx="2743200" cy="365125"/>
          </a:xfrm>
        </p:spPr>
        <p:txBody>
          <a:bodyPr/>
          <a:lstStyle/>
          <a:p>
            <a:r>
              <a:rPr lang="en-US" altLang="zh-CN" b="1" dirty="0">
                <a:solidFill>
                  <a:schemeClr val="tx1"/>
                </a:solidFill>
              </a:rPr>
              <a:t>2024-11-20</a:t>
            </a:r>
            <a:endParaRPr lang="en-US" altLang="zh-CN" b="1" dirty="0">
              <a:solidFill>
                <a:schemeClr val="tx1"/>
              </a:solidFill>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8" name="直接连接符 4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4" name="图片 3"/>
          <p:cNvPicPr>
            <a:picLocks noChangeAspect="1"/>
          </p:cNvPicPr>
          <p:nvPr/>
        </p:nvPicPr>
        <p:blipFill>
          <a:blip r:embed="rId2"/>
          <a:stretch>
            <a:fillRect/>
          </a:stretch>
        </p:blipFill>
        <p:spPr>
          <a:xfrm>
            <a:off x="813118" y="789305"/>
            <a:ext cx="10435590" cy="4892040"/>
          </a:xfrm>
          <a:prstGeom prst="rect">
            <a:avLst/>
          </a:prstGeom>
        </p:spPr>
      </p:pic>
      <mc:AlternateContent xmlns:mc="http://schemas.openxmlformats.org/markup-compatibility/2006">
        <mc:Choice xmlns:a14="http://schemas.microsoft.com/office/drawing/2010/main" Requires="a14">
          <p:sp>
            <p:nvSpPr>
              <p:cNvPr id="5" name="文本框 4"/>
              <p:cNvSpPr txBox="1"/>
              <p:nvPr/>
            </p:nvSpPr>
            <p:spPr>
              <a:xfrm>
                <a:off x="808990" y="5597525"/>
                <a:ext cx="10443845" cy="926465"/>
              </a:xfrm>
              <a:prstGeom prst="rect">
                <a:avLst/>
              </a:prstGeom>
              <a:noFill/>
            </p:spPr>
            <p:txBody>
              <a:bodyPr wrap="square" rtlCol="0">
                <a:noAutofit/>
              </a:bodyPr>
              <a:p>
                <a:pPr indent="457200">
                  <a:lnSpc>
                    <a:spcPct val="150000"/>
                  </a:lnSpc>
                </a:pPr>
                <a:r>
                  <a:rPr lang="en-US" altLang="zh-CN">
                    <a:latin typeface="Times New Roman" panose="02020603050405020304" pitchFamily="18" charset="0"/>
                    <a:ea typeface="宋体" panose="02010600030101010101" pitchFamily="2" charset="-122"/>
                    <a:cs typeface="Times New Roman" panose="02020603050405020304" pitchFamily="18" charset="0"/>
                  </a:rPr>
                  <a:t>在 GLUE 基准测试的所有任务上进行评估</a:t>
                </a:r>
                <a:r>
                  <a:rPr lang="zh-CN" altLang="en-US">
                    <a:latin typeface="Times New Roman" panose="02020603050405020304" pitchFamily="18" charset="0"/>
                    <a:ea typeface="宋体" panose="02010600030101010101" pitchFamily="2" charset="-122"/>
                    <a:cs typeface="Times New Roman" panose="02020603050405020304" pitchFamily="18" charset="0"/>
                  </a:rPr>
                  <a:t>，</a:t>
                </a:r>
                <a:r>
                  <a:rPr lang="en-US" altLang="zh-CN">
                    <a:latin typeface="Times New Roman" panose="02020603050405020304" pitchFamily="18" charset="0"/>
                    <a:ea typeface="宋体" panose="02010600030101010101" pitchFamily="2" charset="-122"/>
                    <a:cs typeface="Times New Roman" panose="02020603050405020304" pitchFamily="18" charset="0"/>
                  </a:rPr>
                  <a:t>使用 CTRL（1.6B 参数）作为生成器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Cambria Math" panose="02040503050406030204" pitchFamily="18" charset="0"/>
                          </a:rPr>
                          <m:t>𝐺</m:t>
                        </m:r>
                      </m:e>
                      <m:sub>
                        <m:r>
                          <a:rPr lang="en-US" altLang="zh-CN" i="1">
                            <a:latin typeface="Cambria Math" panose="02040503050406030204" pitchFamily="18" charset="0"/>
                            <a:ea typeface="MS Mincho" charset="0"/>
                            <a:cs typeface="Cambria Math" panose="02040503050406030204" pitchFamily="18" charset="0"/>
                          </a:rPr>
                          <m:t>𝜃</m:t>
                        </m:r>
                      </m:sub>
                    </m:sSub>
                  </m:oMath>
                </a14:m>
                <a:r>
                  <a:rPr lang="zh-CN" altLang="en-US">
                    <a:latin typeface="Times New Roman" panose="02020603050405020304" pitchFamily="18" charset="0"/>
                    <a:ea typeface="宋体" panose="02010600030101010101" pitchFamily="2" charset="-122"/>
                    <a:cs typeface="Times New Roman" panose="02020603050405020304" pitchFamily="18" charset="0"/>
                  </a:rPr>
                  <a:t>、</a:t>
                </a:r>
                <a:r>
                  <a:rPr lang="en-US" altLang="zh-CN">
                    <a:latin typeface="Times New Roman" panose="02020603050405020304" pitchFamily="18" charset="0"/>
                    <a:ea typeface="宋体" panose="02010600030101010101" pitchFamily="2" charset="-122"/>
                    <a:cs typeface="Times New Roman" panose="02020603050405020304" pitchFamily="18" charset="0"/>
                  </a:rPr>
                  <a:t>使用 RoBERTaLarge（356M 参数）作为分类器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Cambria Math" panose="02040503050406030204" pitchFamily="18" charset="0"/>
                          </a:rPr>
                          <m:t>𝐶</m:t>
                        </m:r>
                      </m:e>
                      <m:sub>
                        <m:r>
                          <a:rPr lang="en-US" altLang="zh-CN" i="1">
                            <a:latin typeface="Cambria Math" panose="02040503050406030204" pitchFamily="18" charset="0"/>
                            <a:ea typeface="MS Mincho" charset="0"/>
                            <a:cs typeface="Cambria Math" panose="02040503050406030204" pitchFamily="18" charset="0"/>
                          </a:rPr>
                          <m:t>𝜙</m:t>
                        </m:r>
                        <m:r>
                          <a:rPr lang="en-US" altLang="zh-CN" i="1">
                            <a:latin typeface="Cambria Math" panose="02040503050406030204" pitchFamily="18" charset="0"/>
                            <a:ea typeface="MS Mincho" charset="0"/>
                            <a:cs typeface="Cambria Math" panose="02040503050406030204" pitchFamily="18" charset="0"/>
                          </a:rPr>
                          <m:t>​ </m:t>
                        </m:r>
                      </m:sub>
                    </m:sSub>
                  </m:oMath>
                </a14:m>
                <a:r>
                  <a:rPr lang="zh-CN" altLang="en-US">
                    <a:latin typeface="Times New Roman" panose="02020603050405020304" pitchFamily="18" charset="0"/>
                    <a:ea typeface="宋体" panose="02010600030101010101" pitchFamily="2" charset="-122"/>
                    <a:cs typeface="Times New Roman" panose="02020603050405020304" pitchFamily="18" charset="0"/>
                  </a:rPr>
                  <a:t>。</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808990" y="5597525"/>
                <a:ext cx="10443845" cy="926465"/>
              </a:xfrm>
              <a:prstGeom prst="rect">
                <a:avLst/>
              </a:prstGeom>
              <a:blipFill rotWithShape="1">
                <a:blip r:embed="rId3"/>
                <a:stretch>
                  <a:fillRect b="-83825"/>
                </a:stretch>
              </a:blipFill>
            </p:spPr>
            <p:txBody>
              <a:bodyPr/>
              <a:lstStyle/>
              <a:p>
                <a:r>
                  <a:rPr lang="zh-CN" altLang="en-US">
                    <a:noFill/>
                  </a:rPr>
                  <a:t> </a:t>
                </a:r>
              </a:p>
            </p:txBody>
          </p:sp>
        </mc:Fallback>
      </mc:AlternateContent>
      <p:sp>
        <p:nvSpPr>
          <p:cNvPr id="7" name="标题占位符 1"/>
          <p:cNvSpPr txBox="1"/>
          <p:nvPr/>
        </p:nvSpPr>
        <p:spPr>
          <a:xfrm>
            <a:off x="1027430" y="104140"/>
            <a:ext cx="7830185" cy="57975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实验</a:t>
            </a:r>
            <a:endParaRPr kumimoji="0" lang="zh-CN" altLang="en-US"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8" name="直接连接符 47"/>
          <p:cNvCxnSpPr/>
          <p:nvPr/>
        </p:nvCxnSpPr>
        <p:spPr>
          <a:xfrm>
            <a:off x="660400" y="760413"/>
            <a:ext cx="10858500" cy="0"/>
          </a:xfrm>
          <a:prstGeom prst="line">
            <a:avLst/>
          </a:prstGeom>
          <a:noFill/>
          <a:ln w="22225" cap="flat" cmpd="sng" algn="ctr">
            <a:solidFill>
              <a:srgbClr val="1C6299"/>
            </a:solidFill>
            <a:prstDash val="solid"/>
            <a:miter lim="800000"/>
          </a:ln>
          <a:effectLst/>
        </p:spPr>
      </p:cxnSp>
      <mc:AlternateContent xmlns:mc="http://schemas.openxmlformats.org/markup-compatibility/2006">
        <mc:Choice xmlns:a14="http://schemas.microsoft.com/office/drawing/2010/main" Requires="a14">
          <p:sp>
            <p:nvSpPr>
              <p:cNvPr id="5" name="文本框 4"/>
              <p:cNvSpPr txBox="1"/>
              <p:nvPr/>
            </p:nvSpPr>
            <p:spPr>
              <a:xfrm>
                <a:off x="989648" y="3424555"/>
                <a:ext cx="10443845" cy="2055495"/>
              </a:xfrm>
              <a:prstGeom prst="rect">
                <a:avLst/>
              </a:prstGeom>
              <a:noFill/>
            </p:spPr>
            <p:txBody>
              <a:bodyPr wrap="square" rtlCol="0">
                <a:noAutofit/>
              </a:bodyPr>
              <a:p>
                <a:pPr marL="285750" indent="-285750">
                  <a:lnSpc>
                    <a:spcPct val="150000"/>
                  </a:lnSpc>
                  <a:buFont typeface="Arial" panose="020B0604020202020204" pitchFamily="34" charset="0"/>
                  <a:buChar char="•"/>
                </a:pPr>
                <a:r>
                  <a:rPr lang="en-US" altLang="zh-CN">
                    <a:latin typeface="Times New Roman" panose="02020603050405020304" pitchFamily="18" charset="0"/>
                    <a:ea typeface="宋体" panose="02010600030101010101" pitchFamily="2" charset="-122"/>
                    <a:cs typeface="Times New Roman" panose="02020603050405020304" pitchFamily="18" charset="0"/>
                  </a:rPr>
                  <a:t>使用标准的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Cambria Math" panose="02040503050406030204" pitchFamily="18" charset="0"/>
                          </a:rPr>
                          <m:t>𝐿</m:t>
                        </m:r>
                      </m:e>
                      <m:sub>
                        <m:r>
                          <a:rPr lang="en-US" altLang="zh-CN" i="1">
                            <a:latin typeface="Cambria Math" panose="02040503050406030204" pitchFamily="18" charset="0"/>
                            <a:ea typeface="宋体" panose="02010600030101010101" pitchFamily="2" charset="-122"/>
                            <a:cs typeface="Cambria Math" panose="02040503050406030204" pitchFamily="18" charset="0"/>
                          </a:rPr>
                          <m:t>𝑔𝑒𝑛</m:t>
                        </m:r>
                      </m:sub>
                    </m:sSub>
                  </m:oMath>
                </a14:m>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Times New Roman" panose="02020603050405020304" pitchFamily="18" charset="0"/>
                  </a:rPr>
                  <a:t>替代本文提出的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Cambria Math" panose="02040503050406030204" pitchFamily="18" charset="0"/>
                          </a:rPr>
                          <m:t>𝐿</m:t>
                        </m:r>
                      </m:e>
                      <m:sub>
                        <m:r>
                          <a:rPr lang="en-US" altLang="zh-CN" i="1">
                            <a:latin typeface="Cambria Math" panose="02040503050406030204" pitchFamily="18" charset="0"/>
                            <a:ea typeface="宋体" panose="02010600030101010101" pitchFamily="2" charset="-122"/>
                            <a:cs typeface="Cambria Math" panose="02040503050406030204" pitchFamily="18" charset="0"/>
                          </a:rPr>
                          <m:t>𝑤</m:t>
                        </m:r>
                        <m:r>
                          <a:rPr lang="en-US" altLang="zh-CN" i="1">
                            <a:latin typeface="Cambria Math" panose="02040503050406030204" pitchFamily="18" charset="0"/>
                            <a:ea typeface="MS Mincho" charset="0"/>
                            <a:cs typeface="Cambria Math" panose="02040503050406030204" pitchFamily="18" charset="0"/>
                          </a:rPr>
                          <m:t>−</m:t>
                        </m:r>
                        <m:r>
                          <a:rPr lang="en-US" altLang="zh-CN" i="1">
                            <a:latin typeface="Cambria Math" panose="02040503050406030204" pitchFamily="18" charset="0"/>
                            <a:ea typeface="宋体" panose="02010600030101010101" pitchFamily="2" charset="-122"/>
                            <a:cs typeface="Cambria Math" panose="02040503050406030204" pitchFamily="18" charset="0"/>
                          </a:rPr>
                          <m:t>𝑔𝑒𝑛</m:t>
                        </m:r>
                      </m:sub>
                    </m:sSub>
                  </m:oMath>
                </a14:m>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Times New Roman" panose="02020603050405020304" pitchFamily="18" charset="0"/>
                  </a:rPr>
                  <a:t>生成器训练目标。</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r>
                  <a:rPr lang="en-US" altLang="zh-CN">
                    <a:latin typeface="Times New Roman" panose="02020603050405020304" pitchFamily="18" charset="0"/>
                    <a:ea typeface="宋体" panose="02010600030101010101" pitchFamily="2" charset="-122"/>
                    <a:cs typeface="Times New Roman" panose="02020603050405020304" pitchFamily="18" charset="0"/>
                  </a:rPr>
                  <a:t>将生成损失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Cambria Math" panose="02040503050406030204" pitchFamily="18" charset="0"/>
                          </a:rPr>
                          <m:t>𝐿</m:t>
                        </m:r>
                      </m:e>
                      <m:sub>
                        <m:r>
                          <a:rPr lang="en-US" altLang="zh-CN" i="1">
                            <a:latin typeface="Cambria Math" panose="02040503050406030204" pitchFamily="18" charset="0"/>
                            <a:ea typeface="宋体" panose="02010600030101010101" pitchFamily="2" charset="-122"/>
                            <a:cs typeface="Cambria Math" panose="02040503050406030204" pitchFamily="18" charset="0"/>
                          </a:rPr>
                          <m:t>𝑔𝑒𝑛</m:t>
                        </m:r>
                      </m:sub>
                    </m:sSub>
                  </m:oMath>
                </a14:m>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Times New Roman" panose="02020603050405020304" pitchFamily="18" charset="0"/>
                  </a:rPr>
                  <a:t>和判别损失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Cambria Math" panose="02040503050406030204" pitchFamily="18" charset="0"/>
                          </a:rPr>
                          <m:t>𝐿</m:t>
                        </m:r>
                      </m:e>
                      <m:sub>
                        <m:r>
                          <a:rPr lang="en-US" altLang="zh-CN" i="1">
                            <a:latin typeface="Cambria Math" panose="02040503050406030204" pitchFamily="18" charset="0"/>
                            <a:ea typeface="宋体" panose="02010600030101010101" pitchFamily="2" charset="-122"/>
                            <a:cs typeface="Cambria Math" panose="02040503050406030204" pitchFamily="18" charset="0"/>
                          </a:rPr>
                          <m:t>𝑑𝑖𝑠𝑐</m:t>
                        </m:r>
                      </m:sub>
                    </m:sSub>
                  </m:oMath>
                </a14:m>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Times New Roman" panose="02020603050405020304" pitchFamily="18" charset="0"/>
                  </a:rPr>
                  <a:t>直接结合起来用于生成器训练。</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r>
                  <a:rPr lang="en-US" altLang="zh-CN">
                    <a:latin typeface="Times New Roman" panose="02020603050405020304" pitchFamily="18" charset="0"/>
                    <a:ea typeface="宋体" panose="02010600030101010101" pitchFamily="2" charset="-122"/>
                    <a:cs typeface="Times New Roman" panose="02020603050405020304" pitchFamily="18" charset="0"/>
                  </a:rPr>
                  <a:t>在分类器微调时不</a:t>
                </a:r>
                <a:r>
                  <a:rPr lang="zh-CN" altLang="en-US">
                    <a:latin typeface="Times New Roman" panose="02020603050405020304" pitchFamily="18" charset="0"/>
                    <a:ea typeface="宋体" panose="02010600030101010101" pitchFamily="2" charset="-122"/>
                    <a:cs typeface="Times New Roman" panose="02020603050405020304" pitchFamily="18" charset="0"/>
                  </a:rPr>
                  <a:t>使</a:t>
                </a:r>
                <a:r>
                  <a:rPr lang="en-US" altLang="zh-CN">
                    <a:latin typeface="Times New Roman" panose="02020603050405020304" pitchFamily="18" charset="0"/>
                    <a:ea typeface="宋体" panose="02010600030101010101" pitchFamily="2" charset="-122"/>
                    <a:cs typeface="Times New Roman" panose="02020603050405020304" pitchFamily="18" charset="0"/>
                  </a:rPr>
                  <a:t>用标签平滑。</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r>
                  <a:rPr lang="en-US" altLang="zh-CN">
                    <a:latin typeface="Times New Roman" panose="02020603050405020304" pitchFamily="18" charset="0"/>
                    <a:ea typeface="宋体" panose="02010600030101010101" pitchFamily="2" charset="-122"/>
                    <a:cs typeface="Times New Roman" panose="02020603050405020304" pitchFamily="18" charset="0"/>
                  </a:rPr>
                  <a:t>在分类器微调时不使用时间集成。</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r>
                  <a:rPr lang="en-US" altLang="zh-CN">
                    <a:latin typeface="Times New Roman" panose="02020603050405020304" pitchFamily="18" charset="0"/>
                    <a:ea typeface="宋体" panose="02010600030101010101" pitchFamily="2" charset="-122"/>
                    <a:cs typeface="Times New Roman" panose="02020603050405020304" pitchFamily="18" charset="0"/>
                  </a:rPr>
                  <a:t>直接在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Cambria Math" panose="02040503050406030204" pitchFamily="18" charset="0"/>
                          </a:rPr>
                          <m:t>𝐷</m:t>
                        </m:r>
                      </m:e>
                      <m:sub>
                        <m:r>
                          <a:rPr lang="en-US" altLang="zh-CN" i="1">
                            <a:latin typeface="Cambria Math" panose="02040503050406030204" pitchFamily="18" charset="0"/>
                            <a:ea typeface="宋体" panose="02010600030101010101" pitchFamily="2" charset="-122"/>
                            <a:cs typeface="Cambria Math" panose="02040503050406030204" pitchFamily="18" charset="0"/>
                          </a:rPr>
                          <m:t>𝑡𝑟𝑎𝑖𝑛</m:t>
                        </m:r>
                      </m:sub>
                    </m:sSub>
                  </m:oMath>
                </a14:m>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Times New Roman" panose="02020603050405020304" pitchFamily="18" charset="0"/>
                  </a:rPr>
                  <a:t>和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Cambria Math" panose="02040503050406030204" pitchFamily="18" charset="0"/>
                          </a:rPr>
                          <m:t>𝐷</m:t>
                        </m:r>
                      </m:e>
                      <m:sub>
                        <m:r>
                          <a:rPr lang="en-US" altLang="zh-CN" i="1">
                            <a:latin typeface="Cambria Math" panose="02040503050406030204" pitchFamily="18" charset="0"/>
                            <a:ea typeface="宋体" panose="02010600030101010101" pitchFamily="2" charset="-122"/>
                            <a:cs typeface="Cambria Math" panose="02040503050406030204" pitchFamily="18" charset="0"/>
                          </a:rPr>
                          <m:t>𝑔𝑒𝑛</m:t>
                        </m:r>
                      </m:sub>
                    </m:sSub>
                  </m:oMath>
                </a14:m>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Times New Roman" panose="02020603050405020304" pitchFamily="18" charset="0"/>
                  </a:rPr>
                  <a:t>的组合上</a:t>
                </a:r>
                <a:r>
                  <a:rPr lang="zh-CN" altLang="en-US">
                    <a:latin typeface="Times New Roman" panose="02020603050405020304" pitchFamily="18" charset="0"/>
                    <a:ea typeface="宋体" panose="02010600030101010101" pitchFamily="2" charset="-122"/>
                    <a:cs typeface="Times New Roman" panose="02020603050405020304" pitchFamily="18" charset="0"/>
                  </a:rPr>
                  <a:t>一次性</a:t>
                </a:r>
                <a:r>
                  <a:rPr lang="en-US" altLang="zh-CN">
                    <a:latin typeface="Times New Roman" panose="02020603050405020304" pitchFamily="18" charset="0"/>
                    <a:ea typeface="宋体" panose="02010600030101010101" pitchFamily="2" charset="-122"/>
                    <a:cs typeface="Times New Roman" panose="02020603050405020304" pitchFamily="18" charset="0"/>
                  </a:rPr>
                  <a:t>微调分类器。</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989648" y="3424555"/>
                <a:ext cx="10443845" cy="2055495"/>
              </a:xfrm>
              <a:prstGeom prst="rect">
                <a:avLst/>
              </a:prstGeom>
              <a:blipFill rotWithShape="1">
                <a:blip r:embed="rId2"/>
                <a:stretch>
                  <a:fillRect l="-3" r="3" b="-2780"/>
                </a:stretch>
              </a:blipFill>
            </p:spPr>
            <p:txBody>
              <a:bodyPr/>
              <a:lstStyle/>
              <a:p>
                <a:r>
                  <a:rPr lang="zh-CN" altLang="en-US">
                    <a:noFill/>
                  </a:rPr>
                  <a:t> </a:t>
                </a:r>
              </a:p>
            </p:txBody>
          </p:sp>
        </mc:Fallback>
      </mc:AlternateContent>
      <p:sp>
        <p:nvSpPr>
          <p:cNvPr id="7" name="标题占位符 1"/>
          <p:cNvSpPr txBox="1"/>
          <p:nvPr/>
        </p:nvSpPr>
        <p:spPr>
          <a:xfrm>
            <a:off x="1027430" y="104140"/>
            <a:ext cx="7830185" cy="57975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实验</a:t>
            </a:r>
            <a:endParaRPr kumimoji="0" lang="zh-CN" altLang="en-US"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endParaRPr>
          </a:p>
        </p:txBody>
      </p:sp>
      <p:pic>
        <p:nvPicPr>
          <p:cNvPr id="3" name="图片 2"/>
          <p:cNvPicPr>
            <a:picLocks noChangeAspect="1"/>
          </p:cNvPicPr>
          <p:nvPr/>
        </p:nvPicPr>
        <p:blipFill>
          <a:blip r:embed="rId3"/>
          <a:stretch>
            <a:fillRect/>
          </a:stretch>
        </p:blipFill>
        <p:spPr>
          <a:xfrm>
            <a:off x="1051560" y="950595"/>
            <a:ext cx="10320020" cy="2252980"/>
          </a:xfrm>
          <a:prstGeom prst="rect">
            <a:avLst/>
          </a:prstGeom>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8" name="直接连接符 47"/>
          <p:cNvCxnSpPr/>
          <p:nvPr/>
        </p:nvCxnSpPr>
        <p:spPr>
          <a:xfrm>
            <a:off x="660400" y="760413"/>
            <a:ext cx="10858500" cy="0"/>
          </a:xfrm>
          <a:prstGeom prst="line">
            <a:avLst/>
          </a:prstGeom>
          <a:noFill/>
          <a:ln w="22225" cap="flat" cmpd="sng" algn="ctr">
            <a:solidFill>
              <a:srgbClr val="1C6299"/>
            </a:solidFill>
            <a:prstDash val="solid"/>
            <a:miter lim="800000"/>
          </a:ln>
          <a:effectLst/>
        </p:spPr>
      </p:cxnSp>
      <mc:AlternateContent xmlns:mc="http://schemas.openxmlformats.org/markup-compatibility/2006">
        <mc:Choice xmlns:a14="http://schemas.microsoft.com/office/drawing/2010/main" Requires="a14">
          <p:sp>
            <p:nvSpPr>
              <p:cNvPr id="5" name="文本框 4"/>
              <p:cNvSpPr txBox="1"/>
              <p:nvPr/>
            </p:nvSpPr>
            <p:spPr>
              <a:xfrm>
                <a:off x="882968" y="4957445"/>
                <a:ext cx="10443845" cy="1287145"/>
              </a:xfrm>
              <a:prstGeom prst="rect">
                <a:avLst/>
              </a:prstGeom>
              <a:noFill/>
            </p:spPr>
            <p:txBody>
              <a:bodyPr wrap="square" rtlCol="0">
                <a:noAutofit/>
              </a:bodyPr>
              <a:p>
                <a:pPr marL="285750" indent="-285750">
                  <a:lnSpc>
                    <a:spcPct val="150000"/>
                  </a:lnSpc>
                  <a:buFont typeface="Arial" panose="020B0604020202020204" pitchFamily="34" charset="0"/>
                  <a:buChar char="•"/>
                </a:pPr>
                <a:r>
                  <a:rPr lang="en-US" altLang="zh-CN">
                    <a:latin typeface="Times New Roman" panose="02020603050405020304" pitchFamily="18" charset="0"/>
                    <a:ea typeface="宋体" panose="02010600030101010101" pitchFamily="2" charset="-122"/>
                    <a:cs typeface="Times New Roman" panose="02020603050405020304" pitchFamily="18" charset="0"/>
                  </a:rPr>
                  <a:t>标准语言建模损失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Cambria Math" panose="02040503050406030204" pitchFamily="18" charset="0"/>
                          </a:rPr>
                          <m:t>𝐿</m:t>
                        </m:r>
                      </m:e>
                      <m:sub>
                        <m:r>
                          <a:rPr lang="en-US" altLang="zh-CN" i="1">
                            <a:latin typeface="Cambria Math" panose="02040503050406030204" pitchFamily="18" charset="0"/>
                            <a:ea typeface="宋体" panose="02010600030101010101" pitchFamily="2" charset="-122"/>
                            <a:cs typeface="Cambria Math" panose="02040503050406030204" pitchFamily="18" charset="0"/>
                          </a:rPr>
                          <m:t>𝑔𝑒𝑛</m:t>
                        </m:r>
                      </m:sub>
                    </m:sSub>
                  </m:oMath>
                </a14:m>
                <a:r>
                  <a:rPr lang="en-US" altLang="zh-CN">
                    <a:latin typeface="Times New Roman" panose="02020603050405020304" pitchFamily="18" charset="0"/>
                    <a:ea typeface="宋体" panose="02010600030101010101" pitchFamily="2" charset="-122"/>
                    <a:cs typeface="Times New Roman" panose="02020603050405020304" pitchFamily="18" charset="0"/>
                  </a:rPr>
                  <a:t>。</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r>
                  <a:rPr lang="en-US" altLang="zh-CN">
                    <a:latin typeface="Times New Roman" panose="02020603050405020304" pitchFamily="18" charset="0"/>
                    <a:ea typeface="宋体" panose="02010600030101010101" pitchFamily="2" charset="-122"/>
                    <a:cs typeface="Times New Roman" panose="02020603050405020304" pitchFamily="18" charset="0"/>
                  </a:rPr>
                  <a:t>将生成损失和判别损失直接相加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Cambria Math" panose="02040503050406030204" pitchFamily="18" charset="0"/>
                          </a:rPr>
                          <m:t>𝐿</m:t>
                        </m:r>
                      </m:e>
                      <m:sub>
                        <m:r>
                          <a:rPr lang="en-US" altLang="zh-CN" i="1">
                            <a:latin typeface="Cambria Math" panose="02040503050406030204" pitchFamily="18" charset="0"/>
                            <a:ea typeface="宋体" panose="02010600030101010101" pitchFamily="2" charset="-122"/>
                            <a:cs typeface="Cambria Math" panose="02040503050406030204" pitchFamily="18" charset="0"/>
                          </a:rPr>
                          <m:t>𝑔𝑒𝑛</m:t>
                        </m:r>
                      </m:sub>
                    </m:sSub>
                  </m:oMath>
                </a14:m>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Cambria Math" panose="02040503050406030204" pitchFamily="18" charset="0"/>
                          </a:rPr>
                          <m:t>𝐿</m:t>
                        </m:r>
                      </m:e>
                      <m:sub>
                        <m:r>
                          <a:rPr lang="en-US" altLang="zh-CN" i="1">
                            <a:latin typeface="Cambria Math" panose="02040503050406030204" pitchFamily="18" charset="0"/>
                            <a:ea typeface="宋体" panose="02010600030101010101" pitchFamily="2" charset="-122"/>
                            <a:cs typeface="Cambria Math" panose="02040503050406030204" pitchFamily="18" charset="0"/>
                          </a:rPr>
                          <m:t>𝑑𝑖𝑠𝑐</m:t>
                        </m:r>
                      </m:sub>
                    </m:sSub>
                  </m:oMath>
                </a14:m>
                <a:r>
                  <a:rPr lang="en-US" altLang="zh-CN">
                    <a:latin typeface="Times New Roman" panose="02020603050405020304" pitchFamily="18" charset="0"/>
                    <a:ea typeface="宋体" panose="02010600030101010101" pitchFamily="2" charset="-122"/>
                    <a:cs typeface="Times New Roman" panose="02020603050405020304" pitchFamily="18" charset="0"/>
                  </a:rPr>
                  <a:t>​。</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r>
                  <a:rPr lang="en-US" altLang="zh-CN">
                    <a:latin typeface="Times New Roman" panose="02020603050405020304" pitchFamily="18" charset="0"/>
                    <a:ea typeface="宋体" panose="02010600030101010101" pitchFamily="2" charset="-122"/>
                    <a:cs typeface="Times New Roman" panose="02020603050405020304" pitchFamily="18" charset="0"/>
                  </a:rPr>
                  <a:t>本文提出的加权最大似然损失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Cambria Math" panose="02040503050406030204" pitchFamily="18" charset="0"/>
                          </a:rPr>
                          <m:t>𝐿</m:t>
                        </m:r>
                      </m:e>
                      <m:sub>
                        <m:r>
                          <a:rPr lang="en-US" altLang="zh-CN" i="1">
                            <a:latin typeface="Cambria Math" panose="02040503050406030204" pitchFamily="18" charset="0"/>
                            <a:ea typeface="宋体" panose="02010600030101010101" pitchFamily="2" charset="-122"/>
                            <a:cs typeface="Cambria Math" panose="02040503050406030204" pitchFamily="18" charset="0"/>
                          </a:rPr>
                          <m:t>𝑤</m:t>
                        </m:r>
                        <m:r>
                          <a:rPr lang="en-US" altLang="zh-CN" i="1">
                            <a:latin typeface="Cambria Math" panose="02040503050406030204" pitchFamily="18" charset="0"/>
                            <a:ea typeface="宋体" panose="02010600030101010101" pitchFamily="2" charset="-122"/>
                            <a:cs typeface="Cambria Math" panose="02040503050406030204" pitchFamily="18" charset="0"/>
                          </a:rPr>
                          <m:t>−</m:t>
                        </m:r>
                        <m:r>
                          <a:rPr lang="en-US" altLang="zh-CN" i="1">
                            <a:latin typeface="Cambria Math" panose="02040503050406030204" pitchFamily="18" charset="0"/>
                            <a:ea typeface="宋体" panose="02010600030101010101" pitchFamily="2" charset="-122"/>
                            <a:cs typeface="Cambria Math" panose="02040503050406030204" pitchFamily="18" charset="0"/>
                          </a:rPr>
                          <m:t>𝑔𝑒𝑛</m:t>
                        </m:r>
                      </m:sub>
                    </m:sSub>
                  </m:oMath>
                </a14:m>
                <a:r>
                  <a:rPr lang="en-US" altLang="zh-CN">
                    <a:latin typeface="Times New Roman" panose="02020603050405020304" pitchFamily="18" charset="0"/>
                    <a:ea typeface="宋体" panose="02010600030101010101" pitchFamily="2" charset="-122"/>
                    <a:cs typeface="Times New Roman" panose="02020603050405020304" pitchFamily="18" charset="0"/>
                  </a:rPr>
                  <a:t>。</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882968" y="4957445"/>
                <a:ext cx="10443845" cy="1287145"/>
              </a:xfrm>
              <a:prstGeom prst="rect">
                <a:avLst/>
              </a:prstGeom>
              <a:blipFill rotWithShape="1">
                <a:blip r:embed="rId2"/>
                <a:stretch>
                  <a:fillRect l="-3" r="3" b="-197"/>
                </a:stretch>
              </a:blipFill>
            </p:spPr>
            <p:txBody>
              <a:bodyPr/>
              <a:lstStyle/>
              <a:p>
                <a:r>
                  <a:rPr lang="zh-CN" altLang="en-US">
                    <a:noFill/>
                  </a:rPr>
                  <a:t> </a:t>
                </a:r>
              </a:p>
            </p:txBody>
          </p:sp>
        </mc:Fallback>
      </mc:AlternateContent>
      <p:sp>
        <p:nvSpPr>
          <p:cNvPr id="7" name="标题占位符 1"/>
          <p:cNvSpPr txBox="1"/>
          <p:nvPr/>
        </p:nvSpPr>
        <p:spPr>
          <a:xfrm>
            <a:off x="1027430" y="104140"/>
            <a:ext cx="7830185" cy="57975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实验</a:t>
            </a:r>
            <a:endParaRPr kumimoji="0" lang="zh-CN" altLang="en-US"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endParaRPr>
          </a:p>
        </p:txBody>
      </p:sp>
      <p:pic>
        <p:nvPicPr>
          <p:cNvPr id="4" name="图片 3"/>
          <p:cNvPicPr>
            <a:picLocks noChangeAspect="1"/>
          </p:cNvPicPr>
          <p:nvPr/>
        </p:nvPicPr>
        <p:blipFill>
          <a:blip r:embed="rId3"/>
          <a:stretch>
            <a:fillRect/>
          </a:stretch>
        </p:blipFill>
        <p:spPr>
          <a:xfrm>
            <a:off x="690880" y="1056005"/>
            <a:ext cx="10828020" cy="1402080"/>
          </a:xfrm>
          <a:prstGeom prst="rect">
            <a:avLst/>
          </a:prstGeom>
        </p:spPr>
      </p:pic>
      <p:pic>
        <p:nvPicPr>
          <p:cNvPr id="8" name="图片 7"/>
          <p:cNvPicPr>
            <a:picLocks noChangeAspect="1"/>
          </p:cNvPicPr>
          <p:nvPr/>
        </p:nvPicPr>
        <p:blipFill>
          <a:blip r:embed="rId4"/>
          <a:stretch>
            <a:fillRect/>
          </a:stretch>
        </p:blipFill>
        <p:spPr>
          <a:xfrm>
            <a:off x="3018790" y="2458085"/>
            <a:ext cx="6172200" cy="2499360"/>
          </a:xfrm>
          <a:prstGeom prst="rect">
            <a:avLst/>
          </a:prstGeom>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93751" y="212782"/>
            <a:ext cx="1966449" cy="575997"/>
          </a:xfrm>
          <a:prstGeom prst="rect">
            <a:avLst/>
          </a:prstGeom>
        </p:spPr>
      </p:pic>
      <p:sp>
        <p:nvSpPr>
          <p:cNvPr id="4" name="文本占位符 56"/>
          <p:cNvSpPr txBox="1"/>
          <p:nvPr/>
        </p:nvSpPr>
        <p:spPr>
          <a:xfrm>
            <a:off x="2026470" y="5353615"/>
            <a:ext cx="1924047" cy="353120"/>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rgbClr val="1C6299"/>
          </a:solidFill>
        </p:spPr>
        <p:txBody>
          <a:bodyPr vert="horz" wrap="square" lIns="91440" tIns="45720" rIns="91440" bIns="45720" rtlCol="0" anchor="ctr" anchorCtr="0">
            <a:noAutofit/>
          </a:bodyPr>
          <a:lstStyle>
            <a:lvl1pPr marL="0" indent="0" algn="ctr" defTabSz="914400" rtl="0" eaLnBrk="1" latinLnBrk="0" hangingPunct="1">
              <a:lnSpc>
                <a:spcPct val="90000"/>
              </a:lnSpc>
              <a:spcBef>
                <a:spcPts val="1000"/>
              </a:spcBef>
              <a:buFontTx/>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solidFill>
                  <a:sysClr val="window" lastClr="FFFFFF"/>
                </a:solidFill>
                <a:latin typeface="Arial" panose="020B0604020202020204"/>
                <a:ea typeface="微软雅黑" panose="020B0503020204020204" pitchFamily="34" charset="-122"/>
              </a:rPr>
              <a:t>汇报人：</a:t>
            </a:r>
            <a:r>
              <a:rPr lang="zh-CN" altLang="en-US" dirty="0">
                <a:solidFill>
                  <a:sysClr val="window" lastClr="FFFFFF"/>
                </a:solidFill>
                <a:latin typeface="Arial" panose="020B0604020202020204"/>
                <a:ea typeface="微软雅黑" panose="020B0503020204020204" pitchFamily="34" charset="-122"/>
              </a:rPr>
              <a:t>刘金坷</a:t>
            </a:r>
            <a:endParaRPr lang="zh-CN" altLang="en-US" dirty="0">
              <a:solidFill>
                <a:sysClr val="window" lastClr="FFFFFF"/>
              </a:solidFill>
              <a:latin typeface="Arial" panose="020B0604020202020204"/>
              <a:ea typeface="微软雅黑" panose="020B0503020204020204" pitchFamily="34" charset="-122"/>
            </a:endParaRPr>
          </a:p>
        </p:txBody>
      </p:sp>
      <p:sp>
        <p:nvSpPr>
          <p:cNvPr id="27" name="矩形 26"/>
          <p:cNvSpPr/>
          <p:nvPr/>
        </p:nvSpPr>
        <p:spPr>
          <a:xfrm>
            <a:off x="820420" y="3763645"/>
            <a:ext cx="11257915" cy="1006475"/>
          </a:xfrm>
          <a:prstGeom prst="rect">
            <a:avLst/>
          </a:prstGeom>
        </p:spPr>
        <p:txBody>
          <a:bodyPr wrap="square" lIns="91397" tIns="45699" rIns="91397" bIns="45699">
            <a:noAutofit/>
          </a:bodyPr>
          <a:lstStyle/>
          <a:p>
            <a:pPr algn="r" defTabSz="913765">
              <a:defRPr/>
            </a:pPr>
            <a:r>
              <a:rPr lang="en-US" altLang="zh-C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mn-ea"/>
              </a:rPr>
              <a:t>Yu Meng</a:t>
            </a:r>
            <a:r>
              <a:rPr lang="en-US" altLang="zh-CN"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mn-ea"/>
              </a:rPr>
              <a:t>Martin Michalski</a:t>
            </a:r>
            <a:r>
              <a:rPr lang="en-US" altLang="zh-CN"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mn-ea"/>
              </a:rPr>
              <a:t>Jiaxin Huang</a:t>
            </a:r>
            <a:r>
              <a:rPr lang="en-US" altLang="zh-CN"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mn-ea"/>
              </a:rPr>
              <a:t>Yu Zhang</a:t>
            </a:r>
            <a:r>
              <a:rPr lang="en-US" altLang="zh-CN"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mn-ea"/>
              </a:rPr>
              <a:t>Tarek Abdelzaher,Jiawei Han</a:t>
            </a:r>
            <a:endParaRPr lang="en-US" altLang="zh-CN" b="0" i="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r" defTabSz="913765">
              <a:defRPr/>
            </a:pPr>
            <a:r>
              <a:rPr lang="en-US" altLang="zh-CN" dirty="0">
                <a:solidFill>
                  <a:srgbClr val="1C6299"/>
                </a:solidFill>
                <a:latin typeface="Times New Roman" panose="02020603050405020304" pitchFamily="18" charset="0"/>
                <a:ea typeface="宋体" panose="02010600030101010101" pitchFamily="2" charset="-122"/>
                <a:cs typeface="Times New Roman" panose="02020603050405020304" pitchFamily="18" charset="0"/>
                <a:sym typeface="+mn-ea"/>
              </a:rPr>
              <a:t>Published in:  ICML'23: Proceedings of the 40th International Conference on Machine Learning</a:t>
            </a:r>
            <a:endParaRPr lang="en-US" altLang="zh-CN" dirty="0">
              <a:solidFill>
                <a:srgbClr val="1C6299"/>
              </a:solidFill>
              <a:latin typeface="Times New Roman" panose="02020603050405020304" pitchFamily="18" charset="0"/>
              <a:ea typeface="宋体" panose="02010600030101010101" pitchFamily="2" charset="-122"/>
              <a:cs typeface="Times New Roman" panose="02020603050405020304" pitchFamily="18" charset="0"/>
            </a:endParaRPr>
          </a:p>
          <a:p>
            <a:pPr algn="r" defTabSz="913765">
              <a:defRPr/>
            </a:pPr>
            <a:r>
              <a:rPr lang="en-US" altLang="zh-CN" dirty="0">
                <a:solidFill>
                  <a:srgbClr val="1C6299"/>
                </a:solidFill>
                <a:latin typeface="Times New Roman" panose="02020603050405020304" pitchFamily="18" charset="0"/>
                <a:ea typeface="宋体" panose="02010600030101010101" pitchFamily="2" charset="-122"/>
                <a:cs typeface="Times New Roman" panose="02020603050405020304" pitchFamily="18" charset="0"/>
                <a:sym typeface="+mn-ea"/>
              </a:rPr>
              <a:t>Date of Publication:  23 July 2023 </a:t>
            </a:r>
            <a:br>
              <a:rPr lang="en-US" altLang="zh-CN" dirty="0">
                <a:solidFill>
                  <a:srgbClr val="1C6299"/>
                </a:solidFill>
                <a:latin typeface="Times New Roman" panose="02020603050405020304" pitchFamily="18" charset="0"/>
                <a:ea typeface="宋体" panose="02010600030101010101" pitchFamily="2" charset="-122"/>
                <a:cs typeface="Times New Roman" panose="02020603050405020304" pitchFamily="18" charset="0"/>
                <a:sym typeface="+mn-ea"/>
              </a:rPr>
            </a:br>
            <a:br>
              <a:rPr lang="en-US" altLang="zh-CN" dirty="0">
                <a:solidFill>
                  <a:srgbClr val="1C6299"/>
                </a:solidFill>
                <a:latin typeface="Times New Roman" panose="02020603050405020304" pitchFamily="18" charset="0"/>
                <a:ea typeface="宋体" panose="02010600030101010101" pitchFamily="2" charset="-122"/>
                <a:cs typeface="Times New Roman" panose="02020603050405020304" pitchFamily="18" charset="0"/>
                <a:sym typeface="+mn-ea"/>
              </a:rPr>
            </a:br>
            <a:endParaRPr lang="en-US" altLang="zh-CN" dirty="0">
              <a:solidFill>
                <a:srgbClr val="1C6299"/>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 name="矩形 27"/>
          <p:cNvSpPr/>
          <p:nvPr/>
        </p:nvSpPr>
        <p:spPr>
          <a:xfrm>
            <a:off x="669" y="1341261"/>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29" name="椭圆 28"/>
          <p:cNvSpPr/>
          <p:nvPr/>
        </p:nvSpPr>
        <p:spPr>
          <a:xfrm>
            <a:off x="1600553" y="948409"/>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31" name="图片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13" name="文本框 12"/>
          <p:cNvSpPr txBox="1"/>
          <p:nvPr/>
        </p:nvSpPr>
        <p:spPr>
          <a:xfrm>
            <a:off x="1189355" y="3500120"/>
            <a:ext cx="10848975" cy="337185"/>
          </a:xfrm>
          <a:prstGeom prst="rect">
            <a:avLst/>
          </a:prstGeom>
          <a:noFill/>
        </p:spPr>
        <p:txBody>
          <a:bodyPr wrap="square">
            <a:spAutoFit/>
          </a:bodyPr>
          <a:lstStyle/>
          <a:p>
            <a:pPr algn="r" defTabSz="913765">
              <a:defRPr/>
            </a:pPr>
            <a:r>
              <a:rPr lang="en-US" altLang="zh-CN" sz="16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Tuning Language Models as Training Data Generators for Augmentation-Enhanced Few-Shot Learning</a:t>
            </a:r>
            <a:endParaRPr lang="en-US" altLang="zh-CN" sz="16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32" name="文本框 31"/>
          <p:cNvSpPr txBox="1"/>
          <p:nvPr/>
        </p:nvSpPr>
        <p:spPr>
          <a:xfrm>
            <a:off x="5177819" y="1798879"/>
            <a:ext cx="6319359" cy="923330"/>
          </a:xfrm>
          <a:prstGeom prst="rect">
            <a:avLst/>
          </a:prstGeom>
          <a:noFill/>
        </p:spPr>
        <p:txBody>
          <a:bodyPr wrap="none" rtlCol="0">
            <a:spAutoFit/>
          </a:bodyPr>
          <a:lstStyle/>
          <a:p>
            <a:pPr defTabSz="913765">
              <a:defRPr/>
            </a:pPr>
            <a:r>
              <a:rPr lang="en-US" altLang="zh-CN" sz="5400" b="1" dirty="0">
                <a:solidFill>
                  <a:prstClr val="white"/>
                </a:solidFill>
                <a:latin typeface="微软雅黑" panose="020B0503020204020204" pitchFamily="34" charset="-122"/>
                <a:ea typeface="微软雅黑" panose="020B0503020204020204" pitchFamily="34" charset="-122"/>
              </a:rPr>
              <a:t>THANKS FOR ALL</a:t>
            </a:r>
            <a:endParaRPr lang="en-US" altLang="zh-CN" sz="5400" b="1" dirty="0">
              <a:solidFill>
                <a:prstClr val="white"/>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a:xfrm>
            <a:off x="2452255" y="5775076"/>
            <a:ext cx="2743200" cy="365125"/>
          </a:xfrm>
        </p:spPr>
        <p:txBody>
          <a:bodyPr/>
          <a:p>
            <a:r>
              <a:rPr lang="en-US" altLang="zh-CN" b="1" dirty="0">
                <a:solidFill>
                  <a:schemeClr val="tx1"/>
                </a:solidFill>
              </a:rPr>
              <a:t>2024-11-20</a:t>
            </a:r>
            <a:endParaRPr lang="en-US" altLang="zh-CN" b="1" dirty="0">
              <a:solidFill>
                <a:schemeClr val="tx1"/>
              </a:solidFill>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6" name="矩形 5"/>
          <p:cNvSpPr/>
          <p:nvPr/>
        </p:nvSpPr>
        <p:spPr>
          <a:xfrm>
            <a:off x="-1" y="0"/>
            <a:ext cx="3216275" cy="6858000"/>
          </a:xfrm>
          <a:prstGeom prst="rect">
            <a:avLst/>
          </a:prstGeom>
          <a:solidFill>
            <a:srgbClr val="1A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277896" y="2560076"/>
            <a:ext cx="2320188" cy="1015663"/>
          </a:xfrm>
          <a:prstGeom prst="rect">
            <a:avLst/>
          </a:prstGeom>
          <a:noFill/>
        </p:spPr>
        <p:txBody>
          <a:bodyPr wrap="square" rtlCol="0">
            <a:spAutoFit/>
          </a:bodyPr>
          <a:lstStyle/>
          <a:p>
            <a:pPr algn="r"/>
            <a:r>
              <a:rPr lang="zh-CN" altLang="en-US" sz="6000" b="1" dirty="0">
                <a:solidFill>
                  <a:schemeClr val="bg1"/>
                </a:solidFill>
                <a:effectLst/>
                <a:latin typeface="微软雅黑" panose="020B0503020204020204" pitchFamily="34" charset="-122"/>
                <a:ea typeface="微软雅黑" panose="020B0503020204020204" pitchFamily="34" charset="-122"/>
              </a:rPr>
              <a:t>目录 </a:t>
            </a:r>
            <a:endParaRPr lang="zh-CN" altLang="en-US" sz="6000" b="1" dirty="0">
              <a:solidFill>
                <a:schemeClr val="bg1"/>
              </a:solidFill>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1" y="3556441"/>
            <a:ext cx="3225297" cy="707886"/>
          </a:xfrm>
          <a:prstGeom prst="rect">
            <a:avLst/>
          </a:prstGeom>
          <a:noFill/>
        </p:spPr>
        <p:txBody>
          <a:bodyPr wrap="square" rtlCol="0">
            <a:spAutoFit/>
          </a:bodyPr>
          <a:lstStyle/>
          <a:p>
            <a:pPr algn="r"/>
            <a:r>
              <a:rPr lang="en-US" altLang="zh-CN" sz="40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CONTENTS</a:t>
            </a:r>
            <a:endParaRPr lang="zh-CN" altLang="en-US" sz="40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0" name="组合 69"/>
          <p:cNvGrpSpPr/>
          <p:nvPr/>
        </p:nvGrpSpPr>
        <p:grpSpPr>
          <a:xfrm>
            <a:off x="3997325" y="1229868"/>
            <a:ext cx="3591560" cy="828384"/>
            <a:chOff x="3909356" y="1685526"/>
            <a:chExt cx="3370054" cy="828000"/>
          </a:xfrm>
        </p:grpSpPr>
        <p:sp>
          <p:nvSpPr>
            <p:cNvPr id="19" name="文本框 18"/>
            <p:cNvSpPr txBox="1"/>
            <p:nvPr/>
          </p:nvSpPr>
          <p:spPr>
            <a:xfrm>
              <a:off x="4884552" y="1800836"/>
              <a:ext cx="2394858" cy="521728"/>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sym typeface="+mn-ea"/>
                </a:rPr>
                <a:t>背景</a:t>
              </a:r>
              <a:endParaRPr lang="zh-CN" altLang="en-US" sz="2800" b="1" dirty="0">
                <a:latin typeface="微软雅黑" panose="020B0503020204020204" pitchFamily="34" charset="-122"/>
                <a:ea typeface="微软雅黑" panose="020B0503020204020204" pitchFamily="34" charset="-122"/>
                <a:sym typeface="+mn-ea"/>
              </a:endParaRPr>
            </a:p>
          </p:txBody>
        </p:sp>
        <p:grpSp>
          <p:nvGrpSpPr>
            <p:cNvPr id="69" name="组合 68"/>
            <p:cNvGrpSpPr/>
            <p:nvPr/>
          </p:nvGrpSpPr>
          <p:grpSpPr>
            <a:xfrm>
              <a:off x="3909356" y="1685526"/>
              <a:ext cx="828000" cy="828000"/>
              <a:chOff x="3909356" y="1685526"/>
              <a:chExt cx="828000" cy="828000"/>
            </a:xfrm>
          </p:grpSpPr>
          <p:sp>
            <p:nvSpPr>
              <p:cNvPr id="17" name="文本框 16"/>
              <p:cNvSpPr txBox="1"/>
              <p:nvPr/>
            </p:nvSpPr>
            <p:spPr>
              <a:xfrm>
                <a:off x="3909356" y="1745583"/>
                <a:ext cx="828000" cy="706427"/>
              </a:xfrm>
              <a:prstGeom prst="rect">
                <a:avLst/>
              </a:prstGeom>
              <a:noFill/>
              <a:ln>
                <a:noFill/>
              </a:ln>
            </p:spPr>
            <p:txBody>
              <a:bodyPr wrap="square" rtlCol="0">
                <a:spAutoFit/>
              </a:bodyPr>
              <a:lstStyle/>
              <a:p>
                <a:pPr algn="ctr"/>
                <a:r>
                  <a:rPr lang="en-US" altLang="zh-CN" sz="4000" b="1" dirty="0">
                    <a:solidFill>
                      <a:schemeClr val="accent1"/>
                    </a:solidFill>
                    <a:latin typeface="微软雅黑" panose="020B0503020204020204" pitchFamily="34" charset="-122"/>
                    <a:ea typeface="微软雅黑" panose="020B0503020204020204" pitchFamily="34" charset="-122"/>
                  </a:rPr>
                  <a:t>01</a:t>
                </a:r>
                <a:endParaRPr lang="en-US" altLang="zh-CN" sz="4000" b="1" dirty="0">
                  <a:solidFill>
                    <a:schemeClr val="accent1"/>
                  </a:solidFill>
                  <a:latin typeface="微软雅黑" panose="020B0503020204020204" pitchFamily="34" charset="-122"/>
                  <a:ea typeface="微软雅黑" panose="020B0503020204020204" pitchFamily="34" charset="-122"/>
                </a:endParaRPr>
              </a:p>
            </p:txBody>
          </p:sp>
          <p:sp>
            <p:nvSpPr>
              <p:cNvPr id="32" name="矩形 31"/>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3" name="组合 42"/>
          <p:cNvGrpSpPr/>
          <p:nvPr/>
        </p:nvGrpSpPr>
        <p:grpSpPr>
          <a:xfrm>
            <a:off x="8032062" y="2560401"/>
            <a:ext cx="3375077" cy="828000"/>
            <a:chOff x="8098970" y="3203903"/>
            <a:chExt cx="3375077" cy="828000"/>
          </a:xfrm>
        </p:grpSpPr>
        <p:sp>
          <p:nvSpPr>
            <p:cNvPr id="44" name="文本框 43"/>
            <p:cNvSpPr txBox="1"/>
            <p:nvPr/>
          </p:nvSpPr>
          <p:spPr>
            <a:xfrm>
              <a:off x="9079189" y="3356616"/>
              <a:ext cx="2394858" cy="521970"/>
            </a:xfrm>
            <a:prstGeom prst="rect">
              <a:avLst/>
            </a:prstGeom>
            <a:noFill/>
          </p:spPr>
          <p:txBody>
            <a:bodyPr wrap="square" rtlCol="0">
              <a:spAutoFit/>
            </a:bodyPr>
            <a:lstStyle/>
            <a:p>
              <a:r>
                <a:rPr lang="zh-CN" altLang="en-US" sz="2800" b="1" dirty="0">
                  <a:solidFill>
                    <a:sysClr val="windowText" lastClr="000000"/>
                  </a:solidFill>
                  <a:latin typeface="Arial" panose="020B0604020202020204"/>
                  <a:ea typeface="微软雅黑" panose="020B0503020204020204" pitchFamily="34" charset="-122"/>
                  <a:sym typeface="+mn-ea"/>
                </a:rPr>
                <a:t>方法</a:t>
              </a:r>
              <a:endParaRPr lang="zh-CN" altLang="en-US" sz="2800" b="1" dirty="0">
                <a:solidFill>
                  <a:sysClr val="windowText" lastClr="000000"/>
                </a:solidFill>
                <a:latin typeface="Arial" panose="020B0604020202020204"/>
                <a:ea typeface="微软雅黑" panose="020B0503020204020204" pitchFamily="34" charset="-122"/>
                <a:sym typeface="+mn-ea"/>
              </a:endParaRPr>
            </a:p>
          </p:txBody>
        </p:sp>
        <p:grpSp>
          <p:nvGrpSpPr>
            <p:cNvPr id="45" name="组合 44"/>
            <p:cNvGrpSpPr/>
            <p:nvPr/>
          </p:nvGrpSpPr>
          <p:grpSpPr>
            <a:xfrm>
              <a:off x="8098970" y="3203903"/>
              <a:ext cx="899886" cy="828000"/>
              <a:chOff x="8098970" y="3203903"/>
              <a:chExt cx="899886" cy="828000"/>
            </a:xfrm>
          </p:grpSpPr>
          <p:sp>
            <p:nvSpPr>
              <p:cNvPr id="46" name="文本框 45"/>
              <p:cNvSpPr txBox="1"/>
              <p:nvPr/>
            </p:nvSpPr>
            <p:spPr>
              <a:xfrm>
                <a:off x="8098970" y="3233183"/>
                <a:ext cx="899886"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04</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47" name="矩形 46"/>
              <p:cNvSpPr/>
              <p:nvPr/>
            </p:nvSpPr>
            <p:spPr>
              <a:xfrm>
                <a:off x="8134913"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9" name="组合 48"/>
          <p:cNvGrpSpPr/>
          <p:nvPr/>
        </p:nvGrpSpPr>
        <p:grpSpPr>
          <a:xfrm>
            <a:off x="8032062" y="1208717"/>
            <a:ext cx="3882041" cy="828000"/>
            <a:chOff x="8098970" y="1685526"/>
            <a:chExt cx="3882041" cy="828000"/>
          </a:xfrm>
        </p:grpSpPr>
        <p:sp>
          <p:nvSpPr>
            <p:cNvPr id="50" name="文本框 49"/>
            <p:cNvSpPr txBox="1"/>
            <p:nvPr/>
          </p:nvSpPr>
          <p:spPr>
            <a:xfrm>
              <a:off x="9044484" y="1769304"/>
              <a:ext cx="2936527" cy="521970"/>
            </a:xfrm>
            <a:prstGeom prst="rect">
              <a:avLst/>
            </a:prstGeom>
            <a:noFill/>
          </p:spPr>
          <p:txBody>
            <a:bodyPr wrap="square" rtlCol="0">
              <a:spAutoFit/>
            </a:bodyPr>
            <a:lstStyle/>
            <a:p>
              <a:r>
                <a:rPr lang="zh-CN" altLang="en-US" sz="2800" b="1" dirty="0">
                  <a:solidFill>
                    <a:sysClr val="windowText" lastClr="000000"/>
                  </a:solidFill>
                  <a:latin typeface="Arial" panose="020B0604020202020204"/>
                  <a:ea typeface="微软雅黑" panose="020B0503020204020204" pitchFamily="34" charset="-122"/>
                  <a:sym typeface="+mn-ea"/>
                </a:rPr>
                <a:t>相关工作</a:t>
              </a:r>
              <a:endParaRPr lang="zh-CN" altLang="en-US" sz="2800" b="1" dirty="0">
                <a:solidFill>
                  <a:sysClr val="windowText" lastClr="000000"/>
                </a:solidFill>
                <a:latin typeface="Arial" panose="020B0604020202020204"/>
                <a:ea typeface="微软雅黑" panose="020B0503020204020204" pitchFamily="34" charset="-122"/>
                <a:sym typeface="+mn-ea"/>
              </a:endParaRPr>
            </a:p>
          </p:txBody>
        </p:sp>
        <p:grpSp>
          <p:nvGrpSpPr>
            <p:cNvPr id="51" name="组合 50"/>
            <p:cNvGrpSpPr/>
            <p:nvPr/>
          </p:nvGrpSpPr>
          <p:grpSpPr>
            <a:xfrm>
              <a:off x="8098970" y="1685526"/>
              <a:ext cx="899886" cy="828000"/>
              <a:chOff x="8098970" y="1685526"/>
              <a:chExt cx="899886" cy="828000"/>
            </a:xfrm>
          </p:grpSpPr>
          <p:sp>
            <p:nvSpPr>
              <p:cNvPr id="52" name="文本框 51"/>
              <p:cNvSpPr txBox="1"/>
              <p:nvPr/>
            </p:nvSpPr>
            <p:spPr>
              <a:xfrm>
                <a:off x="8098970" y="1714806"/>
                <a:ext cx="899886"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02</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53" name="矩形 52"/>
              <p:cNvSpPr/>
              <p:nvPr/>
            </p:nvSpPr>
            <p:spPr>
              <a:xfrm>
                <a:off x="8134913"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0" name="组合 9"/>
          <p:cNvGrpSpPr/>
          <p:nvPr/>
        </p:nvGrpSpPr>
        <p:grpSpPr>
          <a:xfrm>
            <a:off x="3997325" y="2560193"/>
            <a:ext cx="3591560" cy="828384"/>
            <a:chOff x="3909356" y="1685526"/>
            <a:chExt cx="3370054" cy="828000"/>
          </a:xfrm>
        </p:grpSpPr>
        <p:sp>
          <p:nvSpPr>
            <p:cNvPr id="11" name="文本框 10"/>
            <p:cNvSpPr txBox="1"/>
            <p:nvPr/>
          </p:nvSpPr>
          <p:spPr>
            <a:xfrm>
              <a:off x="4884552" y="1800836"/>
              <a:ext cx="2394858" cy="521728"/>
            </a:xfrm>
            <a:prstGeom prst="rect">
              <a:avLst/>
            </a:prstGeom>
            <a:noFill/>
          </p:spPr>
          <p:txBody>
            <a:bodyPr wrap="square" rtlCol="0">
              <a:spAutoFit/>
            </a:bodyPr>
            <a:p>
              <a:r>
                <a:rPr lang="zh-CN" altLang="en-US" sz="2800" b="1" dirty="0">
                  <a:latin typeface="微软雅黑" panose="020B0503020204020204" pitchFamily="34" charset="-122"/>
                  <a:ea typeface="微软雅黑" panose="020B0503020204020204" pitchFamily="34" charset="-122"/>
                  <a:sym typeface="+mn-ea"/>
                </a:rPr>
                <a:t>动机</a:t>
              </a:r>
              <a:endParaRPr lang="zh-CN" altLang="en-US" sz="2800" b="1" dirty="0">
                <a:latin typeface="微软雅黑" panose="020B0503020204020204" pitchFamily="34" charset="-122"/>
                <a:ea typeface="微软雅黑" panose="020B0503020204020204" pitchFamily="34" charset="-122"/>
                <a:sym typeface="+mn-ea"/>
              </a:endParaRPr>
            </a:p>
          </p:txBody>
        </p:sp>
        <p:grpSp>
          <p:nvGrpSpPr>
            <p:cNvPr id="12" name="组合 11"/>
            <p:cNvGrpSpPr/>
            <p:nvPr/>
          </p:nvGrpSpPr>
          <p:grpSpPr>
            <a:xfrm>
              <a:off x="3909356" y="1685526"/>
              <a:ext cx="828000" cy="828000"/>
              <a:chOff x="3909356" y="1685526"/>
              <a:chExt cx="828000" cy="828000"/>
            </a:xfrm>
          </p:grpSpPr>
          <p:sp>
            <p:nvSpPr>
              <p:cNvPr id="13" name="文本框 12"/>
              <p:cNvSpPr txBox="1"/>
              <p:nvPr/>
            </p:nvSpPr>
            <p:spPr>
              <a:xfrm>
                <a:off x="3909356" y="1745583"/>
                <a:ext cx="828000" cy="706427"/>
              </a:xfrm>
              <a:prstGeom prst="rect">
                <a:avLst/>
              </a:prstGeom>
              <a:noFill/>
              <a:ln>
                <a:noFill/>
              </a:ln>
            </p:spPr>
            <p:txBody>
              <a:bodyPr wrap="square" rtlCol="0">
                <a:spAutoFit/>
              </a:bodyPr>
              <a:p>
                <a:pPr algn="ctr"/>
                <a:r>
                  <a:rPr lang="en-US" altLang="zh-CN" sz="4000" b="1" dirty="0">
                    <a:solidFill>
                      <a:schemeClr val="accent1"/>
                    </a:solidFill>
                    <a:latin typeface="微软雅黑" panose="020B0503020204020204" pitchFamily="34" charset="-122"/>
                    <a:ea typeface="微软雅黑" panose="020B0503020204020204" pitchFamily="34" charset="-122"/>
                  </a:rPr>
                  <a:t>03</a:t>
                </a:r>
                <a:endParaRPr lang="en-US" altLang="zh-CN" sz="4000" b="1" dirty="0">
                  <a:solidFill>
                    <a:schemeClr val="accent1"/>
                  </a:solidFill>
                  <a:latin typeface="微软雅黑" panose="020B0503020204020204" pitchFamily="34" charset="-122"/>
                  <a:ea typeface="微软雅黑" panose="020B0503020204020204" pitchFamily="34" charset="-122"/>
                </a:endParaRPr>
              </a:p>
            </p:txBody>
          </p:sp>
          <p:sp>
            <p:nvSpPr>
              <p:cNvPr id="14" name="矩形 13"/>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grpSp>
        <p:nvGrpSpPr>
          <p:cNvPr id="15" name="组合 14"/>
          <p:cNvGrpSpPr/>
          <p:nvPr/>
        </p:nvGrpSpPr>
        <p:grpSpPr>
          <a:xfrm>
            <a:off x="3997325" y="3890518"/>
            <a:ext cx="3591560" cy="828384"/>
            <a:chOff x="3909356" y="1685526"/>
            <a:chExt cx="3370054" cy="828000"/>
          </a:xfrm>
        </p:grpSpPr>
        <p:sp>
          <p:nvSpPr>
            <p:cNvPr id="16" name="文本框 15"/>
            <p:cNvSpPr txBox="1"/>
            <p:nvPr/>
          </p:nvSpPr>
          <p:spPr>
            <a:xfrm>
              <a:off x="4884552" y="1800836"/>
              <a:ext cx="2394858" cy="521728"/>
            </a:xfrm>
            <a:prstGeom prst="rect">
              <a:avLst/>
            </a:prstGeom>
            <a:noFill/>
          </p:spPr>
          <p:txBody>
            <a:bodyPr wrap="square" rtlCol="0">
              <a:spAutoFit/>
            </a:bodyPr>
            <a:p>
              <a:r>
                <a:rPr lang="zh-CN" altLang="en-US" sz="2800" b="1" dirty="0">
                  <a:latin typeface="微软雅黑" panose="020B0503020204020204" pitchFamily="34" charset="-122"/>
                  <a:ea typeface="微软雅黑" panose="020B0503020204020204" pitchFamily="34" charset="-122"/>
                  <a:sym typeface="+mn-ea"/>
                </a:rPr>
                <a:t>实验</a:t>
              </a:r>
              <a:endParaRPr lang="zh-CN" altLang="en-US" sz="2800" b="1" dirty="0">
                <a:latin typeface="微软雅黑" panose="020B0503020204020204" pitchFamily="34" charset="-122"/>
                <a:ea typeface="微软雅黑" panose="020B0503020204020204" pitchFamily="34" charset="-122"/>
                <a:sym typeface="+mn-ea"/>
              </a:endParaRPr>
            </a:p>
          </p:txBody>
        </p:sp>
        <p:grpSp>
          <p:nvGrpSpPr>
            <p:cNvPr id="18" name="组合 17"/>
            <p:cNvGrpSpPr/>
            <p:nvPr/>
          </p:nvGrpSpPr>
          <p:grpSpPr>
            <a:xfrm>
              <a:off x="3909356" y="1685526"/>
              <a:ext cx="828000" cy="828000"/>
              <a:chOff x="3909356" y="1685526"/>
              <a:chExt cx="828000" cy="828000"/>
            </a:xfrm>
          </p:grpSpPr>
          <p:sp>
            <p:nvSpPr>
              <p:cNvPr id="20" name="文本框 19"/>
              <p:cNvSpPr txBox="1"/>
              <p:nvPr/>
            </p:nvSpPr>
            <p:spPr>
              <a:xfrm>
                <a:off x="3909356" y="1745583"/>
                <a:ext cx="828000" cy="706427"/>
              </a:xfrm>
              <a:prstGeom prst="rect">
                <a:avLst/>
              </a:prstGeom>
              <a:noFill/>
              <a:ln>
                <a:noFill/>
              </a:ln>
            </p:spPr>
            <p:txBody>
              <a:bodyPr wrap="square" rtlCol="0">
                <a:spAutoFit/>
              </a:bodyPr>
              <a:p>
                <a:pPr algn="ctr"/>
                <a:r>
                  <a:rPr lang="en-US" altLang="zh-CN" sz="4000" b="1" dirty="0">
                    <a:solidFill>
                      <a:schemeClr val="accent1"/>
                    </a:solidFill>
                    <a:latin typeface="微软雅黑" panose="020B0503020204020204" pitchFamily="34" charset="-122"/>
                    <a:ea typeface="微软雅黑" panose="020B0503020204020204" pitchFamily="34" charset="-122"/>
                  </a:rPr>
                  <a:t>05</a:t>
                </a:r>
                <a:endParaRPr lang="en-US" altLang="zh-CN" sz="4000" b="1" dirty="0">
                  <a:solidFill>
                    <a:schemeClr val="accent1"/>
                  </a:solidFill>
                  <a:latin typeface="微软雅黑" panose="020B0503020204020204" pitchFamily="34" charset="-122"/>
                  <a:ea typeface="微软雅黑" panose="020B0503020204020204" pitchFamily="34" charset="-122"/>
                </a:endParaRPr>
              </a:p>
            </p:txBody>
          </p:sp>
          <p:sp>
            <p:nvSpPr>
              <p:cNvPr id="21" name="矩形 20"/>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标题占位符 1"/>
          <p:cNvSpPr txBox="1"/>
          <p:nvPr/>
        </p:nvSpPr>
        <p:spPr>
          <a:xfrm>
            <a:off x="1027430" y="104140"/>
            <a:ext cx="7830185" cy="57975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背景</a:t>
            </a:r>
            <a:endParaRPr kumimoji="0" lang="zh-CN" altLang="en-US"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8" name="直接连接符 47"/>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6" name="文本框 5"/>
          <p:cNvSpPr txBox="1"/>
          <p:nvPr/>
        </p:nvSpPr>
        <p:spPr>
          <a:xfrm>
            <a:off x="929005" y="1759585"/>
            <a:ext cx="10128885" cy="3423285"/>
          </a:xfrm>
          <a:prstGeom prst="rect">
            <a:avLst/>
          </a:prstGeom>
          <a:noFill/>
        </p:spPr>
        <p:txBody>
          <a:bodyPr wrap="square">
            <a:noAutofit/>
          </a:bodyPr>
          <a:lstStyle/>
          <a:p>
            <a:pPr marL="0" lvl="2" indent="457200" fontAlgn="auto">
              <a:lnSpc>
                <a:spcPct val="150000"/>
              </a:lnSpc>
              <a:buFont typeface="Arial" panose="020B0604020202020204" pitchFamily="34" charset="0"/>
              <a:buChar char="•"/>
              <a:extLst>
                <a:ext uri="{35155182-B16C-46BC-9424-99874614C6A1}">
                  <wpsdc:indentchars xmlns:wpsdc="http://www.wps.cn/officeDocument/2017/drawingmlCustomData" val="200" checksum="59296752"/>
                </a:ext>
              </a:extLst>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背景：</a:t>
            </a:r>
            <a:r>
              <a:rPr lang="zh-CN" altLang="en-US" dirty="0">
                <a:latin typeface="Times New Roman" panose="02020603050405020304" pitchFamily="18" charset="0"/>
                <a:ea typeface="宋体" panose="02010600030101010101" pitchFamily="2" charset="-122"/>
                <a:cs typeface="Times New Roman" panose="02020603050405020304" pitchFamily="18" charset="0"/>
              </a:rPr>
              <a:t>在传统的深度学习中，模型的训练通常</a:t>
            </a:r>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依赖于大量的标注数据</a:t>
            </a:r>
            <a:r>
              <a:rPr lang="zh-CN" altLang="en-US" dirty="0">
                <a:latin typeface="Times New Roman" panose="02020603050405020304" pitchFamily="18" charset="0"/>
                <a:ea typeface="宋体" panose="02010600030101010101" pitchFamily="2" charset="-122"/>
                <a:cs typeface="Times New Roman" panose="02020603050405020304" pitchFamily="18" charset="0"/>
              </a:rPr>
              <a:t>。然而，获取这些数据可能非常耗时且昂贵，小样本生成技术的出现旨在解决这一问题。</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pPr marL="0" lvl="2" indent="457200" fontAlgn="auto">
              <a:lnSpc>
                <a:spcPct val="150000"/>
              </a:lnSpc>
              <a:buFont typeface="Arial" panose="020B0604020202020204" pitchFamily="34" charset="0"/>
              <a:buChar char="•"/>
              <a:extLst>
                <a:ext uri="{35155182-B16C-46BC-9424-99874614C6A1}">
                  <wpsdc:indentchars xmlns:wpsdc="http://www.wps.cn/officeDocument/2017/drawingmlCustomData" val="200" checksum="59296752"/>
                </a:ext>
              </a:extLst>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定义：</a:t>
            </a:r>
            <a:r>
              <a:rPr lang="zh-CN" altLang="en-US" dirty="0">
                <a:latin typeface="Times New Roman" panose="02020603050405020304" pitchFamily="18" charset="0"/>
                <a:ea typeface="宋体" panose="02010600030101010101" pitchFamily="2" charset="-122"/>
                <a:cs typeface="Times New Roman" panose="02020603050405020304" pitchFamily="18" charset="0"/>
              </a:rPr>
              <a:t>小样本生成（Few-Shot Generation）是指在</a:t>
            </a:r>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有限的训练样本</a:t>
            </a:r>
            <a:r>
              <a:rPr lang="zh-CN" altLang="en-US" dirty="0">
                <a:latin typeface="Times New Roman" panose="02020603050405020304" pitchFamily="18" charset="0"/>
                <a:ea typeface="宋体" panose="02010600030101010101" pitchFamily="2" charset="-122"/>
                <a:cs typeface="Times New Roman" panose="02020603050405020304" pitchFamily="18" charset="0"/>
              </a:rPr>
              <a:t>情况下，利用生成模型生成新的文本内容。目的是在数据稀缺的环境中，使模型能够理解特定任务或主题，从而产生连贯且符合语义的新文本。</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pPr marL="0" lvl="2" indent="406400" fontAlgn="auto">
              <a:lnSpc>
                <a:spcPct val="150000"/>
              </a:lnSpc>
              <a:buFont typeface="Arial" panose="020B0604020202020204" pitchFamily="34" charset="0"/>
              <a:buChar char="•"/>
            </a:pPr>
            <a:r>
              <a:rPr lang="zh-CN" altLang="en-US" b="1">
                <a:latin typeface="Times New Roman" panose="02020603050405020304" pitchFamily="18" charset="0"/>
                <a:ea typeface="宋体" panose="02010600030101010101" pitchFamily="2" charset="-122"/>
                <a:sym typeface="+mn-ea"/>
              </a:rPr>
              <a:t>面临的挑战：</a:t>
            </a:r>
            <a:r>
              <a:rPr lang="zh-CN" altLang="en-US">
                <a:latin typeface="Times New Roman" panose="02020603050405020304" pitchFamily="18" charset="0"/>
                <a:ea typeface="宋体" panose="02010600030101010101" pitchFamily="2" charset="-122"/>
                <a:sym typeface="+mn-ea"/>
              </a:rPr>
              <a:t>现有的生成数据方法存在</a:t>
            </a:r>
            <a:r>
              <a:rPr lang="zh-CN" altLang="en-US">
                <a:solidFill>
                  <a:srgbClr val="FF0000"/>
                </a:solidFill>
                <a:latin typeface="Times New Roman" panose="02020603050405020304" pitchFamily="18" charset="0"/>
                <a:ea typeface="宋体" panose="02010600030101010101" pitchFamily="2" charset="-122"/>
                <a:sym typeface="+mn-ea"/>
              </a:rPr>
              <a:t>标签区分性不足</a:t>
            </a:r>
            <a:r>
              <a:rPr lang="zh-CN" altLang="en-US">
                <a:solidFill>
                  <a:schemeClr val="tx1"/>
                </a:solidFill>
                <a:latin typeface="Times New Roman" panose="02020603050405020304" pitchFamily="18" charset="0"/>
                <a:ea typeface="宋体" panose="02010600030101010101" pitchFamily="2" charset="-122"/>
                <a:sym typeface="+mn-ea"/>
              </a:rPr>
              <a:t>或</a:t>
            </a:r>
            <a:r>
              <a:rPr lang="zh-CN" altLang="en-US">
                <a:solidFill>
                  <a:srgbClr val="FF0000"/>
                </a:solidFill>
                <a:latin typeface="Times New Roman" panose="02020603050405020304" pitchFamily="18" charset="0"/>
                <a:ea typeface="宋体" panose="02010600030101010101" pitchFamily="2" charset="-122"/>
                <a:sym typeface="+mn-ea"/>
              </a:rPr>
              <a:t>标签噪声</a:t>
            </a:r>
            <a:r>
              <a:rPr lang="zh-CN" altLang="en-US">
                <a:latin typeface="Times New Roman" panose="02020603050405020304" pitchFamily="18" charset="0"/>
                <a:ea typeface="宋体" panose="02010600030101010101" pitchFamily="2" charset="-122"/>
                <a:sym typeface="+mn-ea"/>
              </a:rPr>
              <a:t>等问题。生成的数据缺乏足够的区分性，难以显著提升分类模型的性能，且生成数据中不准确的标签会进一步降低模型的效果。</a:t>
            </a:r>
            <a:endParaRPr lang="zh-CN" altLang="en-US" dirty="0">
              <a:latin typeface="Times New Roman" panose="02020603050405020304" pitchFamily="18" charset="0"/>
              <a:ea typeface="宋体" panose="02010600030101010101" pitchFamily="2" charset="-122"/>
            </a:endParaRPr>
          </a:p>
        </p:txBody>
      </p:sp>
      <p:sp>
        <p:nvSpPr>
          <p:cNvPr id="42" name="AutoShape 15"/>
          <p:cNvSpPr>
            <a:spLocks noChangeArrowheads="1"/>
          </p:cNvSpPr>
          <p:nvPr/>
        </p:nvSpPr>
        <p:spPr bwMode="gray">
          <a:xfrm>
            <a:off x="1871980" y="1096010"/>
            <a:ext cx="8448675" cy="455295"/>
          </a:xfrm>
          <a:prstGeom prst="roundRect">
            <a:avLst>
              <a:gd name="adj" fmla="val 50000"/>
            </a:avLst>
          </a:prstGeom>
          <a:solidFill>
            <a:srgbClr val="1C6299"/>
          </a:solidFill>
          <a:ln w="12700" cap="flat" cmpd="sng" algn="ctr">
            <a:noFill/>
            <a:prstDash val="solid"/>
            <a:miter lim="800000"/>
          </a:ln>
          <a:effectLst/>
        </p:spPr>
        <p:txBody>
          <a:bodyPr rtlCol="0" anchor="ctr"/>
          <a:p>
            <a:pPr algn="ctr"/>
            <a:r>
              <a:rPr lang="zh-CN" altLang="en-US" sz="2000" b="1" kern="0" dirty="0">
                <a:solidFill>
                  <a:prstClr val="white"/>
                </a:solidFill>
                <a:latin typeface="Arial" panose="020B0604020202020204"/>
                <a:ea typeface="微软雅黑" panose="020B0503020204020204" pitchFamily="34" charset="-122"/>
                <a:sym typeface="+mn-lt"/>
              </a:rPr>
              <a:t>小样本生成</a:t>
            </a:r>
            <a:r>
              <a:rPr lang="zh-CN" altLang="en-US" sz="2000" b="1" kern="0" dirty="0">
                <a:solidFill>
                  <a:prstClr val="white"/>
                </a:solidFill>
                <a:latin typeface="Arial" panose="020B0604020202020204"/>
                <a:ea typeface="微软雅黑" panose="020B0503020204020204" pitchFamily="34" charset="-122"/>
                <a:sym typeface="+mn-lt"/>
              </a:rPr>
              <a:t>背景</a:t>
            </a:r>
            <a:endParaRPr lang="zh-CN" altLang="en-US" sz="2000" b="1" kern="0" dirty="0">
              <a:solidFill>
                <a:prstClr val="white"/>
              </a:solidFill>
              <a:latin typeface="Arial" panose="020B0604020202020204"/>
              <a:ea typeface="微软雅黑" panose="020B0503020204020204" pitchFamily="34" charset="-122"/>
              <a:sym typeface="+mn-lt"/>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标题占位符 1"/>
          <p:cNvSpPr txBox="1"/>
          <p:nvPr/>
        </p:nvSpPr>
        <p:spPr>
          <a:xfrm>
            <a:off x="1027430" y="104140"/>
            <a:ext cx="7830185" cy="57975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相关工作</a:t>
            </a:r>
            <a:endParaRPr kumimoji="0" lang="zh-CN" altLang="en-US"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8" name="直接连接符 47"/>
          <p:cNvCxnSpPr/>
          <p:nvPr/>
        </p:nvCxnSpPr>
        <p:spPr>
          <a:xfrm>
            <a:off x="660400" y="760413"/>
            <a:ext cx="10858500" cy="0"/>
          </a:xfrm>
          <a:prstGeom prst="line">
            <a:avLst/>
          </a:prstGeom>
          <a:noFill/>
          <a:ln w="22225" cap="flat" cmpd="sng" algn="ctr">
            <a:solidFill>
              <a:srgbClr val="1C6299"/>
            </a:solidFill>
            <a:prstDash val="solid"/>
            <a:miter lim="800000"/>
          </a:ln>
          <a:effectLst/>
        </p:spPr>
      </p:cxnSp>
      <p:graphicFrame>
        <p:nvGraphicFramePr>
          <p:cNvPr id="7" name="表格 6"/>
          <p:cNvGraphicFramePr/>
          <p:nvPr>
            <p:custDataLst>
              <p:tags r:id="rId2"/>
            </p:custDataLst>
          </p:nvPr>
        </p:nvGraphicFramePr>
        <p:xfrm>
          <a:off x="671830" y="1189990"/>
          <a:ext cx="10859135" cy="3576955"/>
        </p:xfrm>
        <a:graphic>
          <a:graphicData uri="http://schemas.openxmlformats.org/drawingml/2006/table">
            <a:tbl>
              <a:tblPr firstRow="1" bandRow="1">
                <a:tableStyleId>{5C22544A-7EE6-4342-B048-85BDC9FD1C3A}</a:tableStyleId>
              </a:tblPr>
              <a:tblGrid>
                <a:gridCol w="1842770"/>
                <a:gridCol w="9016365"/>
              </a:tblGrid>
              <a:tr h="416560">
                <a:tc>
                  <a:txBody>
                    <a:bodyPr/>
                    <a:p>
                      <a:pPr algn="ctr">
                        <a:lnSpc>
                          <a:spcPct val="150000"/>
                        </a:lnSpc>
                        <a:buNone/>
                      </a:pPr>
                      <a:r>
                        <a:rPr lang="zh-CN" altLang="en-US">
                          <a:latin typeface="Times New Roman" panose="02020603050405020304" pitchFamily="18" charset="0"/>
                          <a:ea typeface="宋体" panose="02010600030101010101" pitchFamily="2" charset="-122"/>
                        </a:rPr>
                        <a:t>方法</a:t>
                      </a:r>
                      <a:endParaRPr lang="zh-CN" altLang="en-US">
                        <a:latin typeface="Times New Roman" panose="02020603050405020304" pitchFamily="18" charset="0"/>
                        <a:ea typeface="宋体" panose="02010600030101010101" pitchFamily="2" charset="-122"/>
                      </a:endParaRPr>
                    </a:p>
                  </a:txBody>
                  <a:tcPr/>
                </a:tc>
                <a:tc>
                  <a:txBody>
                    <a:bodyPr/>
                    <a:p>
                      <a:pPr algn="ctr">
                        <a:lnSpc>
                          <a:spcPct val="150000"/>
                        </a:lnSpc>
                        <a:buNone/>
                      </a:pPr>
                      <a:r>
                        <a:rPr lang="zh-CN" altLang="en-US">
                          <a:latin typeface="Times New Roman" panose="02020603050405020304" pitchFamily="18" charset="0"/>
                          <a:ea typeface="宋体" panose="02010600030101010101" pitchFamily="2" charset="-122"/>
                        </a:rPr>
                        <a:t>不足</a:t>
                      </a:r>
                      <a:endParaRPr lang="zh-CN" altLang="en-US">
                        <a:latin typeface="Times New Roman" panose="02020603050405020304" pitchFamily="18" charset="0"/>
                        <a:ea typeface="宋体" panose="02010600030101010101" pitchFamily="2" charset="-122"/>
                      </a:endParaRPr>
                    </a:p>
                  </a:txBody>
                  <a:tcPr/>
                </a:tc>
              </a:tr>
              <a:tr h="976630">
                <a:tc>
                  <a:txBody>
                    <a:bodyPr/>
                    <a:p>
                      <a:pPr algn="ctr">
                        <a:lnSpc>
                          <a:spcPct val="150000"/>
                        </a:lnSpc>
                        <a:buNone/>
                      </a:pPr>
                      <a:r>
                        <a:rPr lang="zh-CN" altLang="en-US">
                          <a:latin typeface="Times New Roman" panose="02020603050405020304" pitchFamily="18" charset="0"/>
                          <a:ea typeface="宋体" panose="02010600030101010101" pitchFamily="2" charset="-122"/>
                          <a:cs typeface="Times New Roman" panose="02020603050405020304" pitchFamily="18" charset="0"/>
                        </a:rPr>
                        <a:t> 基于 GPT-3 的少样本生成方法</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p>
                      <a:pPr>
                        <a:lnSpc>
                          <a:spcPct val="150000"/>
                        </a:lnSpc>
                        <a:buNone/>
                      </a:pPr>
                      <a:r>
                        <a:rPr lang="zh-CN" altLang="en-US" b="1">
                          <a:latin typeface="Times New Roman" panose="02020603050405020304" pitchFamily="18" charset="0"/>
                          <a:ea typeface="宋体" panose="02010600030101010101" pitchFamily="2" charset="-122"/>
                          <a:cs typeface="Times New Roman" panose="02020603050405020304" pitchFamily="18" charset="0"/>
                        </a:rPr>
                        <a:t>标签噪声：</a:t>
                      </a:r>
                      <a:r>
                        <a:rPr lang="zh-CN" altLang="en-US">
                          <a:latin typeface="Times New Roman" panose="02020603050405020304" pitchFamily="18" charset="0"/>
                          <a:ea typeface="宋体" panose="02010600030101010101" pitchFamily="2" charset="-122"/>
                          <a:cs typeface="Times New Roman" panose="02020603050405020304" pitchFamily="18" charset="0"/>
                        </a:rPr>
                        <a:t>GPT-3 生成的句子可能对“正面”和“负面”情感的区分不够明确，导致生成数据在实际训练中干扰了分类器的学习。</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txBody>
                  <a:tcPr/>
                </a:tc>
              </a:tr>
              <a:tr h="933450">
                <a:tc>
                  <a:txBody>
                    <a:bodyPr/>
                    <a:p>
                      <a:pPr algn="ctr">
                        <a:lnSpc>
                          <a:spcPct val="150000"/>
                        </a:lnSpc>
                        <a:buNone/>
                      </a:pPr>
                      <a:r>
                        <a:rPr lang="zh-CN" altLang="en-US">
                          <a:latin typeface="Times New Roman" panose="02020603050405020304" pitchFamily="18" charset="0"/>
                          <a:ea typeface="宋体" panose="02010600030101010101" pitchFamily="2" charset="-122"/>
                        </a:rPr>
                        <a:t>基于反向翻译的数据增强方法</a:t>
                      </a:r>
                      <a:endParaRPr lang="zh-CN" altLang="en-US">
                        <a:latin typeface="Times New Roman" panose="02020603050405020304" pitchFamily="18" charset="0"/>
                        <a:ea typeface="宋体" panose="02010600030101010101" pitchFamily="2" charset="-122"/>
                      </a:endParaRPr>
                    </a:p>
                  </a:txBody>
                  <a:tcPr/>
                </a:tc>
                <a:tc>
                  <a:txBody>
                    <a:bodyPr/>
                    <a:p>
                      <a:pPr>
                        <a:lnSpc>
                          <a:spcPct val="150000"/>
                        </a:lnSpc>
                        <a:buNone/>
                      </a:pPr>
                      <a:r>
                        <a:rPr lang="zh-CN" altLang="en-US" b="1">
                          <a:latin typeface="Times New Roman" panose="02020603050405020304" pitchFamily="18" charset="0"/>
                          <a:ea typeface="宋体" panose="02010600030101010101" pitchFamily="2" charset="-122"/>
                          <a:cs typeface="Times New Roman" panose="02020603050405020304" pitchFamily="18" charset="0"/>
                        </a:rPr>
                        <a:t>标签噪声：</a:t>
                      </a:r>
                      <a:r>
                        <a:rPr lang="zh-CN" altLang="en-US">
                          <a:latin typeface="Times New Roman" panose="02020603050405020304" pitchFamily="18" charset="0"/>
                          <a:ea typeface="宋体" panose="02010600030101010101" pitchFamily="2" charset="-122"/>
                          <a:cs typeface="Times New Roman" panose="02020603050405020304" pitchFamily="18" charset="0"/>
                        </a:rPr>
                        <a:t>反向翻译可能会引入无关的词汇或改变句子的细微含义，尤其在翻译模型对特定上下文的理解不足时，可能会产生带有错误标签的样本。</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txBody>
                  <a:tcPr/>
                </a:tc>
              </a:tr>
              <a:tr h="1163955">
                <a:tc>
                  <a:txBody>
                    <a:bodyPr/>
                    <a:p>
                      <a:pPr>
                        <a:lnSpc>
                          <a:spcPct val="150000"/>
                        </a:lnSpc>
                        <a:buNone/>
                      </a:pPr>
                      <a:r>
                        <a:rPr lang="zh-CN" altLang="en-US">
                          <a:latin typeface="Times New Roman" panose="02020603050405020304" pitchFamily="18" charset="0"/>
                          <a:ea typeface="宋体" panose="02010600030101010101" pitchFamily="2" charset="-122"/>
                          <a:cs typeface="Times New Roman" panose="02020603050405020304" pitchFamily="18" charset="0"/>
                        </a:rPr>
                        <a:t>基于 MixText 的少样本生成方法</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p>
                      <a:pPr>
                        <a:lnSpc>
                          <a:spcPct val="150000"/>
                        </a:lnSpc>
                        <a:buNone/>
                      </a:pPr>
                      <a:r>
                        <a:rPr lang="zh-CN" altLang="en-US" b="1">
                          <a:latin typeface="Times New Roman" panose="02020603050405020304" pitchFamily="18" charset="0"/>
                          <a:ea typeface="宋体" panose="02010600030101010101" pitchFamily="2" charset="-122"/>
                          <a:cs typeface="Times New Roman" panose="02020603050405020304" pitchFamily="18" charset="0"/>
                        </a:rPr>
                        <a:t>标签区分性不足：</a:t>
                      </a:r>
                      <a:r>
                        <a:rPr lang="zh-CN" altLang="en-US">
                          <a:latin typeface="Times New Roman" panose="02020603050405020304" pitchFamily="18" charset="0"/>
                          <a:ea typeface="宋体" panose="02010600030101010101" pitchFamily="2" charset="-122"/>
                          <a:cs typeface="Times New Roman" panose="02020603050405020304" pitchFamily="18" charset="0"/>
                        </a:rPr>
                        <a:t>MixText 通过词汇替换生成的样本缺乏上下文语义理解，因此生成的句子往往是原句的组合拼接，缺乏对标签的有效区分。</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txBody>
                  <a:tcPr/>
                </a:tc>
              </a:tr>
            </a:tbl>
          </a:graphicData>
        </a:graphic>
      </p:graphicFrame>
      <p:sp>
        <p:nvSpPr>
          <p:cNvPr id="3" name="文本框 2"/>
          <p:cNvSpPr txBox="1"/>
          <p:nvPr/>
        </p:nvSpPr>
        <p:spPr>
          <a:xfrm>
            <a:off x="2562543" y="5196205"/>
            <a:ext cx="7077710" cy="368300"/>
          </a:xfrm>
          <a:prstGeom prst="rect">
            <a:avLst/>
          </a:prstGeom>
          <a:noFill/>
        </p:spPr>
        <p:txBody>
          <a:bodyPr wrap="square" rtlCol="0">
            <a:spAutoFit/>
          </a:bodyPr>
          <a:p>
            <a:pPr algn="ctr"/>
            <a:r>
              <a:rPr lang="zh-CN" altLang="en-US" b="1">
                <a:latin typeface="宋体" panose="02010600030101010101" pitchFamily="2" charset="-122"/>
                <a:ea typeface="宋体" panose="02010600030101010101" pitchFamily="2" charset="-122"/>
              </a:rPr>
              <a:t>上述工作都存在标签区分性不足或标签噪声的问题。</a:t>
            </a:r>
            <a:endParaRPr lang="en-US" altLang="zh-CN" b="1">
              <a:latin typeface="宋体" panose="02010600030101010101" pitchFamily="2" charset="-122"/>
              <a:ea typeface="宋体" panose="02010600030101010101" pitchFamily="2" charset="-122"/>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标题占位符 1"/>
          <p:cNvSpPr txBox="1"/>
          <p:nvPr/>
        </p:nvSpPr>
        <p:spPr>
          <a:xfrm>
            <a:off x="1027430" y="104140"/>
            <a:ext cx="7830185" cy="57975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动机</a:t>
            </a:r>
            <a:endParaRPr kumimoji="0" lang="zh-CN" altLang="en-US"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8" name="直接连接符 47"/>
          <p:cNvCxnSpPr/>
          <p:nvPr/>
        </p:nvCxnSpPr>
        <p:spPr>
          <a:xfrm>
            <a:off x="660400" y="760413"/>
            <a:ext cx="10858500" cy="0"/>
          </a:xfrm>
          <a:prstGeom prst="line">
            <a:avLst/>
          </a:prstGeom>
          <a:noFill/>
          <a:ln w="22225" cap="flat" cmpd="sng" algn="ctr">
            <a:solidFill>
              <a:srgbClr val="1C6299"/>
            </a:solidFill>
            <a:prstDash val="solid"/>
            <a:miter lim="800000"/>
          </a:ln>
          <a:effectLst/>
        </p:spPr>
      </p:cxnSp>
      <mc:AlternateContent xmlns:mc="http://schemas.openxmlformats.org/markup-compatibility/2006">
        <mc:Choice xmlns:a14="http://schemas.microsoft.com/office/drawing/2010/main" Requires="a14">
          <p:sp>
            <p:nvSpPr>
              <p:cNvPr id="5" name="文本框 4"/>
              <p:cNvSpPr txBox="1"/>
              <p:nvPr/>
            </p:nvSpPr>
            <p:spPr>
              <a:xfrm>
                <a:off x="1630680" y="3498215"/>
                <a:ext cx="8917305" cy="2579370"/>
              </a:xfrm>
              <a:prstGeom prst="rect">
                <a:avLst/>
              </a:prstGeom>
              <a:noFill/>
            </p:spPr>
            <p:txBody>
              <a:bodyPr wrap="square" rtlCol="0">
                <a:noAutofit/>
              </a:bodyPr>
              <a:p>
                <a:pPr indent="457200">
                  <a:lnSpc>
                    <a:spcPct val="150000"/>
                  </a:lnSpc>
                </a:pPr>
                <a:r>
                  <a:rPr lang="zh-CN" altLang="en-US">
                    <a:latin typeface="Times New Roman" panose="02020603050405020304" pitchFamily="18" charset="0"/>
                    <a:ea typeface="宋体" panose="02010600030101010101" pitchFamily="2" charset="-122"/>
                    <a:cs typeface="Times New Roman" panose="02020603050405020304" pitchFamily="18" charset="0"/>
                  </a:rPr>
                  <a:t>传统的生成方法（如</a:t>
                </a:r>
                <a:r>
                  <a:rPr lang="zh-CN" altLang="en-US">
                    <a:solidFill>
                      <a:srgbClr val="FF0000"/>
                    </a:solidFill>
                    <a:latin typeface="Times New Roman" panose="02020603050405020304" pitchFamily="18" charset="0"/>
                    <a:ea typeface="宋体" panose="02010600030101010101" pitchFamily="2" charset="-122"/>
                    <a:cs typeface="Times New Roman" panose="02020603050405020304" pitchFamily="18" charset="0"/>
                  </a:rPr>
                  <a:t>只使用</a:t>
                </a:r>
                <a:r>
                  <a:rPr lang="en-US" altLang="zh-CN">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i="1">
                            <a:solidFill>
                              <a:srgbClr val="FF0000"/>
                            </a:solidFill>
                            <a:latin typeface="Cambria Math" panose="02040503050406030204" pitchFamily="18" charset="0"/>
                            <a:ea typeface="宋体" panose="02010600030101010101" pitchFamily="2" charset="-122"/>
                            <a:cs typeface="Cambria Math" panose="02040503050406030204" pitchFamily="18" charset="0"/>
                          </a:rPr>
                        </m:ctrlPr>
                      </m:sSubPr>
                      <m:e>
                        <m:r>
                          <a:rPr lang="en-US" altLang="zh-CN" i="1">
                            <a:solidFill>
                              <a:srgbClr val="FF0000"/>
                            </a:solidFill>
                            <a:latin typeface="Cambria Math" panose="02040503050406030204" pitchFamily="18" charset="0"/>
                            <a:ea typeface="宋体" panose="02010600030101010101" pitchFamily="2" charset="-122"/>
                            <a:cs typeface="Cambria Math" panose="02040503050406030204" pitchFamily="18" charset="0"/>
                          </a:rPr>
                          <m:t>𝐿</m:t>
                        </m:r>
                      </m:e>
                      <m:sub>
                        <m:r>
                          <a:rPr lang="en-US" altLang="zh-CN" i="1">
                            <a:solidFill>
                              <a:srgbClr val="FF0000"/>
                            </a:solidFill>
                            <a:latin typeface="Cambria Math" panose="02040503050406030204" pitchFamily="18" charset="0"/>
                            <a:ea typeface="宋体" panose="02010600030101010101" pitchFamily="2" charset="-122"/>
                            <a:cs typeface="Cambria Math" panose="02040503050406030204" pitchFamily="18" charset="0"/>
                          </a:rPr>
                          <m:t>𝑔𝑒𝑛</m:t>
                        </m:r>
                      </m:sub>
                    </m:sSub>
                  </m:oMath>
                </a14:m>
                <a:r>
                  <a:rPr lang="en-US" altLang="zh-CN">
                    <a:solidFill>
                      <a:srgbClr val="FF0000"/>
                    </a:solidFill>
                    <a:latin typeface="Cambria Math" panose="02040503050406030204" pitchFamily="18" charset="0"/>
                    <a:ea typeface="宋体" panose="02010600030101010101" pitchFamily="2" charset="-122"/>
                    <a:cs typeface="Cambria Math" panose="02040503050406030204" pitchFamily="18" charset="0"/>
                  </a:rPr>
                  <a:t> </a:t>
                </a:r>
                <a:r>
                  <a:rPr lang="zh-CN" altLang="en-US">
                    <a:solidFill>
                      <a:srgbClr val="FF0000"/>
                    </a:solidFill>
                    <a:latin typeface="Cambria Math" panose="02040503050406030204" pitchFamily="18" charset="0"/>
                    <a:ea typeface="宋体" panose="02010600030101010101" pitchFamily="2" charset="-122"/>
                    <a:cs typeface="Cambria Math" panose="02040503050406030204" pitchFamily="18" charset="0"/>
                  </a:rPr>
                  <a:t>作为损失函数</a:t>
                </a:r>
                <a:r>
                  <a:rPr lang="zh-CN" altLang="en-US">
                    <a:latin typeface="Cambria Math" panose="02040503050406030204" pitchFamily="18" charset="0"/>
                    <a:ea typeface="宋体" panose="02010600030101010101" pitchFamily="2" charset="-122"/>
                    <a:cs typeface="Cambria Math" panose="02040503050406030204" pitchFamily="18" charset="0"/>
                  </a:rPr>
                  <a:t>来优化模型</a:t>
                </a:r>
                <a:r>
                  <a:rPr lang="zh-CN" altLang="en-US">
                    <a:latin typeface="Times New Roman" panose="02020603050405020304" pitchFamily="18" charset="0"/>
                    <a:ea typeface="宋体" panose="02010600030101010101" pitchFamily="2" charset="-122"/>
                    <a:cs typeface="Times New Roman" panose="02020603050405020304" pitchFamily="18" charset="0"/>
                  </a:rPr>
                  <a:t>）只优化生成</a:t>
                </a:r>
                <a:r>
                  <a:rPr lang="zh-CN" altLang="en-US">
                    <a:latin typeface="Times New Roman" panose="02020603050405020304" pitchFamily="18" charset="0"/>
                    <a:ea typeface="宋体" panose="02010600030101010101" pitchFamily="2" charset="-122"/>
                    <a:cs typeface="Times New Roman" panose="02020603050405020304" pitchFamily="18" charset="0"/>
                  </a:rPr>
                  <a:t>文本的流畅性和自然性，而不关注样本的标签区分性。</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r>
                  <a:rPr lang="zh-CN" altLang="en-US">
                    <a:latin typeface="Times New Roman" panose="02020603050405020304" pitchFamily="18" charset="0"/>
                    <a:ea typeface="宋体" panose="02010600030101010101" pitchFamily="2" charset="-122"/>
                    <a:cs typeface="Times New Roman" panose="02020603050405020304" pitchFamily="18" charset="0"/>
                  </a:rPr>
                  <a:t>本文主要通过提出</a:t>
                </a:r>
                <a:r>
                  <a:rPr lang="zh-CN" altLang="en-US">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三个损失函数</a:t>
                </a:r>
                <a:r>
                  <a:rPr lang="zh-CN" altLang="en-US">
                    <a:latin typeface="Times New Roman" panose="02020603050405020304" pitchFamily="18" charset="0"/>
                    <a:ea typeface="宋体" panose="02010600030101010101" pitchFamily="2" charset="-122"/>
                    <a:cs typeface="Times New Roman" panose="02020603050405020304" pitchFamily="18" charset="0"/>
                  </a:rPr>
                  <a:t>来解决样本标签区分性不足以及标签噪声的</a:t>
                </a:r>
                <a:r>
                  <a:rPr lang="zh-CN" altLang="en-US">
                    <a:latin typeface="Times New Roman" panose="02020603050405020304" pitchFamily="18" charset="0"/>
                    <a:ea typeface="宋体" panose="02010600030101010101" pitchFamily="2" charset="-122"/>
                    <a:cs typeface="Times New Roman" panose="02020603050405020304" pitchFamily="18" charset="0"/>
                  </a:rPr>
                  <a:t>问题。</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r>
                  <a:rPr lang="zh-CN" altLang="en-US">
                    <a:latin typeface="Cambria Math" panose="02040503050406030204" pitchFamily="18" charset="0"/>
                    <a:ea typeface="宋体" panose="02010600030101010101" pitchFamily="2" charset="-122"/>
                    <a:cs typeface="Cambria Math" panose="02040503050406030204" pitchFamily="18" charset="0"/>
                    <a:sym typeface="+mn-ea"/>
                  </a:rPr>
                  <a:t>注：</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Cambria Math" panose="02040503050406030204" pitchFamily="18" charset="0"/>
                          </a:rPr>
                          <m:t>𝐿</m:t>
                        </m:r>
                      </m:e>
                      <m:sub>
                        <m:r>
                          <a:rPr lang="en-US" altLang="zh-CN" i="1">
                            <a:latin typeface="Cambria Math" panose="02040503050406030204" pitchFamily="18" charset="0"/>
                            <a:ea typeface="宋体" panose="02010600030101010101" pitchFamily="2" charset="-122"/>
                            <a:cs typeface="Cambria Math" panose="02040503050406030204" pitchFamily="18" charset="0"/>
                          </a:rPr>
                          <m:t>𝑔𝑒𝑛</m:t>
                        </m:r>
                      </m:sub>
                    </m:sSub>
                  </m:oMath>
                </a14:m>
                <a:r>
                  <a:rPr lang="en-US" altLang="zh-CN">
                    <a:latin typeface="Cambria Math" panose="02040503050406030204" pitchFamily="18" charset="0"/>
                    <a:ea typeface="宋体" panose="02010600030101010101" pitchFamily="2" charset="-122"/>
                    <a:cs typeface="Cambria Math" panose="02040503050406030204" pitchFamily="18" charset="0"/>
                    <a:sym typeface="+mn-ea"/>
                  </a:rPr>
                  <a:t> </a:t>
                </a:r>
                <a:r>
                  <a:rPr lang="zh-CN" altLang="en-US">
                    <a:latin typeface="Cambria Math" panose="02040503050406030204" pitchFamily="18" charset="0"/>
                    <a:ea typeface="宋体" panose="02010600030101010101" pitchFamily="2" charset="-122"/>
                    <a:cs typeface="Cambria Math" panose="02040503050406030204" pitchFamily="18" charset="0"/>
                    <a:sym typeface="+mn-ea"/>
                  </a:rPr>
                  <a:t>是最大似然生成损失函数，大模型训练常用的标准损失函数，用于衡量生成器预测的概率分布与真实数据</a:t>
                </a:r>
                <a:r>
                  <a:rPr lang="zh-CN" altLang="en-US">
                    <a:latin typeface="Cambria Math" panose="02040503050406030204" pitchFamily="18" charset="0"/>
                    <a:ea typeface="宋体" panose="02010600030101010101" pitchFamily="2" charset="-122"/>
                    <a:cs typeface="Cambria Math" panose="02040503050406030204" pitchFamily="18" charset="0"/>
                    <a:sym typeface="+mn-ea"/>
                  </a:rPr>
                  <a:t>的分布之间的差异。</a:t>
                </a:r>
                <a:endParaRPr lang="zh-CN" altLang="en-US">
                  <a:latin typeface="Cambria Math" panose="02040503050406030204" pitchFamily="18" charset="0"/>
                  <a:ea typeface="宋体" panose="02010600030101010101" pitchFamily="2" charset="-122"/>
                  <a:cs typeface="Cambria Math" panose="02040503050406030204" pitchFamily="18" charset="0"/>
                  <a:sym typeface="+mn-ea"/>
                </a:endParaRPr>
              </a:p>
              <a:p>
                <a:pPr marL="457200" lvl="1" indent="457200">
                  <a:lnSpc>
                    <a:spcPct val="150000"/>
                  </a:lnSpc>
                </a:pP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Cambria Math" panose="02040503050406030204" pitchFamily="18" charset="0"/>
                          </a:rPr>
                          <m:t>𝐿</m:t>
                        </m:r>
                      </m:e>
                      <m:sub>
                        <m:r>
                          <a:rPr lang="en-US" altLang="zh-CN" i="1">
                            <a:latin typeface="Cambria Math" panose="02040503050406030204" pitchFamily="18" charset="0"/>
                            <a:ea typeface="宋体" panose="02010600030101010101" pitchFamily="2" charset="-122"/>
                            <a:cs typeface="Cambria Math" panose="02040503050406030204" pitchFamily="18" charset="0"/>
                          </a:rPr>
                          <m:t>𝑑𝑖𝑠𝑐</m:t>
                        </m:r>
                      </m:sub>
                    </m:sSub>
                  </m:oMath>
                </a14:m>
                <a:r>
                  <a:rPr lang="en-US" altLang="zh-CN">
                    <a:latin typeface="Cambria Math" panose="02040503050406030204" pitchFamily="18" charset="0"/>
                    <a:ea typeface="宋体" panose="02010600030101010101" pitchFamily="2" charset="-122"/>
                    <a:cs typeface="Cambria Math" panose="02040503050406030204" pitchFamily="18" charset="0"/>
                    <a:sym typeface="+mn-ea"/>
                  </a:rPr>
                  <a:t> </a:t>
                </a:r>
                <a:r>
                  <a:rPr lang="zh-CN" altLang="en-US">
                    <a:latin typeface="Cambria Math" panose="02040503050406030204" pitchFamily="18" charset="0"/>
                    <a:ea typeface="宋体" panose="02010600030101010101" pitchFamily="2" charset="-122"/>
                    <a:cs typeface="Cambria Math" panose="02040503050406030204" pitchFamily="18" charset="0"/>
                    <a:sym typeface="+mn-ea"/>
                  </a:rPr>
                  <a:t>是本文提出的判别损失函数，可以衡量样本的标签区分性</a:t>
                </a:r>
                <a:r>
                  <a:rPr lang="zh-CN" altLang="en-US">
                    <a:latin typeface="Cambria Math" panose="02040503050406030204" pitchFamily="18" charset="0"/>
                    <a:ea typeface="宋体" panose="02010600030101010101" pitchFamily="2" charset="-122"/>
                    <a:cs typeface="Cambria Math" panose="02040503050406030204" pitchFamily="18" charset="0"/>
                    <a:sym typeface="+mn-ea"/>
                  </a:rPr>
                  <a:t>程度。</a:t>
                </a:r>
                <a:endParaRPr lang="zh-CN" altLang="en-US">
                  <a:latin typeface="Cambria Math" panose="02040503050406030204" pitchFamily="18" charset="0"/>
                  <a:ea typeface="宋体" panose="02010600030101010101" pitchFamily="2" charset="-122"/>
                  <a:cs typeface="Cambria Math" panose="02040503050406030204" pitchFamily="18" charset="0"/>
                  <a:sym typeface="+mn-ea"/>
                </a:endParaRPr>
              </a:p>
              <a:p>
                <a:pPr indent="457200">
                  <a:lnSpc>
                    <a:spcPct val="150000"/>
                  </a:lnSpc>
                </a:pPr>
                <a:endParaRPr lang="zh-CN" altLang="en-US">
                  <a:latin typeface="Cambria Math" panose="02040503050406030204" pitchFamily="18" charset="0"/>
                  <a:ea typeface="宋体" panose="02010600030101010101" pitchFamily="2" charset="-122"/>
                  <a:cs typeface="Cambria Math" panose="02040503050406030204" pitchFamily="18" charset="0"/>
                </a:endParaRPr>
              </a:p>
              <a:p>
                <a:pPr indent="457200">
                  <a:lnSpc>
                    <a:spcPct val="150000"/>
                  </a:lnSpc>
                </a:pP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1630680" y="3498215"/>
                <a:ext cx="8917305" cy="2579370"/>
              </a:xfrm>
              <a:prstGeom prst="rect">
                <a:avLst/>
              </a:prstGeom>
              <a:blipFill rotWithShape="1">
                <a:blip r:embed="rId2"/>
                <a:stretch>
                  <a:fillRect b="-45593"/>
                </a:stretch>
              </a:blipFill>
            </p:spPr>
            <p:txBody>
              <a:bodyPr/>
              <a:lstStyle/>
              <a:p>
                <a:r>
                  <a:rPr lang="zh-CN" altLang="en-US">
                    <a:noFill/>
                  </a:rPr>
                  <a:t> </a:t>
                </a:r>
              </a:p>
            </p:txBody>
          </p:sp>
        </mc:Fallback>
      </mc:AlternateContent>
      <p:pic>
        <p:nvPicPr>
          <p:cNvPr id="6" name="图片 5"/>
          <p:cNvPicPr>
            <a:picLocks noChangeAspect="1"/>
          </p:cNvPicPr>
          <p:nvPr/>
        </p:nvPicPr>
        <p:blipFill>
          <a:blip r:embed="rId3"/>
          <a:stretch>
            <a:fillRect/>
          </a:stretch>
        </p:blipFill>
        <p:spPr>
          <a:xfrm>
            <a:off x="6245225" y="1453515"/>
            <a:ext cx="4929505" cy="799465"/>
          </a:xfrm>
          <a:prstGeom prst="rect">
            <a:avLst/>
          </a:prstGeom>
        </p:spPr>
      </p:pic>
      <p:pic>
        <p:nvPicPr>
          <p:cNvPr id="3" name="图片 2"/>
          <p:cNvPicPr>
            <a:picLocks noChangeAspect="1"/>
          </p:cNvPicPr>
          <p:nvPr/>
        </p:nvPicPr>
        <p:blipFill>
          <a:blip r:embed="rId4"/>
          <a:stretch>
            <a:fillRect/>
          </a:stretch>
        </p:blipFill>
        <p:spPr>
          <a:xfrm>
            <a:off x="7098030" y="2352040"/>
            <a:ext cx="3223895" cy="532130"/>
          </a:xfrm>
          <a:prstGeom prst="rect">
            <a:avLst/>
          </a:prstGeom>
        </p:spPr>
      </p:pic>
      <p:pic>
        <p:nvPicPr>
          <p:cNvPr id="4" name="图片 3"/>
          <p:cNvPicPr>
            <a:picLocks noChangeAspect="1"/>
          </p:cNvPicPr>
          <p:nvPr/>
        </p:nvPicPr>
        <p:blipFill>
          <a:blip r:embed="rId5"/>
          <a:stretch>
            <a:fillRect/>
          </a:stretch>
        </p:blipFill>
        <p:spPr>
          <a:xfrm>
            <a:off x="730885" y="1257935"/>
            <a:ext cx="5117465" cy="2126615"/>
          </a:xfrm>
          <a:prstGeom prst="rect">
            <a:avLst/>
          </a:prstGeom>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标题占位符 1"/>
          <p:cNvSpPr txBox="1"/>
          <p:nvPr/>
        </p:nvSpPr>
        <p:spPr>
          <a:xfrm>
            <a:off x="1027430" y="104140"/>
            <a:ext cx="7830185" cy="57975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方法</a:t>
            </a:r>
            <a:endParaRPr kumimoji="0" lang="zh-CN" altLang="en-US"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8" name="直接连接符 4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3" name="图片 2"/>
          <p:cNvPicPr>
            <a:picLocks noChangeAspect="1"/>
          </p:cNvPicPr>
          <p:nvPr/>
        </p:nvPicPr>
        <p:blipFill>
          <a:blip r:embed="rId2"/>
          <a:stretch>
            <a:fillRect/>
          </a:stretch>
        </p:blipFill>
        <p:spPr>
          <a:xfrm>
            <a:off x="383540" y="1213485"/>
            <a:ext cx="11349355" cy="4083685"/>
          </a:xfrm>
          <a:prstGeom prst="rect">
            <a:avLst/>
          </a:prstGeom>
        </p:spPr>
      </p:pic>
      <p:sp>
        <p:nvSpPr>
          <p:cNvPr id="4" name="文本框 3"/>
          <p:cNvSpPr txBox="1"/>
          <p:nvPr/>
        </p:nvSpPr>
        <p:spPr>
          <a:xfrm>
            <a:off x="3969385" y="5503545"/>
            <a:ext cx="4064000" cy="460375"/>
          </a:xfrm>
          <a:prstGeom prst="rect">
            <a:avLst/>
          </a:prstGeom>
          <a:noFill/>
        </p:spPr>
        <p:txBody>
          <a:bodyPr wrap="square" rtlCol="0">
            <a:spAutoFit/>
          </a:bodyPr>
          <a:p>
            <a:pPr algn="ctr"/>
            <a:r>
              <a:rPr lang="en-US" altLang="zh-CN" sz="2400">
                <a:latin typeface="Times New Roman" panose="02020603050405020304" pitchFamily="18" charset="0"/>
                <a:ea typeface="宋体" panose="02010600030101010101" pitchFamily="2" charset="-122"/>
                <a:cs typeface="Times New Roman" panose="02020603050405020304" pitchFamily="18" charset="0"/>
              </a:rPr>
              <a:t>FewGen</a:t>
            </a:r>
            <a:r>
              <a:rPr lang="zh-CN" altLang="en-US" sz="2400">
                <a:latin typeface="Times New Roman" panose="02020603050405020304" pitchFamily="18" charset="0"/>
                <a:ea typeface="宋体" panose="02010600030101010101" pitchFamily="2" charset="-122"/>
                <a:cs typeface="Times New Roman" panose="02020603050405020304" pitchFamily="18" charset="0"/>
              </a:rPr>
              <a:t>方法概述</a:t>
            </a:r>
            <a:endParaRPr lang="zh-CN" altLang="en-US" sz="240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标题占位符 1"/>
          <p:cNvSpPr txBox="1"/>
          <p:nvPr/>
        </p:nvSpPr>
        <p:spPr>
          <a:xfrm>
            <a:off x="1027430" y="104140"/>
            <a:ext cx="7830185" cy="57975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方法</a:t>
            </a:r>
            <a:endParaRPr kumimoji="0" lang="zh-CN" altLang="en-US"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8" name="直接连接符 4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4" name="图片 3"/>
          <p:cNvPicPr>
            <a:picLocks noChangeAspect="1"/>
          </p:cNvPicPr>
          <p:nvPr/>
        </p:nvPicPr>
        <p:blipFill>
          <a:blip r:embed="rId2"/>
          <a:stretch>
            <a:fillRect/>
          </a:stretch>
        </p:blipFill>
        <p:spPr>
          <a:xfrm>
            <a:off x="6193155" y="1525270"/>
            <a:ext cx="5010785" cy="1226820"/>
          </a:xfrm>
          <a:prstGeom prst="rect">
            <a:avLst/>
          </a:prstGeom>
        </p:spPr>
      </p:pic>
      <mc:AlternateContent xmlns:mc="http://schemas.openxmlformats.org/markup-compatibility/2006">
        <mc:Choice xmlns:a14="http://schemas.microsoft.com/office/drawing/2010/main" Requires="a14">
          <p:sp>
            <p:nvSpPr>
              <p:cNvPr id="5" name="文本框 4"/>
              <p:cNvSpPr txBox="1"/>
              <p:nvPr/>
            </p:nvSpPr>
            <p:spPr>
              <a:xfrm>
                <a:off x="6193155" y="3025775"/>
                <a:ext cx="4831715" cy="2324735"/>
              </a:xfrm>
              <a:prstGeom prst="rect">
                <a:avLst/>
              </a:prstGeom>
              <a:noFill/>
            </p:spPr>
            <p:txBody>
              <a:bodyPr wrap="square" rtlCol="0">
                <a:noAutofit/>
              </a:bodyPr>
              <a:p>
                <a:pPr indent="457200">
                  <a:lnSpc>
                    <a:spcPct val="150000"/>
                  </a:lnSpc>
                </a:pPr>
                <a:r>
                  <a:rPr lang="zh-CN" altLang="en-US">
                    <a:latin typeface="Times New Roman" panose="02020603050405020304" pitchFamily="18" charset="0"/>
                    <a:ea typeface="宋体" panose="02010600030101010101" pitchFamily="2" charset="-122"/>
                    <a:cs typeface="Times New Roman" panose="02020603050405020304" pitchFamily="18" charset="0"/>
                  </a:rPr>
                  <a:t>生成损失</a:t>
                </a:r>
                <a:r>
                  <a:rPr lang="en-US" altLang="zh-CN">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Cambria Math" panose="02040503050406030204" pitchFamily="18" charset="0"/>
                          </a:rPr>
                          <m:t>𝐿</m:t>
                        </m:r>
                      </m:e>
                      <m:sub>
                        <m:r>
                          <a:rPr lang="en-US" altLang="zh-CN" i="1">
                            <a:latin typeface="Cambria Math" panose="02040503050406030204" pitchFamily="18" charset="0"/>
                            <a:ea typeface="MS Mincho" charset="0"/>
                            <a:cs typeface="Cambria Math" panose="02040503050406030204" pitchFamily="18" charset="0"/>
                          </a:rPr>
                          <m:t>𝑤</m:t>
                        </m:r>
                        <m:r>
                          <a:rPr lang="en-US" altLang="zh-CN" i="1">
                            <a:latin typeface="Cambria Math" panose="02040503050406030204" pitchFamily="18" charset="0"/>
                            <a:ea typeface="MS Mincho" charset="0"/>
                            <a:cs typeface="Cambria Math" panose="02040503050406030204" pitchFamily="18" charset="0"/>
                          </a:rPr>
                          <m:t>−</m:t>
                        </m:r>
                        <m:r>
                          <a:rPr lang="en-US" altLang="zh-CN" i="1">
                            <a:latin typeface="Cambria Math" panose="02040503050406030204" pitchFamily="18" charset="0"/>
                            <a:ea typeface="宋体" panose="02010600030101010101" pitchFamily="2" charset="-122"/>
                            <a:cs typeface="Cambria Math" panose="02040503050406030204" pitchFamily="18" charset="0"/>
                          </a:rPr>
                          <m:t>𝑔𝑒𝑛</m:t>
                        </m:r>
                      </m:sub>
                    </m:sSub>
                  </m:oMath>
                </a14:m>
                <a:r>
                  <a:rPr lang="zh-CN" altLang="en-US">
                    <a:latin typeface="Times New Roman" panose="02020603050405020304" pitchFamily="18" charset="0"/>
                    <a:ea typeface="宋体" panose="02010600030101010101" pitchFamily="2" charset="-122"/>
                    <a:cs typeface="Times New Roman" panose="02020603050405020304" pitchFamily="18" charset="0"/>
                  </a:rPr>
                  <a:t>：对每一个</a:t>
                </a:r>
                <a:r>
                  <a:rPr lang="en-US" altLang="zh-CN">
                    <a:latin typeface="Times New Roman" panose="02020603050405020304" pitchFamily="18" charset="0"/>
                    <a:ea typeface="宋体" panose="02010600030101010101" pitchFamily="2" charset="-122"/>
                    <a:cs typeface="Times New Roman" panose="02020603050405020304" pitchFamily="18" charset="0"/>
                  </a:rPr>
                  <a:t> token </a:t>
                </a:r>
                <a:r>
                  <a:rPr lang="zh-CN" altLang="en-US">
                    <a:latin typeface="Times New Roman" panose="02020603050405020304" pitchFamily="18" charset="0"/>
                    <a:ea typeface="宋体" panose="02010600030101010101" pitchFamily="2" charset="-122"/>
                    <a:cs typeface="Times New Roman" panose="02020603050405020304" pitchFamily="18" charset="0"/>
                  </a:rPr>
                  <a:t>的损失进行</a:t>
                </a:r>
                <a:r>
                  <a:rPr lang="zh-CN" altLang="en-US">
                    <a:solidFill>
                      <a:srgbClr val="FF0000"/>
                    </a:solidFill>
                    <a:latin typeface="Times New Roman" panose="02020603050405020304" pitchFamily="18" charset="0"/>
                    <a:ea typeface="宋体" panose="02010600030101010101" pitchFamily="2" charset="-122"/>
                    <a:cs typeface="Times New Roman" panose="02020603050405020304" pitchFamily="18" charset="0"/>
                  </a:rPr>
                  <a:t>加权求和</a:t>
                </a:r>
                <a:r>
                  <a:rPr lang="zh-CN" altLang="en-US">
                    <a:latin typeface="Times New Roman" panose="02020603050405020304" pitchFamily="18" charset="0"/>
                    <a:ea typeface="宋体" panose="02010600030101010101" pitchFamily="2" charset="-122"/>
                    <a:cs typeface="Times New Roman" panose="02020603050405020304" pitchFamily="18" charset="0"/>
                  </a:rPr>
                  <a:t>得到</a:t>
                </a:r>
                <a:r>
                  <a:rPr lang="zh-CN" altLang="en-US">
                    <a:latin typeface="Cambria Math" panose="02040503050406030204" pitchFamily="18" charset="0"/>
                    <a:ea typeface="宋体" panose="02010600030101010101" pitchFamily="2" charset="-122"/>
                    <a:cs typeface="Cambria Math" panose="02040503050406030204" pitchFamily="18" charset="0"/>
                  </a:rPr>
                  <a:t>，</a:t>
                </a:r>
                <a:r>
                  <a:rPr lang="zh-CN" altLang="en-US">
                    <a:latin typeface="Times New Roman" panose="02020603050405020304" pitchFamily="18" charset="0"/>
                    <a:ea typeface="宋体" panose="02010600030101010101" pitchFamily="2" charset="-122"/>
                    <a:cs typeface="Times New Roman" panose="02020603050405020304" pitchFamily="18" charset="0"/>
                    <a:sym typeface="+mn-ea"/>
                  </a:rPr>
                  <a:t>用于评估生成文本的质量，通过优化生成损失，</a:t>
                </a:r>
                <a:r>
                  <a:rPr lang="zh-CN" altLang="en-US">
                    <a:latin typeface="Times New Roman" panose="02020603050405020304" pitchFamily="18" charset="0"/>
                    <a:ea typeface="宋体" panose="02010600030101010101" pitchFamily="2" charset="-122"/>
                    <a:cs typeface="Times New Roman" panose="02020603050405020304" pitchFamily="18" charset="0"/>
                  </a:rPr>
                  <a:t>来优化生成流畅、符合语法的</a:t>
                </a:r>
                <a:r>
                  <a:rPr lang="zh-CN" altLang="en-US">
                    <a:latin typeface="Times New Roman" panose="02020603050405020304" pitchFamily="18" charset="0"/>
                    <a:ea typeface="宋体" panose="02010600030101010101" pitchFamily="2" charset="-122"/>
                    <a:cs typeface="Times New Roman" panose="02020603050405020304" pitchFamily="18" charset="0"/>
                  </a:rPr>
                  <a:t>文本。</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6193155" y="3025775"/>
                <a:ext cx="4831715" cy="2324735"/>
              </a:xfrm>
              <a:prstGeom prst="rect">
                <a:avLst/>
              </a:prstGeom>
              <a:blipFill rotWithShape="1">
                <a:blip r:embed="rId3"/>
                <a:stretch>
                  <a:fillRect r="-1249"/>
                </a:stretch>
              </a:blipFill>
            </p:spPr>
            <p:txBody>
              <a:bodyPr/>
              <a:lstStyle/>
              <a:p>
                <a:r>
                  <a:rPr lang="zh-CN" altLang="en-US">
                    <a:noFill/>
                  </a:rPr>
                  <a:t> </a:t>
                </a:r>
              </a:p>
            </p:txBody>
          </p:sp>
        </mc:Fallback>
      </mc:AlternateContent>
      <p:pic>
        <p:nvPicPr>
          <p:cNvPr id="6" name="图片 5"/>
          <p:cNvPicPr>
            <a:picLocks noChangeAspect="1"/>
          </p:cNvPicPr>
          <p:nvPr/>
        </p:nvPicPr>
        <p:blipFill>
          <a:blip r:embed="rId4"/>
          <a:stretch>
            <a:fillRect/>
          </a:stretch>
        </p:blipFill>
        <p:spPr>
          <a:xfrm>
            <a:off x="1644968" y="1392555"/>
            <a:ext cx="3352800" cy="1577340"/>
          </a:xfrm>
          <a:prstGeom prst="rect">
            <a:avLst/>
          </a:prstGeom>
        </p:spPr>
      </p:pic>
      <mc:AlternateContent xmlns:mc="http://schemas.openxmlformats.org/markup-compatibility/2006">
        <mc:Choice xmlns:a14="http://schemas.microsoft.com/office/drawing/2010/main" Requires="a14">
          <p:sp>
            <p:nvSpPr>
              <p:cNvPr id="8" name="文本框 7"/>
              <p:cNvSpPr txBox="1"/>
              <p:nvPr/>
            </p:nvSpPr>
            <p:spPr>
              <a:xfrm>
                <a:off x="469900" y="3025775"/>
                <a:ext cx="5363210" cy="3148330"/>
              </a:xfrm>
              <a:prstGeom prst="rect">
                <a:avLst/>
              </a:prstGeom>
              <a:noFill/>
            </p:spPr>
            <p:txBody>
              <a:bodyPr wrap="square" rtlCol="0">
                <a:noAutofit/>
              </a:bodyPr>
              <a:p>
                <a:pPr indent="457200">
                  <a:lnSpc>
                    <a:spcPct val="150000"/>
                  </a:lnSpc>
                </a:pPr>
                <a:r>
                  <a:rPr lang="zh-CN" altLang="en-US">
                    <a:latin typeface="Times New Roman" panose="02020603050405020304" pitchFamily="18" charset="0"/>
                    <a:ea typeface="宋体" panose="02010600030101010101" pitchFamily="2" charset="-122"/>
                    <a:cs typeface="Times New Roman" panose="02020603050405020304" pitchFamily="18" charset="0"/>
                  </a:rPr>
                  <a:t>判别损失</a:t>
                </a:r>
                <a:r>
                  <a:rPr lang="en-US" altLang="zh-CN">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Cambria Math" panose="02040503050406030204" pitchFamily="18" charset="0"/>
                          </a:rPr>
                          <m:t>𝐿</m:t>
                        </m:r>
                      </m:e>
                      <m:sub>
                        <m:r>
                          <a:rPr lang="en-US" altLang="zh-CN" i="1">
                            <a:latin typeface="Cambria Math" panose="02040503050406030204" pitchFamily="18" charset="0"/>
                            <a:ea typeface="宋体" panose="02010600030101010101" pitchFamily="2" charset="-122"/>
                            <a:cs typeface="Cambria Math" panose="02040503050406030204" pitchFamily="18" charset="0"/>
                          </a:rPr>
                          <m:t>𝑑𝑖𝑠𝑐</m:t>
                        </m:r>
                      </m:sub>
                    </m:sSub>
                  </m:oMath>
                </a14:m>
                <a:r>
                  <a:rPr lang="zh-CN" altLang="en-US">
                    <a:latin typeface="Times New Roman" panose="02020603050405020304" pitchFamily="18" charset="0"/>
                    <a:ea typeface="宋体" panose="02010600030101010101" pitchFamily="2" charset="-122"/>
                    <a:cs typeface="Times New Roman" panose="02020603050405020304" pitchFamily="18" charset="0"/>
                  </a:rPr>
                  <a:t>：通过优化判别损失，来</a:t>
                </a:r>
                <a:r>
                  <a:rPr lang="zh-CN" altLang="en-US">
                    <a:solidFill>
                      <a:srgbClr val="FF0000"/>
                    </a:solidFill>
                    <a:latin typeface="Times New Roman" panose="02020603050405020304" pitchFamily="18" charset="0"/>
                    <a:ea typeface="宋体" panose="02010600030101010101" pitchFamily="2" charset="-122"/>
                    <a:cs typeface="Times New Roman" panose="02020603050405020304" pitchFamily="18" charset="0"/>
                  </a:rPr>
                  <a:t>更新权重</a:t>
                </a:r>
                <a:r>
                  <a:rPr lang="en-US" altLang="zh-CN">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i="1">
                            <a:solidFill>
                              <a:srgbClr val="FF0000"/>
                            </a:solidFill>
                            <a:latin typeface="Cambria Math" panose="02040503050406030204" pitchFamily="18" charset="0"/>
                            <a:ea typeface="宋体" panose="02010600030101010101" pitchFamily="2" charset="-122"/>
                            <a:cs typeface="Cambria Math" panose="02040503050406030204" pitchFamily="18" charset="0"/>
                          </a:rPr>
                        </m:ctrlPr>
                      </m:sSubPr>
                      <m:e>
                        <m:r>
                          <a:rPr lang="en-US" altLang="zh-CN" i="1">
                            <a:solidFill>
                              <a:srgbClr val="FF0000"/>
                            </a:solidFill>
                            <a:latin typeface="Cambria Math" panose="02040503050406030204" pitchFamily="18" charset="0"/>
                            <a:ea typeface="宋体" panose="02010600030101010101" pitchFamily="2" charset="-122"/>
                            <a:cs typeface="Cambria Math" panose="02040503050406030204" pitchFamily="18" charset="0"/>
                          </a:rPr>
                          <m:t>𝑤</m:t>
                        </m:r>
                      </m:e>
                      <m:sub>
                        <m:r>
                          <a:rPr lang="en-US" altLang="zh-CN" i="1">
                            <a:solidFill>
                              <a:srgbClr val="FF0000"/>
                            </a:solidFill>
                            <a:latin typeface="Cambria Math" panose="02040503050406030204" pitchFamily="18" charset="0"/>
                            <a:ea typeface="宋体" panose="02010600030101010101" pitchFamily="2" charset="-122"/>
                            <a:cs typeface="Cambria Math" panose="02040503050406030204" pitchFamily="18" charset="0"/>
                          </a:rPr>
                          <m:t>𝑗</m:t>
                        </m:r>
                      </m:sub>
                    </m:sSub>
                  </m:oMath>
                </a14:m>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zh-CN" altLang="en-US">
                    <a:latin typeface="Times New Roman" panose="02020603050405020304" pitchFamily="18" charset="0"/>
                    <a:ea typeface="宋体" panose="02010600030101010101" pitchFamily="2" charset="-122"/>
                    <a:cs typeface="Times New Roman" panose="02020603050405020304" pitchFamily="18" charset="0"/>
                  </a:rPr>
                  <a:t>，以此来引导生成器生成与特定标签强相关的词汇和句子结构，从而减少生成的多样性，使句子更具标签特征。</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14:m>
                  <m:oMath xmlns:m="http://schemas.openxmlformats.org/officeDocument/2006/math">
                    <m:sSubSup>
                      <m:sSubSupPr>
                        <m:ctrlPr>
                          <a:rPr lang="en-US" altLang="zh-CN" i="1">
                            <a:latin typeface="Cambria Math" panose="02040503050406030204" pitchFamily="18" charset="0"/>
                            <a:ea typeface="宋体" panose="02010600030101010101" pitchFamily="2" charset="-122"/>
                            <a:cs typeface="Cambria Math" panose="02040503050406030204" pitchFamily="18" charset="0"/>
                          </a:rPr>
                        </m:ctrlPr>
                      </m:sSubSupPr>
                      <m:e>
                        <m:r>
                          <a:rPr lang="en-US" altLang="zh-CN" i="1">
                            <a:latin typeface="Cambria Math" panose="02040503050406030204" pitchFamily="18" charset="0"/>
                            <a:ea typeface="宋体" panose="02010600030101010101" pitchFamily="2" charset="-122"/>
                            <a:cs typeface="Cambria Math" panose="02040503050406030204" pitchFamily="18" charset="0"/>
                          </a:rPr>
                          <m:t>𝐿</m:t>
                        </m:r>
                      </m:e>
                      <m:sub>
                        <m:r>
                          <a:rPr lang="en-US" altLang="zh-CN" i="1">
                            <a:latin typeface="Cambria Math" panose="02040503050406030204" pitchFamily="18" charset="0"/>
                            <a:ea typeface="宋体" panose="02010600030101010101" pitchFamily="2" charset="-122"/>
                            <a:cs typeface="Cambria Math" panose="02040503050406030204" pitchFamily="18" charset="0"/>
                          </a:rPr>
                          <m:t>𝑑𝑖𝑠𝑐</m:t>
                        </m:r>
                      </m:sub>
                      <m:sup>
                        <m:r>
                          <a:rPr lang="en-US" altLang="zh-CN" i="1">
                            <a:latin typeface="Cambria Math" panose="02040503050406030204" pitchFamily="18" charset="0"/>
                            <a:ea typeface="宋体" panose="02010600030101010101" pitchFamily="2" charset="-122"/>
                            <a:cs typeface="Cambria Math" panose="02040503050406030204" pitchFamily="18" charset="0"/>
                          </a:rPr>
                          <m:t>𝑗</m:t>
                        </m:r>
                      </m:sup>
                    </m:sSubSup>
                  </m:oMath>
                </a14:m>
                <a:r>
                  <a:rPr lang="zh-CN" altLang="en-US">
                    <a:latin typeface="Cambria Math" panose="02040503050406030204" pitchFamily="18" charset="0"/>
                    <a:ea typeface="宋体" panose="02010600030101010101" pitchFamily="2" charset="-122"/>
                    <a:cs typeface="Cambria Math" panose="02040503050406030204" pitchFamily="18" charset="0"/>
                    <a:sym typeface="+mn-ea"/>
                  </a:rPr>
                  <a:t>的</a:t>
                </a:r>
                <a:r>
                  <a:rPr lang="zh-CN" altLang="en-US">
                    <a:latin typeface="Times New Roman" panose="02020603050405020304" pitchFamily="18" charset="0"/>
                    <a:ea typeface="宋体" panose="02010600030101010101" pitchFamily="2" charset="-122"/>
                    <a:cs typeface="Times New Roman" panose="02020603050405020304" pitchFamily="18" charset="0"/>
                    <a:sym typeface="+mn-ea"/>
                  </a:rPr>
                  <a:t>值衡量了在</a:t>
                </a:r>
                <a:r>
                  <a:rPr lang="zh-CN" altLang="en-US">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特定标签下生成</a:t>
                </a:r>
                <a14:m>
                  <m:oMath xmlns:m="http://schemas.openxmlformats.org/officeDocument/2006/math">
                    <m:sSub>
                      <m:sSubPr>
                        <m:ctrlPr>
                          <a:rPr lang="en-US" altLang="zh-CN" i="1">
                            <a:solidFill>
                              <a:srgbClr val="FF0000"/>
                            </a:solidFill>
                            <a:latin typeface="Cambria Math" panose="02040503050406030204" pitchFamily="18" charset="0"/>
                            <a:ea typeface="宋体" panose="02010600030101010101" pitchFamily="2" charset="-122"/>
                            <a:cs typeface="Cambria Math" panose="02040503050406030204" pitchFamily="18" charset="0"/>
                          </a:rPr>
                        </m:ctrlPr>
                      </m:sSubPr>
                      <m:e>
                        <m:r>
                          <a:rPr lang="en-US" altLang="zh-CN" i="1">
                            <a:solidFill>
                              <a:srgbClr val="FF0000"/>
                            </a:solidFill>
                            <a:latin typeface="Cambria Math" panose="02040503050406030204" pitchFamily="18" charset="0"/>
                            <a:ea typeface="宋体" panose="02010600030101010101" pitchFamily="2" charset="-122"/>
                            <a:cs typeface="Cambria Math" panose="02040503050406030204" pitchFamily="18" charset="0"/>
                          </a:rPr>
                          <m:t>𝑥</m:t>
                        </m:r>
                      </m:e>
                      <m:sub>
                        <m:r>
                          <a:rPr lang="en-US" altLang="zh-CN" i="1">
                            <a:solidFill>
                              <a:srgbClr val="FF0000"/>
                            </a:solidFill>
                            <a:latin typeface="Cambria Math" panose="02040503050406030204" pitchFamily="18" charset="0"/>
                            <a:ea typeface="宋体" panose="02010600030101010101" pitchFamily="2" charset="-122"/>
                            <a:cs typeface="Cambria Math" panose="02040503050406030204" pitchFamily="18" charset="0"/>
                          </a:rPr>
                          <m:t>𝑗</m:t>
                        </m:r>
                      </m:sub>
                    </m:sSub>
                  </m:oMath>
                </a14:m>
                <a:r>
                  <a:rPr lang="zh-CN" altLang="en-US">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的概率</a:t>
                </a:r>
                <a:r>
                  <a:rPr lang="zh-CN" altLang="en-US">
                    <a:latin typeface="Times New Roman" panose="02020603050405020304" pitchFamily="18" charset="0"/>
                    <a:ea typeface="宋体" panose="02010600030101010101" pitchFamily="2" charset="-122"/>
                    <a:cs typeface="Times New Roman" panose="02020603050405020304" pitchFamily="18" charset="0"/>
                    <a:sym typeface="+mn-ea"/>
                  </a:rPr>
                  <a:t>相对于</a:t>
                </a:r>
                <a:r>
                  <a:rPr lang="zh-CN" altLang="en-US">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在所有标签下生成</a:t>
                </a:r>
                <a14:m>
                  <m:oMath xmlns:m="http://schemas.openxmlformats.org/officeDocument/2006/math">
                    <m:sSub>
                      <m:sSubPr>
                        <m:ctrlPr>
                          <a:rPr lang="en-US" altLang="zh-CN" i="1">
                            <a:solidFill>
                              <a:srgbClr val="FF0000"/>
                            </a:solidFill>
                            <a:latin typeface="Cambria Math" panose="02040503050406030204" pitchFamily="18" charset="0"/>
                            <a:ea typeface="宋体" panose="02010600030101010101" pitchFamily="2" charset="-122"/>
                            <a:cs typeface="Cambria Math" panose="02040503050406030204" pitchFamily="18" charset="0"/>
                          </a:rPr>
                        </m:ctrlPr>
                      </m:sSubPr>
                      <m:e>
                        <m:r>
                          <a:rPr lang="en-US" altLang="zh-CN" i="1">
                            <a:solidFill>
                              <a:srgbClr val="FF0000"/>
                            </a:solidFill>
                            <a:latin typeface="Cambria Math" panose="02040503050406030204" pitchFamily="18" charset="0"/>
                            <a:ea typeface="宋体" panose="02010600030101010101" pitchFamily="2" charset="-122"/>
                            <a:cs typeface="Cambria Math" panose="02040503050406030204" pitchFamily="18" charset="0"/>
                          </a:rPr>
                          <m:t>𝑥</m:t>
                        </m:r>
                      </m:e>
                      <m:sub>
                        <m:r>
                          <a:rPr lang="en-US" altLang="zh-CN" i="1">
                            <a:solidFill>
                              <a:srgbClr val="FF0000"/>
                            </a:solidFill>
                            <a:latin typeface="Cambria Math" panose="02040503050406030204" pitchFamily="18" charset="0"/>
                            <a:ea typeface="宋体" panose="02010600030101010101" pitchFamily="2" charset="-122"/>
                            <a:cs typeface="Cambria Math" panose="02040503050406030204" pitchFamily="18" charset="0"/>
                          </a:rPr>
                          <m:t>𝑗</m:t>
                        </m:r>
                      </m:sub>
                    </m:sSub>
                  </m:oMath>
                </a14:m>
                <a:r>
                  <a:rPr lang="zh-CN" altLang="en-US">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的概率</a:t>
                </a:r>
                <a:r>
                  <a:rPr lang="zh-CN" altLang="en-US">
                    <a:latin typeface="Times New Roman" panose="02020603050405020304" pitchFamily="18" charset="0"/>
                    <a:ea typeface="宋体" panose="02010600030101010101" pitchFamily="2" charset="-122"/>
                    <a:cs typeface="Times New Roman" panose="02020603050405020304" pitchFamily="18" charset="0"/>
                    <a:sym typeface="+mn-ea"/>
                  </a:rPr>
                  <a:t>的比值。这个比值越大，说明该 token 对当前标签的区分性越强。</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469900" y="3025775"/>
                <a:ext cx="5363210" cy="3148330"/>
              </a:xfrm>
              <a:prstGeom prst="rect">
                <a:avLst/>
              </a:prstGeom>
              <a:blipFill rotWithShape="1">
                <a:blip r:embed="rId5"/>
                <a:stretch>
                  <a:fillRect b="-13433"/>
                </a:stretch>
              </a:blipFill>
            </p:spPr>
            <p:txBody>
              <a:bodyPr/>
              <a:lstStyle/>
              <a:p>
                <a:r>
                  <a:rPr lang="zh-CN" altLang="en-US">
                    <a:noFill/>
                  </a:rPr>
                  <a:t> </a:t>
                </a:r>
              </a:p>
            </p:txBody>
          </p:sp>
        </mc:Fallback>
      </mc:AlternateContent>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标题占位符 1"/>
          <p:cNvSpPr txBox="1"/>
          <p:nvPr/>
        </p:nvSpPr>
        <p:spPr>
          <a:xfrm>
            <a:off x="1027430" y="104140"/>
            <a:ext cx="7830185" cy="57975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方</a:t>
            </a:r>
            <a:r>
              <a:rPr kumimoji="0" lang="zh-CN" altLang="en-US"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法</a:t>
            </a:r>
            <a:endParaRPr kumimoji="0" lang="zh-CN" altLang="en-US"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8" name="直接连接符 4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5" name="图片 4"/>
          <p:cNvPicPr>
            <a:picLocks noChangeAspect="1"/>
          </p:cNvPicPr>
          <p:nvPr/>
        </p:nvPicPr>
        <p:blipFill>
          <a:blip r:embed="rId2"/>
          <a:stretch>
            <a:fillRect/>
          </a:stretch>
        </p:blipFill>
        <p:spPr>
          <a:xfrm>
            <a:off x="1027430" y="990600"/>
            <a:ext cx="5326380" cy="4876800"/>
          </a:xfrm>
          <a:prstGeom prst="rect">
            <a:avLst/>
          </a:prstGeom>
        </p:spPr>
      </p:pic>
      <mc:AlternateContent xmlns:mc="http://schemas.openxmlformats.org/markup-compatibility/2006">
        <mc:Choice xmlns:a14="http://schemas.microsoft.com/office/drawing/2010/main" Requires="a14">
          <p:sp>
            <p:nvSpPr>
              <p:cNvPr id="7" name="文本框 6"/>
              <p:cNvSpPr txBox="1"/>
              <p:nvPr/>
            </p:nvSpPr>
            <p:spPr>
              <a:xfrm>
                <a:off x="7035165" y="1077595"/>
                <a:ext cx="4064000" cy="1854835"/>
              </a:xfrm>
              <a:prstGeom prst="rect">
                <a:avLst/>
              </a:prstGeom>
              <a:noFill/>
            </p:spPr>
            <p:txBody>
              <a:bodyPr wrap="square" rtlCol="0">
                <a:spAutoFit/>
              </a:bodyPr>
              <a:p>
                <a:pPr>
                  <a:lnSpc>
                    <a:spcPct val="150000"/>
                  </a:lnSpc>
                </a:pPr>
                <a:r>
                  <a:rPr lang="zh-CN" altLang="en-US">
                    <a:latin typeface="Times New Roman" panose="02020603050405020304" pitchFamily="18" charset="0"/>
                    <a:ea typeface="宋体" panose="02010600030101010101" pitchFamily="2" charset="-122"/>
                    <a:cs typeface="Times New Roman" panose="02020603050405020304" pitchFamily="18" charset="0"/>
                  </a:rPr>
                  <a:t>使用双层优化结构</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zh-CN" altLang="en-US">
                    <a:latin typeface="Times New Roman" panose="02020603050405020304" pitchFamily="18" charset="0"/>
                    <a:ea typeface="宋体" panose="02010600030101010101" pitchFamily="2" charset="-122"/>
                    <a:cs typeface="Times New Roman" panose="02020603050405020304" pitchFamily="18" charset="0"/>
                  </a:rPr>
                  <a:t>在线优化策略</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zh-CN" altLang="en-US">
                    <a:latin typeface="Times New Roman" panose="02020603050405020304" pitchFamily="18" charset="0"/>
                    <a:ea typeface="宋体" panose="02010600030101010101" pitchFamily="2" charset="-122"/>
                    <a:cs typeface="Times New Roman" panose="02020603050405020304" pitchFamily="18" charset="0"/>
                  </a:rPr>
                  <a:t>：</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a:latin typeface="Times New Roman" panose="02020603050405020304" pitchFamily="18" charset="0"/>
                    <a:ea typeface="宋体" panose="02010600030101010101" pitchFamily="2" charset="-122"/>
                    <a:cs typeface="Times New Roman" panose="02020603050405020304" pitchFamily="18" charset="0"/>
                  </a:rPr>
                  <a:t>外层通过</a:t>
                </a:r>
                <a:r>
                  <a:rPr lang="en-US" altLang="zh-CN">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Cambria Math" panose="02040503050406030204" pitchFamily="18" charset="0"/>
                          </a:rPr>
                          <m:t>𝐿</m:t>
                        </m:r>
                      </m:e>
                      <m:sub>
                        <m:r>
                          <a:rPr lang="en-US" altLang="zh-CN" i="1">
                            <a:latin typeface="Cambria Math" panose="02040503050406030204" pitchFamily="18" charset="0"/>
                            <a:ea typeface="宋体" panose="02010600030101010101" pitchFamily="2" charset="-122"/>
                            <a:cs typeface="Cambria Math" panose="02040503050406030204" pitchFamily="18" charset="0"/>
                          </a:rPr>
                          <m:t>𝑑𝑖𝑠𝑐</m:t>
                        </m:r>
                      </m:sub>
                    </m:sSub>
                  </m:oMath>
                </a14:m>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zh-CN" altLang="en-US">
                    <a:latin typeface="Times New Roman" panose="02020603050405020304" pitchFamily="18" charset="0"/>
                    <a:ea typeface="宋体" panose="02010600030101010101" pitchFamily="2" charset="-122"/>
                    <a:cs typeface="Times New Roman" panose="02020603050405020304" pitchFamily="18" charset="0"/>
                  </a:rPr>
                  <a:t>优化</a:t>
                </a:r>
                <a:r>
                  <a:rPr lang="en-US" altLang="zh-CN">
                    <a:latin typeface="Times New Roman" panose="02020603050405020304" pitchFamily="18" charset="0"/>
                    <a:ea typeface="宋体" panose="02010600030101010101" pitchFamily="2" charset="-122"/>
                    <a:cs typeface="Times New Roman" panose="02020603050405020304" pitchFamily="18" charset="0"/>
                  </a:rPr>
                  <a:t> token </a:t>
                </a:r>
                <a:r>
                  <a:rPr lang="zh-CN" altLang="en-US">
                    <a:latin typeface="Times New Roman" panose="02020603050405020304" pitchFamily="18" charset="0"/>
                    <a:ea typeface="宋体" panose="02010600030101010101" pitchFamily="2" charset="-122"/>
                    <a:cs typeface="Times New Roman" panose="02020603050405020304" pitchFamily="18" charset="0"/>
                  </a:rPr>
                  <a:t>的权重</a:t>
                </a:r>
                <a:r>
                  <a:rPr lang="en-US" altLang="zh-CN">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Cambria Math" panose="02040503050406030204" pitchFamily="18" charset="0"/>
                          </a:rPr>
                          <m:t>𝑤</m:t>
                        </m:r>
                      </m:e>
                      <m:sub>
                        <m:r>
                          <a:rPr lang="en-US" altLang="zh-CN" i="1">
                            <a:latin typeface="Cambria Math" panose="02040503050406030204" pitchFamily="18" charset="0"/>
                            <a:ea typeface="宋体" panose="02010600030101010101" pitchFamily="2" charset="-122"/>
                            <a:cs typeface="Cambria Math" panose="02040503050406030204" pitchFamily="18" charset="0"/>
                          </a:rPr>
                          <m:t>𝑗</m:t>
                        </m:r>
                      </m:sub>
                    </m:sSub>
                  </m:oMath>
                </a14:m>
                <a:r>
                  <a:rPr lang="zh-CN" altLang="en-US">
                    <a:latin typeface="Times New Roman" panose="02020603050405020304" pitchFamily="18" charset="0"/>
                    <a:ea typeface="宋体" panose="02010600030101010101" pitchFamily="2" charset="-122"/>
                    <a:cs typeface="Times New Roman" panose="02020603050405020304" pitchFamily="18" charset="0"/>
                  </a:rPr>
                  <a:t>。</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a:latin typeface="Times New Roman" panose="02020603050405020304" pitchFamily="18" charset="0"/>
                    <a:ea typeface="宋体" panose="02010600030101010101" pitchFamily="2" charset="-122"/>
                    <a:cs typeface="Times New Roman" panose="02020603050405020304" pitchFamily="18" charset="0"/>
                  </a:rPr>
                  <a:t>内层在外层给定</a:t>
                </a:r>
                <a:r>
                  <a:rPr lang="en-US" altLang="zh-CN">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Cambria Math" panose="02040503050406030204" pitchFamily="18" charset="0"/>
                          </a:rPr>
                          <m:t>𝑤</m:t>
                        </m:r>
                      </m:e>
                      <m:sub>
                        <m:r>
                          <a:rPr lang="en-US" altLang="zh-CN" i="1">
                            <a:latin typeface="Cambria Math" panose="02040503050406030204" pitchFamily="18" charset="0"/>
                            <a:ea typeface="宋体" panose="02010600030101010101" pitchFamily="2" charset="-122"/>
                            <a:cs typeface="Cambria Math" panose="02040503050406030204" pitchFamily="18" charset="0"/>
                          </a:rPr>
                          <m:t>𝑗</m:t>
                        </m:r>
                      </m:sub>
                    </m:sSub>
                  </m:oMath>
                </a14:m>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zh-CN" altLang="en-US">
                    <a:latin typeface="Times New Roman" panose="02020603050405020304" pitchFamily="18" charset="0"/>
                    <a:ea typeface="宋体" panose="02010600030101010101" pitchFamily="2" charset="-122"/>
                    <a:cs typeface="Times New Roman" panose="02020603050405020304" pitchFamily="18" charset="0"/>
                  </a:rPr>
                  <a:t>的情况下，通过</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Cambria Math" panose="02040503050406030204" pitchFamily="18" charset="0"/>
                          </a:rPr>
                          <m:t>𝐿</m:t>
                        </m:r>
                      </m:e>
                      <m:sub>
                        <m:r>
                          <a:rPr lang="en-US" altLang="zh-CN" i="1">
                            <a:latin typeface="Cambria Math" panose="02040503050406030204" pitchFamily="18" charset="0"/>
                            <a:ea typeface="宋体" panose="02010600030101010101" pitchFamily="2" charset="-122"/>
                            <a:cs typeface="Cambria Math" panose="02040503050406030204" pitchFamily="18" charset="0"/>
                          </a:rPr>
                          <m:t>𝑤</m:t>
                        </m:r>
                        <m:r>
                          <a:rPr lang="en-US" altLang="zh-CN" i="1">
                            <a:latin typeface="Cambria Math" panose="02040503050406030204" pitchFamily="18" charset="0"/>
                            <a:ea typeface="MS Mincho" charset="0"/>
                            <a:cs typeface="Cambria Math" panose="02040503050406030204" pitchFamily="18" charset="0"/>
                          </a:rPr>
                          <m:t>−</m:t>
                        </m:r>
                        <m:r>
                          <a:rPr lang="en-US" altLang="zh-CN" i="1">
                            <a:latin typeface="Cambria Math" panose="02040503050406030204" pitchFamily="18" charset="0"/>
                            <a:ea typeface="宋体" panose="02010600030101010101" pitchFamily="2" charset="-122"/>
                            <a:cs typeface="Cambria Math" panose="02040503050406030204" pitchFamily="18" charset="0"/>
                          </a:rPr>
                          <m:t>𝑔𝑒𝑛</m:t>
                        </m:r>
                      </m:sub>
                    </m:sSub>
                  </m:oMath>
                </a14:m>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zh-CN" altLang="en-US">
                    <a:latin typeface="Times New Roman" panose="02020603050405020304" pitchFamily="18" charset="0"/>
                    <a:ea typeface="宋体" panose="02010600030101010101" pitchFamily="2" charset="-122"/>
                    <a:cs typeface="Times New Roman" panose="02020603050405020304" pitchFamily="18" charset="0"/>
                  </a:rPr>
                  <a:t>来优化前缀向量的参数。</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7035165" y="1077595"/>
                <a:ext cx="4064000" cy="1854835"/>
              </a:xfrm>
              <a:prstGeom prst="rect">
                <a:avLst/>
              </a:prstGeom>
              <a:blipFill rotWithShape="1">
                <a:blip r:embed="rId3"/>
                <a:stretch>
                  <a:fillRect r="-2578"/>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6844665" y="2982595"/>
            <a:ext cx="4152900" cy="1379220"/>
          </a:xfrm>
          <a:prstGeom prst="rect">
            <a:avLst/>
          </a:prstGeom>
        </p:spPr>
      </p:pic>
      <p:pic>
        <p:nvPicPr>
          <p:cNvPr id="6" name="图片 5"/>
          <p:cNvPicPr>
            <a:picLocks noChangeAspect="1"/>
          </p:cNvPicPr>
          <p:nvPr/>
        </p:nvPicPr>
        <p:blipFill>
          <a:blip r:embed="rId5"/>
          <a:stretch>
            <a:fillRect/>
          </a:stretch>
        </p:blipFill>
        <p:spPr>
          <a:xfrm>
            <a:off x="7035165" y="4354830"/>
            <a:ext cx="3925570" cy="1447800"/>
          </a:xfrm>
          <a:prstGeom prst="rect">
            <a:avLst/>
          </a:prstGeom>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标题占位符 1"/>
          <p:cNvSpPr txBox="1"/>
          <p:nvPr/>
        </p:nvSpPr>
        <p:spPr>
          <a:xfrm>
            <a:off x="1027430" y="104140"/>
            <a:ext cx="7830185" cy="57975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方法</a:t>
            </a:r>
            <a:endParaRPr kumimoji="0" lang="zh-CN" altLang="en-US"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8" name="直接连接符 4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 name="图片 5"/>
          <p:cNvPicPr>
            <a:picLocks noChangeAspect="1"/>
          </p:cNvPicPr>
          <p:nvPr/>
        </p:nvPicPr>
        <p:blipFill>
          <a:blip r:embed="rId2"/>
          <a:stretch>
            <a:fillRect/>
          </a:stretch>
        </p:blipFill>
        <p:spPr>
          <a:xfrm>
            <a:off x="592455" y="1097280"/>
            <a:ext cx="6044565" cy="4758055"/>
          </a:xfrm>
          <a:prstGeom prst="rect">
            <a:avLst/>
          </a:prstGeom>
        </p:spPr>
      </p:pic>
      <p:pic>
        <p:nvPicPr>
          <p:cNvPr id="3" name="图片 2"/>
          <p:cNvPicPr>
            <a:picLocks noChangeAspect="1"/>
          </p:cNvPicPr>
          <p:nvPr/>
        </p:nvPicPr>
        <p:blipFill>
          <a:blip r:embed="rId3"/>
          <a:stretch>
            <a:fillRect/>
          </a:stretch>
        </p:blipFill>
        <p:spPr>
          <a:xfrm>
            <a:off x="6637020" y="4632960"/>
            <a:ext cx="5316220" cy="917575"/>
          </a:xfrm>
          <a:prstGeom prst="rect">
            <a:avLst/>
          </a:prstGeom>
        </p:spPr>
      </p:pic>
      <mc:AlternateContent xmlns:mc="http://schemas.openxmlformats.org/markup-compatibility/2006">
        <mc:Choice xmlns:a14="http://schemas.microsoft.com/office/drawing/2010/main" Requires="a14">
          <p:sp>
            <p:nvSpPr>
              <p:cNvPr id="7" name="文本框 6"/>
              <p:cNvSpPr txBox="1"/>
              <p:nvPr/>
            </p:nvSpPr>
            <p:spPr>
              <a:xfrm>
                <a:off x="7185660" y="1211580"/>
                <a:ext cx="4064000" cy="3421380"/>
              </a:xfrm>
              <a:prstGeom prst="rect">
                <a:avLst/>
              </a:prstGeom>
              <a:noFill/>
            </p:spPr>
            <p:txBody>
              <a:bodyPr wrap="square" rtlCol="0">
                <a:spAutoFit/>
              </a:bodyPr>
              <a:p>
                <a:pPr>
                  <a:lnSpc>
                    <a:spcPct val="150000"/>
                  </a:lnSpc>
                </a:pPr>
                <a:r>
                  <a:rPr lang="zh-CN" altLang="en-US">
                    <a:latin typeface="Times New Roman" panose="02020603050405020304" pitchFamily="18" charset="0"/>
                    <a:ea typeface="宋体" panose="02010600030101010101" pitchFamily="2" charset="-122"/>
                    <a:cs typeface="Times New Roman" panose="02020603050405020304" pitchFamily="18" charset="0"/>
                  </a:rPr>
                  <a:t>分类器的优化分为两步：</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a:latin typeface="Times New Roman" panose="02020603050405020304" pitchFamily="18" charset="0"/>
                    <a:ea typeface="宋体" panose="02010600030101010101" pitchFamily="2" charset="-122"/>
                    <a:cs typeface="Times New Roman" panose="02020603050405020304" pitchFamily="18" charset="0"/>
                  </a:rPr>
                  <a:t>首先在</a:t>
                </a:r>
                <a:r>
                  <a:rPr lang="en-US" altLang="zh-CN">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Cambria Math" panose="02040503050406030204" pitchFamily="18" charset="0"/>
                          </a:rPr>
                          <m:t>𝐷</m:t>
                        </m:r>
                      </m:e>
                      <m:sub>
                        <m:r>
                          <a:rPr lang="en-US" altLang="zh-CN" i="1">
                            <a:latin typeface="Cambria Math" panose="02040503050406030204" pitchFamily="18" charset="0"/>
                            <a:ea typeface="宋体" panose="02010600030101010101" pitchFamily="2" charset="-122"/>
                            <a:cs typeface="Cambria Math" panose="02040503050406030204" pitchFamily="18" charset="0"/>
                          </a:rPr>
                          <m:t>𝑡𝑟𝑎𝑖𝑛</m:t>
                        </m:r>
                      </m:sub>
                    </m:sSub>
                  </m:oMath>
                </a14:m>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zh-CN" altLang="en-US">
                    <a:latin typeface="Times New Roman" panose="02020603050405020304" pitchFamily="18" charset="0"/>
                    <a:ea typeface="宋体" panose="02010600030101010101" pitchFamily="2" charset="-122"/>
                    <a:cs typeface="Times New Roman" panose="02020603050405020304" pitchFamily="18" charset="0"/>
                  </a:rPr>
                  <a:t>上进行监督训练，少量样本让分类器学会如何根据输入进行分类。</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a:latin typeface="Times New Roman" panose="02020603050405020304" pitchFamily="18" charset="0"/>
                    <a:ea typeface="宋体" panose="02010600030101010101" pitchFamily="2" charset="-122"/>
                    <a:cs typeface="Times New Roman" panose="02020603050405020304" pitchFamily="18" charset="0"/>
                  </a:rPr>
                  <a:t>接着在生成器生成的</a:t>
                </a:r>
                <a:r>
                  <a:rPr lang="en-US" altLang="zh-CN">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Cambria Math" panose="02040503050406030204" pitchFamily="18" charset="0"/>
                          </a:rPr>
                          <m:t>𝐷</m:t>
                        </m:r>
                      </m:e>
                      <m:sub>
                        <m:r>
                          <a:rPr lang="en-US" altLang="zh-CN" i="1">
                            <a:latin typeface="Cambria Math" panose="02040503050406030204" pitchFamily="18" charset="0"/>
                            <a:ea typeface="宋体" panose="02010600030101010101" pitchFamily="2" charset="-122"/>
                            <a:cs typeface="Cambria Math" panose="02040503050406030204" pitchFamily="18" charset="0"/>
                          </a:rPr>
                          <m:t>𝑔𝑒𝑛</m:t>
                        </m:r>
                      </m:sub>
                    </m:sSub>
                  </m:oMath>
                </a14:m>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zh-CN" altLang="en-US">
                    <a:latin typeface="Times New Roman" panose="02020603050405020304" pitchFamily="18" charset="0"/>
                    <a:ea typeface="宋体" panose="02010600030101010101" pitchFamily="2" charset="-122"/>
                    <a:cs typeface="Times New Roman" panose="02020603050405020304" pitchFamily="18" charset="0"/>
                  </a:rPr>
                  <a:t>样本中进行训练。</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indent="0">
                  <a:lnSpc>
                    <a:spcPct val="150000"/>
                  </a:lnSpc>
                  <a:buFont typeface="Arial" panose="020B0604020202020204" pitchFamily="34" charset="0"/>
                  <a:buNone/>
                </a:pPr>
                <a:r>
                  <a:rPr lang="en-US" altLang="zh-CN">
                    <a:latin typeface="Times New Roman" panose="02020603050405020304" pitchFamily="18" charset="0"/>
                    <a:ea typeface="宋体" panose="02010600030101010101" pitchFamily="2" charset="-122"/>
                    <a:cs typeface="Times New Roman" panose="02020603050405020304" pitchFamily="18" charset="0"/>
                  </a:rPr>
                  <a:t>使用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Cambria Math" panose="02040503050406030204" pitchFamily="18" charset="0"/>
                          </a:rPr>
                          <m:t>𝐷</m:t>
                        </m:r>
                      </m:e>
                      <m:sub>
                        <m:r>
                          <a:rPr lang="en-US" altLang="zh-CN" i="1">
                            <a:latin typeface="Cambria Math" panose="02040503050406030204" pitchFamily="18" charset="0"/>
                            <a:ea typeface="宋体" panose="02010600030101010101" pitchFamily="2" charset="-122"/>
                            <a:cs typeface="Cambria Math" panose="02040503050406030204" pitchFamily="18" charset="0"/>
                          </a:rPr>
                          <m:t>𝑔𝑒𝑛</m:t>
                        </m:r>
                      </m:sub>
                    </m:sSub>
                  </m:oMath>
                </a14:m>
                <a:r>
                  <a:rPr lang="en-US" altLang="zh-CN">
                    <a:latin typeface="Cambria Math" panose="02040503050406030204" pitchFamily="18" charset="0"/>
                    <a:ea typeface="宋体" panose="02010600030101010101" pitchFamily="2" charset="-122"/>
                    <a:cs typeface="Cambria Math" panose="02040503050406030204" pitchFamily="18" charset="0"/>
                  </a:rPr>
                  <a:t> </a:t>
                </a:r>
                <a:r>
                  <a:rPr lang="zh-CN" altLang="en-US">
                    <a:latin typeface="Cambria Math" panose="02040503050406030204" pitchFamily="18" charset="0"/>
                    <a:ea typeface="宋体" panose="02010600030101010101" pitchFamily="2" charset="-122"/>
                    <a:cs typeface="Cambria Math" panose="02040503050406030204" pitchFamily="18" charset="0"/>
                  </a:rPr>
                  <a:t>进行训练</a:t>
                </a:r>
                <a:r>
                  <a:rPr lang="en-US" altLang="zh-CN">
                    <a:latin typeface="Times New Roman" panose="02020603050405020304" pitchFamily="18" charset="0"/>
                    <a:ea typeface="宋体" panose="02010600030101010101" pitchFamily="2" charset="-122"/>
                    <a:cs typeface="Times New Roman" panose="02020603050405020304" pitchFamily="18" charset="0"/>
                  </a:rPr>
                  <a:t>的主要</a:t>
                </a:r>
                <a:r>
                  <a:rPr lang="zh-CN" altLang="en-US">
                    <a:latin typeface="Times New Roman" panose="02020603050405020304" pitchFamily="18" charset="0"/>
                    <a:ea typeface="宋体" panose="02010600030101010101" pitchFamily="2" charset="-122"/>
                    <a:cs typeface="Times New Roman" panose="02020603050405020304" pitchFamily="18" charset="0"/>
                  </a:rPr>
                  <a:t>问题</a:t>
                </a:r>
                <a:r>
                  <a:rPr lang="en-US" altLang="zh-CN">
                    <a:latin typeface="Times New Roman" panose="02020603050405020304" pitchFamily="18" charset="0"/>
                    <a:ea typeface="宋体" panose="02010600030101010101" pitchFamily="2" charset="-122"/>
                    <a:cs typeface="Times New Roman" panose="02020603050405020304" pitchFamily="18" charset="0"/>
                  </a:rPr>
                  <a:t>在于标签噪声</a:t>
                </a:r>
                <a:r>
                  <a:rPr lang="zh-CN" altLang="en-US">
                    <a:latin typeface="Times New Roman" panose="02020603050405020304" pitchFamily="18" charset="0"/>
                    <a:ea typeface="宋体" panose="02010600030101010101" pitchFamily="2" charset="-122"/>
                    <a:cs typeface="Times New Roman" panose="02020603050405020304" pitchFamily="18" charset="0"/>
                  </a:rPr>
                  <a:t>。使用以下损失函数来</a:t>
                </a:r>
                <a:r>
                  <a:rPr lang="zh-CN" altLang="en-US">
                    <a:latin typeface="Times New Roman" panose="02020603050405020304" pitchFamily="18" charset="0"/>
                    <a:ea typeface="宋体" panose="02010600030101010101" pitchFamily="2" charset="-122"/>
                    <a:cs typeface="Times New Roman" panose="02020603050405020304" pitchFamily="18" charset="0"/>
                  </a:rPr>
                  <a:t>抗噪：</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7185660" y="1211580"/>
                <a:ext cx="4064000" cy="3421380"/>
              </a:xfrm>
              <a:prstGeom prst="rect">
                <a:avLst/>
              </a:prstGeom>
              <a:blipFill rotWithShape="1">
                <a:blip r:embed="rId4"/>
                <a:stretch>
                  <a:fillRect/>
                </a:stretch>
              </a:blipFill>
            </p:spPr>
            <p:txBody>
              <a:bodyPr/>
              <a:lstStyle/>
              <a:p>
                <a:r>
                  <a:rPr lang="zh-CN" altLang="en-US">
                    <a:noFill/>
                  </a:rPr>
                  <a:t> </a:t>
                </a:r>
              </a:p>
            </p:txBody>
          </p:sp>
        </mc:Fallback>
      </mc:AlternateContent>
    </p:spTree>
  </p:cSld>
  <p:clrMapOvr>
    <a:masterClrMapping/>
  </p:clrMapOvr>
  <p:transition>
    <p:fade/>
  </p:transition>
</p:sld>
</file>

<file path=ppt/tags/tag1.xml><?xml version="1.0" encoding="utf-8"?>
<p:tagLst xmlns:p="http://schemas.openxmlformats.org/presentationml/2006/main">
  <p:tag name="TABLE_ENDDRAG_ORIGIN_RECT" val="855*381"/>
  <p:tag name="TABLE_ENDDRAG_RECT" val="51*81*855*381"/>
</p:tagLst>
</file>

<file path=ppt/tags/tag2.xml><?xml version="1.0" encoding="utf-8"?>
<p:tagLst xmlns:p="http://schemas.openxmlformats.org/presentationml/2006/main">
  <p:tag name="commondata" val="eyJoZGlkIjoiM2IxZTQ4MDMzZWFiOTcxYzI1Y2ZhNTRiYjJhN2NkY2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3270</Words>
  <Application>WPS 演示</Application>
  <PresentationFormat>宽屏</PresentationFormat>
  <Paragraphs>220</Paragraphs>
  <Slides>13</Slides>
  <Notes>23</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13</vt:i4>
      </vt:variant>
    </vt:vector>
  </HeadingPairs>
  <TitlesOfParts>
    <vt:vector size="28" baseType="lpstr">
      <vt:lpstr>Arial</vt:lpstr>
      <vt:lpstr>宋体</vt:lpstr>
      <vt:lpstr>Wingdings</vt:lpstr>
      <vt:lpstr>Calibri</vt:lpstr>
      <vt:lpstr>等线</vt:lpstr>
      <vt:lpstr>Times New Roman</vt:lpstr>
      <vt:lpstr>微软雅黑</vt:lpstr>
      <vt:lpstr>Arial</vt:lpstr>
      <vt:lpstr>-apple-system</vt:lpstr>
      <vt:lpstr>Cambria Math</vt:lpstr>
      <vt:lpstr>MS Mincho</vt:lpstr>
      <vt:lpstr>Segoe Print</vt:lpstr>
      <vt:lpstr>Arial Unicode MS</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奕婷 刘</dc:creator>
  <cp:lastModifiedBy>我裂开了</cp:lastModifiedBy>
  <cp:revision>217</cp:revision>
  <dcterms:created xsi:type="dcterms:W3CDTF">2023-11-14T08:05:00Z</dcterms:created>
  <dcterms:modified xsi:type="dcterms:W3CDTF">2024-11-20T07:46:21Z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0BDA246E73834848B2C0B9DB499B1C9D_13</vt:lpwstr>
  </property>
  <property fmtid="{D5CDD505-2E9C-101B-9397-08002B2CF9AE}" pid="3" name="KSOProductBuildVer">
    <vt:lpwstr>2052-12.1.0.18608</vt:lpwstr>
  </property>
</Properties>
</file>