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5"/>
  </p:notesMasterIdLst>
  <p:sldIdLst>
    <p:sldId id="3257" r:id="rId4"/>
    <p:sldId id="3434" r:id="rId6"/>
    <p:sldId id="3436" r:id="rId7"/>
    <p:sldId id="3382" r:id="rId8"/>
    <p:sldId id="3437" r:id="rId9"/>
    <p:sldId id="3438" r:id="rId10"/>
    <p:sldId id="3448" r:id="rId11"/>
    <p:sldId id="3447" r:id="rId12"/>
    <p:sldId id="3449" r:id="rId13"/>
    <p:sldId id="3403" r:id="rId14"/>
    <p:sldId id="3454" r:id="rId15"/>
    <p:sldId id="3456" r:id="rId16"/>
    <p:sldId id="3262" r:id="rId17"/>
    <p:sldId id="3458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sqdi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D7F1"/>
    <a:srgbClr val="1C6299"/>
    <a:srgbClr val="000817"/>
    <a:srgbClr val="1D6399"/>
    <a:srgbClr val="4D7FA8"/>
    <a:srgbClr val="30629A"/>
    <a:srgbClr val="5E5693"/>
    <a:srgbClr val="1A78C3"/>
    <a:srgbClr val="1A78C2"/>
    <a:srgbClr val="1B6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8" autoAdjust="0"/>
    <p:restoredTop sz="89612" autoAdjust="0"/>
  </p:normalViewPr>
  <p:slideViewPr>
    <p:cSldViewPr snapToGrid="0" showGuides="1">
      <p:cViewPr>
        <p:scale>
          <a:sx n="150" d="100"/>
          <a:sy n="150" d="100"/>
        </p:scale>
        <p:origin x="-3950" y="-154"/>
      </p:cViewPr>
      <p:guideLst>
        <p:guide orient="horz" pos="21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77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自适应网络:</a:t>
            </a:r>
            <a:r>
              <a:rPr lang="zh-CN" altLang="en-US">
                <a:sym typeface="+mn-ea"/>
              </a:rPr>
              <a:t>自适应不同的边缘环境的</a:t>
            </a:r>
            <a:r>
              <a:rPr lang="zh-CN" altLang="en-US"/>
              <a:t>部署神经架构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indent="0" algn="l">
                  <a:lnSpc>
                    <a:spcPct val="150000"/>
                  </a:lnSpc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lang="zh-CN" altLang="en-US" noProof="0" dirty="0">
                    <a:ln>
                      <a:noFill/>
                    </a:ln>
                    <a:effectLst/>
                    <a:uLnTx/>
                    <a:uFillTx/>
                    <a:ea typeface="+mn-lt"/>
                    <a:sym typeface="+mn-ea"/>
                  </a:rPr>
                  <a:t>如果突变后子网的延迟超出[</a:t>
                </a:r>
                <a14:m>
                  <m:oMath xmlns:m="http://schemas.openxmlformats.org/officeDocument/2006/math">
                    <m:r>
                      <a:rPr lang="en-US" altLang="zh-CN" b="0" i="1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lt"/>
                        <a:sym typeface="+mn-ea"/>
                      </a:rPr>
                      <m:t>[</m:t>
                    </m:r>
                    <m:sSub>
                      <m:sSubPr>
                        <m:ctrlPr>
                          <a:rPr lang="en-US" altLang="zh-CN" b="0" i="1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lt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lt"/>
                            <a:cs typeface="Cambria Math" panose="02040503050406030204" pitchFamily="18" charset="0"/>
                            <a:sym typeface="+mn-ea"/>
                          </a:rPr>
                          <m:t>𝑇</m:t>
                        </m:r>
                      </m:e>
                      <m:sub>
                        <m:r>
                          <a:rPr lang="en-US" altLang="zh-CN" b="0" i="1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lt"/>
                            <a:cs typeface="Cambria Math" panose="02040503050406030204" pitchFamily="18" charset="0"/>
                            <a:sym typeface="+mn-ea"/>
                          </a:rPr>
                          <m:t>𝑏𝑢𝑔𝑒𝑡</m:t>
                        </m:r>
                      </m:sub>
                    </m:sSub>
                    <m:r>
                      <a:rPr lang="en-US" altLang="zh-CN" i="1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−∆</m:t>
                    </m:r>
                    <m:r>
                      <a:rPr lang="en-US" altLang="zh-CN" i="1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𝑇</m:t>
                    </m:r>
                    <m:r>
                      <a:rPr lang="en-US" altLang="zh-CN" i="1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b="0" i="1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lt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lt"/>
                            <a:cs typeface="Cambria Math" panose="02040503050406030204" pitchFamily="18" charset="0"/>
                            <a:sym typeface="+mn-ea"/>
                          </a:rPr>
                          <m:t>𝑇</m:t>
                        </m:r>
                      </m:e>
                      <m:sub>
                        <m:r>
                          <a:rPr lang="en-US" altLang="zh-CN" b="0" i="1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lt"/>
                            <a:cs typeface="Cambria Math" panose="02040503050406030204" pitchFamily="18" charset="0"/>
                            <a:sym typeface="+mn-ea"/>
                          </a:rPr>
                          <m:t>𝑏𝑢𝑔𝑒𝑡</m:t>
                        </m:r>
                      </m:sub>
                    </m:sSub>
                    <m:sSub>
                      <m:sSubPr>
                        <m:ctrlPr>
                          <a:rPr lang="en-US" altLang="zh-CN" b="0" i="1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lt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lt"/>
                            <a:cs typeface="Cambria Math" panose="02040503050406030204" pitchFamily="18" charset="0"/>
                            <a:sym typeface="+mn-ea"/>
                          </a:rPr>
                          <m:t>𝑇</m:t>
                        </m:r>
                      </m:e>
                      <m:sub>
                        <m:r>
                          <a:rPr lang="en-US" altLang="zh-CN" b="0" i="1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lt"/>
                            <a:cs typeface="Cambria Math" panose="02040503050406030204" pitchFamily="18" charset="0"/>
                            <a:sym typeface="+mn-ea"/>
                          </a:rPr>
                          <m:t>𝑏𝑢𝑔𝑒𝑡</m:t>
                        </m:r>
                      </m:sub>
                    </m:sSub>
                    <m:r>
                      <a:rPr lang="en-US" altLang="zh-CN" b="0" i="1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lt"/>
                        <a:sym typeface="+mn-ea"/>
                      </a:rPr>
                      <m:t>+</m:t>
                    </m:r>
                    <m:r>
                      <a:rPr lang="en-US" altLang="zh-CN" i="1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∆</m:t>
                    </m:r>
                    <m:r>
                      <a:rPr lang="en-US" altLang="zh-CN" i="1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𝑇</m:t>
                    </m:r>
                    <m:r>
                      <a:rPr lang="en-US" altLang="zh-CN" b="0" i="1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lt"/>
                        <a:sym typeface="+mn-ea"/>
                      </a:rPr>
                      <m:t>]</m:t>
                    </m:r>
                  </m:oMath>
                </a14:m>
                <a:r>
                  <a:rPr lang="zh-CN" altLang="en-US" noProof="0" dirty="0">
                    <a:ln>
                      <a:noFill/>
                    </a:ln>
                    <a:effectLst/>
                    <a:uLnTx/>
                    <a:uFillTx/>
                    <a:ea typeface="+mn-lt"/>
                    <a:sym typeface="+mn-ea"/>
                  </a:rPr>
                  <a:t>，我们迭代超级网络中的其余分支，并找到可以减少延迟变化的最佳替代分支</a:t>
                </a:r>
                <a:endParaRPr lang="zh-CN" altLang="en-US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lt"/>
                  <a:sym typeface="+mn-ea"/>
                </a:endParaRPr>
              </a:p>
              <a:p>
                <a:pPr indent="0" algn="l">
                  <a:lnSpc>
                    <a:spcPct val="150000"/>
                  </a:lnSpc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lang="zh-CN" altLang="en-US" noProof="0" dirty="0">
                  <a:ln>
                    <a:noFill/>
                  </a:ln>
                  <a:effectLst/>
                  <a:uLnTx/>
                  <a:uFillTx/>
                  <a:ea typeface="+mn-lt"/>
                  <a:sym typeface="+mn-ea"/>
                </a:endParaRPr>
              </a:p>
            </p:txBody>
          </p:sp>
        </mc:Choice>
        <mc:Fallback>
          <p:sp>
            <p:nvSpPr>
              <p:cNvPr id="3" name="备注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语义分割</a:t>
            </a:r>
            <a:endParaRPr lang="zh-CN" altLang="en-US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动态性导致</a:t>
            </a:r>
            <a:r>
              <a:rPr lang="en-US" altLang="zh-CN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nas</a:t>
            </a:r>
            <a:r>
              <a:rPr lang="zh-CN" altLang="en-US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方法并不能适配所有的边缘环境</a:t>
            </a:r>
            <a:endParaRPr lang="zh-CN" altLang="en-US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设备端搜索部分需要后续修改</a:t>
            </a:r>
            <a:endParaRPr lang="zh-CN" altLang="en-US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block-wise profiling </a:t>
            </a:r>
            <a:r>
              <a:rPr lang="zh-CN" altLang="en-US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块性能</a:t>
            </a:r>
            <a:r>
              <a:rPr lang="zh-CN" altLang="en-US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</a:t>
            </a:r>
            <a:endParaRPr lang="zh-CN" altLang="en-US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替代块也做了剪枝</a:t>
            </a:r>
            <a:endParaRPr lang="zh-CN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知识蒸馏，可以用来将网络从大网络转化成一个小网络，并保留接近于大网络的性能；也可以将多个网络的学到的知识转移到一个网络中，使得单个网络的性能接近emsemble的结果</a:t>
            </a:r>
            <a:endParaRPr lang="zh-CN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zh-CN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延迟高于</a:t>
            </a:r>
            <a:r>
              <a:rPr lang="en-US" altLang="zh-CN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Tbudget</a:t>
            </a:r>
            <a:r>
              <a:rPr lang="zh-CN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的模型在当前时刻不太可能有用，但以后可能会使用它们来处理动态环境变化</a:t>
            </a:r>
            <a:endParaRPr lang="zh-CN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0" indent="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初始化和突变策略都是不涉及大量计算的图操作，但它们可以通过提高搜索效率来显着降低求值开销</a:t>
            </a:r>
            <a:endParaRPr lang="zh-CN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indent="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虽然前一步减少了迭代时间，但是依旧要花较长时间来找到合适的模型，所以需要树缓存</a:t>
            </a:r>
            <a:endParaRPr lang="zh-CN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R="0" lvl="0" indent="0" algn="l" defTabSz="1218565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相当于从输入出发，一直迭代到输出</a:t>
            </a:r>
            <a:endParaRPr lang="zh-CN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DC35-3D39-4E5D-813A-1465AB5946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EB1-3B9C-423A-A463-BABF6B6D69D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microsoft.com/office/2007/relationships/hdphoto" Target="../media/image4.wdp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jpeg"/><Relationship Id="rId8" Type="http://schemas.openxmlformats.org/officeDocument/2006/relationships/image" Target="../media/image13.png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61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2" Type="http://schemas.openxmlformats.org/officeDocument/2006/relationships/notesSlide" Target="../notesSlides/notesSlide11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jpeg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jpe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jpeg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3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15.xml"/><Relationship Id="rId7" Type="http://schemas.openxmlformats.org/officeDocument/2006/relationships/image" Target="../media/image7.jpeg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8.jpeg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image" Target="../media/image9.jpeg"/><Relationship Id="rId7" Type="http://schemas.openxmlformats.org/officeDocument/2006/relationships/image" Target="../media/image8.jpeg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32.xml"/><Relationship Id="rId7" Type="http://schemas.openxmlformats.org/officeDocument/2006/relationships/image" Target="../media/image8.jpeg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jpeg"/><Relationship Id="rId8" Type="http://schemas.openxmlformats.org/officeDocument/2006/relationships/tags" Target="../tags/tag38.xml"/><Relationship Id="rId7" Type="http://schemas.openxmlformats.org/officeDocument/2006/relationships/image" Target="../media/image8.jpeg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46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3" Type="http://schemas.openxmlformats.org/officeDocument/2006/relationships/notesSlide" Target="../notesSlides/notesSlide9.xml"/><Relationship Id="rId12" Type="http://schemas.openxmlformats.org/officeDocument/2006/relationships/slideLayout" Target="../slideLayouts/slideLayout3.xml"/><Relationship Id="rId11" Type="http://schemas.openxmlformats.org/officeDocument/2006/relationships/tags" Target="../tags/tag54.xml"/><Relationship Id="rId10" Type="http://schemas.openxmlformats.org/officeDocument/2006/relationships/image" Target="../media/image12.jpe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2546580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24353" y="2153727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2014069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276090" y="2764790"/>
            <a:ext cx="7711440" cy="14827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 defTabSz="913765">
              <a:defRPr/>
            </a:pPr>
            <a:r>
              <a:rPr lang="en-US" altLang="zh-CN" sz="2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AdaptiveNet: Post-deployment Neural Architecture Adaptation for Diverse Edge Environments</a:t>
            </a:r>
            <a:endParaRPr lang="en-US" altLang="zh-CN" sz="2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sp>
        <p:nvSpPr>
          <p:cNvPr id="7" name="文本占位符 13"/>
          <p:cNvSpPr txBox="1"/>
          <p:nvPr/>
        </p:nvSpPr>
        <p:spPr>
          <a:xfrm>
            <a:off x="5126990" y="4515485"/>
            <a:ext cx="6659880" cy="17570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sz="1800" b="1">
                <a:sym typeface="+mn-ea"/>
              </a:rPr>
              <a:t>Institute for AI Industry Research (AIR), Tsinghua University</a:t>
            </a:r>
            <a:endParaRPr sz="1800" b="1">
              <a:sym typeface="+mn-ea"/>
            </a:endParaRPr>
          </a:p>
          <a:p>
            <a:pPr algn="r">
              <a:defRPr/>
            </a:pPr>
            <a:r>
              <a:rPr lang="zh-CN" altLang="en-US" sz="1800" b="1">
                <a:sym typeface="+mn-ea"/>
              </a:rPr>
              <a:t>Microsoft Research,</a:t>
            </a:r>
            <a:r>
              <a:rPr lang="en-US" altLang="zh-CN" sz="1800" b="1">
                <a:sym typeface="+mn-ea"/>
              </a:rPr>
              <a:t> </a:t>
            </a:r>
            <a:r>
              <a:rPr lang="zh-CN" altLang="en-US" sz="1800" b="1">
                <a:sym typeface="+mn-ea"/>
              </a:rPr>
              <a:t>AsiaInfo Technologies (China)</a:t>
            </a:r>
            <a:endParaRPr lang="zh-CN" altLang="en-US" sz="1800" b="1">
              <a:sym typeface="+mn-ea"/>
            </a:endParaRPr>
          </a:p>
          <a:p>
            <a:pPr algn="r">
              <a:defRPr/>
            </a:pPr>
            <a:r>
              <a:rPr sz="1800">
                <a:sym typeface="+mn-ea"/>
              </a:rPr>
              <a:t>ACM MobiCom '23</a:t>
            </a:r>
            <a:endParaRPr sz="1800">
              <a:sym typeface="+mn-ea"/>
            </a:endParaRPr>
          </a:p>
          <a:p>
            <a:pPr algn="r">
              <a:defRPr/>
            </a:pPr>
            <a:r>
              <a:rPr lang="zh-CN" altLang="en-US" sz="1800">
                <a:sym typeface="+mn-ea"/>
              </a:rPr>
              <a:t>汇报人：张泷千</a:t>
            </a:r>
            <a:endParaRPr lang="zh-CN" altLang="en-US" sz="1800"/>
          </a:p>
          <a:p>
            <a:pPr algn="r">
              <a:defRPr/>
            </a:pPr>
            <a:r>
              <a:rPr lang="zh-CN" altLang="en-US" sz="1800"/>
              <a:t>202</a:t>
            </a:r>
            <a:r>
              <a:rPr lang="en-US" altLang="zh-CN" sz="1800"/>
              <a:t>4 </a:t>
            </a:r>
            <a:r>
              <a:rPr lang="zh-CN" altLang="en-US" sz="1800"/>
              <a:t>/ </a:t>
            </a:r>
            <a:r>
              <a:rPr lang="en-US" altLang="zh-CN" sz="1800"/>
              <a:t>01</a:t>
            </a:r>
            <a:r>
              <a:rPr lang="zh-CN" altLang="en-US" sz="1800"/>
              <a:t>/</a:t>
            </a:r>
            <a:r>
              <a:rPr lang="en-US" altLang="zh-CN" sz="1800"/>
              <a:t> 24</a:t>
            </a:r>
            <a:endParaRPr lang="zh-CN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03760" y="233388"/>
            <a:ext cx="725344" cy="619478"/>
            <a:chOff x="178632" y="159728"/>
            <a:chExt cx="725344" cy="619478"/>
          </a:xfrm>
        </p:grpSpPr>
        <p:sp>
          <p:nvSpPr>
            <p:cNvPr id="10" name="椭圆 9"/>
            <p:cNvSpPr/>
            <p:nvPr>
              <p:custDataLst>
                <p:tags r:id="rId2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3"/>
              </p:custDataLst>
            </p:nvPr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4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TextBox 205"/>
          <p:cNvSpPr txBox="1"/>
          <p:nvPr>
            <p:custDataLst>
              <p:tags r:id="rId5"/>
            </p:custDataLst>
          </p:nvPr>
        </p:nvSpPr>
        <p:spPr>
          <a:xfrm>
            <a:off x="929005" y="94615"/>
            <a:ext cx="8208645" cy="684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  <a:defRPr/>
            </a:pPr>
            <a:r>
              <a:rPr lang="en-US" altLang="zh-CN" sz="2800" b="1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On-Edge</a:t>
            </a:r>
            <a:r>
              <a:rPr lang="zh-CN" altLang="en-US" sz="2800" b="1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b="1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Elastification Algorithm</a:t>
            </a:r>
            <a:endParaRPr lang="en-US" altLang="zh-CN" sz="2800" b="1" noProof="0" dirty="0">
              <a:solidFill>
                <a:srgbClr val="3062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l">
              <a:lnSpc>
                <a:spcPct val="150000"/>
              </a:lnSpc>
              <a:buClrTx/>
              <a:buSzTx/>
              <a:buFontTx/>
              <a:defRPr/>
            </a:pPr>
            <a:r>
              <a:rPr lang="en-US" altLang="zh-CN" sz="2800" b="1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800" b="1" noProof="0" dirty="0">
              <a:solidFill>
                <a:srgbClr val="30629A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205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700395" y="1142365"/>
                <a:ext cx="5610860" cy="20326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kumimoji="0" lang="en-US" sz="2400" b="1" i="0" kern="1200" cap="none" spc="0" normalizeH="0" baseline="0" noProof="0" dirty="0">
                    <a:solidFill>
                      <a:srgbClr val="1C629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NearbyInit &amp; NearbyMutate</a:t>
                </a:r>
                <a:endParaRPr kumimoji="0" lang="en-US" sz="2400" b="1" i="0" kern="1200" cap="none" spc="0" normalizeH="0" baseline="0" noProof="0" dirty="0">
                  <a:solidFill>
                    <a:srgbClr val="1C62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zh-CN" altLang="en-US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lt"/>
                    <a:sym typeface="+mn-ea"/>
                  </a:rPr>
                  <a:t>前者通过随机抽样一组延迟在</a:t>
                </a:r>
                <a14:m>
                  <m:oMath xmlns:m="http://schemas.openxmlformats.org/officeDocument/2006/math">
                    <m:r>
                      <a:rPr lang="en-US" altLang="zh-CN" b="0" i="1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lt"/>
                        <a:sym typeface="+mn-ea"/>
                      </a:rPr>
                      <m:t>[</m:t>
                    </m:r>
                    <m:sSub>
                      <m:sSubPr>
                        <m:ctrlPr>
                          <a:rPr lang="en-US" altLang="zh-CN" b="0" i="1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lt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lt"/>
                            <a:cs typeface="Cambria Math" panose="02040503050406030204" pitchFamily="18" charset="0"/>
                            <a:sym typeface="+mn-ea"/>
                          </a:rPr>
                          <m:t>𝑇</m:t>
                        </m:r>
                      </m:e>
                      <m:sub>
                        <m:r>
                          <a:rPr lang="en-US" altLang="zh-CN" b="0" i="1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lt"/>
                            <a:cs typeface="Cambria Math" panose="02040503050406030204" pitchFamily="18" charset="0"/>
                            <a:sym typeface="+mn-ea"/>
                          </a:rPr>
                          <m:t>𝑏𝑢𝑔𝑒𝑡</m:t>
                        </m:r>
                      </m:sub>
                    </m:sSub>
                    <m:r>
                      <a:rPr lang="en-US" altLang="zh-CN" i="1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−</m:t>
                    </m:r>
                    <m:r>
                      <a:rPr lang="en-US" altLang="zh-CN" i="1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∆</m:t>
                    </m:r>
                    <m:r>
                      <a:rPr lang="en-US" altLang="zh-CN" i="1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𝑇</m:t>
                    </m:r>
                    <m:r>
                      <a:rPr lang="en-US" altLang="zh-CN" i="1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b="0" i="1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lt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lt"/>
                            <a:cs typeface="Cambria Math" panose="02040503050406030204" pitchFamily="18" charset="0"/>
                            <a:sym typeface="+mn-ea"/>
                          </a:rPr>
                          <m:t>𝑇</m:t>
                        </m:r>
                      </m:e>
                      <m:sub>
                        <m:r>
                          <a:rPr lang="en-US" altLang="zh-CN" b="0" i="1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lt"/>
                            <a:cs typeface="Cambria Math" panose="02040503050406030204" pitchFamily="18" charset="0"/>
                            <a:sym typeface="+mn-ea"/>
                          </a:rPr>
                          <m:t>𝑏𝑢𝑔𝑒𝑡</m:t>
                        </m:r>
                      </m:sub>
                    </m:sSub>
                    <m:sSub>
                      <m:sSubPr>
                        <m:ctrlPr>
                          <a:rPr lang="en-US" altLang="zh-CN" b="0" i="1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lt"/>
                            <a:cs typeface="Cambria Math" panose="020405030504060302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b="0" i="1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lt"/>
                            <a:cs typeface="Cambria Math" panose="02040503050406030204" pitchFamily="18" charset="0"/>
                            <a:sym typeface="+mn-ea"/>
                          </a:rPr>
                          <m:t>𝑇</m:t>
                        </m:r>
                      </m:e>
                      <m:sub>
                        <m:r>
                          <a:rPr lang="en-US" altLang="zh-CN" b="0" i="1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lt"/>
                            <a:cs typeface="Cambria Math" panose="02040503050406030204" pitchFamily="18" charset="0"/>
                            <a:sym typeface="+mn-ea"/>
                          </a:rPr>
                          <m:t>𝑏𝑢𝑔𝑒𝑡</m:t>
                        </m:r>
                      </m:sub>
                    </m:sSub>
                    <m:r>
                      <a:rPr lang="en-US" altLang="zh-CN" b="0" i="1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lt"/>
                        <a:sym typeface="+mn-ea"/>
                      </a:rPr>
                      <m:t>+</m:t>
                    </m:r>
                    <m:r>
                      <a:rPr lang="en-US" altLang="zh-CN" i="1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∆</m:t>
                    </m:r>
                    <m:r>
                      <a:rPr lang="en-US" altLang="zh-CN" i="1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  <a:sym typeface="+mn-ea"/>
                      </a:rPr>
                      <m:t>𝑇</m:t>
                    </m:r>
                    <m:r>
                      <a:rPr lang="en-US" altLang="zh-CN" b="0" i="1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lt"/>
                        <a:sym typeface="+mn-ea"/>
                      </a:rPr>
                      <m:t>]</m:t>
                    </m:r>
                  </m:oMath>
                </a14:m>
                <a:r>
                  <a:rPr lang="zh-CN" altLang="en-US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lt"/>
                    <a:sym typeface="+mn-ea"/>
                  </a:rPr>
                  <a:t>的范围内的子网，生成初始候选子网；后者通过替换子网中的分支来随机改变子网</a:t>
                </a:r>
                <a:endParaRPr lang="zh-CN" altLang="en-US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lt"/>
                  <a:sym typeface="+mn-ea"/>
                </a:endParaRPr>
              </a:p>
            </p:txBody>
          </p:sp>
        </mc:Choice>
        <mc:Fallback>
          <p:sp>
            <p:nvSpPr>
              <p:cNvPr id="15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5700395" y="1142365"/>
                <a:ext cx="5610860" cy="2032635"/>
              </a:xfrm>
              <a:prstGeom prst="rect">
                <a:avLst/>
              </a:prstGeom>
              <a:blipFill rotWithShape="1">
                <a:blip r:embed="rId8"/>
                <a:stretch>
                  <a:fillRect b="-12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 descr="QQ截图20240121160941"/>
          <p:cNvPicPr>
            <a:picLocks noChangeAspect="1"/>
          </p:cNvPicPr>
          <p:nvPr/>
        </p:nvPicPr>
        <p:blipFill>
          <a:blip r:embed="rId9"/>
          <a:srcRect t="2574" b="25666"/>
          <a:stretch>
            <a:fillRect/>
          </a:stretch>
        </p:blipFill>
        <p:spPr>
          <a:xfrm>
            <a:off x="531495" y="836295"/>
            <a:ext cx="4965700" cy="5426075"/>
          </a:xfrm>
          <a:prstGeom prst="rect">
            <a:avLst/>
          </a:prstGeom>
        </p:spPr>
      </p:pic>
      <p:pic>
        <p:nvPicPr>
          <p:cNvPr id="4" name="图片 3" descr="QQ截图20240121160941"/>
          <p:cNvPicPr>
            <a:picLocks noChangeAspect="1"/>
          </p:cNvPicPr>
          <p:nvPr/>
        </p:nvPicPr>
        <p:blipFill>
          <a:blip r:embed="rId9"/>
          <a:srcRect t="76537"/>
          <a:stretch>
            <a:fillRect/>
          </a:stretch>
        </p:blipFill>
        <p:spPr>
          <a:xfrm>
            <a:off x="5464175" y="4084320"/>
            <a:ext cx="5955030" cy="2127250"/>
          </a:xfrm>
          <a:prstGeom prst="rect">
            <a:avLst/>
          </a:prstGeom>
        </p:spPr>
      </p:pic>
      <p:sp>
        <p:nvSpPr>
          <p:cNvPr id="16" name="矩形 15"/>
          <p:cNvSpPr/>
          <p:nvPr>
            <p:custDataLst>
              <p:tags r:id="rId10"/>
            </p:custDataLst>
          </p:nvPr>
        </p:nvSpPr>
        <p:spPr>
          <a:xfrm>
            <a:off x="5642610" y="1142365"/>
            <a:ext cx="5876290" cy="2569845"/>
          </a:xfrm>
          <a:prstGeom prst="rect">
            <a:avLst/>
          </a:prstGeom>
          <a:noFill/>
          <a:ln w="38100" cmpd="sng">
            <a:solidFill>
              <a:srgbClr val="1C6299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80105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05"/>
          <p:cNvSpPr txBox="1"/>
          <p:nvPr>
            <p:custDataLst>
              <p:tags r:id="rId2"/>
            </p:custDataLst>
          </p:nvPr>
        </p:nvSpPr>
        <p:spPr>
          <a:xfrm>
            <a:off x="2848610" y="3137535"/>
            <a:ext cx="5945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CN" altLang="en-US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动态模型更新</a:t>
            </a:r>
            <a:r>
              <a:rPr kumimoji="0" lang="en-US" altLang="zh-CN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(Dynamic Model Update)</a:t>
            </a:r>
            <a:endParaRPr dirty="0"/>
          </a:p>
        </p:txBody>
      </p:sp>
      <p:sp>
        <p:nvSpPr>
          <p:cNvPr id="5" name="TextBox 205"/>
          <p:cNvSpPr txBox="1"/>
          <p:nvPr>
            <p:custDataLst>
              <p:tags r:id="rId3"/>
            </p:custDataLst>
          </p:nvPr>
        </p:nvSpPr>
        <p:spPr>
          <a:xfrm>
            <a:off x="929005" y="94615"/>
            <a:ext cx="8214360" cy="684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On-Edge</a:t>
            </a:r>
            <a:r>
              <a:rPr kumimoji="0" lang="zh-CN" altLang="en-US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Elastification</a:t>
            </a:r>
            <a:endParaRPr kumimoji="0" lang="zh-CN" altLang="en-US" sz="28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kumimoji="0" lang="en-US" altLang="zh-CN" sz="28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3760" y="233388"/>
            <a:ext cx="725344" cy="619478"/>
            <a:chOff x="178632" y="159728"/>
            <a:chExt cx="725344" cy="619478"/>
          </a:xfrm>
        </p:grpSpPr>
        <p:sp>
          <p:nvSpPr>
            <p:cNvPr id="10" name="椭圆 9"/>
            <p:cNvSpPr/>
            <p:nvPr>
              <p:custDataLst>
                <p:tags r:id="rId4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5"/>
              </p:custDataLst>
            </p:nvPr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6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TextBox 205"/>
          <p:cNvSpPr txBox="1"/>
          <p:nvPr>
            <p:custDataLst>
              <p:tags r:id="rId7"/>
            </p:custDataLst>
          </p:nvPr>
        </p:nvSpPr>
        <p:spPr>
          <a:xfrm>
            <a:off x="931545" y="3839845"/>
            <a:ext cx="10297795" cy="23736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dirty="0"/>
              <a:t>当运行时环境发生变化时，子网可能会变为次优</a:t>
            </a:r>
            <a:r>
              <a:rPr lang="zh-CN" dirty="0"/>
              <a:t>，此时可以在</a:t>
            </a:r>
            <a:r>
              <a:rPr lang="zh-CN" altLang="en-US" b="1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模型导向搜索</a:t>
            </a:r>
            <a:r>
              <a:rPr lang="zh-CN" dirty="0"/>
              <a:t>阶段保存的子网池中，该子网池保存了不同延迟级别下的准确度最高的子网</a:t>
            </a:r>
            <a:r>
              <a:rPr lang="zh-CN" dirty="0"/>
              <a:t>模型。</a:t>
            </a:r>
            <a:endParaRPr 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dirty="0"/>
              <a:t>在运行时，运行一个延迟监视器来检测正在运行的模型的延迟变化，当推理延迟超过最高</a:t>
            </a:r>
            <a:r>
              <a:rPr lang="zh-CN" dirty="0"/>
              <a:t>延迟时，监视器会替换正在运行的模型。</a:t>
            </a:r>
            <a:endParaRPr 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dirty="0"/>
              <a:t>如果环境变化太大，并且池中没有子网可以满足延迟预算，则重新开始搜索过程，以获得新的最优子网和子网池。</a:t>
            </a:r>
            <a:endParaRPr 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dirty="0"/>
          </a:p>
        </p:txBody>
      </p:sp>
      <p:pic>
        <p:nvPicPr>
          <p:cNvPr id="14" name="图片 13" descr="QQ截图2024011816520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t="41625"/>
          <a:stretch>
            <a:fillRect/>
          </a:stretch>
        </p:blipFill>
        <p:spPr>
          <a:xfrm>
            <a:off x="929005" y="1062355"/>
            <a:ext cx="9959340" cy="21323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696835" y="1859915"/>
            <a:ext cx="3076575" cy="133477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10"/>
            </p:custDataLst>
          </p:nvPr>
        </p:nvSpPr>
        <p:spPr>
          <a:xfrm>
            <a:off x="931545" y="3839845"/>
            <a:ext cx="10297795" cy="2563495"/>
          </a:xfrm>
          <a:prstGeom prst="rect">
            <a:avLst/>
          </a:prstGeom>
          <a:noFill/>
          <a:ln w="38100" cmpd="sng">
            <a:solidFill>
              <a:srgbClr val="1C6299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80105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Box 205"/>
          <p:cNvSpPr txBox="1"/>
          <p:nvPr>
            <p:custDataLst>
              <p:tags r:id="rId2"/>
            </p:custDataLst>
          </p:nvPr>
        </p:nvSpPr>
        <p:spPr>
          <a:xfrm>
            <a:off x="929005" y="94615"/>
            <a:ext cx="8214360" cy="684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Experimental Setup</a:t>
            </a:r>
            <a:endParaRPr kumimoji="0" lang="en-US" altLang="zh-CN" sz="2800" b="1" i="0" kern="1200" cap="none" spc="0" normalizeH="0" baseline="0" noProof="0" dirty="0">
              <a:solidFill>
                <a:srgbClr val="30629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kumimoji="0" lang="en-US" altLang="zh-CN" sz="28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3760" y="233388"/>
            <a:ext cx="725344" cy="619478"/>
            <a:chOff x="178632" y="159728"/>
            <a:chExt cx="725344" cy="619478"/>
          </a:xfrm>
        </p:grpSpPr>
        <p:sp>
          <p:nvSpPr>
            <p:cNvPr id="10" name="椭圆 9"/>
            <p:cNvSpPr/>
            <p:nvPr>
              <p:custDataLst>
                <p:tags r:id="rId3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5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TextBox 205"/>
          <p:cNvSpPr txBox="1"/>
          <p:nvPr>
            <p:custDataLst>
              <p:tags r:id="rId6"/>
            </p:custDataLst>
          </p:nvPr>
        </p:nvSpPr>
        <p:spPr>
          <a:xfrm>
            <a:off x="660400" y="1001395"/>
            <a:ext cx="4392295" cy="13919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Edge Devices :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Android Smartphone (Xiaomi 12), edge server with NVIDIA 3090 Ti, Jetson Nano with 4 GB memory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TextBox 205"/>
          <p:cNvSpPr txBox="1"/>
          <p:nvPr>
            <p:custDataLst>
              <p:tags r:id="rId7"/>
            </p:custDataLst>
          </p:nvPr>
        </p:nvSpPr>
        <p:spPr>
          <a:xfrm>
            <a:off x="660400" y="2593340"/>
            <a:ext cx="4456430" cy="1115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Baselines: 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LegoDNN, Slimmable Networks(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On-device), FlexDNN(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On-device)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,SkipNet(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On-device)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6" name="TextBox 205"/>
          <p:cNvSpPr txBox="1"/>
          <p:nvPr>
            <p:custDataLst>
              <p:tags r:id="rId8"/>
            </p:custDataLst>
          </p:nvPr>
        </p:nvSpPr>
        <p:spPr>
          <a:xfrm>
            <a:off x="660400" y="4133850"/>
            <a:ext cx="4392930" cy="1115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</a:rPr>
              <a:t>Tasks, Models, and Datasets:  </a:t>
            </a:r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Image classification (MobileNetV2, ResNet50, and ResNet),Object detection(EfficientDet),Semantic segmentation(FPN)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图片 12" descr="QQ截图202401211957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2110" y="954405"/>
            <a:ext cx="6067425" cy="5228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28271" y="2529343"/>
            <a:ext cx="1222027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24644" y="2987555"/>
            <a:ext cx="62585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3765">
              <a:defRPr/>
            </a:pPr>
            <a:r>
              <a:rPr lang="en-US" altLang="zh-CN" sz="5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THANKS FOR ALL</a:t>
            </a:r>
            <a:endParaRPr lang="zh-CN" altLang="en-US" sz="54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24353" y="2136490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1996832"/>
            <a:ext cx="3140616" cy="2903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948171" y="5658085"/>
            <a:ext cx="418008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r">
              <a:lnSpc>
                <a:spcPct val="150000"/>
              </a:lnSpc>
            </a:pP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948171" y="5658085"/>
            <a:ext cx="4180086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r">
              <a:lnSpc>
                <a:spcPct val="150000"/>
              </a:lnSpc>
            </a:pPr>
            <a:endParaRPr lang="zh-CN" altLang="en-US" sz="2400" dirty="0"/>
          </a:p>
        </p:txBody>
      </p:sp>
      <p:pic>
        <p:nvPicPr>
          <p:cNvPr id="3" name="图片 2" descr="QQ截图202401231557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" y="1397000"/>
            <a:ext cx="11835130" cy="3829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80105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05"/>
          <p:cNvSpPr txBox="1"/>
          <p:nvPr>
            <p:custDataLst>
              <p:tags r:id="rId2"/>
            </p:custDataLst>
          </p:nvPr>
        </p:nvSpPr>
        <p:spPr>
          <a:xfrm>
            <a:off x="6160770" y="1004570"/>
            <a:ext cx="5226685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CN" altLang="en-US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在边缘部署强化学习模型</a:t>
            </a:r>
            <a:endParaRPr kumimoji="0" lang="en-US" sz="24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dirty="0"/>
              <a:t>由于延迟和隐私方面的考虑，将模型部署到边缘设备上是一种越来越普遍的做法，这样就可以直接调用模型，而无需将数据传输到服务器。</a:t>
            </a:r>
            <a:endParaRPr dirty="0"/>
          </a:p>
        </p:txBody>
      </p:sp>
      <p:sp>
        <p:nvSpPr>
          <p:cNvPr id="7" name="TextBox 205"/>
          <p:cNvSpPr txBox="1"/>
          <p:nvPr>
            <p:custDataLst>
              <p:tags r:id="rId3"/>
            </p:custDataLst>
          </p:nvPr>
        </p:nvSpPr>
        <p:spPr>
          <a:xfrm>
            <a:off x="6161405" y="2972435"/>
            <a:ext cx="52260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CN" altLang="en-US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边缘节点类型和承担任务具有多样性</a:t>
            </a:r>
            <a:endParaRPr kumimoji="0" lang="en-US" sz="24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等线" panose="02010600030101010101" pitchFamily="2" charset="-122"/>
                <a:sym typeface="+mn-ea"/>
              </a:rPr>
              <a:t>为了提供良好和统一的用户体验，开发人员通常需要为不同的边缘环境生成定制的模型。</a:t>
            </a:r>
            <a:endParaRPr lang="zh-CN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  <a:sym typeface="+mn-ea"/>
            </a:endParaRPr>
          </a:p>
        </p:txBody>
      </p:sp>
      <p:sp>
        <p:nvSpPr>
          <p:cNvPr id="4" name="TextBox 205"/>
          <p:cNvSpPr txBox="1"/>
          <p:nvPr>
            <p:custDataLst>
              <p:tags r:id="rId4"/>
            </p:custDataLst>
          </p:nvPr>
        </p:nvSpPr>
        <p:spPr>
          <a:xfrm>
            <a:off x="6159500" y="4478655"/>
            <a:ext cx="5228590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CN" altLang="en-US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目前的神经结构搜索方法存在缺陷</a:t>
            </a:r>
            <a:endParaRPr kumimoji="0" lang="en-US" sz="24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/>
              <a:t>Neural Architecture Search(NAS)</a:t>
            </a:r>
            <a:r>
              <a:rPr lang="zh-CN" altLang="en-US" dirty="0"/>
              <a:t>是目前常用的适配神经网络和边缘环境的技术，通过提前在云端训练而后分发到边缘节点来实现</a:t>
            </a:r>
            <a:endParaRPr lang="zh-CN" altLang="en-US" dirty="0"/>
          </a:p>
        </p:txBody>
      </p:sp>
      <p:sp>
        <p:nvSpPr>
          <p:cNvPr id="5" name="TextBox 205"/>
          <p:cNvSpPr txBox="1"/>
          <p:nvPr>
            <p:custDataLst>
              <p:tags r:id="rId5"/>
            </p:custDataLst>
          </p:nvPr>
        </p:nvSpPr>
        <p:spPr>
          <a:xfrm>
            <a:off x="929005" y="94615"/>
            <a:ext cx="5231130" cy="684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Introduction</a:t>
            </a:r>
            <a:endParaRPr kumimoji="0" lang="zh-CN" altLang="en-US" sz="28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kumimoji="0" lang="en-US" altLang="zh-CN" sz="28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3760" y="233388"/>
            <a:ext cx="725344" cy="619478"/>
            <a:chOff x="178632" y="159728"/>
            <a:chExt cx="725344" cy="619478"/>
          </a:xfrm>
        </p:grpSpPr>
        <p:sp>
          <p:nvSpPr>
            <p:cNvPr id="10" name="椭圆 9"/>
            <p:cNvSpPr/>
            <p:nvPr>
              <p:custDataLst>
                <p:tags r:id="rId6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7"/>
              </p:custDataLst>
            </p:nvPr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8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6" name="图片 5" descr="QQ截图20240118142633"/>
          <p:cNvPicPr>
            <a:picLocks noChangeAspect="1"/>
          </p:cNvPicPr>
          <p:nvPr/>
        </p:nvPicPr>
        <p:blipFill>
          <a:blip r:embed="rId9"/>
          <a:srcRect l="6538" t="4282" r="2377"/>
          <a:stretch>
            <a:fillRect/>
          </a:stretch>
        </p:blipFill>
        <p:spPr>
          <a:xfrm>
            <a:off x="462280" y="1541780"/>
            <a:ext cx="5517515" cy="4100830"/>
          </a:xfrm>
          <a:prstGeom prst="rect">
            <a:avLst/>
          </a:prstGeom>
        </p:spPr>
      </p:pic>
      <p:sp>
        <p:nvSpPr>
          <p:cNvPr id="26" name="文本框 25"/>
          <p:cNvSpPr txBox="1"/>
          <p:nvPr>
            <p:custDataLst>
              <p:tags r:id="rId10"/>
            </p:custDataLst>
          </p:nvPr>
        </p:nvSpPr>
        <p:spPr>
          <a:xfrm>
            <a:off x="1073785" y="4556760"/>
            <a:ext cx="1663700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lang="zh-CN" altLang="en-US" sz="16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compute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&amp;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labor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-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intensive</a:t>
            </a:r>
            <a:endParaRPr lang="zh-CN" altLang="en-US" sz="1600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4324350" y="1813560"/>
            <a:ext cx="1884045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>
              <a:defRPr/>
            </a:pPr>
            <a:r>
              <a:rPr sz="16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diverse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&amp;</a:t>
            </a:r>
            <a:r>
              <a:rPr sz="1600" dirty="0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pitchFamily="34" charset="-122"/>
                <a:cs typeface="Times New Roman" panose="02020603050405020304" charset="0"/>
              </a:rPr>
              <a:t>dynamic</a:t>
            </a:r>
            <a:endParaRPr sz="1600" dirty="0">
              <a:solidFill>
                <a:srgbClr val="FF0000"/>
              </a:solidFill>
              <a:latin typeface="Times New Roman" panose="02020603050405020304" charset="0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80105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05"/>
          <p:cNvSpPr txBox="1"/>
          <p:nvPr>
            <p:custDataLst>
              <p:tags r:id="rId2"/>
            </p:custDataLst>
          </p:nvPr>
        </p:nvSpPr>
        <p:spPr>
          <a:xfrm>
            <a:off x="6287770" y="1341755"/>
            <a:ext cx="50996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CN" altLang="en-US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云端弹性化</a:t>
            </a:r>
            <a:endParaRPr kumimoji="0" lang="zh-CN" altLang="en-US" sz="24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dirty="0"/>
              <a:t>弹性化以任意预训练模型为输入，通过在预训练模型中加入分支，将其转换为多路径超网</a:t>
            </a:r>
            <a:r>
              <a:rPr lang="en-US" dirty="0"/>
              <a:t>(supernet)</a:t>
            </a:r>
            <a:r>
              <a:rPr dirty="0"/>
              <a:t>，保证</a:t>
            </a:r>
            <a:r>
              <a:rPr lang="zh-CN" dirty="0"/>
              <a:t>其</a:t>
            </a:r>
            <a:r>
              <a:rPr dirty="0"/>
              <a:t>中的每条路径都是有效模型</a:t>
            </a:r>
            <a:r>
              <a:rPr lang="zh-CN" dirty="0"/>
              <a:t>，以供边缘设备搜索</a:t>
            </a:r>
            <a:endParaRPr 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203760" y="233388"/>
            <a:ext cx="725344" cy="619478"/>
            <a:chOff x="178632" y="159728"/>
            <a:chExt cx="725344" cy="619478"/>
          </a:xfrm>
        </p:grpSpPr>
        <p:sp>
          <p:nvSpPr>
            <p:cNvPr id="10" name="椭圆 9"/>
            <p:cNvSpPr/>
            <p:nvPr>
              <p:custDataLst>
                <p:tags r:id="rId3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4"/>
              </p:custDataLst>
            </p:nvPr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5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TextBox 205"/>
          <p:cNvSpPr txBox="1"/>
          <p:nvPr>
            <p:custDataLst>
              <p:tags r:id="rId6"/>
            </p:custDataLst>
          </p:nvPr>
        </p:nvSpPr>
        <p:spPr>
          <a:xfrm>
            <a:off x="929005" y="94615"/>
            <a:ext cx="5231130" cy="684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AdaptiveNet Model</a:t>
            </a:r>
            <a:endParaRPr kumimoji="0" lang="zh-CN" altLang="en-US" sz="28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kumimoji="0" lang="en-US" altLang="zh-CN" sz="28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pic>
        <p:nvPicPr>
          <p:cNvPr id="8" name="图片 7" descr="QQ截图202401181458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740" y="1446530"/>
            <a:ext cx="5700395" cy="4321175"/>
          </a:xfrm>
          <a:prstGeom prst="rect">
            <a:avLst/>
          </a:prstGeom>
        </p:spPr>
      </p:pic>
      <p:sp>
        <p:nvSpPr>
          <p:cNvPr id="13" name="TextBox 205"/>
          <p:cNvSpPr txBox="1"/>
          <p:nvPr>
            <p:custDataLst>
              <p:tags r:id="rId8"/>
            </p:custDataLst>
          </p:nvPr>
        </p:nvSpPr>
        <p:spPr>
          <a:xfrm>
            <a:off x="6287770" y="3656965"/>
            <a:ext cx="50996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CN" altLang="en-US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设备端搜索</a:t>
            </a:r>
            <a:endParaRPr kumimoji="0" lang="zh-CN" altLang="en-US" sz="24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dirty="0"/>
              <a:t>首先</a:t>
            </a:r>
            <a:r>
              <a:rPr lang="zh-CN" dirty="0"/>
              <a:t>，</a:t>
            </a:r>
            <a:r>
              <a:rPr dirty="0"/>
              <a:t>分析超网中的每个块在设备上</a:t>
            </a:r>
            <a:r>
              <a:rPr lang="zh-CN" dirty="0"/>
              <a:t>的</a:t>
            </a:r>
            <a:r>
              <a:rPr dirty="0"/>
              <a:t>构建性能</a:t>
            </a:r>
            <a:r>
              <a:rPr lang="zh-CN" dirty="0"/>
              <a:t>；其次，引入了一种基于重用的模型评估方法，该方法在候选模型之间缓存中间特征，以减少每次迭代中评估模型所需的时间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80105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05"/>
          <p:cNvSpPr txBox="1"/>
          <p:nvPr>
            <p:custDataLst>
              <p:tags r:id="rId2"/>
            </p:custDataLst>
          </p:nvPr>
        </p:nvSpPr>
        <p:spPr>
          <a:xfrm>
            <a:off x="1120775" y="4476115"/>
            <a:ext cx="9881870" cy="17125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CN" altLang="en-US" sz="20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主要模型结构</a:t>
            </a:r>
            <a:endParaRPr kumimoji="0" lang="zh-CN" altLang="en-US" sz="20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dirty="0"/>
              <a:t>主要流程可以分为五部分</a:t>
            </a:r>
            <a:endParaRPr lang="zh-CN" dirty="0"/>
          </a:p>
          <a:p>
            <a:pPr marL="342900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dirty="0">
                <a:sym typeface="+mn-ea"/>
              </a:rPr>
              <a:t>Graph Expansion</a:t>
            </a:r>
            <a:r>
              <a:rPr lang="en-US" altLang="zh-CN" dirty="0">
                <a:sym typeface="+mn-ea"/>
              </a:rPr>
              <a:t>, </a:t>
            </a:r>
            <a:r>
              <a:rPr lang="zh-CN" dirty="0">
                <a:sym typeface="+mn-ea"/>
              </a:rPr>
              <a:t>Distillation-based Supernet Training,</a:t>
            </a:r>
            <a:r>
              <a:rPr lang="en-US" altLang="zh-CN" dirty="0">
                <a:sym typeface="+mn-ea"/>
              </a:rPr>
              <a:t> </a:t>
            </a:r>
            <a:r>
              <a:rPr lang="zh-CN" dirty="0">
                <a:sym typeface="+mn-ea"/>
              </a:rPr>
              <a:t>Model-guided Search Strategy,</a:t>
            </a:r>
            <a:r>
              <a:rPr lang="en-US" altLang="zh-CN" dirty="0">
                <a:sym typeface="+mn-ea"/>
              </a:rPr>
              <a:t> </a:t>
            </a:r>
            <a:endParaRPr lang="en-US" altLang="zh-CN" dirty="0">
              <a:sym typeface="+mn-ea"/>
            </a:endParaRPr>
          </a:p>
          <a:p>
            <a:pPr indent="0" algn="l">
              <a:lnSpc>
                <a:spcPct val="150000"/>
              </a:lnSpc>
              <a:buClrTx/>
              <a:buSzTx/>
              <a:buNone/>
              <a:defRPr/>
            </a:pPr>
            <a:r>
              <a:rPr lang="en-US" altLang="zh-CN" dirty="0">
                <a:sym typeface="+mn-ea"/>
              </a:rPr>
              <a:t>      </a:t>
            </a:r>
            <a:r>
              <a:rPr lang="zh-CN" dirty="0">
                <a:sym typeface="+mn-ea"/>
              </a:rPr>
              <a:t>Reuse-based Model Evaluation,</a:t>
            </a:r>
            <a:r>
              <a:rPr lang="en-US" altLang="zh-CN" dirty="0">
                <a:sym typeface="+mn-ea"/>
              </a:rPr>
              <a:t> </a:t>
            </a:r>
            <a:r>
              <a:rPr lang="zh-CN" dirty="0">
                <a:sym typeface="+mn-ea"/>
              </a:rPr>
              <a:t>Dynamic Model Update</a:t>
            </a:r>
            <a:endParaRPr lang="zh-CN" dirty="0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dirty="0"/>
          </a:p>
        </p:txBody>
      </p:sp>
      <p:sp>
        <p:nvSpPr>
          <p:cNvPr id="5" name="TextBox 205"/>
          <p:cNvSpPr txBox="1"/>
          <p:nvPr>
            <p:custDataLst>
              <p:tags r:id="rId3"/>
            </p:custDataLst>
          </p:nvPr>
        </p:nvSpPr>
        <p:spPr>
          <a:xfrm>
            <a:off x="929005" y="94615"/>
            <a:ext cx="5231130" cy="684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Model</a:t>
            </a:r>
            <a:r>
              <a:rPr kumimoji="0" lang="zh-CN" altLang="en-US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</a:t>
            </a:r>
            <a:r>
              <a:rPr kumimoji="0" lang="zh-CN" altLang="en-US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rchitecture</a:t>
            </a:r>
            <a:endParaRPr kumimoji="0" lang="zh-CN" altLang="en-US" sz="28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kumimoji="0" lang="en-US" altLang="zh-CN" sz="28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3760" y="233388"/>
            <a:ext cx="725344" cy="619478"/>
            <a:chOff x="178632" y="159728"/>
            <a:chExt cx="725344" cy="619478"/>
          </a:xfrm>
        </p:grpSpPr>
        <p:sp>
          <p:nvSpPr>
            <p:cNvPr id="10" name="椭圆 9"/>
            <p:cNvSpPr/>
            <p:nvPr>
              <p:custDataLst>
                <p:tags r:id="rId4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5"/>
              </p:custDataLst>
            </p:nvPr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6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2" name="图片 1" descr="QQ截图2024011816520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69720" y="939800"/>
            <a:ext cx="9264650" cy="3398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80105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05"/>
          <p:cNvSpPr txBox="1"/>
          <p:nvPr>
            <p:custDataLst>
              <p:tags r:id="rId2"/>
            </p:custDataLst>
          </p:nvPr>
        </p:nvSpPr>
        <p:spPr>
          <a:xfrm>
            <a:off x="1658620" y="2771140"/>
            <a:ext cx="8450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CN" altLang="en-US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粒度感知的图扩展</a:t>
            </a:r>
            <a:r>
              <a:rPr kumimoji="0" lang="en-US" altLang="zh-CN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(Granularity-aware Graph Expansion)</a:t>
            </a:r>
            <a:endParaRPr dirty="0"/>
          </a:p>
        </p:txBody>
      </p:sp>
      <p:sp>
        <p:nvSpPr>
          <p:cNvPr id="5" name="TextBox 205"/>
          <p:cNvSpPr txBox="1"/>
          <p:nvPr>
            <p:custDataLst>
              <p:tags r:id="rId3"/>
            </p:custDataLst>
          </p:nvPr>
        </p:nvSpPr>
        <p:spPr>
          <a:xfrm>
            <a:off x="929005" y="94615"/>
            <a:ext cx="8214360" cy="684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On-Cloud</a:t>
            </a:r>
            <a:r>
              <a:rPr kumimoji="0" lang="zh-CN" altLang="en-US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Elastification</a:t>
            </a:r>
            <a:endParaRPr kumimoji="0" lang="zh-CN" altLang="en-US" sz="28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kumimoji="0" lang="en-US" altLang="zh-CN" sz="28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3760" y="233388"/>
            <a:ext cx="725344" cy="619478"/>
            <a:chOff x="178632" y="159728"/>
            <a:chExt cx="725344" cy="619478"/>
          </a:xfrm>
        </p:grpSpPr>
        <p:sp>
          <p:nvSpPr>
            <p:cNvPr id="10" name="椭圆 9"/>
            <p:cNvSpPr/>
            <p:nvPr>
              <p:custDataLst>
                <p:tags r:id="rId4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5"/>
              </p:custDataLst>
            </p:nvPr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6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2" name="图片 1" descr="QQ截图20240118165207"/>
          <p:cNvPicPr>
            <a:picLocks noChangeAspect="1"/>
          </p:cNvPicPr>
          <p:nvPr/>
        </p:nvPicPr>
        <p:blipFill>
          <a:blip r:embed="rId7"/>
          <a:srcRect b="57015"/>
          <a:stretch>
            <a:fillRect/>
          </a:stretch>
        </p:blipFill>
        <p:spPr>
          <a:xfrm>
            <a:off x="852805" y="996315"/>
            <a:ext cx="10439400" cy="16459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044190" y="1586230"/>
            <a:ext cx="2210435" cy="82613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QQ截图202401181659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535" y="3545205"/>
            <a:ext cx="4201795" cy="2763520"/>
          </a:xfrm>
          <a:prstGeom prst="rect">
            <a:avLst/>
          </a:prstGeom>
        </p:spPr>
      </p:pic>
      <p:sp>
        <p:nvSpPr>
          <p:cNvPr id="7" name="TextBox 205"/>
          <p:cNvSpPr txBox="1"/>
          <p:nvPr>
            <p:custDataLst>
              <p:tags r:id="rId9"/>
            </p:custDataLst>
          </p:nvPr>
        </p:nvSpPr>
        <p:spPr>
          <a:xfrm>
            <a:off x="5254625" y="3545205"/>
            <a:ext cx="6038215" cy="26758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dirty="0"/>
              <a:t>通过增加块和链接的方式，在已经训练好的原模型的基础上构建超网</a:t>
            </a:r>
            <a:r>
              <a:rPr lang="en-US" altLang="zh-CN" dirty="0"/>
              <a:t>(supernet)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b="1" dirty="0"/>
              <a:t>基本块</a:t>
            </a:r>
            <a:r>
              <a:rPr lang="zh-CN" dirty="0"/>
              <a:t>的划分遵循一定规律：多个或者单个卷积层通过剪枝构成基本块；块内不能包含融合层</a:t>
            </a:r>
            <a:r>
              <a:rPr lang="en-US" altLang="zh-CN" dirty="0"/>
              <a:t>(fusion layers)</a:t>
            </a:r>
            <a:r>
              <a:rPr lang="zh-CN" altLang="en-US" dirty="0"/>
              <a:t>；每个基本块在原始模型图中应该是单输入单输出的</a:t>
            </a:r>
            <a:endParaRPr lang="zh-CN" alt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b="1" dirty="0"/>
              <a:t>替代块</a:t>
            </a:r>
            <a:r>
              <a:rPr lang="zh-CN" altLang="en-US" dirty="0"/>
              <a:t>基于合并和收缩两种策略构建，收缩块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80105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05"/>
          <p:cNvSpPr txBox="1"/>
          <p:nvPr>
            <p:custDataLst>
              <p:tags r:id="rId2"/>
            </p:custDataLst>
          </p:nvPr>
        </p:nvSpPr>
        <p:spPr>
          <a:xfrm>
            <a:off x="1450340" y="2741930"/>
            <a:ext cx="9291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CN" altLang="en-US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</a:t>
            </a:r>
            <a:r>
              <a:rPr kumimoji="0" lang="zh-CN" altLang="en-US" sz="2400" b="1" i="0" u="sng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知识蒸馏</a:t>
            </a:r>
            <a:r>
              <a:rPr kumimoji="0" lang="zh-CN" altLang="en-US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的超网训练</a:t>
            </a:r>
            <a:r>
              <a:rPr kumimoji="0" lang="en-US" altLang="zh-CN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(Distillation-based Supernet Training)</a:t>
            </a:r>
            <a:endParaRPr dirty="0"/>
          </a:p>
        </p:txBody>
      </p:sp>
      <p:sp>
        <p:nvSpPr>
          <p:cNvPr id="5" name="TextBox 205"/>
          <p:cNvSpPr txBox="1"/>
          <p:nvPr>
            <p:custDataLst>
              <p:tags r:id="rId3"/>
            </p:custDataLst>
          </p:nvPr>
        </p:nvSpPr>
        <p:spPr>
          <a:xfrm>
            <a:off x="929005" y="94615"/>
            <a:ext cx="8214360" cy="684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On-Cloud</a:t>
            </a:r>
            <a:r>
              <a:rPr kumimoji="0" lang="zh-CN" altLang="en-US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Elastification</a:t>
            </a:r>
            <a:endParaRPr kumimoji="0" lang="zh-CN" altLang="en-US" sz="28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kumimoji="0" lang="en-US" altLang="zh-CN" sz="28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3760" y="233388"/>
            <a:ext cx="725344" cy="619478"/>
            <a:chOff x="178632" y="159728"/>
            <a:chExt cx="725344" cy="619478"/>
          </a:xfrm>
        </p:grpSpPr>
        <p:sp>
          <p:nvSpPr>
            <p:cNvPr id="10" name="椭圆 9"/>
            <p:cNvSpPr/>
            <p:nvPr>
              <p:custDataLst>
                <p:tags r:id="rId4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5"/>
              </p:custDataLst>
            </p:nvPr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6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2" name="图片 1" descr="QQ截图20240118165207"/>
          <p:cNvPicPr>
            <a:picLocks noChangeAspect="1"/>
          </p:cNvPicPr>
          <p:nvPr/>
        </p:nvPicPr>
        <p:blipFill>
          <a:blip r:embed="rId7"/>
          <a:srcRect b="57015"/>
          <a:stretch>
            <a:fillRect/>
          </a:stretch>
        </p:blipFill>
        <p:spPr>
          <a:xfrm>
            <a:off x="852805" y="996315"/>
            <a:ext cx="10439400" cy="16459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32450" y="1586230"/>
            <a:ext cx="1974850" cy="82613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205"/>
          <p:cNvSpPr txBox="1"/>
          <p:nvPr>
            <p:custDataLst>
              <p:tags r:id="rId8"/>
            </p:custDataLst>
          </p:nvPr>
        </p:nvSpPr>
        <p:spPr>
          <a:xfrm>
            <a:off x="7110095" y="3486785"/>
            <a:ext cx="4107180" cy="30016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dirty="0"/>
              <a:t>第一步是训练Net-T；第二步是在高温T下，蒸馏Net-T的知识到Net-S</a:t>
            </a:r>
            <a:endParaRPr 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b="1" dirty="0"/>
              <a:t>高温蒸馏的过程</a:t>
            </a:r>
            <a:r>
              <a:rPr lang="zh-CN" dirty="0"/>
              <a:t>：高温蒸馏过程的目标函数由distill loss(对应soft target)和student loss(对应hard target)加权得到</a:t>
            </a:r>
            <a:endParaRPr lang="zh-CN" dirty="0"/>
          </a:p>
        </p:txBody>
      </p:sp>
      <p:pic>
        <p:nvPicPr>
          <p:cNvPr id="8" name="图片 7" descr="64yyfkja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00" y="3486785"/>
            <a:ext cx="6286500" cy="2842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80105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05"/>
          <p:cNvSpPr txBox="1"/>
          <p:nvPr>
            <p:custDataLst>
              <p:tags r:id="rId2"/>
            </p:custDataLst>
          </p:nvPr>
        </p:nvSpPr>
        <p:spPr>
          <a:xfrm>
            <a:off x="1450340" y="2741930"/>
            <a:ext cx="9291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CN" altLang="en-US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基于知识蒸馏的超网训练</a:t>
            </a:r>
            <a:r>
              <a:rPr kumimoji="0" lang="en-US" altLang="zh-CN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(Distillation-based Supernet Training)</a:t>
            </a:r>
            <a:endParaRPr dirty="0"/>
          </a:p>
        </p:txBody>
      </p:sp>
      <p:sp>
        <p:nvSpPr>
          <p:cNvPr id="5" name="TextBox 205"/>
          <p:cNvSpPr txBox="1"/>
          <p:nvPr>
            <p:custDataLst>
              <p:tags r:id="rId3"/>
            </p:custDataLst>
          </p:nvPr>
        </p:nvSpPr>
        <p:spPr>
          <a:xfrm>
            <a:off x="929005" y="94615"/>
            <a:ext cx="8214360" cy="684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On-Cloud</a:t>
            </a:r>
            <a:r>
              <a:rPr kumimoji="0" lang="zh-CN" altLang="en-US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Elastification</a:t>
            </a:r>
            <a:endParaRPr kumimoji="0" lang="zh-CN" altLang="en-US" sz="28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kumimoji="0" lang="en-US" altLang="zh-CN" sz="28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3760" y="233388"/>
            <a:ext cx="725344" cy="619478"/>
            <a:chOff x="178632" y="159728"/>
            <a:chExt cx="725344" cy="619478"/>
          </a:xfrm>
        </p:grpSpPr>
        <p:sp>
          <p:nvSpPr>
            <p:cNvPr id="10" name="椭圆 9"/>
            <p:cNvSpPr/>
            <p:nvPr>
              <p:custDataLst>
                <p:tags r:id="rId4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5"/>
              </p:custDataLst>
            </p:nvPr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6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2" name="图片 1" descr="QQ截图20240118165207"/>
          <p:cNvPicPr>
            <a:picLocks noChangeAspect="1"/>
          </p:cNvPicPr>
          <p:nvPr/>
        </p:nvPicPr>
        <p:blipFill>
          <a:blip r:embed="rId7"/>
          <a:srcRect b="57015"/>
          <a:stretch>
            <a:fillRect/>
          </a:stretch>
        </p:blipFill>
        <p:spPr>
          <a:xfrm>
            <a:off x="852805" y="996315"/>
            <a:ext cx="10439400" cy="16459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632450" y="1586230"/>
            <a:ext cx="1974850" cy="82613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205"/>
          <p:cNvSpPr txBox="1"/>
          <p:nvPr>
            <p:custDataLst>
              <p:tags r:id="rId8"/>
            </p:custDataLst>
          </p:nvPr>
        </p:nvSpPr>
        <p:spPr>
          <a:xfrm>
            <a:off x="5955665" y="3529330"/>
            <a:ext cx="5261610" cy="29933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dirty="0"/>
              <a:t>知识蒸馏被用来保证增加的模块模仿其对应的原始模块</a:t>
            </a:r>
            <a:endParaRPr 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zh-CN" sz="1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b="1" dirty="0"/>
              <a:t>进一步的性能验证：</a:t>
            </a:r>
            <a:r>
              <a:rPr lang="zh-CN" dirty="0"/>
              <a:t>超网的性能是通过对一组新的随机子网进行采样，并在验证数据上对每个子网进行测试来衡量的</a:t>
            </a:r>
            <a:endParaRPr 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zh-CN" dirty="0"/>
          </a:p>
        </p:txBody>
      </p:sp>
      <p:pic>
        <p:nvPicPr>
          <p:cNvPr id="13" name="图片 12" descr="QQ截图20240119151025"/>
          <p:cNvPicPr>
            <a:picLocks noChangeAspect="1"/>
          </p:cNvPicPr>
          <p:nvPr/>
        </p:nvPicPr>
        <p:blipFill>
          <a:blip r:embed="rId9"/>
          <a:srcRect r="3641"/>
          <a:stretch>
            <a:fillRect/>
          </a:stretch>
        </p:blipFill>
        <p:spPr>
          <a:xfrm>
            <a:off x="426085" y="3602355"/>
            <a:ext cx="5529580" cy="2446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80105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05"/>
          <p:cNvSpPr txBox="1"/>
          <p:nvPr>
            <p:custDataLst>
              <p:tags r:id="rId2"/>
            </p:custDataLst>
          </p:nvPr>
        </p:nvSpPr>
        <p:spPr>
          <a:xfrm>
            <a:off x="2072005" y="3237865"/>
            <a:ext cx="7532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CN" altLang="en-US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模型导向搜索策略</a:t>
            </a:r>
            <a:r>
              <a:rPr kumimoji="0" lang="en-US" altLang="zh-CN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(Model-guided Search Strategy)</a:t>
            </a:r>
            <a:endParaRPr dirty="0"/>
          </a:p>
        </p:txBody>
      </p:sp>
      <p:sp>
        <p:nvSpPr>
          <p:cNvPr id="5" name="TextBox 205"/>
          <p:cNvSpPr txBox="1"/>
          <p:nvPr>
            <p:custDataLst>
              <p:tags r:id="rId3"/>
            </p:custDataLst>
          </p:nvPr>
        </p:nvSpPr>
        <p:spPr>
          <a:xfrm>
            <a:off x="929005" y="94615"/>
            <a:ext cx="8214360" cy="684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On-Edge</a:t>
            </a:r>
            <a:r>
              <a:rPr kumimoji="0" lang="zh-CN" altLang="en-US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Elastification</a:t>
            </a:r>
            <a:endParaRPr kumimoji="0" lang="zh-CN" altLang="en-US" sz="28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kumimoji="0" lang="en-US" altLang="zh-CN" sz="28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3760" y="233388"/>
            <a:ext cx="725344" cy="619478"/>
            <a:chOff x="178632" y="159728"/>
            <a:chExt cx="725344" cy="619478"/>
          </a:xfrm>
        </p:grpSpPr>
        <p:sp>
          <p:nvSpPr>
            <p:cNvPr id="10" name="椭圆 9"/>
            <p:cNvSpPr/>
            <p:nvPr>
              <p:custDataLst>
                <p:tags r:id="rId4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5"/>
              </p:custDataLst>
            </p:nvPr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6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TextBox 205"/>
          <p:cNvSpPr txBox="1"/>
          <p:nvPr>
            <p:custDataLst>
              <p:tags r:id="rId7"/>
            </p:custDataLst>
          </p:nvPr>
        </p:nvSpPr>
        <p:spPr>
          <a:xfrm>
            <a:off x="929640" y="4057015"/>
            <a:ext cx="9959340" cy="2465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b="1" dirty="0"/>
              <a:t>基于块的延迟模型建立：</a:t>
            </a:r>
            <a:r>
              <a:rPr lang="zh-CN" dirty="0"/>
              <a:t>将基本块部署在物理设备上，精准测量块延迟（超网生成策略确保基本块不会被融合，因此所选子网的延迟是其中所有构成块的延迟总和）</a:t>
            </a:r>
            <a:endParaRPr 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b="1" dirty="0"/>
              <a:t>子网的搜索过程</a:t>
            </a:r>
            <a:r>
              <a:rPr lang="zh-CN" dirty="0"/>
              <a:t>主要分为两部分：候选结构初始化</a:t>
            </a:r>
            <a:r>
              <a:rPr lang="en-US" altLang="zh-CN" dirty="0"/>
              <a:t>(candidate initialization)</a:t>
            </a:r>
            <a:r>
              <a:rPr lang="zh-CN" dirty="0"/>
              <a:t>和候选结构变化</a:t>
            </a:r>
            <a:r>
              <a:rPr lang="en-US" altLang="zh-CN" dirty="0"/>
              <a:t>(candidate mutation)</a:t>
            </a:r>
            <a:endParaRPr 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dirty="0"/>
              <a:t>最优子网通常接近延迟极限，因此初始化和突变被设计为使候选搜索接近极限（模型存储）</a:t>
            </a:r>
            <a:endParaRPr lang="zh-CN" dirty="0"/>
          </a:p>
        </p:txBody>
      </p:sp>
      <p:pic>
        <p:nvPicPr>
          <p:cNvPr id="14" name="图片 13" descr="QQ截图2024011816520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t="41625"/>
          <a:stretch>
            <a:fillRect/>
          </a:stretch>
        </p:blipFill>
        <p:spPr>
          <a:xfrm>
            <a:off x="929005" y="1062355"/>
            <a:ext cx="9959340" cy="21323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060065" y="1564640"/>
            <a:ext cx="1913890" cy="1240155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10"/>
            </p:custDataLst>
          </p:nvPr>
        </p:nvSpPr>
        <p:spPr>
          <a:xfrm>
            <a:off x="851535" y="4056380"/>
            <a:ext cx="10171430" cy="2205355"/>
          </a:xfrm>
          <a:prstGeom prst="rect">
            <a:avLst/>
          </a:prstGeom>
          <a:noFill/>
          <a:ln w="38100" cmpd="sng">
            <a:solidFill>
              <a:srgbClr val="1C6299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80105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kern="1200" cap="none" spc="600" normalizeH="0" baseline="0" noProof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  <a:endParaRPr kumimoji="0" lang="zh-CN" altLang="en-US" sz="1000" b="0" i="0" kern="1200" cap="none" spc="600" normalizeH="0" baseline="0" noProof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kern="1200" cap="none" spc="300" normalizeH="0" baseline="0" noProof="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TextBox 205"/>
          <p:cNvSpPr txBox="1"/>
          <p:nvPr>
            <p:custDataLst>
              <p:tags r:id="rId2"/>
            </p:custDataLst>
          </p:nvPr>
        </p:nvSpPr>
        <p:spPr>
          <a:xfrm>
            <a:off x="1751330" y="3158490"/>
            <a:ext cx="8676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CN" altLang="en-US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基于重用的模型评估</a:t>
            </a:r>
            <a:r>
              <a:rPr kumimoji="0" lang="en-US" altLang="zh-CN" sz="2400" b="1" i="0" kern="1200" cap="none" spc="0" normalizeH="0" baseline="0" noProof="0" dirty="0">
                <a:solidFill>
                  <a:srgbClr val="1C62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(Reuse-based Model Evaluation)</a:t>
            </a:r>
            <a:endParaRPr dirty="0"/>
          </a:p>
        </p:txBody>
      </p:sp>
      <p:sp>
        <p:nvSpPr>
          <p:cNvPr id="5" name="TextBox 205"/>
          <p:cNvSpPr txBox="1"/>
          <p:nvPr>
            <p:custDataLst>
              <p:tags r:id="rId3"/>
            </p:custDataLst>
          </p:nvPr>
        </p:nvSpPr>
        <p:spPr>
          <a:xfrm>
            <a:off x="929005" y="94615"/>
            <a:ext cx="8214360" cy="684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en-US" altLang="zh-CN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On-Edge</a:t>
            </a:r>
            <a:r>
              <a:rPr kumimoji="0" lang="zh-CN" altLang="en-US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en-US" altLang="zh-CN" sz="2800" b="1" i="0" kern="1200" cap="none" spc="0" normalizeH="0" baseline="0" noProof="0" dirty="0">
                <a:solidFill>
                  <a:srgbClr val="30629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Elastification</a:t>
            </a:r>
            <a:endParaRPr kumimoji="0" lang="zh-CN" altLang="en-US" sz="28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kumimoji="0" lang="en-US" altLang="zh-CN" sz="2800" b="1" i="0" kern="1200" cap="none" spc="0" normalizeH="0" baseline="0" noProof="0" dirty="0">
              <a:solidFill>
                <a:srgbClr val="1C629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03760" y="233388"/>
            <a:ext cx="725344" cy="619478"/>
            <a:chOff x="178632" y="159728"/>
            <a:chExt cx="725344" cy="619478"/>
          </a:xfrm>
        </p:grpSpPr>
        <p:sp>
          <p:nvSpPr>
            <p:cNvPr id="10" name="椭圆 9"/>
            <p:cNvSpPr/>
            <p:nvPr>
              <p:custDataLst>
                <p:tags r:id="rId4"/>
              </p:custDataLst>
            </p:nvPr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文本框 10"/>
            <p:cNvSpPr txBox="1"/>
            <p:nvPr>
              <p:custDataLst>
                <p:tags r:id="rId5"/>
              </p:custDataLst>
            </p:nvPr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6"/>
              </p:custDataLst>
            </p:nvPr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7" name="TextBox 205"/>
          <p:cNvSpPr txBox="1"/>
          <p:nvPr>
            <p:custDataLst>
              <p:tags r:id="rId7"/>
            </p:custDataLst>
          </p:nvPr>
        </p:nvSpPr>
        <p:spPr>
          <a:xfrm>
            <a:off x="4962525" y="4081145"/>
            <a:ext cx="6186805" cy="18580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dirty="0"/>
              <a:t>候选子网通常共享共同的前缀子结构，因此</a:t>
            </a:r>
            <a:r>
              <a:rPr lang="zh-CN" dirty="0"/>
              <a:t>可以</a:t>
            </a:r>
            <a:r>
              <a:rPr dirty="0"/>
              <a:t>通过跨子网重用共同的中间特征来节省</a:t>
            </a:r>
            <a:r>
              <a:rPr lang="zh-CN" dirty="0"/>
              <a:t>迭代</a:t>
            </a:r>
            <a:r>
              <a:rPr dirty="0"/>
              <a:t>时间</a:t>
            </a:r>
            <a:endParaRPr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ea typeface="+mn-lt"/>
                <a:sym typeface="+mn-ea"/>
              </a:rPr>
              <a:t>使用深度优先算法构建子网重构模型</a:t>
            </a:r>
            <a:endParaRPr lang="zh-CN" altLang="en-US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lt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dirty="0"/>
          </a:p>
        </p:txBody>
      </p:sp>
      <p:pic>
        <p:nvPicPr>
          <p:cNvPr id="14" name="图片 13" descr="QQ截图2024011816520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t="41625"/>
          <a:stretch>
            <a:fillRect/>
          </a:stretch>
        </p:blipFill>
        <p:spPr>
          <a:xfrm>
            <a:off x="929005" y="1062355"/>
            <a:ext cx="9959340" cy="21323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085715" y="1551305"/>
            <a:ext cx="2426335" cy="125349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QQ截图202401191703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005" y="3839845"/>
            <a:ext cx="3628390" cy="2609215"/>
          </a:xfrm>
          <a:prstGeom prst="rect">
            <a:avLst/>
          </a:prstGeom>
        </p:spPr>
      </p:pic>
      <p:sp>
        <p:nvSpPr>
          <p:cNvPr id="16" name="矩形 15"/>
          <p:cNvSpPr/>
          <p:nvPr>
            <p:custDataLst>
              <p:tags r:id="rId11"/>
            </p:custDataLst>
          </p:nvPr>
        </p:nvSpPr>
        <p:spPr>
          <a:xfrm>
            <a:off x="4963160" y="3966845"/>
            <a:ext cx="6332855" cy="2030730"/>
          </a:xfrm>
          <a:prstGeom prst="rect">
            <a:avLst/>
          </a:prstGeom>
          <a:noFill/>
          <a:ln w="38100" cmpd="sng">
            <a:solidFill>
              <a:srgbClr val="1C6299"/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PP_MARK_KEY" val="4310bb3d-905a-44b2-9cc3-3c4757cfeb61"/>
  <p:tag name="COMMONDATA" val="eyJoZGlkIjoiMDc0YzAzZmMzZWE2NGI1MWZhNzM0NjU0ODg0MDQxODM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2906</Words>
  <Application>WPS 演示</Application>
  <PresentationFormat>宽屏</PresentationFormat>
  <Paragraphs>181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等线</vt:lpstr>
      <vt:lpstr>微软雅黑</vt:lpstr>
      <vt:lpstr>Arial</vt:lpstr>
      <vt:lpstr>Cambria Math</vt:lpstr>
      <vt:lpstr>MS Mincho</vt:lpstr>
      <vt:lpstr>Segoe Print</vt:lpstr>
      <vt:lpstr>Times New Roman</vt:lpstr>
      <vt:lpstr>Arial Unicode MS</vt:lpstr>
      <vt:lpstr>Calibri Light</vt:lpstr>
      <vt:lpstr>1_Office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zsq</cp:lastModifiedBy>
  <cp:revision>1239</cp:revision>
  <dcterms:created xsi:type="dcterms:W3CDTF">2019-03-09T08:01:00Z</dcterms:created>
  <dcterms:modified xsi:type="dcterms:W3CDTF">2024-01-23T08:20:46Z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FF8E1B5B7DFA481CB0DACF45CC5FDB73_13</vt:lpwstr>
  </property>
</Properties>
</file>