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32" r:id="rId4"/>
    <p:sldId id="3608" r:id="rId6"/>
    <p:sldId id="3636" r:id="rId7"/>
    <p:sldId id="3609" r:id="rId8"/>
    <p:sldId id="3624" r:id="rId9"/>
    <p:sldId id="3634" r:id="rId10"/>
    <p:sldId id="3618" r:id="rId11"/>
    <p:sldId id="3649" r:id="rId12"/>
    <p:sldId id="3650" r:id="rId13"/>
    <p:sldId id="3614" r:id="rId14"/>
    <p:sldId id="3619" r:id="rId15"/>
    <p:sldId id="3625" r:id="rId16"/>
    <p:sldId id="423"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0892"/>
  </p:normalViewPr>
  <p:slideViewPr>
    <p:cSldViewPr snapToGrid="0">
      <p:cViewPr varScale="1">
        <p:scale>
          <a:sx n="105" d="100"/>
          <a:sy n="105"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一个真实因果图是一幅图表，它绘制出了变量之间实际存在的根本因果关系。它不是基于假设、相关性或模型，而是基于可以通过控制实验或稳健的观察研究来验证的内容。</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实践中，建立真实的因果图是非常具有挑战性的，尤其是在复杂系统中，进行控制实验可能是不道德的、不切实际的或不可能的。在这种情况下，人们使用因果推断方法（比如基于观察数据的方法）来估计因果图。然而，这些估计出的图并不总是真实的，可能会受到各种偏见和混杂因素的影响。</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普通最小二乘 AA ，(ii) CausIL-Poly2：2 次多项式 AA，(iii) CausIL-Poly3：3 次多项式 AA。</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t>物理服务器上的部署实例：微服务作为独立的服务在物理服务器上运行。</a:t>
            </a:r>
            <a:endParaRPr lang="zh-CN" altLang="en-US" dirty="0"/>
          </a:p>
          <a:p>
            <a:r>
              <a:rPr lang="zh-CN" altLang="en-US" dirty="0">
                <a:latin typeface="微软雅黑" panose="020B0503020204020204" pitchFamily="34" charset="-122"/>
                <a:ea typeface="微软雅黑" panose="020B0503020204020204" pitchFamily="34" charset="-122"/>
              </a:rPr>
              <a:t>虚拟机（VM）上的部署实例：每个微服务在虚拟机上运行，它模拟了物理硬件。</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容器中的部署实例：使用Docker等容器技术，每个微服务作为容器中的一个隔离实例运行。容器提供了一种轻量级的、一致的运行环境。</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云服务中的部署实例：微服务可能部署在云平台提供的服务中，如AWS的ECS、Azure的AKS或Google Cloud的GKE，这些服务通常管理容器的调度和运行。</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每个部署实例通常会有其独立的资源（如CPU、内存）、环境配置、依赖项和可能的状态信息。在微服务架构中，多个实例的运行可以通过负载均衡器进行管理，以便根据需求分配请求，实现弹性扩展和故障转移。</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br>
              <a:rPr lang="zh-CN" altLang="en-US" dirty="0"/>
            </a:br>
            <a:r>
              <a:rPr lang="zh-CN" altLang="en-US" dirty="0"/>
              <a:t>Causal Inference-Based Root Cause Analysis for Online Service Systems with Intervention Recognition</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r"/>
            <a:r>
              <a:rPr lang="zh-CN" altLang="en-GB" dirty="0">
                <a:effectLst/>
              </a:rPr>
              <a:t>【</a:t>
            </a:r>
            <a:r>
              <a:rPr lang="en-US" altLang="zh-CN" dirty="0">
                <a:effectLst/>
              </a:rPr>
              <a:t>32</a:t>
            </a:r>
            <a:r>
              <a:rPr lang="zh-CN" altLang="en-GB" dirty="0">
                <a:effectLst/>
              </a:rPr>
              <a:t>】</a:t>
            </a:r>
            <a:r>
              <a:rPr lang="en-GB" altLang="zh-CN" dirty="0">
                <a:effectLst/>
              </a:rPr>
              <a:t>Fchain: Toward black-box online fault localization for cloud systems. In 2013 IEEE 33rd International Conference on Distributed Computing Systems. IEEE, 21–30.</a:t>
            </a:r>
            <a:endParaRPr lang="en-GB" altLang="zh-CN" dirty="0">
              <a:effectLst/>
            </a:endParaRPr>
          </a:p>
          <a:p>
            <a:pPr algn="r"/>
            <a:r>
              <a:rPr lang="en-GB" altLang="zh-CN" dirty="0">
                <a:effectLst/>
              </a:rPr>
              <a:t>[11] Causeinfer: Automatic and distributed performance diagnosis with hierarchical causality graph in large distributed systems. In IEEE INFOCOM 2014-IEEE Conference on Computer Communications. IEEE, 1887–1895.</a:t>
            </a:r>
            <a:endParaRPr lang="en-GB" altLang="zh-CN" dirty="0">
              <a:effectLst/>
            </a:endParaRPr>
          </a:p>
          <a:p>
            <a:pPr algn="r"/>
            <a:r>
              <a:rPr lang="zh-CN" altLang="en-GB" dirty="0">
                <a:effectLst/>
              </a:rPr>
              <a:t>【</a:t>
            </a:r>
            <a:r>
              <a:rPr lang="en-US" altLang="zh-CN" dirty="0">
                <a:effectLst/>
              </a:rPr>
              <a:t>15</a:t>
            </a:r>
            <a:r>
              <a:rPr lang="zh-CN" altLang="en-GB" dirty="0">
                <a:effectLst/>
              </a:rPr>
              <a:t>】2021. Sage: practical and scalable ML-driven performance debugging in microservices. In Proceedings of the 26th ACM International Conference on Architectural Support for Programming Languages and Operating Systems. 135–151.</a:t>
            </a:r>
            <a:endParaRPr lang="zh-CN" altLang="en-GB" dirty="0">
              <a:effectLst/>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生成网络有两个目的：（</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）它将因果子矩阵映射到邻接掩模，用作因果解释；（</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）它确保因果特征与虚假特征合并，可以重建以目标 </a:t>
            </a:r>
            <a:r>
              <a:rPr lang="en-GB" altLang="zh-CN" dirty="0">
                <a:latin typeface="微软雅黑" panose="020B0503020204020204" pitchFamily="34" charset="-122"/>
                <a:ea typeface="微软雅黑" panose="020B0503020204020204" pitchFamily="34" charset="-122"/>
              </a:rPr>
              <a:t>GNN </a:t>
            </a:r>
            <a:r>
              <a:rPr lang="zh-CN" altLang="en-US" dirty="0">
                <a:latin typeface="微软雅黑" panose="020B0503020204020204" pitchFamily="34" charset="-122"/>
                <a:ea typeface="微软雅黑" panose="020B0503020204020204" pitchFamily="34" charset="-122"/>
              </a:rPr>
              <a:t>为特征的数据分布中的图。</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dirty="0">
                <a:latin typeface="微软雅黑" panose="020B0503020204020204" pitchFamily="34" charset="-122"/>
                <a:ea typeface="微软雅黑" panose="020B0503020204020204" pitchFamily="34" charset="-122"/>
              </a:rPr>
              <a:t>c</a:t>
            </a:r>
            <a:r>
              <a:rPr dirty="0">
                <a:latin typeface="微软雅黑" panose="020B0503020204020204" pitchFamily="34" charset="-122"/>
                <a:ea typeface="微软雅黑" panose="020B0503020204020204" pitchFamily="34" charset="-122"/>
              </a:rPr>
              <a:t>ausIL 使用 fGES [37]，这是一种基于分数的因果发现算法，它是贪婪等效搜索 (GES) [13, 26] 的快速并行形式，旨在发现具有表示因果结构的随机变量的 DAG。根据文献，我们使用贝叶斯信息准则（BIC）[38]的惩罚版本作为评分函数，最</a:t>
            </a:r>
            <a:r>
              <a:rPr lang="zh-CN" dirty="0">
                <a:latin typeface="微软雅黑" panose="020B0503020204020204" pitchFamily="34" charset="-122"/>
                <a:ea typeface="微软雅黑" panose="020B0503020204020204" pitchFamily="34" charset="-122"/>
              </a:rPr>
              <a:t>小</a:t>
            </a:r>
            <a:r>
              <a:rPr dirty="0">
                <a:latin typeface="微软雅黑" panose="020B0503020204020204" pitchFamily="34" charset="-122"/>
                <a:ea typeface="微软雅黑" panose="020B0503020204020204" pitchFamily="34" charset="-122"/>
              </a:rPr>
              <a:t>化该函数来为连续变量选择适当的因果结构。在因果图 G 中对服务的多个实例的性能指标进行建模并非易事，并且</a:t>
            </a:r>
            <a:endParaRPr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使用 fGES [37]，这是一种基于分数的因果发现算法，它是贪婪等效搜索 (GES) 的快速并行形式</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p:cNvPicPr>
            <a:picLocks noChangeAspect="1"/>
          </p:cNvPicPr>
          <p:nvPr/>
        </p:nvPicPr>
        <p:blipFill rotWithShape="1">
          <a:blip r:embed="rId1" cstate="print"/>
          <a:srcRect l="7445" r="9987"/>
          <a:stretch>
            <a:fillRect/>
          </a:stretch>
        </p:blipFill>
        <p:spPr>
          <a:xfrm>
            <a:off x="5080689" y="4632981"/>
            <a:ext cx="2030621" cy="1998443"/>
          </a:xfrm>
          <a:prstGeom prst="rect">
            <a:avLst/>
          </a:prstGeom>
        </p:spPr>
      </p:pic>
      <p:sp>
        <p:nvSpPr>
          <p:cNvPr id="17" name="标题占位符 1"/>
          <p:cNvSpPr txBox="1"/>
          <p:nvPr/>
        </p:nvSpPr>
        <p:spPr>
          <a:xfrm>
            <a:off x="600075" y="1202055"/>
            <a:ext cx="11238865" cy="13912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CausIL: Causal Graph for Instance Level Microservice Data</a:t>
            </a:r>
            <a:endParaRPr lang="en-US" altLang="zh-CN" sz="40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p:cNvSpPr txBox="1"/>
          <p:nvPr/>
        </p:nvSpPr>
        <p:spPr>
          <a:xfrm>
            <a:off x="2248093" y="3018095"/>
            <a:ext cx="8892158"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Published in  </a:t>
            </a:r>
            <a:r>
              <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Proceedings of the ACM Web Conference 2023, in WWW ’23. New York</a:t>
            </a:r>
            <a:endParaRPr lang="en-US" altLang="zh-CN" sz="2400" i="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a:solidFill>
                  <a:sysClr val="windowText" lastClr="000000"/>
                </a:solidFill>
                <a:latin typeface="Arial" panose="020B0604020202090204"/>
                <a:ea typeface="微软雅黑" panose="020B0503020204020204" pitchFamily="34" charset="-122"/>
              </a:rPr>
              <a:t>汇报人：袁巡</a:t>
            </a:r>
            <a:endParaRPr lang="zh-CN" altLang="en-US" sz="2600" dirty="0">
              <a:solidFill>
                <a:sysClr val="windowText" lastClr="000000"/>
              </a:solidFill>
              <a:latin typeface="Arial" panose="020B060402020209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斜纹 13"/>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791210" y="5507990"/>
            <a:ext cx="7442200" cy="1076325"/>
          </a:xfrm>
          <a:prstGeom prst="rect">
            <a:avLst/>
          </a:prstGeom>
          <a:noFill/>
        </p:spPr>
        <p:txBody>
          <a:bodyPr wrap="square">
            <a:spAutoFit/>
          </a:bodyPr>
          <a:lstStyle/>
          <a:p>
            <a:r>
              <a:rPr sz="1600">
                <a:latin typeface="宋体" charset="0"/>
                <a:ea typeface="宋体" charset="0"/>
                <a:cs typeface="宋体" charset="0"/>
              </a:rPr>
              <a:t>随着估计函数非线性程度的增加，CausIL表现出总体</a:t>
            </a:r>
            <a:r>
              <a:rPr lang="zh-CN" sz="1600">
                <a:latin typeface="宋体" charset="0"/>
                <a:ea typeface="宋体" charset="0"/>
                <a:cs typeface="宋体" charset="0"/>
              </a:rPr>
              <a:t>性能提升</a:t>
            </a:r>
            <a:r>
              <a:rPr sz="1600">
                <a:latin typeface="宋体" charset="0"/>
                <a:ea typeface="宋体" charset="0"/>
                <a:cs typeface="宋体" charset="0"/>
              </a:rPr>
              <a:t>趋势</a:t>
            </a:r>
            <a:r>
              <a:rPr lang="zh-CN" sz="1600">
                <a:latin typeface="宋体" charset="0"/>
                <a:ea typeface="宋体" charset="0"/>
                <a:cs typeface="宋体" charset="0"/>
              </a:rPr>
              <a:t>，特别是在微服务和指标数量较小的情况下。此外，当在相同图和相同模型的半合成数据上运行时，在合成数据</a:t>
            </a:r>
            <a:r>
              <a:rPr lang="zh-CN" sz="1600">
                <a:latin typeface="宋体" charset="0"/>
                <a:ea typeface="宋体" charset="0"/>
                <a:cs typeface="宋体" charset="0"/>
              </a:rPr>
              <a:t>上 CausIL 表现更佳。这是因为半合成数据在各个外生节点之间具有相关和依赖值，这使得算法本质上更难建立因果依赖关系。</a:t>
            </a:r>
            <a:endParaRPr lang="zh-CN" sz="1600">
              <a:latin typeface="宋体" charset="0"/>
              <a:ea typeface="宋体" charset="0"/>
              <a:cs typeface="宋体" charset="0"/>
            </a:endParaRPr>
          </a:p>
        </p:txBody>
      </p:sp>
      <p:sp>
        <p:nvSpPr>
          <p:cNvPr id="10" name="矩形: 圆角 1"/>
          <p:cNvSpPr/>
          <p:nvPr/>
        </p:nvSpPr>
        <p:spPr>
          <a:xfrm>
            <a:off x="657860" y="5480050"/>
            <a:ext cx="7534275" cy="11760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852805" y="569595"/>
            <a:ext cx="7625715" cy="4862195"/>
          </a:xfrm>
          <a:prstGeom prst="rect">
            <a:avLst/>
          </a:prstGeom>
        </p:spPr>
      </p:pic>
      <p:sp>
        <p:nvSpPr>
          <p:cNvPr id="9" name="文本框 8"/>
          <p:cNvSpPr txBox="1"/>
          <p:nvPr/>
        </p:nvSpPr>
        <p:spPr>
          <a:xfrm>
            <a:off x="8238490" y="901700"/>
            <a:ext cx="3100705" cy="3415030"/>
          </a:xfrm>
          <a:prstGeom prst="rect">
            <a:avLst/>
          </a:prstGeom>
          <a:noFill/>
        </p:spPr>
        <p:txBody>
          <a:bodyPr wrap="square" rtlCol="0" anchor="t">
            <a:spAutoFit/>
          </a:bodyPr>
          <a:p>
            <a:r>
              <a:rPr lang="zh-CN" altLang="en-US"/>
              <a:t>评估</a:t>
            </a:r>
            <a:r>
              <a:rPr lang="zh-CN" altLang="en-US"/>
              <a:t>指标：</a:t>
            </a:r>
            <a:endParaRPr lang="zh-CN" altLang="en-US"/>
          </a:p>
          <a:p>
            <a:r>
              <a:rPr lang="en-US" altLang="zh-CN"/>
              <a:t>1</a:t>
            </a:r>
            <a:r>
              <a:rPr lang="zh-CN" altLang="en-US"/>
              <a:t>）邻接度量 (Adj) 表示由 CausIL 通过忽略边的方向来估计的图中边的正确性。</a:t>
            </a:r>
            <a:endParaRPr lang="zh-CN" altLang="en-US"/>
          </a:p>
          <a:p>
            <a:r>
              <a:rPr lang="en-US" altLang="zh-CN"/>
              <a:t>2</a:t>
            </a:r>
            <a:r>
              <a:rPr lang="zh-CN" altLang="en-US"/>
              <a:t>）箭头指标 (AH) 在考虑真实图时考虑边缘的因果方向，并对邻接</a:t>
            </a:r>
            <a:r>
              <a:rPr lang="zh-CN" altLang="en-US"/>
              <a:t>边的错误识别方向进行惩罚。</a:t>
            </a:r>
            <a:endParaRPr lang="zh-CN" altLang="en-US"/>
          </a:p>
          <a:p>
            <a:r>
              <a:rPr lang="en-US" altLang="zh-CN"/>
              <a:t>3</a:t>
            </a:r>
            <a:r>
              <a:rPr lang="zh-CN" altLang="en-US"/>
              <a:t>）结构汉明距离</a:t>
            </a:r>
            <a:r>
              <a:rPr lang="en-US" altLang="zh-CN"/>
              <a:t>(SHD)</a:t>
            </a:r>
            <a:r>
              <a:rPr lang="zh-CN" altLang="en-US"/>
              <a:t>表示为了</a:t>
            </a:r>
            <a:r>
              <a:rPr lang="en-US" altLang="zh-CN">
                <a:sym typeface="+mn-ea"/>
              </a:rPr>
              <a:t>重新创建</a:t>
            </a:r>
            <a:r>
              <a:rPr lang="zh-CN" altLang="en-US">
                <a:sym typeface="+mn-ea"/>
              </a:rPr>
              <a:t>真实因果</a:t>
            </a:r>
            <a:r>
              <a:rPr lang="en-US" altLang="zh-CN">
                <a:sym typeface="+mn-ea"/>
              </a:rPr>
              <a:t>图</a:t>
            </a:r>
            <a:r>
              <a:rPr lang="zh-CN" altLang="en-US">
                <a:sym typeface="+mn-ea"/>
              </a:rPr>
              <a:t>，</a:t>
            </a:r>
            <a:r>
              <a:rPr lang="en-US" altLang="zh-CN"/>
              <a:t>必须对估计因果图进行更改的数量。</a:t>
            </a:r>
            <a:endParaRPr lang="en-US" altLang="zh-CN"/>
          </a:p>
        </p:txBody>
      </p:sp>
      <p:sp>
        <p:nvSpPr>
          <p:cNvPr id="11" name="文本框 10"/>
          <p:cNvSpPr txBox="1"/>
          <p:nvPr/>
        </p:nvSpPr>
        <p:spPr>
          <a:xfrm>
            <a:off x="8335645" y="4465955"/>
            <a:ext cx="3468370" cy="1753235"/>
          </a:xfrm>
          <a:prstGeom prst="rect">
            <a:avLst/>
          </a:prstGeom>
          <a:noFill/>
        </p:spPr>
        <p:txBody>
          <a:bodyPr wrap="square" rtlCol="0" anchor="t">
            <a:spAutoFit/>
          </a:bodyPr>
          <a:p>
            <a:r>
              <a:rPr lang="zh-CN" altLang="en-US"/>
              <a:t>报告精度 (P)、召回率 (R) 和 F1 分数 (F) 。</a:t>
            </a:r>
            <a:r>
              <a:rPr lang="zh-CN" altLang="en-US">
                <a:sym typeface="+mn-ea"/>
              </a:rPr>
              <a:t>Adj</a:t>
            </a:r>
            <a:r>
              <a:rPr lang="zh-CN" altLang="en-US"/>
              <a:t>记录已识别边缘的精确度/召回率并奖励正确识别的边缘，而 SHD 测量两个图之间的编辑距离并惩罚错误识别/丢失的边缘</a:t>
            </a:r>
            <a:endParaRPr lang="zh-CN" altLang="en-US"/>
          </a:p>
        </p:txBody>
      </p:sp>
      <p:sp>
        <p:nvSpPr>
          <p:cNvPr id="13" name="矩形 12"/>
          <p:cNvSpPr/>
          <p:nvPr/>
        </p:nvSpPr>
        <p:spPr>
          <a:xfrm>
            <a:off x="832485" y="2215515"/>
            <a:ext cx="7207885" cy="24574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矩形: 圆角 1"/>
          <p:cNvSpPr/>
          <p:nvPr/>
        </p:nvSpPr>
        <p:spPr>
          <a:xfrm>
            <a:off x="8103235" y="865505"/>
            <a:ext cx="3235960" cy="34823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p:nvPr/>
        </p:nvCxnSpPr>
        <p:spPr>
          <a:xfrm>
            <a:off x="9579524" y="6516713"/>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实验结果</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斜纹 13"/>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3386811" y="6009021"/>
            <a:ext cx="1523080" cy="369332"/>
          </a:xfrm>
          <a:prstGeom prst="rect">
            <a:avLst/>
          </a:prstGeom>
          <a:noFill/>
        </p:spPr>
        <p:txBody>
          <a:bodyPr wrap="square">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可视化解释</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p:cNvSpPr txBox="1"/>
          <p:nvPr/>
        </p:nvSpPr>
        <p:spPr>
          <a:xfrm>
            <a:off x="5874385" y="5180965"/>
            <a:ext cx="6140450" cy="1198880"/>
          </a:xfrm>
          <a:prstGeom prst="rect">
            <a:avLst/>
          </a:prstGeom>
          <a:noFill/>
        </p:spPr>
        <p:txBody>
          <a:bodyPr wrap="square">
            <a:spAutoFit/>
          </a:bodyPr>
          <a:lstStyle/>
          <a:p>
            <a:r>
              <a:rPr>
                <a:latin typeface="Times New Roman" panose="02020603050405020304" pitchFamily="18" charset="0"/>
                <a:ea typeface="微软雅黑" panose="020B0503020204020204" pitchFamily="34" charset="-122"/>
                <a:cs typeface="Times New Roman" panose="02020603050405020304" pitchFamily="18" charset="0"/>
              </a:rPr>
              <a:t>CausIL-Poly2 在</a:t>
            </a:r>
            <a:r>
              <a:rPr lang="zh-CN">
                <a:latin typeface="Times New Roman" panose="02020603050405020304" pitchFamily="18" charset="0"/>
                <a:ea typeface="微软雅黑" panose="020B0503020204020204" pitchFamily="34" charset="-122"/>
                <a:cs typeface="Times New Roman" panose="02020603050405020304" pitchFamily="18" charset="0"/>
              </a:rPr>
              <a:t>真实数据集</a:t>
            </a:r>
            <a:r>
              <a:rPr>
                <a:latin typeface="Times New Roman" panose="02020603050405020304" pitchFamily="18" charset="0"/>
                <a:ea typeface="微软雅黑" panose="020B0503020204020204" pitchFamily="34" charset="-122"/>
                <a:cs typeface="Times New Roman" panose="02020603050405020304" pitchFamily="18" charset="0"/>
              </a:rPr>
              <a:t>中表现最好。尽管 AvgfGES 的版本具有较高的邻接值，也就是说，它们可以估计度量之间的边缘，但边缘的方向会受到影响，这从其较低的箭头度量中可以明显看出</a:t>
            </a:r>
            <a:r>
              <a:rPr lang="zh-CN">
                <a:latin typeface="Times New Roman" panose="02020603050405020304" pitchFamily="18" charset="0"/>
                <a:ea typeface="微软雅黑" panose="020B0503020204020204" pitchFamily="34" charset="-122"/>
                <a:cs typeface="Times New Roman" panose="02020603050405020304" pitchFamily="18" charset="0"/>
              </a:rPr>
              <a:t>，</a:t>
            </a:r>
            <a:r>
              <a:rPr>
                <a:latin typeface="Times New Roman" panose="02020603050405020304" pitchFamily="18" charset="0"/>
                <a:ea typeface="微软雅黑" panose="020B0503020204020204" pitchFamily="34" charset="-122"/>
                <a:cs typeface="Times New Roman" panose="02020603050405020304" pitchFamily="18" charset="0"/>
              </a:rPr>
              <a:t>FCI 在实际数据上的表现也很差。</a:t>
            </a:r>
            <a:endParaRPr>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63220" y="536575"/>
            <a:ext cx="5435600" cy="6201410"/>
          </a:xfrm>
          <a:prstGeom prst="rect">
            <a:avLst/>
          </a:prstGeom>
        </p:spPr>
      </p:pic>
      <p:pic>
        <p:nvPicPr>
          <p:cNvPr id="8" name="图片 7"/>
          <p:cNvPicPr>
            <a:picLocks noChangeAspect="1"/>
          </p:cNvPicPr>
          <p:nvPr/>
        </p:nvPicPr>
        <p:blipFill>
          <a:blip r:embed="rId3"/>
          <a:stretch>
            <a:fillRect/>
          </a:stretch>
        </p:blipFill>
        <p:spPr>
          <a:xfrm>
            <a:off x="5730240" y="2094865"/>
            <a:ext cx="5892800" cy="3086100"/>
          </a:xfrm>
          <a:prstGeom prst="rect">
            <a:avLst/>
          </a:prstGeom>
        </p:spPr>
      </p:pic>
      <p:sp>
        <p:nvSpPr>
          <p:cNvPr id="9" name="文本框 8"/>
          <p:cNvSpPr txBox="1"/>
          <p:nvPr/>
        </p:nvSpPr>
        <p:spPr>
          <a:xfrm>
            <a:off x="5874385" y="765175"/>
            <a:ext cx="6096000" cy="1384935"/>
          </a:xfrm>
          <a:prstGeom prst="rect">
            <a:avLst/>
          </a:prstGeom>
          <a:noFill/>
        </p:spPr>
        <p:txBody>
          <a:bodyPr wrap="square" rtlCol="0" anchor="t">
            <a:noAutofit/>
          </a:bodyPr>
          <a:p>
            <a:r>
              <a:rPr lang="zh-CN" altLang="en-US"/>
              <a:t>SHD可以有效地</a:t>
            </a:r>
            <a:r>
              <a:rPr lang="zh-CN" altLang="en-US"/>
              <a:t>显示出在没有领域知识的情况下使用 CausIL 时估计的冗余边缘。</a:t>
            </a:r>
            <a:endParaRPr lang="zh-CN" altLang="en-US"/>
          </a:p>
          <a:p>
            <a:r>
              <a:rPr lang="zh-CN" altLang="en-US"/>
              <a:t>利用领域知识限制违反系统规则的边的形成，CausIL 可以更好地理解系统指标的</a:t>
            </a:r>
            <a:r>
              <a:rPr lang="zh-CN" altLang="en-US"/>
              <a:t>因果结构并仅保留相关边</a:t>
            </a:r>
            <a:endParaRPr lang="zh-CN" altLang="en-US"/>
          </a:p>
        </p:txBody>
      </p:sp>
      <p:sp>
        <p:nvSpPr>
          <p:cNvPr id="13" name="矩形 12"/>
          <p:cNvSpPr/>
          <p:nvPr/>
        </p:nvSpPr>
        <p:spPr>
          <a:xfrm>
            <a:off x="5874385" y="4197985"/>
            <a:ext cx="5892800" cy="24574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圆角 1"/>
          <p:cNvSpPr/>
          <p:nvPr/>
        </p:nvSpPr>
        <p:spPr>
          <a:xfrm>
            <a:off x="5730240" y="691515"/>
            <a:ext cx="6284595" cy="12807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圆角 1"/>
          <p:cNvSpPr/>
          <p:nvPr/>
        </p:nvSpPr>
        <p:spPr>
          <a:xfrm>
            <a:off x="5730240" y="5169535"/>
            <a:ext cx="6359525" cy="12807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文章总结</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斜纹 3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22210" y="1247676"/>
            <a:ext cx="9804286" cy="2306955"/>
          </a:xfrm>
          <a:prstGeom prst="rect">
            <a:avLst/>
          </a:prstGeom>
          <a:noFill/>
        </p:spPr>
        <p:txBody>
          <a:bodyPr wrap="square">
            <a:spAutoFit/>
          </a:bodyPr>
          <a:lstStyle/>
          <a:p>
            <a:r>
              <a:rPr lang="en-US" altLang="zh-CN" dirty="0"/>
              <a:t>1.</a:t>
            </a:r>
            <a:r>
              <a:rPr lang="zh-CN" altLang="en-US" dirty="0"/>
              <a:t>可以借鉴学习</a:t>
            </a:r>
            <a:r>
              <a:rPr lang="zh-CN" altLang="en-US" b="0" i="0" dirty="0">
                <a:solidFill>
                  <a:srgbClr val="1F2328"/>
                </a:solidFill>
                <a:effectLst/>
                <a:latin typeface="-apple-system"/>
              </a:rPr>
              <a:t>因</a:t>
            </a:r>
            <a:r>
              <a:rPr lang="en-US" altLang="zh-CN" b="0" i="0" dirty="0">
                <a:solidFill>
                  <a:srgbClr val="1F2328"/>
                </a:solidFill>
                <a:effectLst/>
                <a:latin typeface="-apple-system"/>
              </a:rPr>
              <a:t>CausIL</a:t>
            </a:r>
            <a:r>
              <a:rPr lang="zh-CN" altLang="en-US" dirty="0">
                <a:sym typeface="+mn-ea"/>
              </a:rPr>
              <a:t>在每个时间段考虑网络通信的多个实例的多个数据点，并根据调用与被调用关系（信息流的方向）进行相邻</a:t>
            </a:r>
            <a:r>
              <a:rPr lang="zh-CN" altLang="en-US" dirty="0">
                <a:sym typeface="+mn-ea"/>
              </a:rPr>
              <a:t>节点聚合。</a:t>
            </a:r>
            <a:endParaRPr lang="en-US" altLang="zh-CN" b="0" i="0" dirty="0">
              <a:solidFill>
                <a:srgbClr val="1F2328"/>
              </a:solidFill>
              <a:effectLst/>
              <a:latin typeface="-apple-system"/>
            </a:endParaRPr>
          </a:p>
          <a:p>
            <a:endParaRPr lang="en-US" altLang="zh-CN" dirty="0"/>
          </a:p>
          <a:p>
            <a:r>
              <a:rPr lang="en-US" altLang="zh-CN" dirty="0"/>
              <a:t>2.</a:t>
            </a:r>
            <a:r>
              <a:rPr lang="zh-CN" altLang="en-US" dirty="0"/>
              <a:t>可以学习</a:t>
            </a:r>
            <a:r>
              <a:rPr lang="en-US" altLang="zh-CN" dirty="0">
                <a:solidFill>
                  <a:srgbClr val="1F2328"/>
                </a:solidFill>
                <a:effectLst/>
                <a:latin typeface="-apple-system"/>
                <a:sym typeface="+mn-ea"/>
              </a:rPr>
              <a:t>CausIL</a:t>
            </a:r>
            <a:r>
              <a:rPr lang="zh-CN" altLang="en-US" dirty="0">
                <a:solidFill>
                  <a:srgbClr val="1F2328"/>
                </a:solidFill>
                <a:effectLst/>
                <a:latin typeface="-apple-system"/>
                <a:sym typeface="+mn-ea"/>
              </a:rPr>
              <a:t>的因果结构构建算法，建立多个通信流实例的网络通信指标因果图，根据单个服务（设备）建立子图结构，然后在进行合并</a:t>
            </a:r>
            <a:endParaRPr lang="en-US" altLang="zh-CN" dirty="0"/>
          </a:p>
          <a:p>
            <a:endParaRPr lang="en-US" altLang="zh-CN" dirty="0"/>
          </a:p>
          <a:p>
            <a:r>
              <a:rPr lang="en-US" altLang="zh-CN" dirty="0"/>
              <a:t>3.</a:t>
            </a:r>
            <a:r>
              <a:rPr lang="zh-CN" altLang="en-US" dirty="0"/>
              <a:t>可以学习</a:t>
            </a:r>
            <a:r>
              <a:rPr lang="en-US" altLang="zh-CN" dirty="0">
                <a:solidFill>
                  <a:srgbClr val="1F2328"/>
                </a:solidFill>
                <a:effectLst/>
                <a:latin typeface="-apple-system"/>
                <a:sym typeface="+mn-ea"/>
              </a:rPr>
              <a:t>CausIL</a:t>
            </a:r>
            <a:r>
              <a:rPr lang="zh-CN" altLang="en-US" dirty="0">
                <a:solidFill>
                  <a:srgbClr val="1F2328"/>
                </a:solidFill>
                <a:effectLst/>
                <a:latin typeface="-apple-system"/>
                <a:sym typeface="+mn-ea"/>
              </a:rPr>
              <a:t>对于借鉴领域知识的描述，帮助构建禁用边列表，在网络中构建因果图也是使用了领域知识，此种描述更为</a:t>
            </a:r>
            <a:r>
              <a:rPr lang="zh-CN" altLang="en-US" dirty="0">
                <a:solidFill>
                  <a:srgbClr val="1F2328"/>
                </a:solidFill>
                <a:effectLst/>
                <a:latin typeface="-apple-system"/>
                <a:sym typeface="+mn-ea"/>
              </a:rPr>
              <a:t>规范</a:t>
            </a:r>
            <a:endParaRPr lang="zh-CN" altLang="en-US" dirty="0">
              <a:solidFill>
                <a:srgbClr val="1F2328"/>
              </a:solidFill>
              <a:effectLst/>
              <a:latin typeface="-apple-system"/>
              <a:sym typeface="+mn-ea"/>
            </a:endParaRPr>
          </a:p>
        </p:txBody>
      </p:sp>
      <p:sp>
        <p:nvSpPr>
          <p:cNvPr id="7" name="矩形: 圆角 1"/>
          <p:cNvSpPr/>
          <p:nvPr/>
        </p:nvSpPr>
        <p:spPr>
          <a:xfrm>
            <a:off x="687705" y="1024255"/>
            <a:ext cx="10394950" cy="32232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1175385" y="4526280"/>
            <a:ext cx="4704715" cy="2094230"/>
          </a:xfrm>
          <a:prstGeom prst="rect">
            <a:avLst/>
          </a:prstGeom>
        </p:spPr>
      </p:pic>
      <p:pic>
        <p:nvPicPr>
          <p:cNvPr id="24" name="图片 23"/>
          <p:cNvPicPr>
            <a:picLocks noChangeAspect="1"/>
          </p:cNvPicPr>
          <p:nvPr/>
        </p:nvPicPr>
        <p:blipFill>
          <a:blip r:embed="rId3"/>
          <a:stretch>
            <a:fillRect/>
          </a:stretch>
        </p:blipFill>
        <p:spPr>
          <a:xfrm>
            <a:off x="6051550" y="4828540"/>
            <a:ext cx="3086100" cy="1676400"/>
          </a:xfrm>
          <a:prstGeom prst="rect">
            <a:avLst/>
          </a:prstGeom>
        </p:spPr>
      </p:pic>
      <p:sp>
        <p:nvSpPr>
          <p:cNvPr id="9" name="文本框 8"/>
          <p:cNvSpPr txBox="1"/>
          <p:nvPr/>
        </p:nvSpPr>
        <p:spPr>
          <a:xfrm>
            <a:off x="1022350" y="3637280"/>
            <a:ext cx="9663430" cy="368300"/>
          </a:xfrm>
          <a:prstGeom prst="rect">
            <a:avLst/>
          </a:prstGeom>
          <a:noFill/>
        </p:spPr>
        <p:txBody>
          <a:bodyPr wrap="square" rtlCol="0" anchor="t">
            <a:spAutoFit/>
          </a:bodyPr>
          <a:p>
            <a:r>
              <a:rPr lang="zh-CN" altLang="en-US" dirty="0">
                <a:sym typeface="+mn-ea"/>
              </a:rPr>
              <a:t>缺点：只能构建出性能指标因果结构图，并没有提供根据因果结构图进行性能评估的</a:t>
            </a:r>
            <a:r>
              <a:rPr lang="zh-CN" altLang="en-US" dirty="0">
                <a:sym typeface="+mn-ea"/>
              </a:rPr>
              <a:t>结果</a:t>
            </a:r>
            <a:endParaRPr lang="zh-CN" altLang="en-US" dirty="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dirty="0">
                <a:solidFill>
                  <a:schemeClr val="bg1"/>
                </a:solidFill>
                <a:latin typeface="Comic Sans MS" panose="030F0902030302020204" pitchFamily="66" charset="0"/>
                <a:ea typeface="方正宋刻本秀楷简体" panose="02000000000000000000" charset="-122"/>
                <a:cs typeface="Arial" panose="020B0604020202090204" pitchFamily="34" charset="0"/>
                <a:sym typeface="+mn-ea"/>
              </a:rPr>
              <a:t>谢谢大家</a:t>
            </a:r>
            <a:r>
              <a:rPr lang="zh-CN" altLang="en-US" sz="3600" b="1" dirty="0">
                <a:solidFill>
                  <a:schemeClr val="bg1"/>
                </a:solidFill>
              </a:rPr>
              <a:t>！</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微服务</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89915" y="5352415"/>
            <a:ext cx="10737215" cy="922020"/>
          </a:xfrm>
          <a:prstGeom prst="rect">
            <a:avLst/>
          </a:prstGeom>
          <a:noFill/>
        </p:spPr>
        <p:txBody>
          <a:bodyPr wrap="square">
            <a:spAutoFit/>
          </a:bodyPr>
          <a:lstStyle/>
          <a:p>
            <a:r>
              <a:rPr lang="en-US" altLang="zh-CN" b="0" i="0" dirty="0">
                <a:solidFill>
                  <a:srgbClr val="242424"/>
                </a:solidFill>
                <a:effectLst/>
                <a:latin typeface="宋体" charset="0"/>
                <a:ea typeface="宋体" charset="0"/>
                <a:cs typeface="宋体" charset="0"/>
              </a:rPr>
              <a:t> 现代基于云的应用程序遵循微服务架构，由通过复杂依赖关系连接的大量组件组成</a:t>
            </a:r>
            <a:r>
              <a:rPr lang="zh-CN" altLang="en-US" b="0" i="0" dirty="0">
                <a:solidFill>
                  <a:srgbClr val="242424"/>
                </a:solidFill>
                <a:effectLst/>
                <a:latin typeface="宋体" charset="0"/>
                <a:ea typeface="宋体" charset="0"/>
                <a:cs typeface="宋体" charset="0"/>
              </a:rPr>
              <a:t>。由于规模庞大且复杂，此类架构很容易出现故障。因此，为了保持系统的可用性和可靠性，需要对系统进行准确的结构理解来执行多项性能诊断任务。构建因果依赖图来表示系统架构是性能诊断领域广泛使用的一种方法。</a:t>
            </a:r>
            <a:endParaRPr lang="zh-CN" altLang="en-US" b="0" i="0" dirty="0">
              <a:solidFill>
                <a:srgbClr val="242424"/>
              </a:solidFill>
              <a:effectLst/>
              <a:latin typeface="宋体" charset="0"/>
              <a:ea typeface="宋体" charset="0"/>
              <a:cs typeface="宋体" charset="0"/>
            </a:endParaRPr>
          </a:p>
        </p:txBody>
      </p:sp>
      <p:sp>
        <p:nvSpPr>
          <p:cNvPr id="12" name="矩形: 圆角 1"/>
          <p:cNvSpPr/>
          <p:nvPr/>
        </p:nvSpPr>
        <p:spPr>
          <a:xfrm>
            <a:off x="467360" y="5319395"/>
            <a:ext cx="11155680" cy="1172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618490" y="655955"/>
            <a:ext cx="3720465" cy="4278630"/>
          </a:xfrm>
          <a:prstGeom prst="rect">
            <a:avLst/>
          </a:prstGeom>
        </p:spPr>
      </p:pic>
      <p:pic>
        <p:nvPicPr>
          <p:cNvPr id="7" name="图片 6"/>
          <p:cNvPicPr>
            <a:picLocks noChangeAspect="1"/>
          </p:cNvPicPr>
          <p:nvPr/>
        </p:nvPicPr>
        <p:blipFill>
          <a:blip r:embed="rId3"/>
          <a:stretch>
            <a:fillRect/>
          </a:stretch>
        </p:blipFill>
        <p:spPr>
          <a:xfrm>
            <a:off x="4495165" y="669925"/>
            <a:ext cx="4335145" cy="4264660"/>
          </a:xfrm>
          <a:prstGeom prst="rect">
            <a:avLst/>
          </a:prstGeom>
        </p:spPr>
      </p:pic>
      <p:sp>
        <p:nvSpPr>
          <p:cNvPr id="14" name="文本框 13"/>
          <p:cNvSpPr txBox="1"/>
          <p:nvPr/>
        </p:nvSpPr>
        <p:spPr>
          <a:xfrm>
            <a:off x="9394825" y="983615"/>
            <a:ext cx="2228215" cy="3692525"/>
          </a:xfrm>
          <a:prstGeom prst="rect">
            <a:avLst/>
          </a:prstGeom>
          <a:noFill/>
        </p:spPr>
        <p:txBody>
          <a:bodyPr wrap="square" rtlCol="0" anchor="t">
            <a:spAutoFit/>
          </a:bodyPr>
          <a:p>
            <a:r>
              <a:rPr lang="zh-CN" altLang="en-US">
                <a:latin typeface="宋体" charset="0"/>
                <a:ea typeface="宋体" charset="0"/>
                <a:cs typeface="宋体" charset="0"/>
              </a:rPr>
              <a:t>微服务的每个部署实例都受到众多系统指标指标的监控，例如负载请求、资源利用率、HTTP 错误等，从而导致整个系统有数千个此类指标。</a:t>
            </a:r>
            <a:r>
              <a:rPr lang="zh-CN" altLang="en-US" dirty="0">
                <a:latin typeface="宋体" charset="0"/>
                <a:ea typeface="宋体" charset="0"/>
                <a:cs typeface="宋体" charset="0"/>
                <a:sym typeface="+mn-ea"/>
              </a:rPr>
              <a:t>多个实例的运行可以通过负载均衡器进行管理，以便根据需求分配请求，实现弹性扩展和故障转移</a:t>
            </a:r>
            <a:endParaRPr lang="zh-CN" altLang="en-US">
              <a:latin typeface="宋体" charset="0"/>
              <a:ea typeface="宋体" charset="0"/>
              <a:cs typeface="宋体" charset="0"/>
            </a:endParaRPr>
          </a:p>
        </p:txBody>
      </p:sp>
      <p:sp>
        <p:nvSpPr>
          <p:cNvPr id="15" name="矩形: 圆角 1"/>
          <p:cNvSpPr/>
          <p:nvPr/>
        </p:nvSpPr>
        <p:spPr>
          <a:xfrm>
            <a:off x="9137650" y="838200"/>
            <a:ext cx="2578100" cy="398272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挑战</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58825" y="930275"/>
            <a:ext cx="10568305" cy="922020"/>
          </a:xfrm>
          <a:prstGeom prst="rect">
            <a:avLst/>
          </a:prstGeom>
          <a:noFill/>
        </p:spPr>
        <p:txBody>
          <a:bodyPr wrap="square">
            <a:spAutoFit/>
          </a:bodyPr>
          <a:lstStyle/>
          <a:p>
            <a:r>
              <a:rPr b="0" i="0" dirty="0">
                <a:solidFill>
                  <a:srgbClr val="242424"/>
                </a:solidFill>
                <a:effectLst/>
                <a:latin typeface="宋体" charset="0"/>
                <a:ea typeface="宋体" charset="0"/>
                <a:cs typeface="宋体" charset="0"/>
              </a:rPr>
              <a:t>目标是使用因果结构估计方法学习所有这些指标之间具有因果依赖性的图</a:t>
            </a:r>
            <a:r>
              <a:rPr lang="zh-CN" b="0" i="0" dirty="0">
                <a:solidFill>
                  <a:srgbClr val="242424"/>
                </a:solidFill>
                <a:effectLst/>
                <a:latin typeface="宋体" charset="0"/>
                <a:ea typeface="宋体" charset="0"/>
                <a:cs typeface="宋体" charset="0"/>
              </a:rPr>
              <a:t>结构</a:t>
            </a:r>
            <a:r>
              <a:rPr b="0" i="0" dirty="0">
                <a:solidFill>
                  <a:srgbClr val="242424"/>
                </a:solidFill>
                <a:effectLst/>
                <a:latin typeface="宋体" charset="0"/>
                <a:ea typeface="宋体" charset="0"/>
                <a:cs typeface="宋体" charset="0"/>
              </a:rPr>
              <a:t>，</a:t>
            </a:r>
            <a:r>
              <a:rPr lang="zh-CN" b="0" i="0" dirty="0">
                <a:solidFill>
                  <a:srgbClr val="242424"/>
                </a:solidFill>
                <a:effectLst/>
                <a:latin typeface="宋体" charset="0"/>
                <a:ea typeface="宋体" charset="0"/>
                <a:cs typeface="宋体" charset="0"/>
              </a:rPr>
              <a:t>以节点表示指标</a:t>
            </a:r>
            <a:r>
              <a:rPr b="0" i="0" dirty="0">
                <a:solidFill>
                  <a:srgbClr val="242424"/>
                </a:solidFill>
                <a:effectLst/>
                <a:latin typeface="宋体" charset="0"/>
                <a:ea typeface="宋体" charset="0"/>
                <a:cs typeface="宋体" charset="0"/>
              </a:rPr>
              <a:t>，边表示</a:t>
            </a:r>
            <a:r>
              <a:rPr lang="zh-CN" b="0" i="0" dirty="0">
                <a:solidFill>
                  <a:srgbClr val="242424"/>
                </a:solidFill>
                <a:effectLst/>
                <a:latin typeface="宋体" charset="0"/>
                <a:ea typeface="宋体" charset="0"/>
                <a:cs typeface="宋体" charset="0"/>
              </a:rPr>
              <a:t>性能</a:t>
            </a:r>
            <a:r>
              <a:rPr b="0" i="0" dirty="0">
                <a:solidFill>
                  <a:srgbClr val="242424"/>
                </a:solidFill>
                <a:effectLst/>
                <a:latin typeface="宋体" charset="0"/>
                <a:ea typeface="宋体" charset="0"/>
                <a:cs typeface="宋体" charset="0"/>
              </a:rPr>
              <a:t>指标</a:t>
            </a:r>
            <a:r>
              <a:rPr lang="en-US" b="0" i="0" dirty="0">
                <a:solidFill>
                  <a:srgbClr val="242424"/>
                </a:solidFill>
                <a:effectLst/>
                <a:latin typeface="宋体" charset="0"/>
                <a:ea typeface="宋体" charset="0"/>
                <a:cs typeface="宋体" charset="0"/>
              </a:rPr>
              <a:t>P</a:t>
            </a:r>
            <a:r>
              <a:rPr lang="zh-CN" b="0" i="0" dirty="0">
                <a:solidFill>
                  <a:srgbClr val="242424"/>
                </a:solidFill>
                <a:effectLst/>
                <a:latin typeface="宋体" charset="0"/>
                <a:ea typeface="宋体" charset="0"/>
                <a:cs typeface="宋体" charset="0"/>
              </a:rPr>
              <a:t>会</a:t>
            </a:r>
            <a:r>
              <a:rPr b="0" i="0" dirty="0">
                <a:solidFill>
                  <a:srgbClr val="242424"/>
                </a:solidFill>
                <a:effectLst/>
                <a:latin typeface="宋体" charset="0"/>
                <a:ea typeface="宋体" charset="0"/>
                <a:cs typeface="宋体" charset="0"/>
              </a:rPr>
              <a:t>影响指标</a:t>
            </a:r>
            <a:r>
              <a:rPr lang="en-US" b="0" i="0" dirty="0">
                <a:solidFill>
                  <a:srgbClr val="242424"/>
                </a:solidFill>
                <a:effectLst/>
                <a:latin typeface="宋体" charset="0"/>
                <a:ea typeface="宋体" charset="0"/>
                <a:cs typeface="宋体" charset="0"/>
              </a:rPr>
              <a:t>x</a:t>
            </a:r>
            <a:r>
              <a:rPr b="0" i="0" dirty="0">
                <a:solidFill>
                  <a:srgbClr val="242424"/>
                </a:solidFill>
                <a:effectLst/>
                <a:latin typeface="宋体" charset="0"/>
                <a:ea typeface="宋体" charset="0"/>
                <a:cs typeface="宋体" charset="0"/>
              </a:rPr>
              <a:t>。可以追踪一个指标中的故障使用发现的因果图返回多个微服务中其他指标的后续异常情况</a:t>
            </a:r>
            <a:r>
              <a:rPr lang="zh-CN" altLang="en-US" b="0" i="0" dirty="0">
                <a:solidFill>
                  <a:srgbClr val="242424"/>
                </a:solidFill>
                <a:effectLst/>
                <a:latin typeface="宋体" charset="0"/>
                <a:ea typeface="宋体" charset="0"/>
                <a:cs typeface="宋体" charset="0"/>
              </a:rPr>
              <a:t>。</a:t>
            </a:r>
            <a:endParaRPr lang="zh-CN" altLang="en-US" b="0" i="0" dirty="0">
              <a:solidFill>
                <a:srgbClr val="242424"/>
              </a:solidFill>
              <a:effectLst/>
              <a:latin typeface="宋体" charset="0"/>
              <a:ea typeface="宋体" charset="0"/>
              <a:cs typeface="宋体" charset="0"/>
            </a:endParaRPr>
          </a:p>
        </p:txBody>
      </p:sp>
      <p:sp>
        <p:nvSpPr>
          <p:cNvPr id="12" name="矩形: 圆角 1"/>
          <p:cNvSpPr/>
          <p:nvPr/>
        </p:nvSpPr>
        <p:spPr>
          <a:xfrm>
            <a:off x="467360" y="897255"/>
            <a:ext cx="11155680" cy="1172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charset="0"/>
              <a:ea typeface="宋体" charset="0"/>
            </a:endParaRPr>
          </a:p>
        </p:txBody>
      </p:sp>
      <p:sp>
        <p:nvSpPr>
          <p:cNvPr id="14" name="文本框 13"/>
          <p:cNvSpPr txBox="1"/>
          <p:nvPr/>
        </p:nvSpPr>
        <p:spPr>
          <a:xfrm>
            <a:off x="759460" y="2438400"/>
            <a:ext cx="10553065" cy="922020"/>
          </a:xfrm>
          <a:prstGeom prst="rect">
            <a:avLst/>
          </a:prstGeom>
          <a:noFill/>
        </p:spPr>
        <p:txBody>
          <a:bodyPr wrap="square" rtlCol="0" anchor="t">
            <a:spAutoFit/>
          </a:bodyPr>
          <a:p>
            <a:r>
              <a:rPr lang="zh-CN" altLang="en-US">
                <a:latin typeface="宋体" charset="0"/>
                <a:ea typeface="宋体" charset="0"/>
                <a:cs typeface="宋体" charset="0"/>
              </a:rPr>
              <a:t>聚合所有实例的指标值会减少特定于实例的指标变化，从而丢失大量信息。有的因果发现算法无法处理实例级因果结构学习的任务。过去的工作</a:t>
            </a:r>
            <a:r>
              <a:rPr lang="zh-CN" altLang="en-US">
                <a:latin typeface="宋体" charset="0"/>
                <a:ea typeface="宋体" charset="0"/>
                <a:cs typeface="宋体" charset="0"/>
              </a:rPr>
              <a:t>例如CIRCA仅在聚合级别构建因果图，而忽略了微服务在多个实例上的部署策略。</a:t>
            </a:r>
            <a:endParaRPr lang="zh-CN" altLang="en-US">
              <a:latin typeface="宋体" charset="0"/>
              <a:ea typeface="宋体" charset="0"/>
              <a:cs typeface="宋体" charset="0"/>
            </a:endParaRPr>
          </a:p>
        </p:txBody>
      </p:sp>
      <p:sp>
        <p:nvSpPr>
          <p:cNvPr id="15" name="矩形: 圆角 1"/>
          <p:cNvSpPr/>
          <p:nvPr/>
        </p:nvSpPr>
        <p:spPr>
          <a:xfrm>
            <a:off x="473710" y="2315210"/>
            <a:ext cx="11128375" cy="12858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宋体" charset="0"/>
              <a:ea typeface="宋体" charset="0"/>
            </a:endParaRPr>
          </a:p>
        </p:txBody>
      </p:sp>
      <p:sp>
        <p:nvSpPr>
          <p:cNvPr id="3" name="文本框 2"/>
          <p:cNvSpPr txBox="1"/>
          <p:nvPr/>
        </p:nvSpPr>
        <p:spPr>
          <a:xfrm>
            <a:off x="759460" y="4075430"/>
            <a:ext cx="10737850" cy="922020"/>
          </a:xfrm>
          <a:prstGeom prst="rect">
            <a:avLst/>
          </a:prstGeom>
          <a:noFill/>
        </p:spPr>
        <p:txBody>
          <a:bodyPr wrap="square" rtlCol="0" anchor="t">
            <a:spAutoFit/>
          </a:bodyPr>
          <a:p>
            <a:r>
              <a:rPr lang="zh-CN" altLang="en-US">
                <a:latin typeface="宋体" charset="0"/>
                <a:ea typeface="宋体" charset="0"/>
              </a:rPr>
              <a:t>然而，即使少数实例失败也会降低服务质量，</a:t>
            </a:r>
            <a:r>
              <a:rPr lang="zh-CN" altLang="en-US">
                <a:latin typeface="宋体" charset="0"/>
                <a:ea typeface="宋体" charset="0"/>
              </a:rPr>
              <a:t>且无法在汇总统计数据中</a:t>
            </a:r>
            <a:r>
              <a:rPr lang="zh-CN" altLang="en-US">
                <a:latin typeface="宋体" charset="0"/>
                <a:ea typeface="宋体" charset="0"/>
              </a:rPr>
              <a:t>发现。因此，必须在实例级别执行诊断，这只能通过捕获因果图中特定于实例的变化来实现。由于每个实例都是短暂的，并且实例总数随着时间的推移而变化，实例级别的建模是一项具有挑战性的任务。</a:t>
            </a:r>
            <a:endParaRPr lang="zh-CN" altLang="en-US">
              <a:latin typeface="宋体" charset="0"/>
              <a:ea typeface="宋体" charset="0"/>
            </a:endParaRPr>
          </a:p>
        </p:txBody>
      </p:sp>
      <p:sp>
        <p:nvSpPr>
          <p:cNvPr id="5" name="矩形: 圆角 1"/>
          <p:cNvSpPr/>
          <p:nvPr/>
        </p:nvSpPr>
        <p:spPr>
          <a:xfrm>
            <a:off x="467360" y="3857625"/>
            <a:ext cx="11155680" cy="1441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宋体" charset="0"/>
              <a:ea typeface="宋体" charset="0"/>
            </a:endParaRPr>
          </a:p>
        </p:txBody>
      </p:sp>
      <p:pic>
        <p:nvPicPr>
          <p:cNvPr id="2" name="图片 1"/>
          <p:cNvPicPr>
            <a:picLocks noChangeAspect="1"/>
          </p:cNvPicPr>
          <p:nvPr/>
        </p:nvPicPr>
        <p:blipFill>
          <a:blip r:embed="rId2"/>
          <a:stretch>
            <a:fillRect/>
          </a:stretch>
        </p:blipFill>
        <p:spPr>
          <a:xfrm>
            <a:off x="618490" y="5471795"/>
            <a:ext cx="4097020" cy="1264285"/>
          </a:xfrm>
          <a:prstGeom prst="rect">
            <a:avLst/>
          </a:prstGeom>
        </p:spPr>
      </p:pic>
      <p:pic>
        <p:nvPicPr>
          <p:cNvPr id="7" name="图片 6"/>
          <p:cNvPicPr>
            <a:picLocks noChangeAspect="1"/>
          </p:cNvPicPr>
          <p:nvPr/>
        </p:nvPicPr>
        <p:blipFill>
          <a:blip r:embed="rId3"/>
          <a:stretch>
            <a:fillRect/>
          </a:stretch>
        </p:blipFill>
        <p:spPr>
          <a:xfrm>
            <a:off x="5546725" y="5379720"/>
            <a:ext cx="4295140" cy="13119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相关工作</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文本框 57"/>
          <p:cNvSpPr txBox="1"/>
          <p:nvPr/>
        </p:nvSpPr>
        <p:spPr>
          <a:xfrm>
            <a:off x="608965" y="843915"/>
            <a:ext cx="4288790" cy="1476375"/>
          </a:xfrm>
          <a:prstGeom prst="rect">
            <a:avLst/>
          </a:prstGeom>
          <a:noFill/>
        </p:spPr>
        <p:txBody>
          <a:bodyPr wrap="square">
            <a:spAutoFit/>
          </a:bodyPr>
          <a:lstStyle/>
          <a:p>
            <a:pPr marL="285750" indent="-285750">
              <a:buFont typeface="Arial" panose="020B0604020202090204" pitchFamily="34" charset="0"/>
              <a:buChar char="•"/>
            </a:pPr>
            <a:r>
              <a:rPr dirty="0"/>
              <a:t>Watchdog、New Relic 和 Splunk 等警报服务通过构建服务之间的因果图或使用阈值技术来诊断系统</a:t>
            </a:r>
            <a:endParaRPr dirty="0"/>
          </a:p>
          <a:p>
            <a:endParaRPr dirty="0"/>
          </a:p>
          <a:p>
            <a:endParaRPr dirty="0"/>
          </a:p>
        </p:txBody>
      </p:sp>
      <p:sp>
        <p:nvSpPr>
          <p:cNvPr id="25" name="斜纹 2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斜纹 2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752475" y="1945005"/>
            <a:ext cx="3264535" cy="2138045"/>
          </a:xfrm>
          <a:prstGeom prst="rect">
            <a:avLst/>
          </a:prstGeom>
        </p:spPr>
      </p:pic>
      <p:sp>
        <p:nvSpPr>
          <p:cNvPr id="5" name="文本框 4"/>
          <p:cNvSpPr txBox="1"/>
          <p:nvPr/>
        </p:nvSpPr>
        <p:spPr>
          <a:xfrm>
            <a:off x="5271135" y="843915"/>
            <a:ext cx="6351905" cy="922020"/>
          </a:xfrm>
          <a:prstGeom prst="rect">
            <a:avLst/>
          </a:prstGeom>
          <a:noFill/>
        </p:spPr>
        <p:txBody>
          <a:bodyPr wrap="square" rtlCol="0" anchor="t">
            <a:spAutoFit/>
          </a:bodyPr>
          <a:p>
            <a:pPr marL="285750" indent="-285750">
              <a:buFont typeface="Arial" panose="020B0604020202090204" pitchFamily="34" charset="0"/>
              <a:buChar char="•"/>
            </a:pPr>
            <a:r>
              <a:rPr lang="zh-CN" dirty="0">
                <a:sym typeface="+mn-ea"/>
              </a:rPr>
              <a:t>初始工作</a:t>
            </a:r>
            <a:r>
              <a:rPr dirty="0">
                <a:sym typeface="+mn-ea"/>
              </a:rPr>
              <a:t>建立了服务之间的依赖图（也称为服务调用图）来诊断故障期间的性能，它显示了从一个服务到另一个服务的控制流，这允许在服务级别粒度上分析故障</a:t>
            </a:r>
            <a:endParaRPr lang="zh-CN" altLang="en-US" dirty="0">
              <a:sym typeface="+mn-ea"/>
            </a:endParaRPr>
          </a:p>
        </p:txBody>
      </p:sp>
      <p:pic>
        <p:nvPicPr>
          <p:cNvPr id="8" name="图片 7"/>
          <p:cNvPicPr>
            <a:picLocks noChangeAspect="1"/>
          </p:cNvPicPr>
          <p:nvPr/>
        </p:nvPicPr>
        <p:blipFill>
          <a:blip r:embed="rId3"/>
          <a:stretch>
            <a:fillRect/>
          </a:stretch>
        </p:blipFill>
        <p:spPr>
          <a:xfrm>
            <a:off x="5789930" y="1765935"/>
            <a:ext cx="3693160" cy="2115185"/>
          </a:xfrm>
          <a:prstGeom prst="rect">
            <a:avLst/>
          </a:prstGeom>
        </p:spPr>
      </p:pic>
      <p:sp>
        <p:nvSpPr>
          <p:cNvPr id="9" name="文本框 8"/>
          <p:cNvSpPr txBox="1"/>
          <p:nvPr/>
        </p:nvSpPr>
        <p:spPr>
          <a:xfrm>
            <a:off x="618490" y="3992880"/>
            <a:ext cx="4288790" cy="1476375"/>
          </a:xfrm>
          <a:prstGeom prst="rect">
            <a:avLst/>
          </a:prstGeom>
          <a:noFill/>
        </p:spPr>
        <p:txBody>
          <a:bodyPr wrap="square">
            <a:spAutoFit/>
          </a:bodyPr>
          <a:p>
            <a:pPr marL="285750" indent="-285750">
              <a:buFont typeface="Arial" panose="020B0604020202090204" pitchFamily="34" charset="0"/>
              <a:buChar char="•"/>
            </a:pPr>
            <a:r>
              <a:rPr dirty="0">
                <a:sym typeface="+mn-ea"/>
              </a:rPr>
              <a:t>多项工作旨在在性能指标级别构建因果图，以根据服务的错误指标来诊断系统</a:t>
            </a:r>
            <a:endParaRPr dirty="0"/>
          </a:p>
          <a:p>
            <a:endParaRPr dirty="0"/>
          </a:p>
          <a:p>
            <a:endParaRPr dirty="0"/>
          </a:p>
        </p:txBody>
      </p:sp>
      <p:pic>
        <p:nvPicPr>
          <p:cNvPr id="10" name="图片 9"/>
          <p:cNvPicPr>
            <a:picLocks noChangeAspect="1"/>
          </p:cNvPicPr>
          <p:nvPr/>
        </p:nvPicPr>
        <p:blipFill>
          <a:blip r:embed="rId4"/>
          <a:stretch>
            <a:fillRect/>
          </a:stretch>
        </p:blipFill>
        <p:spPr>
          <a:xfrm>
            <a:off x="618490" y="4975860"/>
            <a:ext cx="4289425" cy="1566545"/>
          </a:xfrm>
          <a:prstGeom prst="rect">
            <a:avLst/>
          </a:prstGeom>
        </p:spPr>
      </p:pic>
      <p:sp>
        <p:nvSpPr>
          <p:cNvPr id="11" name="文本框 10"/>
          <p:cNvSpPr txBox="1"/>
          <p:nvPr/>
        </p:nvSpPr>
        <p:spPr>
          <a:xfrm>
            <a:off x="5527040" y="3992880"/>
            <a:ext cx="6096000" cy="645160"/>
          </a:xfrm>
          <a:prstGeom prst="rect">
            <a:avLst/>
          </a:prstGeom>
          <a:noFill/>
        </p:spPr>
        <p:txBody>
          <a:bodyPr wrap="square" rtlCol="0" anchor="t">
            <a:spAutoFit/>
          </a:bodyPr>
          <a:p>
            <a:pPr marL="285750" indent="-285750">
              <a:buFont typeface="Arial" panose="020B0604020202090204" pitchFamily="34" charset="0"/>
              <a:buChar char="•"/>
            </a:pPr>
            <a:r>
              <a:rPr lang="zh-CN" dirty="0">
                <a:sym typeface="+mn-ea"/>
              </a:rPr>
              <a:t>另</a:t>
            </a:r>
            <a:r>
              <a:rPr dirty="0">
                <a:sym typeface="+mn-ea"/>
              </a:rPr>
              <a:t>一些</a:t>
            </a:r>
            <a:r>
              <a:rPr lang="zh-CN" dirty="0">
                <a:sym typeface="+mn-ea"/>
              </a:rPr>
              <a:t>工作</a:t>
            </a:r>
            <a:r>
              <a:rPr dirty="0">
                <a:sym typeface="+mn-ea"/>
              </a:rPr>
              <a:t>使用系统知识和因果假设</a:t>
            </a:r>
            <a:r>
              <a:rPr lang="zh-CN" dirty="0">
                <a:sym typeface="+mn-ea"/>
              </a:rPr>
              <a:t>创建</a:t>
            </a:r>
            <a:r>
              <a:rPr dirty="0">
                <a:sym typeface="+mn-ea"/>
              </a:rPr>
              <a:t>了系统的因果贝叶斯网络</a:t>
            </a:r>
            <a:endParaRPr lang="zh-CN" altLang="en-US" dirty="0">
              <a:sym typeface="+mn-ea"/>
            </a:endParaRPr>
          </a:p>
        </p:txBody>
      </p:sp>
      <p:pic>
        <p:nvPicPr>
          <p:cNvPr id="12" name="图片 11"/>
          <p:cNvPicPr>
            <a:picLocks noChangeAspect="1"/>
          </p:cNvPicPr>
          <p:nvPr/>
        </p:nvPicPr>
        <p:blipFill>
          <a:blip r:embed="rId5"/>
          <a:stretch>
            <a:fillRect/>
          </a:stretch>
        </p:blipFill>
        <p:spPr>
          <a:xfrm>
            <a:off x="7878445" y="4511040"/>
            <a:ext cx="3728085" cy="1980565"/>
          </a:xfrm>
          <a:prstGeom prst="rect">
            <a:avLst/>
          </a:prstGeom>
        </p:spPr>
      </p:pic>
      <p:sp>
        <p:nvSpPr>
          <p:cNvPr id="13" name="文本框 12"/>
          <p:cNvSpPr txBox="1"/>
          <p:nvPr/>
        </p:nvSpPr>
        <p:spPr>
          <a:xfrm>
            <a:off x="5155565" y="5384800"/>
            <a:ext cx="2722880" cy="1198880"/>
          </a:xfrm>
          <a:prstGeom prst="rect">
            <a:avLst/>
          </a:prstGeom>
          <a:noFill/>
        </p:spPr>
        <p:txBody>
          <a:bodyPr wrap="square" rtlCol="0" anchor="t">
            <a:spAutoFit/>
          </a:bodyPr>
          <a:p>
            <a:r>
              <a:rPr dirty="0">
                <a:solidFill>
                  <a:srgbClr val="FF0000"/>
                </a:solidFill>
                <a:sym typeface="+mn-ea"/>
              </a:rPr>
              <a:t>然而，之前的研究还没有将</a:t>
            </a:r>
            <a:r>
              <a:rPr lang="zh-CN" dirty="0">
                <a:solidFill>
                  <a:srgbClr val="FF0000"/>
                </a:solidFill>
                <a:sym typeface="+mn-ea"/>
              </a:rPr>
              <a:t>性能</a:t>
            </a:r>
            <a:r>
              <a:rPr dirty="0">
                <a:solidFill>
                  <a:srgbClr val="FF0000"/>
                </a:solidFill>
                <a:sym typeface="+mn-ea"/>
              </a:rPr>
              <a:t>数据的实例级变化与</a:t>
            </a:r>
            <a:r>
              <a:rPr lang="zh-CN" dirty="0">
                <a:solidFill>
                  <a:srgbClr val="FF0000"/>
                </a:solidFill>
                <a:sym typeface="+mn-ea"/>
              </a:rPr>
              <a:t>领域</a:t>
            </a:r>
            <a:r>
              <a:rPr dirty="0">
                <a:solidFill>
                  <a:srgbClr val="FF0000"/>
                </a:solidFill>
                <a:sym typeface="+mn-ea"/>
              </a:rPr>
              <a:t>知识相结合来估计性能度量级别的因果</a:t>
            </a:r>
            <a:r>
              <a:rPr lang="zh-CN" dirty="0">
                <a:solidFill>
                  <a:srgbClr val="FF0000"/>
                </a:solidFill>
                <a:sym typeface="+mn-ea"/>
              </a:rPr>
              <a:t>结构</a:t>
            </a:r>
            <a:endParaRPr lang="zh-CN" dirty="0">
              <a:solidFill>
                <a:srgbClr val="FF0000"/>
              </a:solidFill>
              <a:sym typeface="+mn-ea"/>
            </a:endParaRPr>
          </a:p>
        </p:txBody>
      </p:sp>
      <p:sp>
        <p:nvSpPr>
          <p:cNvPr id="15" name="矩形: 圆角 1"/>
          <p:cNvSpPr/>
          <p:nvPr/>
        </p:nvSpPr>
        <p:spPr>
          <a:xfrm>
            <a:off x="5093970" y="5342890"/>
            <a:ext cx="2774950" cy="12712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4674235" y="3599180"/>
            <a:ext cx="6841490" cy="2378710"/>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文章贡献</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斜纹 3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81710" y="1316355"/>
            <a:ext cx="10063480" cy="2306955"/>
          </a:xfrm>
          <a:prstGeom prst="rect">
            <a:avLst/>
          </a:prstGeom>
          <a:noFill/>
        </p:spPr>
        <p:txBody>
          <a:bodyPr wrap="square">
            <a:spAutoFit/>
          </a:bodyPr>
          <a:lstStyle/>
          <a:p>
            <a:r>
              <a:rPr lang="en-US" altLang="zh-CN" dirty="0"/>
              <a:t>1.</a:t>
            </a:r>
            <a:r>
              <a:rPr lang="zh-CN" altLang="en-US" dirty="0"/>
              <a:t>研究了在指标中纳入特定于实例的变化的多种方法，包括聚合策略</a:t>
            </a:r>
            <a:r>
              <a:rPr lang="zh-CN" altLang="en-US" dirty="0"/>
              <a:t>。</a:t>
            </a:r>
            <a:endParaRPr lang="en-US" altLang="zh-CN" dirty="0"/>
          </a:p>
          <a:p>
            <a:r>
              <a:rPr lang="en-US" altLang="zh-CN" dirty="0"/>
              <a:t>2.</a:t>
            </a:r>
            <a:r>
              <a:rPr lang="zh-CN" altLang="en-US" dirty="0"/>
              <a:t> 提出了一种新颖的实例级因果结构检测算法（CausIL）来为微服务的实例级数据建模。它在每个时间段考虑属于多个实例的多个数据点，并且可以对动态数量</a:t>
            </a:r>
            <a:r>
              <a:rPr lang="zh-CN" altLang="en-US" dirty="0"/>
              <a:t>的实例进行建模。</a:t>
            </a:r>
            <a:endParaRPr lang="en-US" altLang="zh-CN" dirty="0"/>
          </a:p>
          <a:p>
            <a:r>
              <a:rPr lang="en-US" altLang="zh-CN" dirty="0"/>
              <a:t>3.进一步结合了基于系统的度量语义支持的领域知识，并以可扩展的方式与直观假设相结合，以提高结构检测算法的准确性</a:t>
            </a:r>
            <a:r>
              <a:rPr lang="zh-CN" altLang="en-US" dirty="0"/>
              <a:t>和效率</a:t>
            </a:r>
            <a:r>
              <a:rPr lang="en-US" altLang="zh-CN" dirty="0"/>
              <a:t>。</a:t>
            </a:r>
            <a:endParaRPr lang="en-US" altLang="zh-CN" dirty="0"/>
          </a:p>
          <a:p>
            <a:endParaRPr lang="en-US" altLang="zh-CN" dirty="0"/>
          </a:p>
          <a:p>
            <a:r>
              <a:rPr dirty="0"/>
              <a:t>领域知识包含：基于从</a:t>
            </a:r>
            <a:r>
              <a:rPr dirty="0">
                <a:solidFill>
                  <a:srgbClr val="FF0000"/>
                </a:solidFill>
              </a:rPr>
              <a:t>服务依赖图</a:t>
            </a:r>
            <a:r>
              <a:rPr dirty="0"/>
              <a:t>和</a:t>
            </a:r>
            <a:r>
              <a:rPr lang="zh-CN" dirty="0">
                <a:solidFill>
                  <a:srgbClr val="FF0000"/>
                </a:solidFill>
              </a:rPr>
              <a:t>性能指标</a:t>
            </a:r>
            <a:r>
              <a:rPr dirty="0">
                <a:solidFill>
                  <a:srgbClr val="FF0000"/>
                </a:solidFill>
              </a:rPr>
              <a:t>语义</a:t>
            </a:r>
            <a:r>
              <a:rPr dirty="0"/>
              <a:t>导出的实际假设，以禁止边的形式提供了</a:t>
            </a:r>
            <a:r>
              <a:rPr dirty="0">
                <a:solidFill>
                  <a:srgbClr val="FF0000"/>
                </a:solidFill>
              </a:rPr>
              <a:t>通用规则列表</a:t>
            </a:r>
            <a:r>
              <a:rPr dirty="0"/>
              <a:t>，将它们合并到 CausIL 中以缩短计算时间的方法</a:t>
            </a:r>
            <a:r>
              <a:rPr lang="zh-CN" altLang="en-US" dirty="0"/>
              <a:t>。</a:t>
            </a:r>
            <a:endParaRPr lang="zh-CN" altLang="en-US" dirty="0"/>
          </a:p>
        </p:txBody>
      </p:sp>
      <p:sp>
        <p:nvSpPr>
          <p:cNvPr id="5" name="文本框 4"/>
          <p:cNvSpPr txBox="1"/>
          <p:nvPr/>
        </p:nvSpPr>
        <p:spPr>
          <a:xfrm>
            <a:off x="918815" y="760969"/>
            <a:ext cx="9308787" cy="368300"/>
          </a:xfrm>
          <a:prstGeom prst="rect">
            <a:avLst/>
          </a:prstGeom>
          <a:noFill/>
        </p:spPr>
        <p:txBody>
          <a:bodyPr wrap="square">
            <a:spAutoFit/>
          </a:bodyPr>
          <a:lstStyle/>
          <a:p>
            <a:r>
              <a:rPr dirty="0"/>
              <a:t>提出了一种新颖的特定于实例的因果结构估计算法</a:t>
            </a:r>
            <a:r>
              <a:rPr lang="zh-CN" altLang="en-US" dirty="0"/>
              <a:t>。</a:t>
            </a:r>
            <a:endParaRPr lang="zh-CN" altLang="en-US" dirty="0"/>
          </a:p>
        </p:txBody>
      </p:sp>
      <p:sp>
        <p:nvSpPr>
          <p:cNvPr id="7" name="矩形: 圆角 1"/>
          <p:cNvSpPr/>
          <p:nvPr/>
        </p:nvSpPr>
        <p:spPr>
          <a:xfrm>
            <a:off x="833755" y="1204595"/>
            <a:ext cx="10210800" cy="24326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stretch>
            <a:fillRect/>
          </a:stretch>
        </p:blipFill>
        <p:spPr>
          <a:xfrm>
            <a:off x="550545" y="3693160"/>
            <a:ext cx="4654550" cy="22847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问题定义</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斜纹 32"/>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504190" y="1071245"/>
            <a:ext cx="4704715" cy="2094230"/>
          </a:xfrm>
          <a:prstGeom prst="rect">
            <a:avLst/>
          </a:prstGeom>
        </p:spPr>
      </p:pic>
      <p:sp>
        <p:nvSpPr>
          <p:cNvPr id="10" name="文本框 9"/>
          <p:cNvSpPr txBox="1"/>
          <p:nvPr/>
        </p:nvSpPr>
        <p:spPr>
          <a:xfrm>
            <a:off x="375285" y="3329305"/>
            <a:ext cx="5969000" cy="645160"/>
          </a:xfrm>
          <a:prstGeom prst="rect">
            <a:avLst/>
          </a:prstGeom>
          <a:noFill/>
        </p:spPr>
        <p:txBody>
          <a:bodyPr wrap="square" rtlCol="0">
            <a:spAutoFit/>
          </a:bodyPr>
          <a:p>
            <a:r>
              <a:rPr lang="en-US" altLang="zh-CN"/>
              <a:t>G(V,E),节点集 V是系统中观察到的</a:t>
            </a:r>
            <a:r>
              <a:rPr lang="en-US" altLang="zh-CN">
                <a:sym typeface="+mn-ea"/>
              </a:rPr>
              <a:t>指标</a:t>
            </a:r>
            <a:r>
              <a:rPr lang="en-US" altLang="zh-CN"/>
              <a:t>,E是这些指标之间的因果边。</a:t>
            </a:r>
            <a:endParaRPr lang="en-US" altLang="zh-CN"/>
          </a:p>
        </p:txBody>
      </p:sp>
      <p:sp>
        <p:nvSpPr>
          <p:cNvPr id="12" name="文本框 11"/>
          <p:cNvSpPr txBox="1"/>
          <p:nvPr/>
        </p:nvSpPr>
        <p:spPr>
          <a:xfrm>
            <a:off x="375285" y="4057015"/>
            <a:ext cx="5793740" cy="645160"/>
          </a:xfrm>
          <a:prstGeom prst="rect">
            <a:avLst/>
          </a:prstGeom>
          <a:noFill/>
        </p:spPr>
        <p:txBody>
          <a:bodyPr wrap="square" rtlCol="0" anchor="t">
            <a:spAutoFit/>
          </a:bodyPr>
          <a:p>
            <a:r>
              <a:rPr lang="zh-CN" altLang="en-US"/>
              <a:t>对于微服务S，令</a:t>
            </a:r>
            <a:r>
              <a:rPr lang="en-US" altLang="zh-CN"/>
              <a:t>xijt</a:t>
            </a:r>
            <a:r>
              <a:rPr lang="zh-CN" altLang="en-US"/>
              <a:t>为S的 第</a:t>
            </a:r>
            <a:r>
              <a:rPr lang="en-US" altLang="zh-CN"/>
              <a:t>j</a:t>
            </a:r>
            <a:r>
              <a:rPr lang="zh-CN" altLang="en-US"/>
              <a:t>个实例在</a:t>
            </a:r>
            <a:r>
              <a:rPr lang="en-US" altLang="zh-CN"/>
              <a:t>t</a:t>
            </a:r>
            <a:r>
              <a:rPr lang="zh-CN" altLang="en-US"/>
              <a:t>时间段的第</a:t>
            </a:r>
            <a:r>
              <a:rPr lang="en-US" altLang="zh-CN"/>
              <a:t>i</a:t>
            </a:r>
            <a:r>
              <a:rPr lang="zh-CN" altLang="en-US"/>
              <a:t>个指标（例如，延迟、CPU 利用率等）的值。</a:t>
            </a:r>
            <a:endParaRPr lang="zh-CN" altLang="en-US"/>
          </a:p>
        </p:txBody>
      </p:sp>
      <p:pic>
        <p:nvPicPr>
          <p:cNvPr id="15" name="图片 14"/>
          <p:cNvPicPr>
            <a:picLocks noChangeAspect="1"/>
          </p:cNvPicPr>
          <p:nvPr/>
        </p:nvPicPr>
        <p:blipFill>
          <a:blip r:embed="rId3"/>
          <a:stretch>
            <a:fillRect/>
          </a:stretch>
        </p:blipFill>
        <p:spPr>
          <a:xfrm>
            <a:off x="1525905" y="4784725"/>
            <a:ext cx="2984500" cy="431800"/>
          </a:xfrm>
          <a:prstGeom prst="rect">
            <a:avLst/>
          </a:prstGeom>
        </p:spPr>
      </p:pic>
      <p:sp>
        <p:nvSpPr>
          <p:cNvPr id="17" name="文本框 16"/>
          <p:cNvSpPr txBox="1"/>
          <p:nvPr/>
        </p:nvSpPr>
        <p:spPr>
          <a:xfrm>
            <a:off x="4358640" y="4963795"/>
            <a:ext cx="850265" cy="368300"/>
          </a:xfrm>
          <a:prstGeom prst="rect">
            <a:avLst/>
          </a:prstGeom>
          <a:noFill/>
        </p:spPr>
        <p:txBody>
          <a:bodyPr wrap="square" rtlCol="0" anchor="t">
            <a:spAutoFit/>
          </a:bodyPr>
          <a:p>
            <a:r>
              <a:rPr lang="zh-CN" altLang="en-US">
                <a:sym typeface="+mn-ea"/>
              </a:rPr>
              <a:t>残差</a:t>
            </a:r>
            <a:endParaRPr lang="zh-CN" altLang="en-US">
              <a:sym typeface="+mn-ea"/>
            </a:endParaRPr>
          </a:p>
        </p:txBody>
      </p:sp>
      <p:sp>
        <p:nvSpPr>
          <p:cNvPr id="23" name="文本框 22"/>
          <p:cNvSpPr txBox="1"/>
          <p:nvPr/>
        </p:nvSpPr>
        <p:spPr>
          <a:xfrm>
            <a:off x="6434455" y="1174115"/>
            <a:ext cx="5189220" cy="645160"/>
          </a:xfrm>
          <a:prstGeom prst="rect">
            <a:avLst/>
          </a:prstGeom>
          <a:noFill/>
        </p:spPr>
        <p:txBody>
          <a:bodyPr wrap="square" rtlCol="0" anchor="t">
            <a:spAutoFit/>
          </a:bodyPr>
          <a:p>
            <a:r>
              <a:rPr lang="en-US" altLang="zh-CN"/>
              <a:t>W-</a:t>
            </a:r>
            <a:r>
              <a:rPr lang="zh-CN" altLang="en-US"/>
              <a:t>工作负载，</a:t>
            </a:r>
            <a:r>
              <a:rPr lang="en-US" altLang="zh-CN"/>
              <a:t>Uc-CPU</a:t>
            </a:r>
            <a:r>
              <a:rPr lang="zh-CN" altLang="en-US"/>
              <a:t>利用率，</a:t>
            </a:r>
            <a:r>
              <a:rPr lang="en-US" altLang="zh-CN"/>
              <a:t>Um-</a:t>
            </a:r>
            <a:r>
              <a:rPr lang="zh-CN" altLang="en-US"/>
              <a:t>存储</a:t>
            </a:r>
            <a:r>
              <a:rPr lang="zh-CN" altLang="en-US"/>
              <a:t>利用率</a:t>
            </a:r>
            <a:endParaRPr lang="zh-CN" altLang="en-US"/>
          </a:p>
          <a:p>
            <a:r>
              <a:rPr lang="en-US" altLang="zh-CN"/>
              <a:t>E-</a:t>
            </a:r>
            <a:r>
              <a:rPr lang="zh-CN" altLang="en-US"/>
              <a:t>错误，</a:t>
            </a:r>
            <a:r>
              <a:rPr lang="en-US" altLang="zh-CN"/>
              <a:t>L-</a:t>
            </a:r>
            <a:r>
              <a:rPr lang="zh-CN" altLang="en-US"/>
              <a:t>延迟</a:t>
            </a:r>
            <a:endParaRPr lang="zh-CN" altLang="en-US"/>
          </a:p>
        </p:txBody>
      </p:sp>
      <p:pic>
        <p:nvPicPr>
          <p:cNvPr id="24" name="图片 23"/>
          <p:cNvPicPr>
            <a:picLocks noChangeAspect="1"/>
          </p:cNvPicPr>
          <p:nvPr/>
        </p:nvPicPr>
        <p:blipFill>
          <a:blip r:embed="rId4"/>
          <a:stretch>
            <a:fillRect/>
          </a:stretch>
        </p:blipFill>
        <p:spPr>
          <a:xfrm>
            <a:off x="7307580" y="2096135"/>
            <a:ext cx="3086100" cy="1676400"/>
          </a:xfrm>
          <a:prstGeom prst="rect">
            <a:avLst/>
          </a:prstGeom>
        </p:spPr>
      </p:pic>
      <p:sp>
        <p:nvSpPr>
          <p:cNvPr id="27" name="文本框 26"/>
          <p:cNvSpPr txBox="1"/>
          <p:nvPr/>
        </p:nvSpPr>
        <p:spPr>
          <a:xfrm>
            <a:off x="7485380" y="3772535"/>
            <a:ext cx="3086100" cy="368300"/>
          </a:xfrm>
          <a:prstGeom prst="rect">
            <a:avLst/>
          </a:prstGeom>
          <a:noFill/>
        </p:spPr>
        <p:txBody>
          <a:bodyPr wrap="square" rtlCol="0" anchor="t">
            <a:spAutoFit/>
          </a:bodyPr>
          <a:p>
            <a:r>
              <a:rPr lang="zh-CN" altLang="en-US"/>
              <a:t>每个服务实例的因果</a:t>
            </a:r>
            <a:r>
              <a:rPr lang="zh-CN" altLang="en-US"/>
              <a:t>指标图</a:t>
            </a: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376555" y="5688965"/>
                <a:ext cx="5968365" cy="1143635"/>
              </a:xfrm>
              <a:prstGeom prst="rect">
                <a:avLst/>
              </a:prstGeom>
              <a:noFill/>
            </p:spPr>
            <p:txBody>
              <a:bodyPr wrap="square" rtlCol="0" anchor="t">
                <a:noAutofit/>
              </a:bodyPr>
              <a:p>
                <a:r>
                  <a:rPr lang="zh-CN" altLang="en-US">
                    <a:solidFill>
                      <a:srgbClr val="FF0000"/>
                    </a:solidFill>
                  </a:rPr>
                  <a:t>因果结构估计算法的任务是识别每个指标的父项</a:t>
                </a:r>
                <a:r>
                  <a:rPr lang="en-US" altLang="zh-CN">
                    <a:solidFill>
                      <a:srgbClr val="FF0000"/>
                    </a:solidFill>
                  </a:rPr>
                  <a:t>P</a:t>
                </a:r>
                <a:r>
                  <a:rPr lang="zh-CN" altLang="en-US">
                    <a:solidFill>
                      <a:srgbClr val="FF0000"/>
                    </a:solidFill>
                  </a:rPr>
                  <a:t>和因果函数</a:t>
                </a:r>
                <a:r>
                  <a:rPr lang="en-US" altLang="zh-CN">
                    <a:solidFill>
                      <a:srgbClr val="FF0000"/>
                    </a:solidFill>
                  </a:rPr>
                  <a:t>f</a:t>
                </a:r>
                <a:r>
                  <a:rPr lang="zh-CN" altLang="en-US">
                    <a:solidFill>
                      <a:srgbClr val="FF0000"/>
                    </a:solidFill>
                  </a:rPr>
                  <a:t>。给定每个子指标的因果父集合，估计器</a:t>
                </a:r>
                <a14:m>
                  <m:oMath xmlns:m="http://schemas.openxmlformats.org/officeDocument/2006/math">
                    <m:sSup>
                      <m:sSupPr>
                        <m:ctrlPr>
                          <a:rPr lang="en-US" altLang="zh-CN" i="1">
                            <a:solidFill>
                              <a:srgbClr val="FF0000"/>
                            </a:solidFill>
                            <a:latin typeface="DejaVu Math TeX Gyre" panose="02000503000000000000" charset="0"/>
                            <a:cs typeface="DejaVu Math TeX Gyre" panose="02000503000000000000" charset="0"/>
                          </a:rPr>
                        </m:ctrlPr>
                      </m:sSupPr>
                      <m:e>
                        <m:r>
                          <a:rPr lang="en-US" altLang="zh-CN" i="1">
                            <a:solidFill>
                              <a:srgbClr val="FF0000"/>
                            </a:solidFill>
                            <a:latin typeface="DejaVu Math TeX Gyre" panose="02000503000000000000" charset="0"/>
                            <a:cs typeface="DejaVu Math TeX Gyre" panose="02000503000000000000" charset="0"/>
                          </a:rPr>
                          <m:t>f</m:t>
                        </m:r>
                      </m:e>
                      <m:sup>
                        <m:r>
                          <a:rPr lang="en-US" altLang="zh-CN" i="1">
                            <a:solidFill>
                              <a:srgbClr val="FF0000"/>
                            </a:solidFill>
                            <a:latin typeface="DejaVu Math TeX Gyre" panose="02000503000000000000" charset="0"/>
                            <a:cs typeface="DejaVu Math TeX Gyre" panose="02000503000000000000" charset="0"/>
                          </a:rPr>
                          <m:t>’</m:t>
                        </m:r>
                      </m:sup>
                    </m:sSup>
                  </m:oMath>
                </a14:m>
                <a:r>
                  <a:rPr lang="zh-CN" altLang="en-US">
                    <a:solidFill>
                      <a:srgbClr val="FF0000"/>
                    </a:solidFill>
                  </a:rPr>
                  <a:t>估计父指标和子指标之间的关系强度。</a:t>
                </a:r>
                <a:endParaRPr lang="zh-CN" altLang="en-US">
                  <a:solidFill>
                    <a:srgbClr val="FF0000"/>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376555" y="5688965"/>
                <a:ext cx="5968365" cy="1143635"/>
              </a:xfrm>
              <a:prstGeom prst="rect">
                <a:avLst/>
              </a:prstGeom>
              <a:blipFill rotWithShape="1">
                <a:blip r:embed="rId5"/>
                <a:stretch>
                  <a:fillRect/>
                </a:stretch>
              </a:blipFill>
            </p:spPr>
            <p:txBody>
              <a:bodyPr/>
              <a:lstStyle/>
              <a:p>
                <a:r>
                  <a:rPr lang="zh-CN" altLang="en-US">
                    <a:noFill/>
                  </a:rPr>
                  <a:t> </a:t>
                </a:r>
              </a:p>
            </p:txBody>
          </p:sp>
        </mc:Fallback>
      </mc:AlternateContent>
      <p:sp>
        <p:nvSpPr>
          <p:cNvPr id="5" name="文本框 4"/>
          <p:cNvSpPr txBox="1"/>
          <p:nvPr/>
        </p:nvSpPr>
        <p:spPr>
          <a:xfrm>
            <a:off x="6624320" y="4589780"/>
            <a:ext cx="5408930" cy="1753235"/>
          </a:xfrm>
          <a:prstGeom prst="rect">
            <a:avLst/>
          </a:prstGeom>
          <a:noFill/>
        </p:spPr>
        <p:txBody>
          <a:bodyPr wrap="square" rtlCol="0" anchor="t">
            <a:spAutoFit/>
          </a:bodyPr>
          <a:p>
            <a:r>
              <a:rPr lang="zh-CN" altLang="en-US"/>
              <a:t>和CIRCA一样，基于系统工程师的领域知识定义了度量类别之间的某些因果假设，以定义因果指标图。对于跨微服务的请求传递，论文采用通用微服务架构的假设，即服务的延迟和错误指标取决于被调用者微服务的</a:t>
            </a:r>
            <a:r>
              <a:rPr lang="zh-CN" altLang="en-US">
                <a:sym typeface="+mn-ea"/>
              </a:rPr>
              <a:t>工作负载</a:t>
            </a:r>
            <a:r>
              <a:rPr lang="zh-CN" altLang="en-US"/>
              <a:t>，而工作负载取决于调用者微服务的</a:t>
            </a:r>
            <a:r>
              <a:rPr lang="zh-CN" altLang="en-US"/>
              <a:t>延迟。</a:t>
            </a:r>
            <a:endParaRPr lang="zh-CN" altLang="en-US"/>
          </a:p>
        </p:txBody>
      </p:sp>
      <p:sp>
        <p:nvSpPr>
          <p:cNvPr id="8" name="矩形: 圆角 1"/>
          <p:cNvSpPr/>
          <p:nvPr/>
        </p:nvSpPr>
        <p:spPr>
          <a:xfrm>
            <a:off x="6623685" y="4587875"/>
            <a:ext cx="5409565" cy="17907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圆角 1"/>
          <p:cNvSpPr/>
          <p:nvPr/>
        </p:nvSpPr>
        <p:spPr>
          <a:xfrm>
            <a:off x="364490" y="5593715"/>
            <a:ext cx="5979795" cy="1143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因果结构</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估计方法</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对比</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67995" y="691515"/>
            <a:ext cx="10266045" cy="1476375"/>
          </a:xfrm>
          <a:prstGeom prst="rect">
            <a:avLst/>
          </a:prstGeom>
          <a:noFill/>
        </p:spPr>
        <p:txBody>
          <a:bodyPr wrap="square" rtlCol="0" anchor="t">
            <a:spAutoFit/>
          </a:bodyPr>
          <a:p>
            <a:r>
              <a:rPr lang="en-US" altLang="zh-CN"/>
              <a:t>1.</a:t>
            </a:r>
            <a:r>
              <a:rPr lang="zh-CN" altLang="en-US"/>
              <a:t>将微服务实例作为节点：生成的实例的生命周期短暂且不断变化，某些实例可能会被杀死，并且不会以相同的物理特征再次重新生成。这种简单的解决方案需要大量的计算来运行因果结构估计，并</a:t>
            </a:r>
            <a:r>
              <a:rPr lang="zh-CN" altLang="en-US"/>
              <a:t>需要在大型微服务生态系统中为每个服务部署 1000 个实例。</a:t>
            </a:r>
            <a:endParaRPr lang="zh-CN" altLang="en-US"/>
          </a:p>
          <a:p>
            <a:endParaRPr lang="zh-CN" altLang="en-US"/>
          </a:p>
          <a:p>
            <a:r>
              <a:rPr lang="en-US" altLang="zh-CN"/>
              <a:t>2.</a:t>
            </a:r>
            <a:r>
              <a:rPr lang="zh-CN" altLang="en-US"/>
              <a:t>跨实例聚合：对于每个微服务</a:t>
            </a:r>
            <a:r>
              <a:rPr lang="en-US" altLang="zh-CN"/>
              <a:t>S</a:t>
            </a:r>
            <a:r>
              <a:rPr lang="zh-CN" altLang="en-US"/>
              <a:t>，将因果影响指标分组，以识别</a:t>
            </a:r>
            <a:r>
              <a:rPr lang="en-US" altLang="zh-CN"/>
              <a:t>S</a:t>
            </a:r>
            <a:r>
              <a:rPr lang="zh-CN" altLang="en-US"/>
              <a:t>的因果</a:t>
            </a:r>
            <a:r>
              <a:rPr lang="zh-CN" altLang="en-US"/>
              <a:t>结构</a:t>
            </a:r>
            <a:endParaRPr lang="zh-CN" altLang="en-US"/>
          </a:p>
        </p:txBody>
      </p:sp>
      <p:pic>
        <p:nvPicPr>
          <p:cNvPr id="8" name="图片 7"/>
          <p:cNvPicPr>
            <a:picLocks noChangeAspect="1"/>
          </p:cNvPicPr>
          <p:nvPr/>
        </p:nvPicPr>
        <p:blipFill>
          <a:blip r:embed="rId2"/>
          <a:stretch>
            <a:fillRect/>
          </a:stretch>
        </p:blipFill>
        <p:spPr>
          <a:xfrm>
            <a:off x="1828800" y="2206625"/>
            <a:ext cx="3411855" cy="775970"/>
          </a:xfrm>
          <a:prstGeom prst="rect">
            <a:avLst/>
          </a:prstGeom>
        </p:spPr>
      </p:pic>
      <p:sp>
        <p:nvSpPr>
          <p:cNvPr id="10" name="文本框 9"/>
          <p:cNvSpPr txBox="1"/>
          <p:nvPr/>
        </p:nvSpPr>
        <p:spPr>
          <a:xfrm>
            <a:off x="618490" y="3106420"/>
            <a:ext cx="9935210" cy="368300"/>
          </a:xfrm>
          <a:prstGeom prst="rect">
            <a:avLst/>
          </a:prstGeom>
          <a:noFill/>
        </p:spPr>
        <p:txBody>
          <a:bodyPr wrap="square" rtlCol="0" anchor="t">
            <a:spAutoFit/>
          </a:bodyPr>
          <a:p>
            <a:r>
              <a:rPr lang="zh-CN" altLang="en-US"/>
              <a:t>对服务的所有实例的指标值进行平均会导致信息丢失，因此无法捕获指标之间的真实依赖关系</a:t>
            </a:r>
            <a:endParaRPr lang="zh-CN" altLang="en-US"/>
          </a:p>
        </p:txBody>
      </p:sp>
      <p:sp>
        <p:nvSpPr>
          <p:cNvPr id="11" name="矩形: 圆角 1"/>
          <p:cNvSpPr/>
          <p:nvPr/>
        </p:nvSpPr>
        <p:spPr>
          <a:xfrm>
            <a:off x="168275" y="653415"/>
            <a:ext cx="11547475" cy="2895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3" name="图片 12"/>
          <p:cNvPicPr>
            <a:picLocks noChangeAspect="1"/>
          </p:cNvPicPr>
          <p:nvPr/>
        </p:nvPicPr>
        <p:blipFill>
          <a:blip r:embed="rId3"/>
          <a:stretch>
            <a:fillRect/>
          </a:stretch>
        </p:blipFill>
        <p:spPr>
          <a:xfrm>
            <a:off x="168275" y="3597910"/>
            <a:ext cx="11320780" cy="2477135"/>
          </a:xfrm>
          <a:prstGeom prst="rect">
            <a:avLst/>
          </a:prstGeom>
        </p:spPr>
      </p:pic>
      <p:sp>
        <p:nvSpPr>
          <p:cNvPr id="14" name="文本框 13"/>
          <p:cNvSpPr txBox="1"/>
          <p:nvPr/>
        </p:nvSpPr>
        <p:spPr>
          <a:xfrm>
            <a:off x="1143635" y="6092190"/>
            <a:ext cx="9410700" cy="645160"/>
          </a:xfrm>
          <a:prstGeom prst="rect">
            <a:avLst/>
          </a:prstGeom>
          <a:noFill/>
        </p:spPr>
        <p:txBody>
          <a:bodyPr wrap="square" rtlCol="0" anchor="t">
            <a:spAutoFit/>
          </a:bodyPr>
          <a:p>
            <a:r>
              <a:rPr lang="zh-CN" altLang="en-US"/>
              <a:t>图</a:t>
            </a:r>
            <a:r>
              <a:rPr lang="en-US" altLang="zh-CN"/>
              <a:t>(b)</a:t>
            </a:r>
            <a:r>
              <a:rPr lang="zh-CN" altLang="en-US"/>
              <a:t>显示了每个实例的指标值，它显示了延迟和 CPU 利用率之间的二次型关系，在 (a) 中，该关系由于</a:t>
            </a:r>
            <a:r>
              <a:rPr lang="zh-CN" altLang="en-US"/>
              <a:t>聚合求平均值而失真</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7795260" y="2807335"/>
            <a:ext cx="4126865" cy="3846830"/>
          </a:xfrm>
          <a:prstGeom prst="rect">
            <a:avLst/>
          </a:prstGeom>
        </p:spPr>
      </p:pic>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CausIL</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4815" y="1038860"/>
            <a:ext cx="11302365" cy="897890"/>
          </a:xfrm>
          <a:prstGeom prst="rect">
            <a:avLst/>
          </a:prstGeom>
          <a:noFill/>
        </p:spPr>
        <p:txBody>
          <a:bodyPr wrap="square">
            <a:noAutofit/>
          </a:bodyPr>
          <a:lstStyle/>
          <a:p>
            <a:r>
              <a:rPr lang="zh-CN" altLang="en-US" dirty="0"/>
              <a:t>CausIL 对每个服务的多个实例中观察到的数据进行建模，</a:t>
            </a:r>
            <a:r>
              <a:rPr lang="zh-CN" altLang="en-US" dirty="0"/>
              <a:t>并使用系统领域知识来提高任何因果图学习算法的准确性。</a:t>
            </a:r>
            <a:endParaRPr lang="zh-CN" altLang="en-US" dirty="0"/>
          </a:p>
        </p:txBody>
      </p:sp>
      <p:sp>
        <p:nvSpPr>
          <p:cNvPr id="9" name="矩形: 圆角 1"/>
          <p:cNvSpPr/>
          <p:nvPr/>
        </p:nvSpPr>
        <p:spPr>
          <a:xfrm>
            <a:off x="374650" y="838835"/>
            <a:ext cx="11547475" cy="8972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520065" y="1934845"/>
            <a:ext cx="11402060" cy="922020"/>
          </a:xfrm>
          <a:prstGeom prst="rect">
            <a:avLst/>
          </a:prstGeom>
          <a:noFill/>
        </p:spPr>
        <p:txBody>
          <a:bodyPr wrap="square" rtlCol="0" anchor="t">
            <a:spAutoFit/>
          </a:bodyPr>
          <a:p>
            <a:r>
              <a:rPr lang="zh-CN" altLang="en-US"/>
              <a:t>Kubernetes 或类似平台这些容器化实例是隔离的，并且大多数情况下彼此独立运行，这使得它们有条件地独立于利用率和延迟等上游和下游指标。一般来说，它们的部署可以保证不会受到同一服务的其他实例的干扰，这意味着每个实例的因果函数是相同的。</a:t>
            </a:r>
            <a:endParaRPr lang="zh-CN" altLang="en-US"/>
          </a:p>
        </p:txBody>
      </p:sp>
      <p:pic>
        <p:nvPicPr>
          <p:cNvPr id="7" name="图片 6"/>
          <p:cNvPicPr>
            <a:picLocks noChangeAspect="1"/>
          </p:cNvPicPr>
          <p:nvPr/>
        </p:nvPicPr>
        <p:blipFill>
          <a:blip r:embed="rId3"/>
          <a:stretch>
            <a:fillRect/>
          </a:stretch>
        </p:blipFill>
        <p:spPr>
          <a:xfrm>
            <a:off x="2478405" y="2948305"/>
            <a:ext cx="2870200" cy="381000"/>
          </a:xfrm>
          <a:prstGeom prst="rect">
            <a:avLst/>
          </a:prstGeom>
        </p:spPr>
      </p:pic>
      <p:sp>
        <p:nvSpPr>
          <p:cNvPr id="8" name="矩形: 圆角 1"/>
          <p:cNvSpPr/>
          <p:nvPr/>
        </p:nvSpPr>
        <p:spPr>
          <a:xfrm>
            <a:off x="425450" y="3576955"/>
            <a:ext cx="6494780" cy="12744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723900" y="3681730"/>
            <a:ext cx="6196330" cy="922020"/>
          </a:xfrm>
          <a:prstGeom prst="rect">
            <a:avLst/>
          </a:prstGeom>
          <a:noFill/>
        </p:spPr>
        <p:txBody>
          <a:bodyPr wrap="square" rtlCol="0" anchor="t">
            <a:spAutoFit/>
          </a:bodyPr>
          <a:p>
            <a:r>
              <a:rPr lang="zh-CN" altLang="en-US" dirty="0">
                <a:sym typeface="+mn-ea"/>
              </a:rPr>
              <a:t>结构估计</a:t>
            </a:r>
            <a:r>
              <a:rPr lang="en-US" altLang="zh-CN" dirty="0">
                <a:sym typeface="+mn-ea"/>
              </a:rPr>
              <a:t>-CausIL</a:t>
            </a:r>
            <a:r>
              <a:rPr lang="zh-CN" altLang="en-US" dirty="0">
                <a:sym typeface="+mn-ea"/>
              </a:rPr>
              <a:t>每次分析一个</a:t>
            </a:r>
            <a:r>
              <a:rPr lang="zh-CN" altLang="en-US" dirty="0">
                <a:sym typeface="+mn-ea"/>
              </a:rPr>
              <a:t>服务，使其具有高度可扩展性，因为其复杂性与服务数量成线性关系。然后，将每个微服务的因果结构适当合并，形成最终的因果结构，</a:t>
            </a:r>
            <a:endParaRPr lang="zh-CN" altLang="en-US" dirty="0">
              <a:sym typeface="+mn-ea"/>
            </a:endParaRPr>
          </a:p>
        </p:txBody>
      </p:sp>
      <p:pic>
        <p:nvPicPr>
          <p:cNvPr id="11" name="图片 10"/>
          <p:cNvPicPr>
            <a:picLocks noChangeAspect="1"/>
          </p:cNvPicPr>
          <p:nvPr/>
        </p:nvPicPr>
        <p:blipFill>
          <a:blip r:embed="rId4"/>
          <a:stretch>
            <a:fillRect/>
          </a:stretch>
        </p:blipFill>
        <p:spPr>
          <a:xfrm>
            <a:off x="723900" y="4921250"/>
            <a:ext cx="6159500" cy="1117600"/>
          </a:xfrm>
          <a:prstGeom prst="rect">
            <a:avLst/>
          </a:prstGeom>
        </p:spPr>
      </p:pic>
      <p:sp>
        <p:nvSpPr>
          <p:cNvPr id="12" name="文本框 11"/>
          <p:cNvSpPr txBox="1"/>
          <p:nvPr/>
        </p:nvSpPr>
        <p:spPr>
          <a:xfrm>
            <a:off x="520065" y="5935980"/>
            <a:ext cx="7626985" cy="922020"/>
          </a:xfrm>
          <a:prstGeom prst="rect">
            <a:avLst/>
          </a:prstGeom>
          <a:noFill/>
        </p:spPr>
        <p:txBody>
          <a:bodyPr wrap="square" rtlCol="0" anchor="t">
            <a:spAutoFit/>
          </a:bodyPr>
          <a:p>
            <a:r>
              <a:rPr lang="zh-CN" altLang="en-US"/>
              <a:t>论文使用贝叶斯信息准则（BIC）的惩罚版本作为评分函数，</a:t>
            </a:r>
            <a:r>
              <a:rPr lang="zh-CN" altLang="en-US">
                <a:sym typeface="+mn-ea"/>
              </a:rPr>
              <a:t>最小化</a:t>
            </a:r>
            <a:r>
              <a:rPr lang="zh-CN" altLang="en-US"/>
              <a:t>该函数为性能</a:t>
            </a:r>
            <a:r>
              <a:rPr lang="zh-CN" altLang="en-US"/>
              <a:t>指标选择适当的因果结构。该函数结合了拟合度和惩罚项</a:t>
            </a:r>
            <a:r>
              <a:rPr lang="en-US" altLang="zh-CN"/>
              <a:t>,</a:t>
            </a:r>
            <a:r>
              <a:rPr lang="zh-CN" altLang="en-US"/>
              <a:t>通过运行一个回归模型来计算，</a:t>
            </a:r>
            <a:r>
              <a:rPr lang="en-US" altLang="zh-CN"/>
              <a:t>x</a:t>
            </a:r>
            <a:r>
              <a:rPr lang="zh-CN" altLang="en-US"/>
              <a:t>为因变量，</a:t>
            </a:r>
            <a:r>
              <a:rPr lang="en-US" altLang="zh-CN"/>
              <a:t>P</a:t>
            </a:r>
            <a:r>
              <a:rPr lang="zh-CN" altLang="en-US"/>
              <a:t>为预测</a:t>
            </a:r>
            <a:r>
              <a:rPr lang="zh-CN" altLang="en-US"/>
              <a:t>变量</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CausIL</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97205" y="793750"/>
            <a:ext cx="11302365" cy="897890"/>
          </a:xfrm>
          <a:prstGeom prst="rect">
            <a:avLst/>
          </a:prstGeom>
          <a:noFill/>
        </p:spPr>
        <p:txBody>
          <a:bodyPr wrap="square">
            <a:noAutofit/>
          </a:bodyPr>
          <a:lstStyle/>
          <a:p>
            <a:r>
              <a:rPr lang="zh-CN" altLang="en-US" dirty="0"/>
              <a:t>为了在估计指标的父集合时减少计算量并提高准确性，CausIL 在运行 fGES 之前从服务 S 及其相邻服务中选择相关的父指标。针对每个服务聚合仅属于相邻服务的所有实例的指标，这是由领域知识支持的，因为调用者服务的所有实例都可以调用被调用者服务的实例，该实例</a:t>
            </a:r>
            <a:r>
              <a:rPr lang="zh-CN" altLang="en-US" dirty="0"/>
              <a:t>组合由负载均衡器管理。</a:t>
            </a:r>
            <a:endParaRPr lang="zh-CN" altLang="en-US" dirty="0"/>
          </a:p>
        </p:txBody>
      </p:sp>
      <p:sp>
        <p:nvSpPr>
          <p:cNvPr id="9" name="矩形: 圆角 1"/>
          <p:cNvSpPr/>
          <p:nvPr/>
        </p:nvSpPr>
        <p:spPr>
          <a:xfrm>
            <a:off x="374650" y="747395"/>
            <a:ext cx="11547475" cy="9886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a:stretch>
            <a:fillRect/>
          </a:stretch>
        </p:blipFill>
        <p:spPr>
          <a:xfrm>
            <a:off x="424815" y="1949450"/>
            <a:ext cx="4883150" cy="4435475"/>
          </a:xfrm>
          <a:prstGeom prst="rect">
            <a:avLst/>
          </a:prstGeom>
        </p:spPr>
      </p:pic>
      <p:sp>
        <p:nvSpPr>
          <p:cNvPr id="13" name="文本框 12"/>
          <p:cNvSpPr txBox="1"/>
          <p:nvPr/>
        </p:nvSpPr>
        <p:spPr>
          <a:xfrm>
            <a:off x="5614035" y="2049780"/>
            <a:ext cx="1898015" cy="368300"/>
          </a:xfrm>
          <a:prstGeom prst="rect">
            <a:avLst/>
          </a:prstGeom>
          <a:noFill/>
        </p:spPr>
        <p:txBody>
          <a:bodyPr wrap="square" rtlCol="0" anchor="t">
            <a:spAutoFit/>
          </a:bodyPr>
          <a:p>
            <a:pPr marL="285750" indent="-285750">
              <a:buFont typeface="Wingdings" panose="05000000000000000000" charset="0"/>
              <a:buChar char=""/>
            </a:pPr>
            <a:r>
              <a:rPr lang="zh-CN" altLang="en-US"/>
              <a:t>整合领域知识</a:t>
            </a:r>
            <a:endParaRPr lang="zh-CN" altLang="en-US"/>
          </a:p>
        </p:txBody>
      </p:sp>
      <p:sp>
        <p:nvSpPr>
          <p:cNvPr id="14" name="文本框 13"/>
          <p:cNvSpPr txBox="1"/>
          <p:nvPr/>
        </p:nvSpPr>
        <p:spPr>
          <a:xfrm>
            <a:off x="5362575" y="2406650"/>
            <a:ext cx="6096000" cy="3692525"/>
          </a:xfrm>
          <a:prstGeom prst="rect">
            <a:avLst/>
          </a:prstGeom>
          <a:noFill/>
        </p:spPr>
        <p:txBody>
          <a:bodyPr wrap="square" rtlCol="0" anchor="t">
            <a:spAutoFit/>
          </a:bodyPr>
          <a:p>
            <a:r>
              <a:rPr lang="zh-CN" altLang="en-US"/>
              <a:t>领域知识对于提高 CausIL 在准确性和计算时间方面的性能发挥着重要作用。系统数据和指标语义提供了几种简单的方法来概括适用于任何微服务架构的规则，可以应用这些规则来形成常见禁止边缘的列表。</a:t>
            </a:r>
            <a:endParaRPr lang="zh-CN" altLang="en-US"/>
          </a:p>
          <a:p>
            <a:endParaRPr lang="zh-CN" altLang="en-US"/>
          </a:p>
          <a:p>
            <a:r>
              <a:rPr lang="zh-CN" altLang="en-US"/>
              <a:t>禁止边列表降低了因果发现算法的时空复杂度，并从系统架构的角度限制了不必要边的形成。提出了一系列规则，以自动执行禁止的边缘生成过程，禁止单个服务级别的因果图中的边，规则是</a:t>
            </a:r>
            <a:r>
              <a:rPr lang="en-US" altLang="zh-CN"/>
              <a:t>:</a:t>
            </a:r>
            <a:r>
              <a:rPr lang="zh-CN" altLang="en-US"/>
              <a:t>(i)</a:t>
            </a:r>
            <a:r>
              <a:rPr lang="zh-CN" altLang="en-US">
                <a:sym typeface="+mn-ea"/>
              </a:rPr>
              <a:t>如果它们在调用图中未连接，</a:t>
            </a:r>
            <a:r>
              <a:rPr lang="zh-CN" altLang="en-US"/>
              <a:t>禁止服务之间的所有边。 (ii) 禁止连接的服务之间的所有边，</a:t>
            </a:r>
            <a:r>
              <a:rPr lang="zh-CN" altLang="en-US"/>
              <a:t>除了(a) 调用图方向上的工作负载度量和 (b) 调用图相反方向上的延迟和错误度量除外。所有微服务的禁止边缘列表用作要引入因果发现算法的领域知识。</a:t>
            </a:r>
            <a:endParaRPr lang="zh-CN" altLang="en-US"/>
          </a:p>
        </p:txBody>
      </p:sp>
      <p:sp>
        <p:nvSpPr>
          <p:cNvPr id="15" name="矩形: 圆角 1"/>
          <p:cNvSpPr/>
          <p:nvPr/>
        </p:nvSpPr>
        <p:spPr>
          <a:xfrm>
            <a:off x="5308600" y="1868805"/>
            <a:ext cx="6407150" cy="44418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433070" y="6391910"/>
            <a:ext cx="8536940" cy="368300"/>
          </a:xfrm>
          <a:prstGeom prst="rect">
            <a:avLst/>
          </a:prstGeom>
          <a:noFill/>
        </p:spPr>
        <p:txBody>
          <a:bodyPr wrap="square" rtlCol="0" anchor="t">
            <a:spAutoFit/>
          </a:bodyPr>
          <a:p>
            <a:r>
              <a:rPr lang="en-US" altLang="zh-CN" dirty="0">
                <a:latin typeface="微软雅黑" panose="020B0503020204020204" pitchFamily="34" charset="-122"/>
                <a:ea typeface="微软雅黑" panose="020B0503020204020204" pitchFamily="34" charset="-122"/>
                <a:sym typeface="+mn-ea"/>
              </a:rPr>
              <a:t>f</a:t>
            </a:r>
            <a:r>
              <a:rPr lang="zh-CN" altLang="en-US" dirty="0">
                <a:latin typeface="微软雅黑" panose="020B0503020204020204" pitchFamily="34" charset="-122"/>
                <a:ea typeface="微软雅黑" panose="020B0503020204020204" pitchFamily="34" charset="-122"/>
                <a:sym typeface="+mn-ea"/>
              </a:rPr>
              <a:t>GES 是一种基于分数的因果发现算法，它是贪婪等效搜索 (GES) 的快速并行形式</a:t>
            </a:r>
            <a:endParaRPr lang="zh-CN" altLang="en-US" dirty="0">
              <a:latin typeface="微软雅黑" panose="020B0503020204020204" pitchFamily="34" charset="-122"/>
              <a:ea typeface="微软雅黑" panose="020B0503020204020204" pitchFamily="34" charset="-122"/>
              <a:sym typeface="+mn-ea"/>
            </a:endParaRPr>
          </a:p>
        </p:txBody>
      </p:sp>
      <p:sp>
        <p:nvSpPr>
          <p:cNvPr id="17" name="矩形 16"/>
          <p:cNvSpPr/>
          <p:nvPr/>
        </p:nvSpPr>
        <p:spPr>
          <a:xfrm>
            <a:off x="1633855" y="5337810"/>
            <a:ext cx="455930" cy="26098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矩形 17"/>
          <p:cNvSpPr/>
          <p:nvPr/>
        </p:nvSpPr>
        <p:spPr>
          <a:xfrm>
            <a:off x="3248660" y="5337810"/>
            <a:ext cx="1373505" cy="26098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4058</Words>
  <Application>WPS 演示</Application>
  <PresentationFormat>宽屏</PresentationFormat>
  <Paragraphs>171</Paragraphs>
  <Slides>13</Slides>
  <Notes>13</Notes>
  <HiddenSlides>0</HiddenSlides>
  <MMClips>0</MMClips>
  <ScaleCrop>false</ScaleCrop>
  <HeadingPairs>
    <vt:vector size="6" baseType="variant">
      <vt:variant>
        <vt:lpstr>已用的字体</vt:lpstr>
      </vt:variant>
      <vt:variant>
        <vt:i4>35</vt:i4>
      </vt:variant>
      <vt:variant>
        <vt:lpstr>主题</vt:lpstr>
      </vt:variant>
      <vt:variant>
        <vt:i4>2</vt:i4>
      </vt:variant>
      <vt:variant>
        <vt:lpstr>幻灯片标题</vt:lpstr>
      </vt:variant>
      <vt:variant>
        <vt:i4>13</vt:i4>
      </vt:variant>
    </vt:vector>
  </HeadingPairs>
  <TitlesOfParts>
    <vt:vector size="50" baseType="lpstr">
      <vt:lpstr>Arial</vt:lpstr>
      <vt:lpstr>宋体</vt:lpstr>
      <vt:lpstr>Wingdings</vt:lpstr>
      <vt:lpstr>微软雅黑</vt:lpstr>
      <vt:lpstr>Times New Roman</vt:lpstr>
      <vt:lpstr>汉仪旗黑</vt:lpstr>
      <vt:lpstr>Arial</vt:lpstr>
      <vt:lpstr>Calibri</vt:lpstr>
      <vt:lpstr>source-serif-pro</vt:lpstr>
      <vt:lpstr>Calibri</vt:lpstr>
      <vt:lpstr>-apple-system</vt:lpstr>
      <vt:lpstr>Comic Sans MS</vt:lpstr>
      <vt:lpstr>方正宋刻本秀楷简体</vt:lpstr>
      <vt:lpstr>汉仪书宋二KW</vt:lpstr>
      <vt:lpstr>宋体</vt:lpstr>
      <vt:lpstr>Arial Unicode MS</vt:lpstr>
      <vt:lpstr>等线</vt:lpstr>
      <vt:lpstr>汉仪中等线KW</vt:lpstr>
      <vt:lpstr>Helvetica Neue</vt:lpstr>
      <vt:lpstr>Thonburi</vt:lpstr>
      <vt:lpstr>宋体-简</vt:lpstr>
      <vt:lpstr>Wingdings</vt:lpstr>
      <vt:lpstr>等线 Light</vt:lpstr>
      <vt:lpstr>-apple-system</vt:lpstr>
      <vt:lpstr>source-serif-pro</vt:lpstr>
      <vt:lpstr>微软雅黑</vt:lpstr>
      <vt:lpstr>方正宋刻本秀楷简体</vt:lpstr>
      <vt:lpstr>苹方-简</vt:lpstr>
      <vt:lpstr>仿宋</vt:lpstr>
      <vt:lpstr>方正仿宋_GBK</vt:lpstr>
      <vt:lpstr>Times New Roman Regular</vt:lpstr>
      <vt:lpstr>汉仪粗仿宋简</vt:lpstr>
      <vt:lpstr>汉仪君黑</vt:lpstr>
      <vt:lpstr>汉仪中黑KW</vt:lpstr>
      <vt:lpstr>DejaVu Math TeX Gyre</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Decade</cp:lastModifiedBy>
  <cp:revision>144</cp:revision>
  <dcterms:created xsi:type="dcterms:W3CDTF">2024-01-24T04:49:42Z</dcterms:created>
  <dcterms:modified xsi:type="dcterms:W3CDTF">2024-01-24T04:49:42Z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CFAD1A0DF52C281ACE779365868D81C5_43</vt:lpwstr>
  </property>
  <property fmtid="{D5CDD505-2E9C-101B-9397-08002B2CF9AE}" pid="3" name="KSOProductBuildVer">
    <vt:lpwstr>2052-6.2.2.8394</vt:lpwstr>
  </property>
</Properties>
</file>