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4" r:id="rId4"/>
    <p:sldId id="281" r:id="rId5"/>
    <p:sldId id="257" r:id="rId6"/>
    <p:sldId id="266" r:id="rId7"/>
    <p:sldId id="261" r:id="rId8"/>
    <p:sldId id="280" r:id="rId9"/>
    <p:sldId id="279" r:id="rId10"/>
    <p:sldId id="258" r:id="rId11"/>
    <p:sldId id="260" r:id="rId12"/>
    <p:sldId id="278" r:id="rId13"/>
    <p:sldId id="282" r:id="rId14"/>
    <p:sldId id="263" r:id="rId15"/>
    <p:sldId id="2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0"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050A0-ABA5-44DB-9148-C8457104DB87}" type="datetimeFigureOut">
              <a:rPr lang="zh-CN" altLang="en-US" smtClean="0"/>
              <a:t>2024/1/24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BD0A8-F15F-40AB-8BF0-93DD1BE13A21}" type="slidenum">
              <a:rPr lang="zh-CN" altLang="en-US" smtClean="0"/>
              <a:t>‹#›</a:t>
            </a:fld>
            <a:endParaRPr lang="zh-CN" altLang="en-US"/>
          </a:p>
        </p:txBody>
      </p:sp>
    </p:spTree>
    <p:extLst>
      <p:ext uri="{BB962C8B-B14F-4D97-AF65-F5344CB8AC3E}">
        <p14:creationId xmlns:p14="http://schemas.microsoft.com/office/powerpoint/2010/main" val="84114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目标导向自然语言生成的混合语义学</a:t>
            </a:r>
          </a:p>
        </p:txBody>
      </p:sp>
      <p:sp>
        <p:nvSpPr>
          <p:cNvPr id="4" name="灯片编号占位符 3"/>
          <p:cNvSpPr>
            <a:spLocks noGrp="1"/>
          </p:cNvSpPr>
          <p:nvPr>
            <p:ph type="sldNum" sz="quarter" idx="5"/>
          </p:nvPr>
        </p:nvSpPr>
        <p:spPr/>
        <p:txBody>
          <a:bodyPr/>
          <a:lstStyle/>
          <a:p>
            <a:fld id="{778BD0A8-F15F-40AB-8BF0-93DD1BE13A21}" type="slidenum">
              <a:rPr lang="zh-CN" altLang="en-US" smtClean="0"/>
              <a:t>1</a:t>
            </a:fld>
            <a:endParaRPr lang="zh-CN" altLang="en-US"/>
          </a:p>
        </p:txBody>
      </p:sp>
    </p:spTree>
    <p:extLst>
      <p:ext uri="{BB962C8B-B14F-4D97-AF65-F5344CB8AC3E}">
        <p14:creationId xmlns:p14="http://schemas.microsoft.com/office/powerpoint/2010/main" val="169361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5073B"/>
                </a:solidFill>
                <a:effectLst/>
                <a:latin typeface="-apple-system"/>
              </a:rPr>
              <a:t>1</a:t>
            </a:r>
            <a:r>
              <a:rPr lang="zh-CN" altLang="en-US" b="0" i="0" dirty="0">
                <a:solidFill>
                  <a:srgbClr val="05073B"/>
                </a:solidFill>
                <a:effectLst/>
                <a:latin typeface="-apple-system"/>
              </a:rPr>
              <a:t>、这些词格是有向无环图，其边对应单个单词。为了生成一个有效的句子，系统可以在格中遍历路径。然后，他们使用语言模型对候选句子进行排名。</a:t>
            </a:r>
            <a:endParaRPr lang="en-US" altLang="zh-CN" b="0" i="0" dirty="0">
              <a:solidFill>
                <a:srgbClr val="05073B"/>
              </a:solidFill>
              <a:effectLst/>
              <a:latin typeface="-apple-system"/>
            </a:endParaRPr>
          </a:p>
          <a:p>
            <a:r>
              <a:rPr lang="en-US" altLang="zh-CN" b="0" i="0" dirty="0">
                <a:solidFill>
                  <a:srgbClr val="05073B"/>
                </a:solidFill>
                <a:effectLst/>
                <a:latin typeface="-apple-system"/>
              </a:rPr>
              <a:t>2</a:t>
            </a:r>
            <a:r>
              <a:rPr lang="zh-CN" altLang="en-US" b="0" i="0" dirty="0">
                <a:solidFill>
                  <a:srgbClr val="05073B"/>
                </a:solidFill>
                <a:effectLst/>
                <a:latin typeface="-apple-system"/>
              </a:rPr>
              <a:t>、其他工作使用带有编码器和</a:t>
            </a:r>
            <a:r>
              <a:rPr lang="en-US" altLang="zh-CN" b="0" i="0" dirty="0">
                <a:solidFill>
                  <a:srgbClr val="05073B"/>
                </a:solidFill>
                <a:effectLst/>
                <a:latin typeface="-apple-system"/>
              </a:rPr>
              <a:t>/</a:t>
            </a:r>
            <a:r>
              <a:rPr lang="zh-CN" altLang="en-US" b="0" i="0" dirty="0">
                <a:solidFill>
                  <a:srgbClr val="05073B"/>
                </a:solidFill>
                <a:effectLst/>
                <a:latin typeface="-apple-system"/>
              </a:rPr>
              <a:t>或解码器架构的神经网络。例如，</a:t>
            </a:r>
            <a:r>
              <a:rPr lang="en-US" altLang="zh-CN" b="0" i="0" dirty="0">
                <a:solidFill>
                  <a:srgbClr val="05073B"/>
                </a:solidFill>
                <a:effectLst/>
                <a:latin typeface="-apple-system"/>
              </a:rPr>
              <a:t>Transformer</a:t>
            </a:r>
            <a:r>
              <a:rPr lang="zh-CN" altLang="en-US" b="0" i="0" dirty="0">
                <a:solidFill>
                  <a:srgbClr val="05073B"/>
                </a:solidFill>
                <a:effectLst/>
                <a:latin typeface="-apple-system"/>
              </a:rPr>
              <a:t>已经将单个单词的语义作为静态词向量（</a:t>
            </a:r>
            <a:r>
              <a:rPr lang="en-US" altLang="zh-CN" b="0" i="0" dirty="0">
                <a:solidFill>
                  <a:srgbClr val="05073B"/>
                </a:solidFill>
                <a:effectLst/>
                <a:latin typeface="-apple-system"/>
              </a:rPr>
              <a:t>Vaswani</a:t>
            </a:r>
            <a:r>
              <a:rPr lang="zh-CN" altLang="en-US" b="0" i="0" dirty="0">
                <a:solidFill>
                  <a:srgbClr val="05073B"/>
                </a:solidFill>
                <a:effectLst/>
                <a:latin typeface="-apple-system"/>
              </a:rPr>
              <a:t>等，</a:t>
            </a:r>
            <a:r>
              <a:rPr lang="en-US" altLang="zh-CN" b="0" i="0" dirty="0">
                <a:solidFill>
                  <a:srgbClr val="05073B"/>
                </a:solidFill>
                <a:effectLst/>
                <a:latin typeface="-apple-system"/>
              </a:rPr>
              <a:t>2017</a:t>
            </a:r>
            <a:r>
              <a:rPr lang="zh-CN" altLang="en-US" b="0" i="0" dirty="0">
                <a:solidFill>
                  <a:srgbClr val="05073B"/>
                </a:solidFill>
                <a:effectLst/>
                <a:latin typeface="-apple-system"/>
              </a:rPr>
              <a:t>；</a:t>
            </a:r>
            <a:r>
              <a:rPr lang="en-US" altLang="zh-CN" b="0" i="0" dirty="0">
                <a:solidFill>
                  <a:srgbClr val="05073B"/>
                </a:solidFill>
                <a:effectLst/>
                <a:latin typeface="-apple-system"/>
              </a:rPr>
              <a:t>Peters</a:t>
            </a:r>
            <a:r>
              <a:rPr lang="zh-CN" altLang="en-US" b="0" i="0" dirty="0">
                <a:solidFill>
                  <a:srgbClr val="05073B"/>
                </a:solidFill>
                <a:effectLst/>
                <a:latin typeface="-apple-system"/>
              </a:rPr>
              <a:t>等，</a:t>
            </a:r>
            <a:r>
              <a:rPr lang="en-US" altLang="zh-CN" b="0" i="0" dirty="0">
                <a:solidFill>
                  <a:srgbClr val="05073B"/>
                </a:solidFill>
                <a:effectLst/>
                <a:latin typeface="-apple-system"/>
              </a:rPr>
              <a:t>2018</a:t>
            </a:r>
            <a:r>
              <a:rPr lang="zh-CN" altLang="en-US" b="0" i="0" dirty="0">
                <a:solidFill>
                  <a:srgbClr val="05073B"/>
                </a:solidFill>
                <a:effectLst/>
                <a:latin typeface="-apple-system"/>
              </a:rPr>
              <a:t>；</a:t>
            </a:r>
            <a:r>
              <a:rPr lang="en-US" altLang="zh-CN" b="0" i="0" dirty="0">
                <a:solidFill>
                  <a:srgbClr val="05073B"/>
                </a:solidFill>
                <a:effectLst/>
                <a:latin typeface="-apple-system"/>
              </a:rPr>
              <a:t>Radford</a:t>
            </a:r>
            <a:r>
              <a:rPr lang="zh-CN" altLang="en-US" b="0" i="0" dirty="0">
                <a:solidFill>
                  <a:srgbClr val="05073B"/>
                </a:solidFill>
                <a:effectLst/>
                <a:latin typeface="-apple-system"/>
              </a:rPr>
              <a:t>等，</a:t>
            </a:r>
            <a:r>
              <a:rPr lang="en-US" altLang="zh-CN" b="0" i="0" dirty="0">
                <a:solidFill>
                  <a:srgbClr val="05073B"/>
                </a:solidFill>
                <a:effectLst/>
                <a:latin typeface="-apple-system"/>
              </a:rPr>
              <a:t>2018</a:t>
            </a:r>
            <a:r>
              <a:rPr lang="zh-CN" altLang="en-US" b="0" i="0" dirty="0">
                <a:solidFill>
                  <a:srgbClr val="05073B"/>
                </a:solidFill>
                <a:effectLst/>
                <a:latin typeface="-apple-system"/>
              </a:rPr>
              <a:t>；</a:t>
            </a:r>
            <a:r>
              <a:rPr lang="en-US" altLang="zh-CN" b="0" i="0" dirty="0">
                <a:solidFill>
                  <a:srgbClr val="05073B"/>
                </a:solidFill>
                <a:effectLst/>
                <a:latin typeface="-apple-system"/>
              </a:rPr>
              <a:t>Devlin</a:t>
            </a:r>
            <a:r>
              <a:rPr lang="zh-CN" altLang="en-US" b="0" i="0" dirty="0">
                <a:solidFill>
                  <a:srgbClr val="05073B"/>
                </a:solidFill>
                <a:effectLst/>
                <a:latin typeface="-apple-system"/>
              </a:rPr>
              <a:t>等，</a:t>
            </a:r>
            <a:r>
              <a:rPr lang="en-US" altLang="zh-CN" b="0" i="0" dirty="0">
                <a:solidFill>
                  <a:srgbClr val="05073B"/>
                </a:solidFill>
                <a:effectLst/>
                <a:latin typeface="-apple-system"/>
              </a:rPr>
              <a:t>2019</a:t>
            </a:r>
            <a:r>
              <a:rPr lang="zh-CN" altLang="en-US" b="0" i="0" dirty="0">
                <a:solidFill>
                  <a:srgbClr val="05073B"/>
                </a:solidFill>
                <a:effectLst/>
                <a:latin typeface="-apple-system"/>
              </a:rPr>
              <a:t>；</a:t>
            </a:r>
            <a:r>
              <a:rPr lang="en-US" altLang="zh-CN" b="0" i="0" dirty="0">
                <a:solidFill>
                  <a:srgbClr val="05073B"/>
                </a:solidFill>
                <a:effectLst/>
                <a:latin typeface="-apple-system"/>
              </a:rPr>
              <a:t>Lewis</a:t>
            </a:r>
            <a:r>
              <a:rPr lang="zh-CN" altLang="en-US" b="0" i="0" dirty="0">
                <a:solidFill>
                  <a:srgbClr val="05073B"/>
                </a:solidFill>
                <a:effectLst/>
                <a:latin typeface="-apple-system"/>
              </a:rPr>
              <a:t>等，</a:t>
            </a:r>
            <a:r>
              <a:rPr lang="en-US" altLang="zh-CN" b="0" i="0" dirty="0">
                <a:solidFill>
                  <a:srgbClr val="05073B"/>
                </a:solidFill>
                <a:effectLst/>
                <a:latin typeface="-apple-system"/>
              </a:rPr>
              <a:t>2020</a:t>
            </a:r>
            <a:r>
              <a:rPr lang="zh-CN" altLang="en-US" b="0" i="0" dirty="0">
                <a:solidFill>
                  <a:srgbClr val="05073B"/>
                </a:solidFill>
                <a:effectLst/>
                <a:latin typeface="-apple-system"/>
              </a:rPr>
              <a:t>）。整体含义使用注意力和前馈层进行计算。这些方法在编码器中创建了语言模型的复杂表示，并在解码器中采用了各种采样策略。虽然它们可以比基于逻辑的系统快得多，但很难保证生成的字符串与某些世界或目标一致。最近的工作已经开始探索这方面的混合方法。一种方法向</a:t>
            </a:r>
            <a:r>
              <a:rPr lang="en-US" altLang="zh-CN" b="0" i="0" dirty="0">
                <a:solidFill>
                  <a:srgbClr val="05073B"/>
                </a:solidFill>
                <a:effectLst/>
                <a:latin typeface="-apple-system"/>
              </a:rPr>
              <a:t>Transformer</a:t>
            </a:r>
            <a:r>
              <a:rPr lang="zh-CN" altLang="en-US" b="0" i="0" dirty="0">
                <a:solidFill>
                  <a:srgbClr val="05073B"/>
                </a:solidFill>
                <a:effectLst/>
                <a:latin typeface="-apple-system"/>
              </a:rPr>
              <a:t>和</a:t>
            </a:r>
            <a:r>
              <a:rPr lang="en-US" altLang="zh-CN" b="0" i="0" dirty="0">
                <a:solidFill>
                  <a:srgbClr val="05073B"/>
                </a:solidFill>
                <a:effectLst/>
                <a:latin typeface="-apple-system"/>
              </a:rPr>
              <a:t>LSTM</a:t>
            </a:r>
            <a:r>
              <a:rPr lang="zh-CN" altLang="en-US" b="0" i="0" dirty="0">
                <a:solidFill>
                  <a:srgbClr val="05073B"/>
                </a:solidFill>
                <a:effectLst/>
                <a:latin typeface="-apple-system"/>
              </a:rPr>
              <a:t>添加逻辑约束和计划。</a:t>
            </a:r>
            <a:r>
              <a:rPr lang="en-US" altLang="zh-CN" b="0" i="0" dirty="0" err="1">
                <a:solidFill>
                  <a:srgbClr val="05073B"/>
                </a:solidFill>
                <a:effectLst/>
                <a:latin typeface="-apple-system"/>
              </a:rPr>
              <a:t>DualEnc</a:t>
            </a:r>
            <a:r>
              <a:rPr lang="zh-CN" altLang="en-US" b="0" i="0" dirty="0">
                <a:solidFill>
                  <a:srgbClr val="05073B"/>
                </a:solidFill>
                <a:effectLst/>
                <a:latin typeface="-apple-system"/>
              </a:rPr>
              <a:t>模型提供“内容计划”遍历</a:t>
            </a:r>
            <a:r>
              <a:rPr lang="en-US" altLang="zh-CN" b="0" i="0" dirty="0">
                <a:solidFill>
                  <a:srgbClr val="05073B"/>
                </a:solidFill>
                <a:effectLst/>
                <a:latin typeface="-apple-system"/>
              </a:rPr>
              <a:t>RDF</a:t>
            </a:r>
            <a:r>
              <a:rPr lang="zh-CN" altLang="en-US" b="0" i="0" dirty="0">
                <a:solidFill>
                  <a:srgbClr val="05073B"/>
                </a:solidFill>
                <a:effectLst/>
                <a:latin typeface="-apple-system"/>
              </a:rPr>
              <a:t>图作为输入（</a:t>
            </a:r>
            <a:r>
              <a:rPr lang="en-US" altLang="zh-CN" b="0" i="0" dirty="0">
                <a:solidFill>
                  <a:srgbClr val="05073B"/>
                </a:solidFill>
                <a:effectLst/>
                <a:latin typeface="-apple-system"/>
              </a:rPr>
              <a:t>Zhao</a:t>
            </a:r>
            <a:r>
              <a:rPr lang="zh-CN" altLang="en-US" b="0" i="0" dirty="0">
                <a:solidFill>
                  <a:srgbClr val="05073B"/>
                </a:solidFill>
                <a:effectLst/>
                <a:latin typeface="-apple-system"/>
              </a:rPr>
              <a:t>等，</a:t>
            </a:r>
            <a:r>
              <a:rPr lang="en-US" altLang="zh-CN" b="0" i="0" dirty="0">
                <a:solidFill>
                  <a:srgbClr val="05073B"/>
                </a:solidFill>
                <a:effectLst/>
                <a:latin typeface="-apple-system"/>
              </a:rPr>
              <a:t>2020</a:t>
            </a:r>
            <a:r>
              <a:rPr lang="zh-CN" altLang="en-US" b="0" i="0" dirty="0">
                <a:solidFill>
                  <a:srgbClr val="05073B"/>
                </a:solidFill>
                <a:effectLst/>
                <a:latin typeface="-apple-system"/>
              </a:rPr>
              <a:t>）。虽然这些计划向模型提供应该包含在生成的文本中的信息，但不能保证模型会包含所有信息或该信息与原始</a:t>
            </a:r>
            <a:r>
              <a:rPr lang="en-US" altLang="zh-CN" b="0" i="0" dirty="0">
                <a:solidFill>
                  <a:srgbClr val="05073B"/>
                </a:solidFill>
                <a:effectLst/>
                <a:latin typeface="-apple-system"/>
              </a:rPr>
              <a:t>RDF</a:t>
            </a:r>
            <a:r>
              <a:rPr lang="zh-CN" altLang="en-US" b="0" i="0" dirty="0">
                <a:solidFill>
                  <a:srgbClr val="05073B"/>
                </a:solidFill>
                <a:effectLst/>
                <a:latin typeface="-apple-system"/>
              </a:rPr>
              <a:t>图真正一致。</a:t>
            </a:r>
            <a:endParaRPr lang="en-US" altLang="zh-CN" b="0" i="0" dirty="0">
              <a:solidFill>
                <a:srgbClr val="05073B"/>
              </a:solidFill>
              <a:effectLst/>
              <a:latin typeface="-apple-system"/>
            </a:endParaRPr>
          </a:p>
          <a:p>
            <a:r>
              <a:rPr lang="zh-CN" altLang="en-US" dirty="0"/>
              <a:t>使用</a:t>
            </a:r>
            <a:r>
              <a:rPr lang="en-US" altLang="zh-CN" dirty="0"/>
              <a:t>UCT</a:t>
            </a:r>
            <a:r>
              <a:rPr lang="zh-CN" altLang="en-US" dirty="0"/>
              <a:t>实现可扩展的句子树</a:t>
            </a:r>
          </a:p>
        </p:txBody>
      </p:sp>
      <p:sp>
        <p:nvSpPr>
          <p:cNvPr id="4" name="灯片编号占位符 3"/>
          <p:cNvSpPr>
            <a:spLocks noGrp="1"/>
          </p:cNvSpPr>
          <p:nvPr>
            <p:ph type="sldNum" sz="quarter" idx="5"/>
          </p:nvPr>
        </p:nvSpPr>
        <p:spPr/>
        <p:txBody>
          <a:bodyPr/>
          <a:lstStyle/>
          <a:p>
            <a:fld id="{778BD0A8-F15F-40AB-8BF0-93DD1BE13A21}" type="slidenum">
              <a:rPr lang="zh-CN" altLang="en-US" smtClean="0"/>
              <a:t>14</a:t>
            </a:fld>
            <a:endParaRPr lang="zh-CN" altLang="en-US"/>
          </a:p>
        </p:txBody>
      </p:sp>
    </p:spTree>
    <p:extLst>
      <p:ext uri="{BB962C8B-B14F-4D97-AF65-F5344CB8AC3E}">
        <p14:creationId xmlns:p14="http://schemas.microsoft.com/office/powerpoint/2010/main" val="268306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每一步生成都需要检查部分实现的文本语义是否与最终目标兼容。</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2</a:t>
            </a:fld>
            <a:endParaRPr lang="zh-CN" altLang="en-US"/>
          </a:p>
        </p:txBody>
      </p:sp>
    </p:spTree>
    <p:extLst>
      <p:ext uri="{BB962C8B-B14F-4D97-AF65-F5344CB8AC3E}">
        <p14:creationId xmlns:p14="http://schemas.microsoft.com/office/powerpoint/2010/main" val="31937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UCT</a:t>
            </a:r>
            <a:r>
              <a:rPr lang="zh-CN" altLang="en-US" dirty="0"/>
              <a:t>树：世界目标都用一阶逻辑谓词来表示，世界描述所有已知的实体和关系。目标指传达的信息。</a:t>
            </a:r>
            <a:endParaRPr lang="en-US" altLang="zh-CN" dirty="0"/>
          </a:p>
          <a:p>
            <a:pPr algn="l"/>
            <a:r>
              <a:rPr lang="zh-CN" altLang="en-US" b="0" i="0" dirty="0">
                <a:solidFill>
                  <a:srgbClr val="05073B"/>
                </a:solidFill>
                <a:effectLst/>
                <a:latin typeface="-apple-system"/>
              </a:rPr>
              <a:t>在生成句子之前，</a:t>
            </a:r>
            <a:r>
              <a:rPr lang="en-US" altLang="zh-CN" b="0" i="0" dirty="0">
                <a:solidFill>
                  <a:srgbClr val="05073B"/>
                </a:solidFill>
                <a:effectLst/>
                <a:latin typeface="-apple-system"/>
              </a:rPr>
              <a:t>S-STRUCT</a:t>
            </a:r>
            <a:r>
              <a:rPr lang="zh-CN" altLang="en-US" b="0" i="0" dirty="0">
                <a:solidFill>
                  <a:srgbClr val="05073B"/>
                </a:solidFill>
                <a:effectLst/>
                <a:latin typeface="-apple-system"/>
              </a:rPr>
              <a:t>会扩展交流目标，包括使目标实体与世界中的其他实体明确区分所需的所有额外信息。然后，系统会修剪语法中的词汇化树，这些树在给定目标后永远不会被使用。修剪后的语法将能够表达目标实体之间的关系，并将包含满足语义约束的树，这些约束可能未在目标中明确提及。此外，系统还需要为每个唯一实体表达至少一个指代表达式，以明确描述实体的属性或特征。</a:t>
            </a:r>
          </a:p>
          <a:p>
            <a:pPr algn="l"/>
            <a:r>
              <a:rPr lang="zh-CN" altLang="en-US" b="0" i="0" dirty="0">
                <a:solidFill>
                  <a:srgbClr val="05073B"/>
                </a:solidFill>
                <a:effectLst/>
                <a:latin typeface="-apple-system"/>
              </a:rPr>
              <a:t>总之，</a:t>
            </a:r>
            <a:r>
              <a:rPr lang="en-US" altLang="zh-CN" b="0" i="0" dirty="0">
                <a:solidFill>
                  <a:srgbClr val="05073B"/>
                </a:solidFill>
                <a:effectLst/>
                <a:latin typeface="-apple-system"/>
              </a:rPr>
              <a:t>S-STRUCT</a:t>
            </a:r>
            <a:r>
              <a:rPr lang="zh-CN" altLang="en-US" b="0" i="0" dirty="0">
                <a:solidFill>
                  <a:srgbClr val="05073B"/>
                </a:solidFill>
                <a:effectLst/>
                <a:latin typeface="-apple-system"/>
              </a:rPr>
              <a:t>是一个基于规划和</a:t>
            </a:r>
            <a:r>
              <a:rPr lang="en-US" altLang="zh-CN" b="0" i="0" dirty="0">
                <a:solidFill>
                  <a:srgbClr val="05073B"/>
                </a:solidFill>
                <a:effectLst/>
                <a:latin typeface="-apple-system"/>
              </a:rPr>
              <a:t>UCT</a:t>
            </a:r>
            <a:r>
              <a:rPr lang="zh-CN" altLang="en-US" b="0" i="0" dirty="0">
                <a:solidFill>
                  <a:srgbClr val="05073B"/>
                </a:solidFill>
                <a:effectLst/>
                <a:latin typeface="-apple-system"/>
              </a:rPr>
              <a:t>算法的自然语言生成系统，它通过搜索解空间来找到最佳的句子表示形式。它使用一个事实世界、一个交流目标和带有语义注释的</a:t>
            </a:r>
            <a:r>
              <a:rPr lang="en-US" altLang="zh-CN" b="0" i="0" dirty="0">
                <a:solidFill>
                  <a:srgbClr val="05073B"/>
                </a:solidFill>
                <a:effectLst/>
                <a:latin typeface="-apple-system"/>
              </a:rPr>
              <a:t>PLTAG</a:t>
            </a:r>
            <a:r>
              <a:rPr lang="zh-CN" altLang="en-US" b="0" i="0" dirty="0">
                <a:solidFill>
                  <a:srgbClr val="05073B"/>
                </a:solidFill>
                <a:effectLst/>
                <a:latin typeface="-apple-system"/>
              </a:rPr>
              <a:t>语法来生成单个句子。系统首先扩展交流目标，然后修剪语法中的词汇化树，最后使用修剪后的语法来生成满足语义约束的句子。</a:t>
            </a:r>
            <a:endParaRPr lang="en-US" altLang="zh-CN" b="0" i="0" dirty="0">
              <a:solidFill>
                <a:srgbClr val="05073B"/>
              </a:solidFill>
              <a:effectLst/>
              <a:latin typeface="-apple-system"/>
            </a:endParaRPr>
          </a:p>
          <a:p>
            <a:pPr algn="l"/>
            <a:endParaRPr lang="en-US" altLang="zh-CN" b="0" i="0" dirty="0">
              <a:solidFill>
                <a:srgbClr val="05073B"/>
              </a:solidFill>
              <a:effectLst/>
              <a:latin typeface="-apple-system"/>
            </a:endParaRPr>
          </a:p>
          <a:p>
            <a:pPr algn="l"/>
            <a:r>
              <a:rPr lang="en-US" altLang="zh-CN" b="0" i="0" dirty="0">
                <a:solidFill>
                  <a:srgbClr val="05073B"/>
                </a:solidFill>
                <a:effectLst/>
                <a:latin typeface="-apple-system"/>
              </a:rPr>
              <a:t>LTAG</a:t>
            </a:r>
            <a:r>
              <a:rPr lang="zh-CN" altLang="en-US" b="0" i="0" dirty="0">
                <a:solidFill>
                  <a:srgbClr val="05073B"/>
                </a:solidFill>
                <a:effectLst/>
                <a:latin typeface="-apple-system"/>
              </a:rPr>
              <a:t>树是一种语法树，用于表示自然语言中的句子。它是一种形式化的语法结构，用于表示句子中的词和短语之间的结构和语义关系。</a:t>
            </a:r>
          </a:p>
          <a:p>
            <a:pPr algn="l"/>
            <a:r>
              <a:rPr lang="zh-CN" altLang="en-US" b="0" i="0" dirty="0">
                <a:solidFill>
                  <a:srgbClr val="05073B"/>
                </a:solidFill>
                <a:effectLst/>
                <a:latin typeface="-apple-system"/>
              </a:rPr>
              <a:t>在</a:t>
            </a:r>
            <a:r>
              <a:rPr lang="en-US" altLang="zh-CN" b="0" i="0" dirty="0">
                <a:solidFill>
                  <a:srgbClr val="05073B"/>
                </a:solidFill>
                <a:effectLst/>
                <a:latin typeface="-apple-system"/>
              </a:rPr>
              <a:t>PLTAG</a:t>
            </a:r>
            <a:r>
              <a:rPr lang="zh-CN" altLang="en-US" b="0" i="0" dirty="0">
                <a:solidFill>
                  <a:srgbClr val="05073B"/>
                </a:solidFill>
                <a:effectLst/>
                <a:latin typeface="-apple-system"/>
              </a:rPr>
              <a:t>树中，每个节点表示一个语法单元，可以是单词、短语或子句。节点之间的边表示语法关系，如修饰、从属等。这种树形结构有助于自然语言处理系统分析和理解句子的语法结构和语义信息。</a:t>
            </a:r>
          </a:p>
          <a:p>
            <a:pPr algn="l"/>
            <a:r>
              <a:rPr lang="zh-CN" altLang="en-US" b="0" i="0" dirty="0">
                <a:solidFill>
                  <a:srgbClr val="05073B"/>
                </a:solidFill>
                <a:effectLst/>
                <a:latin typeface="-apple-system"/>
              </a:rPr>
              <a:t>在</a:t>
            </a:r>
            <a:r>
              <a:rPr lang="en-US" altLang="zh-CN" b="0" i="0" dirty="0">
                <a:solidFill>
                  <a:srgbClr val="05073B"/>
                </a:solidFill>
                <a:effectLst/>
                <a:latin typeface="-apple-system"/>
              </a:rPr>
              <a:t>S-STRUCT</a:t>
            </a:r>
            <a:r>
              <a:rPr lang="zh-CN" altLang="en-US" b="0" i="0" dirty="0">
                <a:solidFill>
                  <a:srgbClr val="05073B"/>
                </a:solidFill>
                <a:effectLst/>
                <a:latin typeface="-apple-system"/>
              </a:rPr>
              <a:t>中，</a:t>
            </a:r>
            <a:r>
              <a:rPr lang="en-US" altLang="zh-CN" b="0" i="0" dirty="0">
                <a:solidFill>
                  <a:srgbClr val="05073B"/>
                </a:solidFill>
                <a:effectLst/>
                <a:latin typeface="-apple-system"/>
              </a:rPr>
              <a:t>PLTAG</a:t>
            </a:r>
            <a:r>
              <a:rPr lang="zh-CN" altLang="en-US" b="0" i="0" dirty="0">
                <a:solidFill>
                  <a:srgbClr val="05073B"/>
                </a:solidFill>
                <a:effectLst/>
                <a:latin typeface="-apple-system"/>
              </a:rPr>
              <a:t>树被用于表示部分句子，并在搜索过程中进行操作和推理。通过在</a:t>
            </a:r>
            <a:r>
              <a:rPr lang="en-US" altLang="zh-CN" b="0" i="0" dirty="0">
                <a:solidFill>
                  <a:srgbClr val="05073B"/>
                </a:solidFill>
                <a:effectLst/>
                <a:latin typeface="-apple-system"/>
              </a:rPr>
              <a:t>PLTAG</a:t>
            </a:r>
            <a:r>
              <a:rPr lang="zh-CN" altLang="en-US" b="0" i="0" dirty="0">
                <a:solidFill>
                  <a:srgbClr val="05073B"/>
                </a:solidFill>
                <a:effectLst/>
                <a:latin typeface="-apple-system"/>
              </a:rPr>
              <a:t>树上进行操作，</a:t>
            </a:r>
            <a:r>
              <a:rPr lang="en-US" altLang="zh-CN" b="0" i="0" dirty="0">
                <a:solidFill>
                  <a:srgbClr val="05073B"/>
                </a:solidFill>
                <a:effectLst/>
                <a:latin typeface="-apple-system"/>
              </a:rPr>
              <a:t>S-STRUCT</a:t>
            </a:r>
            <a:r>
              <a:rPr lang="zh-CN" altLang="en-US" b="0" i="0" dirty="0">
                <a:solidFill>
                  <a:srgbClr val="05073B"/>
                </a:solidFill>
                <a:effectLst/>
                <a:latin typeface="-apple-system"/>
              </a:rPr>
              <a:t>能够生成新的句子，并确保生成的句子符合语法规则和语义约束。</a:t>
            </a:r>
          </a:p>
          <a:p>
            <a:pPr algn="l">
              <a:buFont typeface="Arial" panose="020B0604020202020204" pitchFamily="34" charset="0"/>
              <a:buChar char="•"/>
            </a:pPr>
            <a:r>
              <a:rPr lang="en-US" altLang="zh-CN" b="0" i="0" dirty="0" err="1">
                <a:solidFill>
                  <a:srgbClr val="05073B"/>
                </a:solidFill>
                <a:effectLst/>
                <a:latin typeface="PingFang-SC-Regular"/>
              </a:rPr>
              <a:t>NP_r</a:t>
            </a:r>
            <a:r>
              <a:rPr lang="en-US" altLang="zh-CN" b="0" i="0" dirty="0">
                <a:solidFill>
                  <a:srgbClr val="05073B"/>
                </a:solidFill>
                <a:effectLst/>
                <a:latin typeface="PingFang-SC-Regular"/>
              </a:rPr>
              <a:t>: </a:t>
            </a:r>
            <a:r>
              <a:rPr lang="zh-CN" altLang="en-US" b="0" i="0" dirty="0">
                <a:solidFill>
                  <a:srgbClr val="05073B"/>
                </a:solidFill>
                <a:effectLst/>
                <a:latin typeface="PingFang-SC-Regular"/>
              </a:rPr>
              <a:t>这表示一个名词短语（</a:t>
            </a:r>
            <a:r>
              <a:rPr lang="en-US" altLang="zh-CN" b="0" i="0" dirty="0">
                <a:solidFill>
                  <a:srgbClr val="05073B"/>
                </a:solidFill>
                <a:effectLst/>
                <a:latin typeface="PingFang-SC-Regular"/>
              </a:rPr>
              <a:t>NP</a:t>
            </a:r>
            <a:r>
              <a:rPr lang="zh-CN" altLang="en-US" b="0" i="0" dirty="0">
                <a:solidFill>
                  <a:srgbClr val="05073B"/>
                </a:solidFill>
                <a:effectLst/>
                <a:latin typeface="PingFang-SC-Regular"/>
              </a:rPr>
              <a:t>）是依存于另一个名词短语（</a:t>
            </a:r>
            <a:r>
              <a:rPr lang="en-US" altLang="zh-CN" b="0" i="0" dirty="0">
                <a:solidFill>
                  <a:srgbClr val="05073B"/>
                </a:solidFill>
                <a:effectLst/>
                <a:latin typeface="PingFang-SC-Regular"/>
              </a:rPr>
              <a:t>NP</a:t>
            </a:r>
            <a:r>
              <a:rPr lang="zh-CN" altLang="en-US" b="0" i="0" dirty="0">
                <a:solidFill>
                  <a:srgbClr val="05073B"/>
                </a:solidFill>
                <a:effectLst/>
                <a:latin typeface="PingFang-SC-Regular"/>
              </a:rPr>
              <a:t>）的。通常表示一个更小的名词短语作为更大名词短语的一部分存在。</a:t>
            </a:r>
          </a:p>
          <a:p>
            <a:pPr algn="l">
              <a:buFont typeface="Arial" panose="020B0604020202020204" pitchFamily="34" charset="0"/>
              <a:buChar char="•"/>
            </a:pPr>
            <a:r>
              <a:rPr lang="en-US" altLang="zh-CN" b="0" i="0" dirty="0" err="1">
                <a:solidFill>
                  <a:srgbClr val="05073B"/>
                </a:solidFill>
                <a:effectLst/>
                <a:latin typeface="PingFang-SC-Regular"/>
              </a:rPr>
              <a:t>NP_f</a:t>
            </a:r>
            <a:r>
              <a:rPr lang="en-US" altLang="zh-CN" b="0" i="0" dirty="0">
                <a:solidFill>
                  <a:srgbClr val="05073B"/>
                </a:solidFill>
                <a:effectLst/>
                <a:latin typeface="PingFang-SC-Regular"/>
              </a:rPr>
              <a:t>: </a:t>
            </a:r>
            <a:r>
              <a:rPr lang="zh-CN" altLang="en-US" b="0" i="0" dirty="0">
                <a:solidFill>
                  <a:srgbClr val="05073B"/>
                </a:solidFill>
                <a:effectLst/>
                <a:latin typeface="PingFang-SC-Regular"/>
              </a:rPr>
              <a:t>这表示一个名词短语（</a:t>
            </a:r>
            <a:r>
              <a:rPr lang="en-US" altLang="zh-CN" b="0" i="0" dirty="0">
                <a:solidFill>
                  <a:srgbClr val="05073B"/>
                </a:solidFill>
                <a:effectLst/>
                <a:latin typeface="PingFang-SC-Regular"/>
              </a:rPr>
              <a:t>NP</a:t>
            </a:r>
            <a:r>
              <a:rPr lang="zh-CN" altLang="en-US" b="0" i="0" dirty="0">
                <a:solidFill>
                  <a:srgbClr val="05073B"/>
                </a:solidFill>
                <a:effectLst/>
                <a:latin typeface="PingFang-SC-Regular"/>
              </a:rPr>
              <a:t>）是一个完整的、独立的单元，它并不依存于其他名词短语</a:t>
            </a:r>
          </a:p>
          <a:p>
            <a:pPr algn="l"/>
            <a:endParaRPr lang="zh-CN" altLang="en-US" b="0" i="0" dirty="0">
              <a:solidFill>
                <a:srgbClr val="05073B"/>
              </a:solidFill>
              <a:effectLst/>
              <a:latin typeface="-apple-system"/>
            </a:endParaRPr>
          </a:p>
          <a:p>
            <a:r>
              <a:rPr lang="zh-CN" altLang="en-US" b="0" i="0" dirty="0">
                <a:solidFill>
                  <a:srgbClr val="05073B"/>
                </a:solidFill>
                <a:effectLst/>
                <a:latin typeface="-apple-system"/>
              </a:rPr>
              <a:t>带有语义注释的</a:t>
            </a:r>
            <a:r>
              <a:rPr lang="en-US" altLang="zh-CN" b="0" i="0" dirty="0">
                <a:solidFill>
                  <a:srgbClr val="05073B"/>
                </a:solidFill>
                <a:effectLst/>
                <a:latin typeface="-apple-system"/>
              </a:rPr>
              <a:t>PLTAG</a:t>
            </a:r>
            <a:r>
              <a:rPr lang="zh-CN" altLang="en-US" b="0" i="0" dirty="0">
                <a:solidFill>
                  <a:srgbClr val="05073B"/>
                </a:solidFill>
                <a:effectLst/>
                <a:latin typeface="-apple-system"/>
              </a:rPr>
              <a:t>语法</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3</a:t>
            </a:fld>
            <a:endParaRPr lang="zh-CN" altLang="en-US"/>
          </a:p>
        </p:txBody>
      </p:sp>
    </p:spTree>
    <p:extLst>
      <p:ext uri="{BB962C8B-B14F-4D97-AF65-F5344CB8AC3E}">
        <p14:creationId xmlns:p14="http://schemas.microsoft.com/office/powerpoint/2010/main" val="331930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在上面的段落中提到的</a:t>
            </a:r>
            <a:r>
              <a:rPr lang="en-US" altLang="zh-CN" b="0" i="0" dirty="0">
                <a:solidFill>
                  <a:srgbClr val="05073B"/>
                </a:solidFill>
                <a:effectLst/>
                <a:latin typeface="-apple-system"/>
              </a:rPr>
              <a:t>S-STRUCT</a:t>
            </a:r>
            <a:r>
              <a:rPr lang="zh-CN" altLang="en-US" b="0" i="0" dirty="0">
                <a:solidFill>
                  <a:srgbClr val="05073B"/>
                </a:solidFill>
                <a:effectLst/>
                <a:latin typeface="-apple-system"/>
              </a:rPr>
              <a:t>是一种结合了分布式语义和其他技术的算法。它可以处理词序问题，并在达到目标或添加了足够的限定词后停止生成新句子。这种结合的方法可以提高生成的句子与目标语义的相似度，并确保生成的句子是有用的和相关的。</a:t>
            </a:r>
            <a:endParaRPr lang="en-US" altLang="zh-CN" b="0" i="0" dirty="0">
              <a:solidFill>
                <a:srgbClr val="05073B"/>
              </a:solidFill>
              <a:effectLst/>
              <a:latin typeface="-apple-system"/>
            </a:endParaRPr>
          </a:p>
          <a:p>
            <a:r>
              <a:rPr lang="zh-CN" altLang="en-US" b="0" i="0" dirty="0">
                <a:solidFill>
                  <a:srgbClr val="05073B"/>
                </a:solidFill>
                <a:effectLst/>
                <a:latin typeface="-apple-system"/>
              </a:rPr>
              <a:t>贪婪算法，用逻辑语义计算原始的</a:t>
            </a:r>
            <a:r>
              <a:rPr lang="en-US" altLang="zh-CN" b="0" i="0" dirty="0">
                <a:solidFill>
                  <a:srgbClr val="05073B"/>
                </a:solidFill>
                <a:effectLst/>
                <a:latin typeface="-apple-system"/>
              </a:rPr>
              <a:t>S-STRUCT</a:t>
            </a:r>
            <a:r>
              <a:rPr lang="zh-CN" altLang="en-US" b="0" i="0" dirty="0">
                <a:solidFill>
                  <a:srgbClr val="05073B"/>
                </a:solidFill>
                <a:effectLst/>
                <a:latin typeface="-apple-system"/>
              </a:rPr>
              <a:t>奖励 </a:t>
            </a:r>
            <a:r>
              <a:rPr lang="en-US" altLang="zh-CN" b="0" i="0" dirty="0" err="1">
                <a:solidFill>
                  <a:srgbClr val="05073B"/>
                </a:solidFill>
                <a:effectLst/>
                <a:latin typeface="-apple-system"/>
              </a:rPr>
              <a:t>Dist</a:t>
            </a:r>
            <a:r>
              <a:rPr lang="en-US" altLang="zh-CN" b="0" i="0" dirty="0">
                <a:solidFill>
                  <a:srgbClr val="05073B"/>
                </a:solidFill>
                <a:effectLst/>
                <a:latin typeface="-apple-system"/>
              </a:rPr>
              <a:t> Swap</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5</a:t>
            </a:fld>
            <a:endParaRPr lang="zh-CN" altLang="en-US"/>
          </a:p>
        </p:txBody>
      </p:sp>
    </p:spTree>
    <p:extLst>
      <p:ext uri="{BB962C8B-B14F-4D97-AF65-F5344CB8AC3E}">
        <p14:creationId xmlns:p14="http://schemas.microsoft.com/office/powerpoint/2010/main" val="409975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差异的欧氏范数</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没有缺失或额外条件且嵌入接近目标的短句子</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D</a:t>
            </a:r>
            <a:r>
              <a:rPr lang="zh-CN" altLang="en-US" b="0" i="0" dirty="0">
                <a:solidFill>
                  <a:srgbClr val="1D2129"/>
                </a:solidFill>
                <a:effectLst/>
                <a:latin typeface="PingFangSC-Regular"/>
              </a:rPr>
              <a:t>控制文本长度</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6</a:t>
            </a:fld>
            <a:endParaRPr lang="zh-CN" altLang="en-US"/>
          </a:p>
        </p:txBody>
      </p:sp>
    </p:spTree>
    <p:extLst>
      <p:ext uri="{BB962C8B-B14F-4D97-AF65-F5344CB8AC3E}">
        <p14:creationId xmlns:p14="http://schemas.microsoft.com/office/powerpoint/2010/main" val="384810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差值向量的欧几里得范数是衡量两个向量之间的距离的一个度量标准。具体来说，它是指一个向量在空间中的长度，也称为向量的模或大小。计算方法是将向量每个元素的平方相加，再对结果进行平方根运算。在语义生成任务中，差值向量的欧几里得范数可以用于衡量句子与目标语义的相似度，从而确定奖励的值。通过比较目标嵌入向量和部分状态嵌入向量之间的欧几里得范数，可以评估当前状态与目标状态之间的距离，从而指导算法朝着更接近目标的方向进行搜索和生成。</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7</a:t>
            </a:fld>
            <a:endParaRPr lang="zh-CN" altLang="en-US"/>
          </a:p>
        </p:txBody>
      </p:sp>
    </p:spTree>
    <p:extLst>
      <p:ext uri="{BB962C8B-B14F-4D97-AF65-F5344CB8AC3E}">
        <p14:creationId xmlns:p14="http://schemas.microsoft.com/office/powerpoint/2010/main" val="125923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PingFangSC-Regular"/>
              </a:rPr>
              <a:t>差异的欧氏范数</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没有缺失或额外条件且嵌入接近目标的短句子</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通过异常值判断可能需要补充的点，随后进行补充</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8</a:t>
            </a:fld>
            <a:endParaRPr lang="zh-CN" altLang="en-US"/>
          </a:p>
        </p:txBody>
      </p:sp>
    </p:spTree>
    <p:extLst>
      <p:ext uri="{BB962C8B-B14F-4D97-AF65-F5344CB8AC3E}">
        <p14:creationId xmlns:p14="http://schemas.microsoft.com/office/powerpoint/2010/main" val="48355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随着时间最佳状态占比百分值，</a:t>
            </a:r>
            <a:r>
              <a:rPr lang="en-US" altLang="zh-CN" b="0" i="0" dirty="0">
                <a:solidFill>
                  <a:srgbClr val="1D2129"/>
                </a:solidFill>
                <a:effectLst/>
                <a:latin typeface="PingFangSC-Regular"/>
              </a:rPr>
              <a:t>ROUGE-1 </a:t>
            </a:r>
            <a:r>
              <a:rPr lang="zh-CN" altLang="en-US" b="0" i="0" dirty="0">
                <a:solidFill>
                  <a:srgbClr val="1D2129"/>
                </a:solidFill>
                <a:effectLst/>
                <a:latin typeface="PingFangSC-Regular"/>
              </a:rPr>
              <a:t>分数的变化</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9</a:t>
            </a:fld>
            <a:endParaRPr lang="zh-CN" altLang="en-US"/>
          </a:p>
        </p:txBody>
      </p:sp>
    </p:spTree>
    <p:extLst>
      <p:ext uri="{BB962C8B-B14F-4D97-AF65-F5344CB8AC3E}">
        <p14:creationId xmlns:p14="http://schemas.microsoft.com/office/powerpoint/2010/main" val="2579895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通过整合分布式语义和逻辑语义，</a:t>
            </a:r>
            <a:r>
              <a:rPr lang="en-US" altLang="zh-CN" b="0" i="0" dirty="0">
                <a:solidFill>
                  <a:srgbClr val="05073B"/>
                </a:solidFill>
                <a:effectLst/>
                <a:latin typeface="-apple-system"/>
              </a:rPr>
              <a:t>HS-STRUCT</a:t>
            </a:r>
            <a:r>
              <a:rPr lang="zh-CN" altLang="en-US" b="0" i="0" dirty="0">
                <a:solidFill>
                  <a:srgbClr val="05073B"/>
                </a:solidFill>
                <a:effectLst/>
                <a:latin typeface="-apple-system"/>
              </a:rPr>
              <a:t>不仅利用了更多的信息源，而且通过多种方式的整合和验证，增加了对噪声或不准确数据的抵抗能力。即使在数据集有限或质量不高的情况下，它也能够产生相对高质量的句子，避免过度依赖大量数据或优质数据。</a:t>
            </a:r>
            <a:endParaRPr lang="en-US" altLang="zh-CN" b="0" i="0" dirty="0">
              <a:solidFill>
                <a:srgbClr val="05073B"/>
              </a:solidFill>
              <a:effectLst/>
              <a:latin typeface="-apple-system"/>
            </a:endParaRPr>
          </a:p>
          <a:p>
            <a:r>
              <a:rPr lang="zh-CN" altLang="en-US" b="0" i="0" dirty="0">
                <a:solidFill>
                  <a:srgbClr val="05073B"/>
                </a:solidFill>
                <a:effectLst/>
                <a:latin typeface="-apple-system"/>
              </a:rPr>
              <a:t>由于</a:t>
            </a:r>
            <a:r>
              <a:rPr lang="en-US" altLang="zh-CN" b="0" i="0" dirty="0">
                <a:solidFill>
                  <a:srgbClr val="05073B"/>
                </a:solidFill>
                <a:effectLst/>
                <a:latin typeface="-apple-system"/>
              </a:rPr>
              <a:t>HS-STRUCT</a:t>
            </a:r>
            <a:r>
              <a:rPr lang="zh-CN" altLang="en-US" b="0" i="0" dirty="0">
                <a:solidFill>
                  <a:srgbClr val="05073B"/>
                </a:solidFill>
                <a:effectLst/>
                <a:latin typeface="-apple-system"/>
              </a:rPr>
              <a:t>模型整合了多种语义表示，它可以从不同的角度和维度学习语言的规则和模式。即使在数据集较少的情况下，它也能够捕捉到一些通用的语言模式，从而生成更加自然和准确的句子。这种能力使得</a:t>
            </a:r>
            <a:r>
              <a:rPr lang="en-US" altLang="zh-CN" b="0" i="0" dirty="0">
                <a:solidFill>
                  <a:srgbClr val="05073B"/>
                </a:solidFill>
                <a:effectLst/>
                <a:latin typeface="-apple-system"/>
              </a:rPr>
              <a:t>HS-STRUCT</a:t>
            </a:r>
            <a:r>
              <a:rPr lang="zh-CN" altLang="en-US" b="0" i="0" dirty="0">
                <a:solidFill>
                  <a:srgbClr val="05073B"/>
                </a:solidFill>
                <a:effectLst/>
                <a:latin typeface="-apple-system"/>
              </a:rPr>
              <a:t>在面对新情境或新数据时能够快速适应，而不需要重新训练或微调。</a:t>
            </a:r>
            <a:endParaRPr lang="en-US" altLang="zh-CN" b="0" i="0" dirty="0">
              <a:solidFill>
                <a:srgbClr val="05073B"/>
              </a:solidFill>
              <a:effectLst/>
              <a:latin typeface="-apple-system"/>
            </a:endParaRPr>
          </a:p>
          <a:p>
            <a:r>
              <a:rPr lang="en-US" altLang="zh-CN" b="0" i="0" dirty="0">
                <a:solidFill>
                  <a:srgbClr val="05073B"/>
                </a:solidFill>
                <a:effectLst/>
                <a:latin typeface="-apple-system"/>
              </a:rPr>
              <a:t>HS-STRUCT</a:t>
            </a:r>
            <a:r>
              <a:rPr lang="zh-CN" altLang="en-US" b="0" i="0" dirty="0">
                <a:solidFill>
                  <a:srgbClr val="05073B"/>
                </a:solidFill>
                <a:effectLst/>
                <a:latin typeface="-apple-system"/>
              </a:rPr>
              <a:t>模型的设计使其对不同的数据集具有较强的适应性。它不需要特定的数据预处理步骤，如数据清洗、特征工程等，就可以直接应用于不同的数据集。此外，</a:t>
            </a:r>
            <a:r>
              <a:rPr lang="en-US" altLang="zh-CN" b="0" i="0" dirty="0">
                <a:solidFill>
                  <a:srgbClr val="05073B"/>
                </a:solidFill>
                <a:effectLst/>
                <a:latin typeface="-apple-system"/>
              </a:rPr>
              <a:t>HS-STRUCT</a:t>
            </a:r>
            <a:r>
              <a:rPr lang="zh-CN" altLang="en-US" b="0" i="0" dirty="0">
                <a:solidFill>
                  <a:srgbClr val="05073B"/>
                </a:solidFill>
                <a:effectLst/>
                <a:latin typeface="-apple-system"/>
              </a:rPr>
              <a:t>还可以根据不同的任务和需求进行微调，以获得更好的性能。这种灵活性使得</a:t>
            </a:r>
            <a:r>
              <a:rPr lang="en-US" altLang="zh-CN" b="0" i="0" dirty="0">
                <a:solidFill>
                  <a:srgbClr val="05073B"/>
                </a:solidFill>
                <a:effectLst/>
                <a:latin typeface="-apple-system"/>
              </a:rPr>
              <a:t>HS-STRUCT</a:t>
            </a:r>
            <a:r>
              <a:rPr lang="zh-CN" altLang="en-US" b="0" i="0" dirty="0">
                <a:solidFill>
                  <a:srgbClr val="05073B"/>
                </a:solidFill>
                <a:effectLst/>
                <a:latin typeface="-apple-system"/>
              </a:rPr>
              <a:t>在各种自然语言生成任务中都具有广泛的应用前景。</a:t>
            </a:r>
            <a:endParaRPr lang="zh-CN" altLang="en-US" dirty="0"/>
          </a:p>
        </p:txBody>
      </p:sp>
      <p:sp>
        <p:nvSpPr>
          <p:cNvPr id="4" name="灯片编号占位符 3"/>
          <p:cNvSpPr>
            <a:spLocks noGrp="1"/>
          </p:cNvSpPr>
          <p:nvPr>
            <p:ph type="sldNum" sz="quarter" idx="5"/>
          </p:nvPr>
        </p:nvSpPr>
        <p:spPr/>
        <p:txBody>
          <a:bodyPr/>
          <a:lstStyle/>
          <a:p>
            <a:fld id="{778BD0A8-F15F-40AB-8BF0-93DD1BE13A21}" type="slidenum">
              <a:rPr lang="zh-CN" altLang="en-US" smtClean="0"/>
              <a:t>11</a:t>
            </a:fld>
            <a:endParaRPr lang="zh-CN" altLang="en-US"/>
          </a:p>
        </p:txBody>
      </p:sp>
    </p:spTree>
    <p:extLst>
      <p:ext uri="{BB962C8B-B14F-4D97-AF65-F5344CB8AC3E}">
        <p14:creationId xmlns:p14="http://schemas.microsoft.com/office/powerpoint/2010/main" val="364403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11A6E-0A47-7CE6-BD71-2B94677531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7E6089-44F1-3961-3D3C-B0EABB6D5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763311-FCFA-F724-FA44-6F5165BBDCA1}"/>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7358A4CE-0614-CB09-F14B-0D34D1A2EB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920F0-5453-75B6-6F86-C5501C680F37}"/>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371358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3D69F-3EA6-291F-A822-B3D2D1EC9A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6CBA3B-D3F8-195F-7DB9-C829B5BD0E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0C1045-42D9-A529-903B-AB0B7343E9DD}"/>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02CC8709-317F-52F6-CED4-64E17E174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484F63-7A56-6B7A-851C-979A85B651BE}"/>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39753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EEA908-8042-F781-BED6-7F95993213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E7EB92-CF82-4A69-1235-05740D2AE08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04AAC6-7718-69B3-7C4B-D0BEFF4B8904}"/>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9D9A043A-834E-1E9B-0687-A1EA9F4110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63DC6E-F448-F444-A58E-76366B6D9F9C}"/>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94878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C4D49-D8C6-D1AB-A374-F05E67FB0B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562764-D348-D4A8-0161-B0E01FB924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97531F-32DB-FE42-F3FE-3D5ED5BDEF29}"/>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839BDA19-817F-1A7C-87F5-1899435AD2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0C8ED-9992-004C-A304-B1634E238448}"/>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73272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1B961-0CD2-C0E8-ED7E-38D1B1EA86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743874-7E27-6A4B-1F4D-A4CFD48F8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B4DD67-4CAC-C6D1-EC15-6B6BCF3B15BB}"/>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5AB20253-7741-6BD6-B2BC-99C9B1F462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CBA87D-1922-614C-164B-AF38FE826381}"/>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329688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DC7B0-F143-00FA-1ECA-C24CCECC68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D2CFD7-8011-5772-51E3-D19F05B037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FA9345-EF61-2E34-F98D-7CAD1DD478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4688E8-44FC-4932-3716-E2D158E8A8A5}"/>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72F85372-14DC-EE2D-8796-BC405DD8AF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6FB947-BB23-10B7-ECC3-8F960209A6BD}"/>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342801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12D66-3E59-FDD1-43F4-E0C52E1422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45EC00-D7C4-8BE7-A7CE-676FFC92B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29A21E-160A-1B42-68BC-F3A78F1F25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87E6ADD-845A-203F-ACBA-8CB54ED47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3620603-DC87-FDAC-7CE1-DF98853201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5B69E5-3B24-A0AC-BE6B-8FC07DB476FA}"/>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8" name="页脚占位符 7">
            <a:extLst>
              <a:ext uri="{FF2B5EF4-FFF2-40B4-BE49-F238E27FC236}">
                <a16:creationId xmlns:a16="http://schemas.microsoft.com/office/drawing/2014/main" id="{5B16B718-362D-11B5-09B1-DBAF5541C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43543D-B59D-4443-5B8E-CF3A99B931EC}"/>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147428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D4687-FDAC-E406-FAEB-5577D47423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A20C3C-4719-088E-75CE-BFF9634291C7}"/>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4" name="页脚占位符 3">
            <a:extLst>
              <a:ext uri="{FF2B5EF4-FFF2-40B4-BE49-F238E27FC236}">
                <a16:creationId xmlns:a16="http://schemas.microsoft.com/office/drawing/2014/main" id="{99168030-6C5A-FFD3-4B0C-E63F3A66E9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D7F127-DF71-6F22-A337-C014EEE29F4B}"/>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176458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A72E6-8DAE-BCAD-B2C3-BE90C0EB705A}"/>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3" name="页脚占位符 2">
            <a:extLst>
              <a:ext uri="{FF2B5EF4-FFF2-40B4-BE49-F238E27FC236}">
                <a16:creationId xmlns:a16="http://schemas.microsoft.com/office/drawing/2014/main" id="{D45FC095-3FFB-29A9-566D-0C33EDE154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7BA476-983F-98B9-7228-F3B9134DC313}"/>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415000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B62DE-D55E-AFAF-AE42-82D14B2CA8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0C662C-BB58-E7CF-978E-51618FFEE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8D0248-B127-438F-C538-D9601ADD5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8FF87A-6FB0-5677-9F46-204757685C6D}"/>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17211990-99AE-C24F-4270-9486EB23EC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8568C9-3BC9-CA40-A81A-EB3955A90242}"/>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332930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77089-2D91-1381-3DA7-BB845A598C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4DF500-8369-D69E-8A12-D66CCBDEF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978FF2-CFE2-BD09-E628-67B24063A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C28541-0B03-617F-A352-7CE3045F4C30}"/>
              </a:ext>
            </a:extLst>
          </p:cNvPr>
          <p:cNvSpPr>
            <a:spLocks noGrp="1"/>
          </p:cNvSpPr>
          <p:nvPr>
            <p:ph type="dt" sz="half" idx="10"/>
          </p:nvPr>
        </p:nvSpPr>
        <p:spPr/>
        <p:txBody>
          <a:bodyPr/>
          <a:lstStyle/>
          <a:p>
            <a:fld id="{EB7FEC05-7F8B-475C-849E-EF911D57C502}"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F50E81F6-36CD-8EB0-AD16-5A9A1370A8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888037-22B1-45EA-C032-93E598AE4151}"/>
              </a:ext>
            </a:extLst>
          </p:cNvPr>
          <p:cNvSpPr>
            <a:spLocks noGrp="1"/>
          </p:cNvSpPr>
          <p:nvPr>
            <p:ph type="sldNum" sz="quarter" idx="12"/>
          </p:nvPr>
        </p:nvSpPr>
        <p:spPr/>
        <p:txBody>
          <a:body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254481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D89C82-02F9-E11E-88E2-30104F093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B1185C-E64E-8C42-90B7-A9987F018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7810FF-18BE-4411-859C-35FD94D81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FEC05-7F8B-475C-849E-EF911D57C502}"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B3A784E1-D7E6-88CA-6C85-21AE46F58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49946D-F8D6-FDFA-FFBC-C32173883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D0FF7-52AA-429A-8907-16E2D2C34DF4}" type="slidenum">
              <a:rPr lang="zh-CN" altLang="en-US" smtClean="0"/>
              <a:t>‹#›</a:t>
            </a:fld>
            <a:endParaRPr lang="zh-CN" altLang="en-US"/>
          </a:p>
        </p:txBody>
      </p:sp>
    </p:spTree>
    <p:extLst>
      <p:ext uri="{BB962C8B-B14F-4D97-AF65-F5344CB8AC3E}">
        <p14:creationId xmlns:p14="http://schemas.microsoft.com/office/powerpoint/2010/main" val="87995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a:extLst>
              <a:ext uri="{FF2B5EF4-FFF2-40B4-BE49-F238E27FC236}">
                <a16:creationId xmlns:a16="http://schemas.microsoft.com/office/drawing/2014/main" id="{9F4017E7-CEFB-88A4-B2F6-B033ADBE2E54}"/>
              </a:ext>
            </a:extLst>
          </p:cNvPr>
          <p:cNvSpPr txBox="1"/>
          <p:nvPr/>
        </p:nvSpPr>
        <p:spPr>
          <a:xfrm>
            <a:off x="833665" y="757906"/>
            <a:ext cx="10824935"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t>Hybrid Semantics for Goal-Directed Natural Language Generation</a:t>
            </a:r>
            <a:endParaRPr lang="zh-CN" altLang="en-US" sz="4000" dirty="0">
              <a:solidFill>
                <a:srgbClr val="44546A"/>
              </a:solidFill>
              <a:cs typeface="+mn-ea"/>
              <a:sym typeface="+mn-lt"/>
            </a:endParaRPr>
          </a:p>
        </p:txBody>
      </p:sp>
      <p:cxnSp>
        <p:nvCxnSpPr>
          <p:cNvPr id="5" name="直接连接符 4">
            <a:extLst>
              <a:ext uri="{FF2B5EF4-FFF2-40B4-BE49-F238E27FC236}">
                <a16:creationId xmlns:a16="http://schemas.microsoft.com/office/drawing/2014/main" id="{CD74955A-9DF0-11BA-5861-BABE01CA7118}"/>
              </a:ext>
            </a:extLst>
          </p:cNvPr>
          <p:cNvCxnSpPr/>
          <p:nvPr/>
        </p:nvCxnSpPr>
        <p:spPr>
          <a:xfrm>
            <a:off x="956161" y="2088846"/>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8879A27A-96DF-63B0-F21C-4670C3DDAA4B}"/>
              </a:ext>
            </a:extLst>
          </p:cNvPr>
          <p:cNvGrpSpPr/>
          <p:nvPr/>
        </p:nvGrpSpPr>
        <p:grpSpPr>
          <a:xfrm>
            <a:off x="479685" y="5011921"/>
            <a:ext cx="2985203" cy="461665"/>
            <a:chOff x="711106" y="4020552"/>
            <a:chExt cx="2985203" cy="461665"/>
          </a:xfrm>
        </p:grpSpPr>
        <p:sp>
          <p:nvSpPr>
            <p:cNvPr id="7" name="文本框 27">
              <a:extLst>
                <a:ext uri="{FF2B5EF4-FFF2-40B4-BE49-F238E27FC236}">
                  <a16:creationId xmlns:a16="http://schemas.microsoft.com/office/drawing/2014/main" id="{A3C5C62A-D7E4-2040-4258-FCDF114C3DD9}"/>
                </a:ext>
              </a:extLst>
            </p:cNvPr>
            <p:cNvSpPr txBox="1"/>
            <p:nvPr/>
          </p:nvSpPr>
          <p:spPr>
            <a:xfrm>
              <a:off x="711106" y="4020552"/>
              <a:ext cx="1345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44546A"/>
                  </a:solidFill>
                  <a:cs typeface="+mn-ea"/>
                  <a:sym typeface="+mn-lt"/>
                </a:rPr>
                <a:t>汇报人</a:t>
              </a:r>
            </a:p>
          </p:txBody>
        </p:sp>
        <p:cxnSp>
          <p:nvCxnSpPr>
            <p:cNvPr id="8" name="直接连接符 7">
              <a:extLst>
                <a:ext uri="{FF2B5EF4-FFF2-40B4-BE49-F238E27FC236}">
                  <a16:creationId xmlns:a16="http://schemas.microsoft.com/office/drawing/2014/main" id="{D22AB7B1-553A-1DD5-51F0-213B07DFD099}"/>
                </a:ext>
              </a:extLst>
            </p:cNvPr>
            <p:cNvCxnSpPr>
              <a:cxnSpLocks/>
            </p:cNvCxnSpPr>
            <p:nvPr/>
          </p:nvCxnSpPr>
          <p:spPr>
            <a:xfrm flipV="1">
              <a:off x="1718892" y="4399968"/>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9" name="文本框 23">
              <a:extLst>
                <a:ext uri="{FF2B5EF4-FFF2-40B4-BE49-F238E27FC236}">
                  <a16:creationId xmlns:a16="http://schemas.microsoft.com/office/drawing/2014/main" id="{8329E156-AA32-39A7-489F-B46C79AFF1E5}"/>
                </a:ext>
              </a:extLst>
            </p:cNvPr>
            <p:cNvSpPr txBox="1"/>
            <p:nvPr/>
          </p:nvSpPr>
          <p:spPr>
            <a:xfrm>
              <a:off x="1827963" y="4023518"/>
              <a:ext cx="170325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4546A"/>
                  </a:solidFill>
                  <a:cs typeface="+mn-ea"/>
                  <a:sym typeface="+mn-lt"/>
                </a:rPr>
                <a:t>     王啸楠</a:t>
              </a:r>
            </a:p>
          </p:txBody>
        </p:sp>
      </p:grpSp>
      <p:grpSp>
        <p:nvGrpSpPr>
          <p:cNvPr id="10" name="组合 9">
            <a:extLst>
              <a:ext uri="{FF2B5EF4-FFF2-40B4-BE49-F238E27FC236}">
                <a16:creationId xmlns:a16="http://schemas.microsoft.com/office/drawing/2014/main" id="{CA0A1A34-6384-8C1C-0F61-E69D4FEC006E}"/>
              </a:ext>
            </a:extLst>
          </p:cNvPr>
          <p:cNvGrpSpPr/>
          <p:nvPr/>
        </p:nvGrpSpPr>
        <p:grpSpPr>
          <a:xfrm>
            <a:off x="508274" y="5519963"/>
            <a:ext cx="2956614" cy="461665"/>
            <a:chOff x="760065" y="5608185"/>
            <a:chExt cx="2956614" cy="461665"/>
          </a:xfrm>
        </p:grpSpPr>
        <p:sp>
          <p:nvSpPr>
            <p:cNvPr id="11" name="文本框 30">
              <a:extLst>
                <a:ext uri="{FF2B5EF4-FFF2-40B4-BE49-F238E27FC236}">
                  <a16:creationId xmlns:a16="http://schemas.microsoft.com/office/drawing/2014/main" id="{FFEAFC2B-AD32-ED0E-464E-5DEC1D6FF376}"/>
                </a:ext>
              </a:extLst>
            </p:cNvPr>
            <p:cNvSpPr txBox="1"/>
            <p:nvPr/>
          </p:nvSpPr>
          <p:spPr>
            <a:xfrm>
              <a:off x="760065" y="5608185"/>
              <a:ext cx="10483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dirty="0">
                  <a:solidFill>
                    <a:srgbClr val="44546A"/>
                  </a:solidFill>
                  <a:cs typeface="+mn-ea"/>
                  <a:sym typeface="+mn-lt"/>
                </a:rPr>
                <a:t>时间</a:t>
              </a:r>
            </a:p>
          </p:txBody>
        </p:sp>
        <p:cxnSp>
          <p:nvCxnSpPr>
            <p:cNvPr id="12" name="直接连接符 11">
              <a:extLst>
                <a:ext uri="{FF2B5EF4-FFF2-40B4-BE49-F238E27FC236}">
                  <a16:creationId xmlns:a16="http://schemas.microsoft.com/office/drawing/2014/main" id="{DAA6D3FC-565A-B501-D3A3-F0661CBD9874}"/>
                </a:ext>
              </a:extLst>
            </p:cNvPr>
            <p:cNvCxnSpPr>
              <a:cxnSpLocks/>
            </p:cNvCxnSpPr>
            <p:nvPr/>
          </p:nvCxnSpPr>
          <p:spPr>
            <a:xfrm>
              <a:off x="1769324" y="6035490"/>
              <a:ext cx="1947355"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26">
              <a:extLst>
                <a:ext uri="{FF2B5EF4-FFF2-40B4-BE49-F238E27FC236}">
                  <a16:creationId xmlns:a16="http://schemas.microsoft.com/office/drawing/2014/main" id="{F13602B1-8918-093D-51AE-1B3018CADEF8}"/>
                </a:ext>
              </a:extLst>
            </p:cNvPr>
            <p:cNvSpPr txBox="1"/>
            <p:nvPr/>
          </p:nvSpPr>
          <p:spPr>
            <a:xfrm>
              <a:off x="1980923" y="5666158"/>
              <a:ext cx="15706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44546A"/>
                  </a:solidFill>
                  <a:cs typeface="+mn-ea"/>
                  <a:sym typeface="+mn-lt"/>
                </a:rPr>
                <a:t>2024</a:t>
              </a:r>
              <a:r>
                <a:rPr lang="zh-CN" altLang="en-US" dirty="0">
                  <a:solidFill>
                    <a:srgbClr val="44546A"/>
                  </a:solidFill>
                  <a:cs typeface="+mn-ea"/>
                  <a:sym typeface="+mn-lt"/>
                </a:rPr>
                <a:t>年</a:t>
              </a:r>
              <a:r>
                <a:rPr lang="en-US" altLang="zh-CN" dirty="0">
                  <a:solidFill>
                    <a:srgbClr val="44546A"/>
                  </a:solidFill>
                  <a:cs typeface="+mn-ea"/>
                  <a:sym typeface="+mn-lt"/>
                </a:rPr>
                <a:t>01</a:t>
              </a:r>
              <a:r>
                <a:rPr lang="zh-CN" altLang="en-US" dirty="0">
                  <a:solidFill>
                    <a:srgbClr val="44546A"/>
                  </a:solidFill>
                  <a:cs typeface="+mn-ea"/>
                  <a:sym typeface="+mn-lt"/>
                </a:rPr>
                <a:t>月</a:t>
              </a:r>
            </a:p>
          </p:txBody>
        </p:sp>
      </p:grpSp>
      <p:sp>
        <p:nvSpPr>
          <p:cNvPr id="14" name="文本框 5">
            <a:extLst>
              <a:ext uri="{FF2B5EF4-FFF2-40B4-BE49-F238E27FC236}">
                <a16:creationId xmlns:a16="http://schemas.microsoft.com/office/drawing/2014/main" id="{50881B3F-C162-C89F-0D5C-68CEF6F18E0C}"/>
              </a:ext>
            </a:extLst>
          </p:cNvPr>
          <p:cNvSpPr txBox="1"/>
          <p:nvPr/>
        </p:nvSpPr>
        <p:spPr>
          <a:xfrm>
            <a:off x="2228806" y="2610842"/>
            <a:ext cx="9579695" cy="120032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2400" dirty="0"/>
              <a:t>Author: Connor Baumler</a:t>
            </a:r>
            <a:endParaRPr lang="zh-CN" altLang="en-US" sz="2400" dirty="0"/>
          </a:p>
          <a:p>
            <a:pPr algn="r"/>
            <a:r>
              <a:rPr lang="en-US" altLang="zh-CN" sz="2400" dirty="0"/>
              <a:t>From ACL</a:t>
            </a:r>
          </a:p>
          <a:p>
            <a:pPr algn="r"/>
            <a:r>
              <a:rPr lang="en-US" altLang="zh-CN" sz="2400" dirty="0"/>
              <a:t>At 2022</a:t>
            </a:r>
          </a:p>
        </p:txBody>
      </p:sp>
    </p:spTree>
    <p:extLst>
      <p:ext uri="{BB962C8B-B14F-4D97-AF65-F5344CB8AC3E}">
        <p14:creationId xmlns:p14="http://schemas.microsoft.com/office/powerpoint/2010/main" val="1753371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A77C9C2C-A1B7-A589-280A-7B58C2D25205}"/>
              </a:ext>
            </a:extLst>
          </p:cNvPr>
          <p:cNvSpPr txBox="1"/>
          <p:nvPr/>
        </p:nvSpPr>
        <p:spPr>
          <a:xfrm>
            <a:off x="409714" y="1468896"/>
            <a:ext cx="3741951" cy="2631217"/>
          </a:xfrm>
          <a:prstGeom prst="rect">
            <a:avLst/>
          </a:prstGeom>
          <a:noFill/>
          <a:ln w="63500">
            <a:solidFill>
              <a:srgbClr val="FF0000"/>
            </a:solidFill>
            <a:prstDash val="dash"/>
          </a:ln>
        </p:spPr>
        <p:txBody>
          <a:bodyPr wrap="square" rtlCol="0">
            <a:spAutoFit/>
          </a:bodyPr>
          <a:lstStyle/>
          <a:p>
            <a:endParaRPr lang="zh-CN" altLang="en-US" dirty="0"/>
          </a:p>
        </p:txBody>
      </p:sp>
      <p:grpSp>
        <p:nvGrpSpPr>
          <p:cNvPr id="4" name="组合 3">
            <a:extLst>
              <a:ext uri="{FF2B5EF4-FFF2-40B4-BE49-F238E27FC236}">
                <a16:creationId xmlns:a16="http://schemas.microsoft.com/office/drawing/2014/main" id="{E6E4FFCE-ED6B-3C69-52E2-B3B12017FABF}"/>
              </a:ext>
            </a:extLst>
          </p:cNvPr>
          <p:cNvGrpSpPr/>
          <p:nvPr/>
        </p:nvGrpSpPr>
        <p:grpSpPr>
          <a:xfrm>
            <a:off x="309925" y="232656"/>
            <a:ext cx="6848461" cy="947722"/>
            <a:chOff x="122182" y="84408"/>
            <a:chExt cx="6848461" cy="947722"/>
          </a:xfrm>
        </p:grpSpPr>
        <p:pic>
          <p:nvPicPr>
            <p:cNvPr id="5" name="图片 4">
              <a:extLst>
                <a:ext uri="{FF2B5EF4-FFF2-40B4-BE49-F238E27FC236}">
                  <a16:creationId xmlns:a16="http://schemas.microsoft.com/office/drawing/2014/main" id="{EB0AFB22-B3D8-AE18-8B2B-36190F1CE1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DDCD96D7-0CB1-A319-B270-1BB445A8E5FC}"/>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05</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F59E4696-DF3C-2CF0-58F5-A69C185E4B10}"/>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D8CB7299-1FA8-0F1F-7C63-2271A57E0097}"/>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思考</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7ED402EB-B02A-0FE2-F2D2-97144972F1C1}"/>
                  </a:ext>
                </a:extLst>
              </p:cNvPr>
              <p:cNvSpPr/>
              <p:nvPr/>
            </p:nvSpPr>
            <p:spPr>
              <a:xfrm>
                <a:off x="1410987" y="588447"/>
                <a:ext cx="843501"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Thinking</a:t>
                </a:r>
              </a:p>
            </p:txBody>
          </p:sp>
        </p:grpSp>
      </p:grpSp>
      <p:sp>
        <p:nvSpPr>
          <p:cNvPr id="11" name="矩形 10">
            <a:extLst>
              <a:ext uri="{FF2B5EF4-FFF2-40B4-BE49-F238E27FC236}">
                <a16:creationId xmlns:a16="http://schemas.microsoft.com/office/drawing/2014/main" id="{A64D0DDE-6275-8F42-291C-463EE4108D47}"/>
              </a:ext>
            </a:extLst>
          </p:cNvPr>
          <p:cNvSpPr/>
          <p:nvPr/>
        </p:nvSpPr>
        <p:spPr>
          <a:xfrm>
            <a:off x="4738685" y="2814907"/>
            <a:ext cx="2813598" cy="2044603"/>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tx1"/>
              </a:solidFill>
            </a:endParaRPr>
          </a:p>
        </p:txBody>
      </p:sp>
      <p:sp>
        <p:nvSpPr>
          <p:cNvPr id="12" name="文本框 11">
            <a:extLst>
              <a:ext uri="{FF2B5EF4-FFF2-40B4-BE49-F238E27FC236}">
                <a16:creationId xmlns:a16="http://schemas.microsoft.com/office/drawing/2014/main" id="{56D32BDE-A032-0449-45BC-91292BC9719D}"/>
              </a:ext>
            </a:extLst>
          </p:cNvPr>
          <p:cNvSpPr txBox="1"/>
          <p:nvPr/>
        </p:nvSpPr>
        <p:spPr>
          <a:xfrm>
            <a:off x="5177397" y="2925105"/>
            <a:ext cx="2006745" cy="2554545"/>
          </a:xfrm>
          <a:prstGeom prst="rect">
            <a:avLst/>
          </a:prstGeom>
          <a:noFill/>
        </p:spPr>
        <p:txBody>
          <a:bodyPr wrap="square" rtlCol="0">
            <a:spAutoFit/>
          </a:bodyPr>
          <a:lstStyle/>
          <a:p>
            <a:pPr algn="ctr"/>
            <a:endParaRPr lang="en-US" altLang="zh-CN" sz="3200" dirty="0">
              <a:solidFill>
                <a:schemeClr val="tx1"/>
              </a:solidFill>
              <a:latin typeface="Arial" panose="020B0604020202020204" pitchFamily="34" charset="0"/>
              <a:cs typeface="Arial" panose="020B0604020202020204" pitchFamily="34" charset="0"/>
            </a:endParaRPr>
          </a:p>
          <a:p>
            <a:pPr algn="ctr"/>
            <a:r>
              <a:rPr lang="zh-CN" altLang="en-US" sz="3200" dirty="0">
                <a:solidFill>
                  <a:schemeClr val="tx1"/>
                </a:solidFill>
                <a:latin typeface="Arial" panose="020B0604020202020204" pitchFamily="34" charset="0"/>
                <a:cs typeface="Arial" panose="020B0604020202020204" pitchFamily="34" charset="0"/>
              </a:rPr>
              <a:t>故障诊断</a:t>
            </a:r>
            <a:r>
              <a:rPr lang="en-US" altLang="zh-CN" sz="3200" dirty="0">
                <a:latin typeface="Arial" panose="020B0604020202020204" pitchFamily="34" charset="0"/>
                <a:cs typeface="Arial" panose="020B0604020202020204" pitchFamily="34" charset="0"/>
              </a:rPr>
              <a:t>Model</a:t>
            </a:r>
            <a:endParaRPr lang="zh-CN" altLang="en-US" sz="3200" dirty="0">
              <a:solidFill>
                <a:schemeClr val="tx1"/>
              </a:solidFill>
              <a:latin typeface="Arial" panose="020B0604020202020204" pitchFamily="34" charset="0"/>
              <a:cs typeface="Arial" panose="020B0604020202020204" pitchFamily="34" charset="0"/>
            </a:endParaRPr>
          </a:p>
          <a:p>
            <a:pPr algn="ctr"/>
            <a:endParaRPr lang="zh-CN" altLang="en-US" sz="3200" dirty="0">
              <a:solidFill>
                <a:schemeClr val="tx1"/>
              </a:solidFill>
              <a:latin typeface="Arial" panose="020B0604020202020204" pitchFamily="34" charset="0"/>
              <a:cs typeface="Arial" panose="020B0604020202020204" pitchFamily="34" charset="0"/>
            </a:endParaRPr>
          </a:p>
          <a:p>
            <a:endParaRPr lang="zh-CN" altLang="en-US" sz="3200" dirty="0">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2CE72110-E93E-89B6-8D02-74CBDC190DC6}"/>
              </a:ext>
            </a:extLst>
          </p:cNvPr>
          <p:cNvSpPr/>
          <p:nvPr/>
        </p:nvSpPr>
        <p:spPr>
          <a:xfrm>
            <a:off x="828194" y="1735481"/>
            <a:ext cx="3035797" cy="947722"/>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网络节点性能指标</a:t>
            </a:r>
          </a:p>
        </p:txBody>
      </p:sp>
      <p:sp>
        <p:nvSpPr>
          <p:cNvPr id="21" name="矩形 20">
            <a:extLst>
              <a:ext uri="{FF2B5EF4-FFF2-40B4-BE49-F238E27FC236}">
                <a16:creationId xmlns:a16="http://schemas.microsoft.com/office/drawing/2014/main" id="{C584B4F4-1168-E80E-0706-D3DD797DDA27}"/>
              </a:ext>
            </a:extLst>
          </p:cNvPr>
          <p:cNvSpPr/>
          <p:nvPr/>
        </p:nvSpPr>
        <p:spPr>
          <a:xfrm>
            <a:off x="828194" y="4516226"/>
            <a:ext cx="3035797" cy="947722"/>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通信链路性能指标</a:t>
            </a:r>
          </a:p>
        </p:txBody>
      </p:sp>
      <p:sp>
        <p:nvSpPr>
          <p:cNvPr id="22" name="矩形 21">
            <a:extLst>
              <a:ext uri="{FF2B5EF4-FFF2-40B4-BE49-F238E27FC236}">
                <a16:creationId xmlns:a16="http://schemas.microsoft.com/office/drawing/2014/main" id="{E098D734-F94D-813D-C11D-385E5524448D}"/>
              </a:ext>
            </a:extLst>
          </p:cNvPr>
          <p:cNvSpPr/>
          <p:nvPr/>
        </p:nvSpPr>
        <p:spPr>
          <a:xfrm>
            <a:off x="828194" y="2683203"/>
            <a:ext cx="3035797" cy="118541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1.</a:t>
            </a:r>
            <a:r>
              <a:rPr lang="zh-CN" altLang="en-US" sz="2400" dirty="0">
                <a:solidFill>
                  <a:schemeClr val="tx1"/>
                </a:solidFill>
              </a:rPr>
              <a:t>丢包率</a:t>
            </a:r>
            <a:r>
              <a:rPr lang="en-US" altLang="zh-CN" sz="2400" dirty="0">
                <a:solidFill>
                  <a:schemeClr val="tx1"/>
                </a:solidFill>
              </a:rPr>
              <a:t>:99%</a:t>
            </a:r>
          </a:p>
          <a:p>
            <a:r>
              <a:rPr lang="en-US" altLang="zh-CN" sz="2400" dirty="0">
                <a:solidFill>
                  <a:schemeClr val="tx1"/>
                </a:solidFill>
              </a:rPr>
              <a:t>2.</a:t>
            </a:r>
            <a:r>
              <a:rPr lang="zh-CN" altLang="en-US" sz="2400" dirty="0">
                <a:solidFill>
                  <a:schemeClr val="tx1"/>
                </a:solidFill>
              </a:rPr>
              <a:t>负载度</a:t>
            </a:r>
            <a:r>
              <a:rPr lang="en-US" altLang="zh-CN" sz="2400" dirty="0">
                <a:solidFill>
                  <a:schemeClr val="tx1"/>
                </a:solidFill>
              </a:rPr>
              <a:t>:40</a:t>
            </a:r>
            <a:endParaRPr lang="zh-CN" altLang="en-US" sz="2400" dirty="0">
              <a:solidFill>
                <a:schemeClr val="tx1"/>
              </a:solidFill>
            </a:endParaRPr>
          </a:p>
        </p:txBody>
      </p:sp>
      <p:sp>
        <p:nvSpPr>
          <p:cNvPr id="23" name="矩形 22">
            <a:extLst>
              <a:ext uri="{FF2B5EF4-FFF2-40B4-BE49-F238E27FC236}">
                <a16:creationId xmlns:a16="http://schemas.microsoft.com/office/drawing/2014/main" id="{C37CCD8E-936C-4990-992D-FF3C28FB3CB2}"/>
              </a:ext>
            </a:extLst>
          </p:cNvPr>
          <p:cNvSpPr/>
          <p:nvPr/>
        </p:nvSpPr>
        <p:spPr>
          <a:xfrm>
            <a:off x="828193" y="5463948"/>
            <a:ext cx="3035797" cy="1185412"/>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1.</a:t>
            </a:r>
            <a:r>
              <a:rPr lang="zh-CN" altLang="en-US" sz="2400" dirty="0">
                <a:solidFill>
                  <a:schemeClr val="tx1"/>
                </a:solidFill>
              </a:rPr>
              <a:t>速率</a:t>
            </a:r>
            <a:r>
              <a:rPr lang="en-US" altLang="zh-CN" sz="2400" dirty="0">
                <a:solidFill>
                  <a:schemeClr val="tx1"/>
                </a:solidFill>
              </a:rPr>
              <a:t>:12b/s</a:t>
            </a:r>
          </a:p>
          <a:p>
            <a:r>
              <a:rPr lang="en-US" altLang="zh-CN" sz="2400" dirty="0">
                <a:solidFill>
                  <a:schemeClr val="tx1"/>
                </a:solidFill>
              </a:rPr>
              <a:t>2.</a:t>
            </a:r>
            <a:r>
              <a:rPr lang="zh-CN" altLang="en-US" sz="2400" dirty="0">
                <a:solidFill>
                  <a:schemeClr val="tx1"/>
                </a:solidFill>
              </a:rPr>
              <a:t>传输字节数量</a:t>
            </a:r>
            <a:r>
              <a:rPr lang="en-US" altLang="zh-CN" sz="2400" dirty="0">
                <a:solidFill>
                  <a:schemeClr val="tx1"/>
                </a:solidFill>
              </a:rPr>
              <a:t>:20kb</a:t>
            </a:r>
          </a:p>
          <a:p>
            <a:r>
              <a:rPr lang="en-US" altLang="zh-CN" sz="2400" dirty="0">
                <a:solidFill>
                  <a:schemeClr val="tx1"/>
                </a:solidFill>
              </a:rPr>
              <a:t>3.</a:t>
            </a:r>
            <a:r>
              <a:rPr lang="zh-CN" altLang="en-US" sz="2400" dirty="0">
                <a:solidFill>
                  <a:schemeClr val="tx1"/>
                </a:solidFill>
              </a:rPr>
              <a:t>接受字节</a:t>
            </a:r>
            <a:r>
              <a:rPr lang="en-US" altLang="zh-CN" sz="2400" dirty="0">
                <a:solidFill>
                  <a:schemeClr val="tx1"/>
                </a:solidFill>
              </a:rPr>
              <a:t>0kb</a:t>
            </a:r>
            <a:endParaRPr lang="zh-CN" altLang="en-US" sz="2400" dirty="0">
              <a:solidFill>
                <a:schemeClr val="tx1"/>
              </a:solidFill>
            </a:endParaRPr>
          </a:p>
        </p:txBody>
      </p:sp>
      <p:cxnSp>
        <p:nvCxnSpPr>
          <p:cNvPr id="25" name="直接箭头连接符 24">
            <a:extLst>
              <a:ext uri="{FF2B5EF4-FFF2-40B4-BE49-F238E27FC236}">
                <a16:creationId xmlns:a16="http://schemas.microsoft.com/office/drawing/2014/main" id="{9A422105-0FFA-F455-860D-E6BD00A7C3D9}"/>
              </a:ext>
            </a:extLst>
          </p:cNvPr>
          <p:cNvCxnSpPr>
            <a:cxnSpLocks/>
            <a:stCxn id="20" idx="3"/>
            <a:endCxn id="11" idx="1"/>
          </p:cNvCxnSpPr>
          <p:nvPr/>
        </p:nvCxnSpPr>
        <p:spPr>
          <a:xfrm>
            <a:off x="3863991" y="2209342"/>
            <a:ext cx="874694" cy="162786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23E8539-40F9-15AD-5ED4-2A63F6886580}"/>
              </a:ext>
            </a:extLst>
          </p:cNvPr>
          <p:cNvCxnSpPr>
            <a:cxnSpLocks/>
            <a:stCxn id="21" idx="3"/>
            <a:endCxn id="11" idx="1"/>
          </p:cNvCxnSpPr>
          <p:nvPr/>
        </p:nvCxnSpPr>
        <p:spPr>
          <a:xfrm flipV="1">
            <a:off x="3863991" y="3837209"/>
            <a:ext cx="874694" cy="115287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056E9CF-0B4D-04C3-D470-0DD3AAF507F4}"/>
              </a:ext>
            </a:extLst>
          </p:cNvPr>
          <p:cNvSpPr/>
          <p:nvPr/>
        </p:nvSpPr>
        <p:spPr>
          <a:xfrm>
            <a:off x="8726323" y="2683203"/>
            <a:ext cx="3035797" cy="947722"/>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网络节点故障类别</a:t>
            </a:r>
          </a:p>
        </p:txBody>
      </p:sp>
      <p:cxnSp>
        <p:nvCxnSpPr>
          <p:cNvPr id="32" name="直接箭头连接符 31">
            <a:extLst>
              <a:ext uri="{FF2B5EF4-FFF2-40B4-BE49-F238E27FC236}">
                <a16:creationId xmlns:a16="http://schemas.microsoft.com/office/drawing/2014/main" id="{1665FA44-4663-5667-AD54-3583E86F94EF}"/>
              </a:ext>
            </a:extLst>
          </p:cNvPr>
          <p:cNvCxnSpPr>
            <a:cxnSpLocks/>
            <a:stCxn id="11" idx="3"/>
          </p:cNvCxnSpPr>
          <p:nvPr/>
        </p:nvCxnSpPr>
        <p:spPr>
          <a:xfrm flipV="1">
            <a:off x="7552283" y="3810191"/>
            <a:ext cx="1174040" cy="2701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7A1E45F1-F193-5761-F0FD-B935C0A579E9}"/>
              </a:ext>
            </a:extLst>
          </p:cNvPr>
          <p:cNvSpPr/>
          <p:nvPr/>
        </p:nvSpPr>
        <p:spPr>
          <a:xfrm>
            <a:off x="8726323" y="3630925"/>
            <a:ext cx="3035797" cy="1185412"/>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1.node_down</a:t>
            </a:r>
            <a:endParaRPr lang="zh-CN" altLang="en-US" sz="2400" dirty="0">
              <a:solidFill>
                <a:schemeClr val="tx1"/>
              </a:solidFill>
            </a:endParaRPr>
          </a:p>
        </p:txBody>
      </p:sp>
      <p:cxnSp>
        <p:nvCxnSpPr>
          <p:cNvPr id="41" name="直接箭头连接符 40">
            <a:extLst>
              <a:ext uri="{FF2B5EF4-FFF2-40B4-BE49-F238E27FC236}">
                <a16:creationId xmlns:a16="http://schemas.microsoft.com/office/drawing/2014/main" id="{B5990839-E638-5209-B65A-24F66E016AA3}"/>
              </a:ext>
            </a:extLst>
          </p:cNvPr>
          <p:cNvCxnSpPr>
            <a:cxnSpLocks/>
            <a:stCxn id="38" idx="3"/>
            <a:endCxn id="47" idx="1"/>
          </p:cNvCxnSpPr>
          <p:nvPr/>
        </p:nvCxnSpPr>
        <p:spPr>
          <a:xfrm flipV="1">
            <a:off x="4151665" y="1582993"/>
            <a:ext cx="2350606" cy="120151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1B7D5864-EA27-0263-07CD-BEC6CF6D68F0}"/>
              </a:ext>
            </a:extLst>
          </p:cNvPr>
          <p:cNvSpPr/>
          <p:nvPr/>
        </p:nvSpPr>
        <p:spPr>
          <a:xfrm>
            <a:off x="6980076" y="956273"/>
            <a:ext cx="2417142" cy="947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128E7819-F1FC-8B45-E792-725D27B56F02}"/>
              </a:ext>
            </a:extLst>
          </p:cNvPr>
          <p:cNvSpPr txBox="1"/>
          <p:nvPr/>
        </p:nvSpPr>
        <p:spPr>
          <a:xfrm>
            <a:off x="6502271" y="1167494"/>
            <a:ext cx="4747690" cy="830997"/>
          </a:xfrm>
          <a:prstGeom prst="rect">
            <a:avLst/>
          </a:prstGeom>
          <a:noFill/>
          <a:ln w="38100">
            <a:solidFill>
              <a:srgbClr val="FF0000"/>
            </a:solidFill>
            <a:prstDash val="lgDash"/>
          </a:ln>
        </p:spPr>
        <p:txBody>
          <a:bodyPr wrap="square" rtlCol="0">
            <a:spAutoFit/>
          </a:bodyPr>
          <a:lstStyle/>
          <a:p>
            <a:r>
              <a:rPr lang="en-US" altLang="zh-CN" sz="2400" dirty="0"/>
              <a:t> 1. The packet loss rate is too high</a:t>
            </a:r>
          </a:p>
          <a:p>
            <a:r>
              <a:rPr lang="en-US" altLang="zh-CN" sz="2400" dirty="0"/>
              <a:t> 2. Node overload</a:t>
            </a:r>
            <a:endParaRPr lang="zh-CN" altLang="en-US" sz="2400" dirty="0"/>
          </a:p>
        </p:txBody>
      </p:sp>
      <p:sp>
        <p:nvSpPr>
          <p:cNvPr id="48" name="星形: 五角 47">
            <a:extLst>
              <a:ext uri="{FF2B5EF4-FFF2-40B4-BE49-F238E27FC236}">
                <a16:creationId xmlns:a16="http://schemas.microsoft.com/office/drawing/2014/main" id="{44193737-D7F5-A45B-EA41-0ED51F7172B9}"/>
              </a:ext>
            </a:extLst>
          </p:cNvPr>
          <p:cNvSpPr/>
          <p:nvPr/>
        </p:nvSpPr>
        <p:spPr>
          <a:xfrm>
            <a:off x="7034720" y="2560189"/>
            <a:ext cx="608444" cy="541748"/>
          </a:xfrm>
          <a:prstGeom prst="star5">
            <a:avLst/>
          </a:prstGeom>
          <a:solidFill>
            <a:srgbClr val="FF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表格 23">
            <a:extLst>
              <a:ext uri="{FF2B5EF4-FFF2-40B4-BE49-F238E27FC236}">
                <a16:creationId xmlns:a16="http://schemas.microsoft.com/office/drawing/2014/main" id="{16B49BEC-CF2A-7230-5634-DE45096D3DF2}"/>
              </a:ext>
            </a:extLst>
          </p:cNvPr>
          <p:cNvGraphicFramePr>
            <a:graphicFrameLocks noGrp="1"/>
          </p:cNvGraphicFramePr>
          <p:nvPr>
            <p:extLst>
              <p:ext uri="{D42A27DB-BD31-4B8C-83A1-F6EECF244321}">
                <p14:modId xmlns:p14="http://schemas.microsoft.com/office/powerpoint/2010/main" val="2490524249"/>
              </p:ext>
            </p:extLst>
          </p:nvPr>
        </p:nvGraphicFramePr>
        <p:xfrm>
          <a:off x="4444574" y="5335719"/>
          <a:ext cx="7174659" cy="1107440"/>
        </p:xfrm>
        <a:graphic>
          <a:graphicData uri="http://schemas.openxmlformats.org/drawingml/2006/table">
            <a:tbl>
              <a:tblPr firstRow="1" bandRow="1">
                <a:tableStyleId>{5C22544A-7EE6-4342-B048-85BDC9FD1C3A}</a:tableStyleId>
              </a:tblPr>
              <a:tblGrid>
                <a:gridCol w="2391553">
                  <a:extLst>
                    <a:ext uri="{9D8B030D-6E8A-4147-A177-3AD203B41FA5}">
                      <a16:colId xmlns:a16="http://schemas.microsoft.com/office/drawing/2014/main" val="282356497"/>
                    </a:ext>
                  </a:extLst>
                </a:gridCol>
                <a:gridCol w="1423953">
                  <a:extLst>
                    <a:ext uri="{9D8B030D-6E8A-4147-A177-3AD203B41FA5}">
                      <a16:colId xmlns:a16="http://schemas.microsoft.com/office/drawing/2014/main" val="2825999689"/>
                    </a:ext>
                  </a:extLst>
                </a:gridCol>
                <a:gridCol w="3359153">
                  <a:extLst>
                    <a:ext uri="{9D8B030D-6E8A-4147-A177-3AD203B41FA5}">
                      <a16:colId xmlns:a16="http://schemas.microsoft.com/office/drawing/2014/main" val="802659568"/>
                    </a:ext>
                  </a:extLst>
                </a:gridCol>
              </a:tblGrid>
              <a:tr h="328459">
                <a:tc>
                  <a:txBody>
                    <a:bodyPr/>
                    <a:lstStyle/>
                    <a:p>
                      <a:pPr algn="ctr"/>
                      <a:r>
                        <a:rPr lang="zh-CN" altLang="en-US" dirty="0"/>
                        <a:t>指标名称</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r>
                        <a:rPr lang="zh-CN" altLang="en-US" dirty="0"/>
                        <a:t>正常数值</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tc>
                  <a:txBody>
                    <a:bodyPr/>
                    <a:lstStyle/>
                    <a:p>
                      <a:pPr algn="ctr"/>
                      <a:r>
                        <a:rPr lang="zh-CN" altLang="en-US" dirty="0"/>
                        <a:t>描述</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76886184"/>
                  </a:ext>
                </a:extLst>
              </a:tr>
              <a:tr h="370840">
                <a:tc>
                  <a:txBody>
                    <a:bodyPr/>
                    <a:lstStyle/>
                    <a:p>
                      <a:pPr algn="ctr"/>
                      <a:r>
                        <a:rPr lang="en-US" altLang="zh-CN" dirty="0"/>
                        <a:t>Packet loss</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altLang="zh-CN" dirty="0"/>
                        <a:t>0.2</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altLang="zh-CN" sz="1800" dirty="0"/>
                        <a:t>The packet loss rate is too high.</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00115921"/>
                  </a:ext>
                </a:extLst>
              </a:tr>
              <a:tr h="370840">
                <a:tc>
                  <a:txBody>
                    <a:bodyPr/>
                    <a:lstStyle/>
                    <a:p>
                      <a:pPr algn="ctr"/>
                      <a:r>
                        <a:rPr lang="en-US" altLang="zh-CN" dirty="0"/>
                        <a:t>Fault category</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altLang="zh-CN" dirty="0"/>
                        <a:t>1</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tc>
                  <a:txBody>
                    <a:bodyPr/>
                    <a:lstStyle/>
                    <a:p>
                      <a:pPr algn="ctr"/>
                      <a:r>
                        <a:rPr lang="en-US" altLang="zh-CN" dirty="0"/>
                        <a:t>Node down</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703039631"/>
                  </a:ext>
                </a:extLst>
              </a:tr>
            </a:tbl>
          </a:graphicData>
        </a:graphic>
      </p:graphicFrame>
    </p:spTree>
    <p:extLst>
      <p:ext uri="{BB962C8B-B14F-4D97-AF65-F5344CB8AC3E}">
        <p14:creationId xmlns:p14="http://schemas.microsoft.com/office/powerpoint/2010/main" val="343431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6FDD2A-1E69-5CDE-9853-12E510E347EB}"/>
              </a:ext>
            </a:extLst>
          </p:cNvPr>
          <p:cNvSpPr/>
          <p:nvPr/>
        </p:nvSpPr>
        <p:spPr>
          <a:xfrm>
            <a:off x="211518" y="3262972"/>
            <a:ext cx="1451327" cy="584775"/>
          </a:xfrm>
          <a:prstGeom prst="rect">
            <a:avLst/>
          </a:prstGeom>
          <a:noFill/>
        </p:spPr>
        <p:txBody>
          <a:bodyPr wrap="squar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数据集</a:t>
            </a:r>
          </a:p>
        </p:txBody>
      </p:sp>
      <p:sp>
        <p:nvSpPr>
          <p:cNvPr id="3" name="文本框 2">
            <a:extLst>
              <a:ext uri="{FF2B5EF4-FFF2-40B4-BE49-F238E27FC236}">
                <a16:creationId xmlns:a16="http://schemas.microsoft.com/office/drawing/2014/main" id="{7E03947C-DFA0-93C9-87F4-0CAA22A4350C}"/>
              </a:ext>
            </a:extLst>
          </p:cNvPr>
          <p:cNvSpPr txBox="1"/>
          <p:nvPr/>
        </p:nvSpPr>
        <p:spPr>
          <a:xfrm>
            <a:off x="2498502" y="1882601"/>
            <a:ext cx="3086086" cy="523220"/>
          </a:xfrm>
          <a:prstGeom prst="rect">
            <a:avLst/>
          </a:prstGeom>
          <a:noFill/>
          <a:ln w="41275">
            <a:solidFill>
              <a:schemeClr val="accent1"/>
            </a:solidFill>
            <a:prstDash val="dash"/>
          </a:ln>
        </p:spPr>
        <p:txBody>
          <a:bodyPr wrap="square" rtlCol="0">
            <a:spAutoFit/>
          </a:bodyPr>
          <a:lstStyle/>
          <a:p>
            <a:pPr algn="ctr"/>
            <a:r>
              <a:rPr lang="en-US" altLang="zh-CN" sz="2800" dirty="0"/>
              <a:t>1</a:t>
            </a:r>
            <a:r>
              <a:rPr lang="zh-CN" altLang="en-US" sz="2800" dirty="0"/>
              <a:t>、类型不全面</a:t>
            </a:r>
          </a:p>
        </p:txBody>
      </p:sp>
      <p:sp>
        <p:nvSpPr>
          <p:cNvPr id="10" name="文本框 9">
            <a:extLst>
              <a:ext uri="{FF2B5EF4-FFF2-40B4-BE49-F238E27FC236}">
                <a16:creationId xmlns:a16="http://schemas.microsoft.com/office/drawing/2014/main" id="{94125D06-589F-60EB-9A02-DCB032E44498}"/>
              </a:ext>
            </a:extLst>
          </p:cNvPr>
          <p:cNvSpPr txBox="1"/>
          <p:nvPr/>
        </p:nvSpPr>
        <p:spPr>
          <a:xfrm>
            <a:off x="2498501" y="3285798"/>
            <a:ext cx="3081129" cy="523220"/>
          </a:xfrm>
          <a:prstGeom prst="rect">
            <a:avLst/>
          </a:prstGeom>
          <a:noFill/>
          <a:ln w="41275">
            <a:solidFill>
              <a:schemeClr val="accent1"/>
            </a:solidFill>
            <a:prstDash val="dash"/>
          </a:ln>
        </p:spPr>
        <p:txBody>
          <a:bodyPr wrap="square" rtlCol="0">
            <a:spAutoFit/>
          </a:bodyPr>
          <a:lstStyle/>
          <a:p>
            <a:pPr algn="ctr"/>
            <a:r>
              <a:rPr lang="en-US" altLang="zh-CN" sz="2800" dirty="0"/>
              <a:t>2</a:t>
            </a:r>
            <a:r>
              <a:rPr lang="zh-CN" altLang="en-US" sz="2800" dirty="0"/>
              <a:t>、描述不统一</a:t>
            </a:r>
          </a:p>
        </p:txBody>
      </p:sp>
      <p:sp>
        <p:nvSpPr>
          <p:cNvPr id="11" name="文本框 10">
            <a:extLst>
              <a:ext uri="{FF2B5EF4-FFF2-40B4-BE49-F238E27FC236}">
                <a16:creationId xmlns:a16="http://schemas.microsoft.com/office/drawing/2014/main" id="{97DD6A28-3465-2754-B0C8-AFAD047CE9C4}"/>
              </a:ext>
            </a:extLst>
          </p:cNvPr>
          <p:cNvSpPr txBox="1"/>
          <p:nvPr/>
        </p:nvSpPr>
        <p:spPr>
          <a:xfrm>
            <a:off x="2498502" y="4696025"/>
            <a:ext cx="3081128" cy="523220"/>
          </a:xfrm>
          <a:prstGeom prst="rect">
            <a:avLst/>
          </a:prstGeom>
          <a:noFill/>
          <a:ln w="41275">
            <a:solidFill>
              <a:schemeClr val="accent1"/>
            </a:solidFill>
            <a:prstDash val="dash"/>
          </a:ln>
        </p:spPr>
        <p:txBody>
          <a:bodyPr wrap="square" rtlCol="0">
            <a:spAutoFit/>
          </a:bodyPr>
          <a:lstStyle/>
          <a:p>
            <a:pPr algn="ctr"/>
            <a:r>
              <a:rPr lang="en-US" altLang="zh-CN" sz="2800" dirty="0"/>
              <a:t>3</a:t>
            </a:r>
            <a:r>
              <a:rPr lang="zh-CN" altLang="en-US" sz="2800" dirty="0"/>
              <a:t>、数据数量少</a:t>
            </a:r>
          </a:p>
        </p:txBody>
      </p:sp>
      <p:cxnSp>
        <p:nvCxnSpPr>
          <p:cNvPr id="12" name="直接箭头连接符 11">
            <a:extLst>
              <a:ext uri="{FF2B5EF4-FFF2-40B4-BE49-F238E27FC236}">
                <a16:creationId xmlns:a16="http://schemas.microsoft.com/office/drawing/2014/main" id="{30758AD8-C603-5E40-EF45-72165678555C}"/>
              </a:ext>
            </a:extLst>
          </p:cNvPr>
          <p:cNvCxnSpPr>
            <a:cxnSpLocks/>
            <a:stCxn id="2" idx="3"/>
            <a:endCxn id="3" idx="1"/>
          </p:cNvCxnSpPr>
          <p:nvPr/>
        </p:nvCxnSpPr>
        <p:spPr>
          <a:xfrm flipV="1">
            <a:off x="1662845" y="2144211"/>
            <a:ext cx="835657" cy="1411149"/>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EEFFB3C-B7FE-5061-ECE2-6B6FE9B99841}"/>
              </a:ext>
            </a:extLst>
          </p:cNvPr>
          <p:cNvCxnSpPr>
            <a:cxnSpLocks/>
            <a:stCxn id="2" idx="3"/>
            <a:endCxn id="10" idx="1"/>
          </p:cNvCxnSpPr>
          <p:nvPr/>
        </p:nvCxnSpPr>
        <p:spPr>
          <a:xfrm flipV="1">
            <a:off x="1662845" y="3547408"/>
            <a:ext cx="835656" cy="7952"/>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B189CE8-9A97-9ACF-3525-29DB9F6BE66C}"/>
              </a:ext>
            </a:extLst>
          </p:cNvPr>
          <p:cNvCxnSpPr>
            <a:cxnSpLocks/>
            <a:stCxn id="2" idx="3"/>
            <a:endCxn id="11" idx="1"/>
          </p:cNvCxnSpPr>
          <p:nvPr/>
        </p:nvCxnSpPr>
        <p:spPr>
          <a:xfrm>
            <a:off x="1662845" y="3555360"/>
            <a:ext cx="835657" cy="1402275"/>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33ACE82D-A1D3-7C66-5D2D-338449EB70AB}"/>
              </a:ext>
            </a:extLst>
          </p:cNvPr>
          <p:cNvGrpSpPr/>
          <p:nvPr/>
        </p:nvGrpSpPr>
        <p:grpSpPr>
          <a:xfrm>
            <a:off x="309925" y="232656"/>
            <a:ext cx="6848461" cy="947722"/>
            <a:chOff x="122182" y="84408"/>
            <a:chExt cx="6848461" cy="947722"/>
          </a:xfrm>
        </p:grpSpPr>
        <p:pic>
          <p:nvPicPr>
            <p:cNvPr id="5" name="图片 4">
              <a:extLst>
                <a:ext uri="{FF2B5EF4-FFF2-40B4-BE49-F238E27FC236}">
                  <a16:creationId xmlns:a16="http://schemas.microsoft.com/office/drawing/2014/main" id="{D4EA8077-5107-B8B3-609C-6E7DB1755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9A27B561-7106-F7B2-C53F-B78C086EEBDD}"/>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05</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261E291C-80BE-F39A-B118-000C8B5BB61D}"/>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F2445E44-2A94-A886-4196-14B01C638692}"/>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思考</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045621BF-7676-7FE6-6EF5-7CBBA818E796}"/>
                  </a:ext>
                </a:extLst>
              </p:cNvPr>
              <p:cNvSpPr/>
              <p:nvPr/>
            </p:nvSpPr>
            <p:spPr>
              <a:xfrm>
                <a:off x="1410987" y="588447"/>
                <a:ext cx="843501"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Thinking</a:t>
                </a:r>
              </a:p>
            </p:txBody>
          </p:sp>
        </p:grpSp>
      </p:grpSp>
      <p:sp>
        <p:nvSpPr>
          <p:cNvPr id="19" name="文本框 18">
            <a:extLst>
              <a:ext uri="{FF2B5EF4-FFF2-40B4-BE49-F238E27FC236}">
                <a16:creationId xmlns:a16="http://schemas.microsoft.com/office/drawing/2014/main" id="{8BBBBD86-1443-CA22-54AA-09924F8F4588}"/>
              </a:ext>
            </a:extLst>
          </p:cNvPr>
          <p:cNvSpPr txBox="1"/>
          <p:nvPr/>
        </p:nvSpPr>
        <p:spPr>
          <a:xfrm>
            <a:off x="6316879" y="1836103"/>
            <a:ext cx="4194125" cy="46166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r>
              <a:rPr lang="en-US" altLang="zh-CN" sz="2400" b="0" i="0" dirty="0">
                <a:effectLst/>
                <a:latin typeface="-apple-system"/>
              </a:rPr>
              <a:t>1</a:t>
            </a:r>
            <a:r>
              <a:rPr lang="zh-CN" altLang="en-US" sz="2400" b="0" i="0" dirty="0">
                <a:effectLst/>
                <a:latin typeface="-apple-system"/>
              </a:rPr>
              <a:t>、数据处理步骤少</a:t>
            </a:r>
            <a:endParaRPr lang="zh-CN" altLang="en-US" sz="2400" dirty="0"/>
          </a:p>
        </p:txBody>
      </p:sp>
      <p:sp>
        <p:nvSpPr>
          <p:cNvPr id="32" name="文本框 31">
            <a:extLst>
              <a:ext uri="{FF2B5EF4-FFF2-40B4-BE49-F238E27FC236}">
                <a16:creationId xmlns:a16="http://schemas.microsoft.com/office/drawing/2014/main" id="{819ECBA7-7BFC-2986-9F6F-FEC59F16010C}"/>
              </a:ext>
            </a:extLst>
          </p:cNvPr>
          <p:cNvSpPr txBox="1"/>
          <p:nvPr/>
        </p:nvSpPr>
        <p:spPr>
          <a:xfrm>
            <a:off x="6316879" y="3262972"/>
            <a:ext cx="4194125" cy="2308324"/>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r>
              <a:rPr lang="en-US" altLang="zh-CN" sz="2400" b="0" i="0" dirty="0">
                <a:effectLst/>
                <a:latin typeface="-apple-system"/>
              </a:rPr>
              <a:t>2</a:t>
            </a:r>
            <a:r>
              <a:rPr lang="zh-CN" altLang="en-US" sz="2400" b="0" i="0" dirty="0">
                <a:effectLst/>
                <a:latin typeface="-apple-system"/>
              </a:rPr>
              <a:t>、通过多种方式的整合和验证，增加了对噪声或不准确数据的抵抗能力</a:t>
            </a:r>
            <a:endParaRPr lang="en-US" altLang="zh-CN" sz="2400" b="0" i="0" dirty="0">
              <a:effectLst/>
              <a:latin typeface="-apple-system"/>
            </a:endParaRPr>
          </a:p>
          <a:p>
            <a:endParaRPr lang="en-US" altLang="zh-CN" sz="2400" b="0" i="0" dirty="0">
              <a:effectLst/>
              <a:latin typeface="-apple-system"/>
            </a:endParaRPr>
          </a:p>
          <a:p>
            <a:r>
              <a:rPr lang="en-US" altLang="zh-CN" sz="2400" dirty="0">
                <a:latin typeface="-apple-system"/>
              </a:rPr>
              <a:t>3</a:t>
            </a:r>
            <a:r>
              <a:rPr lang="zh-CN" altLang="en-US" sz="2400" b="0" i="0" dirty="0">
                <a:effectLst/>
                <a:latin typeface="-apple-system"/>
              </a:rPr>
              <a:t>、整合多种语义表述，生成句子质量高。</a:t>
            </a:r>
            <a:endParaRPr lang="zh-CN" altLang="en-US" sz="2400" dirty="0"/>
          </a:p>
        </p:txBody>
      </p:sp>
      <p:cxnSp>
        <p:nvCxnSpPr>
          <p:cNvPr id="33" name="直接箭头连接符 32">
            <a:extLst>
              <a:ext uri="{FF2B5EF4-FFF2-40B4-BE49-F238E27FC236}">
                <a16:creationId xmlns:a16="http://schemas.microsoft.com/office/drawing/2014/main" id="{66E0A206-A3A3-C7A4-82C0-4E579CE888DF}"/>
              </a:ext>
            </a:extLst>
          </p:cNvPr>
          <p:cNvCxnSpPr>
            <a:cxnSpLocks/>
            <a:stCxn id="3" idx="3"/>
            <a:endCxn id="19" idx="1"/>
          </p:cNvCxnSpPr>
          <p:nvPr/>
        </p:nvCxnSpPr>
        <p:spPr>
          <a:xfrm flipV="1">
            <a:off x="5584588" y="2066936"/>
            <a:ext cx="732291" cy="77275"/>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D5F5C74-2A6C-12F0-C1C7-41D68645144E}"/>
              </a:ext>
            </a:extLst>
          </p:cNvPr>
          <p:cNvCxnSpPr>
            <a:cxnSpLocks/>
            <a:stCxn id="10" idx="3"/>
            <a:endCxn id="32" idx="1"/>
          </p:cNvCxnSpPr>
          <p:nvPr/>
        </p:nvCxnSpPr>
        <p:spPr>
          <a:xfrm>
            <a:off x="5579630" y="3547408"/>
            <a:ext cx="737249" cy="869726"/>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563C30B-CA2C-F4BC-3993-58CC9F7D2982}"/>
              </a:ext>
            </a:extLst>
          </p:cNvPr>
          <p:cNvCxnSpPr>
            <a:cxnSpLocks/>
            <a:stCxn id="11" idx="3"/>
            <a:endCxn id="32" idx="1"/>
          </p:cNvCxnSpPr>
          <p:nvPr/>
        </p:nvCxnSpPr>
        <p:spPr>
          <a:xfrm flipV="1">
            <a:off x="5579630" y="4417134"/>
            <a:ext cx="737249" cy="540501"/>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5FBDB07-9BE0-CCC7-32E4-ADDB5B9E8DA2}"/>
              </a:ext>
            </a:extLst>
          </p:cNvPr>
          <p:cNvSpPr txBox="1"/>
          <p:nvPr/>
        </p:nvSpPr>
        <p:spPr>
          <a:xfrm>
            <a:off x="6426294" y="828723"/>
            <a:ext cx="3975293" cy="523220"/>
          </a:xfrm>
          <a:prstGeom prst="rect">
            <a:avLst/>
          </a:prstGeom>
          <a:noFill/>
          <a:ln w="41275">
            <a:solidFill>
              <a:srgbClr val="FF0000"/>
            </a:solidFill>
            <a:prstDash val="dash"/>
          </a:ln>
        </p:spPr>
        <p:txBody>
          <a:bodyPr wrap="square" rtlCol="0">
            <a:spAutoFit/>
          </a:bodyPr>
          <a:lstStyle/>
          <a:p>
            <a:pPr algn="ctr"/>
            <a:r>
              <a:rPr lang="zh-CN" altLang="en-US" sz="2800" dirty="0"/>
              <a:t>扩展新故障表现，类型</a:t>
            </a:r>
          </a:p>
        </p:txBody>
      </p:sp>
      <p:cxnSp>
        <p:nvCxnSpPr>
          <p:cNvPr id="23" name="直接箭头连接符 22">
            <a:extLst>
              <a:ext uri="{FF2B5EF4-FFF2-40B4-BE49-F238E27FC236}">
                <a16:creationId xmlns:a16="http://schemas.microsoft.com/office/drawing/2014/main" id="{BFEFDFE6-1C96-DD68-5FA6-A0EA57A6E2D2}"/>
              </a:ext>
            </a:extLst>
          </p:cNvPr>
          <p:cNvCxnSpPr>
            <a:cxnSpLocks/>
            <a:stCxn id="22" idx="2"/>
            <a:endCxn id="19" idx="0"/>
          </p:cNvCxnSpPr>
          <p:nvPr/>
        </p:nvCxnSpPr>
        <p:spPr>
          <a:xfrm>
            <a:off x="8413941" y="1351943"/>
            <a:ext cx="1" cy="48416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84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612BC86C-0FE0-4A70-E3A4-A346B50D8D97}"/>
              </a:ext>
            </a:extLst>
          </p:cNvPr>
          <p:cNvSpPr txBox="1"/>
          <p:nvPr/>
        </p:nvSpPr>
        <p:spPr>
          <a:xfrm>
            <a:off x="9946695" y="4599805"/>
            <a:ext cx="453651" cy="1184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3" name="文本框 6">
            <a:extLst>
              <a:ext uri="{FF2B5EF4-FFF2-40B4-BE49-F238E27FC236}">
                <a16:creationId xmlns:a16="http://schemas.microsoft.com/office/drawing/2014/main" id="{A3136719-16CE-F625-AFB7-80194BA85524}"/>
              </a:ext>
            </a:extLst>
          </p:cNvPr>
          <p:cNvSpPr txBox="1"/>
          <p:nvPr/>
        </p:nvSpPr>
        <p:spPr>
          <a:xfrm>
            <a:off x="1819223" y="1615753"/>
            <a:ext cx="6125306"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400" dirty="0">
                <a:solidFill>
                  <a:srgbClr val="44546A"/>
                </a:solidFill>
                <a:cs typeface="+mn-ea"/>
                <a:sym typeface="+mn-lt"/>
              </a:rPr>
              <a:t>感谢您的倾听</a:t>
            </a:r>
          </a:p>
        </p:txBody>
      </p:sp>
      <p:cxnSp>
        <p:nvCxnSpPr>
          <p:cNvPr id="11" name="直接连接符 10">
            <a:extLst>
              <a:ext uri="{FF2B5EF4-FFF2-40B4-BE49-F238E27FC236}">
                <a16:creationId xmlns:a16="http://schemas.microsoft.com/office/drawing/2014/main" id="{9891CCE8-0EF9-2E11-0087-477F12404819}"/>
              </a:ext>
            </a:extLst>
          </p:cNvPr>
          <p:cNvCxnSpPr/>
          <p:nvPr/>
        </p:nvCxnSpPr>
        <p:spPr>
          <a:xfrm>
            <a:off x="1911821" y="2522281"/>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124D8FE3-559A-4371-B1B6-E9A1E8146842}"/>
              </a:ext>
            </a:extLst>
          </p:cNvPr>
          <p:cNvGrpSpPr/>
          <p:nvPr/>
        </p:nvGrpSpPr>
        <p:grpSpPr>
          <a:xfrm>
            <a:off x="1531817" y="4116083"/>
            <a:ext cx="3350059" cy="461665"/>
            <a:chOff x="688897" y="4023193"/>
            <a:chExt cx="3350059" cy="461665"/>
          </a:xfrm>
        </p:grpSpPr>
        <p:sp>
          <p:nvSpPr>
            <p:cNvPr id="17" name="文本框 27">
              <a:extLst>
                <a:ext uri="{FF2B5EF4-FFF2-40B4-BE49-F238E27FC236}">
                  <a16:creationId xmlns:a16="http://schemas.microsoft.com/office/drawing/2014/main" id="{AB47AFB2-C924-481B-8688-57B2735BAEAF}"/>
                </a:ext>
              </a:extLst>
            </p:cNvPr>
            <p:cNvSpPr txBox="1"/>
            <p:nvPr/>
          </p:nvSpPr>
          <p:spPr>
            <a:xfrm>
              <a:off x="688897" y="4023193"/>
              <a:ext cx="1107996"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44546A"/>
                  </a:solidFill>
                  <a:cs typeface="+mn-ea"/>
                  <a:sym typeface="+mn-lt"/>
                </a:rPr>
                <a:t>汇报人</a:t>
              </a:r>
            </a:p>
          </p:txBody>
        </p:sp>
        <p:cxnSp>
          <p:nvCxnSpPr>
            <p:cNvPr id="18" name="直接连接符 17">
              <a:extLst>
                <a:ext uri="{FF2B5EF4-FFF2-40B4-BE49-F238E27FC236}">
                  <a16:creationId xmlns:a16="http://schemas.microsoft.com/office/drawing/2014/main" id="{F6C65EB6-793D-460E-A7B0-965BFCE368D3}"/>
                </a:ext>
              </a:extLst>
            </p:cNvPr>
            <p:cNvCxnSpPr>
              <a:cxnSpLocks/>
            </p:cNvCxnSpPr>
            <p:nvPr/>
          </p:nvCxnSpPr>
          <p:spPr>
            <a:xfrm>
              <a:off x="1807409" y="4392525"/>
              <a:ext cx="2231547" cy="4949"/>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23">
              <a:extLst>
                <a:ext uri="{FF2B5EF4-FFF2-40B4-BE49-F238E27FC236}">
                  <a16:creationId xmlns:a16="http://schemas.microsoft.com/office/drawing/2014/main" id="{75DCE348-3621-48FD-9FD5-6410EC7D81E1}"/>
                </a:ext>
              </a:extLst>
            </p:cNvPr>
            <p:cNvSpPr txBox="1"/>
            <p:nvPr/>
          </p:nvSpPr>
          <p:spPr>
            <a:xfrm>
              <a:off x="2484600" y="4023193"/>
              <a:ext cx="8771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546A"/>
                  </a:solidFill>
                  <a:effectLst/>
                  <a:uLnTx/>
                  <a:uFillTx/>
                  <a:cs typeface="+mn-ea"/>
                  <a:sym typeface="+mn-lt"/>
                </a:rPr>
                <a:t>王啸楠</a:t>
              </a:r>
            </a:p>
          </p:txBody>
        </p:sp>
      </p:grpSp>
      <p:grpSp>
        <p:nvGrpSpPr>
          <p:cNvPr id="13" name="组合 12">
            <a:extLst>
              <a:ext uri="{FF2B5EF4-FFF2-40B4-BE49-F238E27FC236}">
                <a16:creationId xmlns:a16="http://schemas.microsoft.com/office/drawing/2014/main" id="{BCE6B467-AFB8-420A-A2B2-F75861043AB0}"/>
              </a:ext>
            </a:extLst>
          </p:cNvPr>
          <p:cNvGrpSpPr/>
          <p:nvPr/>
        </p:nvGrpSpPr>
        <p:grpSpPr>
          <a:xfrm>
            <a:off x="1846904" y="4759662"/>
            <a:ext cx="3082911" cy="482585"/>
            <a:chOff x="976415" y="5666381"/>
            <a:chExt cx="3082911" cy="482585"/>
          </a:xfrm>
        </p:grpSpPr>
        <p:sp>
          <p:nvSpPr>
            <p:cNvPr id="14" name="文本框 30">
              <a:extLst>
                <a:ext uri="{FF2B5EF4-FFF2-40B4-BE49-F238E27FC236}">
                  <a16:creationId xmlns:a16="http://schemas.microsoft.com/office/drawing/2014/main" id="{80C64B59-7041-45F3-9DE7-66121103CF81}"/>
                </a:ext>
              </a:extLst>
            </p:cNvPr>
            <p:cNvSpPr txBox="1"/>
            <p:nvPr/>
          </p:nvSpPr>
          <p:spPr>
            <a:xfrm>
              <a:off x="976415" y="5687301"/>
              <a:ext cx="8034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4546A"/>
                  </a:solidFill>
                  <a:effectLst/>
                  <a:uLnTx/>
                  <a:uFillTx/>
                  <a:cs typeface="+mn-ea"/>
                  <a:sym typeface="+mn-lt"/>
                </a:rPr>
                <a:t>时间</a:t>
              </a:r>
            </a:p>
          </p:txBody>
        </p:sp>
        <p:cxnSp>
          <p:nvCxnSpPr>
            <p:cNvPr id="15" name="直接连接符 14">
              <a:extLst>
                <a:ext uri="{FF2B5EF4-FFF2-40B4-BE49-F238E27FC236}">
                  <a16:creationId xmlns:a16="http://schemas.microsoft.com/office/drawing/2014/main" id="{5FC9EBA0-554D-49E0-AAD2-2F56882708A4}"/>
                </a:ext>
              </a:extLst>
            </p:cNvPr>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26">
              <a:extLst>
                <a:ext uri="{FF2B5EF4-FFF2-40B4-BE49-F238E27FC236}">
                  <a16:creationId xmlns:a16="http://schemas.microsoft.com/office/drawing/2014/main" id="{9B5ACFB9-99E3-4164-B0C1-77B378433594}"/>
                </a:ext>
              </a:extLst>
            </p:cNvPr>
            <p:cNvSpPr txBox="1"/>
            <p:nvPr/>
          </p:nvSpPr>
          <p:spPr>
            <a:xfrm>
              <a:off x="2208264" y="5666381"/>
              <a:ext cx="137730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546A"/>
                  </a:solidFill>
                  <a:effectLst/>
                  <a:uLnTx/>
                  <a:uFillTx/>
                  <a:cs typeface="+mn-ea"/>
                  <a:sym typeface="+mn-lt"/>
                </a:rPr>
                <a:t>2024</a:t>
              </a:r>
              <a:r>
                <a:rPr kumimoji="0" lang="zh-CN" altLang="en-US" sz="1800" b="0" i="0" u="none" strike="noStrike" kern="1200" cap="none" spc="0" normalizeH="0" baseline="0" noProof="0" dirty="0">
                  <a:ln>
                    <a:noFill/>
                  </a:ln>
                  <a:solidFill>
                    <a:srgbClr val="44546A"/>
                  </a:solidFill>
                  <a:effectLst/>
                  <a:uLnTx/>
                  <a:uFillTx/>
                  <a:cs typeface="+mn-ea"/>
                  <a:sym typeface="+mn-lt"/>
                </a:rPr>
                <a:t>年</a:t>
              </a:r>
              <a:r>
                <a:rPr kumimoji="0" lang="en-US" altLang="zh-CN" sz="1800" b="0" i="0" u="none" strike="noStrike" kern="1200" cap="none" spc="0" normalizeH="0" baseline="0" noProof="0" dirty="0">
                  <a:ln>
                    <a:noFill/>
                  </a:ln>
                  <a:solidFill>
                    <a:srgbClr val="44546A"/>
                  </a:solidFill>
                  <a:effectLst/>
                  <a:uLnTx/>
                  <a:uFillTx/>
                  <a:cs typeface="+mn-ea"/>
                  <a:sym typeface="+mn-lt"/>
                </a:rPr>
                <a:t>01</a:t>
              </a:r>
              <a:r>
                <a:rPr kumimoji="0" lang="zh-CN" altLang="en-US" sz="1800" b="0" i="0" u="none" strike="noStrike" kern="1200" cap="none" spc="0" normalizeH="0" baseline="0" noProof="0" dirty="0">
                  <a:ln>
                    <a:noFill/>
                  </a:ln>
                  <a:solidFill>
                    <a:srgbClr val="44546A"/>
                  </a:solidFill>
                  <a:effectLst/>
                  <a:uLnTx/>
                  <a:uFillTx/>
                  <a:cs typeface="+mn-ea"/>
                  <a:sym typeface="+mn-lt"/>
                </a:rPr>
                <a:t>月</a:t>
              </a:r>
            </a:p>
          </p:txBody>
        </p:sp>
      </p:grpSp>
    </p:spTree>
    <p:extLst>
      <p:ext uri="{BB962C8B-B14F-4D97-AF65-F5344CB8AC3E}">
        <p14:creationId xmlns:p14="http://schemas.microsoft.com/office/powerpoint/2010/main" val="39067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613E849-E1AB-5F52-B7DE-955BA60FF3F2}"/>
              </a:ext>
            </a:extLst>
          </p:cNvPr>
          <p:cNvGrpSpPr/>
          <p:nvPr/>
        </p:nvGrpSpPr>
        <p:grpSpPr>
          <a:xfrm>
            <a:off x="309925" y="232656"/>
            <a:ext cx="6848461" cy="947722"/>
            <a:chOff x="122182" y="84408"/>
            <a:chExt cx="6848461" cy="947722"/>
          </a:xfrm>
        </p:grpSpPr>
        <p:pic>
          <p:nvPicPr>
            <p:cNvPr id="5" name="图片 4">
              <a:extLst>
                <a:ext uri="{FF2B5EF4-FFF2-40B4-BE49-F238E27FC236}">
                  <a16:creationId xmlns:a16="http://schemas.microsoft.com/office/drawing/2014/main" id="{80962BCC-5FC7-10E4-0B2C-FB995252E6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E9AA153F-FC4F-2FF4-D163-5EF44F394E64}"/>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B5928940-3DD9-446A-3311-447CCEF9130C}"/>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3776F75E-B093-52ED-48B1-5E2596684233}"/>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模型介绍</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01E0981D-3451-2B7E-7621-C22A4D69BBAA}"/>
                  </a:ext>
                </a:extLst>
              </p:cNvPr>
              <p:cNvSpPr/>
              <p:nvPr/>
            </p:nvSpPr>
            <p:spPr>
              <a:xfrm>
                <a:off x="1410987" y="588447"/>
                <a:ext cx="1672253"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Model introduction</a:t>
                </a:r>
              </a:p>
            </p:txBody>
          </p:sp>
        </p:grpSp>
      </p:grpSp>
      <p:sp>
        <p:nvSpPr>
          <p:cNvPr id="11" name="文本框 10">
            <a:extLst>
              <a:ext uri="{FF2B5EF4-FFF2-40B4-BE49-F238E27FC236}">
                <a16:creationId xmlns:a16="http://schemas.microsoft.com/office/drawing/2014/main" id="{A099A4D7-51CC-6B67-BB72-9AA9FF6CFC48}"/>
              </a:ext>
            </a:extLst>
          </p:cNvPr>
          <p:cNvSpPr txBox="1"/>
          <p:nvPr/>
        </p:nvSpPr>
        <p:spPr>
          <a:xfrm>
            <a:off x="7699081" y="1746210"/>
            <a:ext cx="3498574" cy="3693319"/>
          </a:xfrm>
          <a:prstGeom prst="rect">
            <a:avLst/>
          </a:prstGeom>
          <a:solidFill>
            <a:schemeClr val="tx1"/>
          </a:solidFill>
        </p:spPr>
        <p:txBody>
          <a:bodyPr wrap="square">
            <a:spAutoFit/>
          </a:bodyPr>
          <a:lstStyle/>
          <a:p>
            <a:r>
              <a:rPr lang="en-US" altLang="zh-CN" b="0" dirty="0">
                <a:solidFill>
                  <a:srgbClr val="569CD6"/>
                </a:solidFill>
                <a:effectLst/>
                <a:latin typeface="Consolas" panose="020B0609020204030204" pitchFamily="49" charset="0"/>
              </a:rPr>
              <a:t>a-a-</a:t>
            </a:r>
            <a:r>
              <a:rPr lang="en-US" altLang="zh-CN" b="0" dirty="0" err="1">
                <a:solidFill>
                  <a:srgbClr val="569CD6"/>
                </a:solidFill>
                <a:effectLst/>
                <a:latin typeface="Consolas" panose="020B0609020204030204" pitchFamily="49" charset="0"/>
              </a:rPr>
              <a:t>polikarpov</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coauthors</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 - </a:t>
            </a:r>
            <a:r>
              <a:rPr lang="en-US" altLang="zh-CN" b="0" dirty="0">
                <a:solidFill>
                  <a:srgbClr val="CE9178"/>
                </a:solidFill>
                <a:effectLst/>
                <a:latin typeface="Consolas" panose="020B0609020204030204" pitchFamily="49" charset="0"/>
              </a:rPr>
              <a:t>v-n-</a:t>
            </a:r>
            <a:r>
              <a:rPr lang="en-US" altLang="zh-CN" b="0" dirty="0" err="1">
                <a:solidFill>
                  <a:srgbClr val="CE9178"/>
                </a:solidFill>
                <a:effectLst/>
                <a:latin typeface="Consolas" panose="020B0609020204030204" pitchFamily="49" charset="0"/>
              </a:rPr>
              <a:t>beloozerov</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first</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A.A.</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full</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A.A. Polikarpov</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last</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Polikarpov</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papers</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C73-2003</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slug</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a-a-</a:t>
            </a:r>
            <a:r>
              <a:rPr lang="en-US" altLang="zh-CN" b="0" dirty="0" err="1">
                <a:solidFill>
                  <a:srgbClr val="CE9178"/>
                </a:solidFill>
                <a:effectLst/>
                <a:latin typeface="Consolas" panose="020B0609020204030204" pitchFamily="49" charset="0"/>
              </a:rPr>
              <a:t>polikarpov</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venues</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 - </a:t>
            </a:r>
            <a:r>
              <a:rPr lang="en-US" altLang="zh-CN" b="0" dirty="0" err="1">
                <a:solidFill>
                  <a:srgbClr val="CE9178"/>
                </a:solidFill>
                <a:effectLst/>
                <a:latin typeface="Consolas" panose="020B0609020204030204" pitchFamily="49" charset="0"/>
              </a:rPr>
              <a:t>coling</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endParaRPr lang="en-US" altLang="zh-CN" b="0" dirty="0">
              <a:solidFill>
                <a:srgbClr val="CCCCCC"/>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7E1448A6-6E69-25FB-F8F0-6B60BC7232D5}"/>
              </a:ext>
            </a:extLst>
          </p:cNvPr>
          <p:cNvSpPr txBox="1"/>
          <p:nvPr/>
        </p:nvSpPr>
        <p:spPr>
          <a:xfrm>
            <a:off x="410818" y="1330713"/>
            <a:ext cx="6096000" cy="4524315"/>
          </a:xfrm>
          <a:prstGeom prst="rect">
            <a:avLst/>
          </a:prstGeom>
          <a:solidFill>
            <a:schemeClr val="tx1"/>
          </a:solidFill>
        </p:spPr>
        <p:txBody>
          <a:bodyPr wrap="square">
            <a:spAutoFit/>
          </a:bodyPr>
          <a:lstStyle/>
          <a:p>
            <a:r>
              <a:rPr lang="en-US" altLang="zh-CN" b="0" dirty="0">
                <a:solidFill>
                  <a:srgbClr val="569CD6"/>
                </a:solidFill>
                <a:effectLst/>
                <a:latin typeface="Consolas" panose="020B0609020204030204" pitchFamily="49" charset="0"/>
              </a:rPr>
              <a:t>Y99-1000</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address</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National Cheng Kung University, Taiwan, R.O.C.</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author</a:t>
            </a:r>
            <a:r>
              <a:rPr lang="en-US" altLang="zh-CN" b="0" dirty="0">
                <a:solidFill>
                  <a:srgbClr val="CCCCCC"/>
                </a:solidFill>
                <a:effectLst/>
                <a:latin typeface="Consolas" panose="020B0609020204030204" pitchFamily="49" charset="0"/>
              </a:rPr>
              <a:t>:</a:t>
            </a:r>
          </a:p>
          <a:p>
            <a:r>
              <a:rPr lang="en-US" altLang="zh-CN" b="0" dirty="0">
                <a:solidFill>
                  <a:srgbClr val="CCCCCC"/>
                </a:solidFill>
                <a:effectLst/>
                <a:latin typeface="Consolas" panose="020B0609020204030204" pitchFamily="49" charset="0"/>
              </a:rPr>
              <a:t>  - </a:t>
            </a:r>
            <a:r>
              <a:rPr lang="en-US" altLang="zh-CN" b="0" dirty="0">
                <a:solidFill>
                  <a:srgbClr val="C586C0"/>
                </a:solidFill>
                <a:effectLst/>
                <a:latin typeface="Consolas" panose="020B0609020204030204" pitchFamily="49" charset="0"/>
              </a:rPr>
              <a:t>&amp;</a:t>
            </a:r>
            <a:r>
              <a:rPr lang="en-US" altLang="zh-CN" b="0" dirty="0">
                <a:solidFill>
                  <a:srgbClr val="4EC9B0"/>
                </a:solidFill>
                <a:effectLst/>
                <a:latin typeface="Consolas" panose="020B0609020204030204" pitchFamily="49" charset="0"/>
              </a:rPr>
              <a:t>id001</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first</a:t>
            </a:r>
            <a:r>
              <a:rPr lang="en-US" altLang="zh-CN" b="0" dirty="0">
                <a:solidFill>
                  <a:srgbClr val="CCCCCC"/>
                </a:solidFill>
                <a:effectLst/>
                <a:latin typeface="Consolas" panose="020B0609020204030204" pitchFamily="49" charset="0"/>
              </a:rPr>
              <a:t>: </a:t>
            </a:r>
            <a:r>
              <a:rPr lang="en-US" altLang="zh-CN" b="0" dirty="0" err="1">
                <a:solidFill>
                  <a:srgbClr val="CE9178"/>
                </a:solidFill>
                <a:effectLst/>
                <a:latin typeface="Consolas" panose="020B0609020204030204" pitchFamily="49" charset="0"/>
              </a:rPr>
              <a:t>Jhing</a:t>
            </a:r>
            <a:r>
              <a:rPr lang="en-US" altLang="zh-CN" b="0" dirty="0">
                <a:solidFill>
                  <a:srgbClr val="CE9178"/>
                </a:solidFill>
                <a:effectLst/>
                <a:latin typeface="Consolas" panose="020B0609020204030204" pitchFamily="49" charset="0"/>
              </a:rPr>
              <a:t>-Fa</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full</a:t>
            </a:r>
            <a:r>
              <a:rPr lang="en-US" altLang="zh-CN" b="0" dirty="0">
                <a:solidFill>
                  <a:srgbClr val="CCCCCC"/>
                </a:solidFill>
                <a:effectLst/>
                <a:latin typeface="Consolas" panose="020B0609020204030204" pitchFamily="49" charset="0"/>
              </a:rPr>
              <a:t>: </a:t>
            </a:r>
            <a:r>
              <a:rPr lang="en-US" altLang="zh-CN" b="0" dirty="0" err="1">
                <a:solidFill>
                  <a:srgbClr val="CE9178"/>
                </a:solidFill>
                <a:effectLst/>
                <a:latin typeface="Consolas" panose="020B0609020204030204" pitchFamily="49" charset="0"/>
              </a:rPr>
              <a:t>Jhing</a:t>
            </a:r>
            <a:r>
              <a:rPr lang="en-US" altLang="zh-CN" b="0" dirty="0">
                <a:solidFill>
                  <a:srgbClr val="CE9178"/>
                </a:solidFill>
                <a:effectLst/>
                <a:latin typeface="Consolas" panose="020B0609020204030204" pitchFamily="49" charset="0"/>
              </a:rPr>
              <a:t>-Fa Wang</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id</a:t>
            </a:r>
            <a:r>
              <a:rPr lang="en-US" altLang="zh-CN" b="0" dirty="0">
                <a:solidFill>
                  <a:srgbClr val="CCCCCC"/>
                </a:solidFill>
                <a:effectLst/>
                <a:latin typeface="Consolas" panose="020B0609020204030204" pitchFamily="49" charset="0"/>
              </a:rPr>
              <a:t>: </a:t>
            </a:r>
            <a:r>
              <a:rPr lang="en-US" altLang="zh-CN" b="0" dirty="0" err="1">
                <a:solidFill>
                  <a:srgbClr val="CE9178"/>
                </a:solidFill>
                <a:effectLst/>
                <a:latin typeface="Consolas" panose="020B0609020204030204" pitchFamily="49" charset="0"/>
              </a:rPr>
              <a:t>jhing</a:t>
            </a:r>
            <a:r>
              <a:rPr lang="en-US" altLang="zh-CN" b="0" dirty="0">
                <a:solidFill>
                  <a:srgbClr val="CE9178"/>
                </a:solidFill>
                <a:effectLst/>
                <a:latin typeface="Consolas" panose="020B0609020204030204" pitchFamily="49" charset="0"/>
              </a:rPr>
              <a:t>-fa-wang</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last</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Wang</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 </a:t>
            </a:r>
            <a:r>
              <a:rPr lang="en-US" altLang="zh-CN" b="0" dirty="0">
                <a:solidFill>
                  <a:srgbClr val="C586C0"/>
                </a:solidFill>
                <a:effectLst/>
                <a:latin typeface="Consolas" panose="020B0609020204030204" pitchFamily="49" charset="0"/>
              </a:rPr>
              <a:t>&amp;</a:t>
            </a:r>
            <a:r>
              <a:rPr lang="en-US" altLang="zh-CN" b="0" dirty="0">
                <a:solidFill>
                  <a:srgbClr val="4EC9B0"/>
                </a:solidFill>
                <a:effectLst/>
                <a:latin typeface="Consolas" panose="020B0609020204030204" pitchFamily="49" charset="0"/>
              </a:rPr>
              <a:t>id002</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first</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Chung-Hsien</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full</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Chung-Hsien Wu</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id</a:t>
            </a:r>
            <a:r>
              <a:rPr lang="en-US" altLang="zh-CN" b="0" dirty="0">
                <a:solidFill>
                  <a:srgbClr val="CCCCCC"/>
                </a:solidFill>
                <a:effectLst/>
                <a:latin typeface="Consolas" panose="020B0609020204030204" pitchFamily="49" charset="0"/>
              </a:rPr>
              <a:t>: </a:t>
            </a:r>
            <a:r>
              <a:rPr lang="en-US" altLang="zh-CN" b="0" dirty="0" err="1">
                <a:solidFill>
                  <a:srgbClr val="CE9178"/>
                </a:solidFill>
                <a:effectLst/>
                <a:latin typeface="Consolas" panose="020B0609020204030204" pitchFamily="49" charset="0"/>
              </a:rPr>
              <a:t>chung-hsien-wu</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last</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Wu</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author_string</a:t>
            </a:r>
            <a:r>
              <a:rPr lang="en-US" altLang="zh-CN" b="0" dirty="0">
                <a:solidFill>
                  <a:srgbClr val="CCCCCC"/>
                </a:solidFill>
                <a:effectLst/>
                <a:latin typeface="Consolas" panose="020B0609020204030204" pitchFamily="49" charset="0"/>
              </a:rPr>
              <a:t>: </a:t>
            </a:r>
            <a:r>
              <a:rPr lang="en-US" altLang="zh-CN" b="0" dirty="0" err="1">
                <a:solidFill>
                  <a:srgbClr val="CE9178"/>
                </a:solidFill>
                <a:effectLst/>
                <a:latin typeface="Consolas" panose="020B0609020204030204" pitchFamily="49" charset="0"/>
              </a:rPr>
              <a:t>Jhing</a:t>
            </a:r>
            <a:r>
              <a:rPr lang="en-US" altLang="zh-CN" b="0" dirty="0">
                <a:solidFill>
                  <a:srgbClr val="CE9178"/>
                </a:solidFill>
                <a:effectLst/>
                <a:latin typeface="Consolas" panose="020B0609020204030204" pitchFamily="49" charset="0"/>
              </a:rPr>
              <a:t>-Fa Wang, Chung-Hsien Wu</a:t>
            </a:r>
            <a:endParaRPr lang="en-US" altLang="zh-CN" b="0" dirty="0">
              <a:solidFill>
                <a:srgbClr val="CCCCCC"/>
              </a:solidFill>
              <a:effectLst/>
              <a:latin typeface="Consolas" panose="020B0609020204030204" pitchFamily="49" charset="0"/>
            </a:endParaRPr>
          </a:p>
          <a:p>
            <a:r>
              <a:rPr lang="en-US" altLang="zh-CN" b="0" dirty="0">
                <a:solidFill>
                  <a:srgbClr val="CCCCCC"/>
                </a:solidFill>
                <a:effectLst/>
                <a:latin typeface="Consolas" panose="020B0609020204030204" pitchFamily="49" charset="0"/>
              </a:rPr>
              <a:t>  </a:t>
            </a:r>
            <a:r>
              <a:rPr lang="en-US" altLang="zh-CN" b="0" dirty="0" err="1">
                <a:solidFill>
                  <a:srgbClr val="569CD6"/>
                </a:solidFill>
                <a:effectLst/>
                <a:latin typeface="Consolas" panose="020B0609020204030204" pitchFamily="49" charset="0"/>
              </a:rPr>
              <a:t>bibkey</a:t>
            </a:r>
            <a:r>
              <a:rPr lang="en-US" altLang="zh-CN" b="0" dirty="0">
                <a:solidFill>
                  <a:srgbClr val="CCCCCC"/>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paclic-1999-pacific</a:t>
            </a:r>
            <a:endParaRPr lang="en-US" altLang="zh-C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1370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61A8E13E-1070-6A72-552A-1C5E12BCBE1C}"/>
              </a:ext>
            </a:extLst>
          </p:cNvPr>
          <p:cNvSpPr/>
          <p:nvPr/>
        </p:nvSpPr>
        <p:spPr>
          <a:xfrm>
            <a:off x="6980076" y="956273"/>
            <a:ext cx="2417142" cy="9477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71CC694-208D-E59B-88D6-8DC33B523595}"/>
              </a:ext>
            </a:extLst>
          </p:cNvPr>
          <p:cNvGrpSpPr/>
          <p:nvPr/>
        </p:nvGrpSpPr>
        <p:grpSpPr>
          <a:xfrm>
            <a:off x="309925" y="232656"/>
            <a:ext cx="6848461" cy="947722"/>
            <a:chOff x="122182" y="84408"/>
            <a:chExt cx="6848461" cy="947722"/>
          </a:xfrm>
        </p:grpSpPr>
        <p:pic>
          <p:nvPicPr>
            <p:cNvPr id="3" name="图片 2">
              <a:extLst>
                <a:ext uri="{FF2B5EF4-FFF2-40B4-BE49-F238E27FC236}">
                  <a16:creationId xmlns:a16="http://schemas.microsoft.com/office/drawing/2014/main" id="{7B658383-51E1-25CE-D0DF-5B201BDB6B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0" name="Rectangle 47">
              <a:extLst>
                <a:ext uri="{FF2B5EF4-FFF2-40B4-BE49-F238E27FC236}">
                  <a16:creationId xmlns:a16="http://schemas.microsoft.com/office/drawing/2014/main" id="{0B0FE572-3E71-B400-1EC9-A890B4BE6D55}"/>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1" name="组合 10">
              <a:extLst>
                <a:ext uri="{FF2B5EF4-FFF2-40B4-BE49-F238E27FC236}">
                  <a16:creationId xmlns:a16="http://schemas.microsoft.com/office/drawing/2014/main" id="{BCC6D4AD-DAB9-C5C9-13AE-52E9E6C10862}"/>
                </a:ext>
              </a:extLst>
            </p:cNvPr>
            <p:cNvGrpSpPr/>
            <p:nvPr/>
          </p:nvGrpSpPr>
          <p:grpSpPr>
            <a:xfrm>
              <a:off x="1467258" y="189315"/>
              <a:ext cx="5503385" cy="743321"/>
              <a:chOff x="1410987" y="179320"/>
              <a:chExt cx="5503385" cy="743321"/>
            </a:xfrm>
          </p:grpSpPr>
          <p:sp>
            <p:nvSpPr>
              <p:cNvPr id="12" name="Rectangle 47">
                <a:extLst>
                  <a:ext uri="{FF2B5EF4-FFF2-40B4-BE49-F238E27FC236}">
                    <a16:creationId xmlns:a16="http://schemas.microsoft.com/office/drawing/2014/main" id="{16151742-1499-280A-DAE7-7EA18D82FF9E}"/>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模型介绍</a:t>
                </a:r>
                <a:endParaRPr lang="en-US" altLang="zh-CN" sz="2800" dirty="0">
                  <a:solidFill>
                    <a:srgbClr val="44546A"/>
                  </a:solidFill>
                  <a:cs typeface="+mn-ea"/>
                  <a:sym typeface="+mn-lt"/>
                </a:endParaRPr>
              </a:p>
            </p:txBody>
          </p:sp>
          <p:sp>
            <p:nvSpPr>
              <p:cNvPr id="13" name="矩形 12">
                <a:extLst>
                  <a:ext uri="{FF2B5EF4-FFF2-40B4-BE49-F238E27FC236}">
                    <a16:creationId xmlns:a16="http://schemas.microsoft.com/office/drawing/2014/main" id="{C706E439-03B9-A8C1-AB38-17128B36918A}"/>
                  </a:ext>
                </a:extLst>
              </p:cNvPr>
              <p:cNvSpPr/>
              <p:nvPr/>
            </p:nvSpPr>
            <p:spPr>
              <a:xfrm>
                <a:off x="1410987" y="588447"/>
                <a:ext cx="1672253"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Model introduction</a:t>
                </a:r>
              </a:p>
            </p:txBody>
          </p:sp>
        </p:grpSp>
      </p:grpSp>
      <p:sp>
        <p:nvSpPr>
          <p:cNvPr id="5" name="文本框 4">
            <a:extLst>
              <a:ext uri="{FF2B5EF4-FFF2-40B4-BE49-F238E27FC236}">
                <a16:creationId xmlns:a16="http://schemas.microsoft.com/office/drawing/2014/main" id="{A474A865-CD34-B6E3-6208-DD7DEC0F07FE}"/>
              </a:ext>
            </a:extLst>
          </p:cNvPr>
          <p:cNvSpPr txBox="1"/>
          <p:nvPr/>
        </p:nvSpPr>
        <p:spPr>
          <a:xfrm>
            <a:off x="907801" y="1589505"/>
            <a:ext cx="10402623" cy="1077218"/>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r>
              <a:rPr lang="en-US" altLang="zh-CN" sz="3200" dirty="0"/>
              <a:t>1</a:t>
            </a:r>
            <a:r>
              <a:rPr lang="zh-CN" altLang="en-US" sz="3200" dirty="0"/>
              <a:t>、</a:t>
            </a:r>
            <a:r>
              <a:rPr lang="en-US" altLang="zh-CN" sz="3200" b="0" i="0" dirty="0">
                <a:solidFill>
                  <a:srgbClr val="05073B"/>
                </a:solidFill>
                <a:effectLst/>
                <a:latin typeface="-apple-system"/>
              </a:rPr>
              <a:t>Overgeneration</a:t>
            </a:r>
            <a:r>
              <a:rPr lang="zh-CN" altLang="en-US" sz="3200" b="0" i="0" dirty="0">
                <a:effectLst/>
                <a:latin typeface="-apple-system"/>
              </a:rPr>
              <a:t>和</a:t>
            </a:r>
            <a:r>
              <a:rPr lang="en-US" altLang="zh-CN" sz="3200" b="0" i="0" dirty="0">
                <a:effectLst/>
                <a:latin typeface="-apple-system"/>
              </a:rPr>
              <a:t>Rank System</a:t>
            </a:r>
            <a:r>
              <a:rPr lang="zh-CN" altLang="en-US" sz="3200" b="0" i="0" dirty="0">
                <a:effectLst/>
                <a:latin typeface="-apple-system"/>
              </a:rPr>
              <a:t>从词格（</a:t>
            </a:r>
            <a:r>
              <a:rPr lang="en-US" altLang="zh-CN" sz="3200" b="0" i="0" dirty="0">
                <a:effectLst/>
                <a:latin typeface="-apple-system"/>
              </a:rPr>
              <a:t>word lattices</a:t>
            </a:r>
            <a:r>
              <a:rPr lang="zh-CN" altLang="en-US" sz="3200" b="0" i="0" dirty="0">
                <a:effectLst/>
                <a:latin typeface="-apple-system"/>
              </a:rPr>
              <a:t>）中派生出可能的句子。</a:t>
            </a:r>
            <a:endParaRPr lang="zh-CN" altLang="en-US" sz="3200" dirty="0"/>
          </a:p>
        </p:txBody>
      </p:sp>
      <p:sp>
        <p:nvSpPr>
          <p:cNvPr id="6" name="文本框 5">
            <a:extLst>
              <a:ext uri="{FF2B5EF4-FFF2-40B4-BE49-F238E27FC236}">
                <a16:creationId xmlns:a16="http://schemas.microsoft.com/office/drawing/2014/main" id="{74A5B203-8350-F5F6-52E9-41D2D30F82E1}"/>
              </a:ext>
            </a:extLst>
          </p:cNvPr>
          <p:cNvSpPr txBox="1"/>
          <p:nvPr/>
        </p:nvSpPr>
        <p:spPr>
          <a:xfrm>
            <a:off x="937182" y="3299955"/>
            <a:ext cx="10402623"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r>
              <a:rPr lang="en-US" altLang="zh-CN" sz="3200" dirty="0"/>
              <a:t>2</a:t>
            </a:r>
            <a:r>
              <a:rPr lang="zh-CN" altLang="en-US" sz="3200" dirty="0"/>
              <a:t>、</a:t>
            </a:r>
            <a:r>
              <a:rPr lang="zh-CN" altLang="en-US" sz="3200" b="0" i="0" dirty="0">
                <a:effectLst/>
                <a:latin typeface="-apple-system"/>
              </a:rPr>
              <a:t>使用带有编码器和</a:t>
            </a:r>
            <a:r>
              <a:rPr lang="en-US" altLang="zh-CN" sz="3200" b="0" i="0" dirty="0">
                <a:effectLst/>
                <a:latin typeface="-apple-system"/>
              </a:rPr>
              <a:t>/</a:t>
            </a:r>
            <a:r>
              <a:rPr lang="zh-CN" altLang="en-US" sz="3200" b="0" i="0" dirty="0">
                <a:effectLst/>
                <a:latin typeface="-apple-system"/>
              </a:rPr>
              <a:t>或解码器架构的神经网络</a:t>
            </a:r>
            <a:r>
              <a:rPr lang="en-US" altLang="zh-CN" sz="3200" b="0" i="0" dirty="0">
                <a:effectLst/>
                <a:latin typeface="-apple-system"/>
              </a:rPr>
              <a:t>(18,20)</a:t>
            </a:r>
            <a:r>
              <a:rPr lang="zh-CN" altLang="en-US" sz="3200" b="0" i="0" dirty="0">
                <a:effectLst/>
                <a:latin typeface="-apple-system"/>
              </a:rPr>
              <a:t>。</a:t>
            </a:r>
            <a:endParaRPr lang="zh-CN" altLang="en-US" sz="3200" dirty="0"/>
          </a:p>
        </p:txBody>
      </p:sp>
      <p:sp>
        <p:nvSpPr>
          <p:cNvPr id="7" name="文本框 6">
            <a:extLst>
              <a:ext uri="{FF2B5EF4-FFF2-40B4-BE49-F238E27FC236}">
                <a16:creationId xmlns:a16="http://schemas.microsoft.com/office/drawing/2014/main" id="{CA5DB4FE-22BE-27D5-08BD-7463F2224C95}"/>
              </a:ext>
            </a:extLst>
          </p:cNvPr>
          <p:cNvSpPr txBox="1"/>
          <p:nvPr/>
        </p:nvSpPr>
        <p:spPr>
          <a:xfrm>
            <a:off x="907801" y="4643806"/>
            <a:ext cx="10402623" cy="1077218"/>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r>
              <a:rPr lang="en-US" altLang="zh-CN" sz="3200" dirty="0"/>
              <a:t>3</a:t>
            </a:r>
            <a:r>
              <a:rPr lang="zh-CN" altLang="en-US" sz="3200" dirty="0"/>
              <a:t>、</a:t>
            </a:r>
            <a:r>
              <a:rPr lang="en-US" altLang="zh-CN" sz="3200" b="0" i="0" dirty="0">
                <a:effectLst/>
                <a:latin typeface="-apple-system"/>
              </a:rPr>
              <a:t> S-STRUCT(14,16)</a:t>
            </a:r>
            <a:r>
              <a:rPr lang="zh-CN" altLang="en-US" sz="3200" b="0" i="0" dirty="0">
                <a:effectLst/>
                <a:latin typeface="-apple-system"/>
              </a:rPr>
              <a:t>基于规划的目标导向的自然语言生成系统。</a:t>
            </a:r>
            <a:endParaRPr lang="zh-CN" altLang="en-US" sz="3200" dirty="0"/>
          </a:p>
        </p:txBody>
      </p:sp>
      <p:sp>
        <p:nvSpPr>
          <p:cNvPr id="8" name="星形: 五角 7">
            <a:extLst>
              <a:ext uri="{FF2B5EF4-FFF2-40B4-BE49-F238E27FC236}">
                <a16:creationId xmlns:a16="http://schemas.microsoft.com/office/drawing/2014/main" id="{C85CC58A-5529-79F9-7502-A371DBDA96A4}"/>
              </a:ext>
            </a:extLst>
          </p:cNvPr>
          <p:cNvSpPr/>
          <p:nvPr/>
        </p:nvSpPr>
        <p:spPr>
          <a:xfrm>
            <a:off x="10494285" y="2904470"/>
            <a:ext cx="608444" cy="541748"/>
          </a:xfrm>
          <a:prstGeom prst="star5">
            <a:avLst/>
          </a:prstGeom>
          <a:solidFill>
            <a:srgbClr val="FF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7546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B2AB17-A5BD-FD6E-BAD1-4CCC5DF24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867" y="168906"/>
            <a:ext cx="4768299" cy="6520187"/>
          </a:xfrm>
          <a:prstGeom prst="rect">
            <a:avLst/>
          </a:prstGeom>
        </p:spPr>
      </p:pic>
    </p:spTree>
    <p:extLst>
      <p:ext uri="{BB962C8B-B14F-4D97-AF65-F5344CB8AC3E}">
        <p14:creationId xmlns:p14="http://schemas.microsoft.com/office/powerpoint/2010/main" val="12678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格 25">
            <a:extLst>
              <a:ext uri="{FF2B5EF4-FFF2-40B4-BE49-F238E27FC236}">
                <a16:creationId xmlns:a16="http://schemas.microsoft.com/office/drawing/2014/main" id="{44AEC59E-418D-432A-5A11-35363D92E4BF}"/>
              </a:ext>
            </a:extLst>
          </p:cNvPr>
          <p:cNvGraphicFramePr>
            <a:graphicFrameLocks noGrp="1"/>
          </p:cNvGraphicFramePr>
          <p:nvPr>
            <p:extLst>
              <p:ext uri="{D42A27DB-BD31-4B8C-83A1-F6EECF244321}">
                <p14:modId xmlns:p14="http://schemas.microsoft.com/office/powerpoint/2010/main" val="4094605549"/>
              </p:ext>
            </p:extLst>
          </p:nvPr>
        </p:nvGraphicFramePr>
        <p:xfrm>
          <a:off x="463826" y="1716258"/>
          <a:ext cx="10933043" cy="4528428"/>
        </p:xfrm>
        <a:graphic>
          <a:graphicData uri="http://schemas.openxmlformats.org/drawingml/2006/table">
            <a:tbl>
              <a:tblPr firstRow="1" bandRow="1">
                <a:tableStyleId>{5C22544A-7EE6-4342-B048-85BDC9FD1C3A}</a:tableStyleId>
              </a:tblPr>
              <a:tblGrid>
                <a:gridCol w="1942965">
                  <a:extLst>
                    <a:ext uri="{9D8B030D-6E8A-4147-A177-3AD203B41FA5}">
                      <a16:colId xmlns:a16="http://schemas.microsoft.com/office/drawing/2014/main" val="756524348"/>
                    </a:ext>
                  </a:extLst>
                </a:gridCol>
                <a:gridCol w="4495039">
                  <a:extLst>
                    <a:ext uri="{9D8B030D-6E8A-4147-A177-3AD203B41FA5}">
                      <a16:colId xmlns:a16="http://schemas.microsoft.com/office/drawing/2014/main" val="1415644143"/>
                    </a:ext>
                  </a:extLst>
                </a:gridCol>
                <a:gridCol w="4495039">
                  <a:extLst>
                    <a:ext uri="{9D8B030D-6E8A-4147-A177-3AD203B41FA5}">
                      <a16:colId xmlns:a16="http://schemas.microsoft.com/office/drawing/2014/main" val="4216493999"/>
                    </a:ext>
                  </a:extLst>
                </a:gridCol>
              </a:tblGrid>
              <a:tr h="1030625">
                <a:tc>
                  <a:txBody>
                    <a:bodyPr/>
                    <a:lstStyle/>
                    <a:p>
                      <a:pPr algn="ctr"/>
                      <a:endParaRPr lang="zh-CN" altLang="en-US" sz="20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2000" b="1" i="0" kern="1200" dirty="0">
                          <a:solidFill>
                            <a:schemeClr val="tx1"/>
                          </a:solidFill>
                          <a:effectLst/>
                          <a:latin typeface="+mn-lt"/>
                          <a:ea typeface="+mn-ea"/>
                          <a:cs typeface="+mn-cs"/>
                        </a:rPr>
                        <a:t>分布语义表示</a:t>
                      </a:r>
                      <a:endParaRPr lang="en-US" altLang="zh-CN" sz="2000" b="1" i="0" kern="1200" dirty="0">
                        <a:solidFill>
                          <a:schemeClr val="tx1"/>
                        </a:solidFill>
                        <a:effectLst/>
                        <a:latin typeface="+mn-lt"/>
                        <a:ea typeface="+mn-ea"/>
                        <a:cs typeface="+mn-cs"/>
                      </a:endParaRPr>
                    </a:p>
                    <a:p>
                      <a:pPr algn="ctr"/>
                      <a:r>
                        <a:rPr lang="zh-CN" altLang="en-US" sz="2000" b="1" i="0" kern="1200" dirty="0">
                          <a:solidFill>
                            <a:schemeClr val="tx1"/>
                          </a:solidFill>
                          <a:effectLst/>
                          <a:latin typeface="+mn-lt"/>
                          <a:ea typeface="+mn-ea"/>
                          <a:cs typeface="+mn-cs"/>
                        </a:rPr>
                        <a:t>（</a:t>
                      </a:r>
                      <a:r>
                        <a:rPr lang="en-US" altLang="zh-CN" sz="2000" b="1" i="0" kern="1200" dirty="0">
                          <a:solidFill>
                            <a:schemeClr val="tx1"/>
                          </a:solidFill>
                          <a:effectLst/>
                          <a:latin typeface="+mn-lt"/>
                          <a:ea typeface="+mn-ea"/>
                          <a:cs typeface="+mn-cs"/>
                        </a:rPr>
                        <a:t>Distributional semantics</a:t>
                      </a:r>
                      <a:r>
                        <a:rPr lang="zh-CN" altLang="en-US" sz="2000" b="1" i="0" kern="1200" dirty="0">
                          <a:solidFill>
                            <a:schemeClr val="tx1"/>
                          </a:solidFill>
                          <a:effectLst/>
                          <a:latin typeface="+mn-lt"/>
                          <a:ea typeface="+mn-ea"/>
                          <a:cs typeface="+mn-cs"/>
                        </a:rPr>
                        <a:t>）</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b="1" i="0" kern="1200" dirty="0">
                          <a:solidFill>
                            <a:schemeClr val="tx1"/>
                          </a:solidFill>
                          <a:effectLst/>
                          <a:latin typeface="+mn-lt"/>
                          <a:ea typeface="+mn-ea"/>
                          <a:cs typeface="+mn-cs"/>
                        </a:rPr>
                        <a:t>λ-</a:t>
                      </a:r>
                      <a:r>
                        <a:rPr lang="zh-CN" altLang="en-US" sz="2000" b="1" i="0" kern="1200" dirty="0">
                          <a:solidFill>
                            <a:schemeClr val="tx1"/>
                          </a:solidFill>
                          <a:effectLst/>
                          <a:latin typeface="+mn-lt"/>
                          <a:ea typeface="+mn-ea"/>
                          <a:cs typeface="+mn-cs"/>
                        </a:rPr>
                        <a:t>演算和一阶逻辑</a:t>
                      </a:r>
                      <a:endParaRPr lang="en-US" altLang="zh-CN" sz="2000" b="1" i="0" kern="1200" dirty="0">
                        <a:solidFill>
                          <a:schemeClr val="tx1"/>
                        </a:solidFill>
                        <a:effectLst/>
                        <a:latin typeface="+mn-lt"/>
                        <a:ea typeface="+mn-ea"/>
                        <a:cs typeface="+mn-cs"/>
                      </a:endParaRPr>
                    </a:p>
                    <a:p>
                      <a:pPr algn="ctr"/>
                      <a:r>
                        <a:rPr lang="zh-CN" altLang="en-US" sz="2000" b="1" i="0" kern="1200" dirty="0">
                          <a:solidFill>
                            <a:schemeClr val="tx1"/>
                          </a:solidFill>
                          <a:effectLst/>
                          <a:latin typeface="+mn-lt"/>
                          <a:ea typeface="+mn-ea"/>
                          <a:cs typeface="+mn-cs"/>
                        </a:rPr>
                        <a:t>（</a:t>
                      </a:r>
                      <a:r>
                        <a:rPr lang="en-US" altLang="zh-CN" sz="2000" b="1" i="0" kern="1200" dirty="0">
                          <a:solidFill>
                            <a:schemeClr val="tx1"/>
                          </a:solidFill>
                          <a:effectLst/>
                          <a:latin typeface="+mn-lt"/>
                          <a:ea typeface="+mn-ea"/>
                          <a:cs typeface="+mn-cs"/>
                        </a:rPr>
                        <a:t>FOL</a:t>
                      </a:r>
                      <a:r>
                        <a:rPr lang="zh-CN" altLang="en-US" sz="2000" b="1" i="0" kern="1200" dirty="0">
                          <a:solidFill>
                            <a:schemeClr val="tx1"/>
                          </a:solidFill>
                          <a:effectLst/>
                          <a:latin typeface="+mn-lt"/>
                          <a:ea typeface="+mn-ea"/>
                          <a:cs typeface="+mn-cs"/>
                        </a:rPr>
                        <a:t>）</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2818112"/>
                  </a:ext>
                </a:extLst>
              </a:tr>
              <a:tr h="868094">
                <a:tc>
                  <a:txBody>
                    <a:bodyPr/>
                    <a:lstStyle/>
                    <a:p>
                      <a:pPr algn="ctr"/>
                      <a:r>
                        <a:rPr lang="zh-CN" altLang="en-US" sz="2000" dirty="0">
                          <a:solidFill>
                            <a:schemeClr val="tx1"/>
                          </a:solidFill>
                        </a:rPr>
                        <a:t>精确度</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1800" b="0" i="0" kern="1200" dirty="0">
                          <a:solidFill>
                            <a:schemeClr val="dk1"/>
                          </a:solidFill>
                          <a:effectLst/>
                          <a:latin typeface="+mn-lt"/>
                          <a:ea typeface="+mn-ea"/>
                          <a:cs typeface="+mn-cs"/>
                        </a:rPr>
                        <a:t>在生成过程中引入与目标相关的错误</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1800" b="0" i="0" kern="1200" dirty="0">
                          <a:solidFill>
                            <a:schemeClr val="dk1"/>
                          </a:solidFill>
                          <a:effectLst/>
                          <a:latin typeface="+mn-lt"/>
                          <a:ea typeface="+mn-ea"/>
                          <a:cs typeface="+mn-cs"/>
                        </a:rPr>
                        <a:t>生成非常精确的文本</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98814660"/>
                  </a:ext>
                </a:extLst>
              </a:tr>
              <a:tr h="868094">
                <a:tc>
                  <a:txBody>
                    <a:bodyPr/>
                    <a:lstStyle/>
                    <a:p>
                      <a:pPr algn="ctr"/>
                      <a:r>
                        <a:rPr lang="zh-CN" altLang="en-US" sz="2000" dirty="0">
                          <a:solidFill>
                            <a:schemeClr val="tx1"/>
                          </a:solidFill>
                        </a:rPr>
                        <a:t>效率</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1800" b="0" i="0" kern="1200" dirty="0">
                          <a:solidFill>
                            <a:schemeClr val="dk1"/>
                          </a:solidFill>
                          <a:effectLst/>
                          <a:latin typeface="+mn-lt"/>
                          <a:ea typeface="+mn-ea"/>
                          <a:cs typeface="+mn-cs"/>
                        </a:rPr>
                        <a:t>使用这种方法的生成过程通常更快</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2000" dirty="0">
                          <a:solidFill>
                            <a:schemeClr val="tx1"/>
                          </a:solidFill>
                        </a:rPr>
                        <a:t>慢</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47857818"/>
                  </a:ext>
                </a:extLst>
              </a:tr>
              <a:tr h="1761615">
                <a:tc>
                  <a:txBody>
                    <a:bodyPr/>
                    <a:lstStyle/>
                    <a:p>
                      <a:pPr algn="ctr"/>
                      <a:r>
                        <a:rPr lang="zh-CN" altLang="en-US" sz="2000" dirty="0">
                          <a:solidFill>
                            <a:schemeClr val="tx1"/>
                          </a:solidFill>
                        </a:rPr>
                        <a:t>适用场景</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1800" b="0" i="0" kern="1200" dirty="0">
                          <a:solidFill>
                            <a:schemeClr val="dk1"/>
                          </a:solidFill>
                          <a:effectLst/>
                          <a:latin typeface="+mn-lt"/>
                          <a:ea typeface="+mn-ea"/>
                          <a:cs typeface="+mn-cs"/>
                        </a:rPr>
                        <a:t>对生成速度要求较高，而对精确度要求相对较低的场景，如聊天机器人、广告文案</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zh-CN" altLang="en-US" sz="1800" b="0" i="0" kern="1200" dirty="0">
                          <a:solidFill>
                            <a:schemeClr val="dk1"/>
                          </a:solidFill>
                          <a:effectLst/>
                          <a:latin typeface="+mn-lt"/>
                          <a:ea typeface="+mn-ea"/>
                          <a:cs typeface="+mn-cs"/>
                        </a:rPr>
                        <a:t>适用于需要非常精确生成的场景，如法律文本、科学论文等</a:t>
                      </a:r>
                      <a:endParaRPr lang="zh-CN"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92686702"/>
                  </a:ext>
                </a:extLst>
              </a:tr>
            </a:tbl>
          </a:graphicData>
        </a:graphic>
      </p:graphicFrame>
      <p:grpSp>
        <p:nvGrpSpPr>
          <p:cNvPr id="2" name="组合 1">
            <a:extLst>
              <a:ext uri="{FF2B5EF4-FFF2-40B4-BE49-F238E27FC236}">
                <a16:creationId xmlns:a16="http://schemas.microsoft.com/office/drawing/2014/main" id="{971CC694-208D-E59B-88D6-8DC33B523595}"/>
              </a:ext>
            </a:extLst>
          </p:cNvPr>
          <p:cNvGrpSpPr/>
          <p:nvPr/>
        </p:nvGrpSpPr>
        <p:grpSpPr>
          <a:xfrm>
            <a:off x="309925" y="232656"/>
            <a:ext cx="6848461" cy="947722"/>
            <a:chOff x="122182" y="84408"/>
            <a:chExt cx="6848461" cy="947722"/>
          </a:xfrm>
        </p:grpSpPr>
        <p:pic>
          <p:nvPicPr>
            <p:cNvPr id="3" name="图片 2">
              <a:extLst>
                <a:ext uri="{FF2B5EF4-FFF2-40B4-BE49-F238E27FC236}">
                  <a16:creationId xmlns:a16="http://schemas.microsoft.com/office/drawing/2014/main" id="{7B658383-51E1-25CE-D0DF-5B201BDB6B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0" name="Rectangle 47">
              <a:extLst>
                <a:ext uri="{FF2B5EF4-FFF2-40B4-BE49-F238E27FC236}">
                  <a16:creationId xmlns:a16="http://schemas.microsoft.com/office/drawing/2014/main" id="{0B0FE572-3E71-B400-1EC9-A890B4BE6D55}"/>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1" name="组合 10">
              <a:extLst>
                <a:ext uri="{FF2B5EF4-FFF2-40B4-BE49-F238E27FC236}">
                  <a16:creationId xmlns:a16="http://schemas.microsoft.com/office/drawing/2014/main" id="{BCC6D4AD-DAB9-C5C9-13AE-52E9E6C10862}"/>
                </a:ext>
              </a:extLst>
            </p:cNvPr>
            <p:cNvGrpSpPr/>
            <p:nvPr/>
          </p:nvGrpSpPr>
          <p:grpSpPr>
            <a:xfrm>
              <a:off x="1467258" y="189315"/>
              <a:ext cx="5503385" cy="743321"/>
              <a:chOff x="1410987" y="179320"/>
              <a:chExt cx="5503385" cy="743321"/>
            </a:xfrm>
          </p:grpSpPr>
          <p:sp>
            <p:nvSpPr>
              <p:cNvPr id="12" name="Rectangle 47">
                <a:extLst>
                  <a:ext uri="{FF2B5EF4-FFF2-40B4-BE49-F238E27FC236}">
                    <a16:creationId xmlns:a16="http://schemas.microsoft.com/office/drawing/2014/main" id="{16151742-1499-280A-DAE7-7EA18D82FF9E}"/>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a:solidFill>
                      <a:srgbClr val="44546A"/>
                    </a:solidFill>
                    <a:cs typeface="+mn-ea"/>
                    <a:sym typeface="+mn-lt"/>
                  </a:rPr>
                  <a:t>创新</a:t>
                </a:r>
                <a:endParaRPr lang="en-US" altLang="zh-CN" sz="2800" dirty="0">
                  <a:solidFill>
                    <a:srgbClr val="44546A"/>
                  </a:solidFill>
                  <a:cs typeface="+mn-ea"/>
                  <a:sym typeface="+mn-lt"/>
                </a:endParaRPr>
              </a:p>
            </p:txBody>
          </p:sp>
          <p:sp>
            <p:nvSpPr>
              <p:cNvPr id="13" name="矩形 12">
                <a:extLst>
                  <a:ext uri="{FF2B5EF4-FFF2-40B4-BE49-F238E27FC236}">
                    <a16:creationId xmlns:a16="http://schemas.microsoft.com/office/drawing/2014/main" id="{C706E439-03B9-A8C1-AB38-17128B36918A}"/>
                  </a:ext>
                </a:extLst>
              </p:cNvPr>
              <p:cNvSpPr/>
              <p:nvPr/>
            </p:nvSpPr>
            <p:spPr>
              <a:xfrm>
                <a:off x="1410987" y="588447"/>
                <a:ext cx="1468672"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Existing problem</a:t>
                </a:r>
              </a:p>
            </p:txBody>
          </p:sp>
        </p:grpSp>
      </p:grpSp>
      <p:sp>
        <p:nvSpPr>
          <p:cNvPr id="4" name="文本框 3">
            <a:extLst>
              <a:ext uri="{FF2B5EF4-FFF2-40B4-BE49-F238E27FC236}">
                <a16:creationId xmlns:a16="http://schemas.microsoft.com/office/drawing/2014/main" id="{5B427D3A-5C12-8F3C-2282-2617AAEF146E}"/>
              </a:ext>
            </a:extLst>
          </p:cNvPr>
          <p:cNvSpPr txBox="1"/>
          <p:nvPr/>
        </p:nvSpPr>
        <p:spPr>
          <a:xfrm>
            <a:off x="3010235" y="1818933"/>
            <a:ext cx="3301218" cy="812266"/>
          </a:xfrm>
          <a:prstGeom prst="rect">
            <a:avLst/>
          </a:prstGeom>
          <a:noFill/>
          <a:ln w="41275">
            <a:solidFill>
              <a:srgbClr val="FF0000"/>
            </a:solidFill>
            <a:prstDash val="dash"/>
          </a:ln>
        </p:spPr>
        <p:txBody>
          <a:bodyPr wrap="square" rtlCol="0">
            <a:spAutoFit/>
          </a:bodyPr>
          <a:lstStyle/>
          <a:p>
            <a:pPr algn="ctr"/>
            <a:endParaRPr lang="zh-CN" altLang="en-US" sz="2800" dirty="0"/>
          </a:p>
        </p:txBody>
      </p:sp>
      <p:sp>
        <p:nvSpPr>
          <p:cNvPr id="5" name="文本框 4">
            <a:extLst>
              <a:ext uri="{FF2B5EF4-FFF2-40B4-BE49-F238E27FC236}">
                <a16:creationId xmlns:a16="http://schemas.microsoft.com/office/drawing/2014/main" id="{5B0953C1-840C-DDF1-02F9-A44A56C064BA}"/>
              </a:ext>
            </a:extLst>
          </p:cNvPr>
          <p:cNvSpPr txBox="1"/>
          <p:nvPr/>
        </p:nvSpPr>
        <p:spPr>
          <a:xfrm>
            <a:off x="3452273" y="812358"/>
            <a:ext cx="2417142" cy="523220"/>
          </a:xfrm>
          <a:prstGeom prst="rect">
            <a:avLst/>
          </a:prstGeom>
          <a:noFill/>
          <a:ln w="41275">
            <a:solidFill>
              <a:srgbClr val="FF0000"/>
            </a:solidFill>
            <a:prstDash val="dash"/>
          </a:ln>
        </p:spPr>
        <p:txBody>
          <a:bodyPr wrap="square" rtlCol="0">
            <a:spAutoFit/>
          </a:bodyPr>
          <a:lstStyle/>
          <a:p>
            <a:pPr algn="ctr"/>
            <a:r>
              <a:rPr lang="zh-CN" altLang="en-US" sz="2800" dirty="0"/>
              <a:t>主体生成</a:t>
            </a:r>
          </a:p>
        </p:txBody>
      </p:sp>
      <p:cxnSp>
        <p:nvCxnSpPr>
          <p:cNvPr id="6" name="直接箭头连接符 5">
            <a:extLst>
              <a:ext uri="{FF2B5EF4-FFF2-40B4-BE49-F238E27FC236}">
                <a16:creationId xmlns:a16="http://schemas.microsoft.com/office/drawing/2014/main" id="{1379906E-C90F-16B3-45B6-EAC1492669AC}"/>
              </a:ext>
            </a:extLst>
          </p:cNvPr>
          <p:cNvCxnSpPr>
            <a:cxnSpLocks/>
            <a:stCxn id="4" idx="0"/>
            <a:endCxn id="5" idx="2"/>
          </p:cNvCxnSpPr>
          <p:nvPr/>
        </p:nvCxnSpPr>
        <p:spPr>
          <a:xfrm flipV="1">
            <a:off x="4660844" y="1335578"/>
            <a:ext cx="0" cy="483355"/>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8A49451-E8F4-BE4B-AF74-5915F24F6663}"/>
              </a:ext>
            </a:extLst>
          </p:cNvPr>
          <p:cNvSpPr txBox="1"/>
          <p:nvPr/>
        </p:nvSpPr>
        <p:spPr>
          <a:xfrm>
            <a:off x="7892904" y="1818933"/>
            <a:ext cx="2486411" cy="812266"/>
          </a:xfrm>
          <a:prstGeom prst="rect">
            <a:avLst/>
          </a:prstGeom>
          <a:noFill/>
          <a:ln w="41275">
            <a:solidFill>
              <a:srgbClr val="FF0000"/>
            </a:solidFill>
            <a:prstDash val="dash"/>
          </a:ln>
        </p:spPr>
        <p:txBody>
          <a:bodyPr wrap="square" rtlCol="0">
            <a:spAutoFit/>
          </a:bodyPr>
          <a:lstStyle/>
          <a:p>
            <a:pPr algn="ctr"/>
            <a:endParaRPr lang="zh-CN" altLang="en-US" sz="2800" dirty="0"/>
          </a:p>
        </p:txBody>
      </p:sp>
      <p:sp>
        <p:nvSpPr>
          <p:cNvPr id="16" name="文本框 15">
            <a:extLst>
              <a:ext uri="{FF2B5EF4-FFF2-40B4-BE49-F238E27FC236}">
                <a16:creationId xmlns:a16="http://schemas.microsoft.com/office/drawing/2014/main" id="{96B2FB09-FA49-E102-3CD3-30B562FCCDB0}"/>
              </a:ext>
            </a:extLst>
          </p:cNvPr>
          <p:cNvSpPr txBox="1"/>
          <p:nvPr/>
        </p:nvSpPr>
        <p:spPr>
          <a:xfrm>
            <a:off x="7896409" y="683313"/>
            <a:ext cx="2417142" cy="523220"/>
          </a:xfrm>
          <a:prstGeom prst="rect">
            <a:avLst/>
          </a:prstGeom>
          <a:noFill/>
          <a:ln w="41275">
            <a:solidFill>
              <a:srgbClr val="FF0000"/>
            </a:solidFill>
            <a:prstDash val="dash"/>
          </a:ln>
        </p:spPr>
        <p:txBody>
          <a:bodyPr wrap="square" rtlCol="0">
            <a:spAutoFit/>
          </a:bodyPr>
          <a:lstStyle/>
          <a:p>
            <a:pPr algn="ctr"/>
            <a:r>
              <a:rPr lang="zh-CN" altLang="en-US" sz="2800" dirty="0"/>
              <a:t>细节补充</a:t>
            </a:r>
          </a:p>
        </p:txBody>
      </p:sp>
      <p:cxnSp>
        <p:nvCxnSpPr>
          <p:cNvPr id="17" name="直接箭头连接符 16">
            <a:extLst>
              <a:ext uri="{FF2B5EF4-FFF2-40B4-BE49-F238E27FC236}">
                <a16:creationId xmlns:a16="http://schemas.microsoft.com/office/drawing/2014/main" id="{EAD10160-A663-D5C1-77F6-BA9E765BC8C4}"/>
              </a:ext>
            </a:extLst>
          </p:cNvPr>
          <p:cNvCxnSpPr>
            <a:cxnSpLocks/>
            <a:stCxn id="15" idx="0"/>
            <a:endCxn id="16" idx="2"/>
          </p:cNvCxnSpPr>
          <p:nvPr/>
        </p:nvCxnSpPr>
        <p:spPr>
          <a:xfrm flipH="1" flipV="1">
            <a:off x="9104980" y="1206533"/>
            <a:ext cx="31130" cy="6124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80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9D8456-0CB9-9786-D10B-9EA729F096B2}"/>
              </a:ext>
            </a:extLst>
          </p:cNvPr>
          <p:cNvGrpSpPr/>
          <p:nvPr/>
        </p:nvGrpSpPr>
        <p:grpSpPr>
          <a:xfrm>
            <a:off x="309925" y="232656"/>
            <a:ext cx="6848461" cy="947722"/>
            <a:chOff x="122182" y="84408"/>
            <a:chExt cx="6848461" cy="947722"/>
          </a:xfrm>
        </p:grpSpPr>
        <p:pic>
          <p:nvPicPr>
            <p:cNvPr id="3" name="图片 2">
              <a:extLst>
                <a:ext uri="{FF2B5EF4-FFF2-40B4-BE49-F238E27FC236}">
                  <a16:creationId xmlns:a16="http://schemas.microsoft.com/office/drawing/2014/main" id="{F39933B5-4895-472E-8062-9DBC3BE868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4" name="Rectangle 47">
              <a:extLst>
                <a:ext uri="{FF2B5EF4-FFF2-40B4-BE49-F238E27FC236}">
                  <a16:creationId xmlns:a16="http://schemas.microsoft.com/office/drawing/2014/main" id="{049873F9-3BDC-D675-B33E-DC0EF2689A8A}"/>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5" name="组合 4">
              <a:extLst>
                <a:ext uri="{FF2B5EF4-FFF2-40B4-BE49-F238E27FC236}">
                  <a16:creationId xmlns:a16="http://schemas.microsoft.com/office/drawing/2014/main" id="{C2E92A6D-DCAE-E855-8632-CD71A6A69857}"/>
                </a:ext>
              </a:extLst>
            </p:cNvPr>
            <p:cNvGrpSpPr/>
            <p:nvPr/>
          </p:nvGrpSpPr>
          <p:grpSpPr>
            <a:xfrm>
              <a:off x="1467258" y="189315"/>
              <a:ext cx="5503385" cy="743321"/>
              <a:chOff x="1410987" y="179320"/>
              <a:chExt cx="5503385" cy="743321"/>
            </a:xfrm>
          </p:grpSpPr>
          <p:sp>
            <p:nvSpPr>
              <p:cNvPr id="12" name="Rectangle 47">
                <a:extLst>
                  <a:ext uri="{FF2B5EF4-FFF2-40B4-BE49-F238E27FC236}">
                    <a16:creationId xmlns:a16="http://schemas.microsoft.com/office/drawing/2014/main" id="{A4183ADD-78B5-41B1-69A5-B9D8E29FC47A}"/>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800" dirty="0">
                    <a:solidFill>
                      <a:srgbClr val="44546A"/>
                    </a:solidFill>
                    <a:cs typeface="+mn-ea"/>
                    <a:sym typeface="+mn-lt"/>
                  </a:rPr>
                  <a:t>S-STRUCT</a:t>
                </a:r>
                <a:r>
                  <a:rPr lang="zh-CN" altLang="en-US" sz="2800" dirty="0">
                    <a:solidFill>
                      <a:srgbClr val="44546A"/>
                    </a:solidFill>
                    <a:cs typeface="+mn-ea"/>
                    <a:sym typeface="+mn-lt"/>
                  </a:rPr>
                  <a:t>模型介绍</a:t>
                </a:r>
                <a:endParaRPr lang="en-US" altLang="zh-CN" sz="2800" dirty="0">
                  <a:solidFill>
                    <a:srgbClr val="44546A"/>
                  </a:solidFill>
                  <a:cs typeface="+mn-ea"/>
                  <a:sym typeface="+mn-lt"/>
                </a:endParaRPr>
              </a:p>
            </p:txBody>
          </p:sp>
          <p:sp>
            <p:nvSpPr>
              <p:cNvPr id="13" name="矩形 12">
                <a:extLst>
                  <a:ext uri="{FF2B5EF4-FFF2-40B4-BE49-F238E27FC236}">
                    <a16:creationId xmlns:a16="http://schemas.microsoft.com/office/drawing/2014/main" id="{E1DA028B-65CE-DB6D-2C4F-10A007C4C06B}"/>
                  </a:ext>
                </a:extLst>
              </p:cNvPr>
              <p:cNvSpPr/>
              <p:nvPr/>
            </p:nvSpPr>
            <p:spPr>
              <a:xfrm>
                <a:off x="1410987" y="588447"/>
                <a:ext cx="1672253"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Model introduction</a:t>
                </a:r>
              </a:p>
            </p:txBody>
          </p:sp>
        </p:grpSp>
      </p:grpSp>
      <p:pic>
        <p:nvPicPr>
          <p:cNvPr id="7" name="图片 6">
            <a:extLst>
              <a:ext uri="{FF2B5EF4-FFF2-40B4-BE49-F238E27FC236}">
                <a16:creationId xmlns:a16="http://schemas.microsoft.com/office/drawing/2014/main" id="{324C790B-5402-1CF2-B4A7-3AADE40DE5EE}"/>
              </a:ext>
            </a:extLst>
          </p:cNvPr>
          <p:cNvPicPr>
            <a:picLocks noChangeAspect="1"/>
          </p:cNvPicPr>
          <p:nvPr/>
        </p:nvPicPr>
        <p:blipFill rotWithShape="1">
          <a:blip r:embed="rId4">
            <a:extLst>
              <a:ext uri="{28A0092B-C50C-407E-A947-70E740481C1C}">
                <a14:useLocalDpi xmlns:a14="http://schemas.microsoft.com/office/drawing/2010/main" val="0"/>
              </a:ext>
            </a:extLst>
          </a:blip>
          <a:srcRect l="1" r="1089"/>
          <a:stretch/>
        </p:blipFill>
        <p:spPr>
          <a:xfrm>
            <a:off x="309925" y="1490011"/>
            <a:ext cx="6174818" cy="4622252"/>
          </a:xfrm>
          <a:prstGeom prst="rect">
            <a:avLst/>
          </a:prstGeom>
        </p:spPr>
      </p:pic>
      <p:pic>
        <p:nvPicPr>
          <p:cNvPr id="9" name="图片 8">
            <a:extLst>
              <a:ext uri="{FF2B5EF4-FFF2-40B4-BE49-F238E27FC236}">
                <a16:creationId xmlns:a16="http://schemas.microsoft.com/office/drawing/2014/main" id="{81F35672-1E9E-DD10-8D38-06C4ADC826DC}"/>
              </a:ext>
            </a:extLst>
          </p:cNvPr>
          <p:cNvPicPr>
            <a:picLocks noChangeAspect="1"/>
          </p:cNvPicPr>
          <p:nvPr/>
        </p:nvPicPr>
        <p:blipFill rotWithShape="1">
          <a:blip r:embed="rId5">
            <a:extLst>
              <a:ext uri="{28A0092B-C50C-407E-A947-70E740481C1C}">
                <a14:useLocalDpi xmlns:a14="http://schemas.microsoft.com/office/drawing/2010/main" val="0"/>
              </a:ext>
            </a:extLst>
          </a:blip>
          <a:srcRect l="4102"/>
          <a:stretch/>
        </p:blipFill>
        <p:spPr>
          <a:xfrm>
            <a:off x="6484743" y="1490011"/>
            <a:ext cx="5544456" cy="4581525"/>
          </a:xfrm>
          <a:prstGeom prst="rect">
            <a:avLst/>
          </a:prstGeom>
        </p:spPr>
      </p:pic>
    </p:spTree>
    <p:extLst>
      <p:ext uri="{BB962C8B-B14F-4D97-AF65-F5344CB8AC3E}">
        <p14:creationId xmlns:p14="http://schemas.microsoft.com/office/powerpoint/2010/main" val="309013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DBFF403-4EBB-CA31-6394-3712C54D8047}"/>
              </a:ext>
            </a:extLst>
          </p:cNvPr>
          <p:cNvGrpSpPr/>
          <p:nvPr/>
        </p:nvGrpSpPr>
        <p:grpSpPr>
          <a:xfrm>
            <a:off x="309925" y="232656"/>
            <a:ext cx="6848461" cy="947722"/>
            <a:chOff x="122182" y="84408"/>
            <a:chExt cx="6848461" cy="947722"/>
          </a:xfrm>
        </p:grpSpPr>
        <p:pic>
          <p:nvPicPr>
            <p:cNvPr id="5" name="图片 4">
              <a:extLst>
                <a:ext uri="{FF2B5EF4-FFF2-40B4-BE49-F238E27FC236}">
                  <a16:creationId xmlns:a16="http://schemas.microsoft.com/office/drawing/2014/main" id="{E47AC7EB-1D0C-2577-7DF4-41B5FCD136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5751E104-1B07-C1A9-4B1A-509DDD989BB2}"/>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F0B66FC9-BA02-FC43-21FB-053CFAC655C3}"/>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A7BBEE6C-7BD3-742A-6FA1-30A6063F7503}"/>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模型介绍</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DBA3821C-632D-2DB1-CECF-EB9CEF5637F4}"/>
                  </a:ext>
                </a:extLst>
              </p:cNvPr>
              <p:cNvSpPr/>
              <p:nvPr/>
            </p:nvSpPr>
            <p:spPr>
              <a:xfrm>
                <a:off x="1410987" y="588447"/>
                <a:ext cx="1672253"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Model introduction</a:t>
                </a:r>
              </a:p>
            </p:txBody>
          </p:sp>
        </p:grpSp>
      </p:grpSp>
      <p:pic>
        <p:nvPicPr>
          <p:cNvPr id="13" name="图片 12">
            <a:extLst>
              <a:ext uri="{FF2B5EF4-FFF2-40B4-BE49-F238E27FC236}">
                <a16:creationId xmlns:a16="http://schemas.microsoft.com/office/drawing/2014/main" id="{1F1277B4-DCF3-02AC-132F-34FB33951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708" y="1589505"/>
            <a:ext cx="2665208" cy="3913305"/>
          </a:xfrm>
          <a:prstGeom prst="rect">
            <a:avLst/>
          </a:prstGeom>
        </p:spPr>
      </p:pic>
      <p:sp>
        <p:nvSpPr>
          <p:cNvPr id="14" name="文本框 13">
            <a:extLst>
              <a:ext uri="{FF2B5EF4-FFF2-40B4-BE49-F238E27FC236}">
                <a16:creationId xmlns:a16="http://schemas.microsoft.com/office/drawing/2014/main" id="{1993B4CD-F5E8-9612-4C5D-0D31E59286CF}"/>
              </a:ext>
            </a:extLst>
          </p:cNvPr>
          <p:cNvSpPr txBox="1"/>
          <p:nvPr/>
        </p:nvSpPr>
        <p:spPr>
          <a:xfrm>
            <a:off x="2054843" y="5653438"/>
            <a:ext cx="1152939" cy="369332"/>
          </a:xfrm>
          <a:prstGeom prst="rect">
            <a:avLst/>
          </a:prstGeom>
          <a:noFill/>
        </p:spPr>
        <p:txBody>
          <a:bodyPr wrap="square" rtlCol="0">
            <a:spAutoFit/>
          </a:bodyPr>
          <a:lstStyle/>
          <a:p>
            <a:r>
              <a:rPr lang="zh-CN" altLang="en-US" dirty="0"/>
              <a:t>替换操作</a:t>
            </a:r>
          </a:p>
        </p:txBody>
      </p:sp>
      <p:sp>
        <p:nvSpPr>
          <p:cNvPr id="17" name="文本框 16">
            <a:extLst>
              <a:ext uri="{FF2B5EF4-FFF2-40B4-BE49-F238E27FC236}">
                <a16:creationId xmlns:a16="http://schemas.microsoft.com/office/drawing/2014/main" id="{F924F619-69B8-F748-D8E6-0B3B6204B18E}"/>
              </a:ext>
            </a:extLst>
          </p:cNvPr>
          <p:cNvSpPr txBox="1"/>
          <p:nvPr/>
        </p:nvSpPr>
        <p:spPr>
          <a:xfrm>
            <a:off x="8134691" y="5476784"/>
            <a:ext cx="1152939" cy="369332"/>
          </a:xfrm>
          <a:prstGeom prst="rect">
            <a:avLst/>
          </a:prstGeom>
          <a:noFill/>
        </p:spPr>
        <p:txBody>
          <a:bodyPr wrap="square" rtlCol="0">
            <a:spAutoFit/>
          </a:bodyPr>
          <a:lstStyle/>
          <a:p>
            <a:r>
              <a:rPr lang="zh-CN" altLang="en-US" dirty="0"/>
              <a:t>附加操作</a:t>
            </a:r>
          </a:p>
        </p:txBody>
      </p:sp>
      <p:pic>
        <p:nvPicPr>
          <p:cNvPr id="19" name="图片 18">
            <a:extLst>
              <a:ext uri="{FF2B5EF4-FFF2-40B4-BE49-F238E27FC236}">
                <a16:creationId xmlns:a16="http://schemas.microsoft.com/office/drawing/2014/main" id="{F044C71F-B48F-D1E9-CC8E-14922A56C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2146268"/>
            <a:ext cx="4114800" cy="2980892"/>
          </a:xfrm>
          <a:prstGeom prst="rect">
            <a:avLst/>
          </a:prstGeom>
        </p:spPr>
      </p:pic>
      <p:sp>
        <p:nvSpPr>
          <p:cNvPr id="3" name="文本框 2">
            <a:extLst>
              <a:ext uri="{FF2B5EF4-FFF2-40B4-BE49-F238E27FC236}">
                <a16:creationId xmlns:a16="http://schemas.microsoft.com/office/drawing/2014/main" id="{280C7E8B-8367-F4EC-2798-595955AB072F}"/>
              </a:ext>
            </a:extLst>
          </p:cNvPr>
          <p:cNvSpPr txBox="1"/>
          <p:nvPr/>
        </p:nvSpPr>
        <p:spPr>
          <a:xfrm>
            <a:off x="3845053" y="582932"/>
            <a:ext cx="2417142" cy="523220"/>
          </a:xfrm>
          <a:prstGeom prst="rect">
            <a:avLst/>
          </a:prstGeom>
          <a:noFill/>
          <a:ln w="41275">
            <a:solidFill>
              <a:srgbClr val="FF0000"/>
            </a:solidFill>
            <a:prstDash val="dash"/>
          </a:ln>
        </p:spPr>
        <p:txBody>
          <a:bodyPr wrap="square" rtlCol="0">
            <a:spAutoFit/>
          </a:bodyPr>
          <a:lstStyle/>
          <a:p>
            <a:pPr algn="ctr"/>
            <a:r>
              <a:rPr lang="zh-CN" altLang="en-US" sz="2800" dirty="0"/>
              <a:t>主体生成</a:t>
            </a:r>
          </a:p>
        </p:txBody>
      </p:sp>
      <p:cxnSp>
        <p:nvCxnSpPr>
          <p:cNvPr id="10" name="直接箭头连接符 9">
            <a:extLst>
              <a:ext uri="{FF2B5EF4-FFF2-40B4-BE49-F238E27FC236}">
                <a16:creationId xmlns:a16="http://schemas.microsoft.com/office/drawing/2014/main" id="{F46AC48E-025A-DCF4-5F8A-F2FBA90C5D19}"/>
              </a:ext>
            </a:extLst>
          </p:cNvPr>
          <p:cNvCxnSpPr>
            <a:cxnSpLocks/>
            <a:stCxn id="13" idx="3"/>
          </p:cNvCxnSpPr>
          <p:nvPr/>
        </p:nvCxnSpPr>
        <p:spPr>
          <a:xfrm flipV="1">
            <a:off x="3963916" y="1180378"/>
            <a:ext cx="1049952" cy="23657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98D4A1E-E15E-2F4C-C50D-FF8D82AEF1A1}"/>
              </a:ext>
            </a:extLst>
          </p:cNvPr>
          <p:cNvSpPr txBox="1"/>
          <p:nvPr/>
        </p:nvSpPr>
        <p:spPr>
          <a:xfrm>
            <a:off x="7642908" y="657158"/>
            <a:ext cx="2417142" cy="523220"/>
          </a:xfrm>
          <a:prstGeom prst="rect">
            <a:avLst/>
          </a:prstGeom>
          <a:noFill/>
          <a:ln w="41275">
            <a:solidFill>
              <a:srgbClr val="FF0000"/>
            </a:solidFill>
            <a:prstDash val="dash"/>
          </a:ln>
        </p:spPr>
        <p:txBody>
          <a:bodyPr wrap="square" rtlCol="0">
            <a:spAutoFit/>
          </a:bodyPr>
          <a:lstStyle/>
          <a:p>
            <a:pPr algn="ctr"/>
            <a:r>
              <a:rPr lang="zh-CN" altLang="en-US" sz="2800" dirty="0"/>
              <a:t>纠正和补充</a:t>
            </a:r>
          </a:p>
        </p:txBody>
      </p:sp>
      <p:cxnSp>
        <p:nvCxnSpPr>
          <p:cNvPr id="15" name="直接箭头连接符 14">
            <a:extLst>
              <a:ext uri="{FF2B5EF4-FFF2-40B4-BE49-F238E27FC236}">
                <a16:creationId xmlns:a16="http://schemas.microsoft.com/office/drawing/2014/main" id="{8F34ECE7-EC3C-92CD-7284-853E7AE6A52A}"/>
              </a:ext>
            </a:extLst>
          </p:cNvPr>
          <p:cNvCxnSpPr>
            <a:cxnSpLocks/>
            <a:stCxn id="19" idx="0"/>
          </p:cNvCxnSpPr>
          <p:nvPr/>
        </p:nvCxnSpPr>
        <p:spPr>
          <a:xfrm flipV="1">
            <a:off x="8610600" y="1254604"/>
            <a:ext cx="201123" cy="891664"/>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1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9D8456-0CB9-9786-D10B-9EA729F096B2}"/>
              </a:ext>
            </a:extLst>
          </p:cNvPr>
          <p:cNvGrpSpPr/>
          <p:nvPr/>
        </p:nvGrpSpPr>
        <p:grpSpPr>
          <a:xfrm>
            <a:off x="309925" y="232656"/>
            <a:ext cx="6848461" cy="947722"/>
            <a:chOff x="122182" y="84408"/>
            <a:chExt cx="6848461" cy="947722"/>
          </a:xfrm>
        </p:grpSpPr>
        <p:pic>
          <p:nvPicPr>
            <p:cNvPr id="3" name="图片 2">
              <a:extLst>
                <a:ext uri="{FF2B5EF4-FFF2-40B4-BE49-F238E27FC236}">
                  <a16:creationId xmlns:a16="http://schemas.microsoft.com/office/drawing/2014/main" id="{F39933B5-4895-472E-8062-9DBC3BE868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4" name="Rectangle 47">
              <a:extLst>
                <a:ext uri="{FF2B5EF4-FFF2-40B4-BE49-F238E27FC236}">
                  <a16:creationId xmlns:a16="http://schemas.microsoft.com/office/drawing/2014/main" id="{049873F9-3BDC-D675-B33E-DC0EF2689A8A}"/>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5" name="组合 4">
              <a:extLst>
                <a:ext uri="{FF2B5EF4-FFF2-40B4-BE49-F238E27FC236}">
                  <a16:creationId xmlns:a16="http://schemas.microsoft.com/office/drawing/2014/main" id="{C2E92A6D-DCAE-E855-8632-CD71A6A69857}"/>
                </a:ext>
              </a:extLst>
            </p:cNvPr>
            <p:cNvGrpSpPr/>
            <p:nvPr/>
          </p:nvGrpSpPr>
          <p:grpSpPr>
            <a:xfrm>
              <a:off x="1467258" y="189315"/>
              <a:ext cx="5503385" cy="743321"/>
              <a:chOff x="1410987" y="179320"/>
              <a:chExt cx="5503385" cy="743321"/>
            </a:xfrm>
          </p:grpSpPr>
          <p:sp>
            <p:nvSpPr>
              <p:cNvPr id="12" name="Rectangle 47">
                <a:extLst>
                  <a:ext uri="{FF2B5EF4-FFF2-40B4-BE49-F238E27FC236}">
                    <a16:creationId xmlns:a16="http://schemas.microsoft.com/office/drawing/2014/main" id="{A4183ADD-78B5-41B1-69A5-B9D8E29FC47A}"/>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解决问题</a:t>
                </a:r>
                <a:endParaRPr lang="en-US" altLang="zh-CN" sz="2800" dirty="0">
                  <a:solidFill>
                    <a:srgbClr val="44546A"/>
                  </a:solidFill>
                  <a:cs typeface="+mn-ea"/>
                  <a:sym typeface="+mn-lt"/>
                </a:endParaRPr>
              </a:p>
            </p:txBody>
          </p:sp>
          <p:sp>
            <p:nvSpPr>
              <p:cNvPr id="13" name="矩形 12">
                <a:extLst>
                  <a:ext uri="{FF2B5EF4-FFF2-40B4-BE49-F238E27FC236}">
                    <a16:creationId xmlns:a16="http://schemas.microsoft.com/office/drawing/2014/main" id="{E1DA028B-65CE-DB6D-2C4F-10A007C4C06B}"/>
                  </a:ext>
                </a:extLst>
              </p:cNvPr>
              <p:cNvSpPr/>
              <p:nvPr/>
            </p:nvSpPr>
            <p:spPr>
              <a:xfrm>
                <a:off x="1410987" y="588447"/>
                <a:ext cx="1447832"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Solving problem</a:t>
                </a:r>
              </a:p>
            </p:txBody>
          </p:sp>
        </p:grpSp>
      </p:grpSp>
      <p:sp>
        <p:nvSpPr>
          <p:cNvPr id="14" name="文本框 13">
            <a:extLst>
              <a:ext uri="{FF2B5EF4-FFF2-40B4-BE49-F238E27FC236}">
                <a16:creationId xmlns:a16="http://schemas.microsoft.com/office/drawing/2014/main" id="{AEED9B48-9E99-DC7A-7BA1-187B3754C6EA}"/>
              </a:ext>
            </a:extLst>
          </p:cNvPr>
          <p:cNvSpPr txBox="1"/>
          <p:nvPr/>
        </p:nvSpPr>
        <p:spPr>
          <a:xfrm>
            <a:off x="598352" y="1648663"/>
            <a:ext cx="2264820"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zh-CN" altLang="en-US" sz="3200" dirty="0"/>
              <a:t>分布语义</a:t>
            </a:r>
          </a:p>
        </p:txBody>
      </p:sp>
      <p:sp>
        <p:nvSpPr>
          <p:cNvPr id="15" name="文本框 14">
            <a:extLst>
              <a:ext uri="{FF2B5EF4-FFF2-40B4-BE49-F238E27FC236}">
                <a16:creationId xmlns:a16="http://schemas.microsoft.com/office/drawing/2014/main" id="{C8DCBF89-171D-FAA3-7926-0D0F22047855}"/>
              </a:ext>
            </a:extLst>
          </p:cNvPr>
          <p:cNvSpPr txBox="1"/>
          <p:nvPr/>
        </p:nvSpPr>
        <p:spPr>
          <a:xfrm>
            <a:off x="602369" y="4045712"/>
            <a:ext cx="2200130"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zh-CN" altLang="en-US" sz="3200" dirty="0"/>
              <a:t>逻辑语义</a:t>
            </a:r>
          </a:p>
        </p:txBody>
      </p:sp>
      <p:cxnSp>
        <p:nvCxnSpPr>
          <p:cNvPr id="17" name="直接箭头连接符 16">
            <a:extLst>
              <a:ext uri="{FF2B5EF4-FFF2-40B4-BE49-F238E27FC236}">
                <a16:creationId xmlns:a16="http://schemas.microsoft.com/office/drawing/2014/main" id="{A3357C49-F387-C0DA-6633-34D300245410}"/>
              </a:ext>
            </a:extLst>
          </p:cNvPr>
          <p:cNvCxnSpPr>
            <a:cxnSpLocks/>
            <a:stCxn id="14" idx="3"/>
            <a:endCxn id="22" idx="1"/>
          </p:cNvCxnSpPr>
          <p:nvPr/>
        </p:nvCxnSpPr>
        <p:spPr>
          <a:xfrm>
            <a:off x="2863172" y="1941051"/>
            <a:ext cx="1167689"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749D8E1-8CF2-3087-15FE-A39027A98EE3}"/>
              </a:ext>
            </a:extLst>
          </p:cNvPr>
          <p:cNvSpPr txBox="1"/>
          <p:nvPr/>
        </p:nvSpPr>
        <p:spPr>
          <a:xfrm>
            <a:off x="4030861" y="1648663"/>
            <a:ext cx="2152841"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zh-CN" altLang="en-US" sz="3200" dirty="0">
                <a:hlinkClick r:id="rId4" action="ppaction://hlinksldjump">
                  <a:extLst>
                    <a:ext uri="{A12FA001-AC4F-418D-AE19-62706E023703}">
                      <ahyp:hlinkClr xmlns:ahyp="http://schemas.microsoft.com/office/drawing/2018/hyperlinkcolor" val="tx"/>
                    </a:ext>
                  </a:extLst>
                </a:hlinkClick>
              </a:rPr>
              <a:t>生成框架</a:t>
            </a:r>
            <a:endParaRPr lang="zh-CN" altLang="en-US" sz="3200" dirty="0"/>
          </a:p>
        </p:txBody>
      </p:sp>
      <p:sp>
        <p:nvSpPr>
          <p:cNvPr id="27" name="文本框 26">
            <a:extLst>
              <a:ext uri="{FF2B5EF4-FFF2-40B4-BE49-F238E27FC236}">
                <a16:creationId xmlns:a16="http://schemas.microsoft.com/office/drawing/2014/main" id="{4352620D-A54F-43CD-B324-029F68D15278}"/>
              </a:ext>
            </a:extLst>
          </p:cNvPr>
          <p:cNvSpPr txBox="1"/>
          <p:nvPr/>
        </p:nvSpPr>
        <p:spPr>
          <a:xfrm>
            <a:off x="4030860" y="3118743"/>
            <a:ext cx="2152841"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zh-CN" altLang="en-US" sz="3200" dirty="0">
                <a:hlinkClick r:id="rId5" action="ppaction://hlinksldjump">
                  <a:extLst>
                    <a:ext uri="{A12FA001-AC4F-418D-AE19-62706E023703}">
                      <ahyp:hlinkClr xmlns:ahyp="http://schemas.microsoft.com/office/drawing/2018/hyperlinkcolor" val="tx"/>
                    </a:ext>
                  </a:extLst>
                </a:hlinkClick>
              </a:rPr>
              <a:t>交换阶段</a:t>
            </a:r>
            <a:endParaRPr lang="zh-CN" altLang="en-US" sz="3200" dirty="0"/>
          </a:p>
        </p:txBody>
      </p:sp>
      <p:sp>
        <p:nvSpPr>
          <p:cNvPr id="29" name="文本框 28">
            <a:extLst>
              <a:ext uri="{FF2B5EF4-FFF2-40B4-BE49-F238E27FC236}">
                <a16:creationId xmlns:a16="http://schemas.microsoft.com/office/drawing/2014/main" id="{742176D4-3A2D-BC8C-9B14-BFE677235D93}"/>
              </a:ext>
            </a:extLst>
          </p:cNvPr>
          <p:cNvSpPr txBox="1"/>
          <p:nvPr/>
        </p:nvSpPr>
        <p:spPr>
          <a:xfrm>
            <a:off x="4030860" y="4766918"/>
            <a:ext cx="2152841" cy="584775"/>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r>
              <a:rPr lang="zh-CN" altLang="en-US" sz="3200" dirty="0">
                <a:hlinkClick r:id="rId6" action="ppaction://hlinksldjump">
                  <a:extLst>
                    <a:ext uri="{A12FA001-AC4F-418D-AE19-62706E023703}">
                      <ahyp:hlinkClr xmlns:ahyp="http://schemas.microsoft.com/office/drawing/2018/hyperlinkcolor" val="tx"/>
                    </a:ext>
                  </a:extLst>
                </a:hlinkClick>
              </a:rPr>
              <a:t>补充阶段</a:t>
            </a:r>
            <a:endParaRPr lang="zh-CN" altLang="en-US" sz="3200" dirty="0"/>
          </a:p>
        </p:txBody>
      </p:sp>
      <p:pic>
        <p:nvPicPr>
          <p:cNvPr id="11" name="图片 10">
            <a:extLst>
              <a:ext uri="{FF2B5EF4-FFF2-40B4-BE49-F238E27FC236}">
                <a16:creationId xmlns:a16="http://schemas.microsoft.com/office/drawing/2014/main" id="{BF4FB583-6FC7-74C0-15CB-43185E29EB61}"/>
              </a:ext>
            </a:extLst>
          </p:cNvPr>
          <p:cNvPicPr>
            <a:picLocks noChangeAspect="1"/>
          </p:cNvPicPr>
          <p:nvPr/>
        </p:nvPicPr>
        <p:blipFill rotWithShape="1">
          <a:blip r:embed="rId7">
            <a:extLst>
              <a:ext uri="{28A0092B-C50C-407E-A947-70E740481C1C}">
                <a14:useLocalDpi xmlns:a14="http://schemas.microsoft.com/office/drawing/2010/main" val="0"/>
              </a:ext>
            </a:extLst>
          </a:blip>
          <a:srcRect t="5550" r="295" b="17250"/>
          <a:stretch/>
        </p:blipFill>
        <p:spPr>
          <a:xfrm>
            <a:off x="7306115" y="913787"/>
            <a:ext cx="3498752" cy="3091437"/>
          </a:xfrm>
          <a:prstGeom prst="rect">
            <a:avLst/>
          </a:prstGeom>
        </p:spPr>
      </p:pic>
      <p:pic>
        <p:nvPicPr>
          <p:cNvPr id="19" name="图片 18">
            <a:extLst>
              <a:ext uri="{FF2B5EF4-FFF2-40B4-BE49-F238E27FC236}">
                <a16:creationId xmlns:a16="http://schemas.microsoft.com/office/drawing/2014/main" id="{928871C0-DF0D-6DE2-8EC7-71E2AF6B7A96}"/>
              </a:ext>
            </a:extLst>
          </p:cNvPr>
          <p:cNvPicPr>
            <a:picLocks noChangeAspect="1"/>
          </p:cNvPicPr>
          <p:nvPr/>
        </p:nvPicPr>
        <p:blipFill rotWithShape="1">
          <a:blip r:embed="rId8">
            <a:extLst>
              <a:ext uri="{28A0092B-C50C-407E-A947-70E740481C1C}">
                <a14:useLocalDpi xmlns:a14="http://schemas.microsoft.com/office/drawing/2010/main" val="0"/>
              </a:ext>
            </a:extLst>
          </a:blip>
          <a:srcRect b="16027"/>
          <a:stretch/>
        </p:blipFill>
        <p:spPr>
          <a:xfrm>
            <a:off x="7068446" y="771308"/>
            <a:ext cx="3736421" cy="4287998"/>
          </a:xfrm>
          <a:prstGeom prst="rect">
            <a:avLst/>
          </a:prstGeom>
        </p:spPr>
      </p:pic>
      <p:pic>
        <p:nvPicPr>
          <p:cNvPr id="21" name="图片 20">
            <a:extLst>
              <a:ext uri="{FF2B5EF4-FFF2-40B4-BE49-F238E27FC236}">
                <a16:creationId xmlns:a16="http://schemas.microsoft.com/office/drawing/2014/main" id="{8803AD00-B52E-74A5-7A89-2B637C0B3435}"/>
              </a:ext>
            </a:extLst>
          </p:cNvPr>
          <p:cNvPicPr>
            <a:picLocks noChangeAspect="1"/>
          </p:cNvPicPr>
          <p:nvPr/>
        </p:nvPicPr>
        <p:blipFill rotWithShape="1">
          <a:blip r:embed="rId9">
            <a:extLst>
              <a:ext uri="{28A0092B-C50C-407E-A947-70E740481C1C}">
                <a14:useLocalDpi xmlns:a14="http://schemas.microsoft.com/office/drawing/2010/main" val="0"/>
              </a:ext>
            </a:extLst>
          </a:blip>
          <a:srcRect l="1835" r="1493" b="14197"/>
          <a:stretch/>
        </p:blipFill>
        <p:spPr>
          <a:xfrm>
            <a:off x="6295681" y="1749838"/>
            <a:ext cx="5896320" cy="2785973"/>
          </a:xfrm>
          <a:prstGeom prst="rect">
            <a:avLst/>
          </a:prstGeom>
        </p:spPr>
      </p:pic>
      <p:cxnSp>
        <p:nvCxnSpPr>
          <p:cNvPr id="49" name="直接箭头连接符 48">
            <a:extLst>
              <a:ext uri="{FF2B5EF4-FFF2-40B4-BE49-F238E27FC236}">
                <a16:creationId xmlns:a16="http://schemas.microsoft.com/office/drawing/2014/main" id="{8A0CAD76-7E68-7FC0-E9F8-6C72957648F8}"/>
              </a:ext>
            </a:extLst>
          </p:cNvPr>
          <p:cNvCxnSpPr>
            <a:cxnSpLocks/>
            <a:stCxn id="15" idx="3"/>
            <a:endCxn id="27" idx="1"/>
          </p:cNvCxnSpPr>
          <p:nvPr/>
        </p:nvCxnSpPr>
        <p:spPr>
          <a:xfrm flipV="1">
            <a:off x="2802499" y="3411131"/>
            <a:ext cx="1228361" cy="92696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0ADB7449-E0A0-1DD1-A043-C803F48C02E7}"/>
              </a:ext>
            </a:extLst>
          </p:cNvPr>
          <p:cNvCxnSpPr>
            <a:cxnSpLocks/>
            <a:stCxn id="15" idx="3"/>
            <a:endCxn id="29" idx="1"/>
          </p:cNvCxnSpPr>
          <p:nvPr/>
        </p:nvCxnSpPr>
        <p:spPr>
          <a:xfrm>
            <a:off x="2802499" y="4338100"/>
            <a:ext cx="1228361" cy="72120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7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F4B4F3-9F22-5AF4-6C5D-AB3D5E236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300" y="439145"/>
            <a:ext cx="6853710" cy="6017809"/>
          </a:xfrm>
          <a:prstGeom prst="rect">
            <a:avLst/>
          </a:prstGeom>
        </p:spPr>
      </p:pic>
      <p:grpSp>
        <p:nvGrpSpPr>
          <p:cNvPr id="4" name="组合 3">
            <a:extLst>
              <a:ext uri="{FF2B5EF4-FFF2-40B4-BE49-F238E27FC236}">
                <a16:creationId xmlns:a16="http://schemas.microsoft.com/office/drawing/2014/main" id="{EE0A74EB-40F5-CC76-C51C-628C76B28289}"/>
              </a:ext>
            </a:extLst>
          </p:cNvPr>
          <p:cNvGrpSpPr/>
          <p:nvPr/>
        </p:nvGrpSpPr>
        <p:grpSpPr>
          <a:xfrm>
            <a:off x="309925" y="232656"/>
            <a:ext cx="6848461" cy="947722"/>
            <a:chOff x="122182" y="84408"/>
            <a:chExt cx="6848461" cy="947722"/>
          </a:xfrm>
        </p:grpSpPr>
        <p:pic>
          <p:nvPicPr>
            <p:cNvPr id="5" name="图片 4">
              <a:extLst>
                <a:ext uri="{FF2B5EF4-FFF2-40B4-BE49-F238E27FC236}">
                  <a16:creationId xmlns:a16="http://schemas.microsoft.com/office/drawing/2014/main" id="{003E3221-D834-0061-AEB3-EB23FB1588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2C2740C0-DF87-D0DE-8D31-F5D1AF6A8380}"/>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EDBE732F-7103-3FCC-0610-8C9E159ABBCC}"/>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A3FF6B70-0B8F-A401-DD28-25849092F890}"/>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800" dirty="0">
                    <a:solidFill>
                      <a:srgbClr val="44546A"/>
                    </a:solidFill>
                    <a:cs typeface="+mn-ea"/>
                    <a:sym typeface="+mn-lt"/>
                  </a:rPr>
                  <a:t>HS-STRUCT</a:t>
                </a:r>
                <a:r>
                  <a:rPr lang="zh-CN" altLang="en-US" sz="2800" dirty="0">
                    <a:solidFill>
                      <a:srgbClr val="44546A"/>
                    </a:solidFill>
                    <a:cs typeface="+mn-ea"/>
                    <a:sym typeface="+mn-lt"/>
                  </a:rPr>
                  <a:t>思路</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031B3E51-F54C-4512-F066-F4764DE13844}"/>
                  </a:ext>
                </a:extLst>
              </p:cNvPr>
              <p:cNvSpPr/>
              <p:nvPr/>
            </p:nvSpPr>
            <p:spPr>
              <a:xfrm>
                <a:off x="1410987" y="588447"/>
                <a:ext cx="1481496"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HS-STRUCT idea</a:t>
                </a:r>
              </a:p>
            </p:txBody>
          </p:sp>
        </p:grpSp>
      </p:grpSp>
      <p:sp>
        <p:nvSpPr>
          <p:cNvPr id="11" name="文本框 10">
            <a:extLst>
              <a:ext uri="{FF2B5EF4-FFF2-40B4-BE49-F238E27FC236}">
                <a16:creationId xmlns:a16="http://schemas.microsoft.com/office/drawing/2014/main" id="{C9453B75-4322-43EC-694B-D7944AE9FB97}"/>
              </a:ext>
            </a:extLst>
          </p:cNvPr>
          <p:cNvSpPr txBox="1"/>
          <p:nvPr/>
        </p:nvSpPr>
        <p:spPr>
          <a:xfrm>
            <a:off x="5461000" y="3648283"/>
            <a:ext cx="5905500" cy="786700"/>
          </a:xfrm>
          <a:prstGeom prst="rect">
            <a:avLst/>
          </a:prstGeom>
          <a:noFill/>
          <a:ln w="41275">
            <a:solidFill>
              <a:srgbClr val="FF0000"/>
            </a:solidFill>
            <a:prstDash val="dash"/>
          </a:ln>
        </p:spPr>
        <p:txBody>
          <a:bodyPr wrap="square" rtlCol="0">
            <a:spAutoFit/>
          </a:bodyPr>
          <a:lstStyle/>
          <a:p>
            <a:pPr algn="ctr"/>
            <a:endParaRPr lang="zh-CN" altLang="en-US" sz="2800" dirty="0"/>
          </a:p>
        </p:txBody>
      </p:sp>
      <p:sp>
        <p:nvSpPr>
          <p:cNvPr id="12" name="文本框 11">
            <a:extLst>
              <a:ext uri="{FF2B5EF4-FFF2-40B4-BE49-F238E27FC236}">
                <a16:creationId xmlns:a16="http://schemas.microsoft.com/office/drawing/2014/main" id="{C8C8CEFA-30D0-E910-B325-333789900F88}"/>
              </a:ext>
            </a:extLst>
          </p:cNvPr>
          <p:cNvSpPr txBox="1"/>
          <p:nvPr/>
        </p:nvSpPr>
        <p:spPr>
          <a:xfrm>
            <a:off x="5461000" y="5144200"/>
            <a:ext cx="5905500" cy="786700"/>
          </a:xfrm>
          <a:prstGeom prst="rect">
            <a:avLst/>
          </a:prstGeom>
          <a:noFill/>
          <a:ln w="41275">
            <a:solidFill>
              <a:srgbClr val="FFC000"/>
            </a:solidFill>
            <a:prstDash val="dash"/>
          </a:ln>
        </p:spPr>
        <p:txBody>
          <a:bodyPr wrap="square" rtlCol="0">
            <a:spAutoFit/>
          </a:bodyPr>
          <a:lstStyle/>
          <a:p>
            <a:pPr algn="ctr"/>
            <a:endParaRPr lang="zh-CN" altLang="en-US" sz="2800" dirty="0"/>
          </a:p>
        </p:txBody>
      </p:sp>
      <p:cxnSp>
        <p:nvCxnSpPr>
          <p:cNvPr id="15" name="直接箭头连接符 14">
            <a:extLst>
              <a:ext uri="{FF2B5EF4-FFF2-40B4-BE49-F238E27FC236}">
                <a16:creationId xmlns:a16="http://schemas.microsoft.com/office/drawing/2014/main" id="{E877594D-331B-ED4B-64D5-090245E197EA}"/>
              </a:ext>
            </a:extLst>
          </p:cNvPr>
          <p:cNvCxnSpPr>
            <a:cxnSpLocks/>
            <a:stCxn id="11" idx="1"/>
            <a:endCxn id="20" idx="3"/>
          </p:cNvCxnSpPr>
          <p:nvPr/>
        </p:nvCxnSpPr>
        <p:spPr>
          <a:xfrm flipH="1" flipV="1">
            <a:off x="3914150" y="3909893"/>
            <a:ext cx="1546850" cy="13174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DA59612-6BB9-415D-F116-9CA5EB34664A}"/>
              </a:ext>
            </a:extLst>
          </p:cNvPr>
          <p:cNvSpPr txBox="1"/>
          <p:nvPr/>
        </p:nvSpPr>
        <p:spPr>
          <a:xfrm>
            <a:off x="541897" y="3648283"/>
            <a:ext cx="3372253" cy="523220"/>
          </a:xfrm>
          <a:prstGeom prst="rect">
            <a:avLst/>
          </a:prstGeom>
          <a:noFill/>
          <a:ln w="41275">
            <a:solidFill>
              <a:srgbClr val="FF0000"/>
            </a:solidFill>
            <a:prstDash val="dash"/>
          </a:ln>
        </p:spPr>
        <p:txBody>
          <a:bodyPr wrap="square" rtlCol="0">
            <a:spAutoFit/>
          </a:bodyPr>
          <a:lstStyle/>
          <a:p>
            <a:pPr algn="ctr"/>
            <a:r>
              <a:rPr lang="zh-CN" altLang="en-US" sz="2800" dirty="0"/>
              <a:t>词序交换</a:t>
            </a:r>
          </a:p>
        </p:txBody>
      </p:sp>
      <p:sp>
        <p:nvSpPr>
          <p:cNvPr id="21" name="文本框 20">
            <a:extLst>
              <a:ext uri="{FF2B5EF4-FFF2-40B4-BE49-F238E27FC236}">
                <a16:creationId xmlns:a16="http://schemas.microsoft.com/office/drawing/2014/main" id="{5C9F7CA0-B0C8-C23E-9014-AF6F8B4DB55B}"/>
              </a:ext>
            </a:extLst>
          </p:cNvPr>
          <p:cNvSpPr txBox="1"/>
          <p:nvPr/>
        </p:nvSpPr>
        <p:spPr>
          <a:xfrm>
            <a:off x="452175" y="5369935"/>
            <a:ext cx="3461975" cy="523220"/>
          </a:xfrm>
          <a:prstGeom prst="rect">
            <a:avLst/>
          </a:prstGeom>
          <a:noFill/>
          <a:ln w="41275">
            <a:solidFill>
              <a:srgbClr val="FFC000"/>
            </a:solidFill>
            <a:prstDash val="dash"/>
          </a:ln>
        </p:spPr>
        <p:txBody>
          <a:bodyPr wrap="square" rtlCol="0">
            <a:spAutoFit/>
          </a:bodyPr>
          <a:lstStyle/>
          <a:p>
            <a:pPr algn="ctr"/>
            <a:r>
              <a:rPr lang="zh-CN" altLang="en-US" sz="2800" dirty="0"/>
              <a:t>细节补充</a:t>
            </a:r>
          </a:p>
        </p:txBody>
      </p:sp>
      <p:cxnSp>
        <p:nvCxnSpPr>
          <p:cNvPr id="23" name="直接箭头连接符 22">
            <a:extLst>
              <a:ext uri="{FF2B5EF4-FFF2-40B4-BE49-F238E27FC236}">
                <a16:creationId xmlns:a16="http://schemas.microsoft.com/office/drawing/2014/main" id="{E545CA14-2E67-2C5A-E529-E7302541D9A9}"/>
              </a:ext>
            </a:extLst>
          </p:cNvPr>
          <p:cNvCxnSpPr>
            <a:cxnSpLocks/>
            <a:stCxn id="12" idx="1"/>
            <a:endCxn id="21" idx="3"/>
          </p:cNvCxnSpPr>
          <p:nvPr/>
        </p:nvCxnSpPr>
        <p:spPr>
          <a:xfrm flipH="1">
            <a:off x="3914150" y="5537550"/>
            <a:ext cx="1546850" cy="93995"/>
          </a:xfrm>
          <a:prstGeom prst="straightConnector1">
            <a:avLst/>
          </a:prstGeom>
          <a:ln w="25400">
            <a:solidFill>
              <a:srgbClr val="FFC000"/>
            </a:solidFill>
            <a:tailEnd type="arrow" w="lg" len="lg"/>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2258B920-C5C4-C1AC-7BC1-2B4714B4B1C7}"/>
              </a:ext>
            </a:extLst>
          </p:cNvPr>
          <p:cNvSpPr txBox="1"/>
          <p:nvPr/>
        </p:nvSpPr>
        <p:spPr>
          <a:xfrm>
            <a:off x="5461000" y="2810792"/>
            <a:ext cx="5905500" cy="786700"/>
          </a:xfrm>
          <a:prstGeom prst="rect">
            <a:avLst/>
          </a:prstGeom>
          <a:noFill/>
          <a:ln w="41275">
            <a:solidFill>
              <a:schemeClr val="accent1"/>
            </a:solidFill>
            <a:prstDash val="dash"/>
          </a:ln>
        </p:spPr>
        <p:txBody>
          <a:bodyPr wrap="square" rtlCol="0">
            <a:spAutoFit/>
          </a:bodyPr>
          <a:lstStyle/>
          <a:p>
            <a:pPr algn="ctr"/>
            <a:endParaRPr lang="zh-CN" altLang="en-US" sz="2800" dirty="0"/>
          </a:p>
        </p:txBody>
      </p:sp>
      <p:cxnSp>
        <p:nvCxnSpPr>
          <p:cNvPr id="33" name="直接箭头连接符 32">
            <a:extLst>
              <a:ext uri="{FF2B5EF4-FFF2-40B4-BE49-F238E27FC236}">
                <a16:creationId xmlns:a16="http://schemas.microsoft.com/office/drawing/2014/main" id="{2E3ABD4C-96DF-17A3-3242-E816E3F6498D}"/>
              </a:ext>
            </a:extLst>
          </p:cNvPr>
          <p:cNvCxnSpPr>
            <a:cxnSpLocks/>
            <a:stCxn id="32" idx="1"/>
            <a:endCxn id="34" idx="3"/>
          </p:cNvCxnSpPr>
          <p:nvPr/>
        </p:nvCxnSpPr>
        <p:spPr>
          <a:xfrm flipH="1" flipV="1">
            <a:off x="3914151" y="2388782"/>
            <a:ext cx="1546849" cy="815360"/>
          </a:xfrm>
          <a:prstGeom prst="straightConnector1">
            <a:avLst/>
          </a:prstGeom>
          <a:ln w="25400">
            <a:solidFill>
              <a:schemeClr val="accent1"/>
            </a:solidFill>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0B98D45-D823-50FA-6B0C-794EF17B9544}"/>
              </a:ext>
            </a:extLst>
          </p:cNvPr>
          <p:cNvSpPr txBox="1"/>
          <p:nvPr/>
        </p:nvSpPr>
        <p:spPr>
          <a:xfrm>
            <a:off x="541898" y="2127172"/>
            <a:ext cx="3372253" cy="523220"/>
          </a:xfrm>
          <a:prstGeom prst="rect">
            <a:avLst/>
          </a:prstGeom>
          <a:noFill/>
          <a:ln w="41275">
            <a:solidFill>
              <a:schemeClr val="accent1"/>
            </a:solidFill>
            <a:prstDash val="dash"/>
          </a:ln>
        </p:spPr>
        <p:txBody>
          <a:bodyPr wrap="square" rtlCol="0">
            <a:spAutoFit/>
          </a:bodyPr>
          <a:lstStyle/>
          <a:p>
            <a:pPr algn="ctr"/>
            <a:r>
              <a:rPr lang="zh-CN" altLang="en-US" sz="2800" dirty="0"/>
              <a:t>语句生成</a:t>
            </a:r>
          </a:p>
        </p:txBody>
      </p:sp>
    </p:spTree>
    <p:extLst>
      <p:ext uri="{BB962C8B-B14F-4D97-AF65-F5344CB8AC3E}">
        <p14:creationId xmlns:p14="http://schemas.microsoft.com/office/powerpoint/2010/main" val="218561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F18688B-F07E-A6EF-0CC5-38615E02BBC6}"/>
              </a:ext>
            </a:extLst>
          </p:cNvPr>
          <p:cNvSpPr txBox="1"/>
          <p:nvPr/>
        </p:nvSpPr>
        <p:spPr>
          <a:xfrm>
            <a:off x="3927036" y="5490102"/>
            <a:ext cx="3187700" cy="369332"/>
          </a:xfrm>
          <a:prstGeom prst="rect">
            <a:avLst/>
          </a:prstGeom>
          <a:noFill/>
        </p:spPr>
        <p:txBody>
          <a:bodyPr wrap="square" rtlCol="0">
            <a:spAutoFit/>
          </a:bodyPr>
          <a:lstStyle/>
          <a:p>
            <a:r>
              <a:rPr lang="zh-CN" altLang="en-US" dirty="0"/>
              <a:t>计算分数来判断奖励</a:t>
            </a:r>
            <a:r>
              <a:rPr lang="en-US" altLang="zh-CN" dirty="0"/>
              <a:t>/</a:t>
            </a:r>
            <a:r>
              <a:rPr lang="zh-CN" altLang="en-US" dirty="0"/>
              <a:t>惩罚</a:t>
            </a:r>
          </a:p>
        </p:txBody>
      </p:sp>
      <p:grpSp>
        <p:nvGrpSpPr>
          <p:cNvPr id="9" name="组合 8">
            <a:extLst>
              <a:ext uri="{FF2B5EF4-FFF2-40B4-BE49-F238E27FC236}">
                <a16:creationId xmlns:a16="http://schemas.microsoft.com/office/drawing/2014/main" id="{E319C08B-FF23-6578-A5EC-4A7DDF8EE7EE}"/>
              </a:ext>
            </a:extLst>
          </p:cNvPr>
          <p:cNvGrpSpPr/>
          <p:nvPr/>
        </p:nvGrpSpPr>
        <p:grpSpPr>
          <a:xfrm>
            <a:off x="356382" y="263136"/>
            <a:ext cx="5013960" cy="947722"/>
            <a:chOff x="122182" y="84408"/>
            <a:chExt cx="6848461" cy="947722"/>
          </a:xfrm>
        </p:grpSpPr>
        <p:pic>
          <p:nvPicPr>
            <p:cNvPr id="10" name="图片 9">
              <a:extLst>
                <a:ext uri="{FF2B5EF4-FFF2-40B4-BE49-F238E27FC236}">
                  <a16:creationId xmlns:a16="http://schemas.microsoft.com/office/drawing/2014/main" id="{D46A59E3-209A-980A-E460-DC2BB8EAA20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1" name="Rectangle 47">
              <a:extLst>
                <a:ext uri="{FF2B5EF4-FFF2-40B4-BE49-F238E27FC236}">
                  <a16:creationId xmlns:a16="http://schemas.microsoft.com/office/drawing/2014/main" id="{7222068F-6F16-38DB-D91F-0279888FCB76}"/>
                </a:ext>
              </a:extLst>
            </p:cNvPr>
            <p:cNvSpPr/>
            <p:nvPr/>
          </p:nvSpPr>
          <p:spPr>
            <a:xfrm>
              <a:off x="475299" y="234743"/>
              <a:ext cx="646050"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14" name="组合 13">
              <a:extLst>
                <a:ext uri="{FF2B5EF4-FFF2-40B4-BE49-F238E27FC236}">
                  <a16:creationId xmlns:a16="http://schemas.microsoft.com/office/drawing/2014/main" id="{5B8A6744-0E75-ABFE-1BCC-22B961074668}"/>
                </a:ext>
              </a:extLst>
            </p:cNvPr>
            <p:cNvGrpSpPr/>
            <p:nvPr/>
          </p:nvGrpSpPr>
          <p:grpSpPr>
            <a:xfrm>
              <a:off x="1467258" y="189315"/>
              <a:ext cx="5503385" cy="743321"/>
              <a:chOff x="1410987" y="179320"/>
              <a:chExt cx="5503385" cy="743321"/>
            </a:xfrm>
          </p:grpSpPr>
          <p:sp>
            <p:nvSpPr>
              <p:cNvPr id="15" name="Rectangle 47">
                <a:extLst>
                  <a:ext uri="{FF2B5EF4-FFF2-40B4-BE49-F238E27FC236}">
                    <a16:creationId xmlns:a16="http://schemas.microsoft.com/office/drawing/2014/main" id="{FEC50687-AAEF-78ED-FD7F-0D4166B79FEC}"/>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800" dirty="0">
                    <a:solidFill>
                      <a:srgbClr val="44546A"/>
                    </a:solidFill>
                    <a:cs typeface="+mn-ea"/>
                    <a:sym typeface="+mn-lt"/>
                  </a:rPr>
                  <a:t>UCT</a:t>
                </a:r>
                <a:r>
                  <a:rPr lang="zh-CN" altLang="en-US" sz="2800" dirty="0">
                    <a:solidFill>
                      <a:srgbClr val="44546A"/>
                    </a:solidFill>
                    <a:cs typeface="+mn-ea"/>
                    <a:sym typeface="+mn-lt"/>
                  </a:rPr>
                  <a:t>搜索过程评分计算</a:t>
                </a:r>
                <a:endParaRPr lang="en-US" altLang="zh-CN" sz="2800" dirty="0">
                  <a:solidFill>
                    <a:srgbClr val="44546A"/>
                  </a:solidFill>
                  <a:cs typeface="+mn-ea"/>
                  <a:sym typeface="+mn-lt"/>
                </a:endParaRPr>
              </a:p>
            </p:txBody>
          </p:sp>
          <p:sp>
            <p:nvSpPr>
              <p:cNvPr id="16" name="矩形 15">
                <a:extLst>
                  <a:ext uri="{FF2B5EF4-FFF2-40B4-BE49-F238E27FC236}">
                    <a16:creationId xmlns:a16="http://schemas.microsoft.com/office/drawing/2014/main" id="{718D50A0-7566-B825-22DB-163812DE6518}"/>
                  </a:ext>
                </a:extLst>
              </p:cNvPr>
              <p:cNvSpPr/>
              <p:nvPr/>
            </p:nvSpPr>
            <p:spPr>
              <a:xfrm>
                <a:off x="1410987" y="588447"/>
                <a:ext cx="2645364"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UCT search processing</a:t>
                </a:r>
              </a:p>
            </p:txBody>
          </p:sp>
        </p:grpSp>
      </p:grpSp>
      <p:pic>
        <p:nvPicPr>
          <p:cNvPr id="3" name="图片 2">
            <a:extLst>
              <a:ext uri="{FF2B5EF4-FFF2-40B4-BE49-F238E27FC236}">
                <a16:creationId xmlns:a16="http://schemas.microsoft.com/office/drawing/2014/main" id="{27F39056-48A6-A632-9B3C-8651119CB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072" y="1358880"/>
            <a:ext cx="8613913" cy="4721950"/>
          </a:xfrm>
          <a:prstGeom prst="rect">
            <a:avLst/>
          </a:prstGeom>
        </p:spPr>
      </p:pic>
    </p:spTree>
    <p:extLst>
      <p:ext uri="{BB962C8B-B14F-4D97-AF65-F5344CB8AC3E}">
        <p14:creationId xmlns:p14="http://schemas.microsoft.com/office/powerpoint/2010/main" val="250495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E0A74EB-40F5-CC76-C51C-628C76B28289}"/>
              </a:ext>
            </a:extLst>
          </p:cNvPr>
          <p:cNvGrpSpPr/>
          <p:nvPr/>
        </p:nvGrpSpPr>
        <p:grpSpPr>
          <a:xfrm>
            <a:off x="6665845" y="288153"/>
            <a:ext cx="5013960" cy="947722"/>
            <a:chOff x="122182" y="84408"/>
            <a:chExt cx="6848461" cy="947722"/>
          </a:xfrm>
        </p:grpSpPr>
        <p:pic>
          <p:nvPicPr>
            <p:cNvPr id="5" name="图片 4">
              <a:extLst>
                <a:ext uri="{FF2B5EF4-FFF2-40B4-BE49-F238E27FC236}">
                  <a16:creationId xmlns:a16="http://schemas.microsoft.com/office/drawing/2014/main" id="{003E3221-D834-0061-AEB3-EB23FB1588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2C2740C0-DF87-D0DE-8D31-F5D1AF6A8380}"/>
                </a:ext>
              </a:extLst>
            </p:cNvPr>
            <p:cNvSpPr/>
            <p:nvPr/>
          </p:nvSpPr>
          <p:spPr>
            <a:xfrm>
              <a:off x="475299" y="234743"/>
              <a:ext cx="646050"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endParaRPr lang="en-US" sz="3200" dirty="0">
                <a:solidFill>
                  <a:srgbClr val="44546A"/>
                </a:solidFill>
                <a:cs typeface="+mn-ea"/>
                <a:sym typeface="+mn-lt"/>
              </a:endParaRPr>
            </a:p>
          </p:txBody>
        </p:sp>
        <p:grpSp>
          <p:nvGrpSpPr>
            <p:cNvPr id="7" name="组合 6">
              <a:extLst>
                <a:ext uri="{FF2B5EF4-FFF2-40B4-BE49-F238E27FC236}">
                  <a16:creationId xmlns:a16="http://schemas.microsoft.com/office/drawing/2014/main" id="{EDBE732F-7103-3FCC-0610-8C9E159ABBCC}"/>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A3FF6B70-0B8F-A401-DD28-25849092F890}"/>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800" dirty="0">
                    <a:solidFill>
                      <a:srgbClr val="44546A"/>
                    </a:solidFill>
                    <a:cs typeface="+mn-ea"/>
                    <a:sym typeface="+mn-lt"/>
                  </a:rPr>
                  <a:t>LOF</a:t>
                </a:r>
                <a:r>
                  <a:rPr lang="zh-CN" altLang="en-US" sz="2800" dirty="0">
                    <a:solidFill>
                      <a:srgbClr val="44546A"/>
                    </a:solidFill>
                    <a:cs typeface="+mn-ea"/>
                    <a:sym typeface="+mn-lt"/>
                  </a:rPr>
                  <a:t>逻辑补充思路</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031B3E51-F54C-4512-F066-F4764DE13844}"/>
                  </a:ext>
                </a:extLst>
              </p:cNvPr>
              <p:cNvSpPr/>
              <p:nvPr/>
            </p:nvSpPr>
            <p:spPr>
              <a:xfrm>
                <a:off x="1410987" y="588447"/>
                <a:ext cx="1481496"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HS-STRUCT idea</a:t>
                </a:r>
              </a:p>
            </p:txBody>
          </p:sp>
        </p:grpSp>
      </p:grpSp>
      <p:sp>
        <p:nvSpPr>
          <p:cNvPr id="14" name="文本框 13">
            <a:extLst>
              <a:ext uri="{FF2B5EF4-FFF2-40B4-BE49-F238E27FC236}">
                <a16:creationId xmlns:a16="http://schemas.microsoft.com/office/drawing/2014/main" id="{95E4F012-9770-373E-A2D2-8A2040C9A8A6}"/>
              </a:ext>
            </a:extLst>
          </p:cNvPr>
          <p:cNvSpPr txBox="1"/>
          <p:nvPr/>
        </p:nvSpPr>
        <p:spPr>
          <a:xfrm>
            <a:off x="360018" y="263136"/>
            <a:ext cx="5007112" cy="5940088"/>
          </a:xfrm>
          <a:prstGeom prst="rect">
            <a:avLst/>
          </a:prstGeom>
          <a:solidFill>
            <a:schemeClr val="tx1"/>
          </a:solidFill>
        </p:spPr>
        <p:txBody>
          <a:bodyPr wrap="square">
            <a:spAutoFit/>
          </a:bodyPr>
          <a:lstStyle/>
          <a:p>
            <a:r>
              <a:rPr lang="en-US" altLang="zh-CN" sz="2000" b="0" dirty="0">
                <a:solidFill>
                  <a:srgbClr val="9CDCFE"/>
                </a:solidFill>
                <a:effectLst/>
                <a:latin typeface="Consolas" panose="020B0609020204030204" pitchFamily="49" charset="0"/>
              </a:rPr>
              <a:t>sentence</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4EC9B0"/>
                </a:solidFill>
                <a:effectLst/>
                <a:latin typeface="Consolas" panose="020B0609020204030204" pitchFamily="49" charset="0"/>
              </a:rPr>
              <a:t>np</a:t>
            </a:r>
            <a:r>
              <a:rPr lang="en-US" altLang="zh-CN" sz="2000" b="0" dirty="0" err="1">
                <a:solidFill>
                  <a:srgbClr val="CCCCCC"/>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array</a:t>
            </a:r>
            <a:r>
              <a:rPr lang="en-US" altLang="zh-CN" sz="2000" b="0" dirty="0">
                <a:solidFill>
                  <a:srgbClr val="CCCCCC"/>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p>
          <a:p>
            <a:r>
              <a:rPr lang="en-US" altLang="zh-CN" sz="2000" b="0" dirty="0">
                <a:solidFill>
                  <a:srgbClr val="9CDCFE"/>
                </a:solidFill>
                <a:effectLst/>
                <a:latin typeface="Consolas" panose="020B0609020204030204" pitchFamily="49" charset="0"/>
              </a:rPr>
              <a:t>features</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4EC9B0"/>
                </a:solidFill>
                <a:effectLst/>
                <a:latin typeface="Consolas" panose="020B0609020204030204" pitchFamily="49" charset="0"/>
              </a:rPr>
              <a:t>np</a:t>
            </a:r>
            <a:r>
              <a:rPr lang="en-US" altLang="zh-CN" sz="2000" b="0" dirty="0" err="1">
                <a:solidFill>
                  <a:srgbClr val="CCCCCC"/>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vstack</a:t>
            </a:r>
            <a:r>
              <a:rPr lang="en-US" altLang="zh-CN" sz="2000" b="0" dirty="0">
                <a:solidFill>
                  <a:srgbClr val="CCCCCC"/>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sentence</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p>
          <a:p>
            <a:r>
              <a:rPr lang="en-US" altLang="zh-CN" sz="2000" b="0" dirty="0" err="1">
                <a:solidFill>
                  <a:srgbClr val="9CDCFE"/>
                </a:solidFill>
                <a:effectLst/>
                <a:latin typeface="Consolas" panose="020B0609020204030204" pitchFamily="49" charset="0"/>
              </a:rPr>
              <a:t>clf</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4EC9B0"/>
                </a:solidFill>
                <a:effectLst/>
                <a:latin typeface="Consolas" panose="020B0609020204030204" pitchFamily="49" charset="0"/>
              </a:rPr>
              <a:t>LocalOutlierFactor</a:t>
            </a:r>
            <a:r>
              <a:rPr lang="en-US" altLang="zh-CN" sz="2000" b="0" dirty="0">
                <a:solidFill>
                  <a:srgbClr val="CCCCCC"/>
                </a:solidFill>
                <a:effectLst/>
                <a:latin typeface="Consolas" panose="020B0609020204030204" pitchFamily="49" charset="0"/>
              </a:rPr>
              <a:t>(</a:t>
            </a:r>
            <a:r>
              <a:rPr lang="en-US" altLang="zh-CN" sz="2000" b="0" dirty="0" err="1">
                <a:solidFill>
                  <a:srgbClr val="9CDCFE"/>
                </a:solidFill>
                <a:effectLst/>
                <a:latin typeface="Consolas" panose="020B0609020204030204" pitchFamily="49" charset="0"/>
              </a:rPr>
              <a:t>n_neighbors</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2</a:t>
            </a:r>
            <a:r>
              <a:rPr lang="en-US" altLang="zh-CN" sz="2000" b="0" dirty="0">
                <a:solidFill>
                  <a:srgbClr val="CCCCCC"/>
                </a:solidFill>
                <a:effectLst/>
                <a:latin typeface="Consolas" panose="020B0609020204030204" pitchFamily="49" charset="0"/>
              </a:rPr>
              <a:t>)  </a:t>
            </a:r>
          </a:p>
          <a:p>
            <a:r>
              <a:rPr lang="en-US" altLang="zh-CN" sz="2000" b="0" dirty="0" err="1">
                <a:solidFill>
                  <a:srgbClr val="9CDCFE"/>
                </a:solidFill>
                <a:effectLst/>
                <a:latin typeface="Consolas" panose="020B0609020204030204" pitchFamily="49" charset="0"/>
              </a:rPr>
              <a:t>clf</a:t>
            </a:r>
            <a:r>
              <a:rPr lang="en-US" altLang="zh-CN" sz="2000" b="0" dirty="0" err="1">
                <a:solidFill>
                  <a:srgbClr val="CCCCCC"/>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fit</a:t>
            </a:r>
            <a:r>
              <a:rPr lang="en-US" altLang="zh-CN" sz="2000" b="0" dirty="0">
                <a:solidFill>
                  <a:srgbClr val="CCCCCC"/>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features</a:t>
            </a:r>
            <a:r>
              <a:rPr lang="en-US" altLang="zh-CN" sz="2000" b="0" dirty="0">
                <a:solidFill>
                  <a:srgbClr val="CCCCCC"/>
                </a:solidFill>
                <a:effectLst/>
                <a:latin typeface="Consolas" panose="020B0609020204030204" pitchFamily="49" charset="0"/>
              </a:rPr>
              <a:t>)  </a:t>
            </a:r>
          </a:p>
          <a:p>
            <a:r>
              <a:rPr lang="en-US" altLang="zh-CN" sz="2000" b="0" dirty="0">
                <a:solidFill>
                  <a:srgbClr val="9CDCFE"/>
                </a:solidFill>
                <a:effectLst/>
                <a:latin typeface="Consolas" panose="020B0609020204030204" pitchFamily="49" charset="0"/>
              </a:rPr>
              <a:t>score</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clf</a:t>
            </a:r>
            <a:r>
              <a:rPr lang="en-US" altLang="zh-CN" sz="2000" b="0" dirty="0" err="1">
                <a:solidFill>
                  <a:srgbClr val="CCCCCC"/>
                </a:solidFill>
                <a:effectLst/>
                <a:latin typeface="Consolas" panose="020B0609020204030204" pitchFamily="49" charset="0"/>
              </a:rPr>
              <a:t>.</a:t>
            </a:r>
            <a:r>
              <a:rPr lang="en-US" altLang="zh-CN" sz="2000" b="0" dirty="0" err="1">
                <a:solidFill>
                  <a:srgbClr val="9CDCFE"/>
                </a:solidFill>
                <a:effectLst/>
                <a:latin typeface="Consolas" panose="020B0609020204030204" pitchFamily="49" charset="0"/>
              </a:rPr>
              <a:t>negative_outlier_factor</a:t>
            </a:r>
            <a:r>
              <a:rPr lang="en-US" altLang="zh-CN" sz="2000" b="0" dirty="0">
                <a:solidFill>
                  <a:srgbClr val="9CDCFE"/>
                </a:solidFill>
                <a:effectLst/>
                <a:latin typeface="Consolas" panose="020B0609020204030204" pitchFamily="49" charset="0"/>
              </a:rPr>
              <a:t>_</a:t>
            </a:r>
            <a:r>
              <a:rPr lang="en-US" altLang="zh-CN" sz="2000" b="0" dirty="0">
                <a:solidFill>
                  <a:srgbClr val="CCCCCC"/>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p>
          <a:p>
            <a:r>
              <a:rPr lang="en-US" altLang="zh-CN" sz="2000" b="0" dirty="0">
                <a:solidFill>
                  <a:srgbClr val="C586C0"/>
                </a:solidFill>
                <a:effectLst/>
                <a:latin typeface="Consolas" panose="020B0609020204030204" pitchFamily="49" charset="0"/>
              </a:rPr>
              <a:t>if</a:t>
            </a:r>
            <a:r>
              <a:rPr lang="en-US" altLang="zh-CN" sz="2000" b="0" dirty="0">
                <a:solidFill>
                  <a:srgbClr val="CCCCCC"/>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score</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&gt;</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2.0</a:t>
            </a:r>
            <a:r>
              <a:rPr lang="en-US" altLang="zh-CN" sz="2000" b="0" dirty="0">
                <a:solidFill>
                  <a:srgbClr val="CCCCCC"/>
                </a:solidFill>
                <a:effectLst/>
                <a:latin typeface="Consolas" panose="020B0609020204030204" pitchFamily="49" charset="0"/>
              </a:rPr>
              <a:t>:</a:t>
            </a:r>
          </a:p>
          <a:p>
            <a:r>
              <a:rPr lang="en-US" altLang="zh-CN" sz="2000" b="0" dirty="0">
                <a:solidFill>
                  <a:srgbClr val="CCCCCC"/>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print</a:t>
            </a:r>
            <a:r>
              <a:rPr lang="en-US" altLang="zh-CN" sz="2000" b="0" dirty="0">
                <a:solidFill>
                  <a:srgbClr val="CCCCCC"/>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"sentence: 'dog chase cat'"</a:t>
            </a:r>
            <a:r>
              <a:rPr lang="en-US" altLang="zh-CN" sz="2000" b="0" dirty="0">
                <a:solidFill>
                  <a:srgbClr val="CCCCCC"/>
                </a:solidFill>
                <a:effectLst/>
                <a:latin typeface="Consolas" panose="020B0609020204030204" pitchFamily="49" charset="0"/>
              </a:rPr>
              <a:t>)  </a:t>
            </a:r>
          </a:p>
          <a:p>
            <a:r>
              <a:rPr lang="en-US" altLang="zh-CN" sz="2000" b="0" dirty="0">
                <a:solidFill>
                  <a:srgbClr val="CCCCCC"/>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print</a:t>
            </a:r>
            <a:r>
              <a:rPr lang="en-US" altLang="zh-CN" sz="2000" b="0" dirty="0">
                <a:solidFill>
                  <a:srgbClr val="CCCCCC"/>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"score:"</a:t>
            </a:r>
            <a:r>
              <a:rPr lang="en-US" altLang="zh-CN" sz="2000" b="0" dirty="0">
                <a:solidFill>
                  <a:srgbClr val="CCCCCC"/>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score</a:t>
            </a:r>
            <a:r>
              <a:rPr lang="en-US" altLang="zh-CN" sz="2000" b="0" dirty="0">
                <a:solidFill>
                  <a:srgbClr val="CCCCCC"/>
                </a:solidFill>
                <a:effectLst/>
                <a:latin typeface="Consolas" panose="020B0609020204030204" pitchFamily="49" charset="0"/>
              </a:rPr>
              <a:t>)  </a:t>
            </a:r>
          </a:p>
          <a:p>
            <a:r>
              <a:rPr lang="en-US" altLang="zh-CN" sz="2000" b="0" dirty="0">
                <a:solidFill>
                  <a:srgbClr val="CCCCCC"/>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new_words</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p>
          <a:p>
            <a:r>
              <a:rPr lang="en-US" altLang="zh-CN" sz="2000" b="0" dirty="0">
                <a:solidFill>
                  <a:srgbClr val="CCCCCC"/>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new_sentence</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4EC9B0"/>
                </a:solidFill>
                <a:effectLst/>
                <a:latin typeface="Consolas" panose="020B0609020204030204" pitchFamily="49" charset="0"/>
              </a:rPr>
              <a:t>np</a:t>
            </a:r>
            <a:r>
              <a:rPr lang="en-US" altLang="zh-CN" sz="2000" b="0" dirty="0" err="1">
                <a:solidFill>
                  <a:srgbClr val="CCCCCC"/>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array</a:t>
            </a:r>
            <a:r>
              <a:rPr lang="en-US" altLang="zh-CN" sz="2000" b="0" dirty="0">
                <a:solidFill>
                  <a:srgbClr val="CCCCCC"/>
                </a:solidFill>
                <a:effectLst/>
                <a:latin typeface="Consolas" panose="020B0609020204030204" pitchFamily="49" charset="0"/>
              </a:rPr>
              <a:t>(</a:t>
            </a:r>
            <a:r>
              <a:rPr lang="en-US" altLang="zh-CN" sz="2000" b="0" dirty="0" err="1">
                <a:solidFill>
                  <a:srgbClr val="9CDCFE"/>
                </a:solidFill>
                <a:effectLst/>
                <a:latin typeface="Consolas" panose="020B0609020204030204" pitchFamily="49" charset="0"/>
              </a:rPr>
              <a:t>new_words</a:t>
            </a:r>
            <a:r>
              <a:rPr lang="en-US" altLang="zh-CN" sz="2000" b="0" dirty="0">
                <a:solidFill>
                  <a:srgbClr val="CCCCCC"/>
                </a:solidFill>
                <a:effectLst/>
                <a:latin typeface="Consolas" panose="020B0609020204030204" pitchFamily="49" charset="0"/>
              </a:rPr>
              <a:t>)</a:t>
            </a:r>
          </a:p>
          <a:p>
            <a:r>
              <a:rPr lang="en-US" altLang="zh-CN" sz="2000" b="0" dirty="0">
                <a:solidFill>
                  <a:srgbClr val="CCCCCC"/>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print</a:t>
            </a:r>
            <a:r>
              <a:rPr lang="en-US" altLang="zh-CN" sz="2000" b="0" dirty="0">
                <a:solidFill>
                  <a:srgbClr val="CCCCCC"/>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new_sentence</a:t>
            </a:r>
            <a:r>
              <a:rPr lang="en-US" altLang="zh-CN" sz="2000" b="0" dirty="0">
                <a:solidFill>
                  <a:srgbClr val="CE9178"/>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new_sentence</a:t>
            </a:r>
            <a:r>
              <a:rPr lang="en-US" altLang="zh-CN" sz="2000" b="0" dirty="0">
                <a:solidFill>
                  <a:srgbClr val="CCCCCC"/>
                </a:solidFill>
                <a:effectLst/>
                <a:latin typeface="Consolas" panose="020B0609020204030204" pitchFamily="49" charset="0"/>
              </a:rPr>
              <a:t>)</a:t>
            </a:r>
          </a:p>
        </p:txBody>
      </p:sp>
      <p:sp>
        <p:nvSpPr>
          <p:cNvPr id="18" name="文本框 17">
            <a:extLst>
              <a:ext uri="{FF2B5EF4-FFF2-40B4-BE49-F238E27FC236}">
                <a16:creationId xmlns:a16="http://schemas.microsoft.com/office/drawing/2014/main" id="{E3E844EC-C48C-1533-4C92-C828B723050E}"/>
              </a:ext>
            </a:extLst>
          </p:cNvPr>
          <p:cNvSpPr txBox="1"/>
          <p:nvPr/>
        </p:nvSpPr>
        <p:spPr>
          <a:xfrm>
            <a:off x="6086975" y="1619985"/>
            <a:ext cx="5427625" cy="1938992"/>
          </a:xfrm>
          <a:prstGeom prst="rect">
            <a:avLst/>
          </a:prstGeom>
          <a:solidFill>
            <a:schemeClr val="tx1"/>
          </a:solidFill>
        </p:spPr>
        <p:txBody>
          <a:bodyPr wrap="square">
            <a:spAutoFit/>
          </a:bodyPr>
          <a:lstStyle/>
          <a:p>
            <a:r>
              <a:rPr lang="en-US" altLang="zh-CN" sz="2000" b="0" dirty="0">
                <a:solidFill>
                  <a:srgbClr val="569CD6"/>
                </a:solidFill>
                <a:effectLst/>
                <a:latin typeface="Consolas" panose="020B0609020204030204" pitchFamily="49" charset="0"/>
              </a:rPr>
              <a:t>def</a:t>
            </a:r>
            <a:r>
              <a:rPr lang="en-US" altLang="zh-CN" sz="2000" b="0" dirty="0">
                <a:solidFill>
                  <a:srgbClr val="CCCCCC"/>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vector_to_sentence</a:t>
            </a:r>
            <a:r>
              <a:rPr lang="en-US" altLang="zh-CN" sz="2000" b="0" dirty="0">
                <a:solidFill>
                  <a:srgbClr val="CCCCCC"/>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vector</a:t>
            </a:r>
            <a:r>
              <a:rPr lang="en-US" altLang="zh-CN" sz="2000" b="0" dirty="0">
                <a:solidFill>
                  <a:srgbClr val="CCCCCC"/>
                </a:solidFill>
                <a:effectLst/>
                <a:latin typeface="Consolas" panose="020B0609020204030204" pitchFamily="49" charset="0"/>
              </a:rPr>
              <a:t>):  </a:t>
            </a:r>
          </a:p>
          <a:p>
            <a:r>
              <a:rPr lang="en-US" altLang="zh-CN" sz="2000" b="0" dirty="0">
                <a:solidFill>
                  <a:srgbClr val="CCCCCC"/>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words</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'the'</a:t>
            </a:r>
            <a:r>
              <a:rPr lang="en-US" altLang="zh-CN" sz="2000" b="0" dirty="0">
                <a:solidFill>
                  <a:srgbClr val="CCCCCC"/>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if</a:t>
            </a:r>
            <a:r>
              <a:rPr lang="en-US" altLang="zh-CN" sz="2000" b="0" dirty="0">
                <a:solidFill>
                  <a:srgbClr val="CCCCCC"/>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vector</a:t>
            </a:r>
            <a:r>
              <a:rPr lang="en-US" altLang="zh-CN" sz="2000" b="0" dirty="0">
                <a:solidFill>
                  <a:srgbClr val="CCCCCC"/>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0</a:t>
            </a:r>
            <a:r>
              <a:rPr lang="en-US" altLang="zh-CN" sz="2000" b="0" dirty="0">
                <a:solidFill>
                  <a:srgbClr val="CCCCCC"/>
                </a:solidFill>
                <a:effectLst/>
                <a:latin typeface="Consolas" panose="020B0609020204030204" pitchFamily="49" charset="0"/>
              </a:rPr>
              <a:t>] </a:t>
            </a:r>
            <a:r>
              <a:rPr lang="en-US" altLang="zh-CN" sz="2000" b="0" dirty="0">
                <a:solidFill>
                  <a:srgbClr val="D4D4D4"/>
                </a:solidFill>
                <a:effectLst/>
                <a:latin typeface="Consolas" panose="020B0609020204030204" pitchFamily="49" charset="0"/>
              </a:rPr>
              <a:t>==</a:t>
            </a:r>
            <a:r>
              <a:rPr lang="en-US" altLang="zh-CN" sz="2000" b="0" dirty="0">
                <a:solidFill>
                  <a:srgbClr val="CCCCCC"/>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CCCCCC"/>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else</a:t>
            </a:r>
            <a:r>
              <a:rPr lang="en-US" altLang="zh-CN" sz="2000" b="0" dirty="0">
                <a:solidFill>
                  <a:srgbClr val="CCCCCC"/>
                </a:solidFill>
                <a:effectLst/>
                <a:latin typeface="Consolas" panose="020B0609020204030204" pitchFamily="49" charset="0"/>
              </a:rPr>
              <a:t> []</a:t>
            </a:r>
          </a:p>
          <a:p>
            <a:r>
              <a:rPr lang="en-US" altLang="zh-CN" sz="2000" b="0" dirty="0">
                <a:solidFill>
                  <a:srgbClr val="CCCCCC"/>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words</a:t>
            </a:r>
            <a:r>
              <a:rPr lang="en-US" altLang="zh-CN" sz="2000" b="0" dirty="0" err="1">
                <a:solidFill>
                  <a:srgbClr val="CCCCCC"/>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extend</a:t>
            </a:r>
            <a:r>
              <a:rPr lang="en-US" altLang="zh-CN" sz="2000" b="0" dirty="0">
                <a:solidFill>
                  <a:srgbClr val="CCCCCC"/>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'dog'</a:t>
            </a:r>
            <a:r>
              <a:rPr lang="en-US" altLang="zh-CN" sz="2000" b="0" dirty="0">
                <a:solidFill>
                  <a:srgbClr val="CCCCCC"/>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'chase'</a:t>
            </a:r>
            <a:r>
              <a:rPr lang="en-US" altLang="zh-CN" sz="2000" b="0" dirty="0">
                <a:solidFill>
                  <a:srgbClr val="CCCCCC"/>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‘cat'</a:t>
            </a:r>
            <a:r>
              <a:rPr lang="en-US" altLang="zh-CN" sz="2000" b="0" dirty="0">
                <a:solidFill>
                  <a:srgbClr val="CCCCCC"/>
                </a:solidFill>
                <a:effectLst/>
                <a:latin typeface="Consolas" panose="020B0609020204030204" pitchFamily="49" charset="0"/>
              </a:rPr>
              <a:t>])</a:t>
            </a:r>
          </a:p>
          <a:p>
            <a:r>
              <a:rPr lang="en-US" altLang="zh-CN" sz="2000" b="0" dirty="0">
                <a:solidFill>
                  <a:srgbClr val="CCCCCC"/>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return</a:t>
            </a:r>
            <a:r>
              <a:rPr lang="en-US" altLang="zh-CN" sz="2000" b="0" dirty="0">
                <a:solidFill>
                  <a:srgbClr val="CCCCCC"/>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 '</a:t>
            </a:r>
            <a:r>
              <a:rPr lang="en-US" altLang="zh-CN" sz="2000" b="0" dirty="0">
                <a:solidFill>
                  <a:srgbClr val="CCCCCC"/>
                </a:solidFill>
                <a:effectLst/>
                <a:latin typeface="Consolas" panose="020B0609020204030204" pitchFamily="49" charset="0"/>
              </a:rPr>
              <a:t>.</a:t>
            </a:r>
            <a:r>
              <a:rPr lang="en-US" altLang="zh-CN" sz="2000" b="0" dirty="0">
                <a:solidFill>
                  <a:srgbClr val="DCDCAA"/>
                </a:solidFill>
                <a:effectLst/>
                <a:latin typeface="Consolas" panose="020B0609020204030204" pitchFamily="49" charset="0"/>
              </a:rPr>
              <a:t>join</a:t>
            </a:r>
            <a:r>
              <a:rPr lang="en-US" altLang="zh-CN" sz="2000" b="0" dirty="0">
                <a:solidFill>
                  <a:srgbClr val="CCCCCC"/>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words</a:t>
            </a:r>
            <a:r>
              <a:rPr lang="en-US" altLang="zh-CN" sz="2000" b="0" dirty="0">
                <a:solidFill>
                  <a:srgbClr val="CCCCCC"/>
                </a:solidFill>
                <a:effectLst/>
                <a:latin typeface="Consolas" panose="020B0609020204030204" pitchFamily="49" charset="0"/>
              </a:rPr>
              <a:t>)  </a:t>
            </a:r>
          </a:p>
        </p:txBody>
      </p:sp>
      <p:sp>
        <p:nvSpPr>
          <p:cNvPr id="22" name="文本框 21">
            <a:extLst>
              <a:ext uri="{FF2B5EF4-FFF2-40B4-BE49-F238E27FC236}">
                <a16:creationId xmlns:a16="http://schemas.microsoft.com/office/drawing/2014/main" id="{F1303C5D-A4F6-1C16-9A21-503CE2067936}"/>
              </a:ext>
            </a:extLst>
          </p:cNvPr>
          <p:cNvSpPr txBox="1"/>
          <p:nvPr/>
        </p:nvSpPr>
        <p:spPr>
          <a:xfrm>
            <a:off x="5928361" y="4327197"/>
            <a:ext cx="6096000" cy="1815882"/>
          </a:xfrm>
          <a:prstGeom prst="rect">
            <a:avLst/>
          </a:prstGeom>
          <a:noFill/>
        </p:spPr>
        <p:txBody>
          <a:bodyPr wrap="square">
            <a:spAutoFit/>
          </a:bodyPr>
          <a:lstStyle/>
          <a:p>
            <a:r>
              <a:rPr lang="zh-CN" altLang="en-US" sz="2800" dirty="0"/>
              <a:t>sentence: 'dog chase cat'</a:t>
            </a:r>
          </a:p>
          <a:p>
            <a:r>
              <a:rPr lang="zh-CN" altLang="en-US" sz="2800" dirty="0"/>
              <a:t>score: -1.0</a:t>
            </a:r>
          </a:p>
          <a:p>
            <a:r>
              <a:rPr lang="zh-CN" altLang="en-US" sz="2800" dirty="0"/>
              <a:t>new_sentence: [1 1 0 1 0]</a:t>
            </a:r>
          </a:p>
          <a:p>
            <a:r>
              <a:rPr lang="zh-CN" altLang="en-US" sz="2800" dirty="0"/>
              <a:t>new_sentence (text): the dog chase </a:t>
            </a:r>
            <a:r>
              <a:rPr lang="en-US" altLang="zh-CN" sz="2800" dirty="0"/>
              <a:t>cat</a:t>
            </a:r>
            <a:endParaRPr lang="zh-CN" altLang="en-US" sz="2800" dirty="0"/>
          </a:p>
        </p:txBody>
      </p:sp>
    </p:spTree>
    <p:extLst>
      <p:ext uri="{BB962C8B-B14F-4D97-AF65-F5344CB8AC3E}">
        <p14:creationId xmlns:p14="http://schemas.microsoft.com/office/powerpoint/2010/main" val="48825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45619E2-775E-613F-F2AD-EFC8A87D3B32}"/>
              </a:ext>
            </a:extLst>
          </p:cNvPr>
          <p:cNvGrpSpPr/>
          <p:nvPr/>
        </p:nvGrpSpPr>
        <p:grpSpPr>
          <a:xfrm>
            <a:off x="309925" y="232656"/>
            <a:ext cx="6848461" cy="947722"/>
            <a:chOff x="122182" y="84408"/>
            <a:chExt cx="6848461" cy="947722"/>
          </a:xfrm>
        </p:grpSpPr>
        <p:pic>
          <p:nvPicPr>
            <p:cNvPr id="6" name="图片 5">
              <a:extLst>
                <a:ext uri="{FF2B5EF4-FFF2-40B4-BE49-F238E27FC236}">
                  <a16:creationId xmlns:a16="http://schemas.microsoft.com/office/drawing/2014/main" id="{596FD6A3-6D11-52DA-7B3A-86F2DF5B7D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7" name="Rectangle 47">
              <a:extLst>
                <a:ext uri="{FF2B5EF4-FFF2-40B4-BE49-F238E27FC236}">
                  <a16:creationId xmlns:a16="http://schemas.microsoft.com/office/drawing/2014/main" id="{F210D02C-998A-7FBF-4EBC-F1E62BCBAB09}"/>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04</a:t>
              </a:r>
              <a:endParaRPr lang="en-US" sz="3200" dirty="0">
                <a:solidFill>
                  <a:srgbClr val="44546A"/>
                </a:solidFill>
                <a:cs typeface="+mn-ea"/>
                <a:sym typeface="+mn-lt"/>
              </a:endParaRPr>
            </a:p>
          </p:txBody>
        </p:sp>
        <p:grpSp>
          <p:nvGrpSpPr>
            <p:cNvPr id="8" name="组合 7">
              <a:extLst>
                <a:ext uri="{FF2B5EF4-FFF2-40B4-BE49-F238E27FC236}">
                  <a16:creationId xmlns:a16="http://schemas.microsoft.com/office/drawing/2014/main" id="{3818F07E-F612-E9C0-9C9C-3E80E6E5C4FA}"/>
                </a:ext>
              </a:extLst>
            </p:cNvPr>
            <p:cNvGrpSpPr/>
            <p:nvPr/>
          </p:nvGrpSpPr>
          <p:grpSpPr>
            <a:xfrm>
              <a:off x="1467258" y="189315"/>
              <a:ext cx="5503385" cy="743321"/>
              <a:chOff x="1410987" y="179320"/>
              <a:chExt cx="5503385" cy="743321"/>
            </a:xfrm>
          </p:grpSpPr>
          <p:sp>
            <p:nvSpPr>
              <p:cNvPr id="9" name="Rectangle 47">
                <a:extLst>
                  <a:ext uri="{FF2B5EF4-FFF2-40B4-BE49-F238E27FC236}">
                    <a16:creationId xmlns:a16="http://schemas.microsoft.com/office/drawing/2014/main" id="{E2D8F9E6-5F24-5380-5764-0ACBCB6FA5A2}"/>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实验</a:t>
                </a:r>
                <a:endParaRPr lang="en-US" altLang="zh-CN" sz="2800" dirty="0">
                  <a:solidFill>
                    <a:srgbClr val="44546A"/>
                  </a:solidFill>
                  <a:cs typeface="+mn-ea"/>
                  <a:sym typeface="+mn-lt"/>
                </a:endParaRPr>
              </a:p>
            </p:txBody>
          </p:sp>
          <p:sp>
            <p:nvSpPr>
              <p:cNvPr id="10" name="矩形 9">
                <a:extLst>
                  <a:ext uri="{FF2B5EF4-FFF2-40B4-BE49-F238E27FC236}">
                    <a16:creationId xmlns:a16="http://schemas.microsoft.com/office/drawing/2014/main" id="{A8957BA5-884D-7BE5-7EEA-F908F9B032A2}"/>
                  </a:ext>
                </a:extLst>
              </p:cNvPr>
              <p:cNvSpPr/>
              <p:nvPr/>
            </p:nvSpPr>
            <p:spPr>
              <a:xfrm>
                <a:off x="1410987" y="588447"/>
                <a:ext cx="1481496"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HS-STRUCT idea</a:t>
                </a:r>
              </a:p>
            </p:txBody>
          </p:sp>
        </p:grpSp>
      </p:grpSp>
      <p:sp>
        <p:nvSpPr>
          <p:cNvPr id="21" name="文本框 20">
            <a:extLst>
              <a:ext uri="{FF2B5EF4-FFF2-40B4-BE49-F238E27FC236}">
                <a16:creationId xmlns:a16="http://schemas.microsoft.com/office/drawing/2014/main" id="{AECC7856-2281-E1CD-7755-B2FF48BA39A5}"/>
              </a:ext>
            </a:extLst>
          </p:cNvPr>
          <p:cNvSpPr txBox="1"/>
          <p:nvPr/>
        </p:nvSpPr>
        <p:spPr>
          <a:xfrm>
            <a:off x="6007505" y="579424"/>
            <a:ext cx="6096000" cy="1200329"/>
          </a:xfrm>
          <a:prstGeom prst="rect">
            <a:avLst/>
          </a:prstGeom>
          <a:noFill/>
        </p:spPr>
        <p:txBody>
          <a:bodyPr wrap="square">
            <a:spAutoFit/>
          </a:bodyPr>
          <a:lstStyle/>
          <a:p>
            <a:r>
              <a:rPr lang="zh-CN" altLang="en-US" sz="2400" b="0" i="0" dirty="0">
                <a:effectLst/>
                <a:latin typeface="-apple-system"/>
              </a:rPr>
              <a:t>所有实验都在</a:t>
            </a:r>
            <a:r>
              <a:rPr lang="en-US" altLang="zh-CN" sz="2400" b="0" i="0" dirty="0">
                <a:solidFill>
                  <a:srgbClr val="FF0000"/>
                </a:solidFill>
                <a:effectLst/>
                <a:latin typeface="-apple-system"/>
              </a:rPr>
              <a:t>Python 3.7.1</a:t>
            </a:r>
            <a:r>
              <a:rPr lang="zh-CN" altLang="en-US" sz="2400" b="0" i="0" dirty="0">
                <a:effectLst/>
                <a:latin typeface="-apple-system"/>
              </a:rPr>
              <a:t>中实现。</a:t>
            </a:r>
            <a:endParaRPr lang="en-US" altLang="zh-CN" sz="2400" b="0" i="0" dirty="0">
              <a:effectLst/>
              <a:latin typeface="-apple-system"/>
            </a:endParaRPr>
          </a:p>
          <a:p>
            <a:r>
              <a:rPr lang="en-US" altLang="zh-CN" sz="2400" b="0" i="0" dirty="0">
                <a:solidFill>
                  <a:srgbClr val="FF0000"/>
                </a:solidFill>
                <a:effectLst/>
                <a:latin typeface="-apple-system"/>
              </a:rPr>
              <a:t>Intel(R) i5-8250</a:t>
            </a:r>
            <a:r>
              <a:rPr lang="zh-CN" altLang="en-US" sz="2400" b="0" i="0" dirty="0">
                <a:effectLst/>
                <a:latin typeface="-apple-system"/>
              </a:rPr>
              <a:t>处理器的一个核心上运行。</a:t>
            </a:r>
            <a:endParaRPr lang="en-US" altLang="zh-CN" sz="2400" b="0" i="0" dirty="0">
              <a:effectLst/>
              <a:latin typeface="-apple-system"/>
            </a:endParaRPr>
          </a:p>
          <a:p>
            <a:r>
              <a:rPr lang="zh-CN" altLang="en-US" sz="2400" b="0" i="0" dirty="0">
                <a:effectLst/>
                <a:latin typeface="-apple-system"/>
              </a:rPr>
              <a:t>时钟频率为</a:t>
            </a:r>
            <a:r>
              <a:rPr lang="en-US" altLang="zh-CN" sz="2400" b="0" i="0" dirty="0">
                <a:effectLst/>
                <a:latin typeface="-apple-system"/>
              </a:rPr>
              <a:t>1.60GHz</a:t>
            </a:r>
            <a:r>
              <a:rPr lang="zh-CN" altLang="en-US" sz="2400" b="0" i="0" dirty="0">
                <a:effectLst/>
                <a:latin typeface="-apple-system"/>
              </a:rPr>
              <a:t>，并具有</a:t>
            </a:r>
            <a:r>
              <a:rPr lang="en-US" altLang="zh-CN" sz="2400" b="0" i="0" dirty="0">
                <a:solidFill>
                  <a:srgbClr val="FF0000"/>
                </a:solidFill>
                <a:effectLst/>
                <a:latin typeface="-apple-system"/>
              </a:rPr>
              <a:t>8GB</a:t>
            </a:r>
            <a:r>
              <a:rPr lang="zh-CN" altLang="en-US" sz="2400" b="0" i="0" dirty="0">
                <a:effectLst/>
                <a:latin typeface="-apple-system"/>
              </a:rPr>
              <a:t>的</a:t>
            </a:r>
            <a:r>
              <a:rPr lang="en-US" altLang="zh-CN" sz="2400" b="0" i="0" dirty="0">
                <a:effectLst/>
                <a:latin typeface="-apple-system"/>
              </a:rPr>
              <a:t>RAM</a:t>
            </a:r>
            <a:r>
              <a:rPr lang="zh-CN" altLang="en-US" sz="2400" b="0" i="0" dirty="0">
                <a:effectLst/>
                <a:latin typeface="-apple-system"/>
              </a:rPr>
              <a:t>。</a:t>
            </a:r>
            <a:endParaRPr lang="zh-CN" altLang="en-US" sz="2400" dirty="0"/>
          </a:p>
        </p:txBody>
      </p:sp>
      <p:pic>
        <p:nvPicPr>
          <p:cNvPr id="13" name="图片 12">
            <a:extLst>
              <a:ext uri="{FF2B5EF4-FFF2-40B4-BE49-F238E27FC236}">
                <a16:creationId xmlns:a16="http://schemas.microsoft.com/office/drawing/2014/main" id="{7882E7D2-27A9-04E7-7F42-9FD2523A5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802" y="2002564"/>
            <a:ext cx="4572000" cy="3838575"/>
          </a:xfrm>
          <a:prstGeom prst="rect">
            <a:avLst/>
          </a:prstGeom>
        </p:spPr>
      </p:pic>
      <p:pic>
        <p:nvPicPr>
          <p:cNvPr id="17" name="图片 16">
            <a:extLst>
              <a:ext uri="{FF2B5EF4-FFF2-40B4-BE49-F238E27FC236}">
                <a16:creationId xmlns:a16="http://schemas.microsoft.com/office/drawing/2014/main" id="{0A06833C-04E4-BB76-FBA6-A5D54A47CC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2200" y="2002564"/>
            <a:ext cx="4467225" cy="3781425"/>
          </a:xfrm>
          <a:prstGeom prst="rect">
            <a:avLst/>
          </a:prstGeom>
        </p:spPr>
      </p:pic>
    </p:spTree>
    <p:extLst>
      <p:ext uri="{BB962C8B-B14F-4D97-AF65-F5344CB8AC3E}">
        <p14:creationId xmlns:p14="http://schemas.microsoft.com/office/powerpoint/2010/main" val="40797929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1998</Words>
  <Application>Microsoft Office PowerPoint</Application>
  <PresentationFormat>宽屏</PresentationFormat>
  <Paragraphs>201</Paragraphs>
  <Slides>15</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PingFangSC-Regular</vt:lpstr>
      <vt:lpstr>PingFang-SC-Regular</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啸楠 王</dc:creator>
  <cp:lastModifiedBy>啸楠 王</cp:lastModifiedBy>
  <cp:revision>274</cp:revision>
  <dcterms:created xsi:type="dcterms:W3CDTF">2024-01-18T08:15:33Z</dcterms:created>
  <dcterms:modified xsi:type="dcterms:W3CDTF">2024-01-24T07:13:47Z</dcterms:modified>
</cp:coreProperties>
</file>