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228" r:id="rId2"/>
    <p:sldId id="3231" r:id="rId3"/>
    <p:sldId id="3249" r:id="rId4"/>
    <p:sldId id="3234" r:id="rId5"/>
    <p:sldId id="3232" r:id="rId6"/>
    <p:sldId id="3235" r:id="rId7"/>
    <p:sldId id="3244" r:id="rId8"/>
    <p:sldId id="3246" r:id="rId9"/>
    <p:sldId id="3247" r:id="rId10"/>
    <p:sldId id="3248" r:id="rId11"/>
    <p:sldId id="3245" r:id="rId12"/>
    <p:sldId id="324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79DC"/>
    <a:srgbClr val="E6E6E6"/>
    <a:srgbClr val="9D80E9"/>
    <a:srgbClr val="7962B3"/>
    <a:srgbClr val="6452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56"/>
    <p:restoredTop sz="81344"/>
  </p:normalViewPr>
  <p:slideViewPr>
    <p:cSldViewPr snapToGrid="0">
      <p:cViewPr>
        <p:scale>
          <a:sx n="73" d="100"/>
          <a:sy n="73" d="100"/>
        </p:scale>
        <p:origin x="632" y="808"/>
      </p:cViewPr>
      <p:guideLst/>
    </p:cSldViewPr>
  </p:slideViewPr>
  <p:outlineViewPr>
    <p:cViewPr>
      <p:scale>
        <a:sx n="33" d="100"/>
        <a:sy n="33" d="100"/>
      </p:scale>
      <p:origin x="0" y="0"/>
    </p:cViewPr>
  </p:outlineViewPr>
  <p:notesTextViewPr>
    <p:cViewPr>
      <p:scale>
        <a:sx n="120" d="100"/>
        <a:sy n="12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F29E6-ADC9-1E49-B86F-6F73C4E3655D}" type="datetimeFigureOut">
              <a:rPr kumimoji="1" lang="zh-CN" altLang="en-US" smtClean="0"/>
              <a:t>2024/1/22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D2CE4-F96D-2941-AC46-251D5DA83902}" type="slidenum">
              <a:rPr kumimoji="1" lang="zh-CN" altLang="en-US" smtClean="0"/>
              <a:t>‹#›</a:t>
            </a:fld>
            <a:endParaRPr kumimoji="1" lang="zh-CN" altLang="en-US"/>
          </a:p>
        </p:txBody>
      </p:sp>
    </p:spTree>
    <p:extLst>
      <p:ext uri="{BB962C8B-B14F-4D97-AF65-F5344CB8AC3E}">
        <p14:creationId xmlns:p14="http://schemas.microsoft.com/office/powerpoint/2010/main" val="3989047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基于保持连通性的图序列弹性路由表计算方法</a:t>
            </a:r>
          </a:p>
        </p:txBody>
      </p:sp>
      <p:sp>
        <p:nvSpPr>
          <p:cNvPr id="4" name="灯片编号占位符 3"/>
          <p:cNvSpPr>
            <a:spLocks noGrp="1"/>
          </p:cNvSpPr>
          <p:nvPr>
            <p:ph type="sldNum" sz="quarter" idx="5"/>
          </p:nvPr>
        </p:nvSpPr>
        <p:spPr/>
        <p:txBody>
          <a:bodyPr/>
          <a:lstStyle/>
          <a:p>
            <a:fld id="{5AAD2CE4-F96D-2941-AC46-251D5DA83902}" type="slidenum">
              <a:rPr kumimoji="1" lang="zh-CN" altLang="en-US" smtClean="0"/>
              <a:t>1</a:t>
            </a:fld>
            <a:endParaRPr kumimoji="1" lang="zh-CN" altLang="en-US"/>
          </a:p>
        </p:txBody>
      </p:sp>
    </p:spTree>
    <p:extLst>
      <p:ext uri="{BB962C8B-B14F-4D97-AF65-F5344CB8AC3E}">
        <p14:creationId xmlns:p14="http://schemas.microsoft.com/office/powerpoint/2010/main" val="20467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当添加两个新节点时，其他限制条件都是试用的，但避免循环的限制条件是不够的，还需要避免两个节点之间互相循环，存在</a:t>
            </a:r>
            <a:r>
              <a:rPr lang="en-US" altLang="zh-CN" dirty="0" err="1"/>
              <a:t>tearoff</a:t>
            </a:r>
            <a:r>
              <a:rPr lang="zh-CN" altLang="en-US" dirty="0"/>
              <a:t>边情况下造成的四个节点的循环，存在</a:t>
            </a:r>
            <a:r>
              <a:rPr lang="en-US" altLang="zh-CN" dirty="0" err="1"/>
              <a:t>splitoff</a:t>
            </a:r>
            <a:r>
              <a:rPr lang="zh-CN" altLang="en-US" dirty="0"/>
              <a:t>边造成的三个节点的循环。</a:t>
            </a:r>
            <a:endParaRPr lang="en-US" altLang="zh-CN" dirty="0"/>
          </a:p>
          <a:p>
            <a:r>
              <a:rPr lang="zh-CN" altLang="en-US" dirty="0"/>
              <a:t>另外，</a:t>
            </a:r>
            <a:r>
              <a:rPr lang="en-US" altLang="zh-CN" dirty="0"/>
              <a:t>vi</a:t>
            </a:r>
            <a:r>
              <a:rPr lang="zh-CN" altLang="en-US" dirty="0"/>
              <a:t>和</a:t>
            </a:r>
            <a:r>
              <a:rPr lang="en-US" altLang="zh-CN" dirty="0" err="1"/>
              <a:t>wi</a:t>
            </a:r>
            <a:r>
              <a:rPr lang="zh-CN" altLang="en-US" dirty="0"/>
              <a:t>之间的边，必须属于某一棵树，且在某一棵树中，</a:t>
            </a:r>
            <a:r>
              <a:rPr lang="en-US" altLang="zh-CN" dirty="0"/>
              <a:t>v</a:t>
            </a:r>
            <a:r>
              <a:rPr lang="zh-CN" altLang="en-US" dirty="0"/>
              <a:t>作为两个新节点的中有节点，必须也有同样颜色的边，才是有效的。</a:t>
            </a:r>
            <a:endParaRPr lang="en-US" altLang="zh-CN" dirty="0"/>
          </a:p>
          <a:p>
            <a:r>
              <a:rPr lang="zh-CN" altLang="en-US" dirty="0"/>
              <a:t>其目标函数与单个节点类似。</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830503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文章使用了</a:t>
            </a:r>
            <a:r>
              <a:rPr lang="en-US" altLang="zh-CN" dirty="0"/>
              <a:t>9</a:t>
            </a:r>
            <a:r>
              <a:rPr lang="zh-CN" altLang="en-US" dirty="0"/>
              <a:t>个类似于德国那样的网络拓扑结构，</a:t>
            </a:r>
          </a:p>
          <a:p>
            <a:r>
              <a:rPr lang="zh-CN" altLang="en-US" dirty="0"/>
              <a:t>在构造图序列部分，文章使用了</a:t>
            </a:r>
            <a:r>
              <a:rPr lang="en-US" altLang="zh-CN" dirty="0"/>
              <a:t>grow</a:t>
            </a:r>
            <a:r>
              <a:rPr lang="zh-CN" altLang="en-US" dirty="0"/>
              <a:t>方法，在所有数据集中，正确的</a:t>
            </a:r>
            <a:r>
              <a:rPr lang="en-US" altLang="zh-CN" dirty="0"/>
              <a:t>candidate</a:t>
            </a:r>
            <a:r>
              <a:rPr lang="zh-CN" altLang="en-US" dirty="0"/>
              <a:t>数量平均在</a:t>
            </a:r>
            <a:r>
              <a:rPr lang="en-US" altLang="zh-CN" dirty="0"/>
              <a:t>2</a:t>
            </a:r>
            <a:r>
              <a:rPr lang="zh-CN" altLang="en-US" dirty="0"/>
              <a:t>个左右，因此，算法整体耗时是不长的</a:t>
            </a:r>
            <a:endParaRPr lang="en-US" altLang="zh-CN" dirty="0"/>
          </a:p>
          <a:p>
            <a:r>
              <a:rPr lang="zh-CN" altLang="en-US" dirty="0"/>
              <a:t>对于覆盖率而言，与现在最好的构建有向树的方法</a:t>
            </a:r>
            <a:r>
              <a:rPr lang="en-US" altLang="zh-CN" dirty="0"/>
              <a:t>partial</a:t>
            </a:r>
            <a:r>
              <a:rPr lang="zh-CN" altLang="en-US" dirty="0"/>
              <a:t>，</a:t>
            </a:r>
            <a:r>
              <a:rPr lang="en-US" altLang="zh-CN" dirty="0"/>
              <a:t>arb</a:t>
            </a:r>
            <a:r>
              <a:rPr lang="zh-CN" altLang="en-US" dirty="0"/>
              <a:t>相比，采用</a:t>
            </a:r>
            <a:r>
              <a:rPr lang="en-US" altLang="zh-CN" dirty="0"/>
              <a:t>advanced</a:t>
            </a:r>
            <a:r>
              <a:rPr lang="zh-CN" altLang="en-US" dirty="0"/>
              <a:t>方案的算法，在覆盖率上，快要接近最优解了。</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165530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这篇文章主要研究的是在数据包交换网络下的快速重路由机制，当某一节点或网络连接发生故障时，</a:t>
            </a:r>
            <a:endParaRPr lang="en-US" altLang="zh-CN" dirty="0"/>
          </a:p>
          <a:p>
            <a:r>
              <a:rPr lang="zh-CN" altLang="en-US" dirty="0"/>
              <a:t>但是，可能发生故障的网络连接和节点的情况数量是巨大的</a:t>
            </a:r>
            <a:endParaRPr lang="en-US" altLang="zh-CN" dirty="0"/>
          </a:p>
          <a:p>
            <a:r>
              <a:rPr lang="zh-CN" altLang="en-US" dirty="0"/>
              <a:t>对此，文章结合了</a:t>
            </a:r>
            <a:r>
              <a:rPr lang="en-US" altLang="zh-CN" dirty="0"/>
              <a:t>ILP</a:t>
            </a:r>
            <a:r>
              <a:rPr lang="zh-CN" altLang="en-US" dirty="0"/>
              <a:t>和</a:t>
            </a:r>
            <a:r>
              <a:rPr lang="en-US" altLang="zh-CN" dirty="0"/>
              <a:t>k-</a:t>
            </a:r>
            <a:r>
              <a:rPr lang="zh-CN" altLang="en-US" dirty="0"/>
              <a:t>连通图的表征构造，提出了一个通用的算法架构，</a:t>
            </a:r>
            <a:endParaRPr lang="en-US" altLang="zh-CN" dirty="0"/>
          </a:p>
          <a:p>
            <a:r>
              <a:rPr lang="zh-CN" altLang="en-US" dirty="0"/>
              <a:t>该框架通过构建图序列和有向树，能够灵活定义并快速解决路由问题，</a:t>
            </a:r>
            <a:endParaRPr lang="en-US" altLang="zh-CN" dirty="0"/>
          </a:p>
          <a:p>
            <a:r>
              <a:rPr lang="zh-CN" altLang="en-US" dirty="0"/>
              <a:t>同时，具有更好的弹性，能提供更短的路径</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520688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该算法首先对网络拓扑进行了保持度和局部连通性的图序列构建。</a:t>
            </a:r>
            <a:endParaRPr lang="en-US" altLang="zh-CN" dirty="0"/>
          </a:p>
          <a:p>
            <a:r>
              <a:rPr lang="zh-CN" altLang="en-US" dirty="0"/>
              <a:t>图序列如图所示，是得到一个网络拓扑的演变过程，能够被快速构建，可以将复杂的整体设计问题转化为简单的局部决策问题，具有足够的灵活性来保证重路由算法的弹性。</a:t>
            </a:r>
            <a:endParaRPr lang="en-US" altLang="zh-CN" dirty="0"/>
          </a:p>
          <a:p>
            <a:r>
              <a:rPr lang="zh-CN" altLang="en-US" dirty="0"/>
              <a:t>要保持图序列中各个节点的度和局部连通性，需要满足三个特征</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605415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子图序列通过对前一个子图添加一个或两个节点，并添加对应的边，在保持连通性的条件下进行构建。</a:t>
            </a:r>
            <a:endParaRPr lang="en-US" altLang="zh-CN" dirty="0"/>
          </a:p>
          <a:p>
            <a:r>
              <a:rPr lang="zh-CN" altLang="en-US" dirty="0"/>
              <a:t>文章将子图序列的边分为四类，一类是</a:t>
            </a:r>
            <a:r>
              <a:rPr lang="en-US" altLang="zh-CN" dirty="0"/>
              <a:t>common</a:t>
            </a:r>
            <a:r>
              <a:rPr lang="zh-CN" altLang="en-US" dirty="0"/>
              <a:t>边，两个子图之间相同的边，一类是</a:t>
            </a:r>
            <a:r>
              <a:rPr lang="en-US" altLang="zh-CN" dirty="0"/>
              <a:t>split-off</a:t>
            </a:r>
            <a:r>
              <a:rPr lang="zh-CN" altLang="en-US" dirty="0"/>
              <a:t>边，这样的边被新添加节点中的一个节点所分割，一类是</a:t>
            </a:r>
            <a:r>
              <a:rPr lang="en-US" altLang="zh-CN" dirty="0"/>
              <a:t>tear-off</a:t>
            </a:r>
            <a:r>
              <a:rPr lang="zh-CN" altLang="en-US" dirty="0"/>
              <a:t>边，这一类被两个节点分裂，一类是</a:t>
            </a:r>
            <a:r>
              <a:rPr lang="en-US" altLang="zh-CN" dirty="0"/>
              <a:t>between</a:t>
            </a:r>
            <a:r>
              <a:rPr lang="zh-CN" altLang="en-US" dirty="0"/>
              <a:t>边，</a:t>
            </a:r>
            <a:endParaRPr lang="en-US" altLang="zh-CN" dirty="0"/>
          </a:p>
          <a:p>
            <a:r>
              <a:rPr lang="en-US" altLang="zh-CN" dirty="0"/>
              <a:t>Tear-off</a:t>
            </a:r>
            <a:r>
              <a:rPr lang="zh-CN" altLang="en-US" dirty="0"/>
              <a:t>与</a:t>
            </a:r>
            <a:r>
              <a:rPr lang="en-US" altLang="zh-CN" dirty="0"/>
              <a:t>between</a:t>
            </a:r>
            <a:r>
              <a:rPr lang="zh-CN" altLang="en-US" dirty="0"/>
              <a:t>边只会在添加两个节点的情况下出现</a:t>
            </a:r>
            <a:endParaRPr lang="en-US" altLang="zh-CN" dirty="0"/>
          </a:p>
          <a:p>
            <a:endParaRPr lang="en-US" altLang="zh-CN" dirty="0"/>
          </a:p>
          <a:p>
            <a:r>
              <a:rPr lang="zh-CN" altLang="en-US" dirty="0"/>
              <a:t>保持连通性，则是上一个子图序列的任意两点的不相交路径不能随着子图序列的生成减少</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59309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对于某一特定的根节点</a:t>
            </a:r>
            <a:r>
              <a:rPr lang="en-US" altLang="zh-CN" dirty="0"/>
              <a:t>t</a:t>
            </a:r>
            <a:r>
              <a:rPr lang="zh-CN" altLang="en-US" dirty="0"/>
              <a:t>，从完整的网络拓扑开始，</a:t>
            </a:r>
            <a:r>
              <a:rPr kumimoji="1" lang="zh-CN" altLang="en-US" sz="1200" dirty="0">
                <a:latin typeface="Times New Roman" panose="02020603050405020304" pitchFamily="18" charset="0"/>
                <a:cs typeface="Times New Roman" panose="02020603050405020304" pitchFamily="18" charset="0"/>
              </a:rPr>
              <a:t>不断移除一个或两个相邻节点，得到倒序的</a:t>
            </a:r>
            <a:r>
              <a:rPr kumimoji="1" lang="en-US" altLang="zh-CN" sz="1200" dirty="0">
                <a:latin typeface="Times New Roman" panose="02020603050405020304" pitchFamily="18" charset="0"/>
                <a:cs typeface="Times New Roman" panose="02020603050405020304" pitchFamily="18" charset="0"/>
              </a:rPr>
              <a:t>DLCP</a:t>
            </a:r>
            <a:r>
              <a:rPr kumimoji="1" lang="zh-CN" altLang="en-US" sz="1200" dirty="0">
                <a:latin typeface="Times New Roman" panose="02020603050405020304" pitchFamily="18" charset="0"/>
                <a:cs typeface="Times New Roman" panose="02020603050405020304" pitchFamily="18" charset="0"/>
              </a:rPr>
              <a:t>图序列</a:t>
            </a:r>
            <a:endParaRPr kumimoji="1" lang="en-US" altLang="zh-CN" sz="1200" dirty="0">
              <a:latin typeface="Times New Roman" panose="02020603050405020304" pitchFamily="18" charset="0"/>
              <a:cs typeface="Times New Roman" panose="02020603050405020304" pitchFamily="18" charset="0"/>
            </a:endParaRPr>
          </a:p>
          <a:p>
            <a:r>
              <a:rPr kumimoji="1" lang="zh-CN" altLang="en-US" sz="1200" dirty="0">
                <a:latin typeface="Times New Roman" panose="02020603050405020304" pitchFamily="18" charset="0"/>
                <a:cs typeface="Times New Roman" panose="02020603050405020304" pitchFamily="18" charset="0"/>
              </a:rPr>
              <a:t>基本操作为，边分割，即在无向图中，移除节点</a:t>
            </a:r>
            <a:r>
              <a:rPr kumimoji="1" lang="en-US" altLang="zh-CN" sz="1200" dirty="0">
                <a:latin typeface="Times New Roman" panose="02020603050405020304" pitchFamily="18" charset="0"/>
                <a:cs typeface="Times New Roman" panose="02020603050405020304" pitchFamily="18" charset="0"/>
              </a:rPr>
              <a:t>x</a:t>
            </a:r>
            <a:r>
              <a:rPr kumimoji="1" lang="zh-CN" altLang="en-US" sz="1200" dirty="0">
                <a:latin typeface="Times New Roman" panose="02020603050405020304" pitchFamily="18" charset="0"/>
                <a:cs typeface="Times New Roman" panose="02020603050405020304" pitchFamily="18" charset="0"/>
              </a:rPr>
              <a:t>的同时，移除边</a:t>
            </a:r>
            <a:r>
              <a:rPr kumimoji="1" lang="en-US" altLang="zh-CN" sz="1200" dirty="0">
                <a:latin typeface="Times New Roman" panose="02020603050405020304" pitchFamily="18" charset="0"/>
                <a:cs typeface="Times New Roman" panose="02020603050405020304" pitchFamily="18" charset="0"/>
              </a:rPr>
              <a:t> (x , u) </a:t>
            </a:r>
            <a:r>
              <a:rPr kumimoji="1" lang="zh-CN" altLang="en-US" sz="1200" dirty="0">
                <a:latin typeface="Times New Roman" panose="02020603050405020304" pitchFamily="18" charset="0"/>
                <a:cs typeface="Times New Roman" panose="02020603050405020304" pitchFamily="18" charset="0"/>
              </a:rPr>
              <a:t>和</a:t>
            </a:r>
            <a:r>
              <a:rPr kumimoji="1" lang="en-US" altLang="zh-CN" sz="1200" dirty="0">
                <a:latin typeface="Times New Roman" panose="02020603050405020304" pitchFamily="18" charset="0"/>
                <a:cs typeface="Times New Roman" panose="02020603050405020304" pitchFamily="18" charset="0"/>
              </a:rPr>
              <a:t> (x , v) </a:t>
            </a:r>
            <a:r>
              <a:rPr kumimoji="1" lang="zh-CN" altLang="en-US" sz="1200" dirty="0">
                <a:latin typeface="Times New Roman" panose="02020603050405020304" pitchFamily="18" charset="0"/>
                <a:cs typeface="Times New Roman" panose="02020603050405020304" pitchFamily="18" charset="0"/>
              </a:rPr>
              <a:t>，并添加边 </a:t>
            </a:r>
            <a:r>
              <a:rPr kumimoji="1" lang="en-US" altLang="zh-CN" sz="1200" dirty="0">
                <a:latin typeface="Times New Roman" panose="02020603050405020304" pitchFamily="18" charset="0"/>
                <a:cs typeface="Times New Roman" panose="02020603050405020304" pitchFamily="18" charset="0"/>
              </a:rPr>
              <a:t>(u , v)</a:t>
            </a:r>
          </a:p>
          <a:p>
            <a:r>
              <a:rPr kumimoji="1" lang="zh-CN" altLang="en-US" sz="1200" dirty="0">
                <a:latin typeface="Times New Roman" panose="02020603050405020304" pitchFamily="18" charset="0"/>
                <a:cs typeface="Times New Roman" panose="02020603050405020304" pitchFamily="18" charset="0"/>
              </a:rPr>
              <a:t>这对于度为偶数的节点来说，是很容易的，只需要移除所有的边，并添加对应的</a:t>
            </a:r>
            <a:r>
              <a:rPr kumimoji="1" lang="en-US" altLang="zh-CN" sz="1200" dirty="0">
                <a:latin typeface="Times New Roman" panose="02020603050405020304" pitchFamily="18" charset="0"/>
                <a:cs typeface="Times New Roman" panose="02020603050405020304" pitchFamily="18" charset="0"/>
              </a:rPr>
              <a:t>split-off</a:t>
            </a:r>
            <a:r>
              <a:rPr kumimoji="1" lang="zh-CN" altLang="en-US" sz="1200" dirty="0">
                <a:latin typeface="Times New Roman" panose="02020603050405020304" pitchFamily="18" charset="0"/>
                <a:cs typeface="Times New Roman" panose="02020603050405020304" pitchFamily="18" charset="0"/>
              </a:rPr>
              <a:t>边。</a:t>
            </a:r>
            <a:endParaRPr kumimoji="1" lang="en-US" altLang="zh-CN" sz="1200" dirty="0">
              <a:latin typeface="Times New Roman" panose="02020603050405020304" pitchFamily="18" charset="0"/>
              <a:cs typeface="Times New Roman" panose="02020603050405020304" pitchFamily="18" charset="0"/>
            </a:endParaRPr>
          </a:p>
          <a:p>
            <a:r>
              <a:rPr kumimoji="1" lang="zh-CN" altLang="en-US" sz="1200" dirty="0">
                <a:latin typeface="Times New Roman" panose="02020603050405020304" pitchFamily="18" charset="0"/>
                <a:cs typeface="Times New Roman" panose="02020603050405020304" pitchFamily="18" charset="0"/>
              </a:rPr>
              <a:t>对于难处理的奇数度的节点，论文将两个相邻奇数节点一起处理，因为忽略内部的边，两个节点整体的度数是偶数。也是先除去所有边，再进行边的添加。区别在于，当需要添加</a:t>
            </a:r>
            <a:r>
              <a:rPr kumimoji="1" lang="en-US" altLang="zh-CN" sz="1200" dirty="0">
                <a:latin typeface="Times New Roman" panose="02020603050405020304" pitchFamily="18" charset="0"/>
                <a:cs typeface="Times New Roman" panose="02020603050405020304" pitchFamily="18" charset="0"/>
              </a:rPr>
              <a:t>tear-off</a:t>
            </a:r>
            <a:r>
              <a:rPr kumimoji="1" lang="zh-CN" altLang="en-US" sz="1200" dirty="0">
                <a:latin typeface="Times New Roman" panose="02020603050405020304" pitchFamily="18" charset="0"/>
                <a:cs typeface="Times New Roman" panose="02020603050405020304" pitchFamily="18" charset="0"/>
              </a:rPr>
              <a:t>边时，可以视为添加两次</a:t>
            </a:r>
            <a:r>
              <a:rPr kumimoji="1" lang="en-US" altLang="zh-CN" sz="1200" dirty="0">
                <a:latin typeface="Times New Roman" panose="02020603050405020304" pitchFamily="18" charset="0"/>
                <a:cs typeface="Times New Roman" panose="02020603050405020304" pitchFamily="18" charset="0"/>
              </a:rPr>
              <a:t>split-off</a:t>
            </a:r>
            <a:r>
              <a:rPr kumimoji="1" lang="zh-CN" altLang="en-US" sz="1200" dirty="0">
                <a:latin typeface="Times New Roman" panose="02020603050405020304" pitchFamily="18" charset="0"/>
                <a:cs typeface="Times New Roman" panose="02020603050405020304" pitchFamily="18" charset="0"/>
              </a:rPr>
              <a:t>边。</a:t>
            </a:r>
            <a:endParaRPr kumimoji="1" lang="en-US" altLang="zh-CN" sz="1200" dirty="0">
              <a:latin typeface="Times New Roman" panose="02020603050405020304" pitchFamily="18" charset="0"/>
              <a:cs typeface="Times New Roman" panose="02020603050405020304" pitchFamily="18" charset="0"/>
            </a:endParaRPr>
          </a:p>
          <a:p>
            <a:r>
              <a:rPr lang="zh-CN" altLang="en-US" dirty="0"/>
              <a:t>为了得到好的</a:t>
            </a:r>
            <a:r>
              <a:rPr lang="en" altLang="zh-CN" dirty="0"/>
              <a:t>DLCP</a:t>
            </a:r>
            <a:r>
              <a:rPr lang="zh-CN" altLang="en-US" dirty="0"/>
              <a:t>图序列，需要考虑节点去除的顺序，并在每一次边分割的过程中，找到最好的添加边的组合</a:t>
            </a:r>
          </a:p>
          <a:p>
            <a:r>
              <a:rPr lang="zh-CN" altLang="en-US" dirty="0"/>
              <a:t>节点的选择，主要考虑其与根节点的距离，从最远的节点开始进行边分割。文章提出了四种方案</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872060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最好的添加边的组合，从满足局部连通性的完美匹配中进行选择，</a:t>
            </a:r>
          </a:p>
          <a:p>
            <a:r>
              <a:rPr lang="zh-CN" altLang="en-US" dirty="0"/>
              <a:t>  完美匹配是一个图中，两两不想交的边的集合，且这些边的所有节点正好等于这个图的节点</a:t>
            </a:r>
          </a:p>
          <a:p>
            <a:r>
              <a:rPr lang="zh-CN" altLang="en-US" dirty="0"/>
              <a:t>  完美匹配的个数满足这样的计算公式，</a:t>
            </a:r>
            <a:r>
              <a:rPr lang="en" altLang="zh-CN" dirty="0"/>
              <a:t>b</a:t>
            </a:r>
            <a:r>
              <a:rPr lang="zh-CN" altLang="en-US" dirty="0"/>
              <a:t>为节点数的一半，比如，有四个节点时，有三个完美匹配，但并不是所有的完美匹配都满足局部连通性，就比如右边这样的例子。因此，枚举出所有</a:t>
            </a:r>
            <a:r>
              <a:rPr lang="en" altLang="zh-CN" dirty="0"/>
              <a:t>candidate</a:t>
            </a:r>
            <a:r>
              <a:rPr lang="zh-CN" altLang="en-US" dirty="0"/>
              <a:t>是并不困难的。</a:t>
            </a:r>
          </a:p>
          <a:p>
            <a:r>
              <a:rPr lang="zh-CN" altLang="en-US" dirty="0"/>
              <a:t>  在所有</a:t>
            </a:r>
            <a:r>
              <a:rPr lang="en" altLang="zh-CN" dirty="0"/>
              <a:t>candidate</a:t>
            </a:r>
            <a:r>
              <a:rPr lang="zh-CN" altLang="en-US" dirty="0"/>
              <a:t>中，根据这个公式，结果最大的，便是最好的。其中</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927937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基于已经得到的</a:t>
            </a:r>
            <a:r>
              <a:rPr lang="en-US" altLang="zh-CN" dirty="0"/>
              <a:t>DLCP</a:t>
            </a:r>
            <a:r>
              <a:rPr lang="zh-CN" altLang="en-US" dirty="0"/>
              <a:t>图序列，构建路由有向树，也就是，找到一组有向树，使得每棵树都指向给定的根节点</a:t>
            </a:r>
            <a:r>
              <a:rPr lang="en-US" altLang="zh-CN" dirty="0"/>
              <a:t>t</a:t>
            </a:r>
            <a:r>
              <a:rPr lang="zh-CN" altLang="en-US" dirty="0"/>
              <a:t>。</a:t>
            </a:r>
          </a:p>
          <a:p>
            <a:r>
              <a:rPr lang="zh-CN" altLang="en-US" dirty="0"/>
              <a:t>如图，每一种颜色代表一颗有向树，对于任意节点</a:t>
            </a:r>
            <a:r>
              <a:rPr lang="en-US" altLang="zh-CN" dirty="0"/>
              <a:t>v</a:t>
            </a:r>
            <a:r>
              <a:rPr lang="zh-CN" altLang="en-US" dirty="0"/>
              <a:t>，其到根节点的不相交路径与每一颗树一一对应。当节点</a:t>
            </a:r>
            <a:r>
              <a:rPr lang="en-US" altLang="zh-CN" dirty="0"/>
              <a:t>v</a:t>
            </a:r>
            <a:r>
              <a:rPr lang="zh-CN" altLang="en-US" dirty="0"/>
              <a:t>无法传递数据包时，根据树的排序，依次寻找可行路径。</a:t>
            </a:r>
          </a:p>
          <a:p>
            <a:r>
              <a:rPr lang="zh-CN" altLang="en-US" dirty="0"/>
              <a:t>为了得到有向树，需要先将图序列进行双向边的构建，将原本无向的边视为两条相反方向的边，然后再进行上色处理。</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819235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首先，对第一个子图序列上色，将根节点</a:t>
            </a:r>
          </a:p>
          <a:p>
            <a:r>
              <a:rPr lang="zh-CN" altLang="en-US" dirty="0"/>
              <a:t>通过迭代构建整个有向树，在这过程中，需要对新节点的两类边上色，一类是被修改的边，也就是</a:t>
            </a:r>
            <a:r>
              <a:rPr lang="en-US" altLang="zh-CN" dirty="0" err="1"/>
              <a:t>splitoff</a:t>
            </a:r>
            <a:r>
              <a:rPr lang="zh-CN" altLang="en-US" dirty="0"/>
              <a:t>和</a:t>
            </a:r>
            <a:r>
              <a:rPr lang="en-US" altLang="zh-CN" dirty="0" err="1"/>
              <a:t>tearoff</a:t>
            </a:r>
            <a:r>
              <a:rPr lang="zh-CN" altLang="en-US" dirty="0"/>
              <a:t>这两类边，需要保持其原有的方向和颜色。就比如从这个图到这个图的过程中。</a:t>
            </a:r>
          </a:p>
          <a:p>
            <a:r>
              <a:rPr lang="zh-CN" altLang="en-US" dirty="0"/>
              <a:t>另一类是新边，是新添加节点的还没被上色的出边，通过整数线性规划来决定</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345022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在添加一个新节点的情况下：</a:t>
            </a:r>
            <a:endParaRPr lang="en-US" altLang="zh-CN" dirty="0"/>
          </a:p>
          <a:p>
            <a:r>
              <a:rPr lang="en-US" altLang="zh-CN" dirty="0" err="1"/>
              <a:t>Yc</a:t>
            </a:r>
            <a:r>
              <a:rPr lang="zh-CN" altLang="en-US" dirty="0"/>
              <a:t>表示对任意一个有向树，节点</a:t>
            </a:r>
            <a:r>
              <a:rPr lang="en-US" altLang="zh-CN" dirty="0"/>
              <a:t>vi</a:t>
            </a:r>
            <a:r>
              <a:rPr lang="zh-CN" altLang="en-US" dirty="0"/>
              <a:t>是否属于这个树，</a:t>
            </a:r>
            <a:r>
              <a:rPr lang="en-US" altLang="zh-CN" dirty="0" err="1"/>
              <a:t>xac</a:t>
            </a:r>
            <a:r>
              <a:rPr lang="zh-CN" altLang="en-US" dirty="0"/>
              <a:t>表示，对某一棵树，</a:t>
            </a:r>
            <a:r>
              <a:rPr lang="en-US" altLang="zh-CN" dirty="0"/>
              <a:t>vi</a:t>
            </a:r>
            <a:r>
              <a:rPr lang="zh-CN" altLang="en-US" dirty="0"/>
              <a:t>是否有新边涂上其对应的颜色</a:t>
            </a:r>
            <a:endParaRPr lang="en-US" altLang="zh-CN" dirty="0"/>
          </a:p>
          <a:p>
            <a:r>
              <a:rPr lang="zh-CN" altLang="en-US" dirty="0"/>
              <a:t>限制条件有五条，主要表达了三个意思</a:t>
            </a:r>
            <a:endParaRPr lang="en-US" altLang="zh-CN" dirty="0"/>
          </a:p>
          <a:p>
            <a:r>
              <a:rPr lang="en-US" altLang="zh-CN" dirty="0"/>
              <a:t>1⃣️</a:t>
            </a:r>
            <a:r>
              <a:rPr lang="zh-CN" altLang="en-US" dirty="0"/>
              <a:t>一个节点，属于一棵树时，当且仅当，有且仅有一条新边涂上该树的颜色。</a:t>
            </a:r>
            <a:r>
              <a:rPr lang="en-US" altLang="zh-CN" dirty="0"/>
              <a:t>2⃣️</a:t>
            </a:r>
            <a:r>
              <a:rPr lang="zh-CN" altLang="en-US" dirty="0"/>
              <a:t>避免新节点与其邻居节点和上游节点形成循环</a:t>
            </a:r>
            <a:r>
              <a:rPr lang="en-US" altLang="zh-CN" dirty="0"/>
              <a:t>️3⃣️</a:t>
            </a:r>
            <a:r>
              <a:rPr lang="zh-CN" altLang="en-US" dirty="0"/>
              <a:t>出边不指向除根节点以外的其他节点，保证根节点的唯一性</a:t>
            </a:r>
            <a:endParaRPr lang="en-US" altLang="zh-CN" dirty="0"/>
          </a:p>
          <a:p>
            <a:r>
              <a:rPr lang="zh-CN" altLang="en-US" dirty="0"/>
              <a:t>目标函数，是求新节点的边在各种上色情况下的最大权重和。当</a:t>
            </a:r>
            <a:r>
              <a:rPr lang="en-US" altLang="zh-CN" dirty="0"/>
              <a:t>vi</a:t>
            </a:r>
            <a:r>
              <a:rPr lang="zh-CN" altLang="en-US" dirty="0"/>
              <a:t>没有来自这个树入边时，权重为</a:t>
            </a:r>
            <a:r>
              <a:rPr lang="en-US" altLang="zh-CN" dirty="0"/>
              <a:t>1</a:t>
            </a:r>
            <a:r>
              <a:rPr lang="zh-CN" altLang="en-US" dirty="0"/>
              <a:t>。其他情况下，权重为该节点上游节点数</a:t>
            </a:r>
            <a:r>
              <a:rPr lang="en-US" altLang="zh-CN" dirty="0"/>
              <a:t>+1.</a:t>
            </a:r>
          </a:p>
          <a:p>
            <a:r>
              <a:rPr lang="zh-CN" altLang="en-US" dirty="0"/>
              <a:t>为了缩短路径，对目标函数进行了优化，将新边中上了色的边的距离考虑了进来。</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209285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08AF3-8242-809A-9AD2-B06FEF2FED3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D67D6BC-15DD-D2E6-3FC3-3995E4B956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9FFCF40-AEF8-EEBE-BAB3-192E053749A6}"/>
              </a:ext>
            </a:extLst>
          </p:cNvPr>
          <p:cNvSpPr>
            <a:spLocks noGrp="1"/>
          </p:cNvSpPr>
          <p:nvPr>
            <p:ph type="dt" sz="half" idx="10"/>
          </p:nvPr>
        </p:nvSpPr>
        <p:spPr/>
        <p:txBody>
          <a:bodyPr/>
          <a:lstStyle/>
          <a:p>
            <a:fld id="{257BF5C2-3758-B14C-A5D3-20AC9B9846AD}" type="datetimeFigureOut">
              <a:rPr kumimoji="1" lang="zh-CN" altLang="en-US" smtClean="0"/>
              <a:t>2024/1/22</a:t>
            </a:fld>
            <a:endParaRPr kumimoji="1" lang="zh-CN" altLang="en-US"/>
          </a:p>
        </p:txBody>
      </p:sp>
      <p:sp>
        <p:nvSpPr>
          <p:cNvPr id="5" name="页脚占位符 4">
            <a:extLst>
              <a:ext uri="{FF2B5EF4-FFF2-40B4-BE49-F238E27FC236}">
                <a16:creationId xmlns:a16="http://schemas.microsoft.com/office/drawing/2014/main" id="{FF6E632D-A0E4-C526-2BFA-78493A7E9C2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60862BC-ED1C-016F-5ED4-575B97C22B15}"/>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2052068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E44F1-D741-B22E-65B6-EC6A1C2306F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B362997-A88F-69BB-9C3F-D43730EE0DF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9FA0542-B417-F2EC-78E3-CF31BA6CFAC5}"/>
              </a:ext>
            </a:extLst>
          </p:cNvPr>
          <p:cNvSpPr>
            <a:spLocks noGrp="1"/>
          </p:cNvSpPr>
          <p:nvPr>
            <p:ph type="dt" sz="half" idx="10"/>
          </p:nvPr>
        </p:nvSpPr>
        <p:spPr/>
        <p:txBody>
          <a:bodyPr/>
          <a:lstStyle/>
          <a:p>
            <a:fld id="{257BF5C2-3758-B14C-A5D3-20AC9B9846AD}" type="datetimeFigureOut">
              <a:rPr kumimoji="1" lang="zh-CN" altLang="en-US" smtClean="0"/>
              <a:t>2024/1/22</a:t>
            </a:fld>
            <a:endParaRPr kumimoji="1" lang="zh-CN" altLang="en-US"/>
          </a:p>
        </p:txBody>
      </p:sp>
      <p:sp>
        <p:nvSpPr>
          <p:cNvPr id="5" name="页脚占位符 4">
            <a:extLst>
              <a:ext uri="{FF2B5EF4-FFF2-40B4-BE49-F238E27FC236}">
                <a16:creationId xmlns:a16="http://schemas.microsoft.com/office/drawing/2014/main" id="{D2D5D313-5F36-FA89-D38B-09A95821C55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1BABBFD-54C1-BCF4-96C4-5219D08963FE}"/>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136541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26898E6-B2C3-053F-25DC-7046868A06B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323F556-9D6F-0B17-0375-6B3A82BC031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1C38EB7-2897-E3B5-58E7-32A2938B7061}"/>
              </a:ext>
            </a:extLst>
          </p:cNvPr>
          <p:cNvSpPr>
            <a:spLocks noGrp="1"/>
          </p:cNvSpPr>
          <p:nvPr>
            <p:ph type="dt" sz="half" idx="10"/>
          </p:nvPr>
        </p:nvSpPr>
        <p:spPr/>
        <p:txBody>
          <a:bodyPr/>
          <a:lstStyle/>
          <a:p>
            <a:fld id="{257BF5C2-3758-B14C-A5D3-20AC9B9846AD}" type="datetimeFigureOut">
              <a:rPr kumimoji="1" lang="zh-CN" altLang="en-US" smtClean="0"/>
              <a:t>2024/1/22</a:t>
            </a:fld>
            <a:endParaRPr kumimoji="1" lang="zh-CN" altLang="en-US"/>
          </a:p>
        </p:txBody>
      </p:sp>
      <p:sp>
        <p:nvSpPr>
          <p:cNvPr id="5" name="页脚占位符 4">
            <a:extLst>
              <a:ext uri="{FF2B5EF4-FFF2-40B4-BE49-F238E27FC236}">
                <a16:creationId xmlns:a16="http://schemas.microsoft.com/office/drawing/2014/main" id="{74618269-60E7-140C-4B42-70A8ED96998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543E459-6468-CDD3-EFCD-580F8DAAD3DD}"/>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383028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50DF2-AEDC-3FD8-C7E5-461E6BE23FF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E7D5D42-5702-70D7-8E92-48A4D96C6E82}"/>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4D1434B-C5A1-DD9B-4A6D-C9F0AD22D890}"/>
              </a:ext>
            </a:extLst>
          </p:cNvPr>
          <p:cNvSpPr>
            <a:spLocks noGrp="1"/>
          </p:cNvSpPr>
          <p:nvPr>
            <p:ph type="dt" sz="half" idx="10"/>
          </p:nvPr>
        </p:nvSpPr>
        <p:spPr/>
        <p:txBody>
          <a:bodyPr/>
          <a:lstStyle/>
          <a:p>
            <a:fld id="{257BF5C2-3758-B14C-A5D3-20AC9B9846AD}" type="datetimeFigureOut">
              <a:rPr kumimoji="1" lang="zh-CN" altLang="en-US" smtClean="0"/>
              <a:t>2024/1/22</a:t>
            </a:fld>
            <a:endParaRPr kumimoji="1" lang="zh-CN" altLang="en-US"/>
          </a:p>
        </p:txBody>
      </p:sp>
      <p:sp>
        <p:nvSpPr>
          <p:cNvPr id="5" name="页脚占位符 4">
            <a:extLst>
              <a:ext uri="{FF2B5EF4-FFF2-40B4-BE49-F238E27FC236}">
                <a16:creationId xmlns:a16="http://schemas.microsoft.com/office/drawing/2014/main" id="{94E611E9-E0CA-5D62-0345-12F5F97DF97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036BEA4-AC2D-6B25-BFA0-208B872B2CC2}"/>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123492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A62ED-4F20-D811-4F87-9DB7E971590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C0B5CB3-F38B-6DF8-7AC0-FC977E7BD6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27BA62E-AFD1-7B63-5026-20F43FC4A827}"/>
              </a:ext>
            </a:extLst>
          </p:cNvPr>
          <p:cNvSpPr>
            <a:spLocks noGrp="1"/>
          </p:cNvSpPr>
          <p:nvPr>
            <p:ph type="dt" sz="half" idx="10"/>
          </p:nvPr>
        </p:nvSpPr>
        <p:spPr/>
        <p:txBody>
          <a:bodyPr/>
          <a:lstStyle/>
          <a:p>
            <a:fld id="{257BF5C2-3758-B14C-A5D3-20AC9B9846AD}" type="datetimeFigureOut">
              <a:rPr kumimoji="1" lang="zh-CN" altLang="en-US" smtClean="0"/>
              <a:t>2024/1/22</a:t>
            </a:fld>
            <a:endParaRPr kumimoji="1" lang="zh-CN" altLang="en-US"/>
          </a:p>
        </p:txBody>
      </p:sp>
      <p:sp>
        <p:nvSpPr>
          <p:cNvPr id="5" name="页脚占位符 4">
            <a:extLst>
              <a:ext uri="{FF2B5EF4-FFF2-40B4-BE49-F238E27FC236}">
                <a16:creationId xmlns:a16="http://schemas.microsoft.com/office/drawing/2014/main" id="{80ABFC0E-2EB5-16AD-B91A-C02BD8267D1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7E568EB-E35E-E8AB-23AC-8603814393E5}"/>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4635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C0D12-5448-EB89-A91E-D312490CB54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74E1E66-BDDA-2E70-CC71-1FA113DE8DC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158A846-882C-CC87-4F1B-662A3E973B1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10DC488-6BAF-8BFA-D53E-BEA1FE194722}"/>
              </a:ext>
            </a:extLst>
          </p:cNvPr>
          <p:cNvSpPr>
            <a:spLocks noGrp="1"/>
          </p:cNvSpPr>
          <p:nvPr>
            <p:ph type="dt" sz="half" idx="10"/>
          </p:nvPr>
        </p:nvSpPr>
        <p:spPr/>
        <p:txBody>
          <a:bodyPr/>
          <a:lstStyle/>
          <a:p>
            <a:fld id="{257BF5C2-3758-B14C-A5D3-20AC9B9846AD}" type="datetimeFigureOut">
              <a:rPr kumimoji="1" lang="zh-CN" altLang="en-US" smtClean="0"/>
              <a:t>2024/1/22</a:t>
            </a:fld>
            <a:endParaRPr kumimoji="1" lang="zh-CN" altLang="en-US"/>
          </a:p>
        </p:txBody>
      </p:sp>
      <p:sp>
        <p:nvSpPr>
          <p:cNvPr id="6" name="页脚占位符 5">
            <a:extLst>
              <a:ext uri="{FF2B5EF4-FFF2-40B4-BE49-F238E27FC236}">
                <a16:creationId xmlns:a16="http://schemas.microsoft.com/office/drawing/2014/main" id="{AEF83E07-2667-2EB5-1C06-FD1AB1AD8AD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B002437-6D82-7278-C2CC-F32173401BE9}"/>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2092166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BBEC9-9C26-A8E0-2C16-39066108103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047AD45-3143-DD2A-9706-1235271C8F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152916E3-3481-F9A5-5C0A-F80C5B5BE52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E82652B-BAD0-3632-AF7E-593E04103D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056D985-61AA-34B2-5D30-E63A1045A08A}"/>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024FE7B-7C36-4574-41C9-E2FD58912E6C}"/>
              </a:ext>
            </a:extLst>
          </p:cNvPr>
          <p:cNvSpPr>
            <a:spLocks noGrp="1"/>
          </p:cNvSpPr>
          <p:nvPr>
            <p:ph type="dt" sz="half" idx="10"/>
          </p:nvPr>
        </p:nvSpPr>
        <p:spPr/>
        <p:txBody>
          <a:bodyPr/>
          <a:lstStyle/>
          <a:p>
            <a:fld id="{257BF5C2-3758-B14C-A5D3-20AC9B9846AD}" type="datetimeFigureOut">
              <a:rPr kumimoji="1" lang="zh-CN" altLang="en-US" smtClean="0"/>
              <a:t>2024/1/22</a:t>
            </a:fld>
            <a:endParaRPr kumimoji="1" lang="zh-CN" altLang="en-US"/>
          </a:p>
        </p:txBody>
      </p:sp>
      <p:sp>
        <p:nvSpPr>
          <p:cNvPr id="8" name="页脚占位符 7">
            <a:extLst>
              <a:ext uri="{FF2B5EF4-FFF2-40B4-BE49-F238E27FC236}">
                <a16:creationId xmlns:a16="http://schemas.microsoft.com/office/drawing/2014/main" id="{5BCEB06E-095A-292C-30C9-52771B0400C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D6AFAEE-B8B3-F8BC-2953-5435ED5F1C17}"/>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374864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EF192-4431-1F99-2807-E6392A1421E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B84A4F3-DE66-B5E7-5CEE-20AB4BF7512C}"/>
              </a:ext>
            </a:extLst>
          </p:cNvPr>
          <p:cNvSpPr>
            <a:spLocks noGrp="1"/>
          </p:cNvSpPr>
          <p:nvPr>
            <p:ph type="dt" sz="half" idx="10"/>
          </p:nvPr>
        </p:nvSpPr>
        <p:spPr/>
        <p:txBody>
          <a:bodyPr/>
          <a:lstStyle/>
          <a:p>
            <a:fld id="{257BF5C2-3758-B14C-A5D3-20AC9B9846AD}" type="datetimeFigureOut">
              <a:rPr kumimoji="1" lang="zh-CN" altLang="en-US" smtClean="0"/>
              <a:t>2024/1/22</a:t>
            </a:fld>
            <a:endParaRPr kumimoji="1" lang="zh-CN" altLang="en-US"/>
          </a:p>
        </p:txBody>
      </p:sp>
      <p:sp>
        <p:nvSpPr>
          <p:cNvPr id="4" name="页脚占位符 3">
            <a:extLst>
              <a:ext uri="{FF2B5EF4-FFF2-40B4-BE49-F238E27FC236}">
                <a16:creationId xmlns:a16="http://schemas.microsoft.com/office/drawing/2014/main" id="{EBA30D54-FA3F-CE64-923C-AEB70C56370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5D4E622-2868-73FE-D71D-FBB7827DEE82}"/>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195808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54CB0F-DB49-0DAD-64D9-5978C64F057C}"/>
              </a:ext>
            </a:extLst>
          </p:cNvPr>
          <p:cNvSpPr>
            <a:spLocks noGrp="1"/>
          </p:cNvSpPr>
          <p:nvPr>
            <p:ph type="dt" sz="half" idx="10"/>
          </p:nvPr>
        </p:nvSpPr>
        <p:spPr/>
        <p:txBody>
          <a:bodyPr/>
          <a:lstStyle/>
          <a:p>
            <a:fld id="{257BF5C2-3758-B14C-A5D3-20AC9B9846AD}" type="datetimeFigureOut">
              <a:rPr kumimoji="1" lang="zh-CN" altLang="en-US" smtClean="0"/>
              <a:t>2024/1/22</a:t>
            </a:fld>
            <a:endParaRPr kumimoji="1" lang="zh-CN" altLang="en-US"/>
          </a:p>
        </p:txBody>
      </p:sp>
      <p:sp>
        <p:nvSpPr>
          <p:cNvPr id="3" name="页脚占位符 2">
            <a:extLst>
              <a:ext uri="{FF2B5EF4-FFF2-40B4-BE49-F238E27FC236}">
                <a16:creationId xmlns:a16="http://schemas.microsoft.com/office/drawing/2014/main" id="{319B2C27-2D3B-2F29-A63F-F3237DF2584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D93FF68-D933-2AE9-2AC7-5F11FCF81CA6}"/>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267604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30B49-FD01-3CE9-F554-D7871984554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D7005B3-B7B9-3BCD-0A92-880CE1956E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CA541DF1-0F34-4971-889A-B5845C119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47EEB58-0947-A412-D09A-82EA1FD821BB}"/>
              </a:ext>
            </a:extLst>
          </p:cNvPr>
          <p:cNvSpPr>
            <a:spLocks noGrp="1"/>
          </p:cNvSpPr>
          <p:nvPr>
            <p:ph type="dt" sz="half" idx="10"/>
          </p:nvPr>
        </p:nvSpPr>
        <p:spPr/>
        <p:txBody>
          <a:bodyPr/>
          <a:lstStyle/>
          <a:p>
            <a:fld id="{257BF5C2-3758-B14C-A5D3-20AC9B9846AD}" type="datetimeFigureOut">
              <a:rPr kumimoji="1" lang="zh-CN" altLang="en-US" smtClean="0"/>
              <a:t>2024/1/22</a:t>
            </a:fld>
            <a:endParaRPr kumimoji="1" lang="zh-CN" altLang="en-US"/>
          </a:p>
        </p:txBody>
      </p:sp>
      <p:sp>
        <p:nvSpPr>
          <p:cNvPr id="6" name="页脚占位符 5">
            <a:extLst>
              <a:ext uri="{FF2B5EF4-FFF2-40B4-BE49-F238E27FC236}">
                <a16:creationId xmlns:a16="http://schemas.microsoft.com/office/drawing/2014/main" id="{7610BACC-C82D-0E2B-3F50-3888072F3B2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F0EC197-EFE6-B458-4FFB-B942C3375A78}"/>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3107014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CC8F02-20DA-D245-8F77-EC781ADC307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4AEEF6CD-61AF-CF33-5B44-BF073C8696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CE84688-72D6-E855-87D7-BF4EC94E3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6E20B56-AC57-F3DE-7442-983BF3508FDE}"/>
              </a:ext>
            </a:extLst>
          </p:cNvPr>
          <p:cNvSpPr>
            <a:spLocks noGrp="1"/>
          </p:cNvSpPr>
          <p:nvPr>
            <p:ph type="dt" sz="half" idx="10"/>
          </p:nvPr>
        </p:nvSpPr>
        <p:spPr/>
        <p:txBody>
          <a:bodyPr/>
          <a:lstStyle/>
          <a:p>
            <a:fld id="{257BF5C2-3758-B14C-A5D3-20AC9B9846AD}" type="datetimeFigureOut">
              <a:rPr kumimoji="1" lang="zh-CN" altLang="en-US" smtClean="0"/>
              <a:t>2024/1/22</a:t>
            </a:fld>
            <a:endParaRPr kumimoji="1" lang="zh-CN" altLang="en-US"/>
          </a:p>
        </p:txBody>
      </p:sp>
      <p:sp>
        <p:nvSpPr>
          <p:cNvPr id="6" name="页脚占位符 5">
            <a:extLst>
              <a:ext uri="{FF2B5EF4-FFF2-40B4-BE49-F238E27FC236}">
                <a16:creationId xmlns:a16="http://schemas.microsoft.com/office/drawing/2014/main" id="{D97D063F-27F0-D3D0-02D5-563E35E77EC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9ACB396-55AC-4D79-51AE-6ABD945A3907}"/>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616171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1B52F6-4831-1706-2A85-F46363410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D69CF93-1B6B-3F38-2715-ED41B0045F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5D35A61-D64C-5F0B-2270-349002802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BF5C2-3758-B14C-A5D3-20AC9B9846AD}" type="datetimeFigureOut">
              <a:rPr kumimoji="1" lang="zh-CN" altLang="en-US" smtClean="0"/>
              <a:t>2024/1/22</a:t>
            </a:fld>
            <a:endParaRPr kumimoji="1" lang="zh-CN" altLang="en-US"/>
          </a:p>
        </p:txBody>
      </p:sp>
      <p:sp>
        <p:nvSpPr>
          <p:cNvPr id="5" name="页脚占位符 4">
            <a:extLst>
              <a:ext uri="{FF2B5EF4-FFF2-40B4-BE49-F238E27FC236}">
                <a16:creationId xmlns:a16="http://schemas.microsoft.com/office/drawing/2014/main" id="{DAD56435-F1B9-DEA6-D24F-A994D657E6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2393BC84-7FD9-D9ED-8FF4-DD5B315A2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1245238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png"/><Relationship Id="rId7"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153173"/>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4406506" y="2656979"/>
            <a:ext cx="7809203" cy="830954"/>
          </a:xfrm>
          <a:prstGeom prst="rect">
            <a:avLst/>
          </a:prstGeom>
        </p:spPr>
        <p:txBody>
          <a:bodyPr wrap="square" lIns="91397" tIns="45699" rIns="91397" bIns="45699">
            <a:spAutoFit/>
          </a:bodyPr>
          <a:lstStyle/>
          <a:p>
            <a:pPr defTabSz="913765">
              <a:defRPr/>
            </a:pPr>
            <a:r>
              <a:rPr lang="en" altLang="zh-CN" sz="2400" b="1" dirty="0">
                <a:solidFill>
                  <a:prstClr val="white"/>
                </a:solidFill>
                <a:latin typeface="微软雅黑" panose="020B0503020204020204" pitchFamily="34" charset="-122"/>
                <a:ea typeface="微软雅黑" panose="020B0503020204020204" pitchFamily="34" charset="-122"/>
              </a:rPr>
              <a:t>Resilient Routing Table Computation Based on Connectivity Preserving Graph Sequences </a:t>
            </a:r>
          </a:p>
        </p:txBody>
      </p:sp>
      <p:sp>
        <p:nvSpPr>
          <p:cNvPr id="12" name="椭圆 11"/>
          <p:cNvSpPr/>
          <p:nvPr/>
        </p:nvSpPr>
        <p:spPr>
          <a:xfrm>
            <a:off x="1524353" y="176032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1620662"/>
            <a:ext cx="3140616" cy="2903588"/>
          </a:xfrm>
          <a:prstGeom prst="rect">
            <a:avLst/>
          </a:prstGeom>
        </p:spPr>
      </p:pic>
      <p:pic>
        <p:nvPicPr>
          <p:cNvPr id="10" name="图片 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grpSp>
        <p:nvGrpSpPr>
          <p:cNvPr id="13" name="组合 12"/>
          <p:cNvGrpSpPr/>
          <p:nvPr/>
        </p:nvGrpSpPr>
        <p:grpSpPr>
          <a:xfrm>
            <a:off x="4581189" y="5544645"/>
            <a:ext cx="3028952" cy="799311"/>
            <a:chOff x="4977763" y="4912139"/>
            <a:chExt cx="3028952" cy="799311"/>
          </a:xfrm>
        </p:grpSpPr>
        <p:sp>
          <p:nvSpPr>
            <p:cNvPr id="16" name="文本占位符 56"/>
            <p:cNvSpPr txBox="1"/>
            <p:nvPr/>
          </p:nvSpPr>
          <p:spPr>
            <a:xfrm>
              <a:off x="5530014" y="4912139"/>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A78C3"/>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汇报人：邱子豪</a:t>
              </a:r>
            </a:p>
          </p:txBody>
        </p:sp>
        <p:sp>
          <p:nvSpPr>
            <p:cNvPr id="17" name="文本占位符 13"/>
            <p:cNvSpPr txBox="1"/>
            <p:nvPr/>
          </p:nvSpPr>
          <p:spPr>
            <a:xfrm>
              <a:off x="4977763" y="5415179"/>
              <a:ext cx="3028952" cy="29627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ysClr val="windowText" lastClr="000000"/>
                  </a:solidFill>
                  <a:latin typeface="Arial" panose="020B0604020202020204"/>
                  <a:ea typeface="微软雅黑" panose="020B0503020204020204" pitchFamily="34" charset="-122"/>
                </a:rPr>
                <a:t> 2024 / 01</a:t>
              </a:r>
              <a:r>
                <a:rPr lang="zh-CN" altLang="en-US" dirty="0">
                  <a:solidFill>
                    <a:sysClr val="windowText" lastClr="000000"/>
                  </a:solidFill>
                  <a:latin typeface="Arial" panose="020B0604020202020204"/>
                  <a:ea typeface="微软雅黑" panose="020B0503020204020204" pitchFamily="34" charset="-122"/>
                </a:rPr>
                <a:t> </a:t>
              </a:r>
              <a:r>
                <a:rPr lang="en-US" altLang="zh-CN" dirty="0">
                  <a:solidFill>
                    <a:sysClr val="windowText" lastClr="000000"/>
                  </a:solidFill>
                  <a:latin typeface="Arial" panose="020B0604020202020204"/>
                  <a:ea typeface="微软雅黑" panose="020B0503020204020204" pitchFamily="34" charset="-122"/>
                </a:rPr>
                <a:t>/ 24</a:t>
              </a:r>
              <a:endParaRPr lang="zh-CN" altLang="en-US" dirty="0">
                <a:solidFill>
                  <a:sysClr val="windowText" lastClr="000000"/>
                </a:solidFill>
                <a:latin typeface="Arial" panose="020B0604020202020204"/>
                <a:ea typeface="微软雅黑" panose="020B0503020204020204" pitchFamily="34" charset="-122"/>
              </a:endParaRPr>
            </a:p>
          </p:txBody>
        </p:sp>
      </p:grpSp>
      <p:sp>
        <p:nvSpPr>
          <p:cNvPr id="3" name="文本框 2">
            <a:extLst>
              <a:ext uri="{FF2B5EF4-FFF2-40B4-BE49-F238E27FC236}">
                <a16:creationId xmlns:a16="http://schemas.microsoft.com/office/drawing/2014/main" id="{B752B6D0-4E59-6612-7200-47B10765B933}"/>
              </a:ext>
            </a:extLst>
          </p:cNvPr>
          <p:cNvSpPr txBox="1"/>
          <p:nvPr/>
        </p:nvSpPr>
        <p:spPr>
          <a:xfrm>
            <a:off x="2351497" y="4384593"/>
            <a:ext cx="9839834" cy="646331"/>
          </a:xfrm>
          <a:prstGeom prst="rect">
            <a:avLst/>
          </a:prstGeom>
          <a:noFill/>
        </p:spPr>
        <p:txBody>
          <a:bodyPr wrap="square" rtlCol="0">
            <a:spAutoFit/>
          </a:bodyPr>
          <a:lstStyle/>
          <a:p>
            <a:pPr algn="r"/>
            <a:r>
              <a:rPr kumimoji="1" lang="en-US" altLang="zh-CN" dirty="0">
                <a:latin typeface="Times New Roman" panose="02020603050405020304" pitchFamily="18" charset="0"/>
                <a:cs typeface="Times New Roman" panose="02020603050405020304" pitchFamily="18" charset="0"/>
              </a:rPr>
              <a:t>Authors: Ja ́</a:t>
            </a:r>
            <a:r>
              <a:rPr kumimoji="1" lang="en-US" altLang="zh-CN" dirty="0" err="1">
                <a:latin typeface="Times New Roman" panose="02020603050405020304" pitchFamily="18" charset="0"/>
                <a:cs typeface="Times New Roman" panose="02020603050405020304" pitchFamily="18" charset="0"/>
              </a:rPr>
              <a:t>nos</a:t>
            </a:r>
            <a:r>
              <a:rPr kumimoji="1" lang="en-US" altLang="zh-CN" dirty="0">
                <a:latin typeface="Times New Roman" panose="02020603050405020304" pitchFamily="18" charset="0"/>
                <a:cs typeface="Times New Roman" panose="02020603050405020304" pitchFamily="18" charset="0"/>
              </a:rPr>
              <a:t> </a:t>
            </a:r>
            <a:r>
              <a:rPr kumimoji="1" lang="en-US" altLang="zh-CN" dirty="0" err="1">
                <a:latin typeface="Times New Roman" panose="02020603050405020304" pitchFamily="18" charset="0"/>
                <a:cs typeface="Times New Roman" panose="02020603050405020304" pitchFamily="18" charset="0"/>
              </a:rPr>
              <a:t>Tapolcai</a:t>
            </a:r>
            <a:r>
              <a:rPr kumimoji="1" lang="en-US" altLang="zh-CN" dirty="0">
                <a:latin typeface="Times New Roman" panose="02020603050405020304" pitchFamily="18" charset="0"/>
                <a:cs typeface="Times New Roman" panose="02020603050405020304" pitchFamily="18" charset="0"/>
              </a:rPr>
              <a:t>∗, Pe ́</a:t>
            </a:r>
            <a:r>
              <a:rPr kumimoji="1" lang="en-US" altLang="zh-CN" dirty="0" err="1">
                <a:latin typeface="Times New Roman" panose="02020603050405020304" pitchFamily="18" charset="0"/>
                <a:cs typeface="Times New Roman" panose="02020603050405020304" pitchFamily="18" charset="0"/>
              </a:rPr>
              <a:t>ter</a:t>
            </a:r>
            <a:r>
              <a:rPr kumimoji="1" lang="en-US" altLang="zh-CN" dirty="0">
                <a:latin typeface="Times New Roman" panose="02020603050405020304" pitchFamily="18" charset="0"/>
                <a:cs typeface="Times New Roman" panose="02020603050405020304" pitchFamily="18" charset="0"/>
              </a:rPr>
              <a:t> </a:t>
            </a:r>
            <a:r>
              <a:rPr kumimoji="1" lang="en-US" altLang="zh-CN" dirty="0" err="1">
                <a:latin typeface="Times New Roman" panose="02020603050405020304" pitchFamily="18" charset="0"/>
                <a:cs typeface="Times New Roman" panose="02020603050405020304" pitchFamily="18" charset="0"/>
              </a:rPr>
              <a:t>Babarczi</a:t>
            </a:r>
            <a:r>
              <a:rPr kumimoji="1" lang="en-US" altLang="zh-CN" dirty="0">
                <a:latin typeface="Times New Roman" panose="02020603050405020304" pitchFamily="18" charset="0"/>
                <a:cs typeface="Times New Roman" panose="02020603050405020304" pitchFamily="18" charset="0"/>
              </a:rPr>
              <a:t>∗, Pin-Han Ho†, and Lajos Ro ́</a:t>
            </a:r>
            <a:r>
              <a:rPr kumimoji="1" lang="en-US" altLang="zh-CN" dirty="0" err="1">
                <a:latin typeface="Times New Roman" panose="02020603050405020304" pitchFamily="18" charset="0"/>
                <a:cs typeface="Times New Roman" panose="02020603050405020304" pitchFamily="18" charset="0"/>
              </a:rPr>
              <a:t>nyai</a:t>
            </a:r>
            <a:r>
              <a:rPr kumimoji="1" lang="en-US" altLang="zh-CN" dirty="0">
                <a:latin typeface="Times New Roman" panose="02020603050405020304" pitchFamily="18" charset="0"/>
                <a:cs typeface="Times New Roman" panose="02020603050405020304" pitchFamily="18" charset="0"/>
              </a:rPr>
              <a:t>‡</a:t>
            </a:r>
          </a:p>
          <a:p>
            <a:pPr algn="r"/>
            <a:r>
              <a:rPr kumimoji="1" lang="en-US" altLang="zh-CN" dirty="0">
                <a:latin typeface="Times New Roman" panose="02020603050405020304" pitchFamily="18" charset="0"/>
                <a:cs typeface="Times New Roman" panose="02020603050405020304" pitchFamily="18" charset="0"/>
              </a:rPr>
              <a:t>Publisher: </a:t>
            </a:r>
            <a:r>
              <a:rPr lang="en" altLang="zh-CN" sz="1800" dirty="0">
                <a:effectLst/>
                <a:latin typeface="Times New Roman" panose="02020603050405020304" pitchFamily="18" charset="0"/>
                <a:cs typeface="Times New Roman" panose="02020603050405020304" pitchFamily="18" charset="0"/>
              </a:rPr>
              <a:t>IEEE INFOCOM 2023 </a:t>
            </a:r>
            <a:endParaRPr lang="en" altLang="zh-C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pitchFamily="34" charset="-122"/>
              </a:rPr>
              <a:t>路由有向树构建</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11151"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21" name="组合 20">
            <a:extLst>
              <a:ext uri="{FF2B5EF4-FFF2-40B4-BE49-F238E27FC236}">
                <a16:creationId xmlns:a16="http://schemas.microsoft.com/office/drawing/2014/main" id="{5CAF79F0-893F-A2A8-0E8F-C4B6913C9720}"/>
              </a:ext>
            </a:extLst>
          </p:cNvPr>
          <p:cNvGrpSpPr>
            <a:grpSpLocks noChangeAspect="1"/>
          </p:cNvGrpSpPr>
          <p:nvPr/>
        </p:nvGrpSpPr>
        <p:grpSpPr>
          <a:xfrm>
            <a:off x="732547" y="1530945"/>
            <a:ext cx="5005372" cy="1698978"/>
            <a:chOff x="156811" y="1835744"/>
            <a:chExt cx="6248400" cy="2120900"/>
          </a:xfrm>
        </p:grpSpPr>
        <p:pic>
          <p:nvPicPr>
            <p:cNvPr id="2" name="图片 1">
              <a:extLst>
                <a:ext uri="{FF2B5EF4-FFF2-40B4-BE49-F238E27FC236}">
                  <a16:creationId xmlns:a16="http://schemas.microsoft.com/office/drawing/2014/main" id="{1FFE10D7-50FE-8187-3D69-72F368B0A90A}"/>
                </a:ext>
              </a:extLst>
            </p:cNvPr>
            <p:cNvPicPr>
              <a:picLocks noChangeAspect="1"/>
            </p:cNvPicPr>
            <p:nvPr/>
          </p:nvPicPr>
          <p:blipFill>
            <a:blip r:embed="rId4"/>
            <a:stretch>
              <a:fillRect/>
            </a:stretch>
          </p:blipFill>
          <p:spPr>
            <a:xfrm>
              <a:off x="156811" y="1835744"/>
              <a:ext cx="6134100" cy="1054100"/>
            </a:xfrm>
            <a:prstGeom prst="rect">
              <a:avLst/>
            </a:prstGeom>
          </p:spPr>
        </p:pic>
        <p:pic>
          <p:nvPicPr>
            <p:cNvPr id="15" name="图片 14">
              <a:extLst>
                <a:ext uri="{FF2B5EF4-FFF2-40B4-BE49-F238E27FC236}">
                  <a16:creationId xmlns:a16="http://schemas.microsoft.com/office/drawing/2014/main" id="{39F97CE7-CEE7-6CF6-D723-68FA8B170E40}"/>
                </a:ext>
              </a:extLst>
            </p:cNvPr>
            <p:cNvPicPr>
              <a:picLocks noChangeAspect="1"/>
            </p:cNvPicPr>
            <p:nvPr/>
          </p:nvPicPr>
          <p:blipFill>
            <a:blip r:embed="rId5"/>
            <a:stretch>
              <a:fillRect/>
            </a:stretch>
          </p:blipFill>
          <p:spPr>
            <a:xfrm>
              <a:off x="156811" y="2889844"/>
              <a:ext cx="6248400" cy="1066800"/>
            </a:xfrm>
            <a:prstGeom prst="rect">
              <a:avLst/>
            </a:prstGeom>
          </p:spPr>
        </p:pic>
      </p:grpSp>
      <p:grpSp>
        <p:nvGrpSpPr>
          <p:cNvPr id="22" name="组合 21">
            <a:extLst>
              <a:ext uri="{FF2B5EF4-FFF2-40B4-BE49-F238E27FC236}">
                <a16:creationId xmlns:a16="http://schemas.microsoft.com/office/drawing/2014/main" id="{6A164CFB-2614-231A-E5BA-2E540899BB4A}"/>
              </a:ext>
            </a:extLst>
          </p:cNvPr>
          <p:cNvGrpSpPr>
            <a:grpSpLocks noChangeAspect="1"/>
          </p:cNvGrpSpPr>
          <p:nvPr/>
        </p:nvGrpSpPr>
        <p:grpSpPr>
          <a:xfrm>
            <a:off x="6531165" y="1556546"/>
            <a:ext cx="5213253" cy="1698978"/>
            <a:chOff x="12824011" y="-628119"/>
            <a:chExt cx="6261100" cy="2040467"/>
          </a:xfrm>
        </p:grpSpPr>
        <p:pic>
          <p:nvPicPr>
            <p:cNvPr id="16" name="图片 15">
              <a:extLst>
                <a:ext uri="{FF2B5EF4-FFF2-40B4-BE49-F238E27FC236}">
                  <a16:creationId xmlns:a16="http://schemas.microsoft.com/office/drawing/2014/main" id="{F1ED375F-FCEE-E3DC-0D73-22BD9BA3EE00}"/>
                </a:ext>
              </a:extLst>
            </p:cNvPr>
            <p:cNvPicPr>
              <a:picLocks noChangeAspect="1"/>
            </p:cNvPicPr>
            <p:nvPr/>
          </p:nvPicPr>
          <p:blipFill>
            <a:blip r:embed="rId6"/>
            <a:stretch>
              <a:fillRect/>
            </a:stretch>
          </p:blipFill>
          <p:spPr>
            <a:xfrm>
              <a:off x="12824011" y="-628119"/>
              <a:ext cx="6261100" cy="1054100"/>
            </a:xfrm>
            <a:prstGeom prst="rect">
              <a:avLst/>
            </a:prstGeom>
          </p:spPr>
        </p:pic>
        <p:pic>
          <p:nvPicPr>
            <p:cNvPr id="17" name="图片 16">
              <a:extLst>
                <a:ext uri="{FF2B5EF4-FFF2-40B4-BE49-F238E27FC236}">
                  <a16:creationId xmlns:a16="http://schemas.microsoft.com/office/drawing/2014/main" id="{E18D4603-7B00-199D-BEED-87393EDECC50}"/>
                </a:ext>
              </a:extLst>
            </p:cNvPr>
            <p:cNvPicPr>
              <a:picLocks noChangeAspect="1"/>
            </p:cNvPicPr>
            <p:nvPr/>
          </p:nvPicPr>
          <p:blipFill>
            <a:blip r:embed="rId7"/>
            <a:stretch>
              <a:fillRect/>
            </a:stretch>
          </p:blipFill>
          <p:spPr>
            <a:xfrm>
              <a:off x="12824012" y="434448"/>
              <a:ext cx="6121401" cy="977900"/>
            </a:xfrm>
            <a:prstGeom prst="rect">
              <a:avLst/>
            </a:prstGeom>
          </p:spPr>
        </p:pic>
      </p:grpSp>
      <p:grpSp>
        <p:nvGrpSpPr>
          <p:cNvPr id="23" name="组合 22">
            <a:extLst>
              <a:ext uri="{FF2B5EF4-FFF2-40B4-BE49-F238E27FC236}">
                <a16:creationId xmlns:a16="http://schemas.microsoft.com/office/drawing/2014/main" id="{5DA980A8-1B27-03E5-D152-5D6F15A4EC54}"/>
              </a:ext>
            </a:extLst>
          </p:cNvPr>
          <p:cNvGrpSpPr>
            <a:grpSpLocks noChangeAspect="1"/>
          </p:cNvGrpSpPr>
          <p:nvPr/>
        </p:nvGrpSpPr>
        <p:grpSpPr>
          <a:xfrm>
            <a:off x="1363197" y="4286582"/>
            <a:ext cx="3697175" cy="864000"/>
            <a:chOff x="7121855" y="4419019"/>
            <a:chExt cx="4635500" cy="1083279"/>
          </a:xfrm>
        </p:grpSpPr>
        <p:pic>
          <p:nvPicPr>
            <p:cNvPr id="18" name="图片 17">
              <a:extLst>
                <a:ext uri="{FF2B5EF4-FFF2-40B4-BE49-F238E27FC236}">
                  <a16:creationId xmlns:a16="http://schemas.microsoft.com/office/drawing/2014/main" id="{3F60069A-9016-1724-48A7-94639032FD9B}"/>
                </a:ext>
              </a:extLst>
            </p:cNvPr>
            <p:cNvPicPr>
              <a:picLocks noChangeAspect="1"/>
            </p:cNvPicPr>
            <p:nvPr/>
          </p:nvPicPr>
          <p:blipFill>
            <a:blip r:embed="rId8"/>
            <a:stretch>
              <a:fillRect/>
            </a:stretch>
          </p:blipFill>
          <p:spPr>
            <a:xfrm>
              <a:off x="7121855" y="4419019"/>
              <a:ext cx="4635500" cy="584200"/>
            </a:xfrm>
            <a:prstGeom prst="rect">
              <a:avLst/>
            </a:prstGeom>
          </p:spPr>
        </p:pic>
        <p:pic>
          <p:nvPicPr>
            <p:cNvPr id="19" name="图片 18">
              <a:extLst>
                <a:ext uri="{FF2B5EF4-FFF2-40B4-BE49-F238E27FC236}">
                  <a16:creationId xmlns:a16="http://schemas.microsoft.com/office/drawing/2014/main" id="{DAAF2F10-D8CE-1662-29C6-772C2D531058}"/>
                </a:ext>
              </a:extLst>
            </p:cNvPr>
            <p:cNvPicPr>
              <a:picLocks noChangeAspect="1"/>
            </p:cNvPicPr>
            <p:nvPr/>
          </p:nvPicPr>
          <p:blipFill>
            <a:blip r:embed="rId9"/>
            <a:stretch>
              <a:fillRect/>
            </a:stretch>
          </p:blipFill>
          <p:spPr>
            <a:xfrm>
              <a:off x="7121855" y="5006998"/>
              <a:ext cx="4610100" cy="495300"/>
            </a:xfrm>
            <a:prstGeom prst="rect">
              <a:avLst/>
            </a:prstGeom>
          </p:spPr>
        </p:pic>
      </p:grpSp>
      <p:pic>
        <p:nvPicPr>
          <p:cNvPr id="20" name="图片 19">
            <a:extLst>
              <a:ext uri="{FF2B5EF4-FFF2-40B4-BE49-F238E27FC236}">
                <a16:creationId xmlns:a16="http://schemas.microsoft.com/office/drawing/2014/main" id="{B662EB71-8F80-3717-F609-1A041675616B}"/>
              </a:ext>
            </a:extLst>
          </p:cNvPr>
          <p:cNvPicPr>
            <a:picLocks noChangeAspect="1"/>
          </p:cNvPicPr>
          <p:nvPr/>
        </p:nvPicPr>
        <p:blipFill>
          <a:blip r:embed="rId10"/>
          <a:stretch>
            <a:fillRect/>
          </a:stretch>
        </p:blipFill>
        <p:spPr>
          <a:xfrm>
            <a:off x="6994787" y="4285071"/>
            <a:ext cx="4199224" cy="864000"/>
          </a:xfrm>
          <a:prstGeom prst="rect">
            <a:avLst/>
          </a:prstGeom>
        </p:spPr>
      </p:pic>
      <p:sp>
        <p:nvSpPr>
          <p:cNvPr id="25" name="文本框 24">
            <a:extLst>
              <a:ext uri="{FF2B5EF4-FFF2-40B4-BE49-F238E27FC236}">
                <a16:creationId xmlns:a16="http://schemas.microsoft.com/office/drawing/2014/main" id="{6A93B41C-B4DB-EA84-6B57-071807BC0F5B}"/>
              </a:ext>
            </a:extLst>
          </p:cNvPr>
          <p:cNvSpPr txBox="1"/>
          <p:nvPr/>
        </p:nvSpPr>
        <p:spPr>
          <a:xfrm>
            <a:off x="2811311" y="881234"/>
            <a:ext cx="7330789" cy="461665"/>
          </a:xfrm>
          <a:prstGeom prst="rect">
            <a:avLst/>
          </a:prstGeom>
          <a:noFill/>
        </p:spPr>
        <p:txBody>
          <a:bodyPr wrap="none" rtlCol="0">
            <a:spAutoFit/>
          </a:bodyPr>
          <a:lstStyle/>
          <a:p>
            <a:r>
              <a:rPr kumimoji="1" lang="en-US" altLang="zh-CN" sz="2400" b="1" dirty="0">
                <a:solidFill>
                  <a:srgbClr val="0070C0"/>
                </a:solidFill>
                <a:latin typeface="Times New Roman" panose="02020603050405020304" pitchFamily="18" charset="0"/>
                <a:cs typeface="Times New Roman" panose="02020603050405020304" pitchFamily="18" charset="0"/>
              </a:rPr>
              <a:t>Integer Linear Program Formulation: Adding 2 Nodes</a:t>
            </a:r>
            <a:endParaRPr kumimoji="1" lang="zh-CN" altLang="en-US" sz="2400" b="1" dirty="0">
              <a:solidFill>
                <a:srgbClr val="0070C0"/>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F223DBB9-95F3-D271-1184-936BB37F74E7}"/>
              </a:ext>
            </a:extLst>
          </p:cNvPr>
          <p:cNvSpPr/>
          <p:nvPr/>
        </p:nvSpPr>
        <p:spPr>
          <a:xfrm>
            <a:off x="594090" y="1405468"/>
            <a:ext cx="5235391" cy="1951998"/>
          </a:xfrm>
          <a:prstGeom prst="rect">
            <a:avLst/>
          </a:prstGeom>
          <a:noFill/>
          <a:ln w="3810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vert="horz" rtlCol="0" anchor="b"/>
          <a:lstStyle/>
          <a:p>
            <a:pPr algn="ctr"/>
            <a:endParaRPr kumimoji="1" lang="zh-CN" altLang="en-US" sz="2000" b="1" dirty="0">
              <a:solidFill>
                <a:srgbClr val="002060"/>
              </a:solidFill>
            </a:endParaRPr>
          </a:p>
        </p:txBody>
      </p:sp>
      <p:sp>
        <p:nvSpPr>
          <p:cNvPr id="27" name="文本框 26">
            <a:extLst>
              <a:ext uri="{FF2B5EF4-FFF2-40B4-BE49-F238E27FC236}">
                <a16:creationId xmlns:a16="http://schemas.microsoft.com/office/drawing/2014/main" id="{CB2E4B7B-31BB-5733-78C8-9F76DB41F9ED}"/>
              </a:ext>
            </a:extLst>
          </p:cNvPr>
          <p:cNvSpPr txBox="1"/>
          <p:nvPr/>
        </p:nvSpPr>
        <p:spPr>
          <a:xfrm>
            <a:off x="523822" y="3466984"/>
            <a:ext cx="5565828" cy="369332"/>
          </a:xfrm>
          <a:prstGeom prst="rect">
            <a:avLst/>
          </a:prstGeom>
          <a:noFill/>
        </p:spPr>
        <p:txBody>
          <a:bodyPr wrap="square" rtlCol="0">
            <a:spAutoFit/>
          </a:bodyPr>
          <a:lstStyle/>
          <a:p>
            <a:r>
              <a:rPr kumimoji="1" lang="en-US" altLang="zh-CN" sz="1800" b="1" dirty="0">
                <a:solidFill>
                  <a:srgbClr val="002060"/>
                </a:solidFill>
              </a:rPr>
              <a:t>vi</a:t>
            </a:r>
            <a:r>
              <a:rPr kumimoji="1" lang="zh-CN" altLang="en-US" sz="1800" b="1" dirty="0">
                <a:solidFill>
                  <a:srgbClr val="002060"/>
                </a:solidFill>
              </a:rPr>
              <a:t>和</a:t>
            </a:r>
            <a:r>
              <a:rPr kumimoji="1" lang="en-US" altLang="zh-CN" sz="1800" b="1" dirty="0" err="1">
                <a:solidFill>
                  <a:srgbClr val="002060"/>
                </a:solidFill>
              </a:rPr>
              <a:t>wi</a:t>
            </a:r>
            <a:r>
              <a:rPr kumimoji="1" lang="zh-CN" altLang="en-US" sz="1800" b="1" dirty="0">
                <a:solidFill>
                  <a:srgbClr val="002060"/>
                </a:solidFill>
              </a:rPr>
              <a:t>之间的</a:t>
            </a:r>
            <a:r>
              <a:rPr kumimoji="1" lang="en-US" altLang="zh-CN" sz="1800" b="1" dirty="0">
                <a:solidFill>
                  <a:srgbClr val="002060"/>
                </a:solidFill>
              </a:rPr>
              <a:t>loop</a:t>
            </a:r>
            <a:r>
              <a:rPr kumimoji="1" lang="zh-CN" altLang="en-US" sz="1800" b="1" dirty="0">
                <a:solidFill>
                  <a:srgbClr val="002060"/>
                </a:solidFill>
              </a:rPr>
              <a:t>；</a:t>
            </a:r>
            <a:r>
              <a:rPr kumimoji="1" lang="en-US" altLang="zh-CN" b="1" dirty="0">
                <a:solidFill>
                  <a:srgbClr val="002060"/>
                </a:solidFill>
              </a:rPr>
              <a:t>v</a:t>
            </a:r>
            <a:r>
              <a:rPr kumimoji="1" lang="en-US" altLang="zh-CN" sz="1800" b="1" dirty="0">
                <a:solidFill>
                  <a:srgbClr val="002060"/>
                </a:solidFill>
              </a:rPr>
              <a:t>i</a:t>
            </a:r>
            <a:r>
              <a:rPr kumimoji="1" lang="zh-CN" altLang="en-US" sz="1800" b="1" dirty="0">
                <a:solidFill>
                  <a:srgbClr val="002060"/>
                </a:solidFill>
              </a:rPr>
              <a:t>，</a:t>
            </a:r>
            <a:r>
              <a:rPr kumimoji="1" lang="en-US" altLang="zh-CN" sz="1800" b="1" dirty="0" err="1">
                <a:solidFill>
                  <a:srgbClr val="002060"/>
                </a:solidFill>
              </a:rPr>
              <a:t>vb</a:t>
            </a:r>
            <a:r>
              <a:rPr kumimoji="1" lang="zh-CN" altLang="en-US" sz="1800" b="1" dirty="0">
                <a:solidFill>
                  <a:srgbClr val="002060"/>
                </a:solidFill>
              </a:rPr>
              <a:t>，</a:t>
            </a:r>
            <a:r>
              <a:rPr kumimoji="1" lang="en-US" altLang="zh-CN" sz="1800" b="1" dirty="0" err="1">
                <a:solidFill>
                  <a:srgbClr val="002060"/>
                </a:solidFill>
              </a:rPr>
              <a:t>vd</a:t>
            </a:r>
            <a:r>
              <a:rPr kumimoji="1" lang="zh-CN" altLang="en-US" sz="1800" b="1" dirty="0">
                <a:solidFill>
                  <a:srgbClr val="002060"/>
                </a:solidFill>
              </a:rPr>
              <a:t>，</a:t>
            </a:r>
            <a:r>
              <a:rPr kumimoji="1" lang="en-US" altLang="zh-CN" sz="1800" b="1" dirty="0" err="1">
                <a:solidFill>
                  <a:srgbClr val="002060"/>
                </a:solidFill>
              </a:rPr>
              <a:t>wi</a:t>
            </a:r>
            <a:r>
              <a:rPr kumimoji="1" lang="zh-CN" altLang="en-US" sz="1800" b="1" dirty="0">
                <a:solidFill>
                  <a:srgbClr val="002060"/>
                </a:solidFill>
              </a:rPr>
              <a:t>节点之间的</a:t>
            </a:r>
            <a:r>
              <a:rPr kumimoji="1" lang="en-US" altLang="zh-CN" sz="1800" b="1" dirty="0">
                <a:solidFill>
                  <a:srgbClr val="002060"/>
                </a:solidFill>
              </a:rPr>
              <a:t>loop</a:t>
            </a:r>
            <a:endParaRPr kumimoji="1" lang="zh-CN" altLang="en-US" sz="1800" b="1" dirty="0">
              <a:solidFill>
                <a:srgbClr val="002060"/>
              </a:solidFill>
            </a:endParaRPr>
          </a:p>
        </p:txBody>
      </p:sp>
      <p:sp>
        <p:nvSpPr>
          <p:cNvPr id="28" name="矩形 27">
            <a:extLst>
              <a:ext uri="{FF2B5EF4-FFF2-40B4-BE49-F238E27FC236}">
                <a16:creationId xmlns:a16="http://schemas.microsoft.com/office/drawing/2014/main" id="{AE5FC1FD-AABB-203F-A708-E5CC4431BCD2}"/>
              </a:ext>
            </a:extLst>
          </p:cNvPr>
          <p:cNvSpPr/>
          <p:nvPr/>
        </p:nvSpPr>
        <p:spPr>
          <a:xfrm>
            <a:off x="6476705" y="1394344"/>
            <a:ext cx="5235391" cy="1951998"/>
          </a:xfrm>
          <a:prstGeom prst="rect">
            <a:avLst/>
          </a:prstGeom>
          <a:noFill/>
          <a:ln w="3810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vert="horz" rtlCol="0" anchor="b"/>
          <a:lstStyle/>
          <a:p>
            <a:pPr algn="ctr"/>
            <a:endParaRPr kumimoji="1" lang="zh-CN" altLang="en-US" sz="2000" b="1" dirty="0">
              <a:solidFill>
                <a:srgbClr val="002060"/>
              </a:solidFill>
            </a:endParaRPr>
          </a:p>
        </p:txBody>
      </p:sp>
      <p:sp>
        <p:nvSpPr>
          <p:cNvPr id="29" name="文本框 28">
            <a:extLst>
              <a:ext uri="{FF2B5EF4-FFF2-40B4-BE49-F238E27FC236}">
                <a16:creationId xmlns:a16="http://schemas.microsoft.com/office/drawing/2014/main" id="{2F3B7969-B01A-1074-7EAC-B6CF21FE1E52}"/>
              </a:ext>
            </a:extLst>
          </p:cNvPr>
          <p:cNvSpPr txBox="1"/>
          <p:nvPr/>
        </p:nvSpPr>
        <p:spPr>
          <a:xfrm>
            <a:off x="6918466" y="3466984"/>
            <a:ext cx="4351867" cy="369332"/>
          </a:xfrm>
          <a:prstGeom prst="rect">
            <a:avLst/>
          </a:prstGeom>
          <a:noFill/>
        </p:spPr>
        <p:txBody>
          <a:bodyPr wrap="square" rtlCol="0">
            <a:spAutoFit/>
          </a:bodyPr>
          <a:lstStyle/>
          <a:p>
            <a:r>
              <a:rPr kumimoji="1" lang="en-US" altLang="zh-CN" sz="1800" b="1" dirty="0">
                <a:solidFill>
                  <a:srgbClr val="002060"/>
                </a:solidFill>
              </a:rPr>
              <a:t>vi</a:t>
            </a:r>
            <a:r>
              <a:rPr kumimoji="1" lang="zh-CN" altLang="en-US" sz="1800" b="1" dirty="0">
                <a:solidFill>
                  <a:srgbClr val="002060"/>
                </a:solidFill>
              </a:rPr>
              <a:t>，</a:t>
            </a:r>
            <a:r>
              <a:rPr kumimoji="1" lang="en-US" altLang="zh-CN" sz="1800" b="1" dirty="0" err="1">
                <a:solidFill>
                  <a:srgbClr val="002060"/>
                </a:solidFill>
              </a:rPr>
              <a:t>wi</a:t>
            </a:r>
            <a:r>
              <a:rPr kumimoji="1" lang="zh-CN" altLang="en-US" sz="1800" b="1" dirty="0">
                <a:solidFill>
                  <a:srgbClr val="002060"/>
                </a:solidFill>
              </a:rPr>
              <a:t>，</a:t>
            </a:r>
            <a:r>
              <a:rPr kumimoji="1" lang="en-US" altLang="zh-CN" sz="1800" b="1" dirty="0" err="1">
                <a:solidFill>
                  <a:srgbClr val="002060"/>
                </a:solidFill>
              </a:rPr>
              <a:t>vd</a:t>
            </a:r>
            <a:r>
              <a:rPr kumimoji="1" lang="zh-CN" altLang="en-US" sz="1800" b="1" dirty="0">
                <a:solidFill>
                  <a:srgbClr val="002060"/>
                </a:solidFill>
              </a:rPr>
              <a:t>和</a:t>
            </a:r>
            <a:r>
              <a:rPr kumimoji="1" lang="en-US" altLang="zh-CN" sz="1800" b="1" dirty="0" err="1">
                <a:solidFill>
                  <a:srgbClr val="002060"/>
                </a:solidFill>
              </a:rPr>
              <a:t>wi</a:t>
            </a:r>
            <a:r>
              <a:rPr kumimoji="1" lang="zh-CN" altLang="en-US" sz="1800" b="1" dirty="0">
                <a:solidFill>
                  <a:srgbClr val="002060"/>
                </a:solidFill>
              </a:rPr>
              <a:t>，</a:t>
            </a:r>
            <a:r>
              <a:rPr kumimoji="1" lang="en-US" altLang="zh-CN" sz="1800" b="1" dirty="0">
                <a:solidFill>
                  <a:srgbClr val="002060"/>
                </a:solidFill>
              </a:rPr>
              <a:t>vi</a:t>
            </a:r>
            <a:r>
              <a:rPr kumimoji="1" lang="zh-CN" altLang="en-US" sz="1800" b="1" dirty="0">
                <a:solidFill>
                  <a:srgbClr val="002060"/>
                </a:solidFill>
              </a:rPr>
              <a:t>，</a:t>
            </a:r>
            <a:r>
              <a:rPr kumimoji="1" lang="en-US" altLang="zh-CN" sz="1800" b="1" dirty="0" err="1">
                <a:solidFill>
                  <a:srgbClr val="002060"/>
                </a:solidFill>
              </a:rPr>
              <a:t>vb</a:t>
            </a:r>
            <a:r>
              <a:rPr kumimoji="1" lang="zh-CN" altLang="en-US" sz="1800" b="1" dirty="0">
                <a:solidFill>
                  <a:srgbClr val="002060"/>
                </a:solidFill>
              </a:rPr>
              <a:t>三点之间的</a:t>
            </a:r>
            <a:r>
              <a:rPr kumimoji="1" lang="en-US" altLang="zh-CN" sz="1800" b="1" dirty="0">
                <a:solidFill>
                  <a:srgbClr val="002060"/>
                </a:solidFill>
              </a:rPr>
              <a:t>loop</a:t>
            </a:r>
            <a:endParaRPr kumimoji="1" lang="zh-CN" altLang="en-US" sz="1800" b="1" dirty="0">
              <a:solidFill>
                <a:srgbClr val="002060"/>
              </a:solidFill>
            </a:endParaRPr>
          </a:p>
        </p:txBody>
      </p:sp>
      <p:sp>
        <p:nvSpPr>
          <p:cNvPr id="30" name="矩形 29">
            <a:extLst>
              <a:ext uri="{FF2B5EF4-FFF2-40B4-BE49-F238E27FC236}">
                <a16:creationId xmlns:a16="http://schemas.microsoft.com/office/drawing/2014/main" id="{215E4D1B-F331-33CD-DA24-47E15666230F}"/>
              </a:ext>
            </a:extLst>
          </p:cNvPr>
          <p:cNvSpPr/>
          <p:nvPr/>
        </p:nvSpPr>
        <p:spPr>
          <a:xfrm>
            <a:off x="594090" y="4071545"/>
            <a:ext cx="5235391" cy="1222661"/>
          </a:xfrm>
          <a:prstGeom prst="rect">
            <a:avLst/>
          </a:prstGeom>
          <a:noFill/>
          <a:ln w="3810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vert="horz" rtlCol="0" anchor="b"/>
          <a:lstStyle/>
          <a:p>
            <a:pPr algn="ctr"/>
            <a:endParaRPr kumimoji="1" lang="zh-CN" altLang="en-US" sz="2000" b="1" dirty="0">
              <a:solidFill>
                <a:srgbClr val="002060"/>
              </a:solidFill>
            </a:endParaRPr>
          </a:p>
        </p:txBody>
      </p:sp>
      <p:sp>
        <p:nvSpPr>
          <p:cNvPr id="31" name="矩形 30">
            <a:extLst>
              <a:ext uri="{FF2B5EF4-FFF2-40B4-BE49-F238E27FC236}">
                <a16:creationId xmlns:a16="http://schemas.microsoft.com/office/drawing/2014/main" id="{75DEC453-39A2-D879-CB67-C504DAF794D7}"/>
              </a:ext>
            </a:extLst>
          </p:cNvPr>
          <p:cNvSpPr/>
          <p:nvPr/>
        </p:nvSpPr>
        <p:spPr>
          <a:xfrm>
            <a:off x="6476703" y="4071545"/>
            <a:ext cx="5235391" cy="1222661"/>
          </a:xfrm>
          <a:prstGeom prst="rect">
            <a:avLst/>
          </a:prstGeom>
          <a:noFill/>
          <a:ln w="3810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vert="horz" rtlCol="0" anchor="b"/>
          <a:lstStyle/>
          <a:p>
            <a:pPr algn="ctr"/>
            <a:endParaRPr kumimoji="1" lang="zh-CN" altLang="en-US" sz="2000" b="1" dirty="0">
              <a:solidFill>
                <a:srgbClr val="002060"/>
              </a:solidFill>
            </a:endParaRPr>
          </a:p>
        </p:txBody>
      </p:sp>
      <p:sp>
        <p:nvSpPr>
          <p:cNvPr id="32" name="文本框 31">
            <a:extLst>
              <a:ext uri="{FF2B5EF4-FFF2-40B4-BE49-F238E27FC236}">
                <a16:creationId xmlns:a16="http://schemas.microsoft.com/office/drawing/2014/main" id="{54BBF91D-1252-5057-EE7B-638F6422B6D5}"/>
              </a:ext>
            </a:extLst>
          </p:cNvPr>
          <p:cNvSpPr txBox="1"/>
          <p:nvPr/>
        </p:nvSpPr>
        <p:spPr>
          <a:xfrm>
            <a:off x="889410" y="5373775"/>
            <a:ext cx="4691645" cy="369332"/>
          </a:xfrm>
          <a:prstGeom prst="rect">
            <a:avLst/>
          </a:prstGeom>
          <a:noFill/>
        </p:spPr>
        <p:txBody>
          <a:bodyPr wrap="square" rtlCol="0">
            <a:spAutoFit/>
          </a:bodyPr>
          <a:lstStyle/>
          <a:p>
            <a:r>
              <a:rPr kumimoji="1" lang="en-US" altLang="zh-CN" b="1" dirty="0">
                <a:solidFill>
                  <a:srgbClr val="002060"/>
                </a:solidFill>
              </a:rPr>
              <a:t>v</a:t>
            </a:r>
            <a:r>
              <a:rPr kumimoji="1" lang="en-US" altLang="zh-CN" sz="1800" b="1" dirty="0">
                <a:solidFill>
                  <a:srgbClr val="002060"/>
                </a:solidFill>
              </a:rPr>
              <a:t>i</a:t>
            </a:r>
            <a:r>
              <a:rPr kumimoji="1" lang="zh-CN" altLang="en-US" sz="1800" b="1" dirty="0">
                <a:solidFill>
                  <a:srgbClr val="002060"/>
                </a:solidFill>
              </a:rPr>
              <a:t>，</a:t>
            </a:r>
            <a:r>
              <a:rPr kumimoji="1" lang="en-US" altLang="zh-CN" sz="1800" b="1" dirty="0" err="1">
                <a:solidFill>
                  <a:srgbClr val="002060"/>
                </a:solidFill>
              </a:rPr>
              <a:t>wi</a:t>
            </a:r>
            <a:r>
              <a:rPr kumimoji="1" lang="zh-CN" altLang="en-US" sz="1800" b="1" dirty="0">
                <a:solidFill>
                  <a:srgbClr val="002060"/>
                </a:solidFill>
              </a:rPr>
              <a:t>之间的弧的颜色，需要有与之对应的</a:t>
            </a:r>
            <a:r>
              <a:rPr kumimoji="1" lang="en-US" altLang="zh-CN" sz="1800" b="1" dirty="0">
                <a:solidFill>
                  <a:srgbClr val="002060"/>
                </a:solidFill>
              </a:rPr>
              <a:t>c</a:t>
            </a:r>
            <a:endParaRPr kumimoji="1" lang="zh-CN" altLang="en-US" sz="1800" b="1" dirty="0">
              <a:solidFill>
                <a:srgbClr val="002060"/>
              </a:solidFill>
            </a:endParaRPr>
          </a:p>
        </p:txBody>
      </p:sp>
      <p:sp>
        <p:nvSpPr>
          <p:cNvPr id="34" name="文本框 33">
            <a:extLst>
              <a:ext uri="{FF2B5EF4-FFF2-40B4-BE49-F238E27FC236}">
                <a16:creationId xmlns:a16="http://schemas.microsoft.com/office/drawing/2014/main" id="{D92CD22C-FA6A-A0CD-49EC-4B058EF6A998}"/>
              </a:ext>
            </a:extLst>
          </p:cNvPr>
          <p:cNvSpPr txBox="1"/>
          <p:nvPr/>
        </p:nvSpPr>
        <p:spPr>
          <a:xfrm>
            <a:off x="6488524" y="5373775"/>
            <a:ext cx="5211816" cy="369332"/>
          </a:xfrm>
          <a:prstGeom prst="rect">
            <a:avLst/>
          </a:prstGeom>
          <a:noFill/>
        </p:spPr>
        <p:txBody>
          <a:bodyPr wrap="square" rtlCol="0">
            <a:spAutoFit/>
          </a:bodyPr>
          <a:lstStyle/>
          <a:p>
            <a:r>
              <a:rPr kumimoji="1" lang="zh-CN" altLang="en-US" b="1" dirty="0">
                <a:solidFill>
                  <a:srgbClr val="002060"/>
                </a:solidFill>
              </a:rPr>
              <a:t>以</a:t>
            </a:r>
            <a:r>
              <a:rPr kumimoji="1" lang="en-US" altLang="zh-CN" b="1" dirty="0">
                <a:solidFill>
                  <a:srgbClr val="002060"/>
                </a:solidFill>
              </a:rPr>
              <a:t>v</a:t>
            </a:r>
            <a:r>
              <a:rPr kumimoji="1" lang="en-US" altLang="zh-CN" sz="1800" b="1" dirty="0">
                <a:solidFill>
                  <a:srgbClr val="002060"/>
                </a:solidFill>
              </a:rPr>
              <a:t>i</a:t>
            </a:r>
            <a:r>
              <a:rPr kumimoji="1" lang="zh-CN" altLang="en-US" sz="1800" b="1" dirty="0">
                <a:solidFill>
                  <a:srgbClr val="002060"/>
                </a:solidFill>
              </a:rPr>
              <a:t>，</a:t>
            </a:r>
            <a:r>
              <a:rPr kumimoji="1" lang="en-US" altLang="zh-CN" sz="1800" b="1" dirty="0" err="1">
                <a:solidFill>
                  <a:srgbClr val="002060"/>
                </a:solidFill>
              </a:rPr>
              <a:t>wi</a:t>
            </a:r>
            <a:r>
              <a:rPr kumimoji="1" lang="zh-CN" altLang="en-US" sz="1800" b="1" dirty="0">
                <a:solidFill>
                  <a:srgbClr val="002060"/>
                </a:solidFill>
              </a:rPr>
              <a:t>为上下游的节点</a:t>
            </a:r>
            <a:r>
              <a:rPr kumimoji="1" lang="en-US" altLang="zh-CN" sz="1800" b="1" dirty="0">
                <a:solidFill>
                  <a:srgbClr val="002060"/>
                </a:solidFill>
              </a:rPr>
              <a:t>v</a:t>
            </a:r>
            <a:r>
              <a:rPr kumimoji="1" lang="zh-CN" altLang="en-US" sz="1800" b="1" dirty="0">
                <a:solidFill>
                  <a:srgbClr val="002060"/>
                </a:solidFill>
              </a:rPr>
              <a:t>，只有</a:t>
            </a:r>
            <a:r>
              <a:rPr kumimoji="1" lang="en-US" altLang="zh-CN" sz="1800" b="1" dirty="0">
                <a:solidFill>
                  <a:srgbClr val="002060"/>
                </a:solidFill>
              </a:rPr>
              <a:t>v</a:t>
            </a:r>
            <a:r>
              <a:rPr kumimoji="1" lang="zh-CN" altLang="en-US" sz="1800" b="1" dirty="0">
                <a:solidFill>
                  <a:srgbClr val="002060"/>
                </a:solidFill>
              </a:rPr>
              <a:t>属于</a:t>
            </a:r>
            <a:r>
              <a:rPr kumimoji="1" lang="en-US" altLang="zh-CN" sz="1800" b="1" dirty="0">
                <a:solidFill>
                  <a:srgbClr val="002060"/>
                </a:solidFill>
              </a:rPr>
              <a:t>c</a:t>
            </a:r>
            <a:r>
              <a:rPr kumimoji="1" lang="zh-CN" altLang="en-US" sz="1800" b="1" dirty="0">
                <a:solidFill>
                  <a:srgbClr val="002060"/>
                </a:solidFill>
              </a:rPr>
              <a:t>，才有效</a:t>
            </a:r>
          </a:p>
        </p:txBody>
      </p:sp>
      <p:pic>
        <p:nvPicPr>
          <p:cNvPr id="36" name="图片 35">
            <a:extLst>
              <a:ext uri="{FF2B5EF4-FFF2-40B4-BE49-F238E27FC236}">
                <a16:creationId xmlns:a16="http://schemas.microsoft.com/office/drawing/2014/main" id="{243DB6B2-FE17-65AF-BAE2-7792B83D2292}"/>
              </a:ext>
            </a:extLst>
          </p:cNvPr>
          <p:cNvPicPr>
            <a:picLocks noChangeAspect="1"/>
          </p:cNvPicPr>
          <p:nvPr/>
        </p:nvPicPr>
        <p:blipFill>
          <a:blip r:embed="rId11"/>
          <a:stretch>
            <a:fillRect/>
          </a:stretch>
        </p:blipFill>
        <p:spPr>
          <a:xfrm>
            <a:off x="4617151" y="5771453"/>
            <a:ext cx="2980000" cy="720000"/>
          </a:xfrm>
          <a:prstGeom prst="rect">
            <a:avLst/>
          </a:prstGeom>
        </p:spPr>
      </p:pic>
    </p:spTree>
    <p:extLst>
      <p:ext uri="{BB962C8B-B14F-4D97-AF65-F5344CB8AC3E}">
        <p14:creationId xmlns:p14="http://schemas.microsoft.com/office/powerpoint/2010/main" val="368771593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pitchFamily="34" charset="-122"/>
              </a:rPr>
              <a:t>实验</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11151"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6" name="图片 5">
            <a:extLst>
              <a:ext uri="{FF2B5EF4-FFF2-40B4-BE49-F238E27FC236}">
                <a16:creationId xmlns:a16="http://schemas.microsoft.com/office/drawing/2014/main" id="{571A9CDC-663C-9C18-CB87-D74F5E720414}"/>
              </a:ext>
            </a:extLst>
          </p:cNvPr>
          <p:cNvPicPr>
            <a:picLocks noChangeAspect="1"/>
          </p:cNvPicPr>
          <p:nvPr/>
        </p:nvPicPr>
        <p:blipFill>
          <a:blip r:embed="rId4"/>
          <a:stretch>
            <a:fillRect/>
          </a:stretch>
        </p:blipFill>
        <p:spPr>
          <a:xfrm>
            <a:off x="604536" y="988883"/>
            <a:ext cx="11005229" cy="2647525"/>
          </a:xfrm>
          <a:prstGeom prst="rect">
            <a:avLst/>
          </a:prstGeom>
        </p:spPr>
      </p:pic>
      <p:pic>
        <p:nvPicPr>
          <p:cNvPr id="8" name="图片 7">
            <a:extLst>
              <a:ext uri="{FF2B5EF4-FFF2-40B4-BE49-F238E27FC236}">
                <a16:creationId xmlns:a16="http://schemas.microsoft.com/office/drawing/2014/main" id="{3DEEBB8C-371D-EFA5-DD5D-91D0CED52B44}"/>
              </a:ext>
            </a:extLst>
          </p:cNvPr>
          <p:cNvPicPr>
            <a:picLocks noChangeAspect="1"/>
          </p:cNvPicPr>
          <p:nvPr/>
        </p:nvPicPr>
        <p:blipFill>
          <a:blip r:embed="rId5"/>
          <a:stretch>
            <a:fillRect/>
          </a:stretch>
        </p:blipFill>
        <p:spPr>
          <a:xfrm>
            <a:off x="660400" y="3761798"/>
            <a:ext cx="5477933" cy="2601033"/>
          </a:xfrm>
          <a:prstGeom prst="rect">
            <a:avLst/>
          </a:prstGeom>
        </p:spPr>
      </p:pic>
      <p:pic>
        <p:nvPicPr>
          <p:cNvPr id="9" name="图片 8">
            <a:extLst>
              <a:ext uri="{FF2B5EF4-FFF2-40B4-BE49-F238E27FC236}">
                <a16:creationId xmlns:a16="http://schemas.microsoft.com/office/drawing/2014/main" id="{E9E046A1-CE14-70B7-ABB8-2A0F5FFB40A5}"/>
              </a:ext>
            </a:extLst>
          </p:cNvPr>
          <p:cNvPicPr>
            <a:picLocks noChangeAspect="1"/>
          </p:cNvPicPr>
          <p:nvPr/>
        </p:nvPicPr>
        <p:blipFill>
          <a:blip r:embed="rId6"/>
          <a:stretch>
            <a:fillRect/>
          </a:stretch>
        </p:blipFill>
        <p:spPr>
          <a:xfrm>
            <a:off x="6144834" y="3761798"/>
            <a:ext cx="5477933" cy="2553193"/>
          </a:xfrm>
          <a:prstGeom prst="rect">
            <a:avLst/>
          </a:prstGeom>
        </p:spPr>
      </p:pic>
    </p:spTree>
    <p:extLst>
      <p:ext uri="{BB962C8B-B14F-4D97-AF65-F5344CB8AC3E}">
        <p14:creationId xmlns:p14="http://schemas.microsoft.com/office/powerpoint/2010/main" val="204280516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52E4436B-5D8D-54DC-9B1A-A201D048C568}"/>
              </a:ext>
            </a:extLst>
          </p:cNvPr>
          <p:cNvGrpSpPr/>
          <p:nvPr/>
        </p:nvGrpSpPr>
        <p:grpSpPr>
          <a:xfrm>
            <a:off x="-14136" y="1977206"/>
            <a:ext cx="12220271" cy="2903588"/>
            <a:chOff x="-28271" y="1418982"/>
            <a:chExt cx="12220271" cy="2903588"/>
          </a:xfrm>
        </p:grpSpPr>
        <p:sp>
          <p:nvSpPr>
            <p:cNvPr id="5" name="矩形 4"/>
            <p:cNvSpPr/>
            <p:nvPr/>
          </p:nvSpPr>
          <p:spPr>
            <a:xfrm>
              <a:off x="-28271" y="1951493"/>
              <a:ext cx="12220271" cy="18385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0070C0"/>
                </a:solidFill>
                <a:latin typeface="Calibri" panose="020F0502020204030204"/>
                <a:ea typeface="等线" panose="02010600030101010101" pitchFamily="2" charset="-122"/>
              </a:endParaRPr>
            </a:p>
          </p:txBody>
        </p:sp>
        <p:sp>
          <p:nvSpPr>
            <p:cNvPr id="7" name="文本框 6"/>
            <p:cNvSpPr txBox="1"/>
            <p:nvPr/>
          </p:nvSpPr>
          <p:spPr>
            <a:xfrm>
              <a:off x="4936371" y="2409111"/>
              <a:ext cx="4923143" cy="92333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a:t>
              </a:r>
              <a:r>
                <a:rPr lang="zh-CN" altLang="en-US" sz="5400" b="1" dirty="0">
                  <a:solidFill>
                    <a:prstClr val="white"/>
                  </a:solidFill>
                  <a:latin typeface="微软雅黑" panose="020B0503020204020204" pitchFamily="34" charset="-122"/>
                  <a:ea typeface="微软雅黑" panose="020B0503020204020204" pitchFamily="34" charset="-122"/>
                </a:rPr>
                <a:t> </a:t>
              </a:r>
              <a:r>
                <a:rPr lang="en-US" altLang="zh-CN" sz="5400" b="1" dirty="0">
                  <a:solidFill>
                    <a:prstClr val="white"/>
                  </a:solidFill>
                  <a:latin typeface="微软雅黑" panose="020B0503020204020204" pitchFamily="34" charset="-122"/>
                  <a:ea typeface="微软雅黑" panose="020B0503020204020204" pitchFamily="34" charset="-122"/>
                </a:rPr>
                <a:t>for</a:t>
              </a:r>
              <a:r>
                <a:rPr lang="zh-CN" altLang="en-US" sz="5400" b="1" dirty="0">
                  <a:solidFill>
                    <a:prstClr val="white"/>
                  </a:solidFill>
                  <a:latin typeface="微软雅黑" panose="020B0503020204020204" pitchFamily="34" charset="-122"/>
                  <a:ea typeface="微软雅黑" panose="020B0503020204020204" pitchFamily="34" charset="-122"/>
                </a:rPr>
                <a:t> </a:t>
              </a:r>
              <a:r>
                <a:rPr lang="en-US" altLang="zh-CN" sz="5400" b="1" dirty="0">
                  <a:solidFill>
                    <a:prstClr val="white"/>
                  </a:solidFill>
                  <a:latin typeface="微软雅黑" panose="020B0503020204020204" pitchFamily="34" charset="-122"/>
                  <a:ea typeface="微软雅黑" panose="020B0503020204020204" pitchFamily="34" charset="-122"/>
                </a:rPr>
                <a:t>all</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2" name="椭圆 11"/>
            <p:cNvSpPr/>
            <p:nvPr/>
          </p:nvSpPr>
          <p:spPr>
            <a:xfrm>
              <a:off x="1524353" y="155864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181" y="1418982"/>
              <a:ext cx="3140616" cy="2903588"/>
            </a:xfrm>
            <a:prstGeom prst="rect">
              <a:avLst/>
            </a:prstGeom>
          </p:spPr>
        </p:pic>
      </p:gr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Introduction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11151"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1935C78F-D8B3-D2E2-B582-0E2ADB6BE0AA}"/>
              </a:ext>
            </a:extLst>
          </p:cNvPr>
          <p:cNvSpPr txBox="1"/>
          <p:nvPr/>
        </p:nvSpPr>
        <p:spPr>
          <a:xfrm>
            <a:off x="592554" y="1467715"/>
            <a:ext cx="10858500" cy="1077218"/>
          </a:xfrm>
          <a:prstGeom prst="rect">
            <a:avLst/>
          </a:prstGeom>
          <a:noFill/>
        </p:spPr>
        <p:txBody>
          <a:bodyPr wrap="square" rtlCol="0">
            <a:spAutoFit/>
          </a:bodyPr>
          <a:lstStyle/>
          <a:p>
            <a:r>
              <a:rPr lang="en" altLang="zh-CN" sz="2400" b="1" dirty="0">
                <a:solidFill>
                  <a:srgbClr val="0070C0"/>
                </a:solidFill>
                <a:effectLst/>
                <a:latin typeface="Times New Roman" panose="02020603050405020304" pitchFamily="18" charset="0"/>
                <a:cs typeface="Times New Roman" panose="02020603050405020304" pitchFamily="18" charset="0"/>
              </a:rPr>
              <a:t>Fast reroute (FRR) mechanisms</a:t>
            </a:r>
            <a:r>
              <a:rPr lang="zh-CN" altLang="en-US" sz="2400" b="1" dirty="0">
                <a:solidFill>
                  <a:srgbClr val="0070C0"/>
                </a:solidFill>
                <a:effectLst/>
                <a:latin typeface="Times New Roman" panose="02020603050405020304" pitchFamily="18" charset="0"/>
                <a:cs typeface="Times New Roman" panose="02020603050405020304" pitchFamily="18" charset="0"/>
              </a:rPr>
              <a:t>：</a:t>
            </a:r>
            <a:endParaRPr lang="en-US" altLang="zh-CN" sz="2400" b="1" dirty="0">
              <a:solidFill>
                <a:srgbClr val="0070C0"/>
              </a:solidFill>
              <a:effectLst/>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        </a:t>
            </a:r>
            <a:r>
              <a:rPr lang="zh-CN" altLang="en" sz="2000" b="0" dirty="0">
                <a:effectLst/>
                <a:latin typeface="Times New Roman" panose="02020603050405020304" pitchFamily="18" charset="0"/>
                <a:cs typeface="Times New Roman" panose="02020603050405020304" pitchFamily="18" charset="0"/>
              </a:rPr>
              <a:t>在</a:t>
            </a:r>
            <a:r>
              <a:rPr lang="zh-CN" altLang="en-US" sz="2000" b="0" dirty="0">
                <a:effectLst/>
                <a:latin typeface="Times New Roman" panose="02020603050405020304" pitchFamily="18" charset="0"/>
                <a:cs typeface="Times New Roman" panose="02020603050405020304" pitchFamily="18" charset="0"/>
              </a:rPr>
              <a:t>数据包交换网络中，某一节点或网络连接发生故障时，</a:t>
            </a:r>
            <a:r>
              <a:rPr lang="en-US" altLang="zh-CN" sz="2000" b="0" dirty="0">
                <a:effectLst/>
                <a:latin typeface="Times New Roman" panose="02020603050405020304" pitchFamily="18" charset="0"/>
                <a:cs typeface="Times New Roman" panose="02020603050405020304" pitchFamily="18" charset="0"/>
              </a:rPr>
              <a:t>FRR</a:t>
            </a:r>
            <a:r>
              <a:rPr lang="zh-CN" altLang="en" sz="2000" b="0" dirty="0">
                <a:effectLst/>
                <a:latin typeface="Times New Roman" panose="02020603050405020304" pitchFamily="18" charset="0"/>
                <a:cs typeface="Times New Roman" panose="02020603050405020304" pitchFamily="18" charset="0"/>
              </a:rPr>
              <a:t>可以让</a:t>
            </a:r>
            <a:r>
              <a:rPr lang="zh-CN" altLang="en-US" sz="2000" b="0" dirty="0">
                <a:effectLst/>
                <a:latin typeface="Times New Roman" panose="02020603050405020304" pitchFamily="18" charset="0"/>
                <a:cs typeface="Times New Roman" panose="02020603050405020304" pitchFamily="18" charset="0"/>
              </a:rPr>
              <a:t>其</a:t>
            </a:r>
            <a:r>
              <a:rPr kumimoji="1" lang="zh-CN" altLang="en-US" sz="2000" dirty="0">
                <a:latin typeface="Times New Roman" panose="02020603050405020304" pitchFamily="18" charset="0"/>
                <a:cs typeface="Times New Roman" panose="02020603050405020304" pitchFamily="18" charset="0"/>
              </a:rPr>
              <a:t>邻居节点具有对应故障情况的路由表，使得数据包可以根据本地信息就能重新路由</a:t>
            </a:r>
            <a:endParaRPr lang="en" altLang="zh-CN" sz="20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F1A943DE-9CC7-FC7B-11E2-814D56B08C7B}"/>
              </a:ext>
            </a:extLst>
          </p:cNvPr>
          <p:cNvSpPr txBox="1"/>
          <p:nvPr/>
        </p:nvSpPr>
        <p:spPr>
          <a:xfrm>
            <a:off x="592554" y="2862147"/>
            <a:ext cx="6596678" cy="769441"/>
          </a:xfrm>
          <a:prstGeom prst="rect">
            <a:avLst/>
          </a:prstGeom>
          <a:noFill/>
        </p:spPr>
        <p:txBody>
          <a:bodyPr wrap="none" rtlCol="0">
            <a:spAutoFit/>
          </a:bodyPr>
          <a:lstStyle/>
          <a:p>
            <a:r>
              <a:rPr kumimoji="1" lang="zh-CN" altLang="en-US" sz="2400" b="1" dirty="0">
                <a:solidFill>
                  <a:srgbClr val="0070C0"/>
                </a:solidFill>
                <a:latin typeface="Times New Roman" panose="02020603050405020304" pitchFamily="18" charset="0"/>
                <a:cs typeface="Times New Roman" panose="02020603050405020304" pitchFamily="18" charset="0"/>
              </a:rPr>
              <a:t>挑战：</a:t>
            </a:r>
            <a:endParaRPr kumimoji="1" lang="en-US" altLang="zh-CN" sz="2400" b="1" dirty="0">
              <a:solidFill>
                <a:srgbClr val="0070C0"/>
              </a:solidFill>
              <a:latin typeface="Times New Roman" panose="02020603050405020304" pitchFamily="18" charset="0"/>
              <a:cs typeface="Times New Roman" panose="02020603050405020304" pitchFamily="18" charset="0"/>
            </a:endParaRPr>
          </a:p>
          <a:p>
            <a:r>
              <a:rPr kumimoji="1" lang="zh-CN" altLang="en-US" sz="2000" dirty="0">
                <a:latin typeface="Times New Roman" panose="02020603050405020304" pitchFamily="18" charset="0"/>
                <a:cs typeface="Times New Roman" panose="02020603050405020304" pitchFamily="18" charset="0"/>
              </a:rPr>
              <a:t>        可能发生故障的网络连接和节点的情况数量是巨大的</a:t>
            </a:r>
          </a:p>
        </p:txBody>
      </p:sp>
      <p:sp>
        <p:nvSpPr>
          <p:cNvPr id="10" name="文本框 9">
            <a:extLst>
              <a:ext uri="{FF2B5EF4-FFF2-40B4-BE49-F238E27FC236}">
                <a16:creationId xmlns:a16="http://schemas.microsoft.com/office/drawing/2014/main" id="{037283A1-FA75-333B-8F25-6C9EB5AF55FB}"/>
              </a:ext>
            </a:extLst>
          </p:cNvPr>
          <p:cNvSpPr txBox="1"/>
          <p:nvPr/>
        </p:nvSpPr>
        <p:spPr>
          <a:xfrm>
            <a:off x="592554" y="4038748"/>
            <a:ext cx="13604240" cy="769441"/>
          </a:xfrm>
          <a:prstGeom prst="rect">
            <a:avLst/>
          </a:prstGeom>
          <a:noFill/>
        </p:spPr>
        <p:txBody>
          <a:bodyPr wrap="square" rtlCol="0">
            <a:spAutoFit/>
          </a:bodyPr>
          <a:lstStyle/>
          <a:p>
            <a:r>
              <a:rPr kumimoji="1" lang="zh-CN" altLang="en-US" sz="2400" b="1" dirty="0">
                <a:solidFill>
                  <a:srgbClr val="0070C0"/>
                </a:solidFill>
                <a:latin typeface="Times New Roman" panose="02020603050405020304" pitchFamily="18" charset="0"/>
                <a:cs typeface="Times New Roman" panose="02020603050405020304" pitchFamily="18" charset="0"/>
              </a:rPr>
              <a:t>算法框架：</a:t>
            </a:r>
            <a:endParaRPr kumimoji="1" lang="en-US" altLang="zh-CN" sz="2400" b="1" dirty="0">
              <a:solidFill>
                <a:srgbClr val="0070C0"/>
              </a:solidFill>
              <a:latin typeface="Times New Roman" panose="02020603050405020304" pitchFamily="18" charset="0"/>
              <a:cs typeface="Times New Roman" panose="02020603050405020304" pitchFamily="18" charset="0"/>
            </a:endParaRPr>
          </a:p>
          <a:p>
            <a:r>
              <a:rPr kumimoji="1" lang="zh-CN" altLang="en-US" sz="2000" dirty="0">
                <a:latin typeface="Times New Roman" panose="02020603050405020304" pitchFamily="18" charset="0"/>
                <a:cs typeface="Times New Roman" panose="02020603050405020304" pitchFamily="18" charset="0"/>
              </a:rPr>
              <a:t>        结合了</a:t>
            </a:r>
            <a:r>
              <a:rPr kumimoji="1" lang="zh-CN" altLang="en-US" sz="2000" dirty="0">
                <a:solidFill>
                  <a:srgbClr val="0070C0"/>
                </a:solidFill>
                <a:latin typeface="Times New Roman" panose="02020603050405020304" pitchFamily="18" charset="0"/>
                <a:cs typeface="Times New Roman" panose="02020603050405020304" pitchFamily="18" charset="0"/>
              </a:rPr>
              <a:t>整数线性规划</a:t>
            </a:r>
            <a:r>
              <a:rPr kumimoji="1" lang="zh-CN" altLang="en-US" sz="2000" dirty="0">
                <a:latin typeface="Times New Roman" panose="02020603050405020304" pitchFamily="18" charset="0"/>
                <a:cs typeface="Times New Roman" panose="02020603050405020304" pitchFamily="18" charset="0"/>
              </a:rPr>
              <a:t>（</a:t>
            </a:r>
            <a:r>
              <a:rPr kumimoji="1" lang="en" altLang="zh-CN" sz="2000" dirty="0">
                <a:latin typeface="Times New Roman" panose="02020603050405020304" pitchFamily="18" charset="0"/>
                <a:cs typeface="Times New Roman" panose="02020603050405020304" pitchFamily="18" charset="0"/>
              </a:rPr>
              <a:t>ILP</a:t>
            </a:r>
            <a:r>
              <a:rPr kumimoji="1" lang="zh-CN" altLang="e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的优势和与</a:t>
            </a:r>
            <a:r>
              <a:rPr kumimoji="1" lang="zh-CN" altLang="en-US" sz="2000" dirty="0">
                <a:solidFill>
                  <a:srgbClr val="0070C0"/>
                </a:solidFill>
                <a:latin typeface="Times New Roman" panose="02020603050405020304" pitchFamily="18" charset="0"/>
                <a:cs typeface="Times New Roman" panose="02020603050405020304" pitchFamily="18" charset="0"/>
              </a:rPr>
              <a:t> </a:t>
            </a:r>
            <a:r>
              <a:rPr kumimoji="1" lang="en" altLang="zh-CN" sz="2000" dirty="0">
                <a:solidFill>
                  <a:srgbClr val="0070C0"/>
                </a:solidFill>
                <a:latin typeface="Times New Roman" panose="02020603050405020304" pitchFamily="18" charset="0"/>
                <a:cs typeface="Times New Roman" panose="02020603050405020304" pitchFamily="18" charset="0"/>
              </a:rPr>
              <a:t>k-</a:t>
            </a:r>
            <a:r>
              <a:rPr kumimoji="1" lang="zh-CN" altLang="en-US" sz="2000" dirty="0">
                <a:solidFill>
                  <a:srgbClr val="0070C0"/>
                </a:solidFill>
                <a:latin typeface="Times New Roman" panose="02020603050405020304" pitchFamily="18" charset="0"/>
                <a:cs typeface="Times New Roman" panose="02020603050405020304" pitchFamily="18" charset="0"/>
              </a:rPr>
              <a:t>连通图的构造图表征</a:t>
            </a:r>
            <a:r>
              <a:rPr kumimoji="1" lang="zh-CN" altLang="en-US" sz="2000" dirty="0">
                <a:latin typeface="Times New Roman" panose="02020603050405020304" pitchFamily="18" charset="0"/>
                <a:cs typeface="Times New Roman" panose="02020603050405020304" pitchFamily="18" charset="0"/>
              </a:rPr>
              <a:t>相关的图论有效方法，即边分割</a:t>
            </a:r>
          </a:p>
        </p:txBody>
      </p:sp>
      <p:sp>
        <p:nvSpPr>
          <p:cNvPr id="11" name="文本框 10">
            <a:extLst>
              <a:ext uri="{FF2B5EF4-FFF2-40B4-BE49-F238E27FC236}">
                <a16:creationId xmlns:a16="http://schemas.microsoft.com/office/drawing/2014/main" id="{28D9C42E-0EB7-E410-334B-9572B44A4E86}"/>
              </a:ext>
            </a:extLst>
          </p:cNvPr>
          <p:cNvSpPr txBox="1"/>
          <p:nvPr/>
        </p:nvSpPr>
        <p:spPr>
          <a:xfrm>
            <a:off x="592554" y="5043170"/>
            <a:ext cx="11599446" cy="1077218"/>
          </a:xfrm>
          <a:prstGeom prst="rect">
            <a:avLst/>
          </a:prstGeom>
          <a:noFill/>
        </p:spPr>
        <p:txBody>
          <a:bodyPr wrap="square" rtlCol="0">
            <a:spAutoFit/>
          </a:bodyPr>
          <a:lstStyle/>
          <a:p>
            <a:r>
              <a:rPr kumimoji="1" lang="zh-CN" altLang="en-US" sz="2400" b="1" dirty="0">
                <a:solidFill>
                  <a:srgbClr val="0070C0"/>
                </a:solidFill>
                <a:latin typeface="Times New Roman" panose="02020603050405020304" pitchFamily="18" charset="0"/>
                <a:cs typeface="Times New Roman" panose="02020603050405020304" pitchFamily="18" charset="0"/>
              </a:rPr>
              <a:t>优势：</a:t>
            </a:r>
            <a:endParaRPr kumimoji="1" lang="en-US" altLang="zh-CN" sz="2400" b="1" dirty="0">
              <a:solidFill>
                <a:srgbClr val="0070C0"/>
              </a:solidFill>
              <a:latin typeface="Times New Roman" panose="02020603050405020304" pitchFamily="18" charset="0"/>
              <a:cs typeface="Times New Roman" panose="02020603050405020304" pitchFamily="18" charset="0"/>
            </a:endParaRPr>
          </a:p>
          <a:p>
            <a:r>
              <a:rPr kumimoji="1" lang="zh-CN" altLang="en-US" sz="2000" dirty="0">
                <a:latin typeface="Times New Roman" panose="02020603050405020304" pitchFamily="18" charset="0"/>
                <a:cs typeface="Times New Roman" panose="02020603050405020304" pitchFamily="18" charset="0"/>
              </a:rPr>
              <a:t>        该框架通过构建</a:t>
            </a:r>
            <a:r>
              <a:rPr kumimoji="1" lang="zh-CN" altLang="en-US" sz="2000" dirty="0">
                <a:solidFill>
                  <a:srgbClr val="C00000"/>
                </a:solidFill>
                <a:latin typeface="Times New Roman" panose="02020603050405020304" pitchFamily="18" charset="0"/>
                <a:cs typeface="Times New Roman" panose="02020603050405020304" pitchFamily="18" charset="0"/>
              </a:rPr>
              <a:t>图序列</a:t>
            </a:r>
            <a:r>
              <a:rPr kumimoji="1" lang="zh-CN" altLang="en-US" sz="2000" dirty="0">
                <a:latin typeface="Times New Roman" panose="02020603050405020304" pitchFamily="18" charset="0"/>
                <a:cs typeface="Times New Roman" panose="02020603050405020304" pitchFamily="18" charset="0"/>
              </a:rPr>
              <a:t>和</a:t>
            </a:r>
            <a:r>
              <a:rPr kumimoji="1" lang="zh-CN" altLang="en-US" sz="2000" dirty="0">
                <a:solidFill>
                  <a:srgbClr val="C00000"/>
                </a:solidFill>
                <a:latin typeface="Times New Roman" panose="02020603050405020304" pitchFamily="18" charset="0"/>
                <a:cs typeface="Times New Roman" panose="02020603050405020304" pitchFamily="18" charset="0"/>
              </a:rPr>
              <a:t>有向树</a:t>
            </a:r>
            <a:r>
              <a:rPr kumimoji="1" lang="zh-CN" altLang="en-US" sz="2000" dirty="0">
                <a:latin typeface="Times New Roman" panose="02020603050405020304" pitchFamily="18" charset="0"/>
                <a:cs typeface="Times New Roman" panose="02020603050405020304" pitchFamily="18" charset="0"/>
              </a:rPr>
              <a:t>，可以</a:t>
            </a:r>
            <a:r>
              <a:rPr kumimoji="1" lang="zh-CN" altLang="en-US" sz="2000" dirty="0">
                <a:solidFill>
                  <a:srgbClr val="0070C0"/>
                </a:solidFill>
                <a:latin typeface="Times New Roman" panose="02020603050405020304" pitchFamily="18" charset="0"/>
                <a:cs typeface="Times New Roman" panose="02020603050405020304" pitchFamily="18" charset="0"/>
              </a:rPr>
              <a:t>灵活定义路由问题</a:t>
            </a:r>
            <a:r>
              <a:rPr kumimoji="1" lang="zh-CN" altLang="en-US" sz="2000" dirty="0">
                <a:latin typeface="Times New Roman" panose="02020603050405020304" pitchFamily="18" charset="0"/>
                <a:cs typeface="Times New Roman" panose="02020603050405020304" pitchFamily="18" charset="0"/>
              </a:rPr>
              <a:t>，同时问题可以非常</a:t>
            </a:r>
            <a:r>
              <a:rPr kumimoji="1" lang="zh-CN" altLang="en-US" sz="2000" dirty="0">
                <a:solidFill>
                  <a:srgbClr val="0070C0"/>
                </a:solidFill>
                <a:latin typeface="Times New Roman" panose="02020603050405020304" pitchFamily="18" charset="0"/>
                <a:cs typeface="Times New Roman" panose="02020603050405020304" pitchFamily="18" charset="0"/>
              </a:rPr>
              <a:t>快速地解决</a:t>
            </a:r>
            <a:r>
              <a:rPr kumimoji="1" lang="zh-CN" altLang="en-US" sz="2000" dirty="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a:p>
            <a:r>
              <a:rPr kumimoji="1" lang="zh-CN" altLang="en-US" sz="2000" dirty="0">
                <a:latin typeface="Times New Roman" panose="02020603050405020304" pitchFamily="18" charset="0"/>
                <a:cs typeface="Times New Roman" panose="02020603050405020304" pitchFamily="18" charset="0"/>
              </a:rPr>
              <a:t>通过模拟实验，该框架优于现有 </a:t>
            </a:r>
            <a:r>
              <a:rPr kumimoji="1" lang="en" altLang="zh-CN" sz="2000" dirty="0">
                <a:latin typeface="Times New Roman" panose="02020603050405020304" pitchFamily="18" charset="0"/>
                <a:cs typeface="Times New Roman" panose="02020603050405020304" pitchFamily="18" charset="0"/>
              </a:rPr>
              <a:t>FRR </a:t>
            </a:r>
            <a:r>
              <a:rPr kumimoji="1" lang="zh-CN" altLang="en-US" sz="2000" dirty="0">
                <a:latin typeface="Times New Roman" panose="02020603050405020304" pitchFamily="18" charset="0"/>
                <a:cs typeface="Times New Roman" panose="02020603050405020304" pitchFamily="18" charset="0"/>
              </a:rPr>
              <a:t>机制，并在</a:t>
            </a:r>
            <a:r>
              <a:rPr kumimoji="1" lang="zh-CN" altLang="en" sz="2000" dirty="0">
                <a:latin typeface="Times New Roman" panose="02020603050405020304" pitchFamily="18" charset="0"/>
                <a:cs typeface="Times New Roman" panose="02020603050405020304" pitchFamily="18" charset="0"/>
              </a:rPr>
              <a:t>有向</a:t>
            </a:r>
            <a:r>
              <a:rPr kumimoji="1" lang="zh-CN" altLang="en-US" sz="2000" dirty="0">
                <a:latin typeface="Times New Roman" panose="02020603050405020304" pitchFamily="18" charset="0"/>
                <a:cs typeface="Times New Roman" panose="02020603050405020304" pitchFamily="18" charset="0"/>
              </a:rPr>
              <a:t>树中提供</a:t>
            </a:r>
            <a:r>
              <a:rPr kumimoji="1" lang="zh-CN" altLang="en-US" sz="2000" dirty="0">
                <a:solidFill>
                  <a:srgbClr val="0070C0"/>
                </a:solidFill>
                <a:latin typeface="Times New Roman" panose="02020603050405020304" pitchFamily="18" charset="0"/>
                <a:cs typeface="Times New Roman" panose="02020603050405020304" pitchFamily="18" charset="0"/>
              </a:rPr>
              <a:t>更好的弹性</a:t>
            </a:r>
            <a:r>
              <a:rPr kumimoji="1" lang="zh-CN" altLang="en-US" sz="2000" dirty="0">
                <a:latin typeface="Times New Roman" panose="02020603050405020304" pitchFamily="18" charset="0"/>
                <a:cs typeface="Times New Roman" panose="02020603050405020304" pitchFamily="18" charset="0"/>
              </a:rPr>
              <a:t>和</a:t>
            </a:r>
            <a:r>
              <a:rPr kumimoji="1" lang="zh-CN" altLang="en-US" sz="2000" dirty="0">
                <a:solidFill>
                  <a:srgbClr val="0070C0"/>
                </a:solidFill>
                <a:latin typeface="Times New Roman" panose="02020603050405020304" pitchFamily="18" charset="0"/>
                <a:cs typeface="Times New Roman" panose="02020603050405020304" pitchFamily="18" charset="0"/>
              </a:rPr>
              <a:t>更短的路径</a:t>
            </a:r>
            <a:r>
              <a:rPr kumimoji="1" lang="zh-CN" altLang="en-US" sz="2000" dirty="0">
                <a:latin typeface="Times New Roman" panose="02020603050405020304" pitchFamily="18" charset="0"/>
                <a:cs typeface="Times New Roman" panose="02020603050405020304" pitchFamily="18" charset="0"/>
              </a:rPr>
              <a:t>。</a:t>
            </a:r>
          </a:p>
        </p:txBody>
      </p:sp>
      <p:sp>
        <p:nvSpPr>
          <p:cNvPr id="13" name="文本框 12">
            <a:extLst>
              <a:ext uri="{FF2B5EF4-FFF2-40B4-BE49-F238E27FC236}">
                <a16:creationId xmlns:a16="http://schemas.microsoft.com/office/drawing/2014/main" id="{96DA6A03-ADF8-3534-EE2F-417AA508E740}"/>
              </a:ext>
            </a:extLst>
          </p:cNvPr>
          <p:cNvSpPr txBox="1"/>
          <p:nvPr/>
        </p:nvSpPr>
        <p:spPr>
          <a:xfrm>
            <a:off x="4303997" y="893099"/>
            <a:ext cx="3606308" cy="461665"/>
          </a:xfrm>
          <a:prstGeom prst="rect">
            <a:avLst/>
          </a:prstGeom>
          <a:noFill/>
        </p:spPr>
        <p:txBody>
          <a:bodyPr wrap="none" rtlCol="0">
            <a:spAutoFit/>
          </a:bodyPr>
          <a:lstStyle/>
          <a:p>
            <a:r>
              <a:rPr kumimoji="1" lang="en-US" altLang="zh-CN" sz="2400" b="1" dirty="0">
                <a:solidFill>
                  <a:srgbClr val="0070C0"/>
                </a:solidFill>
                <a:latin typeface="Times New Roman" panose="02020603050405020304" pitchFamily="18" charset="0"/>
                <a:cs typeface="Times New Roman" panose="02020603050405020304" pitchFamily="18" charset="0"/>
              </a:rPr>
              <a:t>Introduction</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of</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the</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article</a:t>
            </a:r>
            <a:endParaRPr kumimoji="1"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020362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DLCP</a:t>
            </a:r>
            <a:r>
              <a:rPr lang="zh-CN" altLang="en-US" sz="2600" b="1" dirty="0">
                <a:solidFill>
                  <a:sysClr val="windowText" lastClr="000000"/>
                </a:solidFill>
                <a:latin typeface="Arial" panose="020B0604020202020204"/>
                <a:ea typeface="微软雅黑" panose="020B0503020204020204" pitchFamily="34" charset="-122"/>
              </a:rPr>
              <a:t>图序列 </a:t>
            </a:r>
            <a:r>
              <a:rPr lang="en-US" altLang="zh-CN" sz="2600" b="1" dirty="0">
                <a:solidFill>
                  <a:sysClr val="windowText" lastClr="000000"/>
                </a:solidFill>
                <a:latin typeface="Arial" panose="020B0604020202020204"/>
                <a:ea typeface="微软雅黑" panose="020B0503020204020204" pitchFamily="34" charset="-122"/>
              </a:rPr>
              <a:t>—</a:t>
            </a:r>
            <a:r>
              <a:rPr lang="zh-CN" altLang="en-US" sz="2600" b="1" dirty="0">
                <a:solidFill>
                  <a:sysClr val="windowText" lastClr="000000"/>
                </a:solidFill>
                <a:latin typeface="Arial" panose="020B0604020202020204"/>
                <a:ea typeface="微软雅黑" panose="020B0503020204020204" pitchFamily="34" charset="-122"/>
              </a:rPr>
              <a:t> </a:t>
            </a:r>
            <a:r>
              <a:rPr lang="en-US" altLang="zh-CN" sz="2600" b="1" dirty="0" err="1">
                <a:solidFill>
                  <a:sysClr val="windowText" lastClr="000000"/>
                </a:solidFill>
                <a:latin typeface="Arial" panose="020B0604020202020204"/>
                <a:ea typeface="微软雅黑" panose="020B0503020204020204" pitchFamily="34" charset="-122"/>
              </a:rPr>
              <a:t>what&amp;why</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11151"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0D479A09-23C3-7019-9B82-4AFD7C396FF6}"/>
              </a:ext>
            </a:extLst>
          </p:cNvPr>
          <p:cNvSpPr txBox="1"/>
          <p:nvPr/>
        </p:nvSpPr>
        <p:spPr>
          <a:xfrm>
            <a:off x="2413384" y="815629"/>
            <a:ext cx="7983339" cy="461665"/>
          </a:xfrm>
          <a:prstGeom prst="rect">
            <a:avLst/>
          </a:prstGeom>
          <a:noFill/>
        </p:spPr>
        <p:txBody>
          <a:bodyPr wrap="none" rtlCol="0">
            <a:spAutoFit/>
          </a:bodyPr>
          <a:lstStyle/>
          <a:p>
            <a:r>
              <a:rPr kumimoji="1" lang="en-US" altLang="zh-CN" sz="2400" b="1" dirty="0">
                <a:solidFill>
                  <a:srgbClr val="0070C0"/>
                </a:solidFill>
                <a:latin typeface="Times New Roman" panose="02020603050405020304" pitchFamily="18" charset="0"/>
                <a:cs typeface="Times New Roman" panose="02020603050405020304" pitchFamily="18" charset="0"/>
              </a:rPr>
              <a:t>Degree</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and</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Local</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Connectivity</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Preserving</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Graph</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Sequence</a:t>
            </a:r>
            <a:endParaRPr kumimoji="1" lang="zh-CN" altLang="en-US" sz="2400" b="1" dirty="0">
              <a:solidFill>
                <a:srgbClr val="0070C0"/>
              </a:solidFill>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FFCE990F-1ED7-2336-EE7E-FB83E943A553}"/>
              </a:ext>
            </a:extLst>
          </p:cNvPr>
          <p:cNvSpPr txBox="1"/>
          <p:nvPr/>
        </p:nvSpPr>
        <p:spPr>
          <a:xfrm>
            <a:off x="929104" y="5395756"/>
            <a:ext cx="4031873" cy="400110"/>
          </a:xfrm>
          <a:prstGeom prst="rect">
            <a:avLst/>
          </a:prstGeom>
          <a:noFill/>
        </p:spPr>
        <p:txBody>
          <a:bodyPr wrap="none" rtlCol="0">
            <a:spAutoFit/>
          </a:bodyPr>
          <a:lstStyle/>
          <a:p>
            <a:r>
              <a:rPr kumimoji="1" lang="zh-CN" altLang="en-US" sz="2000" dirty="0"/>
              <a:t>在图序列的基础上满足以下特征：</a:t>
            </a:r>
          </a:p>
        </p:txBody>
      </p:sp>
      <p:sp>
        <p:nvSpPr>
          <p:cNvPr id="5" name="文本框 4">
            <a:extLst>
              <a:ext uri="{FF2B5EF4-FFF2-40B4-BE49-F238E27FC236}">
                <a16:creationId xmlns:a16="http://schemas.microsoft.com/office/drawing/2014/main" id="{E34BD28A-8498-C5EF-0C31-75301DD5D97B}"/>
              </a:ext>
            </a:extLst>
          </p:cNvPr>
          <p:cNvSpPr txBox="1"/>
          <p:nvPr/>
        </p:nvSpPr>
        <p:spPr>
          <a:xfrm>
            <a:off x="1102935" y="5693131"/>
            <a:ext cx="4507965" cy="707886"/>
          </a:xfrm>
          <a:prstGeom prst="rect">
            <a:avLst/>
          </a:prstGeom>
          <a:noFill/>
        </p:spPr>
        <p:txBody>
          <a:bodyPr wrap="none" rtlCol="0">
            <a:spAutoFit/>
          </a:bodyPr>
          <a:lstStyle/>
          <a:p>
            <a:pPr marL="342900" indent="-342900">
              <a:buAutoNum type="arabicParenBoth"/>
            </a:pPr>
            <a:r>
              <a:rPr kumimoji="1" lang="en-US" altLang="zh-CN" sz="2000" dirty="0">
                <a:latin typeface="Times New Roman" panose="02020603050405020304" pitchFamily="18" charset="0"/>
                <a:cs typeface="Times New Roman" panose="02020603050405020304" pitchFamily="18" charset="0"/>
              </a:rPr>
              <a:t>First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graph</a:t>
            </a:r>
          </a:p>
          <a:p>
            <a:pPr lvl="1"/>
            <a:r>
              <a:rPr kumimoji="1" lang="zh-CN" altLang="en-US" sz="2000" dirty="0">
                <a:latin typeface="Times New Roman" panose="02020603050405020304" pitchFamily="18" charset="0"/>
                <a:cs typeface="Times New Roman" panose="02020603050405020304" pitchFamily="18" charset="0"/>
              </a:rPr>
              <a:t>第一个图</a:t>
            </a:r>
            <a:r>
              <a:rPr kumimoji="1" lang="en-US" altLang="zh-CN" sz="2000" dirty="0">
                <a:latin typeface="Times New Roman" panose="02020603050405020304" pitchFamily="18" charset="0"/>
                <a:cs typeface="Times New Roman" panose="02020603050405020304" pitchFamily="18" charset="0"/>
              </a:rPr>
              <a:t>G</a:t>
            </a:r>
            <a:r>
              <a:rPr kumimoji="1" lang="en-US" altLang="zh-CN" sz="2000" baseline="-25000" dirty="0">
                <a:latin typeface="Times New Roman" panose="02020603050405020304" pitchFamily="18" charset="0"/>
                <a:cs typeface="Times New Roman" panose="02020603050405020304" pitchFamily="18" charset="0"/>
              </a:rPr>
              <a:t>1</a:t>
            </a:r>
            <a:r>
              <a:rPr kumimoji="1" lang="zh-CN" altLang="en-US" sz="2000" dirty="0">
                <a:latin typeface="Times New Roman" panose="02020603050405020304" pitchFamily="18" charset="0"/>
                <a:cs typeface="Times New Roman" panose="02020603050405020304" pitchFamily="18" charset="0"/>
              </a:rPr>
              <a:t>，只有两个或三个节点</a:t>
            </a:r>
            <a:endParaRPr kumimoji="1" lang="en-US" altLang="zh-CN" sz="2000" dirty="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83FC326E-8687-E3F1-75B0-02E4C122EDF8}"/>
              </a:ext>
            </a:extLst>
          </p:cNvPr>
          <p:cNvSpPr txBox="1"/>
          <p:nvPr/>
        </p:nvSpPr>
        <p:spPr>
          <a:xfrm>
            <a:off x="6705238" y="5690966"/>
            <a:ext cx="4557658" cy="984885"/>
          </a:xfrm>
          <a:prstGeom prst="rect">
            <a:avLst/>
          </a:prstGeom>
          <a:noFill/>
        </p:spPr>
        <p:txBody>
          <a:bodyPr wrap="none" rtlCol="0">
            <a:spAutoFit/>
          </a:bodyPr>
          <a:lstStyle/>
          <a:p>
            <a:pPr marL="457200" indent="-457200">
              <a:buFont typeface="Wingdings" pitchFamily="2" charset="2"/>
              <a:buAutoNum type="arabicParenBoth" startAt="2"/>
            </a:pPr>
            <a:r>
              <a:rPr kumimoji="1" lang="en-US" altLang="zh-CN" sz="2000" dirty="0">
                <a:latin typeface="Times New Roman" panose="02020603050405020304" pitchFamily="18" charset="0"/>
                <a:cs typeface="Times New Roman" panose="02020603050405020304" pitchFamily="18" charset="0"/>
              </a:rPr>
              <a:t>Last graph</a:t>
            </a:r>
          </a:p>
          <a:p>
            <a:pPr lvl="1"/>
            <a:r>
              <a:rPr lang="zh-CN" altLang="en" sz="2000" dirty="0">
                <a:effectLst/>
                <a:latin typeface="Times New Roman" panose="02020603050405020304" pitchFamily="18" charset="0"/>
                <a:cs typeface="Times New Roman" panose="02020603050405020304" pitchFamily="18" charset="0"/>
              </a:rPr>
              <a:t>最后</a:t>
            </a:r>
            <a:r>
              <a:rPr lang="zh-CN" altLang="en-US" sz="2000" dirty="0">
                <a:latin typeface="Times New Roman" panose="02020603050405020304" pitchFamily="18" charset="0"/>
                <a:cs typeface="Times New Roman" panose="02020603050405020304" pitchFamily="18" charset="0"/>
              </a:rPr>
              <a:t>一个图，就是网络的拓扑结构</a:t>
            </a:r>
            <a:r>
              <a:rPr lang="en" altLang="zh-CN" sz="2000" dirty="0">
                <a:effectLst/>
                <a:latin typeface="Times New Roman" panose="02020603050405020304" pitchFamily="18" charset="0"/>
                <a:cs typeface="Times New Roman" panose="02020603050405020304" pitchFamily="18" charset="0"/>
              </a:rPr>
              <a:t> </a:t>
            </a:r>
          </a:p>
          <a:p>
            <a:endParaRPr kumimoji="1" lang="zh-CN" altLang="en-US" dirty="0"/>
          </a:p>
        </p:txBody>
      </p:sp>
      <p:grpSp>
        <p:nvGrpSpPr>
          <p:cNvPr id="75" name="组合 74">
            <a:extLst>
              <a:ext uri="{FF2B5EF4-FFF2-40B4-BE49-F238E27FC236}">
                <a16:creationId xmlns:a16="http://schemas.microsoft.com/office/drawing/2014/main" id="{8FEB0B0F-9F6F-10A9-4855-8FBD5AC87BD9}"/>
              </a:ext>
            </a:extLst>
          </p:cNvPr>
          <p:cNvGrpSpPr>
            <a:grpSpLocks noChangeAspect="1"/>
          </p:cNvGrpSpPr>
          <p:nvPr/>
        </p:nvGrpSpPr>
        <p:grpSpPr>
          <a:xfrm>
            <a:off x="1067749" y="1335948"/>
            <a:ext cx="8811357" cy="3806404"/>
            <a:chOff x="1072850" y="1404544"/>
            <a:chExt cx="10033599" cy="3680720"/>
          </a:xfrm>
        </p:grpSpPr>
        <p:grpSp>
          <p:nvGrpSpPr>
            <p:cNvPr id="31" name="组合 30">
              <a:extLst>
                <a:ext uri="{FF2B5EF4-FFF2-40B4-BE49-F238E27FC236}">
                  <a16:creationId xmlns:a16="http://schemas.microsoft.com/office/drawing/2014/main" id="{596417EF-8D15-0906-A8BA-ABEBA0935E1F}"/>
                </a:ext>
              </a:extLst>
            </p:cNvPr>
            <p:cNvGrpSpPr/>
            <p:nvPr/>
          </p:nvGrpSpPr>
          <p:grpSpPr>
            <a:xfrm>
              <a:off x="1072850" y="1404544"/>
              <a:ext cx="10033599" cy="3667602"/>
              <a:chOff x="1659661" y="1457552"/>
              <a:chExt cx="10033599" cy="3667602"/>
            </a:xfrm>
          </p:grpSpPr>
          <p:pic>
            <p:nvPicPr>
              <p:cNvPr id="30" name="图片 29">
                <a:extLst>
                  <a:ext uri="{FF2B5EF4-FFF2-40B4-BE49-F238E27FC236}">
                    <a16:creationId xmlns:a16="http://schemas.microsoft.com/office/drawing/2014/main" id="{CF42B146-3704-ACA8-83C3-2C34567DA113}"/>
                  </a:ext>
                </a:extLst>
              </p:cNvPr>
              <p:cNvPicPr>
                <a:picLocks noChangeAspect="1"/>
              </p:cNvPicPr>
              <p:nvPr/>
            </p:nvPicPr>
            <p:blipFill>
              <a:blip r:embed="rId4"/>
              <a:stretch>
                <a:fillRect/>
              </a:stretch>
            </p:blipFill>
            <p:spPr>
              <a:xfrm>
                <a:off x="1762140" y="1687592"/>
                <a:ext cx="9931120" cy="3437562"/>
              </a:xfrm>
              <a:prstGeom prst="rect">
                <a:avLst/>
              </a:prstGeom>
            </p:spPr>
          </p:pic>
          <p:pic>
            <p:nvPicPr>
              <p:cNvPr id="12" name="图片 11">
                <a:extLst>
                  <a:ext uri="{FF2B5EF4-FFF2-40B4-BE49-F238E27FC236}">
                    <a16:creationId xmlns:a16="http://schemas.microsoft.com/office/drawing/2014/main" id="{12670CDD-4EBE-8BE5-F71D-19BF9AC4156C}"/>
                  </a:ext>
                </a:extLst>
              </p:cNvPr>
              <p:cNvPicPr>
                <a:picLocks noChangeAspect="1"/>
              </p:cNvPicPr>
              <p:nvPr/>
            </p:nvPicPr>
            <p:blipFill>
              <a:blip r:embed="rId5"/>
              <a:stretch>
                <a:fillRect/>
              </a:stretch>
            </p:blipFill>
            <p:spPr>
              <a:xfrm>
                <a:off x="1659661" y="1457552"/>
                <a:ext cx="2299489" cy="2550901"/>
              </a:xfrm>
              <a:prstGeom prst="rect">
                <a:avLst/>
              </a:prstGeom>
              <a:effectLst>
                <a:outerShdw blurRad="50800" dist="38100" dir="2700000" algn="tl" rotWithShape="0">
                  <a:prstClr val="black">
                    <a:alpha val="40000"/>
                  </a:prstClr>
                </a:outerShdw>
              </a:effectLst>
            </p:spPr>
          </p:pic>
        </p:grpSp>
        <p:sp>
          <p:nvSpPr>
            <p:cNvPr id="33" name="椭圆 32">
              <a:extLst>
                <a:ext uri="{FF2B5EF4-FFF2-40B4-BE49-F238E27FC236}">
                  <a16:creationId xmlns:a16="http://schemas.microsoft.com/office/drawing/2014/main" id="{9C8053EC-C7AF-7CF1-C4DD-E3D6D427A260}"/>
                </a:ext>
              </a:extLst>
            </p:cNvPr>
            <p:cNvSpPr/>
            <p:nvPr/>
          </p:nvSpPr>
          <p:spPr>
            <a:xfrm>
              <a:off x="1295400" y="4196264"/>
              <a:ext cx="1041400" cy="889000"/>
            </a:xfrm>
            <a:prstGeom prst="ellipse">
              <a:avLst/>
            </a:prstGeom>
            <a:noFill/>
            <a:ln w="31750">
              <a:solidFill>
                <a:srgbClr val="6452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8C1ED50B-5A74-A456-7F76-4F5383D93D73}"/>
                </a:ext>
              </a:extLst>
            </p:cNvPr>
            <p:cNvSpPr/>
            <p:nvPr/>
          </p:nvSpPr>
          <p:spPr>
            <a:xfrm>
              <a:off x="3238500" y="1621466"/>
              <a:ext cx="1816100" cy="1909134"/>
            </a:xfrm>
            <a:prstGeom prst="ellipse">
              <a:avLst/>
            </a:prstGeom>
            <a:noFill/>
            <a:ln w="31750">
              <a:solidFill>
                <a:srgbClr val="6452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40" name="曲线连接符 39">
            <a:extLst>
              <a:ext uri="{FF2B5EF4-FFF2-40B4-BE49-F238E27FC236}">
                <a16:creationId xmlns:a16="http://schemas.microsoft.com/office/drawing/2014/main" id="{88BD2A61-C72B-E901-DFD3-F57773641CCB}"/>
              </a:ext>
            </a:extLst>
          </p:cNvPr>
          <p:cNvCxnSpPr>
            <a:cxnSpLocks/>
            <a:stCxn id="34" idx="5"/>
            <a:endCxn id="32" idx="0"/>
          </p:cNvCxnSpPr>
          <p:nvPr/>
        </p:nvCxnSpPr>
        <p:spPr>
          <a:xfrm rot="16200000" flipH="1">
            <a:off x="5434734" y="2141633"/>
            <a:ext cx="2445498" cy="4653168"/>
          </a:xfrm>
          <a:prstGeom prst="curvedConnector3">
            <a:avLst>
              <a:gd name="adj1" fmla="val 50000"/>
            </a:avLst>
          </a:prstGeom>
          <a:ln w="25400">
            <a:solidFill>
              <a:srgbClr val="64529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曲线连接符 70">
            <a:extLst>
              <a:ext uri="{FF2B5EF4-FFF2-40B4-BE49-F238E27FC236}">
                <a16:creationId xmlns:a16="http://schemas.microsoft.com/office/drawing/2014/main" id="{9CF8CE17-CB41-B5F8-62A0-6C7671C13530}"/>
              </a:ext>
            </a:extLst>
          </p:cNvPr>
          <p:cNvCxnSpPr>
            <a:cxnSpLocks/>
            <a:stCxn id="33" idx="3"/>
            <a:endCxn id="5" idx="1"/>
          </p:cNvCxnSpPr>
          <p:nvPr/>
        </p:nvCxnSpPr>
        <p:spPr>
          <a:xfrm rot="5400000">
            <a:off x="730348" y="5380301"/>
            <a:ext cx="1039360" cy="294186"/>
          </a:xfrm>
          <a:prstGeom prst="curvedConnector4">
            <a:avLst>
              <a:gd name="adj1" fmla="val 26496"/>
              <a:gd name="adj2" fmla="val 177706"/>
            </a:avLst>
          </a:prstGeom>
          <a:ln w="25400">
            <a:solidFill>
              <a:srgbClr val="64529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E9CA7436-2285-069E-2A33-BC452B2198EF}"/>
              </a:ext>
            </a:extLst>
          </p:cNvPr>
          <p:cNvSpPr txBox="1"/>
          <p:nvPr/>
        </p:nvSpPr>
        <p:spPr>
          <a:xfrm>
            <a:off x="10213136" y="2103440"/>
            <a:ext cx="1757036" cy="2862322"/>
          </a:xfrm>
          <a:prstGeom prst="rect">
            <a:avLst/>
          </a:prstGeom>
          <a:noFill/>
        </p:spPr>
        <p:txBody>
          <a:bodyPr wrap="square" rtlCol="0">
            <a:spAutoFit/>
          </a:bodyPr>
          <a:lstStyle/>
          <a:p>
            <a:r>
              <a:rPr kumimoji="1" lang="zh-CN" altLang="en-US" sz="2000" dirty="0"/>
              <a:t>图序列：</a:t>
            </a:r>
            <a:endParaRPr kumimoji="1" lang="en-US" altLang="zh-CN" sz="2000" dirty="0"/>
          </a:p>
          <a:p>
            <a:br>
              <a:rPr kumimoji="1" lang="en-US" altLang="zh-CN" sz="2000" dirty="0"/>
            </a:br>
            <a:r>
              <a:rPr kumimoji="1" lang="zh-CN" altLang="en-US" sz="2000" dirty="0"/>
              <a:t>被高效的构建</a:t>
            </a:r>
            <a:endParaRPr kumimoji="1" lang="en-US" altLang="zh-CN" sz="2000" dirty="0"/>
          </a:p>
          <a:p>
            <a:endParaRPr kumimoji="1" lang="en-US" altLang="zh-CN" sz="2000" dirty="0"/>
          </a:p>
          <a:p>
            <a:r>
              <a:rPr kumimoji="1" lang="zh-CN" altLang="en-US" sz="2000" dirty="0"/>
              <a:t>具有弹性</a:t>
            </a:r>
            <a:endParaRPr kumimoji="1" lang="en-US" altLang="zh-CN" sz="2000" dirty="0"/>
          </a:p>
          <a:p>
            <a:endParaRPr kumimoji="1" lang="en-US" altLang="zh-CN" sz="2000" dirty="0"/>
          </a:p>
          <a:p>
            <a:r>
              <a:rPr kumimoji="1" lang="zh-CN" altLang="en-US" sz="2000" dirty="0"/>
              <a:t>分解整体</a:t>
            </a:r>
            <a:endParaRPr kumimoji="1" lang="en-US" altLang="zh-CN" sz="2000" dirty="0"/>
          </a:p>
          <a:p>
            <a:endParaRPr kumimoji="1" lang="en-US" altLang="zh-CN" sz="2000" dirty="0"/>
          </a:p>
          <a:p>
            <a:r>
              <a:rPr kumimoji="1" lang="zh-CN" altLang="en-US" sz="2000" dirty="0"/>
              <a:t>局部决策</a:t>
            </a:r>
          </a:p>
        </p:txBody>
      </p:sp>
    </p:spTree>
    <p:extLst>
      <p:ext uri="{BB962C8B-B14F-4D97-AF65-F5344CB8AC3E}">
        <p14:creationId xmlns:p14="http://schemas.microsoft.com/office/powerpoint/2010/main" val="341950374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DLCP</a:t>
            </a:r>
            <a:r>
              <a:rPr lang="zh-CN" altLang="en-US" sz="2600" b="1" dirty="0">
                <a:solidFill>
                  <a:sysClr val="windowText" lastClr="000000"/>
                </a:solidFill>
                <a:latin typeface="Arial" panose="020B0604020202020204"/>
                <a:ea typeface="微软雅黑" panose="020B0503020204020204" pitchFamily="34" charset="-122"/>
              </a:rPr>
              <a:t>图序列 </a:t>
            </a:r>
            <a:r>
              <a:rPr lang="en-US" altLang="zh-CN" sz="2600" b="1" dirty="0">
                <a:solidFill>
                  <a:sysClr val="windowText" lastClr="000000"/>
                </a:solidFill>
                <a:latin typeface="Arial" panose="020B0604020202020204"/>
                <a:ea typeface="微软雅黑" panose="020B0503020204020204" pitchFamily="34" charset="-122"/>
              </a:rPr>
              <a:t>—</a:t>
            </a:r>
            <a:r>
              <a:rPr lang="zh-CN" altLang="en-US" sz="2600" b="1" dirty="0">
                <a:solidFill>
                  <a:sysClr val="windowText" lastClr="000000"/>
                </a:solidFill>
                <a:latin typeface="Arial" panose="020B0604020202020204"/>
                <a:ea typeface="微软雅黑" panose="020B0503020204020204" pitchFamily="34" charset="-122"/>
              </a:rPr>
              <a:t> </a:t>
            </a:r>
            <a:r>
              <a:rPr lang="en-US" altLang="zh-CN" sz="2600" b="1" dirty="0" err="1">
                <a:solidFill>
                  <a:sysClr val="windowText" lastClr="000000"/>
                </a:solidFill>
                <a:latin typeface="Arial" panose="020B0604020202020204"/>
                <a:ea typeface="微软雅黑" panose="020B0503020204020204" pitchFamily="34" charset="-122"/>
              </a:rPr>
              <a:t>what&amp;why</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11151"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8" name="文本框 7">
            <a:extLst>
              <a:ext uri="{FF2B5EF4-FFF2-40B4-BE49-F238E27FC236}">
                <a16:creationId xmlns:a16="http://schemas.microsoft.com/office/drawing/2014/main" id="{6E5FA4B7-3075-CAF4-0F45-1FA824404D6E}"/>
              </a:ext>
            </a:extLst>
          </p:cNvPr>
          <p:cNvSpPr txBox="1"/>
          <p:nvPr/>
        </p:nvSpPr>
        <p:spPr>
          <a:xfrm>
            <a:off x="617337" y="1404537"/>
            <a:ext cx="6100761" cy="677108"/>
          </a:xfrm>
          <a:prstGeom prst="rect">
            <a:avLst/>
          </a:prstGeom>
          <a:noFill/>
        </p:spPr>
        <p:txBody>
          <a:bodyPr wrap="square" rtlCol="0">
            <a:spAutoFit/>
          </a:bodyPr>
          <a:lstStyle/>
          <a:p>
            <a:pPr marL="342900" indent="-342900">
              <a:buFontTx/>
              <a:buAutoNum type="arabicParenBoth" startAt="3"/>
            </a:pPr>
            <a:r>
              <a:rPr kumimoji="1" lang="en-US" altLang="zh-CN" sz="2000" dirty="0" err="1">
                <a:latin typeface="Times New Roman" panose="02020603050405020304" pitchFamily="18" charset="0"/>
                <a:cs typeface="Times New Roman" panose="02020603050405020304" pitchFamily="18" charset="0"/>
              </a:rPr>
              <a:t>Subsquent</a:t>
            </a:r>
            <a:r>
              <a:rPr kumimoji="1" lang="en-US" altLang="zh-CN" sz="2000" dirty="0">
                <a:latin typeface="Times New Roman" panose="02020603050405020304" pitchFamily="18" charset="0"/>
                <a:cs typeface="Times New Roman" panose="02020603050405020304" pitchFamily="18" charset="0"/>
              </a:rPr>
              <a:t> graphs</a:t>
            </a:r>
            <a:r>
              <a:rPr kumimoji="1" lang="zh-CN" altLang="en-US" sz="2000" dirty="0">
                <a:latin typeface="Times New Roman" panose="02020603050405020304" pitchFamily="18" charset="0"/>
                <a:cs typeface="Times New Roman" panose="02020603050405020304" pitchFamily="18" charset="0"/>
              </a:rPr>
              <a:t>：由</a:t>
            </a:r>
            <a:r>
              <a:rPr kumimoji="1" lang="en-US" altLang="zh-CN" sz="2000" dirty="0">
                <a:latin typeface="Times New Roman" panose="02020603050405020304" pitchFamily="18" charset="0"/>
                <a:cs typeface="Times New Roman" panose="02020603050405020304" pitchFamily="18" charset="0"/>
              </a:rPr>
              <a:t>G</a:t>
            </a:r>
            <a:r>
              <a:rPr kumimoji="1" lang="en-US" altLang="zh-CN" sz="2000" baseline="-25000" dirty="0">
                <a:latin typeface="Times New Roman" panose="02020603050405020304" pitchFamily="18" charset="0"/>
                <a:cs typeface="Times New Roman" panose="02020603050405020304" pitchFamily="18" charset="0"/>
              </a:rPr>
              <a:t>i-1</a:t>
            </a:r>
            <a:r>
              <a:rPr kumimoji="1" lang="zh-CN" altLang="en-US" sz="2000" dirty="0">
                <a:latin typeface="Times New Roman" panose="02020603050405020304" pitchFamily="18" charset="0"/>
                <a:cs typeface="Times New Roman" panose="02020603050405020304" pitchFamily="18" charset="0"/>
              </a:rPr>
              <a:t>构或建得到</a:t>
            </a:r>
            <a:r>
              <a:rPr kumimoji="1" lang="en-US" altLang="zh-CN" sz="2000" dirty="0">
                <a:latin typeface="Times New Roman" panose="02020603050405020304" pitchFamily="18" charset="0"/>
                <a:cs typeface="Times New Roman" panose="02020603050405020304" pitchFamily="18" charset="0"/>
              </a:rPr>
              <a:t>Gi</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=2…l</a:t>
            </a:r>
          </a:p>
          <a:p>
            <a:pPr lvl="2"/>
            <a:r>
              <a:rPr kumimoji="1" lang="en-US" altLang="zh-CN" dirty="0">
                <a:latin typeface="Times New Roman" panose="02020603050405020304" pitchFamily="18" charset="0"/>
                <a:cs typeface="Times New Roman" panose="02020603050405020304" pitchFamily="18" charset="0"/>
              </a:rPr>
              <a:t>	</a:t>
            </a:r>
            <a:endParaRPr kumimoji="1"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F0909A3B-C0F6-DCAA-CFF3-12512A9FBA7C}"/>
              </a:ext>
            </a:extLst>
          </p:cNvPr>
          <p:cNvSpPr txBox="1"/>
          <p:nvPr/>
        </p:nvSpPr>
        <p:spPr>
          <a:xfrm>
            <a:off x="660400" y="6028172"/>
            <a:ext cx="10687843" cy="400110"/>
          </a:xfrm>
          <a:prstGeom prst="rect">
            <a:avLst/>
          </a:prstGeom>
          <a:noFill/>
        </p:spPr>
        <p:txBody>
          <a:bodyPr wrap="square">
            <a:spAutoFit/>
          </a:bodyPr>
          <a:lstStyle/>
          <a:p>
            <a:pPr marL="914400" lvl="1" indent="-457200">
              <a:buFont typeface="+mj-ea"/>
              <a:buAutoNum type="circleNumDbPlain" startAt="2"/>
            </a:pPr>
            <a:r>
              <a:rPr kumimoji="1" lang="zh-CN" altLang="en-US" sz="2000" b="1" dirty="0">
                <a:latin typeface="Times New Roman" panose="02020603050405020304" pitchFamily="18" charset="0"/>
                <a:cs typeface="Times New Roman" panose="02020603050405020304" pitchFamily="18" charset="0"/>
              </a:rPr>
              <a:t>添加边</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E</a:t>
            </a:r>
            <a:r>
              <a:rPr kumimoji="1" lang="en-US" altLang="zh-CN" sz="2000" baseline="-25000" dirty="0">
                <a:latin typeface="Times New Roman" panose="02020603050405020304" pitchFamily="18" charset="0"/>
                <a:cs typeface="Times New Roman" panose="02020603050405020304" pitchFamily="18" charset="0"/>
              </a:rPr>
              <a:t>i-1</a:t>
            </a:r>
            <a:r>
              <a:rPr kumimoji="1" lang="zh-CN" altLang="en-US" sz="2000" dirty="0">
                <a:latin typeface="Times New Roman" panose="02020603050405020304" pitchFamily="18" charset="0"/>
                <a:cs typeface="Times New Roman" panose="02020603050405020304" pitchFamily="18" charset="0"/>
              </a:rPr>
              <a:t>中的边</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u,v</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要么等于</a:t>
            </a:r>
            <a:r>
              <a:rPr kumimoji="1" lang="en-US" altLang="zh-CN" sz="2000" dirty="0" err="1">
                <a:latin typeface="Times New Roman" panose="02020603050405020304" pitchFamily="18" charset="0"/>
                <a:cs typeface="Times New Roman" panose="02020603050405020304" pitchFamily="18" charset="0"/>
              </a:rPr>
              <a:t>E</a:t>
            </a:r>
            <a:r>
              <a:rPr kumimoji="1" lang="en-US" altLang="zh-CN" sz="2000" baseline="-25000" dirty="0" err="1">
                <a:latin typeface="Times New Roman" panose="02020603050405020304" pitchFamily="18" charset="0"/>
                <a:cs typeface="Times New Roman" panose="02020603050405020304" pitchFamily="18" charset="0"/>
              </a:rPr>
              <a:t>i</a:t>
            </a:r>
            <a:r>
              <a:rPr kumimoji="1" lang="zh-CN" altLang="en-US" sz="2000" dirty="0">
                <a:latin typeface="Times New Roman" panose="02020603050405020304" pitchFamily="18" charset="0"/>
                <a:cs typeface="Times New Roman" panose="02020603050405020304" pitchFamily="18" charset="0"/>
              </a:rPr>
              <a:t>中的</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u,v</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，要么被替换为</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z,v</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和</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z’,u</a:t>
            </a:r>
            <a:r>
              <a:rPr kumimoji="1" lang="en-US" altLang="zh-CN" sz="2000" dirty="0">
                <a:latin typeface="Times New Roman" panose="02020603050405020304" pitchFamily="18" charset="0"/>
                <a:cs typeface="Times New Roman" panose="02020603050405020304" pitchFamily="18" charset="0"/>
              </a:rPr>
              <a:t>)</a:t>
            </a:r>
          </a:p>
        </p:txBody>
      </p:sp>
      <p:grpSp>
        <p:nvGrpSpPr>
          <p:cNvPr id="70" name="组合 69">
            <a:extLst>
              <a:ext uri="{FF2B5EF4-FFF2-40B4-BE49-F238E27FC236}">
                <a16:creationId xmlns:a16="http://schemas.microsoft.com/office/drawing/2014/main" id="{AF78434A-5C65-484C-7648-74E36F986E76}"/>
              </a:ext>
            </a:extLst>
          </p:cNvPr>
          <p:cNvGrpSpPr/>
          <p:nvPr/>
        </p:nvGrpSpPr>
        <p:grpSpPr>
          <a:xfrm>
            <a:off x="2167491" y="2085202"/>
            <a:ext cx="7435761" cy="3841097"/>
            <a:chOff x="2209800" y="1416396"/>
            <a:chExt cx="7772400" cy="4025208"/>
          </a:xfrm>
        </p:grpSpPr>
        <p:pic>
          <p:nvPicPr>
            <p:cNvPr id="26" name="图片 25">
              <a:extLst>
                <a:ext uri="{FF2B5EF4-FFF2-40B4-BE49-F238E27FC236}">
                  <a16:creationId xmlns:a16="http://schemas.microsoft.com/office/drawing/2014/main" id="{233520CE-64E5-2971-A731-16FF5A095CC7}"/>
                </a:ext>
              </a:extLst>
            </p:cNvPr>
            <p:cNvPicPr>
              <a:picLocks noChangeAspect="1"/>
            </p:cNvPicPr>
            <p:nvPr/>
          </p:nvPicPr>
          <p:blipFill>
            <a:blip r:embed="rId4">
              <a:grayscl/>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2209800" y="1416396"/>
              <a:ext cx="7772400" cy="4025208"/>
            </a:xfrm>
            <a:prstGeom prst="rect">
              <a:avLst/>
            </a:prstGeom>
          </p:spPr>
        </p:pic>
        <p:cxnSp>
          <p:nvCxnSpPr>
            <p:cNvPr id="28" name="直线连接符 27">
              <a:extLst>
                <a:ext uri="{FF2B5EF4-FFF2-40B4-BE49-F238E27FC236}">
                  <a16:creationId xmlns:a16="http://schemas.microsoft.com/office/drawing/2014/main" id="{4EAB9705-478B-68DC-9F85-CFBA6884B9FA}"/>
                </a:ext>
              </a:extLst>
            </p:cNvPr>
            <p:cNvCxnSpPr/>
            <p:nvPr/>
          </p:nvCxnSpPr>
          <p:spPr>
            <a:xfrm>
              <a:off x="2313992" y="4763189"/>
              <a:ext cx="2939143" cy="228689"/>
            </a:xfrm>
            <a:prstGeom prst="line">
              <a:avLst/>
            </a:prstGeom>
            <a:ln w="38100">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35" name="直线连接符 34">
              <a:extLst>
                <a:ext uri="{FF2B5EF4-FFF2-40B4-BE49-F238E27FC236}">
                  <a16:creationId xmlns:a16="http://schemas.microsoft.com/office/drawing/2014/main" id="{C7DCC522-C6F8-317C-9694-BC10C7E1D4BF}"/>
                </a:ext>
              </a:extLst>
            </p:cNvPr>
            <p:cNvCxnSpPr>
              <a:cxnSpLocks/>
            </p:cNvCxnSpPr>
            <p:nvPr/>
          </p:nvCxnSpPr>
          <p:spPr>
            <a:xfrm>
              <a:off x="4161453" y="3825965"/>
              <a:ext cx="1091682" cy="1165913"/>
            </a:xfrm>
            <a:prstGeom prst="line">
              <a:avLst/>
            </a:prstGeom>
            <a:ln w="38100">
              <a:solidFill>
                <a:srgbClr val="9479DC"/>
              </a:solidFill>
              <a:prstDash val="dash"/>
            </a:ln>
          </p:spPr>
          <p:style>
            <a:lnRef idx="1">
              <a:schemeClr val="accent1"/>
            </a:lnRef>
            <a:fillRef idx="0">
              <a:schemeClr val="accent1"/>
            </a:fillRef>
            <a:effectRef idx="0">
              <a:schemeClr val="accent1"/>
            </a:effectRef>
            <a:fontRef idx="minor">
              <a:schemeClr val="tx1"/>
            </a:fontRef>
          </p:style>
        </p:cxnSp>
        <p:cxnSp>
          <p:nvCxnSpPr>
            <p:cNvPr id="38" name="直线连接符 37">
              <a:extLst>
                <a:ext uri="{FF2B5EF4-FFF2-40B4-BE49-F238E27FC236}">
                  <a16:creationId xmlns:a16="http://schemas.microsoft.com/office/drawing/2014/main" id="{5C0A8EB3-ABE7-9D9D-39AC-561DFFEF7773}"/>
                </a:ext>
              </a:extLst>
            </p:cNvPr>
            <p:cNvCxnSpPr>
              <a:cxnSpLocks/>
            </p:cNvCxnSpPr>
            <p:nvPr/>
          </p:nvCxnSpPr>
          <p:spPr>
            <a:xfrm>
              <a:off x="6260841" y="3536797"/>
              <a:ext cx="943947" cy="612797"/>
            </a:xfrm>
            <a:prstGeom prst="line">
              <a:avLst/>
            </a:prstGeom>
            <a:ln w="38100">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703CE8A8-ACD2-07F0-584B-7247E43B8D17}"/>
                </a:ext>
              </a:extLst>
            </p:cNvPr>
            <p:cNvCxnSpPr>
              <a:cxnSpLocks/>
            </p:cNvCxnSpPr>
            <p:nvPr/>
          </p:nvCxnSpPr>
          <p:spPr>
            <a:xfrm flipH="1">
              <a:off x="7483151" y="3750906"/>
              <a:ext cx="1744451" cy="1362936"/>
            </a:xfrm>
            <a:prstGeom prst="line">
              <a:avLst/>
            </a:prstGeom>
            <a:ln w="38100">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45" name="直线连接符 44">
              <a:extLst>
                <a:ext uri="{FF2B5EF4-FFF2-40B4-BE49-F238E27FC236}">
                  <a16:creationId xmlns:a16="http://schemas.microsoft.com/office/drawing/2014/main" id="{C8C1E5A0-CA7D-F227-718B-042042D30E60}"/>
                </a:ext>
              </a:extLst>
            </p:cNvPr>
            <p:cNvCxnSpPr>
              <a:cxnSpLocks/>
            </p:cNvCxnSpPr>
            <p:nvPr/>
          </p:nvCxnSpPr>
          <p:spPr>
            <a:xfrm flipH="1">
              <a:off x="7204788" y="2567225"/>
              <a:ext cx="894183" cy="1628019"/>
            </a:xfrm>
            <a:prstGeom prst="line">
              <a:avLst/>
            </a:prstGeom>
            <a:ln w="38100">
              <a:solidFill>
                <a:srgbClr val="9479DC"/>
              </a:solidFill>
              <a:prstDash val="dash"/>
            </a:ln>
          </p:spPr>
          <p:style>
            <a:lnRef idx="1">
              <a:schemeClr val="accent1"/>
            </a:lnRef>
            <a:fillRef idx="0">
              <a:schemeClr val="accent1"/>
            </a:fillRef>
            <a:effectRef idx="0">
              <a:schemeClr val="accent1"/>
            </a:effectRef>
            <a:fontRef idx="minor">
              <a:schemeClr val="tx1"/>
            </a:fontRef>
          </p:style>
        </p:cxnSp>
        <p:cxnSp>
          <p:nvCxnSpPr>
            <p:cNvPr id="48" name="直线连接符 47">
              <a:extLst>
                <a:ext uri="{FF2B5EF4-FFF2-40B4-BE49-F238E27FC236}">
                  <a16:creationId xmlns:a16="http://schemas.microsoft.com/office/drawing/2014/main" id="{FE64AE24-E308-2AC8-E7BE-2F10E32C2DB5}"/>
                </a:ext>
              </a:extLst>
            </p:cNvPr>
            <p:cNvCxnSpPr>
              <a:cxnSpLocks/>
            </p:cNvCxnSpPr>
            <p:nvPr/>
          </p:nvCxnSpPr>
          <p:spPr>
            <a:xfrm flipH="1">
              <a:off x="7300962" y="3722776"/>
              <a:ext cx="1926640" cy="426818"/>
            </a:xfrm>
            <a:prstGeom prst="line">
              <a:avLst/>
            </a:prstGeom>
            <a:ln w="38100">
              <a:solidFill>
                <a:srgbClr val="9479DC"/>
              </a:solidFill>
              <a:prstDash val="dash"/>
            </a:ln>
          </p:spPr>
          <p:style>
            <a:lnRef idx="1">
              <a:schemeClr val="accent1"/>
            </a:lnRef>
            <a:fillRef idx="0">
              <a:schemeClr val="accent1"/>
            </a:fillRef>
            <a:effectRef idx="0">
              <a:schemeClr val="accent1"/>
            </a:effectRef>
            <a:fontRef idx="minor">
              <a:schemeClr val="tx1"/>
            </a:fontRef>
          </p:style>
        </p:cxnSp>
        <p:sp>
          <p:nvSpPr>
            <p:cNvPr id="68" name="弧 67">
              <a:extLst>
                <a:ext uri="{FF2B5EF4-FFF2-40B4-BE49-F238E27FC236}">
                  <a16:creationId xmlns:a16="http://schemas.microsoft.com/office/drawing/2014/main" id="{0682B980-CCBF-C050-2291-0C9FB699AF5E}"/>
                </a:ext>
              </a:extLst>
            </p:cNvPr>
            <p:cNvSpPr/>
            <p:nvPr/>
          </p:nvSpPr>
          <p:spPr>
            <a:xfrm>
              <a:off x="6983330" y="4154691"/>
              <a:ext cx="531845" cy="1245159"/>
            </a:xfrm>
            <a:prstGeom prst="arc">
              <a:avLst>
                <a:gd name="adj1" fmla="val 15688775"/>
                <a:gd name="adj2" fmla="val 3332888"/>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69" name="弧 68">
              <a:extLst>
                <a:ext uri="{FF2B5EF4-FFF2-40B4-BE49-F238E27FC236}">
                  <a16:creationId xmlns:a16="http://schemas.microsoft.com/office/drawing/2014/main" id="{EAD5BA79-F3F3-BA6A-4132-6FF59AB71A14}"/>
                </a:ext>
              </a:extLst>
            </p:cNvPr>
            <p:cNvSpPr/>
            <p:nvPr/>
          </p:nvSpPr>
          <p:spPr>
            <a:xfrm rot="10800000">
              <a:off x="7158823" y="3868683"/>
              <a:ext cx="531845" cy="1245159"/>
            </a:xfrm>
            <a:prstGeom prst="arc">
              <a:avLst>
                <a:gd name="adj1" fmla="val 15688775"/>
                <a:gd name="adj2" fmla="val 3332888"/>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
        <p:nvSpPr>
          <p:cNvPr id="71" name="文本框 70">
            <a:extLst>
              <a:ext uri="{FF2B5EF4-FFF2-40B4-BE49-F238E27FC236}">
                <a16:creationId xmlns:a16="http://schemas.microsoft.com/office/drawing/2014/main" id="{6749AC24-ACEC-34CB-A24C-997F66B2D8CF}"/>
              </a:ext>
            </a:extLst>
          </p:cNvPr>
          <p:cNvSpPr txBox="1"/>
          <p:nvPr/>
        </p:nvSpPr>
        <p:spPr>
          <a:xfrm>
            <a:off x="34472" y="2307168"/>
            <a:ext cx="6647974" cy="1015663"/>
          </a:xfrm>
          <a:prstGeom prst="rect">
            <a:avLst/>
          </a:prstGeom>
          <a:noFill/>
        </p:spPr>
        <p:txBody>
          <a:bodyPr wrap="none" rtlCol="0">
            <a:spAutoFit/>
          </a:bodyPr>
          <a:lstStyle/>
          <a:p>
            <a:pPr lvl="2"/>
            <a:r>
              <a:rPr kumimoji="1" lang="en-US" altLang="zh-CN" sz="2000" b="1" dirty="0">
                <a:latin typeface="Times New Roman" panose="02020603050405020304" pitchFamily="18" charset="0"/>
                <a:cs typeface="Times New Roman" panose="02020603050405020304" pitchFamily="18" charset="0"/>
              </a:rPr>
              <a:t>Common</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u,v</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E</a:t>
            </a:r>
            <a:r>
              <a:rPr kumimoji="1" lang="en-US" altLang="zh-CN" sz="2000" baseline="-25000" dirty="0">
                <a:latin typeface="Times New Roman" panose="02020603050405020304" pitchFamily="18" charset="0"/>
                <a:cs typeface="Times New Roman" panose="02020603050405020304" pitchFamily="18" charset="0"/>
              </a:rPr>
              <a:t>i-1</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u,v</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E</a:t>
            </a:r>
            <a:r>
              <a:rPr kumimoji="1" lang="en-US" altLang="zh-CN" sz="2000" baseline="-25000" dirty="0" err="1">
                <a:latin typeface="Times New Roman" panose="02020603050405020304" pitchFamily="18" charset="0"/>
                <a:cs typeface="Times New Roman" panose="02020603050405020304" pitchFamily="18" charset="0"/>
              </a:rPr>
              <a:t>i</a:t>
            </a:r>
            <a:r>
              <a:rPr kumimoji="1" lang="en-US" altLang="zh-CN" sz="2000" baseline="-25000" dirty="0">
                <a:latin typeface="Times New Roman" panose="02020603050405020304" pitchFamily="18" charset="0"/>
                <a:cs typeface="Times New Roman" panose="02020603050405020304" pitchFamily="18" charset="0"/>
              </a:rPr>
              <a:t> 		</a:t>
            </a:r>
          </a:p>
          <a:p>
            <a:pPr lvl="2"/>
            <a:r>
              <a:rPr kumimoji="1" lang="en-US" altLang="zh-CN" sz="2000" b="1" dirty="0">
                <a:solidFill>
                  <a:srgbClr val="9479DC"/>
                </a:solidFill>
                <a:latin typeface="Times New Roman" panose="02020603050405020304" pitchFamily="18" charset="0"/>
                <a:cs typeface="Times New Roman" panose="02020603050405020304" pitchFamily="18" charset="0"/>
              </a:rPr>
              <a:t>Split-off</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z</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z</a:t>
            </a:r>
            <a:r>
              <a:rPr kumimoji="1" lang="zh-CN" altLang="en-US" sz="2000" dirty="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a:p>
            <a:pPr lvl="2"/>
            <a:r>
              <a:rPr kumimoji="1" lang="en-US" altLang="zh-CN" sz="2000" b="1" dirty="0">
                <a:solidFill>
                  <a:srgbClr val="92D050"/>
                </a:solidFill>
                <a:latin typeface="Times New Roman" panose="02020603050405020304" pitchFamily="18" charset="0"/>
                <a:cs typeface="Times New Roman" panose="02020603050405020304" pitchFamily="18" charset="0"/>
              </a:rPr>
              <a:t>Tear-off</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z</a:t>
            </a:r>
            <a:r>
              <a:rPr kumimoji="1" lang="zh-CN" altLang="en-US" sz="2000" dirty="0">
                <a:latin typeface="Times New Roman" panose="02020603050405020304" pitchFamily="18" charset="0"/>
                <a:cs typeface="Times New Roman" panose="02020603050405020304" pitchFamily="18" charset="0"/>
              </a:rPr>
              <a:t> ≠ </a:t>
            </a:r>
            <a:r>
              <a:rPr kumimoji="1" lang="en-US" altLang="zh-CN" sz="2000" dirty="0">
                <a:latin typeface="Times New Roman" panose="02020603050405020304" pitchFamily="18" charset="0"/>
                <a:cs typeface="Times New Roman" panose="02020603050405020304" pitchFamily="18" charset="0"/>
              </a:rPr>
              <a:t>z</a:t>
            </a:r>
            <a:r>
              <a:rPr kumimoji="1" lang="zh-CN" altLang="en-US" sz="2000" dirty="0">
                <a:latin typeface="Times New Roman" panose="02020603050405020304" pitchFamily="18" charset="0"/>
                <a:cs typeface="Times New Roman" panose="02020603050405020304" pitchFamily="18" charset="0"/>
              </a:rPr>
              <a:t>‘，数量为</a:t>
            </a:r>
            <a:r>
              <a:rPr kumimoji="1" lang="en-US" altLang="zh-CN" sz="2000" dirty="0">
                <a:latin typeface="Times New Roman" panose="02020603050405020304" pitchFamily="18" charset="0"/>
                <a:cs typeface="Times New Roman" panose="02020603050405020304" pitchFamily="18" charset="0"/>
              </a:rPr>
              <a:t>X</a:t>
            </a:r>
            <a:r>
              <a:rPr kumimoji="1" lang="en-US" altLang="zh-CN" sz="2000" baseline="-25000" dirty="0">
                <a:latin typeface="Times New Roman" panose="02020603050405020304" pitchFamily="18" charset="0"/>
                <a:cs typeface="Times New Roman" panose="02020603050405020304" pitchFamily="18" charset="0"/>
              </a:rPr>
              <a:t>i-1</a:t>
            </a:r>
          </a:p>
        </p:txBody>
      </p:sp>
      <p:sp>
        <p:nvSpPr>
          <p:cNvPr id="72" name="文本框 71">
            <a:extLst>
              <a:ext uri="{FF2B5EF4-FFF2-40B4-BE49-F238E27FC236}">
                <a16:creationId xmlns:a16="http://schemas.microsoft.com/office/drawing/2014/main" id="{4E0DD8C3-FD6F-AED4-599B-AAE6BEED169F}"/>
              </a:ext>
            </a:extLst>
          </p:cNvPr>
          <p:cNvSpPr txBox="1"/>
          <p:nvPr/>
        </p:nvSpPr>
        <p:spPr>
          <a:xfrm>
            <a:off x="9250748" y="3965627"/>
            <a:ext cx="2749471" cy="1938992"/>
          </a:xfrm>
          <a:prstGeom prst="rect">
            <a:avLst/>
          </a:prstGeom>
          <a:noFill/>
        </p:spPr>
        <p:txBody>
          <a:bodyPr wrap="none" rtlCol="0">
            <a:spAutoFit/>
          </a:bodyPr>
          <a:lstStyle/>
          <a:p>
            <a:r>
              <a:rPr kumimoji="1" lang="en-US" altLang="zh-CN" sz="2000" b="1" dirty="0">
                <a:solidFill>
                  <a:srgbClr val="0070C0"/>
                </a:solidFill>
                <a:latin typeface="Times New Roman" panose="02020603050405020304" pitchFamily="18" charset="0"/>
                <a:cs typeface="Times New Roman" panose="02020603050405020304" pitchFamily="18" charset="0"/>
              </a:rPr>
              <a:t>Between</a:t>
            </a:r>
            <a:r>
              <a:rPr kumimoji="1" lang="zh-CN" altLang="en-US" sz="2000" dirty="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a:p>
            <a:r>
              <a:rPr kumimoji="1" lang="zh-CN" altLang="en-US" sz="2000" dirty="0">
                <a:latin typeface="Times New Roman" panose="02020603050405020304" pitchFamily="18" charset="0"/>
                <a:cs typeface="Times New Roman" panose="02020603050405020304" pitchFamily="18" charset="0"/>
              </a:rPr>
              <a:t>添加两个节点时，</a:t>
            </a:r>
            <a:endParaRPr kumimoji="1" lang="en-US" altLang="zh-CN" sz="2000" dirty="0">
              <a:latin typeface="Times New Roman" panose="02020603050405020304" pitchFamily="18" charset="0"/>
              <a:cs typeface="Times New Roman" panose="02020603050405020304" pitchFamily="18" charset="0"/>
            </a:endParaRPr>
          </a:p>
          <a:p>
            <a:r>
              <a:rPr kumimoji="1" lang="zh-CN" altLang="en-US" sz="2000" dirty="0">
                <a:latin typeface="Times New Roman" panose="02020603050405020304" pitchFamily="18" charset="0"/>
                <a:cs typeface="Times New Roman" panose="02020603050405020304" pitchFamily="18" charset="0"/>
              </a:rPr>
              <a:t>可能需要添加平行边，</a:t>
            </a:r>
            <a:endParaRPr kumimoji="1" lang="en-US" altLang="zh-CN" sz="2000" dirty="0">
              <a:latin typeface="Times New Roman" panose="02020603050405020304" pitchFamily="18" charset="0"/>
              <a:cs typeface="Times New Roman" panose="02020603050405020304" pitchFamily="18" charset="0"/>
            </a:endParaRPr>
          </a:p>
          <a:p>
            <a:r>
              <a:rPr kumimoji="1" lang="zh-CN" altLang="en-US" sz="2000" b="1" dirty="0">
                <a:latin typeface="Times New Roman" panose="02020603050405020304" pitchFamily="18" charset="0"/>
                <a:cs typeface="Times New Roman" panose="02020603050405020304" pitchFamily="18" charset="0"/>
              </a:rPr>
              <a:t>便于边分割，</a:t>
            </a:r>
            <a:endParaRPr kumimoji="1" lang="en-US" altLang="zh-CN" sz="2000" b="1" dirty="0">
              <a:latin typeface="Times New Roman" panose="02020603050405020304" pitchFamily="18" charset="0"/>
              <a:cs typeface="Times New Roman" panose="02020603050405020304" pitchFamily="18" charset="0"/>
            </a:endParaRPr>
          </a:p>
          <a:p>
            <a:r>
              <a:rPr kumimoji="1" lang="zh-CN" altLang="en-US" sz="2000" b="1" dirty="0">
                <a:latin typeface="Times New Roman" panose="02020603050405020304" pitchFamily="18" charset="0"/>
                <a:cs typeface="Times New Roman" panose="02020603050405020304" pitchFamily="18" charset="0"/>
              </a:rPr>
              <a:t>最多添加</a:t>
            </a:r>
            <a:r>
              <a:rPr kumimoji="1" lang="en-US" altLang="zh-CN" sz="2000" b="1" dirty="0">
                <a:latin typeface="Times New Roman" panose="02020603050405020304" pitchFamily="18" charset="0"/>
                <a:cs typeface="Times New Roman" panose="02020603050405020304" pitchFamily="18" charset="0"/>
              </a:rPr>
              <a:t>X</a:t>
            </a:r>
            <a:r>
              <a:rPr kumimoji="1" lang="en-US" altLang="zh-CN" sz="2000" b="1" baseline="-25000" dirty="0">
                <a:latin typeface="Times New Roman" panose="02020603050405020304" pitchFamily="18" charset="0"/>
                <a:cs typeface="Times New Roman" panose="02020603050405020304" pitchFamily="18" charset="0"/>
              </a:rPr>
              <a:t>i-1</a:t>
            </a:r>
            <a:r>
              <a:rPr kumimoji="1" lang="zh-CN" altLang="en-US" sz="2000" b="1" dirty="0">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-1</a:t>
            </a:r>
          </a:p>
          <a:p>
            <a:endParaRPr kumimoji="1" lang="zh-CN" altLang="en-US" sz="2000" dirty="0"/>
          </a:p>
        </p:txBody>
      </p:sp>
      <p:cxnSp>
        <p:nvCxnSpPr>
          <p:cNvPr id="75" name="直接连接符 50">
            <a:extLst>
              <a:ext uri="{FF2B5EF4-FFF2-40B4-BE49-F238E27FC236}">
                <a16:creationId xmlns:a16="http://schemas.microsoft.com/office/drawing/2014/main" id="{0FF85711-510B-09DD-32F7-2ABD2E354CD3}"/>
              </a:ext>
            </a:extLst>
          </p:cNvPr>
          <p:cNvCxnSpPr/>
          <p:nvPr/>
        </p:nvCxnSpPr>
        <p:spPr>
          <a:xfrm>
            <a:off x="594090" y="2274714"/>
            <a:ext cx="10858500" cy="0"/>
          </a:xfrm>
          <a:prstGeom prst="line">
            <a:avLst/>
          </a:prstGeom>
          <a:noFill/>
          <a:ln w="28575" cap="flat" cmpd="sng" algn="ctr">
            <a:solidFill>
              <a:srgbClr val="1C6299">
                <a:alpha val="46658"/>
              </a:srgbClr>
            </a:solidFill>
            <a:prstDash val="solid"/>
            <a:miter lim="800000"/>
          </a:ln>
          <a:effectLst/>
        </p:spPr>
      </p:cxnSp>
      <p:cxnSp>
        <p:nvCxnSpPr>
          <p:cNvPr id="76" name="直接连接符 50">
            <a:extLst>
              <a:ext uri="{FF2B5EF4-FFF2-40B4-BE49-F238E27FC236}">
                <a16:creationId xmlns:a16="http://schemas.microsoft.com/office/drawing/2014/main" id="{7DC66081-F88B-CA4A-0127-BB467C1A3CBD}"/>
              </a:ext>
            </a:extLst>
          </p:cNvPr>
          <p:cNvCxnSpPr/>
          <p:nvPr/>
        </p:nvCxnSpPr>
        <p:spPr>
          <a:xfrm>
            <a:off x="764267" y="5956795"/>
            <a:ext cx="10858500" cy="0"/>
          </a:xfrm>
          <a:prstGeom prst="line">
            <a:avLst/>
          </a:prstGeom>
          <a:noFill/>
          <a:ln w="28575" cap="flat" cmpd="sng" algn="ctr">
            <a:solidFill>
              <a:srgbClr val="1C6299">
                <a:alpha val="33174"/>
              </a:srgbClr>
            </a:solidFill>
            <a:prstDash val="solid"/>
            <a:miter lim="800000"/>
          </a:ln>
          <a:effectLst/>
        </p:spPr>
      </p:cxnSp>
      <p:sp>
        <p:nvSpPr>
          <p:cNvPr id="12" name="文本框 11">
            <a:extLst>
              <a:ext uri="{FF2B5EF4-FFF2-40B4-BE49-F238E27FC236}">
                <a16:creationId xmlns:a16="http://schemas.microsoft.com/office/drawing/2014/main" id="{CC4289A5-B066-4F8E-A95A-F33AA02B64B2}"/>
              </a:ext>
            </a:extLst>
          </p:cNvPr>
          <p:cNvSpPr txBox="1"/>
          <p:nvPr/>
        </p:nvSpPr>
        <p:spPr>
          <a:xfrm>
            <a:off x="6118620" y="1553337"/>
            <a:ext cx="6100762" cy="707886"/>
          </a:xfrm>
          <a:prstGeom prst="rect">
            <a:avLst/>
          </a:prstGeom>
          <a:noFill/>
        </p:spPr>
        <p:txBody>
          <a:bodyPr wrap="square">
            <a:spAutoFit/>
          </a:bodyPr>
          <a:lstStyle/>
          <a:p>
            <a:pPr lvl="1"/>
            <a:endParaRPr kumimoji="1" lang="en-US" altLang="zh-CN" sz="2000" dirty="0"/>
          </a:p>
          <a:p>
            <a:pPr marL="800100" lvl="1" indent="-342900">
              <a:buFont typeface="+mj-ea"/>
              <a:buAutoNum type="circleNumDbPlain" startAt="3"/>
            </a:pPr>
            <a:r>
              <a:rPr kumimoji="1" lang="zh-CN" altLang="en-US" sz="2000" b="1" dirty="0">
                <a:latin typeface="Times New Roman" panose="02020603050405020304" pitchFamily="18" charset="0"/>
                <a:cs typeface="Times New Roman" panose="02020603050405020304" pitchFamily="18" charset="0"/>
              </a:rPr>
              <a:t>保持连通性</a:t>
            </a:r>
            <a:r>
              <a:rPr kumimoji="1" lang="zh-CN" altLang="en-US" sz="2000" dirty="0">
                <a:latin typeface="Times New Roman" panose="02020603050405020304" pitchFamily="18" charset="0"/>
                <a:cs typeface="Times New Roman" panose="02020603050405020304" pitchFamily="18" charset="0"/>
              </a:rPr>
              <a:t>：</a:t>
            </a:r>
            <a:r>
              <a:rPr lang="en" altLang="zh-CN" sz="2000" dirty="0">
                <a:effectLst/>
                <a:latin typeface="Times New Roman" panose="02020603050405020304" pitchFamily="18" charset="0"/>
                <a:cs typeface="Times New Roman" panose="02020603050405020304" pitchFamily="18" charset="0"/>
              </a:rPr>
              <a:t>r</a:t>
            </a:r>
            <a:r>
              <a:rPr lang="en" altLang="zh-CN" sz="2000" baseline="-25000" dirty="0">
                <a:effectLst/>
                <a:latin typeface="Times New Roman" panose="02020603050405020304" pitchFamily="18" charset="0"/>
                <a:cs typeface="Times New Roman" panose="02020603050405020304" pitchFamily="18" charset="0"/>
              </a:rPr>
              <a:t>i−1</a:t>
            </a:r>
            <a:r>
              <a:rPr lang="en" altLang="zh-CN" sz="2000" dirty="0">
                <a:effectLst/>
                <a:latin typeface="Times New Roman" panose="02020603050405020304" pitchFamily="18" charset="0"/>
                <a:cs typeface="Times New Roman" panose="02020603050405020304" pitchFamily="18" charset="0"/>
              </a:rPr>
              <a:t>(s, t) ≥ </a:t>
            </a:r>
            <a:r>
              <a:rPr lang="en" altLang="zh-CN" sz="2000" dirty="0" err="1">
                <a:effectLst/>
                <a:latin typeface="Times New Roman" panose="02020603050405020304" pitchFamily="18" charset="0"/>
                <a:cs typeface="Times New Roman" panose="02020603050405020304" pitchFamily="18" charset="0"/>
              </a:rPr>
              <a:t>r</a:t>
            </a:r>
            <a:r>
              <a:rPr lang="en" altLang="zh-CN" sz="2000" baseline="-25000" dirty="0" err="1">
                <a:effectLst/>
                <a:latin typeface="Times New Roman" panose="02020603050405020304" pitchFamily="18" charset="0"/>
                <a:cs typeface="Times New Roman" panose="02020603050405020304" pitchFamily="18" charset="0"/>
              </a:rPr>
              <a:t>i</a:t>
            </a:r>
            <a:r>
              <a:rPr lang="en" altLang="zh-CN" sz="2000" dirty="0">
                <a:effectLst/>
                <a:latin typeface="Times New Roman" panose="02020603050405020304" pitchFamily="18" charset="0"/>
                <a:cs typeface="Times New Roman" panose="02020603050405020304" pitchFamily="18" charset="0"/>
              </a:rPr>
              <a:t>(s, t) </a:t>
            </a:r>
          </a:p>
        </p:txBody>
      </p:sp>
      <p:sp>
        <p:nvSpPr>
          <p:cNvPr id="77" name="文本框 76">
            <a:extLst>
              <a:ext uri="{FF2B5EF4-FFF2-40B4-BE49-F238E27FC236}">
                <a16:creationId xmlns:a16="http://schemas.microsoft.com/office/drawing/2014/main" id="{BFAAF197-2F92-D974-2E83-BFCF3AFDC273}"/>
              </a:ext>
            </a:extLst>
          </p:cNvPr>
          <p:cNvSpPr txBox="1"/>
          <p:nvPr/>
        </p:nvSpPr>
        <p:spPr>
          <a:xfrm>
            <a:off x="929104" y="1851367"/>
            <a:ext cx="5471696" cy="400110"/>
          </a:xfrm>
          <a:prstGeom prst="rect">
            <a:avLst/>
          </a:prstGeom>
          <a:noFill/>
        </p:spPr>
        <p:txBody>
          <a:bodyPr wrap="square" rtlCol="0">
            <a:spAutoFit/>
          </a:bodyPr>
          <a:lstStyle/>
          <a:p>
            <a:pPr marL="342900" indent="-342900">
              <a:buFont typeface="+mj-ea"/>
              <a:buAutoNum type="circleNumDbPlain"/>
            </a:pPr>
            <a:r>
              <a:rPr kumimoji="1" lang="zh-CN" altLang="en-US" sz="2000" b="1" dirty="0">
                <a:latin typeface="Times New Roman" panose="02020603050405020304" pitchFamily="18" charset="0"/>
                <a:cs typeface="Times New Roman" panose="02020603050405020304" pitchFamily="18" charset="0"/>
              </a:rPr>
              <a:t>添加节点</a:t>
            </a:r>
            <a:r>
              <a:rPr kumimoji="1" lang="zh-CN" altLang="en-US" sz="2000" dirty="0">
                <a:latin typeface="Times New Roman" panose="02020603050405020304" pitchFamily="18" charset="0"/>
                <a:cs typeface="Times New Roman" panose="02020603050405020304" pitchFamily="18" charset="0"/>
              </a:rPr>
              <a:t>：增加一个或两个节点</a:t>
            </a:r>
            <a:r>
              <a:rPr kumimoji="1" lang="en-US" altLang="zh-CN" sz="2000" dirty="0">
                <a:latin typeface="Times New Roman" panose="02020603050405020304" pitchFamily="18" charset="0"/>
                <a:cs typeface="Times New Roman" panose="02020603050405020304" pitchFamily="18" charset="0"/>
              </a:rPr>
              <a:t>v</a:t>
            </a:r>
            <a:r>
              <a:rPr kumimoji="1" lang="en-US" altLang="zh-CN" sz="2000" baseline="-25000" dirty="0">
                <a:latin typeface="Times New Roman" panose="02020603050405020304" pitchFamily="18" charset="0"/>
                <a:cs typeface="Times New Roman" panose="02020603050405020304" pitchFamily="18" charset="0"/>
              </a:rPr>
              <a:t>i</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w</a:t>
            </a:r>
            <a:r>
              <a:rPr kumimoji="1" lang="en-US" altLang="zh-CN" sz="2000" baseline="-25000" dirty="0" err="1">
                <a:latin typeface="Times New Roman" panose="02020603050405020304" pitchFamily="18" charset="0"/>
                <a:cs typeface="Times New Roman" panose="02020603050405020304" pitchFamily="18" charset="0"/>
              </a:rPr>
              <a:t>i</a:t>
            </a:r>
            <a:endParaRPr kumimoji="1" lang="en-US" altLang="zh-CN" sz="2000" dirty="0">
              <a:latin typeface="Times New Roman" panose="02020603050405020304" pitchFamily="18" charset="0"/>
              <a:cs typeface="Times New Roman" panose="02020603050405020304" pitchFamily="18" charset="0"/>
            </a:endParaRPr>
          </a:p>
        </p:txBody>
      </p:sp>
      <p:sp>
        <p:nvSpPr>
          <p:cNvPr id="80" name="文本框 79">
            <a:extLst>
              <a:ext uri="{FF2B5EF4-FFF2-40B4-BE49-F238E27FC236}">
                <a16:creationId xmlns:a16="http://schemas.microsoft.com/office/drawing/2014/main" id="{2B62EE25-D441-0CC7-D31B-AC13D1289D00}"/>
              </a:ext>
            </a:extLst>
          </p:cNvPr>
          <p:cNvSpPr txBox="1"/>
          <p:nvPr/>
        </p:nvSpPr>
        <p:spPr>
          <a:xfrm>
            <a:off x="2413384" y="815629"/>
            <a:ext cx="7983339" cy="461665"/>
          </a:xfrm>
          <a:prstGeom prst="rect">
            <a:avLst/>
          </a:prstGeom>
          <a:noFill/>
        </p:spPr>
        <p:txBody>
          <a:bodyPr wrap="none" rtlCol="0">
            <a:spAutoFit/>
          </a:bodyPr>
          <a:lstStyle/>
          <a:p>
            <a:r>
              <a:rPr kumimoji="1" lang="en-US" altLang="zh-CN" sz="2400" b="1" dirty="0">
                <a:solidFill>
                  <a:srgbClr val="0070C0"/>
                </a:solidFill>
                <a:latin typeface="Times New Roman" panose="02020603050405020304" pitchFamily="18" charset="0"/>
                <a:cs typeface="Times New Roman" panose="02020603050405020304" pitchFamily="18" charset="0"/>
              </a:rPr>
              <a:t>Degree</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and</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Local</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Connectivity</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Preserving</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Graph</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Sequence</a:t>
            </a:r>
            <a:endParaRPr kumimoji="1"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836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a:extLst>
              <a:ext uri="{FF2B5EF4-FFF2-40B4-BE49-F238E27FC236}">
                <a16:creationId xmlns:a16="http://schemas.microsoft.com/office/drawing/2014/main" id="{6AB4CEDE-4A1D-03EF-A55B-0D9CFCBDE403}"/>
              </a:ext>
            </a:extLst>
          </p:cNvPr>
          <p:cNvSpPr/>
          <p:nvPr/>
        </p:nvSpPr>
        <p:spPr>
          <a:xfrm>
            <a:off x="1033928" y="4448748"/>
            <a:ext cx="5599623" cy="1792167"/>
          </a:xfrm>
          <a:prstGeom prst="rect">
            <a:avLst/>
          </a:prstGeom>
          <a:solidFill>
            <a:srgbClr val="0070C0">
              <a:alpha val="10000"/>
            </a:srgbClr>
          </a:solidFill>
          <a:ln>
            <a:noFill/>
          </a:ln>
          <a:effectLst>
            <a:softEdge rad="105706"/>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DLCP</a:t>
            </a:r>
            <a:r>
              <a:rPr lang="zh-CN" altLang="en-US" sz="2600" b="1" dirty="0">
                <a:solidFill>
                  <a:sysClr val="windowText" lastClr="000000"/>
                </a:solidFill>
                <a:latin typeface="Arial" panose="020B0604020202020204"/>
                <a:ea typeface="微软雅黑" panose="020B0503020204020204" pitchFamily="34" charset="-122"/>
              </a:rPr>
              <a:t>图序列 </a:t>
            </a:r>
            <a:r>
              <a:rPr lang="en-US" altLang="zh-CN" sz="2600" b="1" dirty="0">
                <a:solidFill>
                  <a:sysClr val="windowText" lastClr="000000"/>
                </a:solidFill>
                <a:latin typeface="Arial" panose="020B0604020202020204"/>
                <a:ea typeface="微软雅黑" panose="020B0503020204020204" pitchFamily="34" charset="-122"/>
              </a:rPr>
              <a:t>—</a:t>
            </a:r>
            <a:r>
              <a:rPr lang="zh-CN" altLang="en-US"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rPr>
              <a:t>How</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11151"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356D73A1-2C59-DB3B-9DCB-962ADC1E6F8F}"/>
              </a:ext>
            </a:extLst>
          </p:cNvPr>
          <p:cNvSpPr txBox="1"/>
          <p:nvPr/>
        </p:nvSpPr>
        <p:spPr>
          <a:xfrm>
            <a:off x="617338" y="1869311"/>
            <a:ext cx="2236510" cy="400110"/>
          </a:xfrm>
          <a:prstGeom prst="rect">
            <a:avLst/>
          </a:prstGeom>
          <a:noFill/>
        </p:spPr>
        <p:txBody>
          <a:bodyPr wrap="none" rtlCol="0">
            <a:spAutoFit/>
          </a:bodyPr>
          <a:lstStyle/>
          <a:p>
            <a:r>
              <a:rPr kumimoji="1" lang="zh-CN" altLang="en-US" sz="2000" b="1" dirty="0">
                <a:solidFill>
                  <a:srgbClr val="39639A"/>
                </a:solidFill>
                <a:latin typeface="Microsoft YaHei" panose="020B0503020204020204" pitchFamily="34" charset="-122"/>
                <a:ea typeface="Microsoft YaHei" panose="020B0503020204020204" pitchFamily="34" charset="-122"/>
              </a:rPr>
              <a:t>基础操作：边分割</a:t>
            </a:r>
            <a:endParaRPr kumimoji="1" lang="en-US" altLang="zh-CN" sz="2000" b="1" dirty="0">
              <a:solidFill>
                <a:srgbClr val="39639A"/>
              </a:solidFill>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0689A93D-96E8-DCBC-CD02-78DF3D1D9F75}"/>
              </a:ext>
            </a:extLst>
          </p:cNvPr>
          <p:cNvSpPr txBox="1"/>
          <p:nvPr/>
        </p:nvSpPr>
        <p:spPr>
          <a:xfrm>
            <a:off x="3942738" y="870676"/>
            <a:ext cx="4657685" cy="461665"/>
          </a:xfrm>
          <a:prstGeom prst="rect">
            <a:avLst/>
          </a:prstGeom>
          <a:noFill/>
        </p:spPr>
        <p:txBody>
          <a:bodyPr wrap="none" rtlCol="0">
            <a:spAutoFit/>
          </a:bodyPr>
          <a:lstStyle/>
          <a:p>
            <a:r>
              <a:rPr kumimoji="1" lang="en-US" altLang="zh-CN" sz="2400" b="1" dirty="0">
                <a:solidFill>
                  <a:srgbClr val="0070C0"/>
                </a:solidFill>
                <a:latin typeface="Times New Roman" panose="02020603050405020304" pitchFamily="18" charset="0"/>
                <a:cs typeface="Times New Roman" panose="02020603050405020304" pitchFamily="18" charset="0"/>
              </a:rPr>
              <a:t>Construct</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DLCP</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Graph</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Sequence</a:t>
            </a:r>
            <a:endParaRPr kumimoji="1" lang="zh-CN" altLang="en-US" sz="2400" b="1" dirty="0">
              <a:solidFill>
                <a:srgbClr val="0070C0"/>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4943FEB-4895-6040-01BE-9F71104FBAEF}"/>
              </a:ext>
            </a:extLst>
          </p:cNvPr>
          <p:cNvSpPr txBox="1"/>
          <p:nvPr/>
        </p:nvSpPr>
        <p:spPr>
          <a:xfrm>
            <a:off x="617338" y="1393481"/>
            <a:ext cx="7766870" cy="400110"/>
          </a:xfrm>
          <a:prstGeom prst="rect">
            <a:avLst/>
          </a:prstGeom>
          <a:noFill/>
        </p:spPr>
        <p:txBody>
          <a:bodyPr wrap="none" rtlCol="0">
            <a:spAutoFit/>
          </a:bodyPr>
          <a:lstStyle/>
          <a:p>
            <a:r>
              <a:rPr kumimoji="1" lang="zh-CN" altLang="en-US" sz="2000" b="1" dirty="0">
                <a:latin typeface="Times New Roman" panose="02020603050405020304" pitchFamily="18" charset="0"/>
                <a:cs typeface="Times New Roman" panose="02020603050405020304" pitchFamily="18" charset="0"/>
              </a:rPr>
              <a:t>思路</a:t>
            </a:r>
            <a:r>
              <a:rPr kumimoji="1" lang="zh-CN" altLang="en-US" sz="2000" dirty="0">
                <a:latin typeface="Times New Roman" panose="02020603050405020304" pitchFamily="18" charset="0"/>
                <a:cs typeface="Times New Roman" panose="02020603050405020304" pitchFamily="18" charset="0"/>
              </a:rPr>
              <a:t>：通过不断移除一个或两个相邻节点，得到倒序的</a:t>
            </a:r>
            <a:r>
              <a:rPr kumimoji="1" lang="en-US" altLang="zh-CN" sz="2000" dirty="0">
                <a:latin typeface="Times New Roman" panose="02020603050405020304" pitchFamily="18" charset="0"/>
                <a:cs typeface="Times New Roman" panose="02020603050405020304" pitchFamily="18" charset="0"/>
              </a:rPr>
              <a:t>DLCP</a:t>
            </a:r>
            <a:r>
              <a:rPr kumimoji="1" lang="zh-CN" altLang="en-US" sz="2000" dirty="0">
                <a:latin typeface="Times New Roman" panose="02020603050405020304" pitchFamily="18" charset="0"/>
                <a:cs typeface="Times New Roman" panose="02020603050405020304" pitchFamily="18" charset="0"/>
              </a:rPr>
              <a:t>图序列</a:t>
            </a:r>
          </a:p>
        </p:txBody>
      </p:sp>
      <p:sp>
        <p:nvSpPr>
          <p:cNvPr id="9" name="文本框 8">
            <a:extLst>
              <a:ext uri="{FF2B5EF4-FFF2-40B4-BE49-F238E27FC236}">
                <a16:creationId xmlns:a16="http://schemas.microsoft.com/office/drawing/2014/main" id="{1AB6154D-D7AE-20B3-6079-56B8FAE62DD7}"/>
              </a:ext>
            </a:extLst>
          </p:cNvPr>
          <p:cNvSpPr txBox="1"/>
          <p:nvPr/>
        </p:nvSpPr>
        <p:spPr>
          <a:xfrm>
            <a:off x="7363729" y="2213887"/>
            <a:ext cx="1587294" cy="400110"/>
          </a:xfrm>
          <a:prstGeom prst="rect">
            <a:avLst/>
          </a:prstGeom>
          <a:noFill/>
        </p:spPr>
        <p:txBody>
          <a:bodyPr wrap="none" rtlCol="0">
            <a:spAutoFit/>
          </a:bodyPr>
          <a:lstStyle/>
          <a:p>
            <a:r>
              <a:rPr kumimoji="1" lang="en-US" altLang="zh-CN" sz="2000" b="1" dirty="0">
                <a:solidFill>
                  <a:srgbClr val="39639A"/>
                </a:solidFill>
                <a:latin typeface="Times New Roman" panose="02020603050405020304" pitchFamily="18" charset="0"/>
                <a:ea typeface="Microsoft YaHei" panose="020B0503020204020204" pitchFamily="34" charset="-122"/>
                <a:cs typeface="Times New Roman" panose="02020603050405020304" pitchFamily="18" charset="0"/>
              </a:rPr>
              <a:t>Whose</a:t>
            </a:r>
            <a:r>
              <a:rPr kumimoji="1" lang="zh-CN" altLang="en-US" sz="2000" b="1" dirty="0">
                <a:solidFill>
                  <a:srgbClr val="39639A"/>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2000" b="1" dirty="0">
                <a:solidFill>
                  <a:srgbClr val="39639A"/>
                </a:solidFill>
                <a:latin typeface="Times New Roman" panose="02020603050405020304" pitchFamily="18" charset="0"/>
                <a:ea typeface="Microsoft YaHei" panose="020B0503020204020204" pitchFamily="34" charset="-122"/>
                <a:cs typeface="Times New Roman" panose="02020603050405020304" pitchFamily="18" charset="0"/>
              </a:rPr>
              <a:t>edges</a:t>
            </a:r>
            <a:endParaRPr kumimoji="1" lang="zh-CN" altLang="en-US" sz="2000" b="1" dirty="0">
              <a:solidFill>
                <a:srgbClr val="39639A"/>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8D7466F3-6CF7-1EDC-E024-5F7136B3FEBD}"/>
              </a:ext>
            </a:extLst>
          </p:cNvPr>
          <p:cNvSpPr txBox="1"/>
          <p:nvPr/>
        </p:nvSpPr>
        <p:spPr>
          <a:xfrm>
            <a:off x="617338" y="2269421"/>
            <a:ext cx="6407523" cy="400110"/>
          </a:xfrm>
          <a:prstGeom prst="rect">
            <a:avLst/>
          </a:prstGeom>
          <a:noFill/>
        </p:spPr>
        <p:txBody>
          <a:bodyPr wrap="none" rtlCol="0">
            <a:spAutoFit/>
          </a:bodyPr>
          <a:lstStyle/>
          <a:p>
            <a:r>
              <a:rPr kumimoji="1" lang="zh-CN" altLang="en-US" sz="2000" dirty="0">
                <a:latin typeface="Times New Roman" panose="02020603050405020304" pitchFamily="18" charset="0"/>
                <a:cs typeface="Times New Roman" panose="02020603050405020304" pitchFamily="18" charset="0"/>
              </a:rPr>
              <a:t>在无向图中，移除边</a:t>
            </a:r>
            <a:r>
              <a:rPr kumimoji="1" lang="en-US" altLang="zh-CN" sz="2000" dirty="0">
                <a:latin typeface="Times New Roman" panose="02020603050405020304" pitchFamily="18" charset="0"/>
                <a:cs typeface="Times New Roman" panose="02020603050405020304" pitchFamily="18" charset="0"/>
              </a:rPr>
              <a:t> (x , u) </a:t>
            </a:r>
            <a:r>
              <a:rPr kumimoji="1" lang="zh-CN" altLang="en-US" sz="2000" dirty="0">
                <a:latin typeface="Times New Roman" panose="02020603050405020304" pitchFamily="18" charset="0"/>
                <a:cs typeface="Times New Roman" panose="02020603050405020304" pitchFamily="18" charset="0"/>
              </a:rPr>
              <a:t>和</a:t>
            </a:r>
            <a:r>
              <a:rPr kumimoji="1" lang="en-US" altLang="zh-CN" sz="2000" dirty="0">
                <a:latin typeface="Times New Roman" panose="02020603050405020304" pitchFamily="18" charset="0"/>
                <a:cs typeface="Times New Roman" panose="02020603050405020304" pitchFamily="18" charset="0"/>
              </a:rPr>
              <a:t> (x , v) </a:t>
            </a:r>
            <a:r>
              <a:rPr kumimoji="1" lang="zh-CN" altLang="en-US" sz="2000" dirty="0">
                <a:latin typeface="Times New Roman" panose="02020603050405020304" pitchFamily="18" charset="0"/>
                <a:cs typeface="Times New Roman" panose="02020603050405020304" pitchFamily="18" charset="0"/>
              </a:rPr>
              <a:t>，并添加边 </a:t>
            </a:r>
            <a:r>
              <a:rPr kumimoji="1" lang="en-US" altLang="zh-CN" sz="2000" dirty="0">
                <a:latin typeface="Times New Roman" panose="02020603050405020304" pitchFamily="18" charset="0"/>
                <a:cs typeface="Times New Roman" panose="02020603050405020304" pitchFamily="18" charset="0"/>
              </a:rPr>
              <a:t>(u , v)</a:t>
            </a:r>
            <a:endParaRPr kumimoji="1" lang="zh-CN" altLang="en-US" sz="20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77CB13A7-27FA-AC44-5E80-0D783BF941CE}"/>
              </a:ext>
            </a:extLst>
          </p:cNvPr>
          <p:cNvSpPr txBox="1"/>
          <p:nvPr/>
        </p:nvSpPr>
        <p:spPr>
          <a:xfrm>
            <a:off x="642122" y="2813352"/>
            <a:ext cx="6531340" cy="1292662"/>
          </a:xfrm>
          <a:prstGeom prst="rect">
            <a:avLst/>
          </a:prstGeom>
          <a:noFill/>
        </p:spPr>
        <p:txBody>
          <a:bodyPr wrap="none" rtlCol="0">
            <a:spAutoFit/>
          </a:bodyPr>
          <a:lstStyle/>
          <a:p>
            <a:r>
              <a:rPr kumimoji="1" lang="en-US" altLang="zh-CN" sz="2000" b="1" dirty="0">
                <a:latin typeface="Times New Roman" panose="02020603050405020304" pitchFamily="18" charset="0"/>
                <a:cs typeface="Times New Roman" panose="02020603050405020304" pitchFamily="18" charset="0"/>
              </a:rPr>
              <a:t>Theory</a:t>
            </a:r>
            <a:r>
              <a:rPr kumimoji="1" lang="zh-CN" altLang="en-US" sz="2000" b="1" dirty="0">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for</a:t>
            </a:r>
            <a:r>
              <a:rPr kumimoji="1" lang="zh-CN" altLang="en-US" sz="2000" b="1" dirty="0">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LCP</a:t>
            </a:r>
            <a:r>
              <a:rPr kumimoji="1" lang="zh-CN" altLang="en-US" sz="2000" b="1" dirty="0">
                <a:latin typeface="Times New Roman" panose="02020603050405020304" pitchFamily="18" charset="0"/>
                <a:cs typeface="Times New Roman" panose="02020603050405020304" pitchFamily="18" charset="0"/>
              </a:rPr>
              <a:t>：</a:t>
            </a:r>
            <a:endParaRPr kumimoji="1" lang="en-US" altLang="zh-CN" sz="2000" b="1" dirty="0">
              <a:latin typeface="Times New Roman" panose="02020603050405020304" pitchFamily="18" charset="0"/>
              <a:cs typeface="Times New Roman" panose="02020603050405020304" pitchFamily="18" charset="0"/>
            </a:endParaRPr>
          </a:p>
          <a:p>
            <a:r>
              <a:rPr kumimoji="1" lang="zh-CN" altLang="en-US" sz="2000" dirty="0"/>
              <a:t>    在无向图中</a:t>
            </a:r>
            <a:r>
              <a:rPr kumimoji="1" lang="zh-CN" altLang="en-US" sz="2000" dirty="0">
                <a:latin typeface="Times New Roman" panose="02020603050405020304" pitchFamily="18" charset="0"/>
                <a:cs typeface="Times New Roman" panose="02020603050405020304" pitchFamily="18" charset="0"/>
              </a:rPr>
              <a:t>，</a:t>
            </a:r>
            <a:r>
              <a:rPr lang="en" altLang="zh-CN" sz="2000" dirty="0" err="1">
                <a:effectLst/>
                <a:latin typeface="Times New Roman" panose="02020603050405020304" pitchFamily="18" charset="0"/>
                <a:cs typeface="Times New Roman" panose="02020603050405020304" pitchFamily="18" charset="0"/>
              </a:rPr>
              <a:t>s,t</a:t>
            </a:r>
            <a:r>
              <a:rPr lang="zh-CN" altLang="en-US" sz="2000" dirty="0">
                <a:effectLst/>
                <a:latin typeface="Times New Roman" panose="02020603050405020304" pitchFamily="18" charset="0"/>
                <a:cs typeface="Times New Roman" panose="02020603050405020304" pitchFamily="18" charset="0"/>
              </a:rPr>
              <a:t> </a:t>
            </a:r>
            <a:r>
              <a:rPr lang="en" altLang="zh-CN" sz="2000" dirty="0">
                <a:effectLst/>
                <a:latin typeface="Times New Roman" panose="02020603050405020304" pitchFamily="18" charset="0"/>
                <a:cs typeface="Times New Roman" panose="02020603050405020304" pitchFamily="18" charset="0"/>
              </a:rPr>
              <a:t>∈</a:t>
            </a:r>
            <a:r>
              <a:rPr lang="zh-CN" altLang="en-US" sz="2000" dirty="0">
                <a:effectLst/>
                <a:latin typeface="Times New Roman" panose="02020603050405020304" pitchFamily="18" charset="0"/>
                <a:cs typeface="Times New Roman" panose="02020603050405020304" pitchFamily="18" charset="0"/>
              </a:rPr>
              <a:t> </a:t>
            </a:r>
            <a:r>
              <a:rPr lang="en" altLang="zh-CN" sz="2000" dirty="0">
                <a:effectLst/>
                <a:latin typeface="Times New Roman" panose="02020603050405020304" pitchFamily="18" charset="0"/>
                <a:cs typeface="Times New Roman" panose="02020603050405020304" pitchFamily="18" charset="0"/>
              </a:rPr>
              <a:t>V \{x}</a:t>
            </a:r>
            <a:r>
              <a:rPr lang="zh-CN" altLang="en-US" sz="2000" dirty="0">
                <a:effectLst/>
                <a:latin typeface="Times New Roman" panose="02020603050405020304" pitchFamily="18" charset="0"/>
                <a:cs typeface="Times New Roman" panose="02020603050405020304" pitchFamily="18" charset="0"/>
              </a:rPr>
              <a:t>，</a:t>
            </a:r>
            <a:r>
              <a:rPr lang="en" altLang="zh-CN" sz="2000" dirty="0">
                <a:effectLst/>
                <a:latin typeface="Times New Roman" panose="02020603050405020304" pitchFamily="18" charset="0"/>
                <a:cs typeface="Times New Roman" panose="02020603050405020304" pitchFamily="18" charset="0"/>
              </a:rPr>
              <a:t> r(s, t) </a:t>
            </a:r>
            <a:r>
              <a:rPr lang="zh-CN" altLang="en-US" sz="2000" dirty="0">
                <a:effectLst/>
                <a:latin typeface="Times New Roman" panose="02020603050405020304" pitchFamily="18" charset="0"/>
                <a:cs typeface="Times New Roman" panose="02020603050405020304" pitchFamily="18" charset="0"/>
              </a:rPr>
              <a:t>≥ </a:t>
            </a:r>
            <a:r>
              <a:rPr lang="en-US" altLang="zh-CN" sz="2000" dirty="0">
                <a:effectLst/>
                <a:latin typeface="Times New Roman" panose="02020603050405020304" pitchFamily="18" charset="0"/>
                <a:cs typeface="Times New Roman" panose="02020603050405020304" pitchFamily="18" charset="0"/>
              </a:rPr>
              <a:t>2</a:t>
            </a:r>
            <a:r>
              <a:rPr lang="zh-CN" altLang="en-US" sz="2000" dirty="0">
                <a:effectLst/>
                <a:latin typeface="Times New Roman" panose="02020603050405020304" pitchFamily="18" charset="0"/>
                <a:cs typeface="Times New Roman" panose="02020603050405020304" pitchFamily="18" charset="0"/>
              </a:rPr>
              <a:t>，</a:t>
            </a:r>
            <a:r>
              <a:rPr kumimoji="1" lang="en-US" altLang="zh-CN" sz="2000" dirty="0">
                <a:effectLst/>
                <a:latin typeface="Times New Roman" panose="02020603050405020304" pitchFamily="18" charset="0"/>
                <a:cs typeface="Times New Roman" panose="02020603050405020304" pitchFamily="18" charset="0"/>
              </a:rPr>
              <a:t>x</a:t>
            </a:r>
            <a:r>
              <a:rPr kumimoji="1" lang="zh-CN" altLang="en-US" sz="2000" dirty="0">
                <a:latin typeface="Times New Roman" panose="02020603050405020304" pitchFamily="18" charset="0"/>
                <a:cs typeface="Times New Roman" panose="02020603050405020304" pitchFamily="18" charset="0"/>
              </a:rPr>
              <a:t> 不与割边相连</a:t>
            </a:r>
            <a:endParaRPr kumimoji="1"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     </a:t>
            </a:r>
            <a:r>
              <a:rPr lang="zh-CN" altLang="en" sz="2000" dirty="0">
                <a:latin typeface="Times New Roman" panose="02020603050405020304" pitchFamily="18" charset="0"/>
                <a:cs typeface="Times New Roman" panose="02020603050405020304" pitchFamily="18" charset="0"/>
              </a:rPr>
              <a:t>当</a:t>
            </a:r>
            <a:r>
              <a:rPr lang="en" altLang="zh-CN" sz="2000" dirty="0">
                <a:effectLst/>
                <a:latin typeface="Times New Roman" panose="02020603050405020304" pitchFamily="18" charset="0"/>
                <a:cs typeface="Times New Roman" panose="02020603050405020304" pitchFamily="18" charset="0"/>
              </a:rPr>
              <a:t> d(x) </a:t>
            </a:r>
            <a:r>
              <a:rPr lang="zh-CN" altLang="en-US" sz="2000" dirty="0">
                <a:effectLst/>
                <a:latin typeface="Times New Roman" panose="02020603050405020304" pitchFamily="18" charset="0"/>
                <a:cs typeface="Times New Roman" panose="02020603050405020304" pitchFamily="18" charset="0"/>
              </a:rPr>
              <a:t>≠</a:t>
            </a:r>
            <a:r>
              <a:rPr lang="en" altLang="zh-CN" sz="2000" dirty="0">
                <a:effectLst/>
                <a:latin typeface="Times New Roman" panose="02020603050405020304" pitchFamily="18" charset="0"/>
                <a:cs typeface="Times New Roman" panose="02020603050405020304" pitchFamily="18" charset="0"/>
              </a:rPr>
              <a:t> 3</a:t>
            </a:r>
            <a:r>
              <a:rPr lang="zh-CN" altLang="en-US" sz="2000" dirty="0">
                <a:effectLst/>
                <a:latin typeface="Times New Roman" panose="02020603050405020304" pitchFamily="18" charset="0"/>
                <a:cs typeface="Times New Roman" panose="02020603050405020304" pitchFamily="18" charset="0"/>
              </a:rPr>
              <a:t>，可以移除一些边对</a:t>
            </a:r>
            <a:r>
              <a:rPr kumimoji="1" lang="en-US" altLang="zh-CN" sz="2000" dirty="0">
                <a:latin typeface="Times New Roman" panose="02020603050405020304" pitchFamily="18" charset="0"/>
                <a:cs typeface="Times New Roman" panose="02020603050405020304" pitchFamily="18" charset="0"/>
              </a:rPr>
              <a:t>(x , u) </a:t>
            </a:r>
            <a:r>
              <a:rPr kumimoji="1" lang="zh-CN" altLang="en-US" sz="2000" dirty="0">
                <a:latin typeface="Times New Roman" panose="02020603050405020304" pitchFamily="18" charset="0"/>
                <a:cs typeface="Times New Roman" panose="02020603050405020304" pitchFamily="18" charset="0"/>
              </a:rPr>
              <a:t>和</a:t>
            </a:r>
            <a:r>
              <a:rPr kumimoji="1" lang="en-US" altLang="zh-CN" sz="2000" dirty="0">
                <a:latin typeface="Times New Roman" panose="02020603050405020304" pitchFamily="18" charset="0"/>
                <a:cs typeface="Times New Roman" panose="02020603050405020304" pitchFamily="18" charset="0"/>
              </a:rPr>
              <a:t> (x , v) </a:t>
            </a:r>
            <a:r>
              <a:rPr kumimoji="1" lang="zh-CN" altLang="en-US" sz="2000" dirty="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a:p>
            <a:endParaRPr lang="en" altLang="zh-CN" dirty="0"/>
          </a:p>
        </p:txBody>
      </p:sp>
      <p:sp>
        <p:nvSpPr>
          <p:cNvPr id="18" name="文本框 17">
            <a:extLst>
              <a:ext uri="{FF2B5EF4-FFF2-40B4-BE49-F238E27FC236}">
                <a16:creationId xmlns:a16="http://schemas.microsoft.com/office/drawing/2014/main" id="{713152A8-314A-DAC3-7AED-2D3314AD6920}"/>
              </a:ext>
            </a:extLst>
          </p:cNvPr>
          <p:cNvSpPr txBox="1"/>
          <p:nvPr/>
        </p:nvSpPr>
        <p:spPr>
          <a:xfrm>
            <a:off x="642122" y="4034989"/>
            <a:ext cx="2935419" cy="400110"/>
          </a:xfrm>
          <a:prstGeom prst="rect">
            <a:avLst/>
          </a:prstGeom>
          <a:noFill/>
        </p:spPr>
        <p:txBody>
          <a:bodyPr wrap="none" rtlCol="0">
            <a:spAutoFit/>
          </a:bodyPr>
          <a:lstStyle/>
          <a:p>
            <a:r>
              <a:rPr kumimoji="1" lang="zh-CN" altLang="en-US" sz="2000" dirty="0"/>
              <a:t>难点：</a:t>
            </a:r>
            <a:r>
              <a:rPr kumimoji="1" lang="en-US" altLang="zh-CN" sz="2000" dirty="0"/>
              <a:t>odd</a:t>
            </a:r>
            <a:r>
              <a:rPr kumimoji="1" lang="zh-CN" altLang="en-US" sz="2000" dirty="0"/>
              <a:t>节点不好处理</a:t>
            </a:r>
          </a:p>
        </p:txBody>
      </p:sp>
      <p:pic>
        <p:nvPicPr>
          <p:cNvPr id="20" name="图片 19">
            <a:extLst>
              <a:ext uri="{FF2B5EF4-FFF2-40B4-BE49-F238E27FC236}">
                <a16:creationId xmlns:a16="http://schemas.microsoft.com/office/drawing/2014/main" id="{66CAFA9C-138A-2526-1045-BA35C3F8A5B0}"/>
              </a:ext>
            </a:extLst>
          </p:cNvPr>
          <p:cNvPicPr>
            <a:picLocks noChangeAspect="1"/>
          </p:cNvPicPr>
          <p:nvPr/>
        </p:nvPicPr>
        <p:blipFill>
          <a:blip r:embed="rId4"/>
          <a:stretch>
            <a:fillRect/>
          </a:stretch>
        </p:blipFill>
        <p:spPr>
          <a:xfrm>
            <a:off x="7620000" y="2700461"/>
            <a:ext cx="609600" cy="368300"/>
          </a:xfrm>
          <a:prstGeom prst="rect">
            <a:avLst/>
          </a:prstGeom>
        </p:spPr>
      </p:pic>
      <p:pic>
        <p:nvPicPr>
          <p:cNvPr id="21" name="图片 20">
            <a:extLst>
              <a:ext uri="{FF2B5EF4-FFF2-40B4-BE49-F238E27FC236}">
                <a16:creationId xmlns:a16="http://schemas.microsoft.com/office/drawing/2014/main" id="{D1F1224E-2ED2-42FE-3359-43F30EA7454C}"/>
              </a:ext>
            </a:extLst>
          </p:cNvPr>
          <p:cNvPicPr>
            <a:picLocks noChangeAspect="1"/>
          </p:cNvPicPr>
          <p:nvPr/>
        </p:nvPicPr>
        <p:blipFill>
          <a:blip r:embed="rId5"/>
          <a:stretch>
            <a:fillRect/>
          </a:stretch>
        </p:blipFill>
        <p:spPr>
          <a:xfrm>
            <a:off x="8486897" y="2700461"/>
            <a:ext cx="762000" cy="368300"/>
          </a:xfrm>
          <a:prstGeom prst="rect">
            <a:avLst/>
          </a:prstGeom>
        </p:spPr>
      </p:pic>
      <p:pic>
        <p:nvPicPr>
          <p:cNvPr id="22" name="图片 21">
            <a:extLst>
              <a:ext uri="{FF2B5EF4-FFF2-40B4-BE49-F238E27FC236}">
                <a16:creationId xmlns:a16="http://schemas.microsoft.com/office/drawing/2014/main" id="{902BCF75-CF93-ABBB-0E03-B4B3DC33DDE5}"/>
              </a:ext>
            </a:extLst>
          </p:cNvPr>
          <p:cNvPicPr>
            <a:picLocks noChangeAspect="1"/>
          </p:cNvPicPr>
          <p:nvPr/>
        </p:nvPicPr>
        <p:blipFill rotWithShape="1">
          <a:blip r:embed="rId6"/>
          <a:srcRect t="8821"/>
          <a:stretch/>
        </p:blipFill>
        <p:spPr>
          <a:xfrm>
            <a:off x="9510329" y="2679400"/>
            <a:ext cx="1739900" cy="405292"/>
          </a:xfrm>
          <a:prstGeom prst="rect">
            <a:avLst/>
          </a:prstGeom>
        </p:spPr>
      </p:pic>
      <p:grpSp>
        <p:nvGrpSpPr>
          <p:cNvPr id="25" name="组合 24">
            <a:extLst>
              <a:ext uri="{FF2B5EF4-FFF2-40B4-BE49-F238E27FC236}">
                <a16:creationId xmlns:a16="http://schemas.microsoft.com/office/drawing/2014/main" id="{85EDE823-7DB5-F31E-4A97-7ACA95AD4D9F}"/>
              </a:ext>
            </a:extLst>
          </p:cNvPr>
          <p:cNvGrpSpPr/>
          <p:nvPr/>
        </p:nvGrpSpPr>
        <p:grpSpPr>
          <a:xfrm>
            <a:off x="7380355" y="3123415"/>
            <a:ext cx="4801314" cy="2862322"/>
            <a:chOff x="7878591" y="3464417"/>
            <a:chExt cx="4801314" cy="2862322"/>
          </a:xfrm>
        </p:grpSpPr>
        <p:sp>
          <p:nvSpPr>
            <p:cNvPr id="23" name="文本框 22">
              <a:extLst>
                <a:ext uri="{FF2B5EF4-FFF2-40B4-BE49-F238E27FC236}">
                  <a16:creationId xmlns:a16="http://schemas.microsoft.com/office/drawing/2014/main" id="{B193E3AE-23EB-642B-B33F-A0B7E3D6C1B6}"/>
                </a:ext>
              </a:extLst>
            </p:cNvPr>
            <p:cNvSpPr txBox="1"/>
            <p:nvPr/>
          </p:nvSpPr>
          <p:spPr>
            <a:xfrm>
              <a:off x="7878591" y="3464417"/>
              <a:ext cx="4801314" cy="2862322"/>
            </a:xfrm>
            <a:prstGeom prst="rect">
              <a:avLst/>
            </a:prstGeom>
            <a:noFill/>
          </p:spPr>
          <p:txBody>
            <a:bodyPr wrap="none" rtlCol="0">
              <a:spAutoFit/>
            </a:bodyPr>
            <a:lstStyle/>
            <a:p>
              <a:r>
                <a:rPr kumimoji="1" lang="en-US" altLang="zh-CN" sz="2000" b="1" dirty="0">
                  <a:latin typeface="Times New Roman" panose="02020603050405020304" pitchFamily="18" charset="0"/>
                  <a:cs typeface="Times New Roman" panose="02020603050405020304" pitchFamily="18" charset="0"/>
                </a:rPr>
                <a:t>Grow</a:t>
              </a:r>
            </a:p>
            <a:p>
              <a:endParaRPr kumimoji="1" lang="en-US" altLang="zh-CN" sz="2000" dirty="0">
                <a:latin typeface="Times New Roman" panose="02020603050405020304" pitchFamily="18" charset="0"/>
                <a:cs typeface="Times New Roman" panose="02020603050405020304" pitchFamily="18" charset="0"/>
              </a:endParaRPr>
            </a:p>
            <a:p>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b="1" dirty="0">
                  <a:latin typeface="Times New Roman" panose="02020603050405020304" pitchFamily="18" charset="0"/>
                  <a:cs typeface="Times New Roman" panose="02020603050405020304" pitchFamily="18" charset="0"/>
                </a:rPr>
                <a:t>Even-first</a:t>
              </a:r>
              <a:r>
                <a:rPr kumimoji="1" lang="zh-CN" altLang="en-US" sz="2000" b="1"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even</a:t>
              </a:r>
              <a:r>
                <a:rPr kumimoji="1" lang="zh-CN" altLang="en-US" sz="2000" dirty="0">
                  <a:latin typeface="Times New Roman" panose="02020603050405020304" pitchFamily="18" charset="0"/>
                  <a:cs typeface="Times New Roman" panose="02020603050405020304" pitchFamily="18" charset="0"/>
                </a:rPr>
                <a:t>节点先被移除</a:t>
              </a:r>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b="1" dirty="0">
                  <a:latin typeface="Times New Roman" panose="02020603050405020304" pitchFamily="18" charset="0"/>
                  <a:cs typeface="Times New Roman" panose="02020603050405020304" pitchFamily="18" charset="0"/>
                </a:rPr>
                <a:t>Advanced</a:t>
              </a:r>
              <a:r>
                <a:rPr kumimoji="1" lang="zh-CN" altLang="en-US" sz="2000" b="1" dirty="0">
                  <a:latin typeface="Times New Roman" panose="02020603050405020304" pitchFamily="18" charset="0"/>
                  <a:cs typeface="Times New Roman" panose="02020603050405020304" pitchFamily="18" charset="0"/>
                </a:rPr>
                <a:t>：</a:t>
              </a:r>
              <a:endParaRPr kumimoji="1" lang="en-US" altLang="zh-CN" sz="2000" b="1" dirty="0">
                <a:latin typeface="Times New Roman" panose="02020603050405020304" pitchFamily="18" charset="0"/>
                <a:cs typeface="Times New Roman" panose="02020603050405020304" pitchFamily="18" charset="0"/>
              </a:endParaRPr>
            </a:p>
            <a:p>
              <a:r>
                <a:rPr kumimoji="1" lang="zh-CN" altLang="en-US" sz="2000" dirty="0">
                  <a:latin typeface="Times New Roman" panose="02020603050405020304" pitchFamily="18" charset="0"/>
                  <a:cs typeface="Times New Roman" panose="02020603050405020304" pitchFamily="18" charset="0"/>
                </a:rPr>
                <a:t>    根据</a:t>
              </a:r>
              <a:r>
                <a:rPr kumimoji="1" lang="en-US" altLang="zh-CN" sz="2000" dirty="0">
                  <a:latin typeface="Times New Roman" panose="02020603050405020304" pitchFamily="18" charset="0"/>
                  <a:cs typeface="Times New Roman" panose="02020603050405020304" pitchFamily="18" charset="0"/>
                </a:rPr>
                <a:t>r</a:t>
              </a:r>
              <a:r>
                <a:rPr kumimoji="1" lang="zh-CN" altLang="en-US" sz="2000" dirty="0">
                  <a:latin typeface="Times New Roman" panose="02020603050405020304" pitchFamily="18" charset="0"/>
                  <a:cs typeface="Times New Roman" panose="02020603050405020304" pitchFamily="18" charset="0"/>
                </a:rPr>
                <a:t>对节点进行分类</a:t>
              </a:r>
              <a:endParaRPr kumimoji="1" lang="en-US" altLang="zh-CN" sz="2000" dirty="0">
                <a:latin typeface="Times New Roman" panose="02020603050405020304" pitchFamily="18" charset="0"/>
                <a:cs typeface="Times New Roman" panose="02020603050405020304" pitchFamily="18" charset="0"/>
              </a:endParaRPr>
            </a:p>
            <a:p>
              <a:r>
                <a:rPr kumimoji="1" lang="zh-CN" altLang="en-US" sz="2000" dirty="0">
                  <a:latin typeface="Times New Roman" panose="02020603050405020304" pitchFamily="18" charset="0"/>
                  <a:cs typeface="Times New Roman" panose="02020603050405020304" pitchFamily="18" charset="0"/>
                </a:rPr>
                <a:t>    升序</a:t>
              </a:r>
              <a:r>
                <a:rPr kumimoji="1" lang="en-US" altLang="zh-CN" sz="2000" dirty="0">
                  <a:latin typeface="Times New Roman" panose="02020603050405020304" pitchFamily="18" charset="0"/>
                  <a:cs typeface="Times New Roman" panose="02020603050405020304" pitchFamily="18" charset="0"/>
                </a:rPr>
                <a:t>even-first</a:t>
              </a:r>
              <a:r>
                <a:rPr kumimoji="1" lang="zh-CN" altLang="en-US" sz="2000" dirty="0">
                  <a:latin typeface="Times New Roman" panose="02020603050405020304" pitchFamily="18" charset="0"/>
                  <a:cs typeface="Times New Roman" panose="02020603050405020304" pitchFamily="18" charset="0"/>
                </a:rPr>
                <a:t>移除节点</a:t>
              </a:r>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b="1" dirty="0">
                  <a:latin typeface="Times New Roman" panose="02020603050405020304" pitchFamily="18" charset="0"/>
                  <a:cs typeface="Times New Roman" panose="02020603050405020304" pitchFamily="18" charset="0"/>
                </a:rPr>
                <a:t>Random</a:t>
              </a:r>
              <a:r>
                <a:rPr kumimoji="1" lang="zh-CN" altLang="en-US" sz="2000" b="1" dirty="0">
                  <a:latin typeface="Times New Roman" panose="02020603050405020304" pitchFamily="18" charset="0"/>
                  <a:cs typeface="Times New Roman" panose="02020603050405020304" pitchFamily="18" charset="0"/>
                </a:rPr>
                <a:t>：</a:t>
              </a:r>
              <a:endParaRPr kumimoji="1" lang="en-US" altLang="zh-CN" sz="2000" b="1" dirty="0">
                <a:latin typeface="Times New Roman" panose="02020603050405020304" pitchFamily="18" charset="0"/>
                <a:cs typeface="Times New Roman" panose="02020603050405020304" pitchFamily="18" charset="0"/>
              </a:endParaRPr>
            </a:p>
            <a:p>
              <a:r>
                <a:rPr kumimoji="1" lang="zh-CN" altLang="en-US" sz="2000" dirty="0">
                  <a:latin typeface="Times New Roman" panose="02020603050405020304" pitchFamily="18" charset="0"/>
                  <a:cs typeface="Times New Roman" panose="02020603050405020304" pitchFamily="18" charset="0"/>
                </a:rPr>
                <a:t>    随机选择一个节点或一对节点进行移除</a:t>
              </a:r>
            </a:p>
          </p:txBody>
        </p:sp>
        <p:pic>
          <p:nvPicPr>
            <p:cNvPr id="24" name="图片 23">
              <a:extLst>
                <a:ext uri="{FF2B5EF4-FFF2-40B4-BE49-F238E27FC236}">
                  <a16:creationId xmlns:a16="http://schemas.microsoft.com/office/drawing/2014/main" id="{A2A2E354-77C5-965A-3310-0DD376EBEB01}"/>
                </a:ext>
              </a:extLst>
            </p:cNvPr>
            <p:cNvPicPr>
              <a:picLocks noChangeAspect="1"/>
            </p:cNvPicPr>
            <p:nvPr/>
          </p:nvPicPr>
          <p:blipFill>
            <a:blip r:embed="rId7"/>
            <a:stretch>
              <a:fillRect/>
            </a:stretch>
          </p:blipFill>
          <p:spPr>
            <a:xfrm>
              <a:off x="8006999" y="3875072"/>
              <a:ext cx="4432300" cy="533400"/>
            </a:xfrm>
            <a:prstGeom prst="rect">
              <a:avLst/>
            </a:prstGeom>
          </p:spPr>
        </p:pic>
      </p:grpSp>
      <p:cxnSp>
        <p:nvCxnSpPr>
          <p:cNvPr id="26" name="直接连接符 50">
            <a:extLst>
              <a:ext uri="{FF2B5EF4-FFF2-40B4-BE49-F238E27FC236}">
                <a16:creationId xmlns:a16="http://schemas.microsoft.com/office/drawing/2014/main" id="{2F3DBDEA-8CF9-A849-2A7E-3D8229933C66}"/>
              </a:ext>
            </a:extLst>
          </p:cNvPr>
          <p:cNvCxnSpPr>
            <a:cxnSpLocks/>
          </p:cNvCxnSpPr>
          <p:nvPr/>
        </p:nvCxnSpPr>
        <p:spPr>
          <a:xfrm flipV="1">
            <a:off x="7280603" y="2213887"/>
            <a:ext cx="0" cy="4145349"/>
          </a:xfrm>
          <a:prstGeom prst="line">
            <a:avLst/>
          </a:prstGeom>
          <a:noFill/>
          <a:ln w="31750" cap="flat" cmpd="sng" algn="ctr">
            <a:solidFill>
              <a:srgbClr val="1C6299"/>
            </a:solidFill>
            <a:prstDash val="dash"/>
            <a:miter lim="800000"/>
          </a:ln>
          <a:effectLst/>
        </p:spPr>
      </p:cxnSp>
      <p:grpSp>
        <p:nvGrpSpPr>
          <p:cNvPr id="96" name="组合 95">
            <a:extLst>
              <a:ext uri="{FF2B5EF4-FFF2-40B4-BE49-F238E27FC236}">
                <a16:creationId xmlns:a16="http://schemas.microsoft.com/office/drawing/2014/main" id="{5260746D-FF49-2747-51EF-5662CC252C98}"/>
              </a:ext>
            </a:extLst>
          </p:cNvPr>
          <p:cNvGrpSpPr/>
          <p:nvPr/>
        </p:nvGrpSpPr>
        <p:grpSpPr>
          <a:xfrm>
            <a:off x="1529732" y="4747226"/>
            <a:ext cx="4756120" cy="1188000"/>
            <a:chOff x="929103" y="4870892"/>
            <a:chExt cx="4756120" cy="1188000"/>
          </a:xfrm>
        </p:grpSpPr>
        <p:grpSp>
          <p:nvGrpSpPr>
            <p:cNvPr id="60" name="组合 59">
              <a:extLst>
                <a:ext uri="{FF2B5EF4-FFF2-40B4-BE49-F238E27FC236}">
                  <a16:creationId xmlns:a16="http://schemas.microsoft.com/office/drawing/2014/main" id="{7D7BA083-6379-E605-3F6A-0AA80A2DC4B7}"/>
                </a:ext>
              </a:extLst>
            </p:cNvPr>
            <p:cNvGrpSpPr>
              <a:grpSpLocks noChangeAspect="1"/>
            </p:cNvGrpSpPr>
            <p:nvPr/>
          </p:nvGrpSpPr>
          <p:grpSpPr>
            <a:xfrm>
              <a:off x="929103" y="4870892"/>
              <a:ext cx="1350655" cy="1188000"/>
              <a:chOff x="929104" y="4870893"/>
              <a:chExt cx="1175821" cy="1034219"/>
            </a:xfrm>
          </p:grpSpPr>
          <p:sp>
            <p:nvSpPr>
              <p:cNvPr id="34" name="椭圆 33">
                <a:extLst>
                  <a:ext uri="{FF2B5EF4-FFF2-40B4-BE49-F238E27FC236}">
                    <a16:creationId xmlns:a16="http://schemas.microsoft.com/office/drawing/2014/main" id="{A43AFAD3-11AC-F395-8A52-994F5A72B294}"/>
                  </a:ext>
                </a:extLst>
              </p:cNvPr>
              <p:cNvSpPr>
                <a:spLocks noChangeAspect="1"/>
              </p:cNvSpPr>
              <p:nvPr/>
            </p:nvSpPr>
            <p:spPr>
              <a:xfrm>
                <a:off x="929104" y="4876327"/>
                <a:ext cx="369332" cy="369332"/>
              </a:xfrm>
              <a:prstGeom prst="ellipse">
                <a:avLst/>
              </a:prstGeom>
              <a:solidFill>
                <a:schemeClr val="bg1"/>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tx1"/>
                  </a:solidFill>
                </a:endParaRPr>
              </a:p>
            </p:txBody>
          </p:sp>
          <p:sp>
            <p:nvSpPr>
              <p:cNvPr id="35" name="椭圆 34">
                <a:extLst>
                  <a:ext uri="{FF2B5EF4-FFF2-40B4-BE49-F238E27FC236}">
                    <a16:creationId xmlns:a16="http://schemas.microsoft.com/office/drawing/2014/main" id="{C3C451E5-49E8-FDAF-FFB1-3021B3EF8FEF}"/>
                  </a:ext>
                </a:extLst>
              </p:cNvPr>
              <p:cNvSpPr>
                <a:spLocks noChangeAspect="1"/>
              </p:cNvSpPr>
              <p:nvPr/>
            </p:nvSpPr>
            <p:spPr>
              <a:xfrm>
                <a:off x="934637" y="5535780"/>
                <a:ext cx="369332" cy="369332"/>
              </a:xfrm>
              <a:prstGeom prst="ellipse">
                <a:avLst/>
              </a:prstGeom>
              <a:solidFill>
                <a:schemeClr val="bg1"/>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36" name="椭圆 35">
                <a:extLst>
                  <a:ext uri="{FF2B5EF4-FFF2-40B4-BE49-F238E27FC236}">
                    <a16:creationId xmlns:a16="http://schemas.microsoft.com/office/drawing/2014/main" id="{69356D3C-90B0-5682-A811-181FA4015238}"/>
                  </a:ext>
                </a:extLst>
              </p:cNvPr>
              <p:cNvSpPr>
                <a:spLocks noChangeAspect="1"/>
              </p:cNvSpPr>
              <p:nvPr/>
            </p:nvSpPr>
            <p:spPr>
              <a:xfrm>
                <a:off x="1735593" y="4870893"/>
                <a:ext cx="369332" cy="369332"/>
              </a:xfrm>
              <a:prstGeom prst="ellipse">
                <a:avLst/>
              </a:prstGeom>
              <a:solidFill>
                <a:schemeClr val="bg1"/>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p>
            </p:txBody>
          </p:sp>
          <p:sp>
            <p:nvSpPr>
              <p:cNvPr id="37" name="椭圆 36">
                <a:extLst>
                  <a:ext uri="{FF2B5EF4-FFF2-40B4-BE49-F238E27FC236}">
                    <a16:creationId xmlns:a16="http://schemas.microsoft.com/office/drawing/2014/main" id="{295197DC-34C4-A846-15BF-58CF97EA03A6}"/>
                  </a:ext>
                </a:extLst>
              </p:cNvPr>
              <p:cNvSpPr>
                <a:spLocks noChangeAspect="1"/>
              </p:cNvSpPr>
              <p:nvPr/>
            </p:nvSpPr>
            <p:spPr>
              <a:xfrm>
                <a:off x="1735593" y="5535780"/>
                <a:ext cx="369332" cy="369332"/>
              </a:xfrm>
              <a:prstGeom prst="ellipse">
                <a:avLst/>
              </a:prstGeom>
              <a:solidFill>
                <a:schemeClr val="bg1"/>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cxnSp>
            <p:nvCxnSpPr>
              <p:cNvPr id="38" name="直线连接符 37">
                <a:extLst>
                  <a:ext uri="{FF2B5EF4-FFF2-40B4-BE49-F238E27FC236}">
                    <a16:creationId xmlns:a16="http://schemas.microsoft.com/office/drawing/2014/main" id="{A88A4A0D-91BE-CEC3-284F-D191296274E1}"/>
                  </a:ext>
                </a:extLst>
              </p:cNvPr>
              <p:cNvCxnSpPr>
                <a:cxnSpLocks/>
                <a:stCxn id="36" idx="3"/>
                <a:endCxn id="35" idx="7"/>
              </p:cNvCxnSpPr>
              <p:nvPr/>
            </p:nvCxnSpPr>
            <p:spPr>
              <a:xfrm flipH="1">
                <a:off x="1249882" y="5186138"/>
                <a:ext cx="539798" cy="403729"/>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9C100534-D07D-7EE4-3865-CA5BDDE1B87D}"/>
                  </a:ext>
                </a:extLst>
              </p:cNvPr>
              <p:cNvCxnSpPr>
                <a:cxnSpLocks/>
                <a:stCxn id="34" idx="6"/>
                <a:endCxn id="36" idx="2"/>
              </p:cNvCxnSpPr>
              <p:nvPr/>
            </p:nvCxnSpPr>
            <p:spPr>
              <a:xfrm flipV="1">
                <a:off x="1298436" y="5055559"/>
                <a:ext cx="437157" cy="5434"/>
              </a:xfrm>
              <a:prstGeom prst="line">
                <a:avLst/>
              </a:prstGeom>
              <a:ln w="38100">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44" name="直线连接符 43">
                <a:extLst>
                  <a:ext uri="{FF2B5EF4-FFF2-40B4-BE49-F238E27FC236}">
                    <a16:creationId xmlns:a16="http://schemas.microsoft.com/office/drawing/2014/main" id="{912747D1-4DF0-AC26-8169-642BE3CDD686}"/>
                  </a:ext>
                </a:extLst>
              </p:cNvPr>
              <p:cNvCxnSpPr>
                <a:cxnSpLocks/>
                <a:stCxn id="35" idx="6"/>
                <a:endCxn id="37" idx="2"/>
              </p:cNvCxnSpPr>
              <p:nvPr/>
            </p:nvCxnSpPr>
            <p:spPr>
              <a:xfrm>
                <a:off x="1303969" y="5720446"/>
                <a:ext cx="431624" cy="0"/>
              </a:xfrm>
              <a:prstGeom prst="line">
                <a:avLst/>
              </a:prstGeom>
              <a:ln w="38100">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FE424AC4-FA8A-F442-F996-A70BE336D824}"/>
                  </a:ext>
                </a:extLst>
              </p:cNvPr>
              <p:cNvSpPr txBox="1"/>
              <p:nvPr/>
            </p:nvSpPr>
            <p:spPr>
              <a:xfrm>
                <a:off x="953038" y="4881076"/>
                <a:ext cx="329619" cy="294730"/>
              </a:xfrm>
              <a:prstGeom prst="rect">
                <a:avLst/>
              </a:prstGeom>
              <a:noFill/>
            </p:spPr>
            <p:txBody>
              <a:bodyPr wrap="none" rtlCol="0">
                <a:spAutoFit/>
              </a:bodyPr>
              <a:lstStyle/>
              <a:p>
                <a:r>
                  <a:rPr kumimoji="1" lang="en-US" altLang="zh-CN" sz="1600" dirty="0" err="1">
                    <a:latin typeface="Times New Roman" panose="02020603050405020304" pitchFamily="18" charset="0"/>
                    <a:cs typeface="Times New Roman" panose="02020603050405020304" pitchFamily="18" charset="0"/>
                  </a:rPr>
                  <a:t>va</a:t>
                </a:r>
                <a:endParaRPr kumimoji="1" lang="zh-CN" altLang="en-US" sz="1600" dirty="0">
                  <a:latin typeface="Times New Roman" panose="02020603050405020304" pitchFamily="18" charset="0"/>
                  <a:cs typeface="Times New Roman" panose="02020603050405020304" pitchFamily="18" charset="0"/>
                </a:endParaRPr>
              </a:p>
            </p:txBody>
          </p:sp>
          <p:sp>
            <p:nvSpPr>
              <p:cNvPr id="50" name="文本框 49">
                <a:extLst>
                  <a:ext uri="{FF2B5EF4-FFF2-40B4-BE49-F238E27FC236}">
                    <a16:creationId xmlns:a16="http://schemas.microsoft.com/office/drawing/2014/main" id="{F64B6DD1-6623-CF2D-4D76-93D376D8DDA6}"/>
                  </a:ext>
                </a:extLst>
              </p:cNvPr>
              <p:cNvSpPr txBox="1"/>
              <p:nvPr/>
            </p:nvSpPr>
            <p:spPr>
              <a:xfrm>
                <a:off x="1753115" y="5558342"/>
                <a:ext cx="339386" cy="294730"/>
              </a:xfrm>
              <a:prstGeom prst="rect">
                <a:avLst/>
              </a:prstGeom>
              <a:noFill/>
            </p:spPr>
            <p:txBody>
              <a:bodyPr wrap="none" rtlCol="0">
                <a:spAutoFit/>
              </a:bodyPr>
              <a:lstStyle/>
              <a:p>
                <a:r>
                  <a:rPr kumimoji="1" lang="en-US" altLang="zh-CN" sz="1600" dirty="0" err="1">
                    <a:latin typeface="Times New Roman" panose="02020603050405020304" pitchFamily="18" charset="0"/>
                    <a:cs typeface="Times New Roman" panose="02020603050405020304" pitchFamily="18" charset="0"/>
                  </a:rPr>
                  <a:t>vb</a:t>
                </a:r>
                <a:endParaRPr kumimoji="1" lang="zh-CN" altLang="en-US" sz="1600" dirty="0">
                  <a:latin typeface="Times New Roman" panose="02020603050405020304" pitchFamily="18" charset="0"/>
                  <a:cs typeface="Times New Roman" panose="02020603050405020304" pitchFamily="18" charset="0"/>
                </a:endParaRPr>
              </a:p>
            </p:txBody>
          </p:sp>
          <p:sp>
            <p:nvSpPr>
              <p:cNvPr id="53" name="文本框 52">
                <a:extLst>
                  <a:ext uri="{FF2B5EF4-FFF2-40B4-BE49-F238E27FC236}">
                    <a16:creationId xmlns:a16="http://schemas.microsoft.com/office/drawing/2014/main" id="{959E3A80-D6DD-584E-40C1-61166E233475}"/>
                  </a:ext>
                </a:extLst>
              </p:cNvPr>
              <p:cNvSpPr txBox="1"/>
              <p:nvPr/>
            </p:nvSpPr>
            <p:spPr>
              <a:xfrm>
                <a:off x="1767954" y="4887359"/>
                <a:ext cx="300312" cy="294730"/>
              </a:xfrm>
              <a:prstGeom prst="rect">
                <a:avLst/>
              </a:prstGeom>
              <a:noFill/>
            </p:spPr>
            <p:txBody>
              <a:bodyPr wrap="none" rtlCol="0">
                <a:spAutoFit/>
              </a:bodyPr>
              <a:lstStyle/>
              <a:p>
                <a:r>
                  <a:rPr kumimoji="1" lang="en-US" altLang="zh-CN" sz="1600" dirty="0">
                    <a:latin typeface="Times New Roman" panose="02020603050405020304" pitchFamily="18" charset="0"/>
                    <a:cs typeface="Times New Roman" panose="02020603050405020304" pitchFamily="18" charset="0"/>
                  </a:rPr>
                  <a:t>vi</a:t>
                </a:r>
                <a:endParaRPr kumimoji="1" lang="zh-CN" altLang="en-US" sz="1600" dirty="0">
                  <a:latin typeface="Times New Roman" panose="02020603050405020304" pitchFamily="18" charset="0"/>
                  <a:cs typeface="Times New Roman" panose="02020603050405020304" pitchFamily="18" charset="0"/>
                </a:endParaRPr>
              </a:p>
            </p:txBody>
          </p:sp>
          <p:sp>
            <p:nvSpPr>
              <p:cNvPr id="58" name="文本框 57">
                <a:extLst>
                  <a:ext uri="{FF2B5EF4-FFF2-40B4-BE49-F238E27FC236}">
                    <a16:creationId xmlns:a16="http://schemas.microsoft.com/office/drawing/2014/main" id="{D873D7D5-AD8D-CDFC-9402-6D4DBC6F6B58}"/>
                  </a:ext>
                </a:extLst>
              </p:cNvPr>
              <p:cNvSpPr txBox="1"/>
              <p:nvPr/>
            </p:nvSpPr>
            <p:spPr>
              <a:xfrm>
                <a:off x="931006" y="5566557"/>
                <a:ext cx="339386" cy="294730"/>
              </a:xfrm>
              <a:prstGeom prst="rect">
                <a:avLst/>
              </a:prstGeom>
              <a:noFill/>
            </p:spPr>
            <p:txBody>
              <a:bodyPr wrap="none" rtlCol="0">
                <a:spAutoFit/>
              </a:bodyPr>
              <a:lstStyle/>
              <a:p>
                <a:r>
                  <a:rPr kumimoji="1" lang="en-US" altLang="zh-CN" sz="1600" dirty="0" err="1">
                    <a:latin typeface="Times New Roman" panose="02020603050405020304" pitchFamily="18" charset="0"/>
                    <a:cs typeface="Times New Roman" panose="02020603050405020304" pitchFamily="18" charset="0"/>
                  </a:rPr>
                  <a:t>wi</a:t>
                </a:r>
                <a:endParaRPr kumimoji="1" lang="zh-CN" altLang="en-US" sz="1600" dirty="0">
                  <a:latin typeface="Times New Roman" panose="02020603050405020304" pitchFamily="18" charset="0"/>
                  <a:cs typeface="Times New Roman" panose="02020603050405020304" pitchFamily="18" charset="0"/>
                </a:endParaRPr>
              </a:p>
            </p:txBody>
          </p:sp>
        </p:grpSp>
        <p:grpSp>
          <p:nvGrpSpPr>
            <p:cNvPr id="65" name="组合 64">
              <a:extLst>
                <a:ext uri="{FF2B5EF4-FFF2-40B4-BE49-F238E27FC236}">
                  <a16:creationId xmlns:a16="http://schemas.microsoft.com/office/drawing/2014/main" id="{B4C67BF8-941B-7342-1F53-3F468383288C}"/>
                </a:ext>
              </a:extLst>
            </p:cNvPr>
            <p:cNvGrpSpPr>
              <a:grpSpLocks noChangeAspect="1"/>
            </p:cNvGrpSpPr>
            <p:nvPr/>
          </p:nvGrpSpPr>
          <p:grpSpPr>
            <a:xfrm>
              <a:off x="2775561" y="4877134"/>
              <a:ext cx="1350655" cy="1181758"/>
              <a:chOff x="929104" y="4876327"/>
              <a:chExt cx="1175821" cy="1028785"/>
            </a:xfrm>
          </p:grpSpPr>
          <p:sp>
            <p:nvSpPr>
              <p:cNvPr id="66" name="椭圆 65">
                <a:extLst>
                  <a:ext uri="{FF2B5EF4-FFF2-40B4-BE49-F238E27FC236}">
                    <a16:creationId xmlns:a16="http://schemas.microsoft.com/office/drawing/2014/main" id="{B0E22716-B7B5-CCDD-B16D-2C8600C8D335}"/>
                  </a:ext>
                </a:extLst>
              </p:cNvPr>
              <p:cNvSpPr>
                <a:spLocks noChangeAspect="1"/>
              </p:cNvSpPr>
              <p:nvPr/>
            </p:nvSpPr>
            <p:spPr>
              <a:xfrm>
                <a:off x="929104" y="4876327"/>
                <a:ext cx="369332" cy="369332"/>
              </a:xfrm>
              <a:prstGeom prst="ellipse">
                <a:avLst/>
              </a:prstGeom>
              <a:solidFill>
                <a:schemeClr val="bg1"/>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tx1"/>
                  </a:solidFill>
                </a:endParaRPr>
              </a:p>
            </p:txBody>
          </p:sp>
          <p:sp>
            <p:nvSpPr>
              <p:cNvPr id="67" name="椭圆 66">
                <a:extLst>
                  <a:ext uri="{FF2B5EF4-FFF2-40B4-BE49-F238E27FC236}">
                    <a16:creationId xmlns:a16="http://schemas.microsoft.com/office/drawing/2014/main" id="{0DD91F88-06C1-972C-03B5-3E1F89947974}"/>
                  </a:ext>
                </a:extLst>
              </p:cNvPr>
              <p:cNvSpPr>
                <a:spLocks noChangeAspect="1"/>
              </p:cNvSpPr>
              <p:nvPr/>
            </p:nvSpPr>
            <p:spPr>
              <a:xfrm>
                <a:off x="934637" y="5535780"/>
                <a:ext cx="369332" cy="369332"/>
              </a:xfrm>
              <a:prstGeom prst="ellipse">
                <a:avLst/>
              </a:prstGeom>
              <a:solidFill>
                <a:schemeClr val="bg1"/>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69" name="椭圆 68">
                <a:extLst>
                  <a:ext uri="{FF2B5EF4-FFF2-40B4-BE49-F238E27FC236}">
                    <a16:creationId xmlns:a16="http://schemas.microsoft.com/office/drawing/2014/main" id="{6BBD175E-3916-AC08-F901-14ACEE52BC5E}"/>
                  </a:ext>
                </a:extLst>
              </p:cNvPr>
              <p:cNvSpPr>
                <a:spLocks noChangeAspect="1"/>
              </p:cNvSpPr>
              <p:nvPr/>
            </p:nvSpPr>
            <p:spPr>
              <a:xfrm>
                <a:off x="1735593" y="5535780"/>
                <a:ext cx="369332" cy="369332"/>
              </a:xfrm>
              <a:prstGeom prst="ellipse">
                <a:avLst/>
              </a:prstGeom>
              <a:solidFill>
                <a:schemeClr val="bg1"/>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cxnSp>
            <p:nvCxnSpPr>
              <p:cNvPr id="71" name="直线连接符 70">
                <a:extLst>
                  <a:ext uri="{FF2B5EF4-FFF2-40B4-BE49-F238E27FC236}">
                    <a16:creationId xmlns:a16="http://schemas.microsoft.com/office/drawing/2014/main" id="{A894003D-772F-B4C8-83E3-2B88D0DE0CBB}"/>
                  </a:ext>
                </a:extLst>
              </p:cNvPr>
              <p:cNvCxnSpPr>
                <a:cxnSpLocks/>
                <a:stCxn id="66" idx="4"/>
                <a:endCxn id="67" idx="0"/>
              </p:cNvCxnSpPr>
              <p:nvPr/>
            </p:nvCxnSpPr>
            <p:spPr>
              <a:xfrm>
                <a:off x="1113770" y="5245659"/>
                <a:ext cx="5533" cy="290121"/>
              </a:xfrm>
              <a:prstGeom prst="line">
                <a:avLst/>
              </a:prstGeom>
              <a:ln w="38100">
                <a:solidFill>
                  <a:srgbClr val="9479DC"/>
                </a:solidFill>
                <a:prstDash val="sysDash"/>
              </a:ln>
            </p:spPr>
            <p:style>
              <a:lnRef idx="1">
                <a:schemeClr val="accent1"/>
              </a:lnRef>
              <a:fillRef idx="0">
                <a:schemeClr val="accent1"/>
              </a:fillRef>
              <a:effectRef idx="0">
                <a:schemeClr val="accent1"/>
              </a:effectRef>
              <a:fontRef idx="minor">
                <a:schemeClr val="tx1"/>
              </a:fontRef>
            </p:style>
          </p:cxnSp>
          <p:cxnSp>
            <p:nvCxnSpPr>
              <p:cNvPr id="72" name="直线连接符 71">
                <a:extLst>
                  <a:ext uri="{FF2B5EF4-FFF2-40B4-BE49-F238E27FC236}">
                    <a16:creationId xmlns:a16="http://schemas.microsoft.com/office/drawing/2014/main" id="{000A195E-7E38-F82D-464B-26DB550EBEFA}"/>
                  </a:ext>
                </a:extLst>
              </p:cNvPr>
              <p:cNvCxnSpPr>
                <a:cxnSpLocks/>
                <a:stCxn id="67" idx="6"/>
                <a:endCxn id="69" idx="2"/>
              </p:cNvCxnSpPr>
              <p:nvPr/>
            </p:nvCxnSpPr>
            <p:spPr>
              <a:xfrm>
                <a:off x="1303969" y="5720446"/>
                <a:ext cx="431624" cy="0"/>
              </a:xfrm>
              <a:prstGeom prst="line">
                <a:avLst/>
              </a:prstGeom>
              <a:ln w="38100">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7945E89D-EA5B-C48E-8A39-AEBC3DD58C07}"/>
                  </a:ext>
                </a:extLst>
              </p:cNvPr>
              <p:cNvSpPr txBox="1"/>
              <p:nvPr/>
            </p:nvSpPr>
            <p:spPr>
              <a:xfrm>
                <a:off x="953038" y="4881076"/>
                <a:ext cx="329619" cy="294730"/>
              </a:xfrm>
              <a:prstGeom prst="rect">
                <a:avLst/>
              </a:prstGeom>
              <a:noFill/>
            </p:spPr>
            <p:txBody>
              <a:bodyPr wrap="none" rtlCol="0">
                <a:spAutoFit/>
              </a:bodyPr>
              <a:lstStyle/>
              <a:p>
                <a:r>
                  <a:rPr kumimoji="1" lang="en-US" altLang="zh-CN" sz="1600" dirty="0" err="1">
                    <a:latin typeface="Times New Roman" panose="02020603050405020304" pitchFamily="18" charset="0"/>
                    <a:cs typeface="Times New Roman" panose="02020603050405020304" pitchFamily="18" charset="0"/>
                  </a:rPr>
                  <a:t>va</a:t>
                </a:r>
                <a:endParaRPr kumimoji="1" lang="zh-CN" altLang="en-US" sz="1600" dirty="0">
                  <a:latin typeface="Times New Roman" panose="02020603050405020304" pitchFamily="18" charset="0"/>
                  <a:cs typeface="Times New Roman" panose="02020603050405020304" pitchFamily="18" charset="0"/>
                </a:endParaRPr>
              </a:p>
            </p:txBody>
          </p:sp>
          <p:sp>
            <p:nvSpPr>
              <p:cNvPr id="74" name="文本框 73">
                <a:extLst>
                  <a:ext uri="{FF2B5EF4-FFF2-40B4-BE49-F238E27FC236}">
                    <a16:creationId xmlns:a16="http://schemas.microsoft.com/office/drawing/2014/main" id="{14359D5A-F1A6-724C-3EE9-DBA67CF3BAA6}"/>
                  </a:ext>
                </a:extLst>
              </p:cNvPr>
              <p:cNvSpPr txBox="1"/>
              <p:nvPr/>
            </p:nvSpPr>
            <p:spPr>
              <a:xfrm>
                <a:off x="1753115" y="5558342"/>
                <a:ext cx="339386" cy="294730"/>
              </a:xfrm>
              <a:prstGeom prst="rect">
                <a:avLst/>
              </a:prstGeom>
              <a:noFill/>
            </p:spPr>
            <p:txBody>
              <a:bodyPr wrap="none" rtlCol="0">
                <a:spAutoFit/>
              </a:bodyPr>
              <a:lstStyle/>
              <a:p>
                <a:r>
                  <a:rPr kumimoji="1" lang="en-US" altLang="zh-CN" sz="1600" dirty="0" err="1">
                    <a:latin typeface="Times New Roman" panose="02020603050405020304" pitchFamily="18" charset="0"/>
                    <a:cs typeface="Times New Roman" panose="02020603050405020304" pitchFamily="18" charset="0"/>
                  </a:rPr>
                  <a:t>vb</a:t>
                </a:r>
                <a:endParaRPr kumimoji="1" lang="zh-CN" altLang="en-US" sz="1600" dirty="0">
                  <a:latin typeface="Times New Roman" panose="02020603050405020304" pitchFamily="18" charset="0"/>
                  <a:cs typeface="Times New Roman" panose="02020603050405020304" pitchFamily="18" charset="0"/>
                </a:endParaRPr>
              </a:p>
            </p:txBody>
          </p:sp>
          <p:sp>
            <p:nvSpPr>
              <p:cNvPr id="76" name="文本框 75">
                <a:extLst>
                  <a:ext uri="{FF2B5EF4-FFF2-40B4-BE49-F238E27FC236}">
                    <a16:creationId xmlns:a16="http://schemas.microsoft.com/office/drawing/2014/main" id="{65347423-AEB0-2DED-972B-653E7CD050C8}"/>
                  </a:ext>
                </a:extLst>
              </p:cNvPr>
              <p:cNvSpPr txBox="1"/>
              <p:nvPr/>
            </p:nvSpPr>
            <p:spPr>
              <a:xfrm>
                <a:off x="931006" y="5566557"/>
                <a:ext cx="339386" cy="294730"/>
              </a:xfrm>
              <a:prstGeom prst="rect">
                <a:avLst/>
              </a:prstGeom>
              <a:noFill/>
            </p:spPr>
            <p:txBody>
              <a:bodyPr wrap="none" rtlCol="0">
                <a:spAutoFit/>
              </a:bodyPr>
              <a:lstStyle/>
              <a:p>
                <a:r>
                  <a:rPr kumimoji="1" lang="en-US" altLang="zh-CN" sz="1600" dirty="0" err="1">
                    <a:latin typeface="Times New Roman" panose="02020603050405020304" pitchFamily="18" charset="0"/>
                    <a:cs typeface="Times New Roman" panose="02020603050405020304" pitchFamily="18" charset="0"/>
                  </a:rPr>
                  <a:t>wi</a:t>
                </a:r>
                <a:endParaRPr kumimoji="1" lang="zh-CN" altLang="en-US" sz="1600" dirty="0">
                  <a:latin typeface="Times New Roman" panose="02020603050405020304" pitchFamily="18" charset="0"/>
                  <a:cs typeface="Times New Roman" panose="02020603050405020304" pitchFamily="18" charset="0"/>
                </a:endParaRPr>
              </a:p>
            </p:txBody>
          </p:sp>
        </p:grpSp>
        <p:grpSp>
          <p:nvGrpSpPr>
            <p:cNvPr id="81" name="组合 80">
              <a:extLst>
                <a:ext uri="{FF2B5EF4-FFF2-40B4-BE49-F238E27FC236}">
                  <a16:creationId xmlns:a16="http://schemas.microsoft.com/office/drawing/2014/main" id="{B5DC5354-66EE-05D7-290B-7FDF9B0E4226}"/>
                </a:ext>
              </a:extLst>
            </p:cNvPr>
            <p:cNvGrpSpPr>
              <a:grpSpLocks noChangeAspect="1"/>
            </p:cNvGrpSpPr>
            <p:nvPr/>
          </p:nvGrpSpPr>
          <p:grpSpPr>
            <a:xfrm>
              <a:off x="4334568" y="4877134"/>
              <a:ext cx="1350655" cy="1181758"/>
              <a:chOff x="929104" y="4876327"/>
              <a:chExt cx="1175821" cy="1028785"/>
            </a:xfrm>
          </p:grpSpPr>
          <p:sp>
            <p:nvSpPr>
              <p:cNvPr id="82" name="椭圆 81">
                <a:extLst>
                  <a:ext uri="{FF2B5EF4-FFF2-40B4-BE49-F238E27FC236}">
                    <a16:creationId xmlns:a16="http://schemas.microsoft.com/office/drawing/2014/main" id="{1742C871-405A-F450-C4A8-8F136067F211}"/>
                  </a:ext>
                </a:extLst>
              </p:cNvPr>
              <p:cNvSpPr>
                <a:spLocks noChangeAspect="1"/>
              </p:cNvSpPr>
              <p:nvPr/>
            </p:nvSpPr>
            <p:spPr>
              <a:xfrm>
                <a:off x="929104" y="4876327"/>
                <a:ext cx="369332" cy="369332"/>
              </a:xfrm>
              <a:prstGeom prst="ellipse">
                <a:avLst/>
              </a:prstGeom>
              <a:solidFill>
                <a:schemeClr val="bg1"/>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tx1"/>
                  </a:solidFill>
                </a:endParaRPr>
              </a:p>
            </p:txBody>
          </p:sp>
          <p:sp>
            <p:nvSpPr>
              <p:cNvPr id="84" name="椭圆 83">
                <a:extLst>
                  <a:ext uri="{FF2B5EF4-FFF2-40B4-BE49-F238E27FC236}">
                    <a16:creationId xmlns:a16="http://schemas.microsoft.com/office/drawing/2014/main" id="{05A39FBF-4C58-EC9A-8AD3-54E85252A6BA}"/>
                  </a:ext>
                </a:extLst>
              </p:cNvPr>
              <p:cNvSpPr>
                <a:spLocks noChangeAspect="1"/>
              </p:cNvSpPr>
              <p:nvPr/>
            </p:nvSpPr>
            <p:spPr>
              <a:xfrm>
                <a:off x="1735593" y="5535780"/>
                <a:ext cx="369332" cy="369332"/>
              </a:xfrm>
              <a:prstGeom prst="ellipse">
                <a:avLst/>
              </a:prstGeom>
              <a:solidFill>
                <a:schemeClr val="bg1"/>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87" name="文本框 86">
                <a:extLst>
                  <a:ext uri="{FF2B5EF4-FFF2-40B4-BE49-F238E27FC236}">
                    <a16:creationId xmlns:a16="http://schemas.microsoft.com/office/drawing/2014/main" id="{6A783D02-4AB2-F2B8-7F43-927D8B3D7B31}"/>
                  </a:ext>
                </a:extLst>
              </p:cNvPr>
              <p:cNvSpPr txBox="1"/>
              <p:nvPr/>
            </p:nvSpPr>
            <p:spPr>
              <a:xfrm>
                <a:off x="953038" y="4881076"/>
                <a:ext cx="329619" cy="294730"/>
              </a:xfrm>
              <a:prstGeom prst="rect">
                <a:avLst/>
              </a:prstGeom>
              <a:noFill/>
            </p:spPr>
            <p:txBody>
              <a:bodyPr wrap="none" rtlCol="0">
                <a:spAutoFit/>
              </a:bodyPr>
              <a:lstStyle/>
              <a:p>
                <a:r>
                  <a:rPr kumimoji="1" lang="en-US" altLang="zh-CN" sz="1600" dirty="0" err="1">
                    <a:latin typeface="Times New Roman" panose="02020603050405020304" pitchFamily="18" charset="0"/>
                    <a:cs typeface="Times New Roman" panose="02020603050405020304" pitchFamily="18" charset="0"/>
                  </a:rPr>
                  <a:t>va</a:t>
                </a:r>
                <a:endParaRPr kumimoji="1" lang="zh-CN" altLang="en-US" sz="1600" dirty="0">
                  <a:latin typeface="Times New Roman" panose="02020603050405020304" pitchFamily="18" charset="0"/>
                  <a:cs typeface="Times New Roman" panose="02020603050405020304" pitchFamily="18" charset="0"/>
                </a:endParaRPr>
              </a:p>
            </p:txBody>
          </p:sp>
          <p:sp>
            <p:nvSpPr>
              <p:cNvPr id="88" name="文本框 87">
                <a:extLst>
                  <a:ext uri="{FF2B5EF4-FFF2-40B4-BE49-F238E27FC236}">
                    <a16:creationId xmlns:a16="http://schemas.microsoft.com/office/drawing/2014/main" id="{12EFF674-4761-9E25-E322-A6BBA82D0D0F}"/>
                  </a:ext>
                </a:extLst>
              </p:cNvPr>
              <p:cNvSpPr txBox="1"/>
              <p:nvPr/>
            </p:nvSpPr>
            <p:spPr>
              <a:xfrm>
                <a:off x="1753115" y="5558342"/>
                <a:ext cx="339386" cy="294730"/>
              </a:xfrm>
              <a:prstGeom prst="rect">
                <a:avLst/>
              </a:prstGeom>
              <a:noFill/>
            </p:spPr>
            <p:txBody>
              <a:bodyPr wrap="none" rtlCol="0">
                <a:spAutoFit/>
              </a:bodyPr>
              <a:lstStyle/>
              <a:p>
                <a:r>
                  <a:rPr kumimoji="1" lang="en-US" altLang="zh-CN" sz="1600" dirty="0" err="1">
                    <a:latin typeface="Times New Roman" panose="02020603050405020304" pitchFamily="18" charset="0"/>
                    <a:cs typeface="Times New Roman" panose="02020603050405020304" pitchFamily="18" charset="0"/>
                  </a:rPr>
                  <a:t>vb</a:t>
                </a:r>
                <a:endParaRPr kumimoji="1" lang="zh-CN" altLang="en-US" sz="1600" dirty="0">
                  <a:latin typeface="Times New Roman" panose="02020603050405020304" pitchFamily="18" charset="0"/>
                  <a:cs typeface="Times New Roman" panose="02020603050405020304" pitchFamily="18" charset="0"/>
                </a:endParaRPr>
              </a:p>
            </p:txBody>
          </p:sp>
        </p:grpSp>
        <p:cxnSp>
          <p:nvCxnSpPr>
            <p:cNvPr id="90" name="直线连接符 89">
              <a:extLst>
                <a:ext uri="{FF2B5EF4-FFF2-40B4-BE49-F238E27FC236}">
                  <a16:creationId xmlns:a16="http://schemas.microsoft.com/office/drawing/2014/main" id="{97424210-4027-A2E6-1B96-1724CEDA23D3}"/>
                </a:ext>
              </a:extLst>
            </p:cNvPr>
            <p:cNvCxnSpPr>
              <a:cxnSpLocks/>
              <a:stCxn id="82" idx="5"/>
              <a:endCxn id="88" idx="1"/>
            </p:cNvCxnSpPr>
            <p:nvPr/>
          </p:nvCxnSpPr>
          <p:spPr>
            <a:xfrm>
              <a:off x="4696686" y="5239253"/>
              <a:ext cx="584416" cy="590584"/>
            </a:xfrm>
            <a:prstGeom prst="line">
              <a:avLst/>
            </a:prstGeom>
            <a:ln w="38100">
              <a:solidFill>
                <a:srgbClr val="92D05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104281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DLCP</a:t>
            </a:r>
            <a:r>
              <a:rPr lang="zh-CN" altLang="en-US" sz="2600" b="1" dirty="0">
                <a:solidFill>
                  <a:sysClr val="windowText" lastClr="000000"/>
                </a:solidFill>
                <a:latin typeface="Arial" panose="020B0604020202020204"/>
                <a:ea typeface="微软雅黑" panose="020B0503020204020204" pitchFamily="34" charset="-122"/>
              </a:rPr>
              <a:t>图序列 </a:t>
            </a:r>
            <a:r>
              <a:rPr lang="en-US" altLang="zh-CN" sz="2600" b="1" dirty="0">
                <a:solidFill>
                  <a:sysClr val="windowText" lastClr="000000"/>
                </a:solidFill>
                <a:latin typeface="Arial" panose="020B0604020202020204"/>
                <a:ea typeface="微软雅黑" panose="020B0503020204020204" pitchFamily="34" charset="-122"/>
              </a:rPr>
              <a:t>—</a:t>
            </a:r>
            <a:r>
              <a:rPr lang="zh-CN" altLang="en-US"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rPr>
              <a:t>How</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11151"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A07601F1-5F21-E70B-570A-465C247299BF}"/>
              </a:ext>
            </a:extLst>
          </p:cNvPr>
          <p:cNvSpPr txBox="1"/>
          <p:nvPr/>
        </p:nvSpPr>
        <p:spPr>
          <a:xfrm>
            <a:off x="923914" y="2074885"/>
            <a:ext cx="4641014" cy="400110"/>
          </a:xfrm>
          <a:prstGeom prst="rect">
            <a:avLst/>
          </a:prstGeom>
          <a:noFill/>
        </p:spPr>
        <p:txBody>
          <a:bodyPr wrap="none" rtlCol="0">
            <a:spAutoFit/>
          </a:bodyPr>
          <a:lstStyle/>
          <a:p>
            <a:r>
              <a:rPr kumimoji="1" lang="en-US" altLang="zh-CN" sz="2000" dirty="0">
                <a:latin typeface="Times New Roman" panose="02020603050405020304" pitchFamily="18" charset="0"/>
                <a:cs typeface="Times New Roman" panose="02020603050405020304" pitchFamily="18" charset="0"/>
              </a:rPr>
              <a:t>Candidate</a:t>
            </a:r>
            <a:r>
              <a:rPr kumimoji="1" lang="zh-CN" altLang="en-US" sz="2000" dirty="0">
                <a:latin typeface="Times New Roman" panose="02020603050405020304" pitchFamily="18" charset="0"/>
                <a:cs typeface="Times New Roman" panose="02020603050405020304" pitchFamily="18" charset="0"/>
              </a:rPr>
              <a:t>：满足局部连通性的完美匹配</a:t>
            </a:r>
          </a:p>
        </p:txBody>
      </p:sp>
      <p:grpSp>
        <p:nvGrpSpPr>
          <p:cNvPr id="94" name="组合 93">
            <a:extLst>
              <a:ext uri="{FF2B5EF4-FFF2-40B4-BE49-F238E27FC236}">
                <a16:creationId xmlns:a16="http://schemas.microsoft.com/office/drawing/2014/main" id="{02FD79CF-F98C-E731-B359-A198885B22C1}"/>
              </a:ext>
            </a:extLst>
          </p:cNvPr>
          <p:cNvGrpSpPr/>
          <p:nvPr/>
        </p:nvGrpSpPr>
        <p:grpSpPr>
          <a:xfrm>
            <a:off x="927389" y="2664171"/>
            <a:ext cx="4763292" cy="2246769"/>
            <a:chOff x="929104" y="4027355"/>
            <a:chExt cx="4763292" cy="2246769"/>
          </a:xfrm>
        </p:grpSpPr>
        <p:pic>
          <p:nvPicPr>
            <p:cNvPr id="6" name="图片 5">
              <a:extLst>
                <a:ext uri="{FF2B5EF4-FFF2-40B4-BE49-F238E27FC236}">
                  <a16:creationId xmlns:a16="http://schemas.microsoft.com/office/drawing/2014/main" id="{883D57C0-50F2-5745-078C-E5625B27AAC2}"/>
                </a:ext>
              </a:extLst>
            </p:cNvPr>
            <p:cNvPicPr>
              <a:picLocks noChangeAspect="1"/>
            </p:cNvPicPr>
            <p:nvPr/>
          </p:nvPicPr>
          <p:blipFill>
            <a:blip r:embed="rId4"/>
            <a:stretch>
              <a:fillRect/>
            </a:stretch>
          </p:blipFill>
          <p:spPr>
            <a:xfrm>
              <a:off x="1099968" y="4421352"/>
              <a:ext cx="4123707" cy="859106"/>
            </a:xfrm>
            <a:prstGeom prst="rect">
              <a:avLst/>
            </a:prstGeom>
          </p:spPr>
        </p:pic>
        <p:sp>
          <p:nvSpPr>
            <p:cNvPr id="4" name="文本框 3">
              <a:extLst>
                <a:ext uri="{FF2B5EF4-FFF2-40B4-BE49-F238E27FC236}">
                  <a16:creationId xmlns:a16="http://schemas.microsoft.com/office/drawing/2014/main" id="{D0248793-E715-BAEB-718C-59AA9FE80AB4}"/>
                </a:ext>
              </a:extLst>
            </p:cNvPr>
            <p:cNvSpPr txBox="1"/>
            <p:nvPr/>
          </p:nvSpPr>
          <p:spPr>
            <a:xfrm>
              <a:off x="929104" y="4027355"/>
              <a:ext cx="4763292" cy="2246769"/>
            </a:xfrm>
            <a:prstGeom prst="rect">
              <a:avLst/>
            </a:prstGeom>
            <a:noFill/>
          </p:spPr>
          <p:txBody>
            <a:bodyPr wrap="none" rtlCol="0">
              <a:spAutoFit/>
            </a:bodyPr>
            <a:lstStyle/>
            <a:p>
              <a:r>
                <a:rPr kumimoji="1" lang="zh-CN" altLang="en-US" sz="2000" dirty="0"/>
                <a:t>完美匹配的个数满足公式：</a:t>
              </a:r>
              <a:endParaRPr kumimoji="1" lang="en-US" altLang="zh-CN" sz="2000" dirty="0"/>
            </a:p>
            <a:p>
              <a:r>
                <a:rPr kumimoji="1" lang="zh-CN" altLang="en-US" sz="2000" dirty="0"/>
                <a:t>       </a:t>
              </a:r>
              <a:endParaRPr kumimoji="1" lang="en-US" altLang="zh-CN" sz="2000" dirty="0"/>
            </a:p>
            <a:p>
              <a:endParaRPr kumimoji="1" lang="en-US" altLang="zh-CN" sz="2000" dirty="0"/>
            </a:p>
            <a:p>
              <a:endParaRPr kumimoji="1" lang="en-US" altLang="zh-CN" sz="2000" dirty="0"/>
            </a:p>
            <a:p>
              <a:r>
                <a:rPr kumimoji="1" lang="zh-CN" altLang="en-US" sz="2000" dirty="0"/>
                <a:t>       完美匹配数量不多，</a:t>
              </a:r>
              <a:endParaRPr kumimoji="1" lang="en-US" altLang="zh-CN" sz="2000" dirty="0"/>
            </a:p>
            <a:p>
              <a:r>
                <a:rPr kumimoji="1" lang="zh-CN" altLang="en-US" sz="2000" dirty="0"/>
                <a:t>       满足局部连通性的完美匹配更少</a:t>
              </a:r>
              <a:endParaRPr kumimoji="1" lang="en-US" altLang="zh-CN" sz="2000" dirty="0"/>
            </a:p>
            <a:p>
              <a:r>
                <a:rPr kumimoji="1" lang="zh-CN" altLang="en-US" sz="2000" dirty="0"/>
                <a:t>       </a:t>
              </a:r>
              <a:r>
                <a:rPr kumimoji="1" lang="zh-CN" altLang="en-US" sz="2000" b="1" dirty="0">
                  <a:solidFill>
                    <a:srgbClr val="39639A"/>
                  </a:solidFill>
                  <a:latin typeface="Microsoft YaHei" panose="020B0503020204020204" pitchFamily="34" charset="-122"/>
                  <a:ea typeface="Microsoft YaHei" panose="020B0503020204020204" pitchFamily="34" charset="-122"/>
                </a:rPr>
                <a:t>枚举出每一个</a:t>
              </a:r>
              <a:r>
                <a:rPr kumimoji="1" lang="en-US" altLang="zh-CN" sz="2000" b="1" dirty="0">
                  <a:solidFill>
                    <a:srgbClr val="39639A"/>
                  </a:solidFill>
                  <a:latin typeface="Microsoft YaHei" panose="020B0503020204020204" pitchFamily="34" charset="-122"/>
                  <a:ea typeface="Microsoft YaHei" panose="020B0503020204020204" pitchFamily="34" charset="-122"/>
                </a:rPr>
                <a:t>candidate</a:t>
              </a:r>
              <a:r>
                <a:rPr kumimoji="1" lang="zh-CN" altLang="en-US" sz="2000" b="1" dirty="0">
                  <a:solidFill>
                    <a:srgbClr val="39639A"/>
                  </a:solidFill>
                  <a:latin typeface="Microsoft YaHei" panose="020B0503020204020204" pitchFamily="34" charset="-122"/>
                  <a:ea typeface="Microsoft YaHei" panose="020B0503020204020204" pitchFamily="34" charset="-122"/>
                </a:rPr>
                <a:t>是不困难的</a:t>
              </a:r>
              <a:endParaRPr kumimoji="1" lang="en-US" altLang="zh-CN" sz="2000" b="1" dirty="0">
                <a:solidFill>
                  <a:srgbClr val="39639A"/>
                </a:solidFill>
                <a:latin typeface="Microsoft YaHei" panose="020B0503020204020204" pitchFamily="34" charset="-122"/>
                <a:ea typeface="Microsoft YaHei" panose="020B0503020204020204" pitchFamily="34" charset="-122"/>
              </a:endParaRPr>
            </a:p>
          </p:txBody>
        </p:sp>
      </p:grpSp>
      <p:sp>
        <p:nvSpPr>
          <p:cNvPr id="88" name="文本框 87">
            <a:extLst>
              <a:ext uri="{FF2B5EF4-FFF2-40B4-BE49-F238E27FC236}">
                <a16:creationId xmlns:a16="http://schemas.microsoft.com/office/drawing/2014/main" id="{F66EA285-A499-FD96-B150-EE4124E9AD21}"/>
              </a:ext>
            </a:extLst>
          </p:cNvPr>
          <p:cNvSpPr txBox="1"/>
          <p:nvPr/>
        </p:nvSpPr>
        <p:spPr>
          <a:xfrm>
            <a:off x="617338" y="1469533"/>
            <a:ext cx="5689827" cy="400110"/>
          </a:xfrm>
          <a:prstGeom prst="rect">
            <a:avLst/>
          </a:prstGeom>
          <a:noFill/>
        </p:spPr>
        <p:txBody>
          <a:bodyPr wrap="none" rtlCol="0">
            <a:spAutoFit/>
          </a:bodyPr>
          <a:lstStyle/>
          <a:p>
            <a:r>
              <a:rPr kumimoji="1" lang="zh-CN" altLang="en-US" sz="2000" b="1" dirty="0">
                <a:solidFill>
                  <a:srgbClr val="39639A"/>
                </a:solidFill>
                <a:latin typeface="Microsoft YaHei" panose="020B0503020204020204" pitchFamily="34" charset="-122"/>
                <a:ea typeface="Microsoft YaHei" panose="020B0503020204020204" pitchFamily="34" charset="-122"/>
              </a:rPr>
              <a:t>基础操作：边分割 </a:t>
            </a:r>
            <a:r>
              <a:rPr kumimoji="1" lang="en-US" altLang="zh-CN" sz="2000" b="1" dirty="0">
                <a:solidFill>
                  <a:srgbClr val="39639A"/>
                </a:solidFill>
                <a:latin typeface="Microsoft YaHei" panose="020B0503020204020204" pitchFamily="34" charset="-122"/>
                <a:ea typeface="Microsoft YaHei" panose="020B0503020204020204" pitchFamily="34" charset="-122"/>
              </a:rPr>
              <a:t>—</a:t>
            </a:r>
            <a:r>
              <a:rPr kumimoji="1" lang="zh-CN" altLang="en-US" sz="2000" b="1" dirty="0">
                <a:solidFill>
                  <a:srgbClr val="39639A"/>
                </a:solidFill>
                <a:latin typeface="Microsoft YaHei" panose="020B0503020204020204" pitchFamily="34" charset="-122"/>
                <a:ea typeface="Microsoft YaHei" panose="020B0503020204020204" pitchFamily="34" charset="-122"/>
              </a:rPr>
              <a:t> </a:t>
            </a:r>
            <a:r>
              <a:rPr kumimoji="1" lang="en-US" altLang="zh-CN" sz="2000" b="1" dirty="0">
                <a:solidFill>
                  <a:srgbClr val="39639A"/>
                </a:solidFill>
                <a:latin typeface="Microsoft YaHei" panose="020B0503020204020204" pitchFamily="34" charset="-122"/>
                <a:ea typeface="Microsoft YaHei" panose="020B0503020204020204" pitchFamily="34" charset="-122"/>
              </a:rPr>
              <a:t>Find</a:t>
            </a:r>
            <a:r>
              <a:rPr kumimoji="1" lang="zh-CN" altLang="en-US" sz="2000" b="1" dirty="0">
                <a:solidFill>
                  <a:srgbClr val="39639A"/>
                </a:solidFill>
                <a:latin typeface="Microsoft YaHei" panose="020B0503020204020204" pitchFamily="34" charset="-122"/>
                <a:ea typeface="Microsoft YaHei" panose="020B0503020204020204" pitchFamily="34" charset="-122"/>
              </a:rPr>
              <a:t> </a:t>
            </a:r>
            <a:r>
              <a:rPr kumimoji="1" lang="en-US" altLang="zh-CN" sz="2000" b="1" dirty="0">
                <a:solidFill>
                  <a:srgbClr val="39639A"/>
                </a:solidFill>
                <a:latin typeface="Microsoft YaHei" panose="020B0503020204020204" pitchFamily="34" charset="-122"/>
                <a:ea typeface="Microsoft YaHei" panose="020B0503020204020204" pitchFamily="34" charset="-122"/>
              </a:rPr>
              <a:t>the</a:t>
            </a:r>
            <a:r>
              <a:rPr kumimoji="1" lang="zh-CN" altLang="en-US" sz="2000" b="1" dirty="0">
                <a:solidFill>
                  <a:srgbClr val="39639A"/>
                </a:solidFill>
                <a:latin typeface="Microsoft YaHei" panose="020B0503020204020204" pitchFamily="34" charset="-122"/>
                <a:ea typeface="Microsoft YaHei" panose="020B0503020204020204" pitchFamily="34" charset="-122"/>
              </a:rPr>
              <a:t> </a:t>
            </a:r>
            <a:r>
              <a:rPr kumimoji="1" lang="en-US" altLang="zh-CN" sz="2000" b="1" dirty="0">
                <a:solidFill>
                  <a:srgbClr val="39639A"/>
                </a:solidFill>
                <a:latin typeface="Microsoft YaHei" panose="020B0503020204020204" pitchFamily="34" charset="-122"/>
                <a:ea typeface="Microsoft YaHei" panose="020B0503020204020204" pitchFamily="34" charset="-122"/>
              </a:rPr>
              <a:t>best</a:t>
            </a:r>
            <a:r>
              <a:rPr kumimoji="1" lang="zh-CN" altLang="en-US" sz="2000" b="1" dirty="0">
                <a:solidFill>
                  <a:srgbClr val="39639A"/>
                </a:solidFill>
                <a:latin typeface="Microsoft YaHei" panose="020B0503020204020204" pitchFamily="34" charset="-122"/>
                <a:ea typeface="Microsoft YaHei" panose="020B0503020204020204" pitchFamily="34" charset="-122"/>
              </a:rPr>
              <a:t> </a:t>
            </a:r>
            <a:r>
              <a:rPr kumimoji="1" lang="en-US" altLang="zh-CN" sz="2000" b="1" dirty="0">
                <a:solidFill>
                  <a:srgbClr val="39639A"/>
                </a:solidFill>
                <a:latin typeface="Microsoft YaHei" panose="020B0503020204020204" pitchFamily="34" charset="-122"/>
                <a:ea typeface="Microsoft YaHei" panose="020B0503020204020204" pitchFamily="34" charset="-122"/>
              </a:rPr>
              <a:t>candidate</a:t>
            </a:r>
            <a:endParaRPr kumimoji="1" lang="zh-CN" altLang="en-US" sz="2000" b="1" dirty="0">
              <a:solidFill>
                <a:srgbClr val="39639A"/>
              </a:solidFill>
              <a:latin typeface="Microsoft YaHei" panose="020B0503020204020204" pitchFamily="34" charset="-122"/>
              <a:ea typeface="Microsoft YaHei" panose="020B0503020204020204" pitchFamily="34" charset="-122"/>
            </a:endParaRPr>
          </a:p>
        </p:txBody>
      </p:sp>
      <p:grpSp>
        <p:nvGrpSpPr>
          <p:cNvPr id="95" name="组合 94">
            <a:extLst>
              <a:ext uri="{FF2B5EF4-FFF2-40B4-BE49-F238E27FC236}">
                <a16:creationId xmlns:a16="http://schemas.microsoft.com/office/drawing/2014/main" id="{D815C580-24F2-D150-CD54-C24C4554E5BB}"/>
              </a:ext>
            </a:extLst>
          </p:cNvPr>
          <p:cNvGrpSpPr/>
          <p:nvPr/>
        </p:nvGrpSpPr>
        <p:grpSpPr>
          <a:xfrm>
            <a:off x="929302" y="5010798"/>
            <a:ext cx="6638207" cy="1079280"/>
            <a:chOff x="929104" y="5352234"/>
            <a:chExt cx="6638207" cy="1079280"/>
          </a:xfrm>
        </p:grpSpPr>
        <p:sp>
          <p:nvSpPr>
            <p:cNvPr id="89" name="文本框 88">
              <a:extLst>
                <a:ext uri="{FF2B5EF4-FFF2-40B4-BE49-F238E27FC236}">
                  <a16:creationId xmlns:a16="http://schemas.microsoft.com/office/drawing/2014/main" id="{F70EC2E0-0A16-CA03-F8F6-FF0FAEC89091}"/>
                </a:ext>
              </a:extLst>
            </p:cNvPr>
            <p:cNvSpPr txBox="1"/>
            <p:nvPr/>
          </p:nvSpPr>
          <p:spPr>
            <a:xfrm>
              <a:off x="929104" y="5352234"/>
              <a:ext cx="1941557" cy="400110"/>
            </a:xfrm>
            <a:prstGeom prst="rect">
              <a:avLst/>
            </a:prstGeom>
            <a:noFill/>
          </p:spPr>
          <p:txBody>
            <a:bodyPr wrap="none" rtlCol="0">
              <a:spAutoFit/>
            </a:bodyPr>
            <a:lstStyle/>
            <a:p>
              <a:r>
                <a:rPr kumimoji="1" lang="en-US" altLang="zh-CN" sz="2000" dirty="0">
                  <a:latin typeface="Times New Roman" panose="02020603050405020304" pitchFamily="18" charset="0"/>
                  <a:cs typeface="Times New Roman" panose="02020603050405020304" pitchFamily="18" charset="0"/>
                </a:rPr>
                <a:t>Best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candidate</a:t>
              </a:r>
              <a:r>
                <a:rPr kumimoji="1" lang="zh-CN" altLang="en-US" sz="2000" dirty="0">
                  <a:latin typeface="Times New Roman" panose="02020603050405020304" pitchFamily="18" charset="0"/>
                  <a:cs typeface="Times New Roman" panose="02020603050405020304" pitchFamily="18" charset="0"/>
                </a:rPr>
                <a:t>：</a:t>
              </a:r>
            </a:p>
          </p:txBody>
        </p:sp>
        <p:pic>
          <p:nvPicPr>
            <p:cNvPr id="90" name="图片 89">
              <a:extLst>
                <a:ext uri="{FF2B5EF4-FFF2-40B4-BE49-F238E27FC236}">
                  <a16:creationId xmlns:a16="http://schemas.microsoft.com/office/drawing/2014/main" id="{5846DDB5-B43F-17EE-5954-238755605CDC}"/>
                </a:ext>
              </a:extLst>
            </p:cNvPr>
            <p:cNvPicPr>
              <a:picLocks noChangeAspect="1"/>
            </p:cNvPicPr>
            <p:nvPr/>
          </p:nvPicPr>
          <p:blipFill rotWithShape="1">
            <a:blip r:embed="rId5"/>
            <a:srcRect t="5798"/>
            <a:stretch/>
          </p:blipFill>
          <p:spPr>
            <a:xfrm>
              <a:off x="933355" y="5690775"/>
              <a:ext cx="6633956" cy="740739"/>
            </a:xfrm>
            <a:prstGeom prst="rect">
              <a:avLst/>
            </a:prstGeom>
          </p:spPr>
        </p:pic>
      </p:grpSp>
      <p:grpSp>
        <p:nvGrpSpPr>
          <p:cNvPr id="91" name="组合 90">
            <a:extLst>
              <a:ext uri="{FF2B5EF4-FFF2-40B4-BE49-F238E27FC236}">
                <a16:creationId xmlns:a16="http://schemas.microsoft.com/office/drawing/2014/main" id="{8C8C51C5-F427-585B-A09D-93E2F3A9086D}"/>
              </a:ext>
            </a:extLst>
          </p:cNvPr>
          <p:cNvGrpSpPr/>
          <p:nvPr/>
        </p:nvGrpSpPr>
        <p:grpSpPr>
          <a:xfrm>
            <a:off x="5438360" y="1830866"/>
            <a:ext cx="6633956" cy="3640551"/>
            <a:chOff x="5446041" y="2249788"/>
            <a:chExt cx="6633956" cy="3640551"/>
          </a:xfrm>
        </p:grpSpPr>
        <p:grpSp>
          <p:nvGrpSpPr>
            <p:cNvPr id="86" name="组合 85">
              <a:extLst>
                <a:ext uri="{FF2B5EF4-FFF2-40B4-BE49-F238E27FC236}">
                  <a16:creationId xmlns:a16="http://schemas.microsoft.com/office/drawing/2014/main" id="{27E452C1-168F-C696-1A2A-2D76749ED8DD}"/>
                </a:ext>
              </a:extLst>
            </p:cNvPr>
            <p:cNvGrpSpPr/>
            <p:nvPr/>
          </p:nvGrpSpPr>
          <p:grpSpPr>
            <a:xfrm>
              <a:off x="5446041" y="2249788"/>
              <a:ext cx="6633956" cy="1658489"/>
              <a:chOff x="5479478" y="2016114"/>
              <a:chExt cx="6633956" cy="1658489"/>
            </a:xfrm>
          </p:grpSpPr>
          <p:pic>
            <p:nvPicPr>
              <p:cNvPr id="11" name="图片 10">
                <a:extLst>
                  <a:ext uri="{FF2B5EF4-FFF2-40B4-BE49-F238E27FC236}">
                    <a16:creationId xmlns:a16="http://schemas.microsoft.com/office/drawing/2014/main" id="{12D0993E-72D4-BF25-02D3-04E6573B096E}"/>
                  </a:ext>
                </a:extLst>
              </p:cNvPr>
              <p:cNvPicPr>
                <a:picLocks noChangeAspect="1"/>
              </p:cNvPicPr>
              <p:nvPr/>
            </p:nvPicPr>
            <p:blipFill>
              <a:blip r:embed="rId6"/>
              <a:stretch>
                <a:fillRect/>
              </a:stretch>
            </p:blipFill>
            <p:spPr>
              <a:xfrm>
                <a:off x="5479478" y="2016114"/>
                <a:ext cx="6633956" cy="1658489"/>
              </a:xfrm>
              <a:prstGeom prst="rect">
                <a:avLst/>
              </a:prstGeom>
            </p:spPr>
          </p:pic>
          <p:sp>
            <p:nvSpPr>
              <p:cNvPr id="13" name="椭圆 12">
                <a:extLst>
                  <a:ext uri="{FF2B5EF4-FFF2-40B4-BE49-F238E27FC236}">
                    <a16:creationId xmlns:a16="http://schemas.microsoft.com/office/drawing/2014/main" id="{8F34670E-647E-2248-CCE9-607AF53D7E18}"/>
                  </a:ext>
                </a:extLst>
              </p:cNvPr>
              <p:cNvSpPr>
                <a:spLocks noChangeAspect="1"/>
              </p:cNvSpPr>
              <p:nvPr/>
            </p:nvSpPr>
            <p:spPr>
              <a:xfrm>
                <a:off x="7828498" y="2660692"/>
                <a:ext cx="369332" cy="369332"/>
              </a:xfrm>
              <a:prstGeom prst="ellips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a:extLst>
                  <a:ext uri="{FF2B5EF4-FFF2-40B4-BE49-F238E27FC236}">
                    <a16:creationId xmlns:a16="http://schemas.microsoft.com/office/drawing/2014/main" id="{5706E172-CCB5-8AA3-141F-BA5346D72BEF}"/>
                  </a:ext>
                </a:extLst>
              </p:cNvPr>
              <p:cNvSpPr/>
              <p:nvPr/>
            </p:nvSpPr>
            <p:spPr>
              <a:xfrm>
                <a:off x="5632464" y="2719346"/>
                <a:ext cx="561602" cy="246491"/>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a:extLst>
                  <a:ext uri="{FF2B5EF4-FFF2-40B4-BE49-F238E27FC236}">
                    <a16:creationId xmlns:a16="http://schemas.microsoft.com/office/drawing/2014/main" id="{6448512A-EE55-110C-0EE1-A9A17EFD0E72}"/>
                  </a:ext>
                </a:extLst>
              </p:cNvPr>
              <p:cNvSpPr>
                <a:spLocks noChangeAspect="1"/>
              </p:cNvSpPr>
              <p:nvPr/>
            </p:nvSpPr>
            <p:spPr>
              <a:xfrm>
                <a:off x="5922485" y="2660692"/>
                <a:ext cx="369332" cy="369332"/>
              </a:xfrm>
              <a:prstGeom prst="ellips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F3E1426E-396E-FC9B-C630-4C0F6485959D}"/>
                  </a:ext>
                </a:extLst>
              </p:cNvPr>
              <p:cNvSpPr/>
              <p:nvPr/>
            </p:nvSpPr>
            <p:spPr>
              <a:xfrm>
                <a:off x="11254565" y="2719346"/>
                <a:ext cx="561602" cy="246491"/>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0" name="直线连接符 19">
                <a:extLst>
                  <a:ext uri="{FF2B5EF4-FFF2-40B4-BE49-F238E27FC236}">
                    <a16:creationId xmlns:a16="http://schemas.microsoft.com/office/drawing/2014/main" id="{98E9B89C-C63C-81A9-4C51-6303FAE02652}"/>
                  </a:ext>
                </a:extLst>
              </p:cNvPr>
              <p:cNvCxnSpPr>
                <a:cxnSpLocks/>
                <a:stCxn id="14" idx="7"/>
              </p:cNvCxnSpPr>
              <p:nvPr/>
            </p:nvCxnSpPr>
            <p:spPr>
              <a:xfrm flipV="1">
                <a:off x="6237730" y="2501365"/>
                <a:ext cx="290291" cy="2134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5B132161-B730-6103-990A-44D49E8C1138}"/>
                  </a:ext>
                </a:extLst>
              </p:cNvPr>
              <p:cNvCxnSpPr>
                <a:cxnSpLocks/>
                <a:stCxn id="13" idx="1"/>
              </p:cNvCxnSpPr>
              <p:nvPr/>
            </p:nvCxnSpPr>
            <p:spPr>
              <a:xfrm flipH="1" flipV="1">
                <a:off x="7567986" y="2491047"/>
                <a:ext cx="314599" cy="2237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35C7839F-2DDD-0A38-2DC9-886716E93DE9}"/>
                  </a:ext>
                </a:extLst>
              </p:cNvPr>
              <p:cNvCxnSpPr>
                <a:cxnSpLocks/>
                <a:endCxn id="14" idx="5"/>
              </p:cNvCxnSpPr>
              <p:nvPr/>
            </p:nvCxnSpPr>
            <p:spPr>
              <a:xfrm flipH="1" flipV="1">
                <a:off x="6237730" y="2975937"/>
                <a:ext cx="242930" cy="183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线连接符 29">
                <a:extLst>
                  <a:ext uri="{FF2B5EF4-FFF2-40B4-BE49-F238E27FC236}">
                    <a16:creationId xmlns:a16="http://schemas.microsoft.com/office/drawing/2014/main" id="{AA33F889-BD89-3E83-660C-4F2728019FA7}"/>
                  </a:ext>
                </a:extLst>
              </p:cNvPr>
              <p:cNvCxnSpPr>
                <a:cxnSpLocks/>
                <a:endCxn id="13" idx="3"/>
              </p:cNvCxnSpPr>
              <p:nvPr/>
            </p:nvCxnSpPr>
            <p:spPr>
              <a:xfrm flipV="1">
                <a:off x="7567986" y="2975937"/>
                <a:ext cx="314599" cy="2237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56E20E0A-315A-D1F9-4542-BF19795642CE}"/>
                  </a:ext>
                </a:extLst>
              </p:cNvPr>
              <p:cNvSpPr>
                <a:spLocks noChangeAspect="1"/>
              </p:cNvSpPr>
              <p:nvPr/>
            </p:nvSpPr>
            <p:spPr>
              <a:xfrm>
                <a:off x="11156814" y="2674283"/>
                <a:ext cx="369332" cy="369332"/>
              </a:xfrm>
              <a:prstGeom prst="ellips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0EC108CF-6E20-9AA8-37F1-003E7A1EEDB3}"/>
                  </a:ext>
                </a:extLst>
              </p:cNvPr>
              <p:cNvSpPr>
                <a:spLocks noChangeAspect="1"/>
              </p:cNvSpPr>
              <p:nvPr/>
            </p:nvSpPr>
            <p:spPr>
              <a:xfrm>
                <a:off x="9250801" y="2674283"/>
                <a:ext cx="369332" cy="369332"/>
              </a:xfrm>
              <a:prstGeom prst="ellips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5" name="直线连接符 34">
                <a:extLst>
                  <a:ext uri="{FF2B5EF4-FFF2-40B4-BE49-F238E27FC236}">
                    <a16:creationId xmlns:a16="http://schemas.microsoft.com/office/drawing/2014/main" id="{4FC7744A-F627-AFF0-727F-A83CE7752967}"/>
                  </a:ext>
                </a:extLst>
              </p:cNvPr>
              <p:cNvCxnSpPr>
                <a:cxnSpLocks/>
                <a:stCxn id="34" idx="7"/>
              </p:cNvCxnSpPr>
              <p:nvPr/>
            </p:nvCxnSpPr>
            <p:spPr>
              <a:xfrm flipV="1">
                <a:off x="9566046" y="2514956"/>
                <a:ext cx="290291" cy="2134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线连接符 35">
                <a:extLst>
                  <a:ext uri="{FF2B5EF4-FFF2-40B4-BE49-F238E27FC236}">
                    <a16:creationId xmlns:a16="http://schemas.microsoft.com/office/drawing/2014/main" id="{0DAE9DFC-FFA2-E378-2148-3289B5B8C0A3}"/>
                  </a:ext>
                </a:extLst>
              </p:cNvPr>
              <p:cNvCxnSpPr>
                <a:cxnSpLocks/>
                <a:stCxn id="33" idx="1"/>
              </p:cNvCxnSpPr>
              <p:nvPr/>
            </p:nvCxnSpPr>
            <p:spPr>
              <a:xfrm flipH="1" flipV="1">
                <a:off x="10896302" y="2504638"/>
                <a:ext cx="314599" cy="2237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3A43FE8F-947C-CC3A-79A8-B055AC3A7A82}"/>
                  </a:ext>
                </a:extLst>
              </p:cNvPr>
              <p:cNvCxnSpPr>
                <a:cxnSpLocks/>
                <a:endCxn id="34" idx="5"/>
              </p:cNvCxnSpPr>
              <p:nvPr/>
            </p:nvCxnSpPr>
            <p:spPr>
              <a:xfrm flipH="1" flipV="1">
                <a:off x="9566046" y="2989528"/>
                <a:ext cx="242930" cy="183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线连接符 37">
                <a:extLst>
                  <a:ext uri="{FF2B5EF4-FFF2-40B4-BE49-F238E27FC236}">
                    <a16:creationId xmlns:a16="http://schemas.microsoft.com/office/drawing/2014/main" id="{2D05A611-BD3D-EE6D-5507-5B08F5A8F146}"/>
                  </a:ext>
                </a:extLst>
              </p:cNvPr>
              <p:cNvCxnSpPr>
                <a:cxnSpLocks/>
                <a:endCxn id="33" idx="3"/>
              </p:cNvCxnSpPr>
              <p:nvPr/>
            </p:nvCxnSpPr>
            <p:spPr>
              <a:xfrm flipV="1">
                <a:off x="10896302" y="2989528"/>
                <a:ext cx="314599" cy="2237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组合 86">
              <a:extLst>
                <a:ext uri="{FF2B5EF4-FFF2-40B4-BE49-F238E27FC236}">
                  <a16:creationId xmlns:a16="http://schemas.microsoft.com/office/drawing/2014/main" id="{6659A2A7-BB26-9EB2-86D1-498D9037839A}"/>
                </a:ext>
              </a:extLst>
            </p:cNvPr>
            <p:cNvGrpSpPr/>
            <p:nvPr/>
          </p:nvGrpSpPr>
          <p:grpSpPr>
            <a:xfrm>
              <a:off x="5599027" y="4057964"/>
              <a:ext cx="6327082" cy="1832375"/>
              <a:chOff x="5632464" y="4265570"/>
              <a:chExt cx="6327082" cy="1832375"/>
            </a:xfrm>
          </p:grpSpPr>
          <p:pic>
            <p:nvPicPr>
              <p:cNvPr id="12" name="图片 11">
                <a:extLst>
                  <a:ext uri="{FF2B5EF4-FFF2-40B4-BE49-F238E27FC236}">
                    <a16:creationId xmlns:a16="http://schemas.microsoft.com/office/drawing/2014/main" id="{E51E851B-2D52-116C-6081-C6DE32A88C5B}"/>
                  </a:ext>
                </a:extLst>
              </p:cNvPr>
              <p:cNvPicPr>
                <a:picLocks noChangeAspect="1"/>
              </p:cNvPicPr>
              <p:nvPr/>
            </p:nvPicPr>
            <p:blipFill>
              <a:blip r:embed="rId7"/>
              <a:stretch>
                <a:fillRect/>
              </a:stretch>
            </p:blipFill>
            <p:spPr>
              <a:xfrm>
                <a:off x="5632464" y="4265570"/>
                <a:ext cx="6327082" cy="1832375"/>
              </a:xfrm>
              <a:prstGeom prst="rect">
                <a:avLst/>
              </a:prstGeom>
              <a:solidFill>
                <a:srgbClr val="E6E6E6"/>
              </a:solidFill>
            </p:spPr>
          </p:pic>
          <p:sp>
            <p:nvSpPr>
              <p:cNvPr id="47" name="矩形 46">
                <a:extLst>
                  <a:ext uri="{FF2B5EF4-FFF2-40B4-BE49-F238E27FC236}">
                    <a16:creationId xmlns:a16="http://schemas.microsoft.com/office/drawing/2014/main" id="{69AC9F75-4983-A0DD-DD45-D4ADFC45E131}"/>
                  </a:ext>
                </a:extLst>
              </p:cNvPr>
              <p:cNvSpPr/>
              <p:nvPr/>
            </p:nvSpPr>
            <p:spPr>
              <a:xfrm>
                <a:off x="5733589" y="5058511"/>
                <a:ext cx="561602" cy="246491"/>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矩形 47">
                <a:extLst>
                  <a:ext uri="{FF2B5EF4-FFF2-40B4-BE49-F238E27FC236}">
                    <a16:creationId xmlns:a16="http://schemas.microsoft.com/office/drawing/2014/main" id="{F779EFC2-29DC-9BBB-ACE1-84D497FFF045}"/>
                  </a:ext>
                </a:extLst>
              </p:cNvPr>
              <p:cNvSpPr/>
              <p:nvPr/>
            </p:nvSpPr>
            <p:spPr>
              <a:xfrm>
                <a:off x="11238099" y="5058511"/>
                <a:ext cx="561602" cy="246491"/>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a:extLst>
                  <a:ext uri="{FF2B5EF4-FFF2-40B4-BE49-F238E27FC236}">
                    <a16:creationId xmlns:a16="http://schemas.microsoft.com/office/drawing/2014/main" id="{B5772D7F-DF8B-0790-05BF-193442518A34}"/>
                  </a:ext>
                </a:extLst>
              </p:cNvPr>
              <p:cNvSpPr>
                <a:spLocks noChangeAspect="1"/>
              </p:cNvSpPr>
              <p:nvPr/>
            </p:nvSpPr>
            <p:spPr>
              <a:xfrm>
                <a:off x="5922485" y="4956541"/>
                <a:ext cx="369332" cy="369332"/>
              </a:xfrm>
              <a:prstGeom prst="ellips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0" name="直线连接符 49">
                <a:extLst>
                  <a:ext uri="{FF2B5EF4-FFF2-40B4-BE49-F238E27FC236}">
                    <a16:creationId xmlns:a16="http://schemas.microsoft.com/office/drawing/2014/main" id="{040C58C3-31E7-24E5-9F97-028262DE8F4E}"/>
                  </a:ext>
                </a:extLst>
              </p:cNvPr>
              <p:cNvCxnSpPr>
                <a:cxnSpLocks/>
              </p:cNvCxnSpPr>
              <p:nvPr/>
            </p:nvCxnSpPr>
            <p:spPr>
              <a:xfrm flipV="1">
                <a:off x="6255654" y="4802180"/>
                <a:ext cx="290291" cy="2134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线连接符 52">
                <a:extLst>
                  <a:ext uri="{FF2B5EF4-FFF2-40B4-BE49-F238E27FC236}">
                    <a16:creationId xmlns:a16="http://schemas.microsoft.com/office/drawing/2014/main" id="{E2E2BC30-5EA8-C397-EDFE-CAA29BA3DF97}"/>
                  </a:ext>
                </a:extLst>
              </p:cNvPr>
              <p:cNvCxnSpPr>
                <a:cxnSpLocks/>
              </p:cNvCxnSpPr>
              <p:nvPr/>
            </p:nvCxnSpPr>
            <p:spPr>
              <a:xfrm flipH="1" flipV="1">
                <a:off x="6246142" y="5256336"/>
                <a:ext cx="242930" cy="183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C716DF8C-CC87-8D80-43B7-ED90F9B6BB26}"/>
                  </a:ext>
                </a:extLst>
              </p:cNvPr>
              <p:cNvSpPr>
                <a:spLocks noChangeAspect="1"/>
              </p:cNvSpPr>
              <p:nvPr/>
            </p:nvSpPr>
            <p:spPr>
              <a:xfrm>
                <a:off x="8099962" y="4974703"/>
                <a:ext cx="369332" cy="369332"/>
              </a:xfrm>
              <a:prstGeom prst="ellips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a:extLst>
                  <a:ext uri="{FF2B5EF4-FFF2-40B4-BE49-F238E27FC236}">
                    <a16:creationId xmlns:a16="http://schemas.microsoft.com/office/drawing/2014/main" id="{47686442-C06C-C4D6-ED84-253219EF9A94}"/>
                  </a:ext>
                </a:extLst>
              </p:cNvPr>
              <p:cNvSpPr>
                <a:spLocks noChangeAspect="1"/>
              </p:cNvSpPr>
              <p:nvPr/>
            </p:nvSpPr>
            <p:spPr>
              <a:xfrm>
                <a:off x="9089449" y="4974703"/>
                <a:ext cx="369332" cy="369332"/>
              </a:xfrm>
              <a:prstGeom prst="ellipse">
                <a:avLst/>
              </a:prstGeom>
              <a:solidFill>
                <a:srgbClr val="E6E6E6"/>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9" name="直线连接符 68">
                <a:extLst>
                  <a:ext uri="{FF2B5EF4-FFF2-40B4-BE49-F238E27FC236}">
                    <a16:creationId xmlns:a16="http://schemas.microsoft.com/office/drawing/2014/main" id="{65BEFDF4-3E3E-BDED-B058-FE93A4AAD5F7}"/>
                  </a:ext>
                </a:extLst>
              </p:cNvPr>
              <p:cNvCxnSpPr>
                <a:cxnSpLocks/>
              </p:cNvCxnSpPr>
              <p:nvPr/>
            </p:nvCxnSpPr>
            <p:spPr>
              <a:xfrm flipV="1">
                <a:off x="9422618" y="4820342"/>
                <a:ext cx="290291" cy="2134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线连接符 69">
                <a:extLst>
                  <a:ext uri="{FF2B5EF4-FFF2-40B4-BE49-F238E27FC236}">
                    <a16:creationId xmlns:a16="http://schemas.microsoft.com/office/drawing/2014/main" id="{DC156EA3-6E78-26EC-79B6-50370BB3F9D4}"/>
                  </a:ext>
                </a:extLst>
              </p:cNvPr>
              <p:cNvCxnSpPr>
                <a:cxnSpLocks/>
              </p:cNvCxnSpPr>
              <p:nvPr/>
            </p:nvCxnSpPr>
            <p:spPr>
              <a:xfrm flipH="1" flipV="1">
                <a:off x="9413106" y="5274498"/>
                <a:ext cx="242930" cy="183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线连接符 70">
                <a:extLst>
                  <a:ext uri="{FF2B5EF4-FFF2-40B4-BE49-F238E27FC236}">
                    <a16:creationId xmlns:a16="http://schemas.microsoft.com/office/drawing/2014/main" id="{2C617693-5A7D-31B2-640F-AC816656A053}"/>
                  </a:ext>
                </a:extLst>
              </p:cNvPr>
              <p:cNvCxnSpPr>
                <a:cxnSpLocks/>
                <a:stCxn id="58" idx="1"/>
              </p:cNvCxnSpPr>
              <p:nvPr/>
            </p:nvCxnSpPr>
            <p:spPr>
              <a:xfrm flipH="1" flipV="1">
                <a:off x="7845834" y="4793052"/>
                <a:ext cx="308215" cy="2357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线连接符 74">
                <a:extLst>
                  <a:ext uri="{FF2B5EF4-FFF2-40B4-BE49-F238E27FC236}">
                    <a16:creationId xmlns:a16="http://schemas.microsoft.com/office/drawing/2014/main" id="{7DE55FD6-C6C2-606C-F838-ACF7B8D84571}"/>
                  </a:ext>
                </a:extLst>
              </p:cNvPr>
              <p:cNvCxnSpPr>
                <a:cxnSpLocks/>
              </p:cNvCxnSpPr>
              <p:nvPr/>
            </p:nvCxnSpPr>
            <p:spPr>
              <a:xfrm flipV="1">
                <a:off x="7792595" y="5325873"/>
                <a:ext cx="383957" cy="28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椭圆 80">
                <a:extLst>
                  <a:ext uri="{FF2B5EF4-FFF2-40B4-BE49-F238E27FC236}">
                    <a16:creationId xmlns:a16="http://schemas.microsoft.com/office/drawing/2014/main" id="{0AA5EC69-2542-D5CB-533D-D8B86C416DFD}"/>
                  </a:ext>
                </a:extLst>
              </p:cNvPr>
              <p:cNvSpPr>
                <a:spLocks noChangeAspect="1"/>
              </p:cNvSpPr>
              <p:nvPr/>
            </p:nvSpPr>
            <p:spPr>
              <a:xfrm>
                <a:off x="11255522" y="4988353"/>
                <a:ext cx="369332" cy="369332"/>
              </a:xfrm>
              <a:prstGeom prst="ellipse">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2" name="直线连接符 81">
                <a:extLst>
                  <a:ext uri="{FF2B5EF4-FFF2-40B4-BE49-F238E27FC236}">
                    <a16:creationId xmlns:a16="http://schemas.microsoft.com/office/drawing/2014/main" id="{6BB7B0B0-8E17-C33A-2F66-63077503C970}"/>
                  </a:ext>
                </a:extLst>
              </p:cNvPr>
              <p:cNvCxnSpPr>
                <a:cxnSpLocks/>
                <a:stCxn id="81" idx="1"/>
              </p:cNvCxnSpPr>
              <p:nvPr/>
            </p:nvCxnSpPr>
            <p:spPr>
              <a:xfrm flipH="1" flipV="1">
                <a:off x="11001394" y="4806702"/>
                <a:ext cx="308215" cy="2357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id="{888A5084-453C-1A1F-6013-F54BDC2D8ECA}"/>
                  </a:ext>
                </a:extLst>
              </p:cNvPr>
              <p:cNvCxnSpPr>
                <a:cxnSpLocks/>
              </p:cNvCxnSpPr>
              <p:nvPr/>
            </p:nvCxnSpPr>
            <p:spPr>
              <a:xfrm flipV="1">
                <a:off x="10948155" y="5339523"/>
                <a:ext cx="383957" cy="28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4" name="文本框 83">
              <a:extLst>
                <a:ext uri="{FF2B5EF4-FFF2-40B4-BE49-F238E27FC236}">
                  <a16:creationId xmlns:a16="http://schemas.microsoft.com/office/drawing/2014/main" id="{81D8C297-08F8-922A-5B44-65D7A381252A}"/>
                </a:ext>
              </a:extLst>
            </p:cNvPr>
            <p:cNvSpPr txBox="1"/>
            <p:nvPr/>
          </p:nvSpPr>
          <p:spPr>
            <a:xfrm>
              <a:off x="10188968" y="3770031"/>
              <a:ext cx="704335" cy="400110"/>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G</a:t>
              </a:r>
              <a:r>
                <a:rPr kumimoji="1" lang="en-US" altLang="zh-CN" sz="2000" baseline="-25000" dirty="0">
                  <a:latin typeface="Times New Roman" panose="02020603050405020304" pitchFamily="18" charset="0"/>
                  <a:cs typeface="Times New Roman" panose="02020603050405020304" pitchFamily="18" charset="0"/>
                </a:rPr>
                <a:t>i</a:t>
              </a:r>
              <a:endParaRPr kumimoji="1" lang="zh-CN" altLang="en-US" sz="2000" baseline="-25000" dirty="0">
                <a:latin typeface="Times New Roman" panose="02020603050405020304" pitchFamily="18" charset="0"/>
                <a:cs typeface="Times New Roman" panose="02020603050405020304" pitchFamily="18" charset="0"/>
              </a:endParaRPr>
            </a:p>
          </p:txBody>
        </p:sp>
        <p:sp>
          <p:nvSpPr>
            <p:cNvPr id="85" name="文本框 84">
              <a:extLst>
                <a:ext uri="{FF2B5EF4-FFF2-40B4-BE49-F238E27FC236}">
                  <a16:creationId xmlns:a16="http://schemas.microsoft.com/office/drawing/2014/main" id="{15512A01-4F72-9632-FB08-17D763A7997C}"/>
                </a:ext>
              </a:extLst>
            </p:cNvPr>
            <p:cNvSpPr txBox="1"/>
            <p:nvPr/>
          </p:nvSpPr>
          <p:spPr>
            <a:xfrm>
              <a:off x="6736572" y="3707321"/>
              <a:ext cx="704335" cy="400110"/>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G</a:t>
              </a:r>
              <a:r>
                <a:rPr kumimoji="1" lang="en-US" altLang="zh-CN" sz="2000" baseline="-25000" dirty="0">
                  <a:latin typeface="Times New Roman" panose="02020603050405020304" pitchFamily="18" charset="0"/>
                  <a:cs typeface="Times New Roman" panose="02020603050405020304" pitchFamily="18" charset="0"/>
                </a:rPr>
                <a:t>i-1</a:t>
              </a:r>
              <a:endParaRPr kumimoji="1" lang="zh-CN" altLang="en-US" sz="2000" baseline="-25000" dirty="0">
                <a:latin typeface="Times New Roman" panose="02020603050405020304" pitchFamily="18" charset="0"/>
                <a:cs typeface="Times New Roman" panose="02020603050405020304" pitchFamily="18" charset="0"/>
              </a:endParaRPr>
            </a:p>
          </p:txBody>
        </p:sp>
      </p:grpSp>
      <p:grpSp>
        <p:nvGrpSpPr>
          <p:cNvPr id="112" name="组合 111">
            <a:extLst>
              <a:ext uri="{FF2B5EF4-FFF2-40B4-BE49-F238E27FC236}">
                <a16:creationId xmlns:a16="http://schemas.microsoft.com/office/drawing/2014/main" id="{CF7CB8F6-43FD-CAE4-5A94-74835826319D}"/>
              </a:ext>
            </a:extLst>
          </p:cNvPr>
          <p:cNvGrpSpPr/>
          <p:nvPr/>
        </p:nvGrpSpPr>
        <p:grpSpPr>
          <a:xfrm>
            <a:off x="5592341" y="3645184"/>
            <a:ext cx="2944113" cy="1821619"/>
            <a:chOff x="6517282" y="231183"/>
            <a:chExt cx="2770153" cy="1625600"/>
          </a:xfrm>
        </p:grpSpPr>
        <p:grpSp>
          <p:nvGrpSpPr>
            <p:cNvPr id="110" name="组合 109">
              <a:extLst>
                <a:ext uri="{FF2B5EF4-FFF2-40B4-BE49-F238E27FC236}">
                  <a16:creationId xmlns:a16="http://schemas.microsoft.com/office/drawing/2014/main" id="{0376C42C-80A9-60E6-7540-44905CE5629F}"/>
                </a:ext>
              </a:extLst>
            </p:cNvPr>
            <p:cNvGrpSpPr/>
            <p:nvPr/>
          </p:nvGrpSpPr>
          <p:grpSpPr>
            <a:xfrm>
              <a:off x="6517282" y="231183"/>
              <a:ext cx="2770153" cy="1625600"/>
              <a:chOff x="6517282" y="231183"/>
              <a:chExt cx="2770153" cy="1625600"/>
            </a:xfrm>
          </p:grpSpPr>
          <p:pic>
            <p:nvPicPr>
              <p:cNvPr id="97" name="图片 96">
                <a:extLst>
                  <a:ext uri="{FF2B5EF4-FFF2-40B4-BE49-F238E27FC236}">
                    <a16:creationId xmlns:a16="http://schemas.microsoft.com/office/drawing/2014/main" id="{0BFE3F05-AE74-CDB1-636E-2C5DF856C8EA}"/>
                  </a:ext>
                </a:extLst>
              </p:cNvPr>
              <p:cNvPicPr>
                <a:picLocks noChangeAspect="1"/>
              </p:cNvPicPr>
              <p:nvPr/>
            </p:nvPicPr>
            <p:blipFill rotWithShape="1">
              <a:blip r:embed="rId8"/>
              <a:srcRect r="4332"/>
              <a:stretch/>
            </p:blipFill>
            <p:spPr>
              <a:xfrm>
                <a:off x="6517282" y="231183"/>
                <a:ext cx="2770153" cy="1625600"/>
              </a:xfrm>
              <a:prstGeom prst="rect">
                <a:avLst/>
              </a:prstGeom>
            </p:spPr>
          </p:pic>
          <p:sp>
            <p:nvSpPr>
              <p:cNvPr id="98" name="矩形 97">
                <a:extLst>
                  <a:ext uri="{FF2B5EF4-FFF2-40B4-BE49-F238E27FC236}">
                    <a16:creationId xmlns:a16="http://schemas.microsoft.com/office/drawing/2014/main" id="{99CD08E5-9688-184C-5A42-093B434E8AAB}"/>
                  </a:ext>
                </a:extLst>
              </p:cNvPr>
              <p:cNvSpPr/>
              <p:nvPr/>
            </p:nvSpPr>
            <p:spPr>
              <a:xfrm>
                <a:off x="7633237" y="749883"/>
                <a:ext cx="719193" cy="5932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4" name="直线连接符 103">
                <a:extLst>
                  <a:ext uri="{FF2B5EF4-FFF2-40B4-BE49-F238E27FC236}">
                    <a16:creationId xmlns:a16="http://schemas.microsoft.com/office/drawing/2014/main" id="{ED0F95EF-60C5-C211-FBDC-80F83D04BF94}"/>
                  </a:ext>
                </a:extLst>
              </p:cNvPr>
              <p:cNvCxnSpPr>
                <a:cxnSpLocks/>
              </p:cNvCxnSpPr>
              <p:nvPr/>
            </p:nvCxnSpPr>
            <p:spPr>
              <a:xfrm flipV="1">
                <a:off x="8352430" y="745074"/>
                <a:ext cx="0" cy="5707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矩形 108">
                <a:extLst>
                  <a:ext uri="{FF2B5EF4-FFF2-40B4-BE49-F238E27FC236}">
                    <a16:creationId xmlns:a16="http://schemas.microsoft.com/office/drawing/2014/main" id="{1D67100F-D899-B6C0-6D61-89320287F7DB}"/>
                  </a:ext>
                </a:extLst>
              </p:cNvPr>
              <p:cNvSpPr/>
              <p:nvPr/>
            </p:nvSpPr>
            <p:spPr>
              <a:xfrm>
                <a:off x="7595438" y="1118404"/>
                <a:ext cx="327294" cy="1796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9" name="直线连接符 98">
                <a:extLst>
                  <a:ext uri="{FF2B5EF4-FFF2-40B4-BE49-F238E27FC236}">
                    <a16:creationId xmlns:a16="http://schemas.microsoft.com/office/drawing/2014/main" id="{7F090409-7F88-83A6-F375-7141FE645BAB}"/>
                  </a:ext>
                </a:extLst>
              </p:cNvPr>
              <p:cNvCxnSpPr>
                <a:cxnSpLocks/>
              </p:cNvCxnSpPr>
              <p:nvPr/>
            </p:nvCxnSpPr>
            <p:spPr>
              <a:xfrm flipV="1">
                <a:off x="7567509" y="705821"/>
                <a:ext cx="93024" cy="58562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1" name="文本框 110">
              <a:extLst>
                <a:ext uri="{FF2B5EF4-FFF2-40B4-BE49-F238E27FC236}">
                  <a16:creationId xmlns:a16="http://schemas.microsoft.com/office/drawing/2014/main" id="{59139F5F-6C12-1736-1687-E51F8FE8E711}"/>
                </a:ext>
              </a:extLst>
            </p:cNvPr>
            <p:cNvSpPr txBox="1"/>
            <p:nvPr/>
          </p:nvSpPr>
          <p:spPr>
            <a:xfrm>
              <a:off x="7764297" y="915197"/>
              <a:ext cx="415498" cy="369332"/>
            </a:xfrm>
            <a:prstGeom prst="rect">
              <a:avLst/>
            </a:prstGeom>
            <a:noFill/>
          </p:spPr>
          <p:txBody>
            <a:bodyPr wrap="none" rtlCol="0">
              <a:spAutoFit/>
            </a:bodyPr>
            <a:lstStyle/>
            <a:p>
              <a:r>
                <a:rPr kumimoji="1" lang="en-US" altLang="zh-CN" dirty="0"/>
                <a:t>❌</a:t>
              </a:r>
              <a:endParaRPr kumimoji="1" lang="zh-CN" altLang="en-US" dirty="0"/>
            </a:p>
          </p:txBody>
        </p:sp>
      </p:grpSp>
      <p:sp>
        <p:nvSpPr>
          <p:cNvPr id="116" name="文本框 115">
            <a:extLst>
              <a:ext uri="{FF2B5EF4-FFF2-40B4-BE49-F238E27FC236}">
                <a16:creationId xmlns:a16="http://schemas.microsoft.com/office/drawing/2014/main" id="{F8054BC7-7AC8-B35F-B0FF-2D50DCEB3691}"/>
              </a:ext>
            </a:extLst>
          </p:cNvPr>
          <p:cNvSpPr txBox="1"/>
          <p:nvPr/>
        </p:nvSpPr>
        <p:spPr>
          <a:xfrm>
            <a:off x="3942738" y="870676"/>
            <a:ext cx="4657685" cy="461665"/>
          </a:xfrm>
          <a:prstGeom prst="rect">
            <a:avLst/>
          </a:prstGeom>
          <a:noFill/>
        </p:spPr>
        <p:txBody>
          <a:bodyPr wrap="none" rtlCol="0">
            <a:spAutoFit/>
          </a:bodyPr>
          <a:lstStyle/>
          <a:p>
            <a:r>
              <a:rPr kumimoji="1" lang="en-US" altLang="zh-CN" sz="2400" b="1" dirty="0">
                <a:solidFill>
                  <a:srgbClr val="0070C0"/>
                </a:solidFill>
                <a:latin typeface="Times New Roman" panose="02020603050405020304" pitchFamily="18" charset="0"/>
                <a:cs typeface="Times New Roman" panose="02020603050405020304" pitchFamily="18" charset="0"/>
              </a:rPr>
              <a:t>Construct</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DLCP</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Graph</a:t>
            </a: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en-US" altLang="zh-CN" sz="2400" b="1" dirty="0">
                <a:solidFill>
                  <a:srgbClr val="0070C0"/>
                </a:solidFill>
                <a:latin typeface="Times New Roman" panose="02020603050405020304" pitchFamily="18" charset="0"/>
                <a:cs typeface="Times New Roman" panose="02020603050405020304" pitchFamily="18" charset="0"/>
              </a:rPr>
              <a:t>Sequence</a:t>
            </a:r>
            <a:endParaRPr kumimoji="1"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31817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1"/>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childTnLst>
              </p:cTn>
              <p:nextCondLst>
                <p:cond evt="onClick" delay="0">
                  <p:tgtEl>
                    <p:spTgt spid="91"/>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pitchFamily="34" charset="-122"/>
              </a:rPr>
              <a:t>路由有向树构建</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11151"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15" name="文本框 114">
            <a:extLst>
              <a:ext uri="{FF2B5EF4-FFF2-40B4-BE49-F238E27FC236}">
                <a16:creationId xmlns:a16="http://schemas.microsoft.com/office/drawing/2014/main" id="{844CD0DC-EFDB-EEE7-1544-564902126648}"/>
              </a:ext>
            </a:extLst>
          </p:cNvPr>
          <p:cNvSpPr txBox="1"/>
          <p:nvPr/>
        </p:nvSpPr>
        <p:spPr>
          <a:xfrm>
            <a:off x="3646515" y="837937"/>
            <a:ext cx="4898970" cy="461665"/>
          </a:xfrm>
          <a:prstGeom prst="rect">
            <a:avLst/>
          </a:prstGeom>
          <a:noFill/>
        </p:spPr>
        <p:txBody>
          <a:bodyPr wrap="none" rtlCol="0">
            <a:spAutoFit/>
          </a:bodyPr>
          <a:lstStyle/>
          <a:p>
            <a:r>
              <a:rPr kumimoji="1" lang="en-US" altLang="zh-CN" sz="2400" b="1" dirty="0">
                <a:solidFill>
                  <a:srgbClr val="0070C0"/>
                </a:solidFill>
                <a:latin typeface="Times New Roman" panose="02020603050405020304" pitchFamily="18" charset="0"/>
                <a:cs typeface="Times New Roman" panose="02020603050405020304" pitchFamily="18" charset="0"/>
              </a:rPr>
              <a:t>Routing Arborescence Construction</a:t>
            </a:r>
            <a:endParaRPr kumimoji="1" lang="zh-CN" altLang="en-US" sz="2400" b="1" dirty="0">
              <a:solidFill>
                <a:srgbClr val="0070C0"/>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09CFD0D0-5F5A-E343-2BE2-77AED3123D56}"/>
              </a:ext>
            </a:extLst>
          </p:cNvPr>
          <p:cNvSpPr txBox="1"/>
          <p:nvPr/>
        </p:nvSpPr>
        <p:spPr>
          <a:xfrm>
            <a:off x="617338" y="1425610"/>
            <a:ext cx="10701826" cy="769441"/>
          </a:xfrm>
          <a:prstGeom prst="rect">
            <a:avLst/>
          </a:prstGeom>
          <a:noFill/>
        </p:spPr>
        <p:txBody>
          <a:bodyPr wrap="square" rtlCol="0">
            <a:spAutoFit/>
          </a:bodyPr>
          <a:lstStyle/>
          <a:p>
            <a:r>
              <a:rPr kumimoji="1" lang="zh-CN" altLang="en-US" sz="2400" b="1" dirty="0">
                <a:solidFill>
                  <a:srgbClr val="0070C0"/>
                </a:solidFill>
              </a:rPr>
              <a:t>有向树</a:t>
            </a:r>
            <a:endParaRPr kumimoji="1" lang="en-US" altLang="zh-CN" sz="2400" b="1" dirty="0">
              <a:solidFill>
                <a:srgbClr val="0070C0"/>
              </a:solidFill>
            </a:endParaRPr>
          </a:p>
          <a:p>
            <a:r>
              <a:rPr kumimoji="1" lang="zh-CN" altLang="en-US" sz="2000" dirty="0"/>
              <a:t>        任务是找到一组有向树，称为</a:t>
            </a:r>
            <a:r>
              <a:rPr kumimoji="1" lang="en-US" altLang="zh-CN" sz="2000" dirty="0" err="1"/>
              <a:t>arborescences</a:t>
            </a:r>
            <a:r>
              <a:rPr kumimoji="1" lang="zh-CN" altLang="en-US" sz="2000" dirty="0"/>
              <a:t>，使得每棵树都指向给定的根节点 </a:t>
            </a:r>
            <a:r>
              <a:rPr kumimoji="1" lang="en-US" altLang="zh-CN" sz="2000" dirty="0"/>
              <a:t>t</a:t>
            </a:r>
          </a:p>
        </p:txBody>
      </p:sp>
      <p:sp>
        <p:nvSpPr>
          <p:cNvPr id="2" name="文本框 1">
            <a:extLst>
              <a:ext uri="{FF2B5EF4-FFF2-40B4-BE49-F238E27FC236}">
                <a16:creationId xmlns:a16="http://schemas.microsoft.com/office/drawing/2014/main" id="{2E281C40-C58F-F06C-4E2B-6B5676374640}"/>
              </a:ext>
            </a:extLst>
          </p:cNvPr>
          <p:cNvSpPr txBox="1"/>
          <p:nvPr/>
        </p:nvSpPr>
        <p:spPr>
          <a:xfrm>
            <a:off x="660400" y="5187323"/>
            <a:ext cx="3841823" cy="1077218"/>
          </a:xfrm>
          <a:prstGeom prst="rect">
            <a:avLst/>
          </a:prstGeom>
          <a:noFill/>
        </p:spPr>
        <p:txBody>
          <a:bodyPr wrap="square" rtlCol="0">
            <a:spAutoFit/>
          </a:bodyPr>
          <a:lstStyle/>
          <a:p>
            <a:r>
              <a:rPr kumimoji="1" lang="en-US" altLang="zh-CN" sz="2400" b="1" dirty="0">
                <a:solidFill>
                  <a:srgbClr val="0070C0"/>
                </a:solidFill>
              </a:rPr>
              <a:t>DLCP</a:t>
            </a:r>
            <a:r>
              <a:rPr kumimoji="1" lang="zh-CN" altLang="en-US" sz="2400" b="1" dirty="0">
                <a:solidFill>
                  <a:srgbClr val="0070C0"/>
                </a:solidFill>
              </a:rPr>
              <a:t>图序列 </a:t>
            </a:r>
            <a:r>
              <a:rPr kumimoji="1" lang="en-US" altLang="zh-CN" sz="2400" b="1" dirty="0">
                <a:solidFill>
                  <a:srgbClr val="0070C0"/>
                </a:solidFill>
              </a:rPr>
              <a:t>➡️</a:t>
            </a:r>
            <a:r>
              <a:rPr kumimoji="1" lang="zh-CN" altLang="en-US" sz="2400" b="1" dirty="0">
                <a:solidFill>
                  <a:srgbClr val="0070C0"/>
                </a:solidFill>
              </a:rPr>
              <a:t> 有向树</a:t>
            </a:r>
            <a:endParaRPr kumimoji="1" lang="en-US" altLang="zh-CN" sz="2400" b="1" dirty="0">
              <a:solidFill>
                <a:srgbClr val="0070C0"/>
              </a:solidFill>
            </a:endParaRPr>
          </a:p>
          <a:p>
            <a:r>
              <a:rPr kumimoji="1" lang="zh-CN" altLang="en-US" sz="2000" dirty="0"/>
              <a:t>        </a:t>
            </a:r>
            <a:r>
              <a:rPr kumimoji="1" lang="zh-CN" altLang="en-US" sz="2000" dirty="0">
                <a:solidFill>
                  <a:srgbClr val="0070C0"/>
                </a:solidFill>
              </a:rPr>
              <a:t>双向边构建</a:t>
            </a:r>
            <a:endParaRPr kumimoji="1" lang="en-US" altLang="zh-CN" sz="2000" dirty="0">
              <a:solidFill>
                <a:srgbClr val="0070C0"/>
              </a:solidFill>
            </a:endParaRPr>
          </a:p>
          <a:p>
            <a:r>
              <a:rPr kumimoji="1" lang="zh-CN" altLang="en-US" sz="2000" dirty="0">
                <a:solidFill>
                  <a:srgbClr val="0070C0"/>
                </a:solidFill>
              </a:rPr>
              <a:t>        有向树上色</a:t>
            </a:r>
          </a:p>
        </p:txBody>
      </p:sp>
      <p:pic>
        <p:nvPicPr>
          <p:cNvPr id="4" name="图片 3">
            <a:extLst>
              <a:ext uri="{FF2B5EF4-FFF2-40B4-BE49-F238E27FC236}">
                <a16:creationId xmlns:a16="http://schemas.microsoft.com/office/drawing/2014/main" id="{720E9061-19D5-8564-1D78-BF4E74B0280F}"/>
              </a:ext>
            </a:extLst>
          </p:cNvPr>
          <p:cNvPicPr>
            <a:picLocks noChangeAspect="1"/>
          </p:cNvPicPr>
          <p:nvPr/>
        </p:nvPicPr>
        <p:blipFill>
          <a:blip r:embed="rId4"/>
          <a:stretch>
            <a:fillRect/>
          </a:stretch>
        </p:blipFill>
        <p:spPr>
          <a:xfrm>
            <a:off x="4648736" y="4662950"/>
            <a:ext cx="7289800" cy="1803400"/>
          </a:xfrm>
          <a:prstGeom prst="rect">
            <a:avLst/>
          </a:prstGeom>
        </p:spPr>
      </p:pic>
      <p:grpSp>
        <p:nvGrpSpPr>
          <p:cNvPr id="19" name="组合 18">
            <a:extLst>
              <a:ext uri="{FF2B5EF4-FFF2-40B4-BE49-F238E27FC236}">
                <a16:creationId xmlns:a16="http://schemas.microsoft.com/office/drawing/2014/main" id="{D3E78A4C-90A7-3AF5-8DA5-9C91D74B9997}"/>
              </a:ext>
            </a:extLst>
          </p:cNvPr>
          <p:cNvGrpSpPr/>
          <p:nvPr/>
        </p:nvGrpSpPr>
        <p:grpSpPr>
          <a:xfrm>
            <a:off x="5645374" y="2854629"/>
            <a:ext cx="4734905" cy="1264894"/>
            <a:chOff x="5645374" y="2854629"/>
            <a:chExt cx="4734905" cy="1264894"/>
          </a:xfrm>
        </p:grpSpPr>
        <p:grpSp>
          <p:nvGrpSpPr>
            <p:cNvPr id="12" name="组合 11">
              <a:extLst>
                <a:ext uri="{FF2B5EF4-FFF2-40B4-BE49-F238E27FC236}">
                  <a16:creationId xmlns:a16="http://schemas.microsoft.com/office/drawing/2014/main" id="{A3877148-B5DF-B051-C0DE-82DC71AF4E3C}"/>
                </a:ext>
              </a:extLst>
            </p:cNvPr>
            <p:cNvGrpSpPr/>
            <p:nvPr/>
          </p:nvGrpSpPr>
          <p:grpSpPr>
            <a:xfrm>
              <a:off x="5645374" y="2854629"/>
              <a:ext cx="4734905" cy="1264894"/>
              <a:chOff x="617338" y="3250547"/>
              <a:chExt cx="4734905" cy="1264894"/>
            </a:xfrm>
          </p:grpSpPr>
          <p:sp>
            <p:nvSpPr>
              <p:cNvPr id="6" name="文本框 5">
                <a:extLst>
                  <a:ext uri="{FF2B5EF4-FFF2-40B4-BE49-F238E27FC236}">
                    <a16:creationId xmlns:a16="http://schemas.microsoft.com/office/drawing/2014/main" id="{2A27B878-A273-133A-E358-A6A486C12450}"/>
                  </a:ext>
                </a:extLst>
              </p:cNvPr>
              <p:cNvSpPr txBox="1"/>
              <p:nvPr/>
            </p:nvSpPr>
            <p:spPr>
              <a:xfrm>
                <a:off x="617338" y="3250547"/>
                <a:ext cx="2912977" cy="461665"/>
              </a:xfrm>
              <a:prstGeom prst="rect">
                <a:avLst/>
              </a:prstGeom>
              <a:noFill/>
            </p:spPr>
            <p:txBody>
              <a:bodyPr wrap="none" rtlCol="0">
                <a:spAutoFit/>
              </a:bodyPr>
              <a:lstStyle/>
              <a:p>
                <a:r>
                  <a:rPr kumimoji="1" lang="zh-CN" altLang="en-US" sz="2400" b="1" dirty="0">
                    <a:solidFill>
                      <a:srgbClr val="0070C0"/>
                    </a:solidFill>
                  </a:rPr>
                  <a:t>节点</a:t>
                </a:r>
                <a:r>
                  <a:rPr kumimoji="1" lang="en-US" altLang="zh-CN" sz="2400" b="1" dirty="0">
                    <a:solidFill>
                      <a:srgbClr val="0070C0"/>
                    </a:solidFill>
                  </a:rPr>
                  <a:t>v</a:t>
                </a:r>
                <a:r>
                  <a:rPr kumimoji="1" lang="zh-CN" altLang="en-US" sz="2400" b="1" dirty="0">
                    <a:solidFill>
                      <a:srgbClr val="0070C0"/>
                    </a:solidFill>
                  </a:rPr>
                  <a:t>到</a:t>
                </a:r>
                <a:r>
                  <a:rPr kumimoji="1" lang="en-US" altLang="zh-CN" sz="2400" b="1" dirty="0">
                    <a:solidFill>
                      <a:srgbClr val="0070C0"/>
                    </a:solidFill>
                  </a:rPr>
                  <a:t>t</a:t>
                </a:r>
                <a:r>
                  <a:rPr kumimoji="1" lang="zh-CN" altLang="en-US" sz="2400" b="1" dirty="0">
                    <a:solidFill>
                      <a:srgbClr val="0070C0"/>
                    </a:solidFill>
                  </a:rPr>
                  <a:t>的有向树：</a:t>
                </a:r>
              </a:p>
            </p:txBody>
          </p:sp>
          <p:sp>
            <p:nvSpPr>
              <p:cNvPr id="7" name="文本框 6">
                <a:extLst>
                  <a:ext uri="{FF2B5EF4-FFF2-40B4-BE49-F238E27FC236}">
                    <a16:creationId xmlns:a16="http://schemas.microsoft.com/office/drawing/2014/main" id="{425F49A8-AA79-806A-F79D-A890C1F6CF7E}"/>
                  </a:ext>
                </a:extLst>
              </p:cNvPr>
              <p:cNvSpPr txBox="1"/>
              <p:nvPr/>
            </p:nvSpPr>
            <p:spPr>
              <a:xfrm>
                <a:off x="660400" y="3975819"/>
                <a:ext cx="2605200" cy="461665"/>
              </a:xfrm>
              <a:prstGeom prst="rect">
                <a:avLst/>
              </a:prstGeom>
              <a:noFill/>
            </p:spPr>
            <p:txBody>
              <a:bodyPr wrap="none" rtlCol="0">
                <a:spAutoFit/>
              </a:bodyPr>
              <a:lstStyle/>
              <a:p>
                <a:r>
                  <a:rPr kumimoji="1" lang="zh-CN" altLang="en-US" sz="2400" b="1" dirty="0">
                    <a:solidFill>
                      <a:srgbClr val="0070C0"/>
                    </a:solidFill>
                  </a:rPr>
                  <a:t>节点</a:t>
                </a:r>
                <a:r>
                  <a:rPr kumimoji="1" lang="en-US" altLang="zh-CN" sz="2400" b="1" dirty="0">
                    <a:solidFill>
                      <a:srgbClr val="0070C0"/>
                    </a:solidFill>
                  </a:rPr>
                  <a:t>v</a:t>
                </a:r>
                <a:r>
                  <a:rPr kumimoji="1" lang="zh-CN" altLang="en-US" sz="2400" b="1" dirty="0">
                    <a:solidFill>
                      <a:srgbClr val="0070C0"/>
                    </a:solidFill>
                  </a:rPr>
                  <a:t>到</a:t>
                </a:r>
                <a:r>
                  <a:rPr kumimoji="1" lang="en-US" altLang="zh-CN" sz="2400" b="1" dirty="0">
                    <a:solidFill>
                      <a:srgbClr val="0070C0"/>
                    </a:solidFill>
                  </a:rPr>
                  <a:t>t</a:t>
                </a:r>
                <a:r>
                  <a:rPr kumimoji="1" lang="zh-CN" altLang="en-US" sz="2400" b="1" dirty="0">
                    <a:solidFill>
                      <a:srgbClr val="0070C0"/>
                    </a:solidFill>
                  </a:rPr>
                  <a:t>的路径：</a:t>
                </a:r>
              </a:p>
            </p:txBody>
          </p:sp>
          <p:pic>
            <p:nvPicPr>
              <p:cNvPr id="10" name="图片 9">
                <a:extLst>
                  <a:ext uri="{FF2B5EF4-FFF2-40B4-BE49-F238E27FC236}">
                    <a16:creationId xmlns:a16="http://schemas.microsoft.com/office/drawing/2014/main" id="{7E49B4AA-07E9-51B5-D944-EA78C4DCFC6F}"/>
                  </a:ext>
                </a:extLst>
              </p:cNvPr>
              <p:cNvPicPr>
                <a:picLocks noChangeAspect="1"/>
              </p:cNvPicPr>
              <p:nvPr/>
            </p:nvPicPr>
            <p:blipFill rotWithShape="1">
              <a:blip r:embed="rId5"/>
              <a:srcRect l="48438"/>
              <a:stretch/>
            </p:blipFill>
            <p:spPr>
              <a:xfrm>
                <a:off x="3473379" y="3278954"/>
                <a:ext cx="1878864" cy="461665"/>
              </a:xfrm>
              <a:prstGeom prst="rect">
                <a:avLst/>
              </a:prstGeom>
            </p:spPr>
          </p:pic>
          <p:pic>
            <p:nvPicPr>
              <p:cNvPr id="11" name="图片 10">
                <a:extLst>
                  <a:ext uri="{FF2B5EF4-FFF2-40B4-BE49-F238E27FC236}">
                    <a16:creationId xmlns:a16="http://schemas.microsoft.com/office/drawing/2014/main" id="{FD2CB1F5-C061-83B2-CA54-37205BEEC0C4}"/>
                  </a:ext>
                </a:extLst>
              </p:cNvPr>
              <p:cNvPicPr>
                <a:picLocks noChangeAspect="1"/>
              </p:cNvPicPr>
              <p:nvPr/>
            </p:nvPicPr>
            <p:blipFill>
              <a:blip r:embed="rId6"/>
              <a:stretch>
                <a:fillRect/>
              </a:stretch>
            </p:blipFill>
            <p:spPr>
              <a:xfrm>
                <a:off x="3530315" y="3948122"/>
                <a:ext cx="1764992" cy="567319"/>
              </a:xfrm>
              <a:prstGeom prst="rect">
                <a:avLst/>
              </a:prstGeom>
            </p:spPr>
          </p:pic>
        </p:grpSp>
        <p:cxnSp>
          <p:nvCxnSpPr>
            <p:cNvPr id="16" name="曲线连接符 15">
              <a:extLst>
                <a:ext uri="{FF2B5EF4-FFF2-40B4-BE49-F238E27FC236}">
                  <a16:creationId xmlns:a16="http://schemas.microsoft.com/office/drawing/2014/main" id="{2C61418D-C47F-8F87-58BF-038D2CF288B8}"/>
                </a:ext>
              </a:extLst>
            </p:cNvPr>
            <p:cNvCxnSpPr>
              <a:stCxn id="10" idx="1"/>
              <a:endCxn id="10" idx="3"/>
            </p:cNvCxnSpPr>
            <p:nvPr/>
          </p:nvCxnSpPr>
          <p:spPr>
            <a:xfrm rot="10800000" flipH="1">
              <a:off x="8501415" y="3113869"/>
              <a:ext cx="1878864" cy="12700"/>
            </a:xfrm>
            <a:prstGeom prst="curvedConnector5">
              <a:avLst>
                <a:gd name="adj1" fmla="val -7743"/>
                <a:gd name="adj2" fmla="val 4926661"/>
                <a:gd name="adj3" fmla="val 112167"/>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4D3FF37A-C079-FF63-9C42-0F2A0D3D718A}"/>
              </a:ext>
            </a:extLst>
          </p:cNvPr>
          <p:cNvGrpSpPr/>
          <p:nvPr/>
        </p:nvGrpSpPr>
        <p:grpSpPr>
          <a:xfrm>
            <a:off x="2366957" y="2195050"/>
            <a:ext cx="2912977" cy="2807256"/>
            <a:chOff x="2366957" y="2195050"/>
            <a:chExt cx="2912977" cy="2807256"/>
          </a:xfrm>
        </p:grpSpPr>
        <p:pic>
          <p:nvPicPr>
            <p:cNvPr id="13" name="图片 12">
              <a:extLst>
                <a:ext uri="{FF2B5EF4-FFF2-40B4-BE49-F238E27FC236}">
                  <a16:creationId xmlns:a16="http://schemas.microsoft.com/office/drawing/2014/main" id="{894AE9C6-D742-B400-D771-6A611445F08B}"/>
                </a:ext>
              </a:extLst>
            </p:cNvPr>
            <p:cNvPicPr>
              <a:picLocks noChangeAspect="1"/>
            </p:cNvPicPr>
            <p:nvPr/>
          </p:nvPicPr>
          <p:blipFill rotWithShape="1">
            <a:blip r:embed="rId7"/>
            <a:srcRect l="-334" t="7916" r="334" b="2770"/>
            <a:stretch/>
          </p:blipFill>
          <p:spPr>
            <a:xfrm>
              <a:off x="2366957" y="2195050"/>
              <a:ext cx="2912977" cy="2664312"/>
            </a:xfrm>
            <a:prstGeom prst="rect">
              <a:avLst/>
            </a:prstGeom>
          </p:spPr>
        </p:pic>
        <p:sp>
          <p:nvSpPr>
            <p:cNvPr id="20" name="矩形 19">
              <a:extLst>
                <a:ext uri="{FF2B5EF4-FFF2-40B4-BE49-F238E27FC236}">
                  <a16:creationId xmlns:a16="http://schemas.microsoft.com/office/drawing/2014/main" id="{324B8CAA-0837-80C4-33F1-E47F3BB87FAD}"/>
                </a:ext>
              </a:extLst>
            </p:cNvPr>
            <p:cNvSpPr/>
            <p:nvPr/>
          </p:nvSpPr>
          <p:spPr>
            <a:xfrm>
              <a:off x="2581311" y="4518212"/>
              <a:ext cx="663913" cy="4840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09086204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pitchFamily="34" charset="-122"/>
              </a:rPr>
              <a:t>路由有向树构建</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11151"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6F1AD106-3691-7A67-B18B-34633701F81D}"/>
              </a:ext>
            </a:extLst>
          </p:cNvPr>
          <p:cNvSpPr txBox="1"/>
          <p:nvPr/>
        </p:nvSpPr>
        <p:spPr>
          <a:xfrm>
            <a:off x="3646515" y="837937"/>
            <a:ext cx="4898970" cy="461665"/>
          </a:xfrm>
          <a:prstGeom prst="rect">
            <a:avLst/>
          </a:prstGeom>
          <a:noFill/>
        </p:spPr>
        <p:txBody>
          <a:bodyPr wrap="none" rtlCol="0">
            <a:spAutoFit/>
          </a:bodyPr>
          <a:lstStyle/>
          <a:p>
            <a:r>
              <a:rPr kumimoji="1" lang="en-US" altLang="zh-CN" sz="2400" b="1" dirty="0">
                <a:solidFill>
                  <a:srgbClr val="0070C0"/>
                </a:solidFill>
                <a:latin typeface="Times New Roman" panose="02020603050405020304" pitchFamily="18" charset="0"/>
                <a:cs typeface="Times New Roman" panose="02020603050405020304" pitchFamily="18" charset="0"/>
              </a:rPr>
              <a:t>Routing Arborescence Construction</a:t>
            </a:r>
            <a:endParaRPr kumimoji="1" lang="zh-CN" altLang="en-US" sz="2400" b="1" dirty="0">
              <a:solidFill>
                <a:srgbClr val="0070C0"/>
              </a:solidFill>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E0ABC480-8FAC-78C1-5F33-CFC394544974}"/>
              </a:ext>
            </a:extLst>
          </p:cNvPr>
          <p:cNvPicPr>
            <a:picLocks noChangeAspect="1"/>
          </p:cNvPicPr>
          <p:nvPr/>
        </p:nvPicPr>
        <p:blipFill>
          <a:blip r:embed="rId4"/>
          <a:stretch>
            <a:fillRect/>
          </a:stretch>
        </p:blipFill>
        <p:spPr>
          <a:xfrm>
            <a:off x="455405" y="1515366"/>
            <a:ext cx="6504805" cy="4619619"/>
          </a:xfrm>
          <a:prstGeom prst="rect">
            <a:avLst/>
          </a:prstGeom>
        </p:spPr>
      </p:pic>
      <p:pic>
        <p:nvPicPr>
          <p:cNvPr id="11" name="图片 10">
            <a:extLst>
              <a:ext uri="{FF2B5EF4-FFF2-40B4-BE49-F238E27FC236}">
                <a16:creationId xmlns:a16="http://schemas.microsoft.com/office/drawing/2014/main" id="{00BD1303-EDEB-C6DA-1751-9BFFC769D9F0}"/>
              </a:ext>
            </a:extLst>
          </p:cNvPr>
          <p:cNvPicPr>
            <a:picLocks noChangeAspect="1"/>
          </p:cNvPicPr>
          <p:nvPr/>
        </p:nvPicPr>
        <p:blipFill rotWithShape="1">
          <a:blip r:embed="rId5"/>
          <a:srcRect l="50000"/>
          <a:stretch/>
        </p:blipFill>
        <p:spPr>
          <a:xfrm>
            <a:off x="7356143" y="3989639"/>
            <a:ext cx="2628019" cy="2366293"/>
          </a:xfrm>
          <a:prstGeom prst="rect">
            <a:avLst/>
          </a:prstGeom>
        </p:spPr>
      </p:pic>
      <p:pic>
        <p:nvPicPr>
          <p:cNvPr id="12" name="图片 11">
            <a:extLst>
              <a:ext uri="{FF2B5EF4-FFF2-40B4-BE49-F238E27FC236}">
                <a16:creationId xmlns:a16="http://schemas.microsoft.com/office/drawing/2014/main" id="{6D570CE4-DCF8-CE84-0080-C4D3D66E36CA}"/>
              </a:ext>
            </a:extLst>
          </p:cNvPr>
          <p:cNvPicPr>
            <a:picLocks noChangeAspect="1"/>
          </p:cNvPicPr>
          <p:nvPr/>
        </p:nvPicPr>
        <p:blipFill rotWithShape="1">
          <a:blip r:embed="rId5"/>
          <a:srcRect t="10022" r="50169" b="25872"/>
          <a:stretch/>
        </p:blipFill>
        <p:spPr>
          <a:xfrm>
            <a:off x="9364289" y="2594925"/>
            <a:ext cx="2619102" cy="1516963"/>
          </a:xfrm>
          <a:prstGeom prst="rect">
            <a:avLst/>
          </a:prstGeom>
        </p:spPr>
      </p:pic>
      <p:pic>
        <p:nvPicPr>
          <p:cNvPr id="13" name="图片 12">
            <a:extLst>
              <a:ext uri="{FF2B5EF4-FFF2-40B4-BE49-F238E27FC236}">
                <a16:creationId xmlns:a16="http://schemas.microsoft.com/office/drawing/2014/main" id="{88BA6248-4233-E0AD-6229-63C87CB5A006}"/>
              </a:ext>
            </a:extLst>
          </p:cNvPr>
          <p:cNvPicPr>
            <a:picLocks noChangeAspect="1"/>
          </p:cNvPicPr>
          <p:nvPr/>
        </p:nvPicPr>
        <p:blipFill>
          <a:blip r:embed="rId6"/>
          <a:stretch>
            <a:fillRect/>
          </a:stretch>
        </p:blipFill>
        <p:spPr>
          <a:xfrm>
            <a:off x="10118842" y="5082262"/>
            <a:ext cx="673100" cy="419100"/>
          </a:xfrm>
          <a:prstGeom prst="rect">
            <a:avLst/>
          </a:prstGeom>
        </p:spPr>
      </p:pic>
      <p:sp>
        <p:nvSpPr>
          <p:cNvPr id="14" name="矩形 13">
            <a:extLst>
              <a:ext uri="{FF2B5EF4-FFF2-40B4-BE49-F238E27FC236}">
                <a16:creationId xmlns:a16="http://schemas.microsoft.com/office/drawing/2014/main" id="{B31828C8-DE08-9176-04B8-FF78D7E9F247}"/>
              </a:ext>
            </a:extLst>
          </p:cNvPr>
          <p:cNvSpPr/>
          <p:nvPr/>
        </p:nvSpPr>
        <p:spPr>
          <a:xfrm>
            <a:off x="965199" y="2657237"/>
            <a:ext cx="6211455" cy="1167939"/>
          </a:xfrm>
          <a:prstGeom prst="rect">
            <a:avLst/>
          </a:prstGeom>
          <a:solidFill>
            <a:srgbClr val="0070C0">
              <a:alpha val="21000"/>
            </a:srgbClr>
          </a:solidFill>
          <a:ln w="38100">
            <a:noFill/>
            <a:prstDash val="dash"/>
          </a:ln>
          <a:effectLst>
            <a:softEdge rad="87689"/>
          </a:effectLst>
        </p:spPr>
        <p:style>
          <a:lnRef idx="2">
            <a:schemeClr val="accent1">
              <a:shade val="15000"/>
            </a:schemeClr>
          </a:lnRef>
          <a:fillRef idx="1">
            <a:schemeClr val="accent1"/>
          </a:fillRef>
          <a:effectRef idx="0">
            <a:schemeClr val="accent1"/>
          </a:effectRef>
          <a:fontRef idx="minor">
            <a:schemeClr val="lt1"/>
          </a:fontRef>
        </p:style>
        <p:txBody>
          <a:bodyPr vert="horz" rtlCol="0" anchor="t"/>
          <a:lstStyle/>
          <a:p>
            <a:pPr algn="ctr"/>
            <a:endParaRPr kumimoji="1" lang="zh-CN" altLang="en-US" sz="2400" b="1" dirty="0">
              <a:solidFill>
                <a:srgbClr val="002060"/>
              </a:solidFill>
            </a:endParaRPr>
          </a:p>
        </p:txBody>
      </p:sp>
      <p:cxnSp>
        <p:nvCxnSpPr>
          <p:cNvPr id="18" name="肘形连接符 17">
            <a:extLst>
              <a:ext uri="{FF2B5EF4-FFF2-40B4-BE49-F238E27FC236}">
                <a16:creationId xmlns:a16="http://schemas.microsoft.com/office/drawing/2014/main" id="{71F8F369-523E-81A8-6A0E-F6259709D025}"/>
              </a:ext>
            </a:extLst>
          </p:cNvPr>
          <p:cNvCxnSpPr>
            <a:cxnSpLocks/>
            <a:stCxn id="14" idx="3"/>
            <a:endCxn id="4" idx="2"/>
          </p:cNvCxnSpPr>
          <p:nvPr/>
        </p:nvCxnSpPr>
        <p:spPr>
          <a:xfrm flipV="1">
            <a:off x="7176654" y="2822883"/>
            <a:ext cx="1709780" cy="418324"/>
          </a:xfrm>
          <a:prstGeom prst="bentConnector2">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64FA54F9-A54B-8DE3-F0F1-BE86D2E754C4}"/>
              </a:ext>
            </a:extLst>
          </p:cNvPr>
          <p:cNvSpPr txBox="1"/>
          <p:nvPr/>
        </p:nvSpPr>
        <p:spPr>
          <a:xfrm>
            <a:off x="10042836" y="4696136"/>
            <a:ext cx="1569660" cy="369332"/>
          </a:xfrm>
          <a:prstGeom prst="rect">
            <a:avLst/>
          </a:prstGeom>
          <a:noFill/>
        </p:spPr>
        <p:txBody>
          <a:bodyPr wrap="none" rtlCol="0">
            <a:spAutoFit/>
          </a:bodyPr>
          <a:lstStyle/>
          <a:p>
            <a:r>
              <a:rPr kumimoji="1" lang="zh-CN" altLang="en-US" b="1" dirty="0"/>
              <a:t>待处理的边：</a:t>
            </a:r>
          </a:p>
        </p:txBody>
      </p:sp>
      <p:sp>
        <p:nvSpPr>
          <p:cNvPr id="20" name="文本框 19">
            <a:extLst>
              <a:ext uri="{FF2B5EF4-FFF2-40B4-BE49-F238E27FC236}">
                <a16:creationId xmlns:a16="http://schemas.microsoft.com/office/drawing/2014/main" id="{09CCE317-1142-9D04-DD42-6E47E2D8863C}"/>
              </a:ext>
            </a:extLst>
          </p:cNvPr>
          <p:cNvSpPr txBox="1"/>
          <p:nvPr/>
        </p:nvSpPr>
        <p:spPr>
          <a:xfrm>
            <a:off x="10776027" y="5167480"/>
            <a:ext cx="415498" cy="369332"/>
          </a:xfrm>
          <a:prstGeom prst="rect">
            <a:avLst/>
          </a:prstGeom>
          <a:noFill/>
        </p:spPr>
        <p:txBody>
          <a:bodyPr wrap="none" rtlCol="0">
            <a:spAutoFit/>
          </a:bodyPr>
          <a:lstStyle/>
          <a:p>
            <a:r>
              <a:rPr kumimoji="1" lang="en-US" altLang="zh-CN" dirty="0"/>
              <a:t>➕</a:t>
            </a:r>
            <a:endParaRPr kumimoji="1" lang="zh-CN" altLang="en-US" dirty="0"/>
          </a:p>
        </p:txBody>
      </p:sp>
      <p:pic>
        <p:nvPicPr>
          <p:cNvPr id="22" name="图片 21">
            <a:extLst>
              <a:ext uri="{FF2B5EF4-FFF2-40B4-BE49-F238E27FC236}">
                <a16:creationId xmlns:a16="http://schemas.microsoft.com/office/drawing/2014/main" id="{F7A15C24-3853-5D30-1996-FFCC25628C85}"/>
              </a:ext>
            </a:extLst>
          </p:cNvPr>
          <p:cNvPicPr>
            <a:picLocks noChangeAspect="1"/>
          </p:cNvPicPr>
          <p:nvPr/>
        </p:nvPicPr>
        <p:blipFill>
          <a:blip r:embed="rId7"/>
          <a:stretch>
            <a:fillRect/>
          </a:stretch>
        </p:blipFill>
        <p:spPr>
          <a:xfrm>
            <a:off x="11127423" y="5122106"/>
            <a:ext cx="782954" cy="412081"/>
          </a:xfrm>
          <a:prstGeom prst="rect">
            <a:avLst/>
          </a:prstGeom>
        </p:spPr>
      </p:pic>
      <p:pic>
        <p:nvPicPr>
          <p:cNvPr id="4" name="图片 3">
            <a:extLst>
              <a:ext uri="{FF2B5EF4-FFF2-40B4-BE49-F238E27FC236}">
                <a16:creationId xmlns:a16="http://schemas.microsoft.com/office/drawing/2014/main" id="{089BC13B-2B34-2C93-C8FE-656E1ABCE88B}"/>
              </a:ext>
            </a:extLst>
          </p:cNvPr>
          <p:cNvPicPr>
            <a:picLocks noChangeAspect="1"/>
          </p:cNvPicPr>
          <p:nvPr/>
        </p:nvPicPr>
        <p:blipFill>
          <a:blip r:embed="rId8"/>
          <a:stretch>
            <a:fillRect/>
          </a:stretch>
        </p:blipFill>
        <p:spPr>
          <a:xfrm>
            <a:off x="7822242" y="1442310"/>
            <a:ext cx="2128384" cy="1380573"/>
          </a:xfrm>
          <a:prstGeom prst="rect">
            <a:avLst/>
          </a:prstGeom>
        </p:spPr>
      </p:pic>
      <p:pic>
        <p:nvPicPr>
          <p:cNvPr id="6" name="图片 5">
            <a:extLst>
              <a:ext uri="{FF2B5EF4-FFF2-40B4-BE49-F238E27FC236}">
                <a16:creationId xmlns:a16="http://schemas.microsoft.com/office/drawing/2014/main" id="{C000751D-3B38-0F3E-A7BE-99D7878EDDC4}"/>
              </a:ext>
            </a:extLst>
          </p:cNvPr>
          <p:cNvPicPr>
            <a:picLocks noChangeAspect="1"/>
          </p:cNvPicPr>
          <p:nvPr/>
        </p:nvPicPr>
        <p:blipFill>
          <a:blip r:embed="rId9"/>
          <a:stretch>
            <a:fillRect/>
          </a:stretch>
        </p:blipFill>
        <p:spPr>
          <a:xfrm rot="10800000">
            <a:off x="9498834" y="1261483"/>
            <a:ext cx="1409700" cy="736600"/>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190139809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pitchFamily="34" charset="-122"/>
              </a:rPr>
              <a:t>路由有向树构建</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11151"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15" name="文本框 114">
            <a:extLst>
              <a:ext uri="{FF2B5EF4-FFF2-40B4-BE49-F238E27FC236}">
                <a16:creationId xmlns:a16="http://schemas.microsoft.com/office/drawing/2014/main" id="{844CD0DC-EFDB-EEE7-1544-564902126648}"/>
              </a:ext>
            </a:extLst>
          </p:cNvPr>
          <p:cNvSpPr txBox="1"/>
          <p:nvPr/>
        </p:nvSpPr>
        <p:spPr>
          <a:xfrm>
            <a:off x="2794684" y="878458"/>
            <a:ext cx="7212231" cy="461665"/>
          </a:xfrm>
          <a:prstGeom prst="rect">
            <a:avLst/>
          </a:prstGeom>
          <a:noFill/>
        </p:spPr>
        <p:txBody>
          <a:bodyPr wrap="none" rtlCol="0">
            <a:spAutoFit/>
          </a:bodyPr>
          <a:lstStyle/>
          <a:p>
            <a:r>
              <a:rPr kumimoji="1" lang="en-US" altLang="zh-CN" sz="2400" b="1" dirty="0">
                <a:solidFill>
                  <a:srgbClr val="0070C0"/>
                </a:solidFill>
                <a:latin typeface="Times New Roman" panose="02020603050405020304" pitchFamily="18" charset="0"/>
                <a:cs typeface="Times New Roman" panose="02020603050405020304" pitchFamily="18" charset="0"/>
              </a:rPr>
              <a:t>Integer Linear Program Formulation: Adding a Node</a:t>
            </a:r>
            <a:endParaRPr kumimoji="1" lang="zh-CN" altLang="en-US" sz="2400" b="1" dirty="0">
              <a:solidFill>
                <a:srgbClr val="0070C0"/>
              </a:solidFill>
              <a:latin typeface="Times New Roman" panose="02020603050405020304" pitchFamily="18" charset="0"/>
              <a:cs typeface="Times New Roman" panose="02020603050405020304" pitchFamily="18" charset="0"/>
            </a:endParaRPr>
          </a:p>
        </p:txBody>
      </p:sp>
      <p:grpSp>
        <p:nvGrpSpPr>
          <p:cNvPr id="34" name="组合 33">
            <a:extLst>
              <a:ext uri="{FF2B5EF4-FFF2-40B4-BE49-F238E27FC236}">
                <a16:creationId xmlns:a16="http://schemas.microsoft.com/office/drawing/2014/main" id="{71DB079A-3322-64FB-528A-4D280B564498}"/>
              </a:ext>
            </a:extLst>
          </p:cNvPr>
          <p:cNvGrpSpPr/>
          <p:nvPr/>
        </p:nvGrpSpPr>
        <p:grpSpPr>
          <a:xfrm>
            <a:off x="2399856" y="5341587"/>
            <a:ext cx="8854003" cy="756000"/>
            <a:chOff x="1928761" y="5569427"/>
            <a:chExt cx="8854003" cy="756000"/>
          </a:xfrm>
        </p:grpSpPr>
        <p:pic>
          <p:nvPicPr>
            <p:cNvPr id="13" name="图片 12">
              <a:extLst>
                <a:ext uri="{FF2B5EF4-FFF2-40B4-BE49-F238E27FC236}">
                  <a16:creationId xmlns:a16="http://schemas.microsoft.com/office/drawing/2014/main" id="{DD62FED3-ACED-3A12-ADDF-2BE36531E64B}"/>
                </a:ext>
              </a:extLst>
            </p:cNvPr>
            <p:cNvPicPr>
              <a:picLocks noChangeAspect="1"/>
            </p:cNvPicPr>
            <p:nvPr/>
          </p:nvPicPr>
          <p:blipFill>
            <a:blip r:embed="rId4"/>
            <a:stretch>
              <a:fillRect/>
            </a:stretch>
          </p:blipFill>
          <p:spPr>
            <a:xfrm>
              <a:off x="1928761" y="5588625"/>
              <a:ext cx="2149090" cy="720000"/>
            </a:xfrm>
            <a:prstGeom prst="rect">
              <a:avLst/>
            </a:prstGeom>
          </p:spPr>
        </p:pic>
        <p:pic>
          <p:nvPicPr>
            <p:cNvPr id="22" name="图片 21">
              <a:extLst>
                <a:ext uri="{FF2B5EF4-FFF2-40B4-BE49-F238E27FC236}">
                  <a16:creationId xmlns:a16="http://schemas.microsoft.com/office/drawing/2014/main" id="{7130DDFE-EE53-D95B-5589-DE4A584A8B8A}"/>
                </a:ext>
              </a:extLst>
            </p:cNvPr>
            <p:cNvPicPr>
              <a:picLocks noChangeAspect="1"/>
            </p:cNvPicPr>
            <p:nvPr/>
          </p:nvPicPr>
          <p:blipFill>
            <a:blip r:embed="rId5"/>
            <a:stretch>
              <a:fillRect/>
            </a:stretch>
          </p:blipFill>
          <p:spPr>
            <a:xfrm>
              <a:off x="5672204" y="5569427"/>
              <a:ext cx="5110560" cy="756000"/>
            </a:xfrm>
            <a:prstGeom prst="rect">
              <a:avLst/>
            </a:prstGeom>
          </p:spPr>
        </p:pic>
        <p:cxnSp>
          <p:nvCxnSpPr>
            <p:cNvPr id="27" name="直线箭头连接符 26">
              <a:extLst>
                <a:ext uri="{FF2B5EF4-FFF2-40B4-BE49-F238E27FC236}">
                  <a16:creationId xmlns:a16="http://schemas.microsoft.com/office/drawing/2014/main" id="{F69D21DB-5252-5C33-7457-EEB4C4ECCCD3}"/>
                </a:ext>
              </a:extLst>
            </p:cNvPr>
            <p:cNvCxnSpPr>
              <a:stCxn id="13" idx="3"/>
              <a:endCxn id="22" idx="1"/>
            </p:cNvCxnSpPr>
            <p:nvPr/>
          </p:nvCxnSpPr>
          <p:spPr>
            <a:xfrm flipV="1">
              <a:off x="4077851" y="5947427"/>
              <a:ext cx="1594353" cy="1198"/>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2283AA6B-F4F5-5299-B80E-D8AF926F73B5}"/>
                </a:ext>
              </a:extLst>
            </p:cNvPr>
            <p:cNvSpPr txBox="1"/>
            <p:nvPr/>
          </p:nvSpPr>
          <p:spPr>
            <a:xfrm>
              <a:off x="4278998" y="5742893"/>
              <a:ext cx="1107194" cy="369332"/>
            </a:xfrm>
            <a:prstGeom prst="rect">
              <a:avLst/>
            </a:prstGeom>
            <a:solidFill>
              <a:schemeClr val="bg1"/>
            </a:solidFill>
          </p:spPr>
          <p:txBody>
            <a:bodyPr wrap="square" rtlCol="0">
              <a:spAutoFit/>
            </a:bodyPr>
            <a:lstStyle/>
            <a:p>
              <a:r>
                <a:rPr kumimoji="1" lang="zh-CN" altLang="en-US" sz="1800" b="1" dirty="0">
                  <a:solidFill>
                    <a:srgbClr val="002060"/>
                  </a:solidFill>
                </a:rPr>
                <a:t>缩短路径</a:t>
              </a:r>
            </a:p>
          </p:txBody>
        </p:sp>
      </p:grpSp>
      <p:grpSp>
        <p:nvGrpSpPr>
          <p:cNvPr id="32" name="组合 31">
            <a:extLst>
              <a:ext uri="{FF2B5EF4-FFF2-40B4-BE49-F238E27FC236}">
                <a16:creationId xmlns:a16="http://schemas.microsoft.com/office/drawing/2014/main" id="{6918ABA7-FB04-F6FF-21D4-FD9CCD4AAB98}"/>
              </a:ext>
            </a:extLst>
          </p:cNvPr>
          <p:cNvGrpSpPr/>
          <p:nvPr/>
        </p:nvGrpSpPr>
        <p:grpSpPr>
          <a:xfrm>
            <a:off x="449578" y="1454280"/>
            <a:ext cx="11315145" cy="3500916"/>
            <a:chOff x="801445" y="1823938"/>
            <a:chExt cx="11315145" cy="3500916"/>
          </a:xfrm>
        </p:grpSpPr>
        <p:grpSp>
          <p:nvGrpSpPr>
            <p:cNvPr id="10" name="组合 9">
              <a:extLst>
                <a:ext uri="{FF2B5EF4-FFF2-40B4-BE49-F238E27FC236}">
                  <a16:creationId xmlns:a16="http://schemas.microsoft.com/office/drawing/2014/main" id="{80287842-AEA2-BE46-BEA5-801497CDF60B}"/>
                </a:ext>
              </a:extLst>
            </p:cNvPr>
            <p:cNvGrpSpPr>
              <a:grpSpLocks noChangeAspect="1"/>
            </p:cNvGrpSpPr>
            <p:nvPr/>
          </p:nvGrpSpPr>
          <p:grpSpPr>
            <a:xfrm>
              <a:off x="1023736" y="2421394"/>
              <a:ext cx="5025389" cy="1260000"/>
              <a:chOff x="988484" y="4557556"/>
              <a:chExt cx="7073900" cy="1773615"/>
            </a:xfrm>
          </p:grpSpPr>
          <p:pic>
            <p:nvPicPr>
              <p:cNvPr id="3" name="图片 2">
                <a:extLst>
                  <a:ext uri="{FF2B5EF4-FFF2-40B4-BE49-F238E27FC236}">
                    <a16:creationId xmlns:a16="http://schemas.microsoft.com/office/drawing/2014/main" id="{FBF35E5D-377D-CFD5-2168-179D3CEB8A5F}"/>
                  </a:ext>
                </a:extLst>
              </p:cNvPr>
              <p:cNvPicPr>
                <a:picLocks noChangeAspect="1"/>
              </p:cNvPicPr>
              <p:nvPr/>
            </p:nvPicPr>
            <p:blipFill>
              <a:blip r:embed="rId6"/>
              <a:stretch>
                <a:fillRect/>
              </a:stretch>
            </p:blipFill>
            <p:spPr>
              <a:xfrm>
                <a:off x="988484" y="5353271"/>
                <a:ext cx="6743700" cy="977900"/>
              </a:xfrm>
              <a:prstGeom prst="rect">
                <a:avLst/>
              </a:prstGeom>
            </p:spPr>
          </p:pic>
          <p:pic>
            <p:nvPicPr>
              <p:cNvPr id="4" name="图片 3">
                <a:extLst>
                  <a:ext uri="{FF2B5EF4-FFF2-40B4-BE49-F238E27FC236}">
                    <a16:creationId xmlns:a16="http://schemas.microsoft.com/office/drawing/2014/main" id="{A9DEDBB2-F2C4-53BC-9001-79BC9220E93C}"/>
                  </a:ext>
                </a:extLst>
              </p:cNvPr>
              <p:cNvPicPr>
                <a:picLocks noChangeAspect="1"/>
              </p:cNvPicPr>
              <p:nvPr/>
            </p:nvPicPr>
            <p:blipFill>
              <a:blip r:embed="rId7"/>
              <a:stretch>
                <a:fillRect/>
              </a:stretch>
            </p:blipFill>
            <p:spPr>
              <a:xfrm>
                <a:off x="988484" y="4557556"/>
                <a:ext cx="7073900" cy="965200"/>
              </a:xfrm>
              <a:prstGeom prst="rect">
                <a:avLst/>
              </a:prstGeom>
            </p:spPr>
          </p:pic>
        </p:grpSp>
        <p:grpSp>
          <p:nvGrpSpPr>
            <p:cNvPr id="11" name="组合 10">
              <a:extLst>
                <a:ext uri="{FF2B5EF4-FFF2-40B4-BE49-F238E27FC236}">
                  <a16:creationId xmlns:a16="http://schemas.microsoft.com/office/drawing/2014/main" id="{F89A01AB-BC27-4A08-4D34-C9FBDED1ECF2}"/>
                </a:ext>
              </a:extLst>
            </p:cNvPr>
            <p:cNvGrpSpPr>
              <a:grpSpLocks noChangeAspect="1"/>
            </p:cNvGrpSpPr>
            <p:nvPr/>
          </p:nvGrpSpPr>
          <p:grpSpPr>
            <a:xfrm>
              <a:off x="933081" y="3934988"/>
              <a:ext cx="2559018" cy="1196744"/>
              <a:chOff x="1275578" y="2241453"/>
              <a:chExt cx="3505200" cy="1639249"/>
            </a:xfrm>
          </p:grpSpPr>
          <p:pic>
            <p:nvPicPr>
              <p:cNvPr id="5" name="图片 4">
                <a:extLst>
                  <a:ext uri="{FF2B5EF4-FFF2-40B4-BE49-F238E27FC236}">
                    <a16:creationId xmlns:a16="http://schemas.microsoft.com/office/drawing/2014/main" id="{B8F0819C-9338-3CBD-5BE0-CC5773CE0651}"/>
                  </a:ext>
                </a:extLst>
              </p:cNvPr>
              <p:cNvPicPr>
                <a:picLocks noChangeAspect="1"/>
              </p:cNvPicPr>
              <p:nvPr/>
            </p:nvPicPr>
            <p:blipFill>
              <a:blip r:embed="rId8"/>
              <a:stretch>
                <a:fillRect/>
              </a:stretch>
            </p:blipFill>
            <p:spPr>
              <a:xfrm>
                <a:off x="1275578" y="2241453"/>
                <a:ext cx="3378200" cy="800100"/>
              </a:xfrm>
              <a:prstGeom prst="rect">
                <a:avLst/>
              </a:prstGeom>
            </p:spPr>
          </p:pic>
          <p:pic>
            <p:nvPicPr>
              <p:cNvPr id="6" name="图片 5">
                <a:extLst>
                  <a:ext uri="{FF2B5EF4-FFF2-40B4-BE49-F238E27FC236}">
                    <a16:creationId xmlns:a16="http://schemas.microsoft.com/office/drawing/2014/main" id="{C56F3DCD-D0EB-9B47-586E-49BB63336149}"/>
                  </a:ext>
                </a:extLst>
              </p:cNvPr>
              <p:cNvPicPr>
                <a:picLocks noChangeAspect="1"/>
              </p:cNvPicPr>
              <p:nvPr/>
            </p:nvPicPr>
            <p:blipFill>
              <a:blip r:embed="rId9"/>
              <a:stretch>
                <a:fillRect/>
              </a:stretch>
            </p:blipFill>
            <p:spPr>
              <a:xfrm>
                <a:off x="1275578" y="3055202"/>
                <a:ext cx="3505200" cy="825500"/>
              </a:xfrm>
              <a:prstGeom prst="rect">
                <a:avLst/>
              </a:prstGeom>
            </p:spPr>
          </p:pic>
        </p:grpSp>
        <p:grpSp>
          <p:nvGrpSpPr>
            <p:cNvPr id="23" name="组合 22">
              <a:extLst>
                <a:ext uri="{FF2B5EF4-FFF2-40B4-BE49-F238E27FC236}">
                  <a16:creationId xmlns:a16="http://schemas.microsoft.com/office/drawing/2014/main" id="{0EB837DD-6F6E-3EE8-A9CD-3605EE8E434D}"/>
                </a:ext>
              </a:extLst>
            </p:cNvPr>
            <p:cNvGrpSpPr/>
            <p:nvPr/>
          </p:nvGrpSpPr>
          <p:grpSpPr>
            <a:xfrm>
              <a:off x="6400799" y="2426263"/>
              <a:ext cx="5715791" cy="963364"/>
              <a:chOff x="555965" y="3381713"/>
              <a:chExt cx="5715791" cy="963364"/>
            </a:xfrm>
          </p:grpSpPr>
          <p:pic>
            <p:nvPicPr>
              <p:cNvPr id="7" name="图片 6">
                <a:extLst>
                  <a:ext uri="{FF2B5EF4-FFF2-40B4-BE49-F238E27FC236}">
                    <a16:creationId xmlns:a16="http://schemas.microsoft.com/office/drawing/2014/main" id="{CFC5D1A7-1191-6514-7E84-E21A91636CD2}"/>
                  </a:ext>
                </a:extLst>
              </p:cNvPr>
              <p:cNvPicPr>
                <a:picLocks noChangeAspect="1"/>
              </p:cNvPicPr>
              <p:nvPr/>
            </p:nvPicPr>
            <p:blipFill>
              <a:blip r:embed="rId10"/>
              <a:stretch>
                <a:fillRect/>
              </a:stretch>
            </p:blipFill>
            <p:spPr>
              <a:xfrm>
                <a:off x="555965" y="3381713"/>
                <a:ext cx="5715791" cy="433010"/>
              </a:xfrm>
              <a:prstGeom prst="rect">
                <a:avLst/>
              </a:prstGeom>
            </p:spPr>
          </p:pic>
          <p:pic>
            <p:nvPicPr>
              <p:cNvPr id="8" name="图片 7">
                <a:extLst>
                  <a:ext uri="{FF2B5EF4-FFF2-40B4-BE49-F238E27FC236}">
                    <a16:creationId xmlns:a16="http://schemas.microsoft.com/office/drawing/2014/main" id="{39043515-B82B-B502-F197-EFD52ADCCB38}"/>
                  </a:ext>
                </a:extLst>
              </p:cNvPr>
              <p:cNvPicPr>
                <a:picLocks noChangeAspect="1"/>
              </p:cNvPicPr>
              <p:nvPr/>
            </p:nvPicPr>
            <p:blipFill>
              <a:blip r:embed="rId11"/>
              <a:stretch>
                <a:fillRect/>
              </a:stretch>
            </p:blipFill>
            <p:spPr>
              <a:xfrm>
                <a:off x="555965" y="3814640"/>
                <a:ext cx="4470874" cy="530437"/>
              </a:xfrm>
              <a:prstGeom prst="rect">
                <a:avLst/>
              </a:prstGeom>
              <a:solidFill>
                <a:srgbClr val="0070C0"/>
              </a:solidFill>
            </p:spPr>
          </p:pic>
        </p:grpSp>
        <p:pic>
          <p:nvPicPr>
            <p:cNvPr id="9" name="图片 8">
              <a:extLst>
                <a:ext uri="{FF2B5EF4-FFF2-40B4-BE49-F238E27FC236}">
                  <a16:creationId xmlns:a16="http://schemas.microsoft.com/office/drawing/2014/main" id="{E5ABAE9F-BB4F-EAA1-DA0E-9A00A4539CED}"/>
                </a:ext>
              </a:extLst>
            </p:cNvPr>
            <p:cNvPicPr>
              <a:picLocks noChangeAspect="1"/>
            </p:cNvPicPr>
            <p:nvPr/>
          </p:nvPicPr>
          <p:blipFill>
            <a:blip r:embed="rId12"/>
            <a:stretch>
              <a:fillRect/>
            </a:stretch>
          </p:blipFill>
          <p:spPr>
            <a:xfrm>
              <a:off x="6400799" y="3934988"/>
              <a:ext cx="5354362" cy="790150"/>
            </a:xfrm>
            <a:prstGeom prst="rect">
              <a:avLst/>
            </a:prstGeom>
          </p:spPr>
        </p:pic>
        <p:sp>
          <p:nvSpPr>
            <p:cNvPr id="24" name="文本框 23">
              <a:extLst>
                <a:ext uri="{FF2B5EF4-FFF2-40B4-BE49-F238E27FC236}">
                  <a16:creationId xmlns:a16="http://schemas.microsoft.com/office/drawing/2014/main" id="{1C3F68FE-B47F-B316-3703-5967CA7BB9FB}"/>
                </a:ext>
              </a:extLst>
            </p:cNvPr>
            <p:cNvSpPr txBox="1"/>
            <p:nvPr/>
          </p:nvSpPr>
          <p:spPr>
            <a:xfrm>
              <a:off x="7294041" y="3327248"/>
              <a:ext cx="3929306" cy="369332"/>
            </a:xfrm>
            <a:prstGeom prst="rect">
              <a:avLst/>
            </a:prstGeom>
            <a:noFill/>
          </p:spPr>
          <p:txBody>
            <a:bodyPr wrap="square" rtlCol="0">
              <a:spAutoFit/>
            </a:bodyPr>
            <a:lstStyle/>
            <a:p>
              <a:r>
                <a:rPr kumimoji="1" lang="zh-CN" altLang="en-US" sz="1800" b="1" dirty="0">
                  <a:solidFill>
                    <a:srgbClr val="002060"/>
                  </a:solidFill>
                </a:rPr>
                <a:t>避免与相邻节点和上游节点形成</a:t>
              </a:r>
              <a:r>
                <a:rPr kumimoji="1" lang="en-US" altLang="zh-CN" sz="1800" b="1" dirty="0">
                  <a:solidFill>
                    <a:srgbClr val="002060"/>
                  </a:solidFill>
                </a:rPr>
                <a:t>loop</a:t>
              </a:r>
              <a:endParaRPr kumimoji="1" lang="zh-CN" altLang="en-US" sz="1800" b="1" dirty="0">
                <a:solidFill>
                  <a:srgbClr val="002060"/>
                </a:solidFill>
              </a:endParaRPr>
            </a:p>
          </p:txBody>
        </p:sp>
        <p:sp>
          <p:nvSpPr>
            <p:cNvPr id="25" name="文本框 24">
              <a:extLst>
                <a:ext uri="{FF2B5EF4-FFF2-40B4-BE49-F238E27FC236}">
                  <a16:creationId xmlns:a16="http://schemas.microsoft.com/office/drawing/2014/main" id="{88E9094F-D268-4E5B-0F30-33CBCFE3D0C3}"/>
                </a:ext>
              </a:extLst>
            </p:cNvPr>
            <p:cNvSpPr txBox="1"/>
            <p:nvPr/>
          </p:nvSpPr>
          <p:spPr>
            <a:xfrm>
              <a:off x="8462712" y="4738787"/>
              <a:ext cx="1591963" cy="369332"/>
            </a:xfrm>
            <a:prstGeom prst="rect">
              <a:avLst/>
            </a:prstGeom>
            <a:noFill/>
          </p:spPr>
          <p:txBody>
            <a:bodyPr wrap="square" rtlCol="0">
              <a:spAutoFit/>
            </a:bodyPr>
            <a:lstStyle/>
            <a:p>
              <a:r>
                <a:rPr kumimoji="1" lang="zh-CN" altLang="en-US" sz="1800" b="1" dirty="0">
                  <a:solidFill>
                    <a:srgbClr val="002060"/>
                  </a:solidFill>
                </a:rPr>
                <a:t>避免只进不出</a:t>
              </a:r>
            </a:p>
          </p:txBody>
        </p:sp>
        <p:sp>
          <p:nvSpPr>
            <p:cNvPr id="29" name="文本框 28">
              <a:extLst>
                <a:ext uri="{FF2B5EF4-FFF2-40B4-BE49-F238E27FC236}">
                  <a16:creationId xmlns:a16="http://schemas.microsoft.com/office/drawing/2014/main" id="{5BC31B6E-4F9B-BC9F-83BC-D46636252BA8}"/>
                </a:ext>
              </a:extLst>
            </p:cNvPr>
            <p:cNvSpPr txBox="1"/>
            <p:nvPr/>
          </p:nvSpPr>
          <p:spPr>
            <a:xfrm>
              <a:off x="3805239" y="3946362"/>
              <a:ext cx="2223686" cy="369332"/>
            </a:xfrm>
            <a:prstGeom prst="rect">
              <a:avLst/>
            </a:prstGeom>
            <a:noFill/>
          </p:spPr>
          <p:txBody>
            <a:bodyPr wrap="none" rtlCol="0">
              <a:spAutoFit/>
            </a:bodyPr>
            <a:lstStyle/>
            <a:p>
              <a:r>
                <a:rPr kumimoji="1" lang="zh-CN" altLang="en-US" sz="1800" b="1" dirty="0">
                  <a:solidFill>
                    <a:srgbClr val="002060"/>
                  </a:solidFill>
                </a:rPr>
                <a:t>一个</a:t>
              </a:r>
              <a:r>
                <a:rPr kumimoji="1" lang="en-US" altLang="zh-CN" sz="1800" b="1" dirty="0">
                  <a:solidFill>
                    <a:srgbClr val="002060"/>
                  </a:solidFill>
                </a:rPr>
                <a:t>c</a:t>
              </a:r>
              <a:r>
                <a:rPr kumimoji="1" lang="zh-CN" altLang="en-US" sz="1800" b="1" dirty="0">
                  <a:solidFill>
                    <a:srgbClr val="002060"/>
                  </a:solidFill>
                </a:rPr>
                <a:t>，最多一条</a:t>
              </a:r>
              <a:r>
                <a:rPr kumimoji="1" lang="en-US" altLang="zh-CN" sz="1800" b="1" dirty="0">
                  <a:solidFill>
                    <a:srgbClr val="002060"/>
                  </a:solidFill>
                </a:rPr>
                <a:t>arc</a:t>
              </a:r>
              <a:endParaRPr kumimoji="1" lang="zh-CN" altLang="en-US" sz="1800" b="1" dirty="0">
                <a:solidFill>
                  <a:srgbClr val="002060"/>
                </a:solidFill>
              </a:endParaRPr>
            </a:p>
          </p:txBody>
        </p:sp>
        <p:sp>
          <p:nvSpPr>
            <p:cNvPr id="30" name="文本框 29">
              <a:extLst>
                <a:ext uri="{FF2B5EF4-FFF2-40B4-BE49-F238E27FC236}">
                  <a16:creationId xmlns:a16="http://schemas.microsoft.com/office/drawing/2014/main" id="{B79C62BD-B5F1-D96E-004D-79A316B9F2D3}"/>
                </a:ext>
              </a:extLst>
            </p:cNvPr>
            <p:cNvSpPr txBox="1"/>
            <p:nvPr/>
          </p:nvSpPr>
          <p:spPr>
            <a:xfrm>
              <a:off x="3419141" y="4523905"/>
              <a:ext cx="2743059" cy="369332"/>
            </a:xfrm>
            <a:prstGeom prst="rect">
              <a:avLst/>
            </a:prstGeom>
            <a:noFill/>
          </p:spPr>
          <p:txBody>
            <a:bodyPr wrap="none" rtlCol="0">
              <a:spAutoFit/>
            </a:bodyPr>
            <a:lstStyle/>
            <a:p>
              <a:r>
                <a:rPr kumimoji="1" lang="zh-CN" altLang="en-US" b="1" dirty="0">
                  <a:solidFill>
                    <a:srgbClr val="002060"/>
                  </a:solidFill>
                </a:rPr>
                <a:t>节点在树</a:t>
              </a:r>
              <a:r>
                <a:rPr kumimoji="1" lang="en-US" altLang="zh-CN" b="1" dirty="0">
                  <a:solidFill>
                    <a:srgbClr val="002060"/>
                  </a:solidFill>
                </a:rPr>
                <a:t>c</a:t>
              </a:r>
              <a:r>
                <a:rPr kumimoji="1" lang="zh-CN" altLang="en-US" b="1" dirty="0">
                  <a:solidFill>
                    <a:srgbClr val="002060"/>
                  </a:solidFill>
                </a:rPr>
                <a:t>中 </a:t>
              </a:r>
              <a:r>
                <a:rPr kumimoji="1" lang="en-US" altLang="zh-CN" b="1" dirty="0">
                  <a:solidFill>
                    <a:srgbClr val="002060"/>
                  </a:solidFill>
                </a:rPr>
                <a:t>=</a:t>
              </a:r>
              <a:r>
                <a:rPr kumimoji="1" lang="zh-CN" altLang="en-US" b="1" dirty="0">
                  <a:solidFill>
                    <a:srgbClr val="002060"/>
                  </a:solidFill>
                </a:rPr>
                <a:t> 有一条</a:t>
              </a:r>
              <a:r>
                <a:rPr kumimoji="1" lang="en-US" altLang="zh-CN" b="1" dirty="0">
                  <a:solidFill>
                    <a:srgbClr val="002060"/>
                  </a:solidFill>
                </a:rPr>
                <a:t>arc</a:t>
              </a:r>
              <a:endParaRPr kumimoji="1" lang="zh-CN" altLang="en-US" sz="1800" b="1" dirty="0">
                <a:solidFill>
                  <a:srgbClr val="002060"/>
                </a:solidFill>
              </a:endParaRPr>
            </a:p>
          </p:txBody>
        </p:sp>
        <p:sp>
          <p:nvSpPr>
            <p:cNvPr id="31" name="矩形 30">
              <a:extLst>
                <a:ext uri="{FF2B5EF4-FFF2-40B4-BE49-F238E27FC236}">
                  <a16:creationId xmlns:a16="http://schemas.microsoft.com/office/drawing/2014/main" id="{BA4CDB0C-BAC0-2BF7-A4E2-871D633A1C48}"/>
                </a:ext>
              </a:extLst>
            </p:cNvPr>
            <p:cNvSpPr/>
            <p:nvPr/>
          </p:nvSpPr>
          <p:spPr>
            <a:xfrm>
              <a:off x="801445" y="1823938"/>
              <a:ext cx="11315145" cy="3500916"/>
            </a:xfrm>
            <a:prstGeom prst="rect">
              <a:avLst/>
            </a:prstGeom>
            <a:noFill/>
            <a:ln w="3810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vert="horz" rtlCol="0" anchor="t"/>
            <a:lstStyle/>
            <a:p>
              <a:pPr algn="ctr"/>
              <a:r>
                <a:rPr kumimoji="1" lang="en-US" altLang="zh-CN" sz="2400" b="1" dirty="0">
                  <a:solidFill>
                    <a:srgbClr val="002060"/>
                  </a:solidFill>
                </a:rPr>
                <a:t>Subjects</a:t>
              </a:r>
              <a:endParaRPr kumimoji="1" lang="zh-CN" altLang="en-US" sz="2400" b="1" dirty="0">
                <a:solidFill>
                  <a:srgbClr val="002060"/>
                </a:solidFill>
              </a:endParaRPr>
            </a:p>
          </p:txBody>
        </p:sp>
      </p:grpSp>
      <p:sp>
        <p:nvSpPr>
          <p:cNvPr id="35" name="文本框 34">
            <a:extLst>
              <a:ext uri="{FF2B5EF4-FFF2-40B4-BE49-F238E27FC236}">
                <a16:creationId xmlns:a16="http://schemas.microsoft.com/office/drawing/2014/main" id="{919B945C-460F-23DD-164A-E6DFC09462BD}"/>
              </a:ext>
            </a:extLst>
          </p:cNvPr>
          <p:cNvSpPr txBox="1"/>
          <p:nvPr/>
        </p:nvSpPr>
        <p:spPr>
          <a:xfrm>
            <a:off x="610593" y="5468886"/>
            <a:ext cx="1409360" cy="461665"/>
          </a:xfrm>
          <a:prstGeom prst="rect">
            <a:avLst/>
          </a:prstGeom>
          <a:noFill/>
        </p:spPr>
        <p:txBody>
          <a:bodyPr wrap="none" rtlCol="0">
            <a:spAutoFit/>
          </a:bodyPr>
          <a:lstStyle/>
          <a:p>
            <a:r>
              <a:rPr kumimoji="1" lang="en-US" altLang="zh-CN" sz="2400" b="1" dirty="0">
                <a:solidFill>
                  <a:srgbClr val="002060"/>
                </a:solidFill>
              </a:rPr>
              <a:t>Object</a:t>
            </a:r>
            <a:r>
              <a:rPr kumimoji="1" lang="zh-CN" altLang="en-US" sz="2400" b="1" dirty="0">
                <a:solidFill>
                  <a:srgbClr val="002060"/>
                </a:solidFill>
              </a:rPr>
              <a:t>：</a:t>
            </a:r>
          </a:p>
        </p:txBody>
      </p:sp>
      <p:sp>
        <p:nvSpPr>
          <p:cNvPr id="36" name="矩形 35">
            <a:extLst>
              <a:ext uri="{FF2B5EF4-FFF2-40B4-BE49-F238E27FC236}">
                <a16:creationId xmlns:a16="http://schemas.microsoft.com/office/drawing/2014/main" id="{8B662C99-08D5-7EEA-653C-645C9B11763F}"/>
              </a:ext>
            </a:extLst>
          </p:cNvPr>
          <p:cNvSpPr/>
          <p:nvPr/>
        </p:nvSpPr>
        <p:spPr>
          <a:xfrm>
            <a:off x="6048932" y="2042956"/>
            <a:ext cx="5693490" cy="1358774"/>
          </a:xfrm>
          <a:prstGeom prst="rect">
            <a:avLst/>
          </a:prstGeom>
          <a:solidFill>
            <a:srgbClr val="0070C0">
              <a:alpha val="21000"/>
            </a:srgbClr>
          </a:solidFill>
          <a:ln w="38100">
            <a:noFill/>
            <a:prstDash val="dash"/>
          </a:ln>
          <a:effectLst>
            <a:softEdge rad="87689"/>
          </a:effectLst>
        </p:spPr>
        <p:style>
          <a:lnRef idx="2">
            <a:schemeClr val="accent1">
              <a:shade val="15000"/>
            </a:schemeClr>
          </a:lnRef>
          <a:fillRef idx="1">
            <a:schemeClr val="accent1"/>
          </a:fillRef>
          <a:effectRef idx="0">
            <a:schemeClr val="accent1"/>
          </a:effectRef>
          <a:fontRef idx="minor">
            <a:schemeClr val="lt1"/>
          </a:fontRef>
        </p:style>
        <p:txBody>
          <a:bodyPr vert="horz" rtlCol="0" anchor="t"/>
          <a:lstStyle/>
          <a:p>
            <a:pPr algn="ctr"/>
            <a:endParaRPr kumimoji="1" lang="zh-CN" altLang="en-US" sz="2400" b="1" dirty="0">
              <a:solidFill>
                <a:srgbClr val="002060"/>
              </a:solidFill>
            </a:endParaRPr>
          </a:p>
        </p:txBody>
      </p:sp>
    </p:spTree>
    <p:extLst>
      <p:ext uri="{BB962C8B-B14F-4D97-AF65-F5344CB8AC3E}">
        <p14:creationId xmlns:p14="http://schemas.microsoft.com/office/powerpoint/2010/main" val="350383672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8134</TotalTime>
  <Words>2353</Words>
  <Application>Microsoft Macintosh PowerPoint</Application>
  <PresentationFormat>宽屏</PresentationFormat>
  <Paragraphs>213</Paragraphs>
  <Slides>12</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等线</vt:lpstr>
      <vt:lpstr>等线 Light</vt:lpstr>
      <vt:lpstr>Microsoft YaHei</vt:lpstr>
      <vt:lpstr>Microsoft YaHei</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邱 子</dc:creator>
  <cp:lastModifiedBy>邱 子</cp:lastModifiedBy>
  <cp:revision>17</cp:revision>
  <dcterms:created xsi:type="dcterms:W3CDTF">2024-01-18T11:47:00Z</dcterms:created>
  <dcterms:modified xsi:type="dcterms:W3CDTF">2024-01-24T03:39:11Z</dcterms:modified>
</cp:coreProperties>
</file>