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28" r:id="rId2"/>
    <p:sldId id="3267" r:id="rId3"/>
    <p:sldId id="3293" r:id="rId4"/>
    <p:sldId id="3295" r:id="rId5"/>
    <p:sldId id="3292" r:id="rId6"/>
    <p:sldId id="3299" r:id="rId7"/>
    <p:sldId id="3301" r:id="rId8"/>
    <p:sldId id="3276" r:id="rId9"/>
    <p:sldId id="3304" r:id="rId10"/>
    <p:sldId id="3274" r:id="rId11"/>
    <p:sldId id="3297" r:id="rId12"/>
    <p:sldId id="3302" r:id="rId13"/>
    <p:sldId id="3298" r:id="rId14"/>
    <p:sldId id="3275" r:id="rId15"/>
    <p:sldId id="330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774" autoAdjust="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51C45-92F4-40B8-815F-EBC19C312A1F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A752BB-A56E-46FA-B348-F41ACB239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381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这篇文章提出了一种强化学习</a:t>
            </a:r>
            <a:r>
              <a:rPr lang="en-US" altLang="zh-CN" dirty="0"/>
              <a:t>(RL)</a:t>
            </a:r>
            <a:r>
              <a:rPr lang="zh-CN" altLang="en-US" dirty="0"/>
              <a:t>智能体，强化因果解释器</a:t>
            </a:r>
            <a:r>
              <a:rPr lang="en-US" altLang="zh-CN" dirty="0"/>
              <a:t>(RC-Explainer)</a:t>
            </a:r>
            <a:r>
              <a:rPr lang="zh-CN" altLang="en-US" dirty="0"/>
              <a:t>，以实现因果筛选策略。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EECF4-4BA1-44BE-9845-09E73C2C98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35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399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model successfully separates low- and high-risk patients on both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It achieves this separation uniquely on the HGSOC 1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This study is the first to demonstrate the feasibility of such separation among high-grade serous ovarian cancer (HGSOC) patients solely using routine H&amp;E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While the C-index is a common metric for survival prediction model comparison, the clinical utility lies in stratifying patients into outcome-based groups.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Patient groups with statistically significant differences in outcomes can be managed differently in clinical practice.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Kaplan-Meier (KM) curves and log-rank test p-values are essential tools for evaluating patient stratification.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model effectively stratifies patients into low- and high-risk groups, with high-risk patients experiencing significantly shorter survival times.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For instance, in the HGSOC 1 dataset, high-risk patients had median survival times of 38.5 months, whereas low-risk patients had 53.6 months.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Similarly, in the HGSOC 2 dataset, high-risk patients had median survival times of 40.7 months, while low-risk patients had 50.4 months.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239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89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64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319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EECF4-4BA1-44BE-9845-09E73C2C980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01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effectLst/>
            </a:endParaRP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roximaVara-Roman"/>
              </a:rPr>
              <a:t>The study highlights the importance of cellular heterogeneity, spatial positioning, and mutual interactions in histopathology image representation learning.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roximaVara-Roman"/>
              </a:rPr>
              <a:t>Previous works have limitations in terms of representational capacity, computational power, and focusing on patches rather than individual cells, while CO-PILOT addresses these issues.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roximaVara-Roman"/>
              </a:rPr>
              <a:t>Extensive ablation experiments validate the design choices of the model, including the importance of low-, mid-, and high-level blocks, as well as the superiority of the conditional neighborhood aggregation (CNA) layer.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ProximaVara-Roman"/>
              </a:rPr>
              <a:t>The model is validated using two tissue microarray (TMA) datasets from high-grade serous ovarian cancer, as well as the publicly available ovarian TCGA dataset.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2025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ctr" fontAlgn="ctr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FFFFFF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6548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Histopathology tissue samples have a complex hierarchical 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The structure involves interactions between cells and their neighbors at a local level.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It also encompasses interactions between different tissue types at a larger scale.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753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633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296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5273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37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h l </a:t>
            </a:r>
            <a:r>
              <a:rPr lang="en-US" dirty="0" err="1"/>
              <a:t>i</a:t>
            </a:r>
            <a:r>
              <a:rPr lang="en-US" dirty="0"/>
              <a:t> is the representation of node </a:t>
            </a:r>
            <a:r>
              <a:rPr lang="en-US" dirty="0" err="1"/>
              <a:t>i</a:t>
            </a:r>
            <a:r>
              <a:rPr lang="en-US" dirty="0"/>
              <a:t> at layer l, Nj is the collection of nodes connected to the node </a:t>
            </a:r>
            <a:r>
              <a:rPr lang="en-US" dirty="0" err="1"/>
              <a:t>i</a:t>
            </a:r>
            <a:r>
              <a:rPr lang="en-US" dirty="0"/>
              <a:t> in the graph at layer l, </a:t>
            </a:r>
            <a:r>
              <a:rPr lang="en-US" dirty="0" err="1"/>
              <a:t>Wl</a:t>
            </a:r>
            <a:r>
              <a:rPr lang="en-US" dirty="0"/>
              <a:t> 1 and </a:t>
            </a:r>
            <a:r>
              <a:rPr lang="en-US" dirty="0" err="1"/>
              <a:t>Wl</a:t>
            </a:r>
            <a:r>
              <a:rPr lang="en-US" dirty="0"/>
              <a:t> 2 ∈ R </a:t>
            </a:r>
            <a:r>
              <a:rPr lang="en-US" dirty="0" err="1"/>
              <a:t>d×d</a:t>
            </a:r>
            <a:r>
              <a:rPr lang="en-US" dirty="0"/>
              <a:t> are learnable matrices, |.| is the second order norm, and ⟨.⟩ is the inner product.</a:t>
            </a:r>
          </a:p>
          <a:p>
            <a:endParaRPr lang="en-US" dirty="0"/>
          </a:p>
          <a:p>
            <a:r>
              <a:rPr lang="en-US" dirty="0"/>
              <a:t>n this equation, g l ∈ R 1×d is the aggregated representation of the graph at layer l, G l is the collection of nodes in the graph at layer l, h l </a:t>
            </a:r>
            <a:r>
              <a:rPr lang="en-US" dirty="0" err="1"/>
              <a:t>i</a:t>
            </a:r>
            <a:r>
              <a:rPr lang="en-US" dirty="0"/>
              <a:t> is the representation of node </a:t>
            </a:r>
            <a:r>
              <a:rPr lang="en-US" dirty="0" err="1"/>
              <a:t>i</a:t>
            </a:r>
            <a:r>
              <a:rPr lang="en-US" dirty="0"/>
              <a:t> at layer l, </a:t>
            </a:r>
            <a:r>
              <a:rPr lang="en-US" dirty="0" err="1"/>
              <a:t>Wl</a:t>
            </a:r>
            <a:r>
              <a:rPr lang="en-US" dirty="0"/>
              <a:t> </a:t>
            </a:r>
            <a:r>
              <a:rPr lang="en-US" dirty="0" err="1"/>
              <a:t>wf</a:t>
            </a:r>
            <a:r>
              <a:rPr lang="en-US" dirty="0"/>
              <a:t> ∈ R d×1 and </a:t>
            </a:r>
            <a:r>
              <a:rPr lang="en-US" dirty="0" err="1"/>
              <a:t>bwf</a:t>
            </a:r>
            <a:r>
              <a:rPr lang="en-US" dirty="0"/>
              <a:t> ∈ R are learnable parameters, and </a:t>
            </a:r>
            <a:r>
              <a:rPr lang="en-US" dirty="0" err="1"/>
              <a:t>MLPl</a:t>
            </a:r>
            <a:r>
              <a:rPr lang="en-US" dirty="0"/>
              <a:t> is a two-layer MLP with hidden size of d and output size of 1. To calculate g L−1 , where L is the total number of DNPU layers, we set the c L−1 </a:t>
            </a:r>
            <a:r>
              <a:rPr lang="en-US" dirty="0" err="1"/>
              <a:t>i</a:t>
            </a:r>
            <a:r>
              <a:rPr lang="en-US" dirty="0"/>
              <a:t> to 1 which is equivalent to an unconditional aggregation at the last layer. Finally, the aggregated g 0 (equivalent to </a:t>
            </a:r>
            <a:r>
              <a:rPr lang="en-US" dirty="0" err="1"/>
              <a:t>Rn,k</a:t>
            </a:r>
            <a:r>
              <a:rPr lang="en-US" dirty="0"/>
              <a:t> mentioned in Sec. 3.2) is fed into an instance attention to combine all of the image representations for the patient.</a:t>
            </a:r>
          </a:p>
          <a:p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Rn,k</a:t>
            </a:r>
            <a:r>
              <a:rPr lang="en-US" dirty="0"/>
              <a:t> is the corresponding representation of </a:t>
            </a:r>
            <a:r>
              <a:rPr lang="en-US" dirty="0" err="1"/>
              <a:t>xn,k</a:t>
            </a:r>
            <a:r>
              <a:rPr lang="en-US" dirty="0"/>
              <a:t> obtained from the Waterfall attention, while </a:t>
            </a:r>
            <a:r>
              <a:rPr lang="en-US" dirty="0" err="1"/>
              <a:t>Winst</a:t>
            </a:r>
            <a:r>
              <a:rPr lang="en-US" dirty="0"/>
              <a:t> ∈ Rd×1 and </a:t>
            </a:r>
            <a:r>
              <a:rPr lang="en-US" dirty="0" err="1"/>
              <a:t>binst</a:t>
            </a:r>
            <a:r>
              <a:rPr lang="en-US" dirty="0"/>
              <a:t> ∈ R are learnable parameters. Finally, Rn is passed through a fully connected layer to generate the hazard, and the network is trained using the Negative Log Likelihood (NLL) loss.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72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37F13-3BC6-3944-0D32-982F41E4C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EA488C-4604-A7A6-655F-5B8C72B5C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26B48-5E8E-CA1D-16C5-CA2E9FA1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35771C-A085-0A64-6BF6-F8347E983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196E1-57F4-D416-0771-53794ED9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6562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AA62F-D6C6-1372-AC93-BCEC8978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3B4E8F-DD53-11F1-3B33-D329A86E1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8A6B5F-B8B9-AF40-145F-D2579FA0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646ABF-4EC1-E930-BA46-A6FD6E0B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672B1-C162-BBB5-67C3-F995502A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96614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0BF02F-3282-DABC-CABD-3403FAC45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F67905-265B-31AD-7685-07425D6EC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B648A-F331-974F-FEF9-E0DB023A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C01E26-4837-E18C-E386-9F6695F6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C356F-A598-0B7E-6F01-E8CA6E17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73168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AA76E-8D19-E821-D3F4-02AF04F6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55B2D0-BEEA-AADE-A4BA-D21287299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DF181-2D21-515A-F9EF-D45F2092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99BEE-B9B4-58AA-1CDF-5BE2CE44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DA04C6-91E8-1F4C-145B-80C5507F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87818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D0F36-B4EB-668B-C6D3-55371B96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6B826A-BDF4-A328-81AE-68E245FE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1B5A9-DA28-8620-4FA5-53853150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E222A-46EB-FA97-C47B-F0B4B95F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1D0849-92A2-00CA-DDC8-90362C04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6854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E8BDD-E631-8AB1-0E69-6375502D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A8115-D6B1-CC6E-4779-721B2E674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DBA630-62F0-55F3-ACE7-D4CE0020A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096426-A31D-0565-6424-76A36F17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505AE-F24B-23CF-3AB6-F2B07FE3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74FCCC-C191-FE2A-D527-CB2E2CDC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79460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48581-0726-5732-5C97-EC9DFD13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DA724B-40B7-D444-4572-4A5EEF2F1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4A1ADB-0CAF-0C17-43A1-022344FB9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2DCD83-75A1-6029-73CF-14069FF5E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E3940B-082C-E2EB-97CC-31590CFAC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408405-A436-697A-E3C9-F4CB34710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A84D0DE-E472-4237-18C9-AAAD9C77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995B92-4A7A-0D38-8577-47144D74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38150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E1CF5-19FB-5E74-242B-673BAFD9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5E41BD-2DE5-AE7F-FBF5-20DFEA6F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5B013B-7ED0-89D7-73C9-72AFA7A0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1FF08E-D7BC-6DBF-FE6A-6132757F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0286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2D43B9-AC8C-99CE-A7C3-91A00BDA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6776C0-FFCF-FB2C-5F81-43A9740F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1558EB-2980-6C41-16F4-F35D24E4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56929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A59BE-8164-B30B-6BEB-B82C2130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F9951-74E8-ED6C-65EB-7756F43EA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2422BC-7480-1187-EA75-0211201C4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21FF3B-A6AA-94FC-FBEC-4FF326E4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867F7C-1655-F39E-2C98-75E41EF7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48A3A5-7CC6-5C83-9218-890B2FB6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71136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0A0E0-0C5B-3B48-E916-932C8434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367FDB-5E8F-CCC8-71AB-B65150FDE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4E8A07-A13A-E50A-EBC4-4AFA6A3F4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95821B-C83C-56F0-176F-2E0B5449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77943-EBFF-46F3-A740-5E88A46A0F9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CA9B91-560D-E116-5DCD-149991DA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F00965-BEC2-448E-F6DB-4356605B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239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D5353D-1F41-869A-F439-DA76F138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FD93F6-3D99-96A2-4C5D-89488FE3D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E7DC8-0AB6-C0C4-88A2-B9169FA20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77943-EBFF-46F3-A740-5E88A46A0F9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B82D0-0AFD-6D6D-8EF3-8BB980274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E34E8-5D3D-2B58-EA93-0F7374D94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8C4D-7219-4057-B5FA-0F126AAABA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42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9" y="1341261"/>
            <a:ext cx="1219133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42316" y="3501732"/>
            <a:ext cx="9504519" cy="1723506"/>
          </a:xfrm>
          <a:prstGeom prst="rect">
            <a:avLst/>
          </a:prstGeom>
        </p:spPr>
        <p:txBody>
          <a:bodyPr wrap="square" lIns="91397" tIns="45699" rIns="91397" bIns="45699">
            <a:spAutoFit/>
          </a:bodyPr>
          <a:lstStyle/>
          <a:p>
            <a:pPr algn="r" defTabSz="913765">
              <a:defRPr/>
            </a:pP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Ramin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Nakhli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, Allen Zhang, Ali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Mirabadi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, Katherine Rich,</a:t>
            </a:r>
          </a:p>
          <a:p>
            <a:pPr algn="r" defTabSz="913765">
              <a:defRPr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Maryam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Asadi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, Blake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Gilks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, Hossein Farahani*, Ali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Bashashati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*</a:t>
            </a:r>
          </a:p>
          <a:p>
            <a:pPr algn="r" defTabSz="913765">
              <a:defRPr/>
            </a:pPr>
            <a:br>
              <a:rPr lang="en-US" altLang="zh-CN" sz="1800" b="0" i="1" dirty="0">
                <a:solidFill>
                  <a:srgbClr val="1C6299"/>
                </a:solidFill>
                <a:effectLst/>
                <a:latin typeface="CMSY8"/>
              </a:rPr>
            </a:br>
            <a:r>
              <a:rPr lang="en-US" altLang="zh-CN" sz="2400" dirty="0">
                <a:solidFill>
                  <a:srgbClr val="1C6299"/>
                </a:solidFill>
                <a:latin typeface="NimbusRomNo9L-Regu"/>
              </a:rPr>
              <a:t>Published in: International Conference on Computer Vision (ICCV)</a:t>
            </a:r>
            <a:r>
              <a:rPr lang="zh-CN" altLang="en-US" sz="2400" dirty="0">
                <a:solidFill>
                  <a:srgbClr val="1C6299"/>
                </a:solidFill>
                <a:latin typeface="NimbusRomNo9L-Regu"/>
              </a:rPr>
              <a:t>（</a:t>
            </a:r>
            <a:r>
              <a:rPr lang="en-US" altLang="zh-CN" sz="2400" dirty="0">
                <a:solidFill>
                  <a:srgbClr val="1C6299"/>
                </a:solidFill>
                <a:latin typeface="NimbusRomNo9L-Regu"/>
              </a:rPr>
              <a:t>2023</a:t>
            </a:r>
            <a:r>
              <a:rPr lang="zh-CN" altLang="en-US" sz="2400" dirty="0">
                <a:solidFill>
                  <a:srgbClr val="1C6299"/>
                </a:solidFill>
                <a:latin typeface="NimbusRomNo9L-Regu"/>
              </a:rPr>
              <a:t>）</a:t>
            </a:r>
            <a:br>
              <a:rPr lang="en-US" altLang="zh-CN" sz="1600" dirty="0">
                <a:solidFill>
                  <a:srgbClr val="1C6299"/>
                </a:solidFill>
              </a:rPr>
            </a:br>
            <a:br>
              <a:rPr lang="en-US" altLang="zh-CN" sz="1600" dirty="0">
                <a:solidFill>
                  <a:srgbClr val="1C6299"/>
                </a:solidFill>
              </a:rPr>
            </a:br>
            <a:endParaRPr lang="en-US" altLang="zh-CN" sz="1200" b="1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600553" y="948409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bright="14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81" y="808751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77836" y="1798879"/>
            <a:ext cx="7738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3765">
              <a:defRPr/>
            </a:pPr>
            <a:r>
              <a:rPr lang="en-US" altLang="zh-CN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CO-PILOT: Dynamic Top-Down Point Cloud with Conditional Neighborhood Aggregation for Multi-Gigapixel Histopathology Image Representation</a:t>
            </a:r>
          </a:p>
        </p:txBody>
      </p:sp>
      <p:sp>
        <p:nvSpPr>
          <p:cNvPr id="16" name="文本占位符 56"/>
          <p:cNvSpPr txBox="1"/>
          <p:nvPr/>
        </p:nvSpPr>
        <p:spPr>
          <a:xfrm>
            <a:off x="2026470" y="5353615"/>
            <a:ext cx="1924047" cy="353120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rgbClr val="1C6299"/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rPr>
              <a:t>Saif Ur Rehman Khan</a:t>
            </a:r>
            <a:endParaRPr lang="zh-CN" altLang="en-US" dirty="0">
              <a:solidFill>
                <a:sysClr val="window" lastClr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2A3CAD-F1BD-68CF-0FB8-D97994A2A1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BCA60BB-0A73-4731-A4B3-5BB10F6DD6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81" y="808751"/>
            <a:ext cx="3140616" cy="2903588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74C119-510F-D43A-10BF-DAE4711D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42316" y="5787081"/>
            <a:ext cx="2743200" cy="365125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2023/11/22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Experiments Results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185A5-502E-4B50-8D29-81D085A27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27" y="1873974"/>
            <a:ext cx="11929646" cy="242543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2901DC-9AF8-4705-A635-9CAFBA8D0BF3}"/>
              </a:ext>
            </a:extLst>
          </p:cNvPr>
          <p:cNvSpPr txBox="1"/>
          <p:nvPr/>
        </p:nvSpPr>
        <p:spPr>
          <a:xfrm>
            <a:off x="184296" y="1504642"/>
            <a:ext cx="119296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Survival prediction performance comparison of  CO-PILOT model with all the baselines on two datasets.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1A514E-4153-4083-A814-B7FC3A953C55}"/>
              </a:ext>
            </a:extLst>
          </p:cNvPr>
          <p:cNvSpPr txBox="1"/>
          <p:nvPr/>
        </p:nvSpPr>
        <p:spPr>
          <a:xfrm>
            <a:off x="124827" y="4345571"/>
            <a:ext cx="11929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achieves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c-index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0.568, 0.558, and 0.557 on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HGSOC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HGSOC 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TCGA-OV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datasets while those of the closest baselines are 0.541, 0.535, and 0.532.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B2D92-8F0B-4C06-8345-7EE3A411B9B6}"/>
              </a:ext>
            </a:extLst>
          </p:cNvPr>
          <p:cNvSpPr/>
          <p:nvPr/>
        </p:nvSpPr>
        <p:spPr>
          <a:xfrm>
            <a:off x="9067800" y="3962400"/>
            <a:ext cx="923925" cy="182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0905BE-83AD-42AE-BAAA-AB55FDCC59A4}"/>
              </a:ext>
            </a:extLst>
          </p:cNvPr>
          <p:cNvSpPr/>
          <p:nvPr/>
        </p:nvSpPr>
        <p:spPr>
          <a:xfrm>
            <a:off x="6000750" y="3970731"/>
            <a:ext cx="923925" cy="182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84D302-C7D9-42C9-8B48-BF017EE13840}"/>
              </a:ext>
            </a:extLst>
          </p:cNvPr>
          <p:cNvSpPr/>
          <p:nvPr/>
        </p:nvSpPr>
        <p:spPr>
          <a:xfrm>
            <a:off x="2952750" y="3970220"/>
            <a:ext cx="923925" cy="182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4B8523-76C9-45CF-A3FC-6308B26C8820}"/>
              </a:ext>
            </a:extLst>
          </p:cNvPr>
          <p:cNvSpPr/>
          <p:nvPr/>
        </p:nvSpPr>
        <p:spPr>
          <a:xfrm>
            <a:off x="3048000" y="2499360"/>
            <a:ext cx="762000" cy="118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7364BF-8E2E-4BA8-9514-788D2CD0D715}"/>
              </a:ext>
            </a:extLst>
          </p:cNvPr>
          <p:cNvSpPr/>
          <p:nvPr/>
        </p:nvSpPr>
        <p:spPr>
          <a:xfrm>
            <a:off x="6080760" y="2499360"/>
            <a:ext cx="762000" cy="118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65764A-4AB3-42B4-BF59-266C7ABFF332}"/>
              </a:ext>
            </a:extLst>
          </p:cNvPr>
          <p:cNvSpPr/>
          <p:nvPr/>
        </p:nvSpPr>
        <p:spPr>
          <a:xfrm>
            <a:off x="9148762" y="2506980"/>
            <a:ext cx="762000" cy="1188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69DD35-5F13-4CF6-90F5-8AB0CE221F09}"/>
              </a:ext>
            </a:extLst>
          </p:cNvPr>
          <p:cNvSpPr txBox="1"/>
          <p:nvPr/>
        </p:nvSpPr>
        <p:spPr>
          <a:xfrm>
            <a:off x="203760" y="5353358"/>
            <a:ext cx="6915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C-index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Consistency between predicted and actual survival times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04A50D-BED5-49E1-85E6-6DE662AB5493}"/>
              </a:ext>
            </a:extLst>
          </p:cNvPr>
          <p:cNvSpPr txBox="1"/>
          <p:nvPr/>
        </p:nvSpPr>
        <p:spPr>
          <a:xfrm>
            <a:off x="184295" y="5044244"/>
            <a:ext cx="6915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Evaluation Metrics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17995C-F9F9-480A-871F-0B745AD54028}"/>
              </a:ext>
            </a:extLst>
          </p:cNvPr>
          <p:cNvSpPr txBox="1"/>
          <p:nvPr/>
        </p:nvSpPr>
        <p:spPr>
          <a:xfrm>
            <a:off x="203760" y="5750729"/>
            <a:ext cx="8772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RMST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Ratio of the area under the survival curves of the low- and high-risk cohorts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A9B6CF-BF57-459F-86B8-18B94328F970}"/>
              </a:ext>
            </a:extLst>
          </p:cNvPr>
          <p:cNvSpPr txBox="1"/>
          <p:nvPr/>
        </p:nvSpPr>
        <p:spPr>
          <a:xfrm>
            <a:off x="203760" y="6148040"/>
            <a:ext cx="11366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SRD: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Calculated by subtracting the 10-year survival rate of the high-risk cohort from that of the low-risk.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BEF0C9-5899-460A-B740-5034649AB04B}"/>
              </a:ext>
            </a:extLst>
          </p:cNvPr>
          <p:cNvSpPr txBox="1"/>
          <p:nvPr/>
        </p:nvSpPr>
        <p:spPr>
          <a:xfrm>
            <a:off x="617339" y="832294"/>
            <a:ext cx="109015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indicate that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graph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alone captures enough information to surpass the 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patch-based methods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implying the model’s potential to deduce the micro-environment structure from the cellular graph.</a:t>
            </a:r>
          </a:p>
        </p:txBody>
      </p:sp>
    </p:spTree>
    <p:extLst>
      <p:ext uri="{BB962C8B-B14F-4D97-AF65-F5344CB8AC3E}">
        <p14:creationId xmlns:p14="http://schemas.microsoft.com/office/powerpoint/2010/main" val="13818982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Experiments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E3F2A8-2835-4894-BA0F-9191776CA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220" y="920659"/>
            <a:ext cx="8023559" cy="434952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4A7D273-3E2D-4F06-8E1D-447919B4EE76}"/>
              </a:ext>
            </a:extLst>
          </p:cNvPr>
          <p:cNvSpPr txBox="1"/>
          <p:nvPr/>
        </p:nvSpPr>
        <p:spPr>
          <a:xfrm>
            <a:off x="2699657" y="5232942"/>
            <a:ext cx="70252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4: Survival curves for cohorts of patients identified as low-risk (predicted hazard &lt; hazard threshold) and high-risk (prediction hazard &gt; hazard threshold) by our model. Our model can predict patients who have significantly higher risks and shorter survival times.</a:t>
            </a:r>
          </a:p>
        </p:txBody>
      </p:sp>
    </p:spTree>
    <p:extLst>
      <p:ext uri="{BB962C8B-B14F-4D97-AF65-F5344CB8AC3E}">
        <p14:creationId xmlns:p14="http://schemas.microsoft.com/office/powerpoint/2010/main" val="340559723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Ablation Study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6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5E73E-0504-4B75-A947-E772A2206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3" y="1180636"/>
            <a:ext cx="11697441" cy="340495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CE5969D-7597-4472-AB0A-DF9AAFF88058}"/>
              </a:ext>
            </a:extLst>
          </p:cNvPr>
          <p:cNvSpPr txBox="1"/>
          <p:nvPr/>
        </p:nvSpPr>
        <p:spPr>
          <a:xfrm>
            <a:off x="421396" y="89309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2. Ablation studies of our model on both datasets.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B72F9C-73E2-436A-B242-426E8F77A274}"/>
              </a:ext>
            </a:extLst>
          </p:cNvPr>
          <p:cNvSpPr/>
          <p:nvPr/>
        </p:nvSpPr>
        <p:spPr>
          <a:xfrm>
            <a:off x="3266661" y="4178300"/>
            <a:ext cx="1140239" cy="241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E9469F-822F-4828-9269-365BA75B798C}"/>
              </a:ext>
            </a:extLst>
          </p:cNvPr>
          <p:cNvSpPr/>
          <p:nvPr/>
        </p:nvSpPr>
        <p:spPr>
          <a:xfrm>
            <a:off x="7546561" y="4178300"/>
            <a:ext cx="1140239" cy="241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7470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28130"/>
            <a:ext cx="2612887" cy="68942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2800" b="1" spc="300" dirty="0">
                <a:solidFill>
                  <a:srgbClr val="44546A">
                    <a:lumMod val="5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1" i="0" u="none" strike="noStrike" kern="1200" cap="none" spc="300" normalizeH="0" baseline="0" noProof="0" dirty="0" err="1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ontribution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F126D4D-3E00-4ED1-A429-F150207C6E79}"/>
              </a:ext>
            </a:extLst>
          </p:cNvPr>
          <p:cNvSpPr txBox="1"/>
          <p:nvPr/>
        </p:nvSpPr>
        <p:spPr>
          <a:xfrm>
            <a:off x="515156" y="1009853"/>
            <a:ext cx="11107611" cy="4112356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8E66B8-26E4-4551-A462-4C02F06FADCF}"/>
              </a:ext>
            </a:extLst>
          </p:cNvPr>
          <p:cNvSpPr txBox="1"/>
          <p:nvPr/>
        </p:nvSpPr>
        <p:spPr>
          <a:xfrm>
            <a:off x="742950" y="1250149"/>
            <a:ext cx="1077595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dynamic and hierarchical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point-cloud-based method for processing 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cellular graphs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histopathology images,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outperforming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state-of-the-art methods in survival prediction.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Utilizes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bottom-up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information propagation and top-down 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conditional attention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adaptively focus on different levels of tissue hierarchy, capturing 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finer details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individual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cells in each patch.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Stratifies patients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into different risk cohorts with statistically different outcomes, a task previously achievable only using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genomic information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Publishes a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large dataset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containing </a:t>
            </a:r>
            <a:r>
              <a:rPr lang="en-US" sz="16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873 cellular graphs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188 patients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along with their survival information, making it one of the largest publicly available datasets in this context.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Advances the frontiers of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Multiple Instance Learning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(MIL),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Vision Transformer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(ViT), and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 Neural Networks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(GNNs) in histopathology image representation learning .</a:t>
            </a:r>
          </a:p>
        </p:txBody>
      </p:sp>
    </p:spTree>
    <p:extLst>
      <p:ext uri="{BB962C8B-B14F-4D97-AF65-F5344CB8AC3E}">
        <p14:creationId xmlns:p14="http://schemas.microsoft.com/office/powerpoint/2010/main" val="13740048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Conclusion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7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165747" y="6524196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61063D-6796-D8A3-BF02-53B1DE8D09AA}"/>
              </a:ext>
            </a:extLst>
          </p:cNvPr>
          <p:cNvSpPr txBox="1"/>
          <p:nvPr/>
        </p:nvSpPr>
        <p:spPr>
          <a:xfrm>
            <a:off x="592554" y="943753"/>
            <a:ext cx="10858499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CO-PILOT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outperforms existing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patch-based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survival prediction methods, including the Hierarchical Vision Transformer, demonstrating its potential in deducing tissue environment from cellular graphs 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5E0410-B3B0-428D-9F86-3BE091730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6318" y="1838979"/>
            <a:ext cx="5802947" cy="318004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296C56-A3E5-4C88-9BCB-6F13DDA08A43}"/>
              </a:ext>
            </a:extLst>
          </p:cNvPr>
          <p:cNvSpPr txBox="1"/>
          <p:nvPr/>
        </p:nvSpPr>
        <p:spPr>
          <a:xfrm>
            <a:off x="5873021" y="5155353"/>
            <a:ext cx="65295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Dynamic Top-Down Point Cloud with Conditional Neighborhood Aggregation for Multi-Gigapixel Histopathology Image Representation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AA735C-FEBC-43F0-8082-8B6EA1C8EEF3}"/>
              </a:ext>
            </a:extLst>
          </p:cNvPr>
          <p:cNvSpPr txBox="1"/>
          <p:nvPr/>
        </p:nvSpPr>
        <p:spPr>
          <a:xfrm>
            <a:off x="660401" y="2079486"/>
            <a:ext cx="5435599" cy="1525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CO-PILOT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stratify high-grade cancer patients into low- and high-risk cohorts using routine (H&amp;E)-stained tissue slides, a task previously requiring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genomic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transcriptomics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profiles or immunohistochemistry images.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58A650-B298-4F77-A2C3-065D576F5664}"/>
              </a:ext>
            </a:extLst>
          </p:cNvPr>
          <p:cNvSpPr txBox="1"/>
          <p:nvPr/>
        </p:nvSpPr>
        <p:spPr>
          <a:xfrm>
            <a:off x="660400" y="3806118"/>
            <a:ext cx="5509795" cy="1525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CO-PILOT's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improvement is consistent across different datasets and metrics, achieving higher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C-index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log-rank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p-value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restricted mean survival time (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RMST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and survival rate difference (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SRD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compared to baselines.</a:t>
            </a:r>
          </a:p>
        </p:txBody>
      </p:sp>
    </p:spTree>
    <p:extLst>
      <p:ext uri="{BB962C8B-B14F-4D97-AF65-F5344CB8AC3E}">
        <p14:creationId xmlns:p14="http://schemas.microsoft.com/office/powerpoint/2010/main" val="155380108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9" y="1341261"/>
            <a:ext cx="1219133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13916" y="4410260"/>
            <a:ext cx="8262128" cy="1569618"/>
          </a:xfrm>
          <a:prstGeom prst="rect">
            <a:avLst/>
          </a:prstGeom>
        </p:spPr>
        <p:txBody>
          <a:bodyPr wrap="square" lIns="91397" tIns="45699" rIns="91397" bIns="45699">
            <a:spAutoFit/>
          </a:bodyPr>
          <a:lstStyle/>
          <a:p>
            <a:pPr algn="r" defTabSz="913765">
              <a:defRPr/>
            </a:pP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Ramin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Nakhli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, Allen Zhang, Ali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Mirabadi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, Katherine Rich,</a:t>
            </a:r>
          </a:p>
          <a:p>
            <a:pPr algn="r" defTabSz="913765">
              <a:defRPr/>
            </a:pP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Maryam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Asadi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, Blake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Gilks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, Hossein Farahani*, Ali </a:t>
            </a: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RomNo9L-Regu"/>
              </a:rPr>
              <a:t>Bashashati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RomNo9L-Regu"/>
              </a:rPr>
              <a:t>*</a:t>
            </a:r>
          </a:p>
          <a:p>
            <a:pPr algn="r" defTabSz="913765">
              <a:defRPr/>
            </a:pPr>
            <a:br>
              <a:rPr lang="en-US" altLang="zh-CN" sz="1800" b="0" i="1" dirty="0">
                <a:solidFill>
                  <a:srgbClr val="1C6299"/>
                </a:solidFill>
                <a:effectLst/>
                <a:latin typeface="CMSY8"/>
              </a:rPr>
            </a:br>
            <a:r>
              <a:rPr lang="en-US" altLang="zh-CN" dirty="0">
                <a:solidFill>
                  <a:srgbClr val="1C6299"/>
                </a:solidFill>
                <a:latin typeface="NimbusRomNo9L-Regu"/>
              </a:rPr>
              <a:t>Published in: International Conference on Computer Vision (ICCV)</a:t>
            </a:r>
            <a:r>
              <a:rPr lang="zh-CN" altLang="en-US" dirty="0">
                <a:solidFill>
                  <a:srgbClr val="1C6299"/>
                </a:solidFill>
                <a:latin typeface="NimbusRomNo9L-Regu"/>
              </a:rPr>
              <a:t>（</a:t>
            </a:r>
            <a:r>
              <a:rPr lang="en-US" altLang="zh-CN" dirty="0">
                <a:solidFill>
                  <a:srgbClr val="1C6299"/>
                </a:solidFill>
                <a:latin typeface="NimbusRomNo9L-Regu"/>
              </a:rPr>
              <a:t>2023</a:t>
            </a:r>
            <a:r>
              <a:rPr lang="zh-CN" altLang="en-US" dirty="0">
                <a:solidFill>
                  <a:srgbClr val="1C6299"/>
                </a:solidFill>
                <a:latin typeface="NimbusRomNo9L-Regu"/>
              </a:rPr>
              <a:t>）</a:t>
            </a:r>
            <a:br>
              <a:rPr lang="en-US" altLang="zh-CN" sz="1200" dirty="0">
                <a:solidFill>
                  <a:srgbClr val="1C6299"/>
                </a:solidFill>
              </a:rPr>
            </a:br>
            <a:br>
              <a:rPr lang="en-US" altLang="zh-CN" sz="1200" dirty="0">
                <a:solidFill>
                  <a:srgbClr val="1C6299"/>
                </a:solidFill>
              </a:rPr>
            </a:br>
            <a:endParaRPr lang="en-US" altLang="zh-CN" sz="1200" b="1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600553" y="948409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200"/>
                    </a14:imgEffect>
                    <a14:imgEffect>
                      <a14:saturation sat="66000"/>
                    </a14:imgEffect>
                    <a14:imgEffect>
                      <a14:brightnessContrast bright="14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81" y="808751"/>
            <a:ext cx="3140616" cy="2903588"/>
          </a:xfrm>
          <a:prstGeom prst="rect">
            <a:avLst/>
          </a:prstGeom>
        </p:spPr>
      </p:pic>
      <p:sp>
        <p:nvSpPr>
          <p:cNvPr id="16" name="文本占位符 56"/>
          <p:cNvSpPr txBox="1"/>
          <p:nvPr/>
        </p:nvSpPr>
        <p:spPr>
          <a:xfrm>
            <a:off x="2026470" y="5353615"/>
            <a:ext cx="1924047" cy="353120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rgbClr val="1C6299"/>
          </a:solidFill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rPr>
              <a:t>Saif Ur Rehman Khan</a:t>
            </a:r>
            <a:endParaRPr lang="zh-CN" altLang="en-US" dirty="0">
              <a:solidFill>
                <a:sysClr val="window" lastClr="FFFFFF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2A3CAD-F1BD-68CF-0FB8-D97994A2A1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BCA60BB-0A73-4731-A4B3-5BB10F6DD6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81" y="808751"/>
            <a:ext cx="3140616" cy="2903588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74C119-510F-D43A-10BF-DAE4711D88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42316" y="5787081"/>
            <a:ext cx="2743200" cy="365125"/>
          </a:xfrm>
        </p:spPr>
        <p:txBody>
          <a:bodyPr/>
          <a:lstStyle/>
          <a:p>
            <a:r>
              <a:rPr lang="en-US" altLang="zh-CN" b="1" dirty="0">
                <a:solidFill>
                  <a:schemeClr val="tx1"/>
                </a:solidFill>
              </a:rPr>
              <a:t>2023/11/22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本框 31">
            <a:extLst>
              <a:ext uri="{FF2B5EF4-FFF2-40B4-BE49-F238E27FC236}">
                <a16:creationId xmlns:a16="http://schemas.microsoft.com/office/drawing/2014/main" id="{B850BA0D-A849-425E-A37B-95C2DBEA89DD}"/>
              </a:ext>
            </a:extLst>
          </p:cNvPr>
          <p:cNvSpPr txBox="1"/>
          <p:nvPr/>
        </p:nvSpPr>
        <p:spPr>
          <a:xfrm>
            <a:off x="5177819" y="1798879"/>
            <a:ext cx="6319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>
              <a:defRPr/>
            </a:pPr>
            <a:r>
              <a:rPr lang="en-US" altLang="zh-CN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ALL</a:t>
            </a:r>
          </a:p>
        </p:txBody>
      </p:sp>
      <p:sp>
        <p:nvSpPr>
          <p:cNvPr id="14" name="文本框 12">
            <a:extLst>
              <a:ext uri="{FF2B5EF4-FFF2-40B4-BE49-F238E27FC236}">
                <a16:creationId xmlns:a16="http://schemas.microsoft.com/office/drawing/2014/main" id="{FB48A05D-7C19-42D3-92FE-3B58A1E39C80}"/>
              </a:ext>
            </a:extLst>
          </p:cNvPr>
          <p:cNvSpPr txBox="1"/>
          <p:nvPr/>
        </p:nvSpPr>
        <p:spPr>
          <a:xfrm>
            <a:off x="2434627" y="3657600"/>
            <a:ext cx="9584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3765">
              <a:defRPr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CO-PILOT: Dynamic Top-Down Point Cloud with Conditional Neighborhood Aggregation for Multi-Gigapixel Histopathology Image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57116280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1C7BC221-C516-48E8-8352-A9DB7208C63F}"/>
              </a:ext>
            </a:extLst>
          </p:cNvPr>
          <p:cNvSpPr txBox="1"/>
          <p:nvPr/>
        </p:nvSpPr>
        <p:spPr>
          <a:xfrm>
            <a:off x="326307" y="877771"/>
            <a:ext cx="7465972" cy="5420429"/>
          </a:xfrm>
          <a:prstGeom prst="round2DiagRect">
            <a:avLst>
              <a:gd name="adj1" fmla="val 9516"/>
              <a:gd name="adj2" fmla="val 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6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4234080D-B674-FC7D-3072-EED96AF334A9}"/>
              </a:ext>
            </a:extLst>
          </p:cNvPr>
          <p:cNvSpPr/>
          <p:nvPr/>
        </p:nvSpPr>
        <p:spPr>
          <a:xfrm>
            <a:off x="797390" y="2432884"/>
            <a:ext cx="1834384" cy="3308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2" name="标题占位符 1"/>
          <p:cNvSpPr txBox="1"/>
          <p:nvPr/>
        </p:nvSpPr>
        <p:spPr>
          <a:xfrm>
            <a:off x="965200" y="159728"/>
            <a:ext cx="2642704" cy="557822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BEBA374-6969-43BD-16E8-4406F42CFB03}"/>
              </a:ext>
            </a:extLst>
          </p:cNvPr>
          <p:cNvSpPr txBox="1"/>
          <p:nvPr/>
        </p:nvSpPr>
        <p:spPr>
          <a:xfrm>
            <a:off x="815994" y="510369"/>
            <a:ext cx="6805348" cy="558883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altLang="zh-CN" dirty="0"/>
          </a:p>
          <a:p>
            <a:r>
              <a:rPr lang="en-US" altLang="zh-CN" b="1" dirty="0"/>
              <a:t>Representation Learning are popular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Cellular heterogeneity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Histopathology image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Spatial Positioning, and Mutual interactions, matching ...</a:t>
            </a:r>
          </a:p>
          <a:p>
            <a:r>
              <a:rPr lang="en-US" altLang="zh-CN" b="1" dirty="0"/>
              <a:t>Deep Learning</a:t>
            </a:r>
            <a:endParaRPr lang="en-US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The utilization of deep learning models in the digital processing of medical images has gained interest in the computer vision community, particularly in tasks such as </a:t>
            </a:r>
            <a:r>
              <a:rPr lang="en-US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classification</a:t>
            </a:r>
            <a:r>
              <a:rPr 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segmentation</a:t>
            </a:r>
            <a:r>
              <a:rPr 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, and </a:t>
            </a:r>
            <a:r>
              <a:rPr lang="en-US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survival </a:t>
            </a:r>
            <a:r>
              <a:rPr 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prediction.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Multiple Instance Learning (MIL) techniques are commonly used for training deep learning models on histopathology images, where the images are divided into </a:t>
            </a:r>
            <a:r>
              <a:rPr lang="en-US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smaller patches </a:t>
            </a:r>
            <a:r>
              <a:rPr 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and </a:t>
            </a:r>
            <a:r>
              <a:rPr lang="en-US" b="1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aggregated</a:t>
            </a:r>
            <a:r>
              <a:rPr lang="en-US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to represent the whole slide.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D24C5B0-FA39-91B2-BC94-B20EB760C23C}"/>
              </a:ext>
            </a:extLst>
          </p:cNvPr>
          <p:cNvSpPr txBox="1"/>
          <p:nvPr/>
        </p:nvSpPr>
        <p:spPr>
          <a:xfrm>
            <a:off x="8240523" y="1173047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limitations in terms of representational capacity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computational power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and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focusing on patches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rather than individual cells</a:t>
            </a:r>
            <a:endParaRPr lang="zh-CN" altLang="en-US" sz="1600" b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1F088E5-6A8A-EAC0-C2D7-84BD1A9DF158}"/>
              </a:ext>
            </a:extLst>
          </p:cNvPr>
          <p:cNvSpPr/>
          <p:nvPr/>
        </p:nvSpPr>
        <p:spPr>
          <a:xfrm>
            <a:off x="8169839" y="1037027"/>
            <a:ext cx="3452928" cy="15954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E3374126-A295-C75B-B37D-579BC15D4607}"/>
              </a:ext>
            </a:extLst>
          </p:cNvPr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8AB919CC-413C-4033-8EA6-51411FCB3D2C}"/>
              </a:ext>
            </a:extLst>
          </p:cNvPr>
          <p:cNvSpPr/>
          <p:nvPr/>
        </p:nvSpPr>
        <p:spPr>
          <a:xfrm rot="5400000">
            <a:off x="560286" y="1011010"/>
            <a:ext cx="223072" cy="21615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等腰三角形 49">
            <a:extLst>
              <a:ext uri="{FF2B5EF4-FFF2-40B4-BE49-F238E27FC236}">
                <a16:creationId xmlns:a16="http://schemas.microsoft.com/office/drawing/2014/main" id="{D8A6B8E6-C5EC-5C87-3CFB-3D705192C3C0}"/>
              </a:ext>
            </a:extLst>
          </p:cNvPr>
          <p:cNvSpPr/>
          <p:nvPr/>
        </p:nvSpPr>
        <p:spPr>
          <a:xfrm rot="5400000">
            <a:off x="560286" y="2486466"/>
            <a:ext cx="223072" cy="21615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EDA93-C360-4B74-8004-B5D8E82B2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522" y="2689614"/>
            <a:ext cx="3276600" cy="26289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45CF42-A17D-4B0F-BCE8-34D7D02DBA55}"/>
              </a:ext>
            </a:extLst>
          </p:cNvPr>
          <p:cNvSpPr txBox="1"/>
          <p:nvPr/>
        </p:nvSpPr>
        <p:spPr>
          <a:xfrm>
            <a:off x="7973333" y="5377089"/>
            <a:ext cx="41794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Fig 1: Cellular graph constructed by connecting the adjacent nodes within a 4, 000 × 4, 000 pixels image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DC3B29B8-4092-41A0-A848-53E77D07FFD1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V="1">
            <a:off x="2683440" y="1834768"/>
            <a:ext cx="5486400" cy="797740"/>
          </a:xfrm>
          <a:prstGeom prst="bentConnector3">
            <a:avLst>
              <a:gd name="adj1" fmla="val 15946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0568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29104" y="102881"/>
            <a:ext cx="6843296" cy="495609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Former Approach Problems and Motivation  </a:t>
            </a:r>
            <a:endParaRPr kumimoji="0" lang="zh-CN" altLang="en-US" sz="2200" b="1" i="0" u="none" strike="noStrike" kern="1200" cap="none" spc="30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A28E8CF-DF7B-4CAB-94A7-6BCC90B8DD5E}"/>
              </a:ext>
            </a:extLst>
          </p:cNvPr>
          <p:cNvSpPr txBox="1"/>
          <p:nvPr/>
        </p:nvSpPr>
        <p:spPr>
          <a:xfrm>
            <a:off x="379973" y="995456"/>
            <a:ext cx="6209670" cy="486708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2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Former MIL Approach Limitation  </a:t>
            </a:r>
          </a:p>
          <a:p>
            <a:pPr algn="just">
              <a:lnSpc>
                <a:spcPct val="120000"/>
              </a:lnSpc>
            </a:pPr>
            <a:r>
              <a:rPr lang="en-US" sz="6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MIL techniques have limitations in terms of </a:t>
            </a:r>
            <a:r>
              <a:rPr lang="en-US" sz="6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representational capacity</a:t>
            </a:r>
            <a:r>
              <a:rPr lang="en-US" sz="6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and capturing </a:t>
            </a:r>
            <a:r>
              <a:rPr lang="en-US" sz="6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high-granular</a:t>
            </a:r>
            <a:r>
              <a:rPr lang="en-US" sz="6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details in histopathology images.</a:t>
            </a:r>
          </a:p>
          <a:p>
            <a:pPr algn="just">
              <a:lnSpc>
                <a:spcPct val="120000"/>
              </a:lnSpc>
            </a:pPr>
            <a:endParaRPr lang="en-US" sz="6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6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MIL models </a:t>
            </a:r>
            <a:r>
              <a:rPr lang="en-US" sz="6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fail</a:t>
            </a:r>
            <a:r>
              <a:rPr lang="en-US" sz="6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to account for the </a:t>
            </a:r>
            <a:r>
              <a:rPr lang="en-US" sz="6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individual cells </a:t>
            </a:r>
            <a:r>
              <a:rPr lang="en-US" sz="6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present in each patch, which are fundamental for understanding the tissue.</a:t>
            </a:r>
          </a:p>
          <a:p>
            <a:pPr algn="just">
              <a:lnSpc>
                <a:spcPct val="120000"/>
              </a:lnSpc>
            </a:pPr>
            <a:endParaRPr lang="en-US" sz="6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6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MIL techniques divide the whole slide image into smaller </a:t>
            </a:r>
            <a:r>
              <a:rPr lang="en-US" sz="6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patches</a:t>
            </a:r>
            <a:r>
              <a:rPr lang="en-US" sz="6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6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aggregate</a:t>
            </a:r>
            <a:r>
              <a:rPr lang="en-US" sz="6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the patch embeddings, which may result in the loss of important cell-level information.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6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6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MIL models may not fully capture the cellular heterogeneity, spatial positioning, and mutual interactions that are crucial for accurate histopathology image representation learning.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1034AA2-D25C-4A5F-B6E1-C45C2831F7A9}"/>
              </a:ext>
            </a:extLst>
          </p:cNvPr>
          <p:cNvSpPr txBox="1"/>
          <p:nvPr/>
        </p:nvSpPr>
        <p:spPr>
          <a:xfrm>
            <a:off x="6694711" y="963389"/>
            <a:ext cx="5266848" cy="1869264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3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9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</a:p>
          <a:p>
            <a:pPr algn="just">
              <a:lnSpc>
                <a:spcPct val="130000"/>
              </a:lnSpc>
            </a:pPr>
            <a:r>
              <a:rPr lang="en-US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approach involves developing CO-PILOT, a novel </a:t>
            </a:r>
            <a:r>
              <a:rPr lang="en-US" sz="5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5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lang="en-US" sz="5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point-cloud-based method for processing cellular graphs extracted from histopathology images.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C81439-8D63-4BE7-9CFD-A0C8E162B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525" y="2895924"/>
            <a:ext cx="3276600" cy="26289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8CE985D-13AE-4E70-9081-E0A11EEFDD5D}"/>
              </a:ext>
            </a:extLst>
          </p:cNvPr>
          <p:cNvSpPr txBox="1"/>
          <p:nvPr/>
        </p:nvSpPr>
        <p:spPr>
          <a:xfrm>
            <a:off x="6771386" y="5593679"/>
            <a:ext cx="5113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Fig 1: Cellular graph constructed by connecting the adjacent nodes within a 4, 000 × 4, 000 pixels image</a:t>
            </a:r>
          </a:p>
        </p:txBody>
      </p:sp>
    </p:spTree>
    <p:extLst>
      <p:ext uri="{BB962C8B-B14F-4D97-AF65-F5344CB8AC3E}">
        <p14:creationId xmlns:p14="http://schemas.microsoft.com/office/powerpoint/2010/main" val="22520629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BF0F483-8119-49F0-A4BA-3EC5FD2D46E4}"/>
              </a:ext>
            </a:extLst>
          </p:cNvPr>
          <p:cNvSpPr txBox="1"/>
          <p:nvPr/>
        </p:nvSpPr>
        <p:spPr>
          <a:xfrm>
            <a:off x="256004" y="1282593"/>
            <a:ext cx="4753319" cy="3001170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6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CO-PILOT Architecture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70ADA4-A65A-477B-894A-482986D08825}"/>
              </a:ext>
            </a:extLst>
          </p:cNvPr>
          <p:cNvSpPr txBox="1"/>
          <p:nvPr/>
        </p:nvSpPr>
        <p:spPr>
          <a:xfrm>
            <a:off x="4880429" y="4929076"/>
            <a:ext cx="76709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2: Dynamic Top-Down Point Cloud with Conditional Neighborhood Aggregation for Multi-Gigapixel Histopathology Image Representation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7B3802-42BD-48E1-9A2A-91BC04584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482" y="1040032"/>
            <a:ext cx="7018518" cy="38461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48EECF-CD02-43ED-87DF-EF011D896480}"/>
              </a:ext>
            </a:extLst>
          </p:cNvPr>
          <p:cNvSpPr txBox="1"/>
          <p:nvPr/>
        </p:nvSpPr>
        <p:spPr>
          <a:xfrm>
            <a:off x="352724" y="1413584"/>
            <a:ext cx="46293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capture this hierarchy effectively, the design utilizes:</a:t>
            </a:r>
          </a:p>
          <a:p>
            <a:pPr algn="l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graph construction.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message passing operations.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node pooling mechanism.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DNPU (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Node Processing Unit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consists of four consecutive sub-modules.</a:t>
            </a:r>
          </a:p>
        </p:txBody>
      </p:sp>
    </p:spTree>
    <p:extLst>
      <p:ext uri="{BB962C8B-B14F-4D97-AF65-F5344CB8AC3E}">
        <p14:creationId xmlns:p14="http://schemas.microsoft.com/office/powerpoint/2010/main" val="361112808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A8F0ABD-0796-4618-A0D9-BA45A15D731B}"/>
              </a:ext>
            </a:extLst>
          </p:cNvPr>
          <p:cNvSpPr txBox="1"/>
          <p:nvPr/>
        </p:nvSpPr>
        <p:spPr>
          <a:xfrm>
            <a:off x="496841" y="4110847"/>
            <a:ext cx="7416822" cy="238202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 Sub-Modules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7710A-19B3-40FD-A05B-38B275660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6153" y="2046834"/>
            <a:ext cx="4345847" cy="1382165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498F39C-F6EC-4929-B9F8-445557C9B1FA}"/>
              </a:ext>
            </a:extLst>
          </p:cNvPr>
          <p:cNvSpPr txBox="1"/>
          <p:nvPr/>
        </p:nvSpPr>
        <p:spPr>
          <a:xfrm>
            <a:off x="515156" y="870708"/>
            <a:ext cx="7398507" cy="3162906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4F44E-EEC0-4A20-A6B3-5CE9CBF70BFB}"/>
              </a:ext>
            </a:extLst>
          </p:cNvPr>
          <p:cNvSpPr txBox="1"/>
          <p:nvPr/>
        </p:nvSpPr>
        <p:spPr>
          <a:xfrm>
            <a:off x="592554" y="1134671"/>
            <a:ext cx="7299116" cy="2792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layer's primary function is to create a graph from </a:t>
            </a: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nodes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points 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cloud.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achieves this by establishing connections between each node and its </a:t>
            </a: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nearest neighbors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700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construction 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ensures </a:t>
            </a: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information flow across different hierarchical levels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preventing node isolation in the graph.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a </a:t>
            </a:r>
            <a:r>
              <a:rPr lang="en-US" sz="17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self-loop</a:t>
            </a:r>
            <a:r>
              <a:rPr lang="en-US" sz="17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added to each node during this step.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262F5B-9035-4AC7-82EB-619E4FB60F35}"/>
              </a:ext>
            </a:extLst>
          </p:cNvPr>
          <p:cNvSpPr txBox="1"/>
          <p:nvPr/>
        </p:nvSpPr>
        <p:spPr>
          <a:xfrm>
            <a:off x="1166409" y="8665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Construction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CE9C3F-1FAA-4781-B9BA-6E9E168DAA7E}"/>
              </a:ext>
            </a:extLst>
          </p:cNvPr>
          <p:cNvSpPr txBox="1"/>
          <p:nvPr/>
        </p:nvSpPr>
        <p:spPr>
          <a:xfrm>
            <a:off x="660400" y="4335718"/>
            <a:ext cx="7398507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encodes the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spatial positioning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neighboring elements..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use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permutation-invariant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operations are applied regardless of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 positional arrangement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this is advantageous for certain types of graphs like social networks,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significantly impact the interpretation of cellular graphs.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5623C9-2ED5-44CC-8AC9-25388A72B957}"/>
              </a:ext>
            </a:extLst>
          </p:cNvPr>
          <p:cNvSpPr txBox="1"/>
          <p:nvPr/>
        </p:nvSpPr>
        <p:spPr>
          <a:xfrm>
            <a:off x="1157252" y="41012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Encoding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1CEA99-FFB3-4088-B937-9FF71386A7DE}"/>
              </a:ext>
            </a:extLst>
          </p:cNvPr>
          <p:cNvSpPr txBox="1"/>
          <p:nvPr/>
        </p:nvSpPr>
        <p:spPr>
          <a:xfrm>
            <a:off x="8176501" y="3428999"/>
            <a:ext cx="39292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3: Different positioning of nodes in graphs. Even though these two graphs have different node positioning, they are represented in the same way by the conventional graph neural networks. Using a relative positional encoding, CO-PILOT is able to address this issue. </a:t>
            </a:r>
          </a:p>
        </p:txBody>
      </p:sp>
    </p:spTree>
    <p:extLst>
      <p:ext uri="{BB962C8B-B14F-4D97-AF65-F5344CB8AC3E}">
        <p14:creationId xmlns:p14="http://schemas.microsoft.com/office/powerpoint/2010/main" val="32321537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 Sub-Modules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498F39C-F6EC-4929-B9F8-445557C9B1FA}"/>
              </a:ext>
            </a:extLst>
          </p:cNvPr>
          <p:cNvSpPr txBox="1"/>
          <p:nvPr/>
        </p:nvSpPr>
        <p:spPr>
          <a:xfrm>
            <a:off x="515156" y="1009853"/>
            <a:ext cx="7398507" cy="4112356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4F44E-EEC0-4A20-A6B3-5CE9CBF70BFB}"/>
              </a:ext>
            </a:extLst>
          </p:cNvPr>
          <p:cNvSpPr txBox="1"/>
          <p:nvPr/>
        </p:nvSpPr>
        <p:spPr>
          <a:xfrm>
            <a:off x="592554" y="1316560"/>
            <a:ext cx="7299116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composition of the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the types of cells present, plays a vital role in determining tissue characteristics.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 neural networks incorporate this information through </a:t>
            </a:r>
            <a:r>
              <a:rPr lang="en-US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message-passing operations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operate unconditionally relative to the current node.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unconditional approach can result in overly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smoothed representations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reduced performance.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CNA aggregates the representations of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neighboring nodes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current node's information, addressing the </a:t>
            </a:r>
            <a:r>
              <a:rPr lang="en-US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over-smoothing issue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262F5B-9035-4AC7-82EB-619E4FB60F35}"/>
              </a:ext>
            </a:extLst>
          </p:cNvPr>
          <p:cNvSpPr txBox="1"/>
          <p:nvPr/>
        </p:nvSpPr>
        <p:spPr>
          <a:xfrm>
            <a:off x="1166409" y="10381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Neighborhood Aggregation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D3253C7-9579-4575-8093-CC5D8879E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244" y="1305663"/>
            <a:ext cx="3276600" cy="2628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CAB3526-6A29-47E1-9A51-FBF99D078FC7}"/>
              </a:ext>
            </a:extLst>
          </p:cNvPr>
          <p:cNvSpPr txBox="1"/>
          <p:nvPr/>
        </p:nvSpPr>
        <p:spPr>
          <a:xfrm>
            <a:off x="8302227" y="3980368"/>
            <a:ext cx="3634669" cy="128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Fig 1: Cellular graph constructed by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connecting the adjacent nodes within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4, 000 × 4, 000 pixels image</a:t>
            </a:r>
          </a:p>
        </p:txBody>
      </p:sp>
    </p:spTree>
    <p:extLst>
      <p:ext uri="{BB962C8B-B14F-4D97-AF65-F5344CB8AC3E}">
        <p14:creationId xmlns:p14="http://schemas.microsoft.com/office/powerpoint/2010/main" val="365715759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spc="300" dirty="0">
                <a:solidFill>
                  <a:srgbClr val="44546A">
                    <a:lumMod val="50000"/>
                  </a:srgbClr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 Sub-Modules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498F39C-F6EC-4929-B9F8-445557C9B1FA}"/>
              </a:ext>
            </a:extLst>
          </p:cNvPr>
          <p:cNvSpPr txBox="1"/>
          <p:nvPr/>
        </p:nvSpPr>
        <p:spPr>
          <a:xfrm>
            <a:off x="515156" y="1009853"/>
            <a:ext cx="7398507" cy="5087734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A4F44E-EEC0-4A20-A6B3-5CE9CBF70BFB}"/>
              </a:ext>
            </a:extLst>
          </p:cNvPr>
          <p:cNvSpPr txBox="1"/>
          <p:nvPr/>
        </p:nvSpPr>
        <p:spPr>
          <a:xfrm>
            <a:off x="592554" y="1316560"/>
            <a:ext cx="7299116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tasks typically utilize processed representations from the final layer of a network.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relies on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high-level representations generated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through bottom-up information propagation.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 there is a hypothesis that lower-level features could offer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valuable insights when conditioned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high-level features.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Clinical studies, support the idea that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cellular statistics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predict therapeutic response when categorized by tissue types.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test this hypothesis, a top-down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attention aggregation module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called "</a:t>
            </a:r>
            <a:r>
              <a:rPr lang="en-US" b="1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Waterfall Attention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is develop.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262F5B-9035-4AC7-82EB-619E4FB60F35}"/>
              </a:ext>
            </a:extLst>
          </p:cNvPr>
          <p:cNvSpPr txBox="1"/>
          <p:nvPr/>
        </p:nvSpPr>
        <p:spPr>
          <a:xfrm>
            <a:off x="1166409" y="10381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Waterfall Attention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D3253C7-9579-4575-8093-CC5D8879E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244" y="1305663"/>
            <a:ext cx="3276600" cy="2628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CAB3526-6A29-47E1-9A51-FBF99D078FC7}"/>
              </a:ext>
            </a:extLst>
          </p:cNvPr>
          <p:cNvSpPr txBox="1"/>
          <p:nvPr/>
        </p:nvSpPr>
        <p:spPr>
          <a:xfrm>
            <a:off x="8302227" y="3980368"/>
            <a:ext cx="3634669" cy="1287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Fig 1: Cellular graph constructed by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connecting the adjacent nodes within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4, 000 × 4, 000 pixels image</a:t>
            </a:r>
          </a:p>
        </p:txBody>
      </p:sp>
    </p:spTree>
    <p:extLst>
      <p:ext uri="{BB962C8B-B14F-4D97-AF65-F5344CB8AC3E}">
        <p14:creationId xmlns:p14="http://schemas.microsoft.com/office/powerpoint/2010/main" val="300599173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FFB019D8-59F7-3DCD-A26C-1DCA541AB1EC}"/>
              </a:ext>
            </a:extLst>
          </p:cNvPr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Methodology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A223EA4-3B4C-982A-9AF1-6250FB0B9BB6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50EB349-2245-2747-A142-0643B3C835C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5CDD69B-B5BB-D0EE-1B62-EBA5387188C2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E70C2BB-9C5B-FB8F-0AFD-AB1C79043CC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061063D-6796-D8A3-BF02-53B1DE8D09AA}"/>
              </a:ext>
            </a:extLst>
          </p:cNvPr>
          <p:cNvSpPr txBox="1"/>
          <p:nvPr/>
        </p:nvSpPr>
        <p:spPr>
          <a:xfrm>
            <a:off x="918716" y="913876"/>
            <a:ext cx="10680730" cy="20774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indent="-342900">
              <a:lnSpc>
                <a:spcPts val="2400"/>
              </a:lnSpc>
              <a:buFont typeface="+mj-lt"/>
              <a:buAutoNum type="arabicPeriod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>
                <a:solidFill>
                  <a:srgbClr val="002060"/>
                </a:solidFill>
                <a:latin typeface="Arial" panose="020B0604020202020204" pitchFamily="34" charset="0"/>
                <a:ea typeface="+mn-ea"/>
              </a:rPr>
              <a:t>CO-PILOT utilizes a framework consisting of Dynamic Neighborhood Processing Units (DNPUs) grouped in pairs to form three main blocks for low-, mid-, and high-level feature processing.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sz="1800" b="1" dirty="0">
              <a:solidFill>
                <a:srgbClr val="002060"/>
              </a:solidFill>
              <a:latin typeface="Arial" panose="020B0604020202020204" pitchFamily="34" charset="0"/>
              <a:ea typeface="+mn-ea"/>
            </a:endParaRPr>
          </a:p>
          <a:p>
            <a:pPr>
              <a:lnSpc>
                <a:spcPct val="100000"/>
              </a:lnSpc>
            </a:pPr>
            <a:endParaRPr lang="zh-CN" altLang="zh-CN" dirty="0"/>
          </a:p>
          <a:p>
            <a:pPr>
              <a:lnSpc>
                <a:spcPct val="100000"/>
              </a:lnSpc>
            </a:pPr>
            <a:endParaRPr lang="zh-CN" altLang="zh-CN" dirty="0"/>
          </a:p>
          <a:p>
            <a:pPr>
              <a:lnSpc>
                <a:spcPct val="100000"/>
              </a:lnSpc>
            </a:pPr>
            <a:endParaRPr lang="zh-CN" altLang="zh-CN" dirty="0"/>
          </a:p>
        </p:txBody>
      </p:sp>
      <p:sp>
        <p:nvSpPr>
          <p:cNvPr id="47" name="圆角矩形 12">
            <a:extLst>
              <a:ext uri="{FF2B5EF4-FFF2-40B4-BE49-F238E27FC236}">
                <a16:creationId xmlns:a16="http://schemas.microsoft.com/office/drawing/2014/main" id="{15744D87-BB62-F3A8-4C94-CD146AC245FF}"/>
              </a:ext>
            </a:extLst>
          </p:cNvPr>
          <p:cNvSpPr/>
          <p:nvPr/>
        </p:nvSpPr>
        <p:spPr>
          <a:xfrm rot="10800000" flipV="1">
            <a:off x="646479" y="104647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1C6299"/>
          </a:solidFill>
          <a:ln>
            <a:solidFill>
              <a:srgbClr val="1C629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000" dirty="0">
                <a:cs typeface="+mn-ea"/>
                <a:sym typeface="+mn-lt"/>
              </a:rPr>
              <a:t>1</a:t>
            </a: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C1AB90-181F-47E9-B6D1-899A25D2DCBC}"/>
              </a:ext>
            </a:extLst>
          </p:cNvPr>
          <p:cNvSpPr txBox="1"/>
          <p:nvPr/>
        </p:nvSpPr>
        <p:spPr>
          <a:xfrm>
            <a:off x="1248444" y="2603341"/>
            <a:ext cx="22528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Position Encoding: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0C6FDB1-C503-4FF6-9C30-7725373B5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647" y="2128823"/>
            <a:ext cx="6667987" cy="113619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3A29276-77DE-4207-B5DE-A39D1BAF0C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342" y="3592236"/>
            <a:ext cx="1615077" cy="53467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BAC47B2-AEEB-4797-9FB7-9F909F53EAFD}"/>
              </a:ext>
            </a:extLst>
          </p:cNvPr>
          <p:cNvSpPr txBox="1"/>
          <p:nvPr/>
        </p:nvSpPr>
        <p:spPr>
          <a:xfrm>
            <a:off x="3670368" y="3522066"/>
            <a:ext cx="5231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node feature of       for node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layer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positional encoding aggregation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parameter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428C517-1FBC-4242-9C88-D53A011AB6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617" r="80049" b="18050"/>
          <a:stretch/>
        </p:blipFill>
        <p:spPr>
          <a:xfrm>
            <a:off x="5928540" y="3552287"/>
            <a:ext cx="322219" cy="333274"/>
          </a:xfrm>
          <a:prstGeom prst="rect">
            <a:avLst/>
          </a:prstGeom>
        </p:spPr>
      </p:pic>
      <p:sp>
        <p:nvSpPr>
          <p:cNvPr id="66" name="Double Brace 65">
            <a:extLst>
              <a:ext uri="{FF2B5EF4-FFF2-40B4-BE49-F238E27FC236}">
                <a16:creationId xmlns:a16="http://schemas.microsoft.com/office/drawing/2014/main" id="{9B242FBD-3003-4E5B-805B-FE010D91421B}"/>
              </a:ext>
            </a:extLst>
          </p:cNvPr>
          <p:cNvSpPr/>
          <p:nvPr/>
        </p:nvSpPr>
        <p:spPr>
          <a:xfrm>
            <a:off x="3230708" y="3713021"/>
            <a:ext cx="354512" cy="318199"/>
          </a:xfrm>
          <a:prstGeom prst="bracePair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580934E-3277-4803-B3CD-B53A0E57FA18}"/>
              </a:ext>
            </a:extLst>
          </p:cNvPr>
          <p:cNvCxnSpPr>
            <a:cxnSpLocks/>
          </p:cNvCxnSpPr>
          <p:nvPr/>
        </p:nvCxnSpPr>
        <p:spPr>
          <a:xfrm flipV="1">
            <a:off x="3415553" y="2895774"/>
            <a:ext cx="117808" cy="8172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880B21F-8B41-4609-8CD6-1818C055D815}"/>
              </a:ext>
            </a:extLst>
          </p:cNvPr>
          <p:cNvSpPr txBox="1"/>
          <p:nvPr/>
        </p:nvSpPr>
        <p:spPr>
          <a:xfrm>
            <a:off x="592554" y="4822777"/>
            <a:ext cx="11030213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set of nodes connected to node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the graph,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∈ 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5×d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∈ R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1×d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learnable matrices,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embedding dimension of node features, and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αj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the normalized attention weight obtained by a linear layer.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5F2AD1-4B47-47C5-85A8-ECDDBADC9926}"/>
              </a:ext>
            </a:extLst>
          </p:cNvPr>
          <p:cNvSpPr txBox="1"/>
          <p:nvPr/>
        </p:nvSpPr>
        <p:spPr>
          <a:xfrm>
            <a:off x="1210431" y="1891193"/>
            <a:ext cx="10072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PE: Position Encoding enables to attend to both the density and geometry of the neighborhood.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0274F3-4FF2-4A96-B3B9-C58F12302738}"/>
              </a:ext>
            </a:extLst>
          </p:cNvPr>
          <p:cNvSpPr txBox="1"/>
          <p:nvPr/>
        </p:nvSpPr>
        <p:spPr>
          <a:xfrm>
            <a:off x="720339" y="4255950"/>
            <a:ext cx="11030213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 handle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 effect of permutation invariant operation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by node 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 of its Cartesian coordinate   </a:t>
            </a:r>
          </a:p>
        </p:txBody>
      </p:sp>
    </p:spTree>
    <p:extLst>
      <p:ext uri="{BB962C8B-B14F-4D97-AF65-F5344CB8AC3E}">
        <p14:creationId xmlns:p14="http://schemas.microsoft.com/office/powerpoint/2010/main" val="14753189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页脚占位符 9">
            <a:extLst>
              <a:ext uri="{FF2B5EF4-FFF2-40B4-BE49-F238E27FC236}">
                <a16:creationId xmlns:a16="http://schemas.microsoft.com/office/drawing/2014/main" id="{3ACCF58D-D2AD-D93A-B700-45924AE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554" y="6524196"/>
            <a:ext cx="2674107" cy="365125"/>
          </a:xfrm>
        </p:spPr>
        <p:txBody>
          <a:bodyPr/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知行合一，经世致用</a:t>
            </a:r>
            <a:endParaRPr kumimoji="0" lang="en-US" altLang="zh-CN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FFB019D8-59F7-3DCD-A26C-1DCA541AB1EC}"/>
              </a:ext>
            </a:extLst>
          </p:cNvPr>
          <p:cNvSpPr txBox="1"/>
          <p:nvPr/>
        </p:nvSpPr>
        <p:spPr>
          <a:xfrm>
            <a:off x="965200" y="-100014"/>
            <a:ext cx="7830458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rPr>
              <a:t>Methodology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44546A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A223EA4-3B4C-982A-9AF1-6250FB0B9BB6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150EB349-2245-2747-A142-0643B3C835C3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5CDD69B-B5BB-D0EE-1B62-EBA5387188C2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E70C2BB-9C5B-FB8F-0AFD-AB1C79043CC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4D61E24-20C3-4964-A96F-BAE275875604}"/>
              </a:ext>
            </a:extLst>
          </p:cNvPr>
          <p:cNvSpPr txBox="1"/>
          <p:nvPr/>
        </p:nvSpPr>
        <p:spPr>
          <a:xfrm>
            <a:off x="476311" y="983122"/>
            <a:ext cx="7334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Integrate the arrangement of the nodes into the graph representation.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BA30405-288A-4C43-A3CC-CCF902F1E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178" y="1414742"/>
            <a:ext cx="6230631" cy="76451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9B76944-5061-4F54-A276-1597A2D65E33}"/>
              </a:ext>
            </a:extLst>
          </p:cNvPr>
          <p:cNvSpPr txBox="1"/>
          <p:nvPr/>
        </p:nvSpPr>
        <p:spPr>
          <a:xfrm>
            <a:off x="792559" y="27653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Waterfall Attention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45CDB7-8F92-4103-80E0-A134E09EDC01}"/>
              </a:ext>
            </a:extLst>
          </p:cNvPr>
          <p:cNvSpPr txBox="1"/>
          <p:nvPr/>
        </p:nvSpPr>
        <p:spPr>
          <a:xfrm>
            <a:off x="850632" y="4655954"/>
            <a:ext cx="2416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Attention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856E8D-FF32-4F39-ADE5-99E9E4A52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6454" y="2591483"/>
            <a:ext cx="3628602" cy="11328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FA11BD-DAB1-478F-9FD7-89899DC92E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6454" y="4296828"/>
            <a:ext cx="5347896" cy="11222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8A77D10-6A7F-425D-8610-951F98A29F0D}"/>
              </a:ext>
            </a:extLst>
          </p:cNvPr>
          <p:cNvSpPr txBox="1"/>
          <p:nvPr/>
        </p:nvSpPr>
        <p:spPr>
          <a:xfrm>
            <a:off x="2992547" y="1973707"/>
            <a:ext cx="4850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Nj is the collection of nodes in graph at layer </a:t>
            </a:r>
            <a:r>
              <a:rPr lang="en-US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49C027-0948-4AB4-93AA-70DFF70654FC}"/>
              </a:ext>
            </a:extLst>
          </p:cNvPr>
          <p:cNvSpPr txBox="1"/>
          <p:nvPr/>
        </p:nvSpPr>
        <p:spPr>
          <a:xfrm>
            <a:off x="851338" y="1547170"/>
            <a:ext cx="1154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CNA</a:t>
            </a:r>
            <a:endParaRPr lang="en-US" i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0FC35B4-D2DA-445F-9C3A-05A731930C17}"/>
              </a:ext>
            </a:extLst>
          </p:cNvPr>
          <p:cNvSpPr/>
          <p:nvPr/>
        </p:nvSpPr>
        <p:spPr>
          <a:xfrm>
            <a:off x="2896454" y="2000278"/>
            <a:ext cx="174577" cy="365125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C0281C-4DD1-4C82-AF9A-B75D9593FDB0}"/>
              </a:ext>
            </a:extLst>
          </p:cNvPr>
          <p:cNvSpPr txBox="1"/>
          <p:nvPr/>
        </p:nvSpPr>
        <p:spPr>
          <a:xfrm>
            <a:off x="8334367" y="1167788"/>
            <a:ext cx="37526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CAN: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over-smoothing of the representation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Aggregates the representations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neighboring nodes given that of the current node.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E9E4F6-D380-4CD1-9D6D-9464853DB8AD}"/>
              </a:ext>
            </a:extLst>
          </p:cNvPr>
          <p:cNvSpPr txBox="1"/>
          <p:nvPr/>
        </p:nvSpPr>
        <p:spPr>
          <a:xfrm>
            <a:off x="7546190" y="2674937"/>
            <a:ext cx="449178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Hypothesize that the lower-level features could potentially reveal more valuable information if they were conditioned on the high-level features.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988C53-6066-45A8-9983-F01884AC6A06}"/>
              </a:ext>
            </a:extLst>
          </p:cNvPr>
          <p:cNvSpPr txBox="1"/>
          <p:nvPr/>
        </p:nvSpPr>
        <p:spPr>
          <a:xfrm>
            <a:off x="4330329" y="3007731"/>
            <a:ext cx="44917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Top-Down Aggregation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72CD4B78-08D1-4FE9-9F5C-50502A776943}"/>
              </a:ext>
            </a:extLst>
          </p:cNvPr>
          <p:cNvCxnSpPr>
            <a:stCxn id="32" idx="1"/>
          </p:cNvCxnSpPr>
          <p:nvPr/>
        </p:nvCxnSpPr>
        <p:spPr>
          <a:xfrm rot="10800000" flipV="1">
            <a:off x="3905637" y="3177007"/>
            <a:ext cx="424693" cy="16927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58D26DE-B8A4-4A22-AE90-0A6CC0F5F322}"/>
              </a:ext>
            </a:extLst>
          </p:cNvPr>
          <p:cNvSpPr txBox="1"/>
          <p:nvPr/>
        </p:nvSpPr>
        <p:spPr>
          <a:xfrm>
            <a:off x="3302374" y="5184682"/>
            <a:ext cx="28395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Combine embeddings from different images belonging to the same patient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8567261A-0F98-45EE-8CBB-DD75215D52E8}"/>
              </a:ext>
            </a:extLst>
          </p:cNvPr>
          <p:cNvCxnSpPr>
            <a:stCxn id="12" idx="1"/>
            <a:endCxn id="37" idx="1"/>
          </p:cNvCxnSpPr>
          <p:nvPr/>
        </p:nvCxnSpPr>
        <p:spPr>
          <a:xfrm rot="10800000" flipH="1" flipV="1">
            <a:off x="2896454" y="4857951"/>
            <a:ext cx="405920" cy="742229"/>
          </a:xfrm>
          <a:prstGeom prst="curvedConnector3">
            <a:avLst>
              <a:gd name="adj1" fmla="val -5631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6C75A92-425A-4569-B61B-C9A0F158ECCB}"/>
              </a:ext>
            </a:extLst>
          </p:cNvPr>
          <p:cNvSpPr txBox="1"/>
          <p:nvPr/>
        </p:nvSpPr>
        <p:spPr>
          <a:xfrm>
            <a:off x="3302374" y="6061483"/>
            <a:ext cx="4750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Log Likelihood (NLL)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8861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</TotalTime>
  <Words>2333</Words>
  <Application>Microsoft Office PowerPoint</Application>
  <PresentationFormat>Widescreen</PresentationFormat>
  <Paragraphs>219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-apple-system</vt:lpstr>
      <vt:lpstr>CMSY8</vt:lpstr>
      <vt:lpstr>等线</vt:lpstr>
      <vt:lpstr>等线 Light</vt:lpstr>
      <vt:lpstr>Microsoft YaHei</vt:lpstr>
      <vt:lpstr>Microsoft YaHei</vt:lpstr>
      <vt:lpstr>NimbusRomNo9L-Regu</vt:lpstr>
      <vt:lpstr>PingFang SC</vt:lpstr>
      <vt:lpstr>ProximaVara-Roman</vt:lpstr>
      <vt:lpstr>Söhne</vt:lpstr>
      <vt:lpstr>Arial</vt:lpstr>
      <vt:lpstr>Calibri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奕婷 刘</dc:creator>
  <cp:lastModifiedBy>DS</cp:lastModifiedBy>
  <cp:revision>94</cp:revision>
  <dcterms:created xsi:type="dcterms:W3CDTF">2023-11-14T08:05:33Z</dcterms:created>
  <dcterms:modified xsi:type="dcterms:W3CDTF">2023-11-21T05:16:09Z</dcterms:modified>
</cp:coreProperties>
</file>