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01" r:id="rId3"/>
    <p:sldId id="6503" r:id="rId5"/>
    <p:sldId id="6502" r:id="rId6"/>
    <p:sldId id="6513" r:id="rId7"/>
    <p:sldId id="6507" r:id="rId8"/>
    <p:sldId id="6508" r:id="rId9"/>
    <p:sldId id="6509" r:id="rId10"/>
    <p:sldId id="6515" r:id="rId11"/>
    <p:sldId id="6516" r:id="rId12"/>
    <p:sldId id="6518" r:id="rId13"/>
    <p:sldId id="6511" r:id="rId14"/>
    <p:sldId id="6504" r:id="rId15"/>
    <p:sldId id="6519" r:id="rId16"/>
    <p:sldId id="6521" r:id="rId17"/>
    <p:sldId id="6522" r:id="rId18"/>
    <p:sldId id="6523" r:id="rId19"/>
    <p:sldId id="652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299"/>
    <a:srgbClr val="2E5292"/>
    <a:srgbClr val="254275"/>
    <a:srgbClr val="12203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D4C9-023C-4192-AB93-590CB094F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6636-4AC2-4A8B-999E-D410636806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这篇文章提出了一种强化学习</a:t>
            </a:r>
            <a:r>
              <a:rPr lang="en-US" altLang="zh-CN" dirty="0"/>
              <a:t>(RL)</a:t>
            </a:r>
            <a:r>
              <a:rPr lang="zh-CN" altLang="en-US" dirty="0"/>
              <a:t>智能体，强化因果解释器</a:t>
            </a:r>
            <a:r>
              <a:rPr lang="en-US" altLang="zh-CN" dirty="0"/>
              <a:t>(RC-Explainer)</a:t>
            </a:r>
            <a:r>
              <a:rPr lang="zh-CN" altLang="en-US" dirty="0"/>
              <a:t>，以实现因果筛选策略。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这篇文章提出了一种强化学习</a:t>
            </a:r>
            <a:r>
              <a:rPr lang="en-US" altLang="zh-CN" dirty="0"/>
              <a:t>(RL)</a:t>
            </a:r>
            <a:r>
              <a:rPr lang="zh-CN" altLang="en-US" dirty="0"/>
              <a:t>智能体，强化因果解释器</a:t>
            </a:r>
            <a:r>
              <a:rPr lang="en-US" altLang="zh-CN" dirty="0"/>
              <a:t>(RC-Explainer)</a:t>
            </a:r>
            <a:r>
              <a:rPr lang="zh-CN" altLang="en-US" dirty="0"/>
              <a:t>，以实现因果筛选策略。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FSA是一种被动结构，它产生的波束的方向取决于信号的频率。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算法三和</a:t>
            </a:r>
            <a:r>
              <a:rPr lang="en-US" altLang="zh-CN"/>
              <a:t>IRS</a:t>
            </a:r>
            <a:r>
              <a:rPr lang="zh-CN" altLang="en-US"/>
              <a:t>类似，交替优化</a:t>
            </a:r>
            <a:r>
              <a:rPr lang="en-US" altLang="zh-CN"/>
              <a:t>W</a:t>
            </a:r>
            <a:r>
              <a:rPr lang="zh-CN" altLang="en-US"/>
              <a:t>与相移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sz="2400"/>
              <a:t>αI2B,i表示第i个子irs到BS链路的复信道增益，a和bi分别为BS和第i个子irs的阵列响应向量。</a:t>
            </a:r>
            <a:r>
              <a:rPr lang="zh-CN" sz="2400"/>
              <a:t>有效到达角和有效出发角，此处定义引用于别的</a:t>
            </a:r>
            <a:r>
              <a:rPr lang="zh-CN" sz="2400"/>
              <a:t>论文。</a:t>
            </a:r>
            <a:endParaRPr lang="zh-CN" sz="2400"/>
          </a:p>
          <a:p>
            <a:r>
              <a:rPr lang="zh-CN" sz="2400"/>
              <a:t>αU2I,i,k表示从第k个用户到第i个子irs的链路的复信道增益</a:t>
            </a:r>
            <a:endParaRPr lang="zh-CN" sz="2400"/>
          </a:p>
          <a:p>
            <a:r>
              <a:rPr lang="zh-CN" sz="2400"/>
              <a:t>αI2I,i表示从无源子irs到第i个子irs的链路的复信道增益。</a:t>
            </a:r>
            <a:endParaRPr lang="zh-CN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2400"/>
              <a:t>ρ</a:t>
            </a:r>
            <a:r>
              <a:rPr lang="zh-CN" altLang="en-US" sz="2400"/>
              <a:t>代表发射功率，</a:t>
            </a:r>
            <a:r>
              <a:rPr lang="en-US" altLang="zh-CN" sz="2400"/>
              <a:t>w</a:t>
            </a:r>
            <a:r>
              <a:rPr lang="en-US" altLang="zh-CN" sz="2400" baseline="-25000"/>
              <a:t>nk</a:t>
            </a:r>
            <a:r>
              <a:rPr lang="zh-CN" altLang="en-US" sz="2400"/>
              <a:t>表示第n个时间块中第</a:t>
            </a:r>
            <a:r>
              <a:rPr lang="en-US" altLang="zh-CN" sz="2400"/>
              <a:t>k</a:t>
            </a:r>
            <a:r>
              <a:rPr lang="zh-CN" altLang="en-US" sz="2400"/>
              <a:t>个用户的BS组合向量。Θ为第一个</a:t>
            </a:r>
            <a:r>
              <a:rPr lang="en-US" altLang="zh-CN" sz="2400"/>
              <a:t>IRS</a:t>
            </a:r>
            <a:r>
              <a:rPr lang="zh-CN" altLang="en-US" sz="2400"/>
              <a:t>的相移</a:t>
            </a:r>
            <a:r>
              <a:rPr lang="zh-CN" altLang="en-US" sz="2400"/>
              <a:t>矩阵</a:t>
            </a:r>
            <a:endParaRPr lang="zh-CN" alt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2400"/>
              <a:t>HI2B</a:t>
            </a:r>
            <a:r>
              <a:rPr lang="zh-CN" altLang="en-US" sz="2400"/>
              <a:t>代表所有</a:t>
            </a:r>
            <a:r>
              <a:rPr lang="en-US" altLang="zh-CN" sz="2400"/>
              <a:t>IRS</a:t>
            </a:r>
            <a:r>
              <a:rPr lang="zh-CN" altLang="en-US" sz="2400"/>
              <a:t>的</a:t>
            </a:r>
            <a:r>
              <a:rPr lang="zh-CN" altLang="en-US" sz="2400"/>
              <a:t>集合</a:t>
            </a:r>
            <a:endParaRPr lang="zh-CN" alt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算法三和</a:t>
            </a:r>
            <a:r>
              <a:rPr lang="en-US" altLang="zh-CN"/>
              <a:t>IRS</a:t>
            </a:r>
            <a:r>
              <a:rPr lang="zh-CN" altLang="en-US"/>
              <a:t>类似，交替优化</a:t>
            </a:r>
            <a:r>
              <a:rPr lang="en-US" altLang="zh-CN"/>
              <a:t>W</a:t>
            </a:r>
            <a:r>
              <a:rPr lang="zh-CN" altLang="en-US"/>
              <a:t>于</a:t>
            </a:r>
            <a:r>
              <a:rPr lang="zh-CN" altLang="en-US"/>
              <a:t>相移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算法三和</a:t>
            </a:r>
            <a:r>
              <a:rPr lang="en-US" altLang="zh-CN"/>
              <a:t>IRS</a:t>
            </a:r>
            <a:r>
              <a:rPr lang="zh-CN" altLang="en-US"/>
              <a:t>类似，交替优化</a:t>
            </a:r>
            <a:r>
              <a:rPr lang="en-US" altLang="zh-CN"/>
              <a:t>W</a:t>
            </a:r>
            <a:r>
              <a:rPr lang="zh-CN" altLang="en-US"/>
              <a:t>于</a:t>
            </a:r>
            <a:r>
              <a:rPr lang="zh-CN" altLang="en-US"/>
              <a:t>相移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428E4-218F-44A1-B8E3-B9791473E7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1EE6-5B35-4E2E-A7BA-1A35B24470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219089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1373" y="172120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1581546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457575" y="2510790"/>
            <a:ext cx="8764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Integrated Sensing and Commun-ication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ISAC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占位符 56"/>
          <p:cNvSpPr txBox="1"/>
          <p:nvPr/>
        </p:nvSpPr>
        <p:spPr>
          <a:xfrm>
            <a:off x="8934000" y="5487600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</a:t>
            </a: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康力天</a:t>
            </a:r>
            <a:endParaRPr lang="zh-CN" altLang="en-US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1581546"/>
            <a:ext cx="3140616" cy="29035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359785" y="5909061"/>
            <a:ext cx="2743200" cy="3651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2023.11.22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ISAC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信号建模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1565910"/>
            <a:ext cx="2779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BS接收到的信号建模：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935" y="110553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PC模式下：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9635" y="2891155"/>
            <a:ext cx="469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第k个用户在ISAC期间的瞬时可达率为：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20470" y="1812290"/>
            <a:ext cx="8559800" cy="1104900"/>
            <a:chOff x="1922" y="2854"/>
            <a:chExt cx="13480" cy="17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2" y="3094"/>
              <a:ext cx="8790" cy="15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2" y="2854"/>
              <a:ext cx="5160" cy="1740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470" y="3315970"/>
            <a:ext cx="7019925" cy="20764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53815" y="2068830"/>
            <a:ext cx="769620" cy="6248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多用户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感知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04570" y="1339215"/>
            <a:ext cx="2084070" cy="892810"/>
          </a:xfrm>
          <a:prstGeom prst="roundRect">
            <a:avLst/>
          </a:prstGeom>
          <a:noFill/>
          <a:ln w="28575">
            <a:solidFill>
              <a:srgbClr val="12203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04570" y="5508625"/>
            <a:ext cx="2084070" cy="892810"/>
          </a:xfrm>
          <a:prstGeom prst="roundRect">
            <a:avLst/>
          </a:prstGeom>
          <a:noFill/>
          <a:ln w="28575">
            <a:solidFill>
              <a:srgbClr val="12203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743075" y="2312670"/>
            <a:ext cx="607060" cy="1029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743075" y="4398010"/>
            <a:ext cx="607060" cy="1029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47165" y="14319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前向后向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空间平滑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0240" y="3424555"/>
            <a:ext cx="2793365" cy="892810"/>
            <a:chOff x="1582" y="5392"/>
            <a:chExt cx="4399" cy="1406"/>
          </a:xfrm>
        </p:grpSpPr>
        <p:sp>
          <p:nvSpPr>
            <p:cNvPr id="4" name="圆角矩形 3"/>
            <p:cNvSpPr/>
            <p:nvPr/>
          </p:nvSpPr>
          <p:spPr>
            <a:xfrm>
              <a:off x="1582" y="5392"/>
              <a:ext cx="4399" cy="1406"/>
            </a:xfrm>
            <a:prstGeom prst="roundRect">
              <a:avLst/>
            </a:prstGeom>
            <a:noFill/>
            <a:ln w="28575">
              <a:solidFill>
                <a:srgbClr val="12203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38" y="5539"/>
              <a:ext cx="42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基于旋转不变性的总</a:t>
              </a:r>
              <a:endPara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最小二乘估计信号参数</a:t>
              </a:r>
              <a:endPara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93165" y="575564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多重信号分类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95" y="160020"/>
            <a:ext cx="5027930" cy="653796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964805" y="698500"/>
            <a:ext cx="3152140" cy="1373505"/>
            <a:chOff x="11685" y="1100"/>
            <a:chExt cx="4964" cy="216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rcRect r="45017"/>
            <a:stretch>
              <a:fillRect/>
            </a:stretch>
          </p:blipFill>
          <p:spPr>
            <a:xfrm>
              <a:off x="11685" y="1100"/>
              <a:ext cx="4965" cy="115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rcRect l="53987"/>
            <a:stretch>
              <a:fillRect/>
            </a:stretch>
          </p:blipFill>
          <p:spPr>
            <a:xfrm>
              <a:off x="12149" y="2109"/>
              <a:ext cx="4155" cy="11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基于感知的主被动波束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形成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10920"/>
            <a:ext cx="6057900" cy="559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0" y="1223645"/>
            <a:ext cx="6000750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实验结果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6751" t="2458" r="4599"/>
          <a:stretch>
            <a:fillRect/>
          </a:stretch>
        </p:blipFill>
        <p:spPr>
          <a:xfrm>
            <a:off x="2761615" y="262255"/>
            <a:ext cx="7823200" cy="6509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219089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60120" y="2633345"/>
            <a:ext cx="112318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Millimeter Wave Backscatter Network for Two-Way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Communication and Localization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19835" y="400685"/>
            <a:ext cx="9318625" cy="53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背景</a:t>
            </a:r>
            <a:endParaRPr lang="en-US" altLang="zh-CN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295" y="1256030"/>
            <a:ext cx="1108138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研究背景与目的：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毫米波（mmWave）技术利用高频信号进行无线设备通信。这种技术提供了更大的带宽，可以用于高数据率链接和设备的非常精确定位。然而，高频率操作的无线电耗电量大，对于能源有限的应用场景不适合。因此，这篇论文提出了一种名为MilBack的毫米波背散射网络，旨在解决这个问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ClrTx/>
              <a:buSzTx/>
              <a:buFontTx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MilBack的设计与创新：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MilBack是第一个支持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上行链路、下行链路和精确定位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的毫米波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后向散射网络。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它引入了一种新型的背散射节点架构，包括一个被动的毫米波结构，可以创建两个方向的波束，并且这些波束可以在吸收模式和反射模式之间切换。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引入了一种新的调制方案“方向辅助正交频率调制”（OAQFM），它使用两个不同频率的余弦波来表示复杂符号，这使得MilBack的节点能够使用简单的低功耗信封检测器来接收这些音调，然后调制或解调它们。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FSA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天线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3295" y="1597025"/>
            <a:ext cx="3817620" cy="4996180"/>
            <a:chOff x="1079" y="1724"/>
            <a:chExt cx="7200" cy="891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9" y="1724"/>
              <a:ext cx="7200" cy="4080"/>
            </a:xfrm>
            <a:prstGeom prst="rect">
              <a:avLst/>
            </a:prstGeom>
          </p:spPr>
        </p:pic>
        <p:sp>
          <p:nvSpPr>
            <p:cNvPr id="4" name="右箭头 3"/>
            <p:cNvSpPr/>
            <p:nvPr/>
          </p:nvSpPr>
          <p:spPr>
            <a:xfrm rot="5400000">
              <a:off x="4197" y="5759"/>
              <a:ext cx="962" cy="5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" y="6723"/>
              <a:ext cx="6954" cy="391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0" y="1627505"/>
            <a:ext cx="4383405" cy="2226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3295" y="1228725"/>
            <a:ext cx="2374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双端</a:t>
            </a:r>
            <a:r>
              <a:rPr lang="en-US" altLang="zh-CN" sz="2000"/>
              <a:t>FSA</a:t>
            </a:r>
            <a:r>
              <a:rPr lang="zh-CN" altLang="en-US" sz="2000"/>
              <a:t>天线设计：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123305" y="122872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节点设计：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692785" y="1054735"/>
            <a:ext cx="4358640" cy="5706745"/>
          </a:xfrm>
          <a:prstGeom prst="roundRect">
            <a:avLst>
              <a:gd name="adj" fmla="val 9746"/>
            </a:avLst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863590" y="1054735"/>
            <a:ext cx="5840095" cy="5720080"/>
          </a:xfrm>
          <a:prstGeom prst="roundRect">
            <a:avLst>
              <a:gd name="adj" fmla="val 9746"/>
            </a:avLst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23305" y="4092575"/>
            <a:ext cx="4699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当FSA端口与地面连接时，FSA的波束将AP的信号反射回AP。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当FSA端口与包络探测器连接时，FSA的波束将AP的信号吸收后传递给包络探测器。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感受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465" y="1171575"/>
            <a:ext cx="10560050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Aft>
                <a:spcPts val="600"/>
              </a:spcAft>
              <a:buClrTx/>
              <a:buSzTx/>
              <a:buFontTx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优势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sz="2400"/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方向比较新，目前ISAC与IRS的结合的论文2022年才开始发表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原理和性质与之前的工作相似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/>
            <a:endParaRPr lang="zh-CN" altLang="en-US" sz="2000"/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劣势：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通感一体的问题由于必须要涉及感知方面的考虑，对于物理层的考虑较多，目前还没有看到仅考虑了在网络优化方面的应用。</a:t>
            </a: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问题建模较难，对于信号的传播方面知识欠缺。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ISAC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简介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414770" y="1370330"/>
            <a:ext cx="5777230" cy="4090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93675" y="1118235"/>
            <a:ext cx="65424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通感一体的最受关注的场景与用例包含以下几点：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感知即服务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：主要针对以基站和终端为要素的蜂窝通信网络，利用蜂窝通信信号同时实现感知功能。其用例包括蜂窝网辅助的定位与跟踪性能增强，区域成像，无人机监控与管理等用例；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智慧家庭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：主要针对室内环境中无处不在的WiFi、LoRa等设备组成的智能物联网同时实现通信与感知功能。其用例包括人类行为检测与识别、空间感知计算(Spatial-Aware Computing)等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自动驾驶车联网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：主要用例包括感知辅助的车辆编队，以及同时定位与建图(SLAM)等等。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论文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总览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255" y="1118235"/>
            <a:ext cx="108654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Millimeter Wave Backscatter Network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Two-Way Communication and Localization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Author: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Haofan Lu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Mohammad Mazaheri,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Reza Rezvani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Omid Abari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Publish in: ACM SIGCOMM 2023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Title: Location Sensing and Beamforming Design for IRS-Enabled Multi-User ISAC Systems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Author: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Zhouyuan Yu; Xiaoling Hu; Chenxi Liu; Mugen Peng; Caijun Zhong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Publish in: IEEE Transactions on Signal Processing(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中科院一区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219089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60120" y="2633345"/>
            <a:ext cx="112318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Location Sensing and Beamforming Design for IRS-Enabled Multi-User ISAC Systems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背景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150" y="1224280"/>
            <a:ext cx="1069086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IRS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网络中的应用已经有了很多的工作。在[26]中，作者已经证明了通信和定位性能之间存在平衡。从这个角度出发，[26]工作建立了一个irs辅助的联合定位与通信系统。本文不像[26]那样为通信和定位分配不同的时隙，而是提出同时进行定位和通信，同时使用频率资源，从而提高irs辅助系统的频谱效率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[26] </a:t>
            </a:r>
            <a:r>
              <a:rPr sz="16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R. Wang, Z. Xing, E. Liu and J. Wu, "Joint Localization and Communication Study for Intelligent Reflecting Surface Aided Wireless Communication System," in IEEE Transactions on Communications, vol. 71, no. 5, pp. 3024-3042, May 2023, doi: 10.1109/TCOMM.2023.3249227.</a:t>
            </a:r>
            <a:r>
              <a:rPr lang="zh-CN" sz="16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（Mar 2021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on ArXiv</a:t>
            </a:r>
            <a:r>
              <a:rPr lang="zh-CN" sz="16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sz="16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本文贡献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1125220"/>
            <a:ext cx="1118870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构建新型3D多用户ISAC框架：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论文提出了基于分布式IRS架构的新型三维多用户ISAC框架，以实现同时进行通信和定位。整个传输周期包括ISAC时期和纯通信（PC）时期。在ISAC时期，被动子IRS辅助基站（BS）与多用户之间的上行传输，同时两个半被动子IRS进行多用户位置感知。</a:t>
            </a:r>
            <a:endParaRPr lang="en-US" altLang="zh-CN" sz="2000" b="1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多用户位置感知算法：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提出了一种基于多用户到BS的上行通信信号的位置感知算法，消除了发送专用定位参考信号的需求。算法首先估计与用户-IRS链路相对应的有效到达角（AoA）对，然后估计每对有效AoA的路径损耗，最后基于估计的AoA对及其对应的路径损耗提出了AoA匹配算法以确定用户位置。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altLang="zh-CN" sz="2000" b="1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新型波束成形算法：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为ISAC时期和PC时期分别提出了两种新型波束成形算法。这些算法使用离散相移，利用感知到的用户位置进行主动和被动联合波束成形，从而避免高开销的信道估计。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ISAC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建模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8619410" y="2029769"/>
            <a:ext cx="1918913" cy="63111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8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1174115"/>
            <a:ext cx="5372100" cy="437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35" y="702945"/>
            <a:ext cx="5953125" cy="241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0275" y="3176270"/>
            <a:ext cx="59842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第一时间段 - 用户位置感知：在ISAC的第一个时间段中，系统主要聚焦于多用户位置感知。利用用户向基站发送的上行通信信号，半被动IRS通过特定的算法（如有效到达角（AoA）匹配算法）估计用户的位置。这一步是关键的，因为它为后续的波束成形设计提供了必要的位置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第二时间段 - 波束成形优化：在ISAC的第二个时间段中，根据第一时间段中感知到的用户位置信息，系统执行波束成形设计。这个阶段的目的是利用用户的位置信息来优化通信链路，通过调整半被动IRS的波束成形策略来增强信号质量、扩展覆盖范围，或减少信号干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ISAC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信道建模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70" y="1557020"/>
            <a:ext cx="7134225" cy="6953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1490" y="1100455"/>
            <a:ext cx="3865880" cy="3987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第i个子irs到BS的通道被建模为：</a:t>
            </a:r>
            <a:endParaRPr lang="zh-CN" altLang="en-US" sz="2000"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1490" y="2567305"/>
            <a:ext cx="4613910" cy="3987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从k个user到第i个子irs的通道被建模为：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2917825"/>
            <a:ext cx="5248275" cy="11525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90" y="4526280"/>
            <a:ext cx="6867525" cy="7143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1490" y="4157980"/>
            <a:ext cx="3555365" cy="3987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l"/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被动irs到第i子irs的通道建模为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36" y="391735"/>
            <a:ext cx="32755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2704" y="396120"/>
            <a:ext cx="112132" cy="537905"/>
          </a:xfrm>
          <a:prstGeom prst="rect">
            <a:avLst/>
          </a:prstGeom>
          <a:solidFill>
            <a:srgbClr val="18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3128" y="6195468"/>
            <a:ext cx="1492432" cy="406919"/>
          </a:xfrm>
          <a:prstGeom prst="rect">
            <a:avLst/>
          </a:prstGeom>
        </p:spPr>
      </p:pic>
      <p:sp>
        <p:nvSpPr>
          <p:cNvPr id="35" name="Docer搜索：半想象现实   http://chn.docer.com/works/?userid=199927538"/>
          <p:cNvSpPr txBox="1"/>
          <p:nvPr/>
        </p:nvSpPr>
        <p:spPr>
          <a:xfrm>
            <a:off x="1220470" y="429895"/>
            <a:ext cx="3302635" cy="4616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ISAC</a:t>
            </a:r>
            <a:r>
              <a:rPr lang="zh-CN" altLang="en-US" sz="2400" b="1" noProof="0" dirty="0">
                <a:solidFill>
                  <a:srgbClr val="18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信号建模</a:t>
            </a:r>
            <a:endParaRPr lang="zh-CN" altLang="en-US" sz="2400" b="1" noProof="0" dirty="0">
              <a:solidFill>
                <a:srgbClr val="18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1085" y="1565910"/>
            <a:ext cx="2779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BS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接收到的信号建模：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8215" y="1955165"/>
            <a:ext cx="9111615" cy="838200"/>
            <a:chOff x="1437" y="3138"/>
            <a:chExt cx="14349" cy="13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t="7660" b="45532"/>
            <a:stretch>
              <a:fillRect/>
            </a:stretch>
          </p:blipFill>
          <p:spPr>
            <a:xfrm>
              <a:off x="1437" y="3138"/>
              <a:ext cx="8340" cy="13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l="15252" t="54894"/>
            <a:stretch>
              <a:fillRect/>
            </a:stretch>
          </p:blipFill>
          <p:spPr>
            <a:xfrm>
              <a:off x="8718" y="3153"/>
              <a:ext cx="7068" cy="1272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22935" y="110553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ISAC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模式下：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1085" y="2891155"/>
            <a:ext cx="469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第k个用户在ISAC期间的瞬时可达率为：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1085" y="5148580"/>
            <a:ext cx="9143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两个半被动子红外光谱仪工作在传感模式下，第i个子红外光谱仪接收到的信号为</a:t>
            </a:r>
            <a:endParaRPr lang="en-US" altLang="zh-CN" sz="200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5453380"/>
            <a:ext cx="5829300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t="21932"/>
          <a:stretch>
            <a:fillRect/>
          </a:stretch>
        </p:blipFill>
        <p:spPr>
          <a:xfrm>
            <a:off x="4176395" y="3235960"/>
            <a:ext cx="6031230" cy="1898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rcRect t="23980" r="29714"/>
          <a:stretch>
            <a:fillRect/>
          </a:stretch>
        </p:blipFill>
        <p:spPr>
          <a:xfrm>
            <a:off x="3630930" y="3747770"/>
            <a:ext cx="702945" cy="4851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690" y="80010"/>
            <a:ext cx="4989830" cy="202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19,&quot;width&quot;:13802}"/>
</p:tagLst>
</file>

<file path=ppt/tags/tag2.xml><?xml version="1.0" encoding="utf-8"?>
<p:tagLst xmlns:p="http://schemas.openxmlformats.org/presentationml/2006/main">
  <p:tag name="KSO_WM_UNIT_PLACING_PICTURE_USER_VIEWPORT" val="{&quot;height&quot;:919,&quot;width&quot;:13802}"/>
</p:tagLst>
</file>

<file path=ppt/tags/tag3.xml><?xml version="1.0" encoding="utf-8"?>
<p:tagLst xmlns:p="http://schemas.openxmlformats.org/presentationml/2006/main">
  <p:tag name="KSO_WM_UNIT_PLACING_PICTURE_USER_VIEWPORT" val="{&quot;height&quot;:919,&quot;width&quot;:13802}"/>
</p:tagLst>
</file>

<file path=ppt/tags/tag4.xml><?xml version="1.0" encoding="utf-8"?>
<p:tagLst xmlns:p="http://schemas.openxmlformats.org/presentationml/2006/main">
  <p:tag name="KSO_WPP_MARK_KEY" val="6e4c543d-08ca-4ed3-a6b0-b081f45fb8fd"/>
  <p:tag name="COMMONDATA" val="eyJoZGlkIjoiOGRhNzcyNmJjNzY3YWFjMGUzMTVjMTNmYTgxMGY0N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2779</Words>
  <Application>WPS 演示</Application>
  <PresentationFormat>宽屏</PresentationFormat>
  <Paragraphs>121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方正宋刻本秀楷简体</vt:lpstr>
      <vt:lpstr>方正四岁半简体</vt:lpstr>
      <vt:lpstr>Times New Roman</vt:lpstr>
      <vt:lpstr>等线</vt:lpstr>
      <vt:lpstr>华文黑体</vt:lpstr>
      <vt:lpstr>黑体</vt:lpstr>
      <vt:lpstr>Comic Sans MS</vt:lpstr>
      <vt:lpstr>楷体</vt:lpstr>
      <vt:lpstr>Arial Unicode MS</vt:lpstr>
      <vt:lpstr>等线 Light</vt:lpstr>
      <vt:lpstr>NimbusRomNo9L-Regu</vt:lpstr>
      <vt:lpstr>Segoe Print</vt:lpstr>
      <vt:lpstr>CMSY8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 心仪</dc:creator>
  <cp:lastModifiedBy>51402</cp:lastModifiedBy>
  <cp:revision>98</cp:revision>
  <dcterms:created xsi:type="dcterms:W3CDTF">2020-04-26T00:21:00Z</dcterms:created>
  <dcterms:modified xsi:type="dcterms:W3CDTF">2023-11-21T14:43:59Z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4D87C4D061A84444A47BE1145C24EE54</vt:lpwstr>
  </property>
</Properties>
</file>