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0"/>
  </p:handoutMasterIdLst>
  <p:sldIdLst>
    <p:sldId id="3228" r:id="rId3"/>
    <p:sldId id="3675" r:id="rId5"/>
    <p:sldId id="3344" r:id="rId6"/>
    <p:sldId id="3662" r:id="rId7"/>
    <p:sldId id="3337" r:id="rId8"/>
    <p:sldId id="3593" r:id="rId9"/>
    <p:sldId id="3607" r:id="rId10"/>
    <p:sldId id="3625" r:id="rId11"/>
    <p:sldId id="3654" r:id="rId12"/>
    <p:sldId id="3689" r:id="rId13"/>
    <p:sldId id="3591" r:id="rId14"/>
    <p:sldId id="3626" r:id="rId15"/>
    <p:sldId id="3649" r:id="rId16"/>
    <p:sldId id="3611" r:id="rId17"/>
    <p:sldId id="3661" r:id="rId18"/>
    <p:sldId id="3231" r:id="rId19"/>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5C0F8D52-EA7D-48C2-BA04-5A7D7869EF44}">
          <p14:sldIdLst>
            <p14:sldId id="3228"/>
            <p14:sldId id="3675"/>
            <p14:sldId id="3344"/>
            <p14:sldId id="3662"/>
            <p14:sldId id="3337"/>
            <p14:sldId id="3593"/>
            <p14:sldId id="3607"/>
            <p14:sldId id="3625"/>
            <p14:sldId id="3654"/>
            <p14:sldId id="3689"/>
            <p14:sldId id="3591"/>
            <p14:sldId id="3626"/>
            <p14:sldId id="3649"/>
            <p14:sldId id="3611"/>
            <p14:sldId id="3661"/>
            <p14:sldId id="3231"/>
          </p14:sldIdLst>
        </p14:section>
      </p14:sectionLst>
    </p:ext>
    <p:ext uri="{EFAFB233-063F-42B5-8137-9DF3F51BA10A}">
      <p15:sldGuideLst xmlns:p15="http://schemas.microsoft.com/office/powerpoint/2012/main">
        <p15:guide id="1" orient="horz" pos="2155" userDrawn="1">
          <p15:clr>
            <a:srgbClr val="A4A3A4"/>
          </p15:clr>
        </p15:guide>
        <p15:guide id="2" pos="384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6299"/>
    <a:srgbClr val="D5D4F4"/>
    <a:srgbClr val="0000FF"/>
    <a:srgbClr val="C5D3ED"/>
    <a:srgbClr val="C0BFEF"/>
    <a:srgbClr val="8684E0"/>
    <a:srgbClr val="5856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7500" autoAdjust="0"/>
  </p:normalViewPr>
  <p:slideViewPr>
    <p:cSldViewPr snapToGrid="0" showGuides="1">
      <p:cViewPr varScale="1">
        <p:scale>
          <a:sx n="71" d="100"/>
          <a:sy n="71" d="100"/>
        </p:scale>
        <p:origin x="994" y="67"/>
      </p:cViewPr>
      <p:guideLst>
        <p:guide orient="horz" pos="2155"/>
        <p:guide pos="3847"/>
      </p:guideLst>
    </p:cSldViewPr>
  </p:slideViewPr>
  <p:notesTextViewPr>
    <p:cViewPr>
      <p:scale>
        <a:sx n="100" d="100"/>
        <a:sy n="100" d="100"/>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gs" Target="tags/tag46.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ED8B3B6-8A1D-4E8B-BAE6-9A18D5E163A4}"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CE9285D-A613-4B05-AB9C-97E972355E7C}"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EA8359-47D7-4F8C-9963-BF118581D0F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BEECF4-4BA1-44BE-9845-09E73C2C980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sym typeface="+mn-ea"/>
            </a:endParaRPr>
          </a:p>
        </p:txBody>
      </p:sp>
      <p:sp>
        <p:nvSpPr>
          <p:cNvPr id="4" name="灯片编号占位符 3"/>
          <p:cNvSpPr>
            <a:spLocks noGrp="1"/>
          </p:cNvSpPr>
          <p:nvPr>
            <p:ph type="sldNum" sz="quarter" idx="5"/>
          </p:nvPr>
        </p:nvSpPr>
        <p:spPr/>
        <p:txBody>
          <a:bodyPr/>
          <a:lstStyle/>
          <a:p>
            <a:fld id="{20BEECF4-4BA1-44BE-9845-09E73C2C9808}"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T</a:t>
            </a:r>
            <a:r>
              <a:rPr lang="zh-CN" altLang="en-US"/>
              <a:t>是</a:t>
            </a:r>
            <a:r>
              <a:rPr lang="en-US" altLang="zh-CN"/>
              <a:t>LLM</a:t>
            </a:r>
            <a:r>
              <a:rPr lang="zh-CN" altLang="en-US"/>
              <a:t>生成的原始序列，</a:t>
            </a:r>
            <a:r>
              <a:rPr lang="en-US" altLang="zh-CN"/>
              <a:t>ti</a:t>
            </a:r>
            <a:r>
              <a:rPr lang="zh-CN" altLang="en-US"/>
              <a:t>是</a:t>
            </a:r>
            <a:r>
              <a:rPr lang="en-US" altLang="zh-CN"/>
              <a:t>RIND</a:t>
            </a:r>
            <a:r>
              <a:rPr lang="zh-CN" altLang="en-US"/>
              <a:t>识别需要外部知识的标记</a:t>
            </a:r>
            <a:br>
              <a:rPr lang="zh-CN" altLang="en-US"/>
            </a:br>
            <a:r>
              <a:rPr lang="zh-CN" altLang="en-US"/>
              <a:t>在掌握了</a:t>
            </a:r>
            <a:r>
              <a:rPr lang="en-US" altLang="zh-CN"/>
              <a:t>Di1</a:t>
            </a:r>
            <a:r>
              <a:rPr lang="zh-CN" altLang="en-US"/>
              <a:t>、</a:t>
            </a:r>
            <a:r>
              <a:rPr lang="en-US" altLang="zh-CN"/>
              <a:t>Di2</a:t>
            </a:r>
            <a:r>
              <a:rPr lang="zh-CN" altLang="en-US"/>
              <a:t>和</a:t>
            </a:r>
            <a:r>
              <a:rPr lang="en-US" altLang="zh-CN"/>
              <a:t>Di3</a:t>
            </a:r>
            <a:r>
              <a:rPr lang="zh-CN" altLang="en-US"/>
              <a:t>的基础上，我们采用了精心设计的提示模板</a:t>
            </a:r>
            <a:r>
              <a:rPr lang="en-US" altLang="zh-CN"/>
              <a:t>3</a:t>
            </a:r>
            <a:r>
              <a:rPr lang="zh-CN" altLang="en-US"/>
              <a:t>，其结构如下</a:t>
            </a:r>
            <a:br>
              <a:rPr lang="zh-CN" altLang="en-US"/>
            </a:br>
            <a:r>
              <a:rPr lang="zh-CN" altLang="en-US"/>
              <a:t>假设在随后的位置</a:t>
            </a:r>
            <a:r>
              <a:rPr lang="en-US" altLang="zh-CN"/>
              <a:t>j</a:t>
            </a:r>
            <a:r>
              <a:rPr lang="zh-CN" altLang="en-US"/>
              <a:t>，</a:t>
            </a:r>
            <a:r>
              <a:rPr lang="en-US" altLang="zh-CN"/>
              <a:t>RIND</a:t>
            </a:r>
            <a:r>
              <a:rPr lang="zh-CN" altLang="en-US"/>
              <a:t>再次检测到</a:t>
            </a:r>
            <a:r>
              <a:rPr lang="en-US" altLang="zh-CN"/>
              <a:t>LLM</a:t>
            </a:r>
            <a:r>
              <a:rPr lang="zh-CN" altLang="en-US"/>
              <a:t>需要外部知识。在这种情况下，在位置</a:t>
            </a:r>
            <a:r>
              <a:rPr lang="en-US" altLang="zh-CN"/>
              <a:t>j</a:t>
            </a:r>
            <a:r>
              <a:rPr lang="zh-CN" altLang="en-US"/>
              <a:t>再次触发</a:t>
            </a:r>
            <a:r>
              <a:rPr lang="en-US" altLang="zh-CN"/>
              <a:t>QFS</a:t>
            </a:r>
            <a:r>
              <a:rPr lang="zh-CN" altLang="en-US"/>
              <a:t>模块以生成新的查询，检索新的文档集</a:t>
            </a:r>
            <a:r>
              <a:rPr lang="en-US" altLang="zh-CN"/>
              <a:t>Dj1</a:t>
            </a:r>
            <a:r>
              <a:rPr lang="zh-CN" altLang="en-US"/>
              <a:t>、</a:t>
            </a:r>
            <a:r>
              <a:rPr lang="en-US" altLang="zh-CN"/>
              <a:t>Dj2</a:t>
            </a:r>
            <a:r>
              <a:rPr lang="zh-CN" altLang="en-US"/>
              <a:t>和</a:t>
            </a:r>
            <a:r>
              <a:rPr lang="en-US" altLang="zh-CN"/>
              <a:t>Dj3</a:t>
            </a:r>
            <a:r>
              <a:rPr lang="zh-CN" altLang="en-US"/>
              <a:t>以替换</a:t>
            </a:r>
            <a:r>
              <a:rPr lang="en-US" altLang="zh-CN"/>
              <a:t>Di1</a:t>
            </a:r>
            <a:r>
              <a:rPr lang="zh-CN" altLang="en-US"/>
              <a:t>、</a:t>
            </a:r>
            <a:r>
              <a:rPr lang="en-US" altLang="zh-CN"/>
              <a:t>Di2</a:t>
            </a:r>
            <a:r>
              <a:rPr lang="zh-CN" altLang="en-US"/>
              <a:t>和</a:t>
            </a:r>
            <a:r>
              <a:rPr lang="en-US" altLang="zh-CN"/>
              <a:t>Di3</a:t>
            </a:r>
            <a:r>
              <a:rPr lang="zh-CN" altLang="en-US"/>
              <a:t>。然后，</a:t>
            </a:r>
            <a:r>
              <a:rPr lang="en-US" altLang="zh-CN"/>
              <a:t>LLM</a:t>
            </a:r>
            <a:r>
              <a:rPr lang="zh-CN" altLang="en-US"/>
              <a:t>将根据新检索到的文档，按照相同的过程，从位置</a:t>
            </a:r>
            <a:r>
              <a:rPr lang="en-US" altLang="zh-CN"/>
              <a:t>j</a:t>
            </a:r>
            <a:r>
              <a:rPr lang="zh-CN" altLang="en-US"/>
              <a:t>继续生成。</a:t>
            </a:r>
            <a:endParaRPr lang="zh-CN" altLang="en-US"/>
          </a:p>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gn="l">
              <a:buFont typeface="Wingdings" panose="05000000000000000000" charset="0"/>
              <a:buNone/>
            </a:pPr>
            <a:r>
              <a:rPr lang="zh-CN" altLang="en-US"/>
              <a:t>选择的检索增强生成基线的比较概述</a:t>
            </a:r>
            <a:br>
              <a:rPr lang="zh-CN" altLang="en-US"/>
            </a:br>
            <a:endParaRPr lang="en-US" altLang="zh-CN"/>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gn="l">
              <a:buFont typeface="Wingdings" panose="05000000000000000000" charset="0"/>
              <a:buNone/>
            </a:pPr>
            <a:r>
              <a:rPr lang="en-US" altLang="zh-CN"/>
              <a:t>DRAGIN</a:t>
            </a:r>
            <a:r>
              <a:rPr lang="zh-CN" altLang="en-US"/>
              <a:t>和其他基线在四个基准上的总体实验结果。最佳结果以粗体显示。</a:t>
            </a:r>
            <a:br>
              <a:rPr lang="zh-CN" altLang="en-US"/>
            </a:br>
            <a:r>
              <a:rPr lang="en-US" altLang="zh-CN"/>
              <a:t>wo-RAG </a:t>
            </a:r>
            <a:r>
              <a:rPr lang="en-US" altLang="zh-CN">
                <a:sym typeface="+mn-ea"/>
              </a:rPr>
              <a:t>LLM</a:t>
            </a:r>
            <a:r>
              <a:rPr lang="zh-CN" altLang="en-US">
                <a:sym typeface="+mn-ea"/>
              </a:rPr>
              <a:t>直接回答问题，无需</a:t>
            </a:r>
            <a:r>
              <a:rPr lang="en-US" altLang="zh-CN">
                <a:sym typeface="+mn-ea"/>
              </a:rPr>
              <a:t>RAG</a:t>
            </a:r>
            <a:br>
              <a:rPr lang="zh-CN" altLang="en-US"/>
            </a:br>
            <a:r>
              <a:rPr lang="en-US" altLang="zh-CN"/>
              <a:t>SR-RAG</a:t>
            </a:r>
            <a:r>
              <a:rPr lang="zh-CN" altLang="en-US"/>
              <a:t>（单轮</a:t>
            </a:r>
            <a:r>
              <a:rPr lang="en-US" altLang="zh-CN"/>
              <a:t>RAG</a:t>
            </a:r>
            <a:r>
              <a:rPr lang="zh-CN" altLang="en-US"/>
              <a:t>）。基于初始问题从外部语料库中检索相关段落。然后将检索到的段落添加到</a:t>
            </a:r>
            <a:r>
              <a:rPr lang="en-US" altLang="zh-CN"/>
              <a:t>LLM</a:t>
            </a:r>
            <a:r>
              <a:rPr lang="zh-CN" altLang="en-US"/>
              <a:t>的输入中</a:t>
            </a:r>
            <a:br>
              <a:rPr lang="zh-CN" altLang="en-US"/>
            </a:br>
            <a:r>
              <a:rPr lang="en-US" altLang="zh-CN"/>
              <a:t>FL-RAG </a:t>
            </a:r>
            <a:r>
              <a:rPr lang="zh-CN" altLang="en-US"/>
              <a:t>一种多轮检索增强方法，每</a:t>
            </a:r>
            <a:r>
              <a:rPr lang="en-US" altLang="zh-CN"/>
              <a:t>n</a:t>
            </a:r>
            <a:r>
              <a:rPr lang="zh-CN" altLang="en-US"/>
              <a:t>个令牌触发一次检索模块。在上一个令牌窗口中生成的令牌将用作查询</a:t>
            </a:r>
            <a:br>
              <a:rPr lang="zh-CN" altLang="en-US"/>
            </a:br>
            <a:r>
              <a:rPr lang="en-US" altLang="zh-CN"/>
              <a:t>FS-RAG</a:t>
            </a:r>
            <a:r>
              <a:rPr lang="zh-CN" altLang="en-US"/>
              <a:t> 一种多轮检索增强方法，每句触发一次检索模块。最后生成的句子被用作查询。</a:t>
            </a:r>
            <a:br>
              <a:rPr lang="zh-CN" altLang="en-US"/>
            </a:br>
            <a:r>
              <a:rPr lang="en-US" altLang="zh-CN"/>
              <a:t>FLARE </a:t>
            </a:r>
            <a:r>
              <a:rPr lang="zh-CN" altLang="en-US"/>
              <a:t>每次遇到不确定标记时触发检索。当检索模块被触发时，最后生成的没有不确定标记的句子被定义为查询。</a:t>
            </a:r>
            <a:br>
              <a:rPr lang="zh-CN" altLang="en-US"/>
            </a:br>
            <a:r>
              <a:rPr lang="en-US" altLang="zh-CN"/>
              <a:t>Vicuna</a:t>
            </a:r>
            <a:r>
              <a:rPr lang="zh-CN" altLang="en-US"/>
              <a:t>是开源领域最强最著名的大语言模型，是</a:t>
            </a:r>
            <a:r>
              <a:rPr lang="en-US" altLang="zh-CN"/>
              <a:t>UC</a:t>
            </a:r>
            <a:r>
              <a:rPr lang="zh-CN" altLang="en-US"/>
              <a:t>伯克利大学的研究人员联合其它几家研究机构共同推出的一系列基于</a:t>
            </a:r>
            <a:r>
              <a:rPr lang="en-US" altLang="zh-CN"/>
              <a:t>LLaMA</a:t>
            </a:r>
            <a:r>
              <a:rPr lang="zh-CN" altLang="en-US"/>
              <a:t>微调的大语言模型、开源的聊天语言大模型</a:t>
            </a:r>
            <a:br>
              <a:rPr lang="zh-CN" altLang="en-US"/>
            </a:br>
            <a:br>
              <a:rPr lang="zh-CN" altLang="en-US"/>
            </a:br>
            <a:br>
              <a:rPr lang="zh-CN" altLang="en-US"/>
            </a:br>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gn="just">
              <a:buFont typeface="Wingdings" panose="05000000000000000000" charset="0"/>
              <a:buNone/>
            </a:pPr>
            <a:r>
              <a:rPr lang="en-US" altLang="zh-CN"/>
              <a:t>Exact Match (EM)</a:t>
            </a:r>
            <a:r>
              <a:rPr lang="zh-CN" altLang="en-US"/>
              <a:t>：</a:t>
            </a:r>
            <a:endParaRPr lang="zh-CN" altLang="en-US"/>
          </a:p>
          <a:p>
            <a:pPr marL="0" indent="0" algn="l">
              <a:buFont typeface="Wingdings" panose="05000000000000000000" charset="0"/>
              <a:buNone/>
            </a:pPr>
            <a:r>
              <a:rPr lang="en-US" altLang="zh-CN"/>
              <a:t>EM</a:t>
            </a:r>
            <a:r>
              <a:rPr lang="zh-CN" altLang="en-US"/>
              <a:t>衡量的是模型输出的答案与真实答案是否完全一致</a:t>
            </a:r>
            <a:br>
              <a:rPr lang="zh-CN" altLang="en-US"/>
            </a:br>
            <a:r>
              <a:rPr lang="zh-CN" altLang="en-US"/>
              <a:t>都使用最后一个完整句子作为查询</a:t>
            </a:r>
            <a:br>
              <a:rPr lang="zh-CN" altLang="en-US"/>
            </a:br>
            <a:r>
              <a:rPr lang="zh-CN" altLang="en-US"/>
              <a:t>我们将触发检索的时间标准化为</a:t>
            </a:r>
            <a:r>
              <a:rPr lang="en-US" altLang="zh-CN"/>
              <a:t>RIND</a:t>
            </a:r>
            <a:endParaRPr lang="en-US" altLang="zh-CN"/>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gn="just">
              <a:buFont typeface="Wingdings" panose="05000000000000000000" charset="0"/>
              <a:buNone/>
            </a:pPr>
            <a:endParaRPr lang="en-US" altLang="zh-CN"/>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gn="l">
              <a:buFont typeface="Wingdings" panose="05000000000000000000" charset="0"/>
              <a:buNone/>
            </a:pPr>
            <a:r>
              <a:rPr lang="zh-CN" altLang="en-US"/>
              <a:t>使用知识图谱去检索</a:t>
            </a:r>
            <a:br>
              <a:rPr lang="zh-CN" altLang="en-US"/>
            </a:br>
            <a:r>
              <a:rPr lang="zh-CN" altLang="en-US"/>
              <a:t>动态调整阈值</a:t>
            </a:r>
            <a:br>
              <a:rPr lang="zh-CN" altLang="en-US"/>
            </a:br>
            <a:r>
              <a:rPr lang="en-US" altLang="zh-CN"/>
              <a:t>BM25</a:t>
            </a:r>
            <a:r>
              <a:rPr lang="zh-CN" altLang="en-US"/>
              <a:t>（</a:t>
            </a:r>
            <a:r>
              <a:rPr lang="en-US" altLang="zh-CN"/>
              <a:t>Best Matching 25</a:t>
            </a:r>
            <a:r>
              <a:rPr lang="zh-CN" altLang="en-US"/>
              <a:t>）是一种基于概率模型的文档检索排序算法</a:t>
            </a:r>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mj-lt"/>
              <a:buNone/>
            </a:pPr>
            <a:r>
              <a:rPr lang="zh-CN" altLang="en-US">
                <a:solidFill>
                  <a:srgbClr val="FF0000"/>
                </a:solidFill>
                <a:sym typeface="+mn-ea"/>
              </a:rPr>
              <a:t>近似：在这篇论文中，不再优化SOTA采样器和邻居搜索器以减少执行延迟（在此基础上进行改进），而是决定通过简单地从“结构化”点云中选择具有适当索引的点，从而近似采样点以及它们的邻居</a:t>
            </a:r>
            <a:endParaRPr lang="zh-CN" altLang="en-US" dirty="0"/>
          </a:p>
          <a:p>
            <a:pPr>
              <a:buFont typeface="+mj-lt"/>
              <a:buNone/>
            </a:pPr>
            <a:r>
              <a:rPr lang="zh-CN" altLang="en-US" dirty="0"/>
              <a:t>启发，借鉴</a:t>
            </a:r>
            <a:r>
              <a:rPr lang="en-US" altLang="zh-CN" dirty="0"/>
              <a:t>2D</a:t>
            </a:r>
            <a:r>
              <a:rPr lang="zh-CN" altLang="en-US" dirty="0"/>
              <a:t>图像的方法用于</a:t>
            </a:r>
            <a:r>
              <a:rPr lang="en-US" altLang="zh-CN" dirty="0"/>
              <a:t>3D</a:t>
            </a:r>
            <a:r>
              <a:rPr lang="zh-CN" altLang="en-US" dirty="0"/>
              <a:t>点云很有创造性</a:t>
            </a:r>
            <a:r>
              <a:rPr lang="en-US" altLang="zh-CN" dirty="0"/>
              <a:t> </a:t>
            </a:r>
            <a:r>
              <a:rPr lang="zh-CN" altLang="en-US" dirty="0"/>
              <a:t>而和</a:t>
            </a:r>
            <a:r>
              <a:rPr lang="en-US" altLang="zh-CN" dirty="0"/>
              <a:t>SOTA</a:t>
            </a:r>
            <a:r>
              <a:rPr lang="zh-CN" altLang="en-US" dirty="0"/>
              <a:t>的采样和邻居搜索完全不同</a:t>
            </a:r>
            <a:endParaRPr lang="zh-CN" altLang="en-US" dirty="0"/>
          </a:p>
        </p:txBody>
      </p:sp>
      <p:sp>
        <p:nvSpPr>
          <p:cNvPr id="4" name="灯片编号占位符 3"/>
          <p:cNvSpPr>
            <a:spLocks noGrp="1"/>
          </p:cNvSpPr>
          <p:nvPr>
            <p:ph type="sldNum" sz="quarter" idx="5"/>
          </p:nvPr>
        </p:nvSpPr>
        <p:spPr/>
        <p:txBody>
          <a:bodyPr/>
          <a:lstStyle/>
          <a:p>
            <a:fld id="{20BEECF4-4BA1-44BE-9845-09E73C2C980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gn="just">
              <a:buFont typeface="Wingdings" panose="05000000000000000000" charset="0"/>
              <a:buNone/>
            </a:pPr>
            <a:r>
              <a:rPr lang="zh-CN" altLang="en-US">
                <a:sym typeface="+mn-ea"/>
              </a:rPr>
              <a:t>检索增强生成模型结合了语言模型和信息检索技术。具体来说，当模型需要生成文本或者回答问题时，它会先从一个庞大的文档集合中检索出相关的信息，然后利用这些检索到的信息来指导文本的生成，从而提高问题回答的准确性及减缓大模型的幻觉问题</a:t>
            </a:r>
            <a:endParaRPr lang="zh-CN" altLang="en-US"/>
          </a:p>
          <a:p>
            <a:pPr marL="0" indent="0" algn="just">
              <a:buFont typeface="Wingdings" panose="05000000000000000000" charset="0"/>
              <a:buNone/>
            </a:pPr>
            <a:endParaRPr lang="zh-CN" altLang="en-US" sz="12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虽然这种方法在处理简单直接的任务时很有效，但在处理复杂的多步骤任务和长篇生成任务时往往力不从</a:t>
            </a:r>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例如，</a:t>
            </a:r>
            <a:r>
              <a:rPr lang="en-US" altLang="zh-CN"/>
              <a:t>IRCoT</a:t>
            </a:r>
            <a:r>
              <a:rPr lang="zh-CN" altLang="en-US"/>
              <a:t>采用了一种全局增强方法，其中对每个生成的句子都进行检索，并将最新生成的句子用作查询。</a:t>
            </a:r>
            <a:br>
              <a:rPr lang="zh-CN" altLang="en-US"/>
            </a:br>
            <a:r>
              <a:rPr lang="en-US" altLang="zh-CN"/>
              <a:t>RETRO</a:t>
            </a:r>
            <a:r>
              <a:rPr lang="zh-CN" altLang="en-US"/>
              <a:t>和</a:t>
            </a:r>
            <a:r>
              <a:rPr lang="en-US" altLang="zh-CN"/>
              <a:t>IC-RALM</a:t>
            </a:r>
            <a:r>
              <a:rPr lang="zh-CN" altLang="en-US"/>
              <a:t>定义了一个滑动窗口，并根据预设的处理过的标记（</a:t>
            </a:r>
            <a:r>
              <a:rPr lang="en-US" altLang="zh-CN"/>
              <a:t>token</a:t>
            </a:r>
            <a:r>
              <a:rPr lang="zh-CN" altLang="en-US"/>
              <a:t>）数量来触发检索模块。当触发检索时，它们主要使用最后</a:t>
            </a:r>
            <a:r>
              <a:rPr lang="en-US" altLang="zh-CN"/>
              <a:t>n</a:t>
            </a:r>
            <a:r>
              <a:rPr lang="zh-CN" altLang="en-US"/>
              <a:t>个标记作为查询，以确定检索的最佳时机并制定有效的查询。</a:t>
            </a:r>
            <a:br>
              <a:rPr lang="zh-CN" altLang="en-US"/>
            </a:br>
            <a:r>
              <a:rPr lang="zh-CN" altLang="en-US"/>
              <a:t>当滑动窗口中的</a:t>
            </a:r>
            <a:r>
              <a:rPr lang="en-US" altLang="zh-CN"/>
              <a:t> token </a:t>
            </a:r>
            <a:r>
              <a:rPr lang="zh-CN" altLang="en-US"/>
              <a:t>数量达到预设的阈值（例如，每处理完一定数量的</a:t>
            </a:r>
            <a:r>
              <a:rPr lang="en-US" altLang="zh-CN"/>
              <a:t> token</a:t>
            </a:r>
            <a:r>
              <a:rPr lang="zh-CN" altLang="en-US"/>
              <a:t>）时，就会触发检索模块。</a:t>
            </a:r>
            <a:br>
              <a:rPr lang="zh-CN" altLang="en-US"/>
            </a:br>
            <a:r>
              <a:rPr lang="en-US" altLang="zh-CN">
                <a:latin typeface="Times New Roman" panose="02020603050405020304" pitchFamily="18" charset="0"/>
                <a:ea typeface="-apple-system"/>
                <a:cs typeface="Times New Roman" panose="02020603050405020304" pitchFamily="18" charset="0"/>
                <a:sym typeface="+mn-ea"/>
              </a:rPr>
              <a:t>However, the necessity of retrieval augmentation not only depends on the generation confidence, but also depends on the importance of the token, the semantic of the token, and the influence of each token on subsequent tokens</a:t>
            </a:r>
            <a:endParaRPr lang="en-US" altLang="zh-CN">
              <a:solidFill>
                <a:schemeClr val="tx1"/>
              </a:solidFill>
              <a:latin typeface="Times New Roman" panose="02020603050405020304" pitchFamily="18" charset="0"/>
              <a:ea typeface="-apple-system"/>
              <a:cs typeface="Times New Roman" panose="02020603050405020304" pitchFamily="18" charset="0"/>
              <a:sym typeface="+mn-ea"/>
            </a:endParaRPr>
          </a:p>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gn="just">
              <a:buFont typeface="Wingdings" panose="05000000000000000000" charset="0"/>
              <a:buNone/>
            </a:pPr>
            <a:r>
              <a:rPr lang="zh-CN" altLang="en-US">
                <a:sym typeface="+mn-ea"/>
              </a:rPr>
              <a:t>This approach may not capture the model’s real-time information needs since the LLM’s information needs may actually be related to terms that span the entire context</a:t>
            </a:r>
            <a:endParaRPr lang="zh-CN" altLang="en-US" sz="12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latin typeface="Times New Roman" panose="02020603050405020304" pitchFamily="18" charset="0"/>
                <a:ea typeface="-apple-system"/>
                <a:cs typeface="Times New Roman" panose="02020603050405020304" pitchFamily="18" charset="0"/>
                <a:sym typeface="+mn-ea"/>
              </a:rPr>
              <a:t>To overcome these limitations, </a:t>
            </a:r>
            <a:br>
              <a:rPr lang="zh-CN" altLang="en-US"/>
            </a:br>
            <a:r>
              <a:rPr lang="zh-CN" altLang="en-US"/>
              <a:t>如上文所述，大多数现有的动态检索增强生成（</a:t>
            </a:r>
            <a:r>
              <a:rPr lang="en-US" altLang="zh-CN"/>
              <a:t>RAG</a:t>
            </a:r>
            <a:r>
              <a:rPr lang="zh-CN" altLang="en-US"/>
              <a:t>）框架都是基于静态、预定义的规则来触发检索模块的。</a:t>
            </a:r>
            <a:br>
              <a:rPr lang="zh-CN" altLang="en-US"/>
            </a:br>
            <a:r>
              <a:rPr lang="zh-CN" altLang="en-US"/>
              <a:t>这个框架是专门设计来根据文本生成过程中大型语言模型（</a:t>
            </a:r>
            <a:r>
              <a:rPr lang="en-US" altLang="zh-CN"/>
              <a:t>LLM</a:t>
            </a:r>
            <a:r>
              <a:rPr lang="zh-CN" altLang="en-US"/>
              <a:t>）的信息需求，决定何时以及检索什么内容的</a:t>
            </a:r>
            <a:br>
              <a:rPr lang="zh-CN" altLang="en-US"/>
            </a:br>
            <a:r>
              <a:rPr lang="zh-CN" altLang="en-US"/>
              <a:t>考虑到大语言模型（</a:t>
            </a:r>
            <a:r>
              <a:rPr lang="en-US" altLang="zh-CN"/>
              <a:t>LLM</a:t>
            </a:r>
            <a:r>
              <a:rPr lang="zh-CN" altLang="en-US"/>
              <a:t>）对自身生成内容的不确定性、每个</a:t>
            </a:r>
            <a:r>
              <a:rPr lang="en-US" altLang="zh-CN"/>
              <a:t> token </a:t>
            </a:r>
            <a:r>
              <a:rPr lang="zh-CN" altLang="en-US"/>
              <a:t>对后续</a:t>
            </a:r>
            <a:r>
              <a:rPr lang="en-US" altLang="zh-CN"/>
              <a:t> token </a:t>
            </a:r>
            <a:r>
              <a:rPr lang="zh-CN" altLang="en-US"/>
              <a:t>的影响，以及每个</a:t>
            </a:r>
            <a:r>
              <a:rPr lang="en-US" altLang="zh-CN"/>
              <a:t> token </a:t>
            </a:r>
            <a:r>
              <a:rPr lang="zh-CN" altLang="en-US"/>
              <a:t>的语义重要性</a:t>
            </a:r>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p;(υ):</a:t>
            </a:r>
            <a:r>
              <a:rPr lang="zh-CN" altLang="en-US"/>
              <a:t>这表示模型在生成序列时，在第</a:t>
            </a:r>
            <a:r>
              <a:rPr lang="en-US" altLang="zh-CN"/>
              <a:t>i</a:t>
            </a:r>
            <a:r>
              <a:rPr lang="zh-CN" altLang="en-US"/>
              <a:t>个位置生成</a:t>
            </a:r>
            <a:r>
              <a:rPr lang="en-US" altLang="zh-CN"/>
              <a:t> tokenv </a:t>
            </a:r>
            <a:r>
              <a:rPr lang="zh-CN" altLang="en-US"/>
              <a:t>的概率。模型会从一个词汇表</a:t>
            </a:r>
            <a:r>
              <a:rPr lang="en-US" altLang="zh-CN"/>
              <a:t> V</a:t>
            </a:r>
            <a:r>
              <a:rPr lang="zh-CN" altLang="en-US"/>
              <a:t>中选择一个</a:t>
            </a:r>
            <a:r>
              <a:rPr lang="en-US" altLang="zh-CN"/>
              <a:t> token</a:t>
            </a:r>
            <a:r>
              <a:rPr lang="zh-CN" altLang="en-US"/>
              <a:t>，</a:t>
            </a:r>
            <a:r>
              <a:rPr lang="en-US" altLang="zh-CN"/>
              <a:t>pi(v)</a:t>
            </a:r>
            <a:r>
              <a:rPr lang="zh-CN" altLang="en-US"/>
              <a:t>是生成该</a:t>
            </a:r>
            <a:r>
              <a:rPr lang="en-US" altLang="zh-CN"/>
              <a:t> token </a:t>
            </a:r>
            <a:r>
              <a:rPr lang="zh-CN" altLang="en-US"/>
              <a:t>的概率。</a:t>
            </a:r>
            <a:br>
              <a:rPr lang="zh-CN" altLang="en-US"/>
            </a:br>
            <a:r>
              <a:rPr lang="en-US" altLang="zh-CN"/>
              <a:t>AIj</a:t>
            </a:r>
            <a:r>
              <a:rPr lang="zh-CN" altLang="en-US"/>
              <a:t>两个</a:t>
            </a:r>
            <a:r>
              <a:rPr lang="en-US" altLang="zh-CN"/>
              <a:t> token ti</a:t>
            </a:r>
            <a:r>
              <a:rPr lang="zh-CN" altLang="en-US"/>
              <a:t>和</a:t>
            </a:r>
            <a:r>
              <a:rPr lang="en-US" altLang="zh-CN"/>
              <a:t> t,j(</a:t>
            </a:r>
            <a:r>
              <a:rPr lang="zh-CN" altLang="en-US"/>
              <a:t>其中</a:t>
            </a:r>
            <a:r>
              <a:rPr lang="en-US" altLang="zh-CN"/>
              <a:t>i&lt; j)</a:t>
            </a:r>
            <a:r>
              <a:rPr lang="zh-CN" altLang="en-US"/>
              <a:t>之间的注意力值</a:t>
            </a:r>
            <a:endParaRPr lang="zh-CN" altLang="en-US"/>
          </a:p>
          <a:p>
            <a:r>
              <a:rPr lang="en-US" altLang="zh-CN">
                <a:sym typeface="+mn-ea"/>
              </a:rPr>
              <a:t>amax(i)</a:t>
            </a:r>
            <a:r>
              <a:rPr lang="zh-CN" altLang="en-US"/>
              <a:t>通过查找所有</a:t>
            </a:r>
            <a:r>
              <a:rPr lang="en-US" altLang="zh-CN"/>
              <a:t>j&gt;i</a:t>
            </a:r>
            <a:r>
              <a:rPr lang="zh-CN" altLang="en-US"/>
              <a:t>中的最大</a:t>
            </a:r>
            <a:r>
              <a:rPr lang="en-US" altLang="zh-CN"/>
              <a:t> 4i.j</a:t>
            </a:r>
            <a:r>
              <a:rPr lang="zh-CN" altLang="en-US"/>
              <a:t>，确定</a:t>
            </a:r>
            <a:r>
              <a:rPr lang="en-US" altLang="zh-CN"/>
              <a:t> token t;</a:t>
            </a:r>
            <a:r>
              <a:rPr lang="zh-CN" altLang="en-US"/>
              <a:t>的最大注意力值</a:t>
            </a:r>
            <a:r>
              <a:rPr lang="en-US" altLang="zh-CN"/>
              <a:t> amax(i)</a:t>
            </a:r>
            <a:br>
              <a:rPr lang="en-US" altLang="zh-CN"/>
            </a:br>
            <a:r>
              <a:rPr lang="en-US" altLang="zh-CN"/>
              <a:t>- H~i~</a:t>
            </a:r>
            <a:r>
              <a:rPr lang="zh-CN" altLang="en-US"/>
              <a:t>：每个词的熵值，衡量其不确定性。熵高表示模型对这个词不确定。</a:t>
            </a:r>
            <a:endParaRPr lang="zh-CN" altLang="en-US"/>
          </a:p>
          <a:p>
            <a:r>
              <a:rPr lang="en-US" altLang="zh-CN"/>
              <a:t>- a~max~(i)</a:t>
            </a:r>
            <a:r>
              <a:rPr lang="zh-CN" altLang="en-US"/>
              <a:t>：模型的自注意力权重，表示该词对生成上下文的重要性。</a:t>
            </a:r>
            <a:endParaRPr lang="zh-CN" altLang="en-US"/>
          </a:p>
          <a:p>
            <a:r>
              <a:rPr lang="en-US" altLang="zh-CN"/>
              <a:t>- s~i~</a:t>
            </a:r>
            <a:r>
              <a:rPr lang="zh-CN" altLang="en-US"/>
              <a:t>：该词是否有语义意义，过滤掉停用词</a:t>
            </a:r>
            <a:r>
              <a:rPr lang="en-US" altLang="zh-CN"/>
              <a:t> (</a:t>
            </a:r>
            <a:r>
              <a:rPr lang="zh-CN" altLang="en-US"/>
              <a:t>如</a:t>
            </a:r>
            <a:r>
              <a:rPr lang="en-US" altLang="zh-CN"/>
              <a:t> "the", "at")</a:t>
            </a:r>
            <a:r>
              <a:rPr lang="zh-CN" altLang="en-US"/>
              <a:t>。</a:t>
            </a:r>
            <a:br>
              <a:rPr lang="zh-CN" altLang="en-US"/>
            </a:br>
            <a:r>
              <a:rPr lang="zh-CN" altLang="en-US"/>
              <a:t>检索增强的必要性不仅取决于生成置信度，还取决于标记的重要性、标记的语义以及每个标记对后续标记的影响</a:t>
            </a:r>
            <a:br>
              <a:rPr lang="zh-CN" altLang="en-US"/>
            </a:br>
            <a:r>
              <a:rPr lang="zh-CN" altLang="en-US"/>
              <a:t>该方法不仅通过评估每个标记的不确定性，而且通过评估其语义贡献和对后续上下文的影响来细化检索激活过程</a:t>
            </a:r>
            <a:br>
              <a:rPr lang="zh-CN" altLang="en-US"/>
            </a:br>
            <a:r>
              <a:rPr lang="zh-CN" altLang="en-US"/>
              <a:t>当</a:t>
            </a:r>
            <a:r>
              <a:rPr lang="en-US" altLang="zh-CN"/>
              <a:t>LLM</a:t>
            </a:r>
            <a:r>
              <a:rPr lang="zh-CN" altLang="en-US"/>
              <a:t>生成每个</a:t>
            </a:r>
            <a:r>
              <a:rPr lang="en-US" altLang="zh-CN"/>
              <a:t>token</a:t>
            </a:r>
            <a:r>
              <a:rPr lang="zh-CN" altLang="en-US"/>
              <a:t>时，</a:t>
            </a:r>
            <a:r>
              <a:rPr lang="en-US" altLang="zh-CN"/>
              <a:t>RIND</a:t>
            </a:r>
            <a:r>
              <a:rPr lang="zh-CN" altLang="en-US"/>
              <a:t>开始量化每个</a:t>
            </a:r>
            <a:r>
              <a:rPr lang="en-US" altLang="zh-CN"/>
              <a:t>token</a:t>
            </a:r>
            <a:r>
              <a:rPr lang="zh-CN" altLang="en-US"/>
              <a:t>的不确定性</a:t>
            </a:r>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一旦确定了进行检索增强的位置，RAG框架的下一步是制定一个查询，从外部数据库检索必要的信息，以继续生成LLM</a:t>
            </a:r>
            <a:br>
              <a:rPr lang="zh-CN" altLang="en-US" dirty="0"/>
            </a:br>
            <a:r>
              <a:rPr lang="zh-CN" altLang="en-US"/>
              <a:t>由于</a:t>
            </a:r>
            <a:r>
              <a:rPr lang="en-US" altLang="zh-CN"/>
              <a:t>LLM</a:t>
            </a:r>
            <a:r>
              <a:rPr lang="zh-CN" altLang="en-US"/>
              <a:t>对</a:t>
            </a:r>
            <a:r>
              <a:rPr lang="en-US" altLang="zh-CN"/>
              <a:t>ti</a:t>
            </a:r>
            <a:r>
              <a:rPr lang="zh-CN" altLang="en-US"/>
              <a:t>的生成是基于其对整个先前上下文的解释，因此注意力权重反映了在生成</a:t>
            </a:r>
            <a:r>
              <a:rPr lang="en-US" altLang="zh-CN"/>
              <a:t>ti</a:t>
            </a:r>
            <a:r>
              <a:rPr lang="zh-CN" altLang="en-US"/>
              <a:t>时模型对每个标记的自评估重要性。</a:t>
            </a:r>
            <a:r>
              <a:rPr lang="en-US" altLang="zh-CN"/>
              <a:t>QFS</a:t>
            </a:r>
            <a:r>
              <a:rPr lang="zh-CN" altLang="en-US"/>
              <a:t>方法根据这些标记的注意力得分来确定它们的优先级，选择前</a:t>
            </a:r>
            <a:r>
              <a:rPr lang="en-US" altLang="zh-CN"/>
              <a:t>n</a:t>
            </a:r>
            <a:r>
              <a:rPr lang="zh-CN" altLang="en-US"/>
              <a:t>个标记来构造查询。</a:t>
            </a:r>
            <a:br>
              <a:rPr lang="zh-CN" altLang="en-US"/>
            </a:br>
            <a:r>
              <a:rPr lang="zh-CN" altLang="en-US"/>
              <a:t>触发的位置即</a:t>
            </a:r>
            <a:r>
              <a:rPr lang="en-US" altLang="zh-CN"/>
              <a:t>SRIND</a:t>
            </a:r>
            <a:r>
              <a:rPr lang="zh-CN" altLang="en-US"/>
              <a:t>的值大于给定阈值</a:t>
            </a:r>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T</a:t>
            </a:r>
            <a:r>
              <a:rPr lang="zh-CN" altLang="en-US"/>
              <a:t>是</a:t>
            </a:r>
            <a:r>
              <a:rPr lang="en-US" altLang="zh-CN"/>
              <a:t>LLM</a:t>
            </a:r>
            <a:r>
              <a:rPr lang="zh-CN" altLang="en-US"/>
              <a:t>生成的原始序列，</a:t>
            </a:r>
            <a:r>
              <a:rPr lang="en-US" altLang="zh-CN"/>
              <a:t>ti</a:t>
            </a:r>
            <a:r>
              <a:rPr lang="zh-CN" altLang="en-US"/>
              <a:t>是</a:t>
            </a:r>
            <a:r>
              <a:rPr lang="en-US" altLang="zh-CN"/>
              <a:t>RIND</a:t>
            </a:r>
            <a:r>
              <a:rPr lang="zh-CN" altLang="en-US"/>
              <a:t>识别需要外部知识的标记</a:t>
            </a:r>
            <a:br>
              <a:rPr lang="zh-CN" altLang="en-US"/>
            </a:br>
            <a:r>
              <a:rPr lang="zh-CN" altLang="en-US"/>
              <a:t>在掌握了</a:t>
            </a:r>
            <a:r>
              <a:rPr lang="en-US" altLang="zh-CN"/>
              <a:t>Di1</a:t>
            </a:r>
            <a:r>
              <a:rPr lang="zh-CN" altLang="en-US"/>
              <a:t>、</a:t>
            </a:r>
            <a:r>
              <a:rPr lang="en-US" altLang="zh-CN"/>
              <a:t>Di2</a:t>
            </a:r>
            <a:r>
              <a:rPr lang="zh-CN" altLang="en-US"/>
              <a:t>和</a:t>
            </a:r>
            <a:r>
              <a:rPr lang="en-US" altLang="zh-CN"/>
              <a:t>Di3</a:t>
            </a:r>
            <a:r>
              <a:rPr lang="zh-CN" altLang="en-US"/>
              <a:t>的基础上，我们采用了精心设计的提示模板</a:t>
            </a:r>
            <a:r>
              <a:rPr lang="en-US" altLang="zh-CN"/>
              <a:t>3</a:t>
            </a:r>
            <a:r>
              <a:rPr lang="zh-CN" altLang="en-US"/>
              <a:t>，其结构如下</a:t>
            </a:r>
            <a:br>
              <a:rPr lang="zh-CN" altLang="en-US"/>
            </a:br>
            <a:r>
              <a:rPr lang="zh-CN" altLang="en-US"/>
              <a:t>假设在随后的位置</a:t>
            </a:r>
            <a:r>
              <a:rPr lang="en-US" altLang="zh-CN"/>
              <a:t>j</a:t>
            </a:r>
            <a:r>
              <a:rPr lang="zh-CN" altLang="en-US"/>
              <a:t>，</a:t>
            </a:r>
            <a:r>
              <a:rPr lang="en-US" altLang="zh-CN"/>
              <a:t>RIND</a:t>
            </a:r>
            <a:r>
              <a:rPr lang="zh-CN" altLang="en-US"/>
              <a:t>再次检测到</a:t>
            </a:r>
            <a:r>
              <a:rPr lang="en-US" altLang="zh-CN"/>
              <a:t>LLM</a:t>
            </a:r>
            <a:r>
              <a:rPr lang="zh-CN" altLang="en-US"/>
              <a:t>需要外部知识。在这种情况下，在位置</a:t>
            </a:r>
            <a:r>
              <a:rPr lang="en-US" altLang="zh-CN"/>
              <a:t>j</a:t>
            </a:r>
            <a:r>
              <a:rPr lang="zh-CN" altLang="en-US"/>
              <a:t>再次触发</a:t>
            </a:r>
            <a:r>
              <a:rPr lang="en-US" altLang="zh-CN"/>
              <a:t>QFS</a:t>
            </a:r>
            <a:r>
              <a:rPr lang="zh-CN" altLang="en-US"/>
              <a:t>模块以生成新的查询，检索新的文档集</a:t>
            </a:r>
            <a:r>
              <a:rPr lang="en-US" altLang="zh-CN"/>
              <a:t>Dj1</a:t>
            </a:r>
            <a:r>
              <a:rPr lang="zh-CN" altLang="en-US"/>
              <a:t>、</a:t>
            </a:r>
            <a:r>
              <a:rPr lang="en-US" altLang="zh-CN"/>
              <a:t>Dj2</a:t>
            </a:r>
            <a:r>
              <a:rPr lang="zh-CN" altLang="en-US"/>
              <a:t>和</a:t>
            </a:r>
            <a:r>
              <a:rPr lang="en-US" altLang="zh-CN"/>
              <a:t>Dj3</a:t>
            </a:r>
            <a:r>
              <a:rPr lang="zh-CN" altLang="en-US"/>
              <a:t>以替换</a:t>
            </a:r>
            <a:r>
              <a:rPr lang="en-US" altLang="zh-CN"/>
              <a:t>Di1</a:t>
            </a:r>
            <a:r>
              <a:rPr lang="zh-CN" altLang="en-US"/>
              <a:t>、</a:t>
            </a:r>
            <a:r>
              <a:rPr lang="en-US" altLang="zh-CN"/>
              <a:t>Di2</a:t>
            </a:r>
            <a:r>
              <a:rPr lang="zh-CN" altLang="en-US"/>
              <a:t>和</a:t>
            </a:r>
            <a:r>
              <a:rPr lang="en-US" altLang="zh-CN"/>
              <a:t>Di3</a:t>
            </a:r>
            <a:r>
              <a:rPr lang="zh-CN" altLang="en-US"/>
              <a:t>。然后，</a:t>
            </a:r>
            <a:r>
              <a:rPr lang="en-US" altLang="zh-CN"/>
              <a:t>LLM</a:t>
            </a:r>
            <a:r>
              <a:rPr lang="zh-CN" altLang="en-US"/>
              <a:t>将根据新检索到的文档，按照相同的过程，从位置</a:t>
            </a:r>
            <a:r>
              <a:rPr lang="en-US" altLang="zh-CN"/>
              <a:t>j</a:t>
            </a:r>
            <a:r>
              <a:rPr lang="zh-CN" altLang="en-US"/>
              <a:t>继续生成。</a:t>
            </a:r>
            <a:endParaRPr lang="zh-CN" altLang="en-US"/>
          </a:p>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372B442C-FCD2-43A6-8EF0-E847FDF90A8E}"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6" name="灯片编号占位符 5"/>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BDE0BAE-6D4D-4FBC-9289-00EC79ADBD81}"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6" name="灯片编号占位符 5"/>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FBE0F50-CCAE-46FA-977D-D341E443A857}"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6" name="灯片编号占位符 5"/>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B6B4190-4EC0-4FED-AAC6-DF066069335C}"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6" name="灯片编号占位符 5"/>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0B8C47BB-B1F4-43CD-8D83-C16ECF620B38}"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6" name="灯片编号占位符 5"/>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B9262C69-C84B-4BA5-9ABB-AEDA01D3915A}" type="datetime1">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7" name="灯片编号占位符 6"/>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29567F44-C328-4646-AEAE-FF134FB80EB0}" type="datetime1">
              <a:rPr lang="zh-CN" altLang="en-US" smtClean="0"/>
            </a:fld>
            <a:endParaRPr lang="zh-CN" altLang="en-US"/>
          </a:p>
        </p:txBody>
      </p:sp>
      <p:sp>
        <p:nvSpPr>
          <p:cNvPr id="8" name="页脚占位符 7"/>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9" name="灯片编号占位符 8"/>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300AE4CF-2896-408A-AD4D-4BFDFF34365C}"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5" name="灯片编号占位符 4"/>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01C1B06-EB6F-44B2-B162-3E0A3266BA16}" type="datetime1">
              <a:rPr lang="zh-CN" altLang="en-US" smtClean="0"/>
            </a:fld>
            <a:endParaRPr lang="zh-CN" altLang="en-US"/>
          </a:p>
        </p:txBody>
      </p:sp>
      <p:sp>
        <p:nvSpPr>
          <p:cNvPr id="3" name="页脚占位符 2"/>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4" name="灯片编号占位符 3"/>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1708E07-74D0-4744-87FD-8736F1DB03B1}" type="datetime1">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7" name="灯片编号占位符 6"/>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0865D423-E00C-487A-9966-FC60FB27827D}" type="datetime1">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7" name="灯片编号占位符 6"/>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001D45-E86C-4308-BDBB-844C1B16FBFC}" type="datetime1">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RouteNet-Erlang: A Graph Neural Network for Network Performance Evaluation</a:t>
            </a: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A41889-A46D-48B6-B0A0-FDDAA2E921D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slow" p14:dur="1250"/>
    </mc:Choice>
    <mc:Fallback>
      <p:transition spd="slow"/>
    </mc:Fallback>
  </mc:AlternateConten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7.xml"/><Relationship Id="rId6" Type="http://schemas.openxmlformats.org/officeDocument/2006/relationships/tags" Target="../tags/tag33.xml"/><Relationship Id="rId5" Type="http://schemas.openxmlformats.org/officeDocument/2006/relationships/image" Target="../media/image14.png"/><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9.png"/><Relationship Id="rId7" Type="http://schemas.openxmlformats.org/officeDocument/2006/relationships/image" Target="../media/image18.png"/><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0" Type="http://schemas.openxmlformats.org/officeDocument/2006/relationships/notesSlide" Target="../notesSlides/notesSlide13.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7.xml"/><Relationship Id="rId4" Type="http://schemas.openxmlformats.org/officeDocument/2006/relationships/tags" Target="../tags/tag42.xml"/><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7.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20.png"/></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7.xml"/><Relationship Id="rId5" Type="http://schemas.openxmlformats.org/officeDocument/2006/relationships/tags" Target="../tags/tag7.xml"/><Relationship Id="rId4" Type="http://schemas.openxmlformats.org/officeDocument/2006/relationships/tags" Target="../tags/tag6.xml"/><Relationship Id="rId3" Type="http://schemas.openxmlformats.org/officeDocument/2006/relationships/tags" Target="../tags/tag5.xml"/><Relationship Id="rId2" Type="http://schemas.openxmlformats.org/officeDocument/2006/relationships/image" Target="../media/image3.png"/><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7.xml"/><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7.xml"/><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7.xml"/><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image" Target="../media/image9.png"/><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2" Type="http://schemas.openxmlformats.org/officeDocument/2006/relationships/notesSlide" Target="../notesSlides/notesSlide7.xml"/><Relationship Id="rId11" Type="http://schemas.openxmlformats.org/officeDocument/2006/relationships/slideLayout" Target="../slideLayouts/slideLayout7.xml"/><Relationship Id="rId10" Type="http://schemas.openxmlformats.org/officeDocument/2006/relationships/image" Target="../media/image11.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7.xml"/><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69" y="1341261"/>
            <a:ext cx="12191331" cy="1838567"/>
          </a:xfrm>
          <a:prstGeom prst="rect">
            <a:avLst/>
          </a:prstGeom>
          <a:solidFill>
            <a:srgbClr val="1C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dirty="0">
              <a:solidFill>
                <a:prstClr val="white"/>
              </a:solidFill>
              <a:latin typeface="Calibri" panose="020F0502020204030204"/>
              <a:ea typeface="等线" panose="02010600030101010101" pitchFamily="2" charset="-122"/>
            </a:endParaRPr>
          </a:p>
        </p:txBody>
      </p:sp>
      <p:sp>
        <p:nvSpPr>
          <p:cNvPr id="11" name="矩形 10"/>
          <p:cNvSpPr/>
          <p:nvPr/>
        </p:nvSpPr>
        <p:spPr>
          <a:xfrm>
            <a:off x="-109855" y="3712210"/>
            <a:ext cx="12204700" cy="920750"/>
          </a:xfrm>
          <a:prstGeom prst="rect">
            <a:avLst/>
          </a:prstGeom>
        </p:spPr>
        <p:txBody>
          <a:bodyPr wrap="square" lIns="91397" tIns="45699" rIns="91397" bIns="45699">
            <a:spAutoFit/>
          </a:bodyPr>
          <a:lstStyle/>
          <a:p>
            <a:pPr indent="457200" algn="r" defTabSz="913765">
              <a:defRPr/>
            </a:pPr>
            <a:r>
              <a:rPr lang="en-US" altLang="zh-CN" b="0" dirty="0">
                <a:solidFill>
                  <a:schemeClr val="tx1"/>
                </a:solidFill>
                <a:effectLst/>
                <a:latin typeface="Times New Roman" panose="02020603050405020304" pitchFamily="18" charset="0"/>
                <a:cs typeface="Times New Roman" panose="02020603050405020304" pitchFamily="18" charset="0"/>
              </a:rPr>
              <a:t>Authors:</a:t>
            </a:r>
            <a:r>
              <a:rPr lang="en-US" altLang="zh-CN" b="0">
                <a:effectLst/>
                <a:latin typeface="Times New Roman" panose="02020603050405020304" pitchFamily="18" charset="0"/>
                <a:cs typeface="Times New Roman" panose="02020603050405020304" pitchFamily="18" charset="0"/>
              </a:rPr>
              <a:t>Weihang Su, Yichen Tang, Qingyao Ai, Zhijing Wu, Yiqun Liu</a:t>
            </a:r>
            <a:endParaRPr lang="en-US" altLang="zh-CN" b="0">
              <a:effectLst/>
              <a:latin typeface="Times New Roman" panose="02020603050405020304" pitchFamily="18" charset="0"/>
              <a:cs typeface="Times New Roman" panose="02020603050405020304" pitchFamily="18" charset="0"/>
            </a:endParaRPr>
          </a:p>
          <a:p>
            <a:pPr indent="457200" algn="r" defTabSz="913765">
              <a:defRPr/>
            </a:pPr>
            <a:r>
              <a:rPr lang="en-US" altLang="zh-CN">
                <a:solidFill>
                  <a:srgbClr val="000000"/>
                </a:solidFill>
                <a:effectLst/>
                <a:latin typeface="Times New Roman" panose="02020603050405020304" pitchFamily="18" charset="0"/>
                <a:cs typeface="Times New Roman" panose="02020603050405020304" pitchFamily="18" charset="0"/>
                <a:sym typeface="+mn-ea"/>
              </a:rPr>
              <a:t> </a:t>
            </a:r>
            <a:br>
              <a:rPr lang="en-US" altLang="zh-CN" b="0" i="1" dirty="0">
                <a:solidFill>
                  <a:schemeClr val="tx1"/>
                </a:solidFill>
                <a:effectLst/>
                <a:latin typeface="Times New Roman" panose="02020603050405020304" pitchFamily="18" charset="0"/>
                <a:cs typeface="Times New Roman" panose="02020603050405020304" pitchFamily="18" charset="0"/>
              </a:rPr>
            </a:br>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Publisher: ACL</a:t>
            </a:r>
            <a:r>
              <a:rPr lang="en-US" altLang="zh-CN" sz="1800" b="0" dirty="0">
                <a:solidFill>
                  <a:srgbClr val="000000"/>
                </a:solidFill>
                <a:effectLst/>
                <a:latin typeface="Times New Roman" panose="02020603050405020304" pitchFamily="18" charset="0"/>
                <a:cs typeface="Times New Roman" panose="02020603050405020304" pitchFamily="18" charset="0"/>
              </a:rPr>
              <a:t> 2024</a:t>
            </a:r>
            <a:endParaRPr lang="en-US" altLang="zh-CN" sz="1800" b="0" dirty="0">
              <a:solidFill>
                <a:srgbClr val="000000"/>
              </a:solidFill>
              <a:effectLst/>
              <a:latin typeface="Times New Roman" panose="02020603050405020304" pitchFamily="18" charset="0"/>
              <a:cs typeface="Times New Roman" panose="02020603050405020304" pitchFamily="18" charset="0"/>
            </a:endParaRPr>
          </a:p>
        </p:txBody>
      </p:sp>
      <p:sp>
        <p:nvSpPr>
          <p:cNvPr id="12" name="椭圆 11"/>
          <p:cNvSpPr/>
          <p:nvPr/>
        </p:nvSpPr>
        <p:spPr>
          <a:xfrm>
            <a:off x="1600553" y="948409"/>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9" name="图片 8"/>
          <p:cNvPicPr>
            <a:picLocks noChangeAspect="1"/>
          </p:cNvPicPr>
          <p:nvPr/>
        </p:nvPicPr>
        <p:blipFill>
          <a:blip r:embed="rId1">
            <a:extLst>
              <a:ext uri="{BEBA8EAE-BF5A-486C-A8C5-ECC9F3942E4B}">
                <a14:imgProps xmlns:a14="http://schemas.microsoft.com/office/drawing/2010/main">
                  <a14:imgLayer r:embed="rId2">
                    <a14:imgEffect>
                      <a14:brightnessContrast bright="14000" contrast="21000"/>
                    </a14:imgEffect>
                    <a14:imgEffect>
                      <a14:colorTemperature colorTemp="7200"/>
                    </a14:imgEffect>
                    <a14:imgEffect>
                      <a14:saturation sat="66000"/>
                    </a14:imgEffect>
                  </a14:imgLayer>
                </a14:imgProps>
              </a:ext>
              <a:ext uri="{28A0092B-C50C-407E-A947-70E740481C1C}">
                <a14:useLocalDpi xmlns:a14="http://schemas.microsoft.com/office/drawing/2010/main" val="0"/>
              </a:ext>
            </a:extLst>
          </a:blip>
          <a:stretch>
            <a:fillRect/>
          </a:stretch>
        </p:blipFill>
        <p:spPr>
          <a:xfrm>
            <a:off x="1342381" y="808751"/>
            <a:ext cx="3140616" cy="2903588"/>
          </a:xfrm>
          <a:prstGeom prst="rect">
            <a:avLst/>
          </a:prstGeom>
        </p:spPr>
      </p:pic>
      <p:sp>
        <p:nvSpPr>
          <p:cNvPr id="8" name="文本框 7"/>
          <p:cNvSpPr txBox="1"/>
          <p:nvPr/>
        </p:nvSpPr>
        <p:spPr>
          <a:xfrm>
            <a:off x="4317364" y="1570990"/>
            <a:ext cx="8051157" cy="1383665"/>
          </a:xfrm>
          <a:prstGeom prst="rect">
            <a:avLst/>
          </a:prstGeom>
          <a:noFill/>
        </p:spPr>
        <p:txBody>
          <a:bodyPr wrap="square" rtlCol="0">
            <a:spAutoFit/>
          </a:bodyPr>
          <a:lstStyle/>
          <a:p>
            <a:pPr defTabSz="913765">
              <a:defRPr/>
            </a:pPr>
            <a:r>
              <a:rPr lang="en-US" altLang="zh-CN" sz="2800" b="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DRAGIN: Dynamic Retrieval Augmented Generation based on the Information Needs of Large Language Models</a:t>
            </a:r>
            <a:endParaRPr lang="en-US" altLang="zh-CN" sz="2800" b="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6" name="文本占位符 56"/>
          <p:cNvSpPr txBox="1"/>
          <p:nvPr/>
        </p:nvSpPr>
        <p:spPr>
          <a:xfrm>
            <a:off x="5436235" y="5184140"/>
            <a:ext cx="1758315" cy="537845"/>
          </a:xfrm>
          <a:custGeom>
            <a:avLst/>
            <a:gdLst>
              <a:gd name="connsiteX0" fmla="*/ 0 w 1747925"/>
              <a:gd name="connsiteY0" fmla="*/ 176559 h 353120"/>
              <a:gd name="connsiteX1" fmla="*/ 0 w 1747925"/>
              <a:gd name="connsiteY1" fmla="*/ 176560 h 353120"/>
              <a:gd name="connsiteX2" fmla="*/ 0 w 1747925"/>
              <a:gd name="connsiteY2" fmla="*/ 176560 h 353120"/>
              <a:gd name="connsiteX3" fmla="*/ 176560 w 1747925"/>
              <a:gd name="connsiteY3" fmla="*/ 0 h 353120"/>
              <a:gd name="connsiteX4" fmla="*/ 1571365 w 1747925"/>
              <a:gd name="connsiteY4" fmla="*/ 0 h 353120"/>
              <a:gd name="connsiteX5" fmla="*/ 1747925 w 1747925"/>
              <a:gd name="connsiteY5" fmla="*/ 176560 h 353120"/>
              <a:gd name="connsiteX6" fmla="*/ 1747924 w 1747925"/>
              <a:gd name="connsiteY6" fmla="*/ 176560 h 353120"/>
              <a:gd name="connsiteX7" fmla="*/ 1571364 w 1747925"/>
              <a:gd name="connsiteY7" fmla="*/ 353120 h 353120"/>
              <a:gd name="connsiteX8" fmla="*/ 176560 w 1747925"/>
              <a:gd name="connsiteY8" fmla="*/ 353119 h 353120"/>
              <a:gd name="connsiteX9" fmla="*/ 13875 w 1747925"/>
              <a:gd name="connsiteY9" fmla="*/ 245284 h 353120"/>
              <a:gd name="connsiteX10" fmla="*/ 0 w 1747925"/>
              <a:gd name="connsiteY10" fmla="*/ 176560 h 353120"/>
              <a:gd name="connsiteX11" fmla="*/ 13875 w 1747925"/>
              <a:gd name="connsiteY11" fmla="*/ 107835 h 353120"/>
              <a:gd name="connsiteX12" fmla="*/ 176560 w 1747925"/>
              <a:gd name="connsiteY12" fmla="*/ 0 h 353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47925" h="353120">
                <a:moveTo>
                  <a:pt x="0" y="176559"/>
                </a:moveTo>
                <a:lnTo>
                  <a:pt x="0" y="176560"/>
                </a:lnTo>
                <a:lnTo>
                  <a:pt x="0" y="176560"/>
                </a:lnTo>
                <a:close/>
                <a:moveTo>
                  <a:pt x="176560" y="0"/>
                </a:moveTo>
                <a:lnTo>
                  <a:pt x="1571365" y="0"/>
                </a:lnTo>
                <a:cubicBezTo>
                  <a:pt x="1668876" y="0"/>
                  <a:pt x="1747925" y="79049"/>
                  <a:pt x="1747925" y="176560"/>
                </a:cubicBezTo>
                <a:lnTo>
                  <a:pt x="1747924" y="176560"/>
                </a:lnTo>
                <a:cubicBezTo>
                  <a:pt x="1747924" y="274071"/>
                  <a:pt x="1668875" y="353120"/>
                  <a:pt x="1571364" y="353120"/>
                </a:cubicBezTo>
                <a:lnTo>
                  <a:pt x="176560" y="353119"/>
                </a:lnTo>
                <a:cubicBezTo>
                  <a:pt x="103427" y="353119"/>
                  <a:pt x="40679" y="308654"/>
                  <a:pt x="13875" y="245284"/>
                </a:cubicBezTo>
                <a:lnTo>
                  <a:pt x="0" y="176560"/>
                </a:lnTo>
                <a:lnTo>
                  <a:pt x="13875" y="107835"/>
                </a:lnTo>
                <a:cubicBezTo>
                  <a:pt x="40679" y="44465"/>
                  <a:pt x="103427" y="0"/>
                  <a:pt x="176560" y="0"/>
                </a:cubicBezTo>
                <a:close/>
              </a:path>
            </a:pathLst>
          </a:custGeom>
          <a:solidFill>
            <a:srgbClr val="1C6299"/>
          </a:solidFill>
        </p:spPr>
        <p:txBody>
          <a:bodyPr vert="horz" wrap="square" lIns="91440" tIns="45720" rIns="91440" bIns="45720" rtlCol="0" anchor="ctr" anchorCtr="0">
            <a:noAutofit/>
          </a:bodyPr>
          <a:lstStyle>
            <a:lvl1pPr marL="0" indent="0" algn="ctr" defTabSz="914400" rtl="0" eaLnBrk="1" latinLnBrk="0" hangingPunct="1">
              <a:lnSpc>
                <a:spcPct val="90000"/>
              </a:lnSpc>
              <a:spcBef>
                <a:spcPts val="1000"/>
              </a:spcBef>
              <a:buFontTx/>
              <a:buNone/>
              <a:defRPr sz="1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Tx/>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1600" dirty="0">
                <a:solidFill>
                  <a:schemeClr val="bg1"/>
                </a:solidFill>
                <a:latin typeface="Arial" panose="020B0604020202020204"/>
                <a:ea typeface="微软雅黑" panose="020B0503020204020204" pitchFamily="34" charset="-122"/>
              </a:rPr>
              <a:t>汇报人：</a:t>
            </a:r>
            <a:r>
              <a:rPr lang="zh-CN" altLang="en-US" sz="1600" dirty="0">
                <a:latin typeface="Arial" panose="020B0604020202020204"/>
                <a:ea typeface="微软雅黑" panose="020B0503020204020204" pitchFamily="34" charset="-122"/>
              </a:rPr>
              <a:t>张文亮</a:t>
            </a:r>
            <a:endParaRPr lang="zh-CN" altLang="en-US" sz="1600" dirty="0">
              <a:solidFill>
                <a:schemeClr val="bg1"/>
              </a:solidFill>
              <a:latin typeface="Arial" panose="020B0604020202020204"/>
              <a:ea typeface="微软雅黑" panose="020B0503020204020204" pitchFamily="34" charset="-122"/>
            </a:endParaRP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pic>
        <p:nvPicPr>
          <p:cNvPr id="18" name="图片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2381" y="808751"/>
            <a:ext cx="3140616" cy="290358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399" y="73228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4</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 name="标题占位符 1"/>
          <p:cNvSpPr txBox="1"/>
          <p:nvPr>
            <p:custDataLst>
              <p:tags r:id="rId4"/>
            </p:custDataLst>
          </p:nvPr>
        </p:nvSpPr>
        <p:spPr>
          <a:xfrm>
            <a:off x="1056005" y="95250"/>
            <a:ext cx="1546225" cy="53276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400" b="1" noProof="0" dirty="0">
                <a:ln>
                  <a:noFill/>
                </a:ln>
                <a:effectLst/>
                <a:uLnTx/>
                <a:uFillTx/>
                <a:latin typeface="Arial" panose="020B0604020202020204"/>
                <a:ea typeface="微软雅黑" panose="020B0503020204020204" pitchFamily="34" charset="-122"/>
                <a:cs typeface="+mn-cs"/>
                <a:sym typeface="+mn-ea"/>
              </a:rPr>
              <a:t>Method</a:t>
            </a:r>
            <a:endPar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p:txBody>
      </p:sp>
      <p:pic>
        <p:nvPicPr>
          <p:cNvPr id="8" name="图片 7"/>
          <p:cNvPicPr>
            <a:picLocks noChangeAspect="1"/>
          </p:cNvPicPr>
          <p:nvPr/>
        </p:nvPicPr>
        <p:blipFill>
          <a:blip r:embed="rId5"/>
          <a:stretch>
            <a:fillRect/>
          </a:stretch>
        </p:blipFill>
        <p:spPr>
          <a:xfrm>
            <a:off x="3714750" y="756285"/>
            <a:ext cx="3896995" cy="57619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5</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95250"/>
            <a:ext cx="1546225" cy="532765"/>
          </a:xfrm>
          <a:prstGeom prst="rect">
            <a:avLst/>
          </a:prstGeom>
          <a:ln>
            <a:noFill/>
          </a:ln>
        </p:spPr>
        <p:txBody>
          <a:bodyPr vert="horz" lIns="0" tIns="45720" rIns="91440" bIns="45720" rtlCol="0" anchor="b" anchorCtr="0">
            <a:normAutofit fontScale="8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buClrTx/>
              <a:buSzTx/>
              <a:buFontTx/>
              <a:defRPr/>
            </a:pPr>
            <a:r>
              <a:rPr lang="en-US" altLang="zh-CN" sz="2400" b="1" noProof="0" dirty="0">
                <a:ln>
                  <a:noFill/>
                </a:ln>
                <a:effectLst/>
                <a:uLnTx/>
                <a:uFillTx/>
                <a:latin typeface="Arial" panose="020B0604020202020204"/>
                <a:ea typeface="微软雅黑" panose="020B0503020204020204" pitchFamily="34" charset="-122"/>
                <a:cs typeface="+mn-cs"/>
                <a:sym typeface="+mn-ea"/>
              </a:rPr>
              <a:t>Experiments</a:t>
            </a:r>
            <a:endParaRPr lang="en-US" altLang="zh-CN" sz="2400" b="1" noProof="0" dirty="0">
              <a:ln>
                <a:noFill/>
              </a:ln>
              <a:effectLst/>
              <a:uLnTx/>
              <a:uFillTx/>
              <a:latin typeface="Arial" panose="020B0604020202020204"/>
              <a:ea typeface="微软雅黑" panose="020B0503020204020204" pitchFamily="34" charset="-122"/>
              <a:cs typeface="+mn-cs"/>
              <a:sym typeface="+mn-ea"/>
            </a:endParaRPr>
          </a:p>
        </p:txBody>
      </p:sp>
      <p:pic>
        <p:nvPicPr>
          <p:cNvPr id="2" name="图片 1"/>
          <p:cNvPicPr>
            <a:picLocks noChangeAspect="1"/>
          </p:cNvPicPr>
          <p:nvPr/>
        </p:nvPicPr>
        <p:blipFill>
          <a:blip r:embed="rId5"/>
          <a:stretch>
            <a:fillRect/>
          </a:stretch>
        </p:blipFill>
        <p:spPr>
          <a:xfrm>
            <a:off x="379730" y="1669415"/>
            <a:ext cx="4985385" cy="3140075"/>
          </a:xfrm>
          <a:prstGeom prst="rect">
            <a:avLst/>
          </a:prstGeom>
        </p:spPr>
      </p:pic>
      <p:graphicFrame>
        <p:nvGraphicFramePr>
          <p:cNvPr id="3" name="表格 2"/>
          <p:cNvGraphicFramePr/>
          <p:nvPr>
            <p:custDataLst>
              <p:tags r:id="rId6"/>
            </p:custDataLst>
          </p:nvPr>
        </p:nvGraphicFramePr>
        <p:xfrm>
          <a:off x="5631815" y="1957070"/>
          <a:ext cx="6122035" cy="2977515"/>
        </p:xfrm>
        <a:graphic>
          <a:graphicData uri="http://schemas.openxmlformats.org/drawingml/2006/table">
            <a:tbl>
              <a:tblPr firstRow="1" bandRow="1">
                <a:tableStyleId>{5C22544A-7EE6-4342-B048-85BDC9FD1C3A}</a:tableStyleId>
              </a:tblPr>
              <a:tblGrid>
                <a:gridCol w="2022475"/>
                <a:gridCol w="4099560"/>
              </a:tblGrid>
              <a:tr h="1213485">
                <a:tc>
                  <a:txBody>
                    <a:bodyPr/>
                    <a:p>
                      <a:pPr>
                        <a:buNone/>
                      </a:pPr>
                      <a:r>
                        <a:rPr lang="en-US" altLang="zh-CN">
                          <a:latin typeface="Times New Roman" panose="02020603050405020304" pitchFamily="18" charset="0"/>
                          <a:cs typeface="Times New Roman" panose="02020603050405020304" pitchFamily="18" charset="0"/>
                        </a:rPr>
                        <a:t>2WikiMultihopQA and HotpotQA</a:t>
                      </a:r>
                      <a:endParaRPr lang="en-US" altLang="zh-CN">
                        <a:latin typeface="Times New Roman" panose="02020603050405020304" pitchFamily="18" charset="0"/>
                        <a:cs typeface="Times New Roman" panose="02020603050405020304" pitchFamily="18" charset="0"/>
                      </a:endParaRPr>
                    </a:p>
                  </a:txBody>
                  <a:tcPr/>
                </a:tc>
                <a:tc>
                  <a:txBody>
                    <a:bodyPr/>
                    <a:p>
                      <a:pPr>
                        <a:buNone/>
                      </a:pPr>
                      <a:r>
                        <a:rPr lang="en-US" altLang="zh-CN">
                          <a:latin typeface="Times New Roman" panose="02020603050405020304" pitchFamily="18" charset="0"/>
                          <a:cs typeface="Times New Roman" panose="02020603050405020304" pitchFamily="18" charset="0"/>
                        </a:rPr>
                        <a:t>Evaluate the RAG framework’s ability to answer complex questions that require multihop reasoning</a:t>
                      </a:r>
                      <a:endParaRPr lang="en-US" altLang="zh-CN">
                        <a:latin typeface="Times New Roman" panose="02020603050405020304" pitchFamily="18" charset="0"/>
                        <a:cs typeface="Times New Roman" panose="02020603050405020304" pitchFamily="18" charset="0"/>
                      </a:endParaRPr>
                    </a:p>
                  </a:txBody>
                  <a:tcPr/>
                </a:tc>
              </a:tr>
              <a:tr h="849630">
                <a:tc>
                  <a:txBody>
                    <a:bodyPr/>
                    <a:p>
                      <a:pPr>
                        <a:buNone/>
                      </a:pPr>
                      <a:r>
                        <a:rPr lang="en-US" altLang="zh-CN">
                          <a:latin typeface="Times New Roman" panose="02020603050405020304" pitchFamily="18" charset="0"/>
                          <a:cs typeface="Times New Roman" panose="02020603050405020304" pitchFamily="18" charset="0"/>
                        </a:rPr>
                        <a:t>IIRC  dataset</a:t>
                      </a:r>
                      <a:endParaRPr lang="en-US" altLang="zh-CN">
                        <a:latin typeface="Times New Roman" panose="02020603050405020304" pitchFamily="18" charset="0"/>
                        <a:cs typeface="Times New Roman" panose="02020603050405020304" pitchFamily="18" charset="0"/>
                      </a:endParaRPr>
                    </a:p>
                  </a:txBody>
                  <a:tcPr/>
                </a:tc>
                <a:tc>
                  <a:txBody>
                    <a:bodyPr/>
                    <a:p>
                      <a:pPr>
                        <a:buNone/>
                      </a:pPr>
                      <a:r>
                        <a:rPr lang="en-US" altLang="zh-CN">
                          <a:latin typeface="Times New Roman" panose="02020603050405020304" pitchFamily="18" charset="0"/>
                          <a:cs typeface="Times New Roman" panose="02020603050405020304" pitchFamily="18" charset="0"/>
                        </a:rPr>
                        <a:t>Evaluate the RAG framework’s ability in reading comprehension task</a:t>
                      </a:r>
                      <a:endParaRPr lang="en-US" altLang="zh-CN">
                        <a:latin typeface="Times New Roman" panose="02020603050405020304" pitchFamily="18" charset="0"/>
                        <a:cs typeface="Times New Roman" panose="02020603050405020304" pitchFamily="18" charset="0"/>
                      </a:endParaRPr>
                    </a:p>
                  </a:txBody>
                  <a:tcPr/>
                </a:tc>
              </a:tr>
              <a:tr h="848995">
                <a:tc>
                  <a:txBody>
                    <a:bodyPr/>
                    <a:p>
                      <a:pPr>
                        <a:buNone/>
                      </a:pPr>
                      <a:r>
                        <a:rPr lang="en-US" altLang="zh-CN">
                          <a:latin typeface="Times New Roman" panose="02020603050405020304" pitchFamily="18" charset="0"/>
                          <a:cs typeface="Times New Roman" panose="02020603050405020304" pitchFamily="18" charset="0"/>
                        </a:rPr>
                        <a:t>StrategyQA  dataset</a:t>
                      </a:r>
                      <a:endParaRPr lang="en-US" altLang="zh-CN">
                        <a:latin typeface="Times New Roman" panose="02020603050405020304" pitchFamily="18" charset="0"/>
                        <a:cs typeface="Times New Roman" panose="02020603050405020304" pitchFamily="18" charset="0"/>
                      </a:endParaRPr>
                    </a:p>
                  </a:txBody>
                  <a:tcPr/>
                </a:tc>
                <a:tc>
                  <a:txBody>
                    <a:bodyPr/>
                    <a:p>
                      <a:pPr>
                        <a:buNone/>
                      </a:pPr>
                      <a:r>
                        <a:rPr lang="en-US" altLang="zh-CN">
                          <a:latin typeface="Times New Roman" panose="02020603050405020304" pitchFamily="18" charset="0"/>
                          <a:cs typeface="Times New Roman" panose="02020603050405020304" pitchFamily="18" charset="0"/>
                        </a:rPr>
                        <a:t>Evaluate the commonsense reasoning capabilities of DRAGIN and other baselines</a:t>
                      </a:r>
                      <a:endParaRPr lang="en-US" altLang="zh-CN">
                        <a:latin typeface="Times New Roman" panose="02020603050405020304" pitchFamily="18" charset="0"/>
                        <a:cs typeface="Times New Roman" panose="02020603050405020304" pitchFamily="18" charset="0"/>
                      </a:endParaRPr>
                    </a:p>
                  </a:txBody>
                  <a:tcPr/>
                </a:tc>
              </a:tr>
            </a:tbl>
          </a:graphicData>
        </a:graphic>
      </p:graphicFrame>
      <p:sp>
        <p:nvSpPr>
          <p:cNvPr id="5" name="矩形 4"/>
          <p:cNvSpPr/>
          <p:nvPr/>
        </p:nvSpPr>
        <p:spPr>
          <a:xfrm>
            <a:off x="7849870" y="1494790"/>
            <a:ext cx="1287780" cy="390525"/>
          </a:xfrm>
          <a:prstGeom prst="rect">
            <a:avLst/>
          </a:prstGeom>
          <a:solidFill>
            <a:srgbClr val="00B0F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b="1">
                <a:sym typeface="+mn-ea"/>
              </a:rPr>
              <a:t>Datasets</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5</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95250"/>
            <a:ext cx="1546225" cy="532765"/>
          </a:xfrm>
          <a:prstGeom prst="rect">
            <a:avLst/>
          </a:prstGeom>
          <a:ln>
            <a:noFill/>
          </a:ln>
        </p:spPr>
        <p:txBody>
          <a:bodyPr vert="horz" lIns="0" tIns="45720" rIns="91440" bIns="45720" rtlCol="0" anchor="b" anchorCtr="0">
            <a:normAutofit fontScale="6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sym typeface="+mn-ea"/>
              </a:rPr>
              <a:t>EXPERIMENTS</a:t>
            </a:r>
            <a:endParaRPr lang="zh-CN" altLang="en-US" sz="24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3" name="图片 2"/>
          <p:cNvPicPr>
            <a:picLocks noChangeAspect="1"/>
          </p:cNvPicPr>
          <p:nvPr/>
        </p:nvPicPr>
        <p:blipFill>
          <a:blip r:embed="rId5"/>
          <a:stretch>
            <a:fillRect/>
          </a:stretch>
        </p:blipFill>
        <p:spPr>
          <a:xfrm>
            <a:off x="1245870" y="1201420"/>
            <a:ext cx="8479155" cy="48983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5</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95250"/>
            <a:ext cx="1546225" cy="532765"/>
          </a:xfrm>
          <a:prstGeom prst="rect">
            <a:avLst/>
          </a:prstGeom>
          <a:ln>
            <a:noFill/>
          </a:ln>
        </p:spPr>
        <p:txBody>
          <a:bodyPr vert="horz" lIns="0" tIns="45720" rIns="91440" bIns="45720" rtlCol="0" anchor="b" anchorCtr="0">
            <a:normAutofit fontScale="6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sym typeface="+mn-ea"/>
              </a:rPr>
              <a:t>EXPERIMENTS</a:t>
            </a:r>
            <a:endParaRPr lang="zh-CN" altLang="en-US" sz="24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4" name="图片 3"/>
          <p:cNvPicPr>
            <a:picLocks noChangeAspect="1"/>
          </p:cNvPicPr>
          <p:nvPr/>
        </p:nvPicPr>
        <p:blipFill>
          <a:blip r:embed="rId5"/>
          <a:stretch>
            <a:fillRect/>
          </a:stretch>
        </p:blipFill>
        <p:spPr>
          <a:xfrm>
            <a:off x="7256780" y="1240790"/>
            <a:ext cx="3334385" cy="2332355"/>
          </a:xfrm>
          <a:prstGeom prst="rect">
            <a:avLst/>
          </a:prstGeom>
        </p:spPr>
      </p:pic>
      <p:pic>
        <p:nvPicPr>
          <p:cNvPr id="5" name="图片 4"/>
          <p:cNvPicPr>
            <a:picLocks noChangeAspect="1"/>
          </p:cNvPicPr>
          <p:nvPr/>
        </p:nvPicPr>
        <p:blipFill>
          <a:blip r:embed="rId6"/>
          <a:stretch>
            <a:fillRect/>
          </a:stretch>
        </p:blipFill>
        <p:spPr>
          <a:xfrm>
            <a:off x="2291715" y="4166870"/>
            <a:ext cx="3406140" cy="2095500"/>
          </a:xfrm>
          <a:prstGeom prst="rect">
            <a:avLst/>
          </a:prstGeom>
        </p:spPr>
      </p:pic>
      <p:pic>
        <p:nvPicPr>
          <p:cNvPr id="6" name="图片 5"/>
          <p:cNvPicPr>
            <a:picLocks noChangeAspect="1"/>
          </p:cNvPicPr>
          <p:nvPr/>
        </p:nvPicPr>
        <p:blipFill>
          <a:blip r:embed="rId7"/>
          <a:stretch>
            <a:fillRect/>
          </a:stretch>
        </p:blipFill>
        <p:spPr>
          <a:xfrm>
            <a:off x="7049770" y="4152900"/>
            <a:ext cx="3541395" cy="2334260"/>
          </a:xfrm>
          <a:prstGeom prst="rect">
            <a:avLst/>
          </a:prstGeom>
        </p:spPr>
      </p:pic>
      <p:pic>
        <p:nvPicPr>
          <p:cNvPr id="7" name="图片 6"/>
          <p:cNvPicPr>
            <a:picLocks noChangeAspect="1"/>
          </p:cNvPicPr>
          <p:nvPr/>
        </p:nvPicPr>
        <p:blipFill>
          <a:blip r:embed="rId8"/>
          <a:stretch>
            <a:fillRect/>
          </a:stretch>
        </p:blipFill>
        <p:spPr>
          <a:xfrm>
            <a:off x="2469515" y="1103630"/>
            <a:ext cx="3050540" cy="2497455"/>
          </a:xfrm>
          <a:prstGeom prst="rect">
            <a:avLst/>
          </a:prstGeom>
        </p:spPr>
      </p:pic>
      <p:sp>
        <p:nvSpPr>
          <p:cNvPr id="10" name="文本框 9"/>
          <p:cNvSpPr txBox="1"/>
          <p:nvPr/>
        </p:nvSpPr>
        <p:spPr>
          <a:xfrm>
            <a:off x="2469515" y="789305"/>
            <a:ext cx="3368040" cy="306705"/>
          </a:xfrm>
          <a:prstGeom prst="rect">
            <a:avLst/>
          </a:prstGeom>
        </p:spPr>
        <p:txBody>
          <a:bodyPr wrap="square">
            <a:spAutoFit/>
          </a:bodyPr>
          <a:p>
            <a:pPr marL="0" indent="0"/>
            <a:r>
              <a:rPr lang="en-US" altLang="zh-CN" sz="1400" b="1" i="0">
                <a:latin typeface="Times New Roman" panose="02020603050405020304" pitchFamily="18" charset="0"/>
                <a:ea typeface="-apple-system"/>
                <a:cs typeface="Times New Roman" panose="02020603050405020304" pitchFamily="18" charset="0"/>
              </a:rPr>
              <a:t>Frequency of retrieval module activation</a:t>
            </a:r>
            <a:r>
              <a:rPr lang="en-US" altLang="zh-CN" sz="1200" b="0" i="0">
                <a:latin typeface="Times New Roman" panose="02020603050405020304" pitchFamily="18" charset="0"/>
                <a:ea typeface="-apple-system"/>
                <a:cs typeface="Times New Roman" panose="02020603050405020304" pitchFamily="18" charset="0"/>
              </a:rPr>
              <a:t> </a:t>
            </a:r>
            <a:endParaRPr lang="en-US" altLang="zh-CN" sz="1200" b="0" i="0">
              <a:latin typeface="Times New Roman" panose="02020603050405020304" pitchFamily="18" charset="0"/>
              <a:ea typeface="-apple-system"/>
              <a:cs typeface="Times New Roman" panose="02020603050405020304" pitchFamily="18" charset="0"/>
            </a:endParaRPr>
          </a:p>
        </p:txBody>
      </p:sp>
      <p:sp>
        <p:nvSpPr>
          <p:cNvPr id="11" name="文本框 10"/>
          <p:cNvSpPr txBox="1"/>
          <p:nvPr/>
        </p:nvSpPr>
        <p:spPr>
          <a:xfrm>
            <a:off x="2178685" y="3775710"/>
            <a:ext cx="3967480" cy="306705"/>
          </a:xfrm>
          <a:prstGeom prst="rect">
            <a:avLst/>
          </a:prstGeom>
          <a:noFill/>
        </p:spPr>
        <p:txBody>
          <a:bodyPr wrap="square" rtlCol="0" anchor="t">
            <a:spAutoFit/>
          </a:bodyPr>
          <a:p>
            <a:r>
              <a:rPr lang="en-US" altLang="zh-CN" sz="1400" b="1">
                <a:latin typeface="Times New Roman" panose="02020603050405020304" pitchFamily="18" charset="0"/>
                <a:cs typeface="Times New Roman" panose="02020603050405020304" pitchFamily="18" charset="0"/>
              </a:rPr>
              <a:t>The influence of the ‘When to Retrieve’ decision</a:t>
            </a:r>
            <a:endParaRPr lang="en-US" altLang="zh-CN" sz="1400" b="1">
              <a:latin typeface="Times New Roman" panose="02020603050405020304" pitchFamily="18" charset="0"/>
              <a:cs typeface="Times New Roman" panose="02020603050405020304" pitchFamily="18" charset="0"/>
            </a:endParaRPr>
          </a:p>
        </p:txBody>
      </p:sp>
      <p:sp>
        <p:nvSpPr>
          <p:cNvPr id="12" name="文本框 11"/>
          <p:cNvSpPr txBox="1"/>
          <p:nvPr/>
        </p:nvSpPr>
        <p:spPr>
          <a:xfrm>
            <a:off x="6842760" y="831850"/>
            <a:ext cx="4162425" cy="306705"/>
          </a:xfrm>
          <a:prstGeom prst="rect">
            <a:avLst/>
          </a:prstGeom>
          <a:noFill/>
        </p:spPr>
        <p:txBody>
          <a:bodyPr wrap="square" rtlCol="0" anchor="t">
            <a:spAutoFit/>
          </a:bodyPr>
          <a:p>
            <a:r>
              <a:rPr lang="en-US" altLang="zh-CN" sz="1400" b="1">
                <a:latin typeface="Times New Roman" panose="02020603050405020304" pitchFamily="18" charset="0"/>
                <a:cs typeface="Times New Roman" panose="02020603050405020304" pitchFamily="18" charset="0"/>
              </a:rPr>
              <a:t>Comparasion between different threshold of RIND</a:t>
            </a:r>
            <a:endParaRPr lang="en-US" altLang="zh-CN" sz="1400" b="1">
              <a:latin typeface="Times New Roman" panose="02020603050405020304" pitchFamily="18" charset="0"/>
              <a:cs typeface="Times New Roman" panose="02020603050405020304" pitchFamily="18" charset="0"/>
            </a:endParaRPr>
          </a:p>
        </p:txBody>
      </p:sp>
      <p:sp>
        <p:nvSpPr>
          <p:cNvPr id="13" name="文本框 12"/>
          <p:cNvSpPr txBox="1"/>
          <p:nvPr/>
        </p:nvSpPr>
        <p:spPr>
          <a:xfrm>
            <a:off x="6842760" y="3763645"/>
            <a:ext cx="4253865" cy="306705"/>
          </a:xfrm>
          <a:prstGeom prst="rect">
            <a:avLst/>
          </a:prstGeom>
        </p:spPr>
        <p:txBody>
          <a:bodyPr wrap="square">
            <a:spAutoFit/>
          </a:bodyPr>
          <a:p>
            <a:pPr marL="0" indent="0"/>
            <a:r>
              <a:rPr lang="en-US" altLang="zh-CN" sz="1400" b="1" i="0">
                <a:latin typeface="Times New Roman" panose="02020603050405020304" pitchFamily="18" charset="0"/>
                <a:ea typeface="-apple-system"/>
                <a:cs typeface="Times New Roman" panose="02020603050405020304" pitchFamily="18" charset="0"/>
              </a:rPr>
              <a:t>The influence of the query formulation methods</a:t>
            </a:r>
            <a:endParaRPr lang="en-US" altLang="zh-CN" sz="1400" b="1" i="0">
              <a:latin typeface="Times New Roman" panose="02020603050405020304" pitchFamily="18" charset="0"/>
              <a:ea typeface="-apple-system"/>
              <a:cs typeface="Times New Roman" panose="02020603050405020304" pitchFamily="18" charset="0"/>
            </a:endParaRPr>
          </a:p>
        </p:txBody>
      </p:sp>
      <p:cxnSp>
        <p:nvCxnSpPr>
          <p:cNvPr id="15" name="直接连接符 14"/>
          <p:cNvCxnSpPr/>
          <p:nvPr/>
        </p:nvCxnSpPr>
        <p:spPr>
          <a:xfrm>
            <a:off x="85725" y="3650615"/>
            <a:ext cx="11471910" cy="3810"/>
          </a:xfrm>
          <a:prstGeom prst="line">
            <a:avLst/>
          </a:prstGeom>
        </p:spPr>
        <p:style>
          <a:lnRef idx="2">
            <a:schemeClr val="accent1"/>
          </a:lnRef>
          <a:fillRef idx="0">
            <a:srgbClr val="FFFFFF"/>
          </a:fillRef>
          <a:effectRef idx="0">
            <a:srgbClr val="FFFFFF"/>
          </a:effectRef>
          <a:fontRef idx="minor">
            <a:schemeClr val="tx1"/>
          </a:fontRef>
        </p:style>
      </p:cxnSp>
      <p:cxnSp>
        <p:nvCxnSpPr>
          <p:cNvPr id="19" name="直接连接符 18"/>
          <p:cNvCxnSpPr/>
          <p:nvPr/>
        </p:nvCxnSpPr>
        <p:spPr>
          <a:xfrm>
            <a:off x="6146165" y="876935"/>
            <a:ext cx="10160" cy="5514340"/>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6</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95250"/>
            <a:ext cx="1546225" cy="532765"/>
          </a:xfrm>
          <a:prstGeom prst="rect">
            <a:avLst/>
          </a:prstGeom>
          <a:ln>
            <a:noFill/>
          </a:ln>
        </p:spPr>
        <p:txBody>
          <a:bodyPr vert="horz" lIns="0" tIns="45720" rIns="91440" bIns="45720" rtlCol="0" anchor="b" anchorCtr="0">
            <a:normAutofit fontScale="6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sym typeface="+mn-ea"/>
              </a:rPr>
              <a:t>CONCLUSION</a:t>
            </a:r>
            <a:endParaRPr lang="zh-CN" altLang="en-US" sz="24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文本框 3"/>
          <p:cNvSpPr txBox="1"/>
          <p:nvPr/>
        </p:nvSpPr>
        <p:spPr>
          <a:xfrm>
            <a:off x="721360" y="1263650"/>
            <a:ext cx="10714355" cy="1753235"/>
          </a:xfrm>
          <a:prstGeom prst="rect">
            <a:avLst/>
          </a:prstGeom>
        </p:spPr>
        <p:txBody>
          <a:bodyPr wrap="square">
            <a:spAutoFit/>
          </a:bodyPr>
          <a:p>
            <a:pPr indent="0" algn="l" fontAlgn="auto">
              <a:lnSpc>
                <a:spcPct val="150000"/>
              </a:lnSpc>
              <a:buClrTx/>
              <a:buSzTx/>
              <a:buFontTx/>
            </a:pPr>
            <a:r>
              <a:rPr lang="en-US" altLang="zh-CN" b="0" i="0">
                <a:latin typeface="Times New Roman" panose="02020603050405020304" pitchFamily="18" charset="0"/>
                <a:ea typeface="宋体" panose="02010600030101010101" pitchFamily="2" charset="-122"/>
                <a:cs typeface="Times New Roman" panose="02020603050405020304" pitchFamily="18" charset="0"/>
              </a:rPr>
              <a:t>The author propose DRAGIN, a dynamic RAG framework tailored to address the real-time information needs of LLMs during text generation. By integrating RIND for timely retrieval activation and QFS for precise query formulation, DRAGIN significantly outperforms existing dynamic RAG methods across various knowledge-intensive benchmarks.</a:t>
            </a:r>
            <a:endParaRPr lang="en-US" altLang="zh-CN" b="0" i="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文本框 4"/>
          <p:cNvSpPr txBox="1"/>
          <p:nvPr/>
        </p:nvSpPr>
        <p:spPr>
          <a:xfrm>
            <a:off x="660400" y="3344545"/>
            <a:ext cx="10858500" cy="2106930"/>
          </a:xfrm>
          <a:prstGeom prst="rect">
            <a:avLst/>
          </a:prstGeom>
        </p:spPr>
        <p:txBody>
          <a:bodyPr wrap="square">
            <a:spAutoFit/>
          </a:bodyPr>
          <a:p>
            <a:pPr marL="0" algn="l">
              <a:buClrTx/>
              <a:buSzTx/>
              <a:buFontTx/>
            </a:pPr>
            <a:r>
              <a:rPr lang="en-US" altLang="zh-CN" sz="2000" b="1" i="0">
                <a:latin typeface="Times New Roman" panose="02020603050405020304" pitchFamily="18" charset="0"/>
                <a:ea typeface="宋体" panose="02010600030101010101" pitchFamily="2" charset="-122"/>
                <a:cs typeface="Times New Roman" panose="02020603050405020304" pitchFamily="18" charset="0"/>
              </a:rPr>
              <a:t>limitations</a:t>
            </a:r>
            <a:r>
              <a:rPr lang="en-US" altLang="zh-CN" sz="2000" b="1" i="0">
                <a:latin typeface="宋体" panose="02010600030101010101" pitchFamily="2" charset="-122"/>
                <a:ea typeface="宋体" panose="02010600030101010101" pitchFamily="2" charset="-122"/>
              </a:rPr>
              <a:t>:</a:t>
            </a:r>
            <a:r>
              <a:rPr lang="en-US" altLang="zh-CN" sz="2000" b="0" i="0">
                <a:latin typeface="宋体" panose="02010600030101010101" pitchFamily="2" charset="-122"/>
                <a:ea typeface="宋体" panose="02010600030101010101" pitchFamily="2" charset="-122"/>
              </a:rPr>
              <a:t> </a:t>
            </a:r>
            <a:endParaRPr lang="en-US" altLang="zh-CN" sz="2000" b="0" i="0">
              <a:latin typeface="宋体" panose="02010600030101010101" pitchFamily="2" charset="-122"/>
              <a:ea typeface="宋体" panose="02010600030101010101" pitchFamily="2" charset="-122"/>
            </a:endParaRPr>
          </a:p>
          <a:p>
            <a:pPr indent="0" algn="l" fontAlgn="auto">
              <a:lnSpc>
                <a:spcPct val="150000"/>
              </a:lnSpc>
              <a:buClrTx/>
              <a:buSzTx/>
              <a:buFontTx/>
            </a:pPr>
            <a:r>
              <a:rPr lang="en-US" altLang="zh-CN" b="0" i="0">
                <a:latin typeface="Times New Roman" panose="02020603050405020304" pitchFamily="18" charset="0"/>
                <a:ea typeface="宋体" panose="02010600030101010101" pitchFamily="2" charset="-122"/>
                <a:cs typeface="Times New Roman" panose="02020603050405020304" pitchFamily="18" charset="0"/>
              </a:rPr>
              <a:t>the reliance on the selfattention mechanism of Transformer-based LLMs for both Real-time Information Needs Detection (RIND) and Query Formulation based on Selfattention (QFS). While self-attention scores are accessible for all open-source LLMs, it’s important to note that our method is not applicable to certain APIs that do not provide access to the self-attention scores.</a:t>
            </a:r>
            <a:r>
              <a:rPr lang="en-US" altLang="zh-CN" sz="2000" b="0" i="0">
                <a:latin typeface="Times New Roman" panose="02020603050405020304" pitchFamily="18" charset="0"/>
                <a:ea typeface="宋体" panose="02010600030101010101" pitchFamily="2" charset="-122"/>
                <a:cs typeface="Times New Roman" panose="02020603050405020304" pitchFamily="18" charset="0"/>
              </a:rPr>
              <a:t> </a:t>
            </a:r>
            <a:endParaRPr lang="en-US" altLang="zh-CN" sz="2000" b="0" i="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文本框 2"/>
          <p:cNvSpPr txBox="1"/>
          <p:nvPr/>
        </p:nvSpPr>
        <p:spPr>
          <a:xfrm>
            <a:off x="721360" y="954405"/>
            <a:ext cx="6096000" cy="368300"/>
          </a:xfrm>
          <a:prstGeom prst="rect">
            <a:avLst/>
          </a:prstGeom>
          <a:noFill/>
        </p:spPr>
        <p:txBody>
          <a:bodyPr wrap="square" rtlCol="0" anchor="t">
            <a:spAutoFit/>
          </a:bodyPr>
          <a:p>
            <a:r>
              <a:rPr lang="en-US" altLang="zh-CN" b="1">
                <a:latin typeface="Times New Roman" panose="02020603050405020304" pitchFamily="18" charset="0"/>
                <a:cs typeface="Times New Roman" panose="02020603050405020304" pitchFamily="18" charset="0"/>
              </a:rPr>
              <a:t>Conclusions</a:t>
            </a:r>
            <a:r>
              <a:rPr lang="en-US" altLang="zh-CN" b="1"/>
              <a:t>:</a:t>
            </a:r>
            <a:endParaRPr lang="zh-CN" altLang="en-US" b="1"/>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7</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2" name="文本框 1"/>
          <p:cNvSpPr txBox="1"/>
          <p:nvPr/>
        </p:nvSpPr>
        <p:spPr>
          <a:xfrm>
            <a:off x="660400" y="1078865"/>
            <a:ext cx="7024370" cy="2707005"/>
          </a:xfrm>
          <a:prstGeom prst="rect">
            <a:avLst/>
          </a:prstGeom>
        </p:spPr>
        <p:txBody>
          <a:bodyPr wrap="square">
            <a:spAutoFit/>
          </a:bodyPr>
          <a:p>
            <a:pPr indent="0" fontAlgn="auto">
              <a:lnSpc>
                <a:spcPct val="150000"/>
              </a:lnSpc>
            </a:pPr>
            <a:r>
              <a:rPr lang="en-US" altLang="zh-CN" sz="2000" b="0" i="0">
                <a:latin typeface="Times New Roman" panose="02020603050405020304" pitchFamily="18" charset="0"/>
                <a:ea typeface="Arial" panose="020B0604020202020204"/>
                <a:cs typeface="Times New Roman" panose="02020603050405020304" pitchFamily="18" charset="0"/>
              </a:rPr>
              <a:t>1.The retrieval part is optimized using a knowledge graph</a:t>
            </a:r>
            <a:endParaRPr lang="en-US" altLang="zh-CN" sz="2000" b="0" i="0">
              <a:latin typeface="Times New Roman" panose="02020603050405020304" pitchFamily="18" charset="0"/>
              <a:ea typeface="Arial" panose="020B0604020202020204"/>
              <a:cs typeface="Times New Roman" panose="02020603050405020304" pitchFamily="18" charset="0"/>
            </a:endParaRPr>
          </a:p>
          <a:p>
            <a:pPr indent="0" fontAlgn="auto">
              <a:lnSpc>
                <a:spcPct val="150000"/>
              </a:lnSpc>
            </a:pPr>
            <a:endParaRPr lang="en-US" altLang="zh-CN" sz="2000" b="0" i="0">
              <a:latin typeface="Times New Roman" panose="02020603050405020304" pitchFamily="18" charset="0"/>
              <a:ea typeface="Arial" panose="020B0604020202020204"/>
              <a:cs typeface="Times New Roman" panose="02020603050405020304" pitchFamily="18" charset="0"/>
            </a:endParaRPr>
          </a:p>
          <a:p>
            <a:pPr indent="0" fontAlgn="auto">
              <a:lnSpc>
                <a:spcPct val="150000"/>
              </a:lnSpc>
            </a:pPr>
            <a:r>
              <a:rPr lang="en-US" altLang="zh-CN" sz="2000" b="0" i="0">
                <a:latin typeface="Times New Roman" panose="02020603050405020304" pitchFamily="18" charset="0"/>
                <a:ea typeface="Arial" panose="020B0604020202020204"/>
                <a:cs typeface="Times New Roman" panose="02020603050405020304" pitchFamily="18" charset="0"/>
              </a:rPr>
              <a:t>2.Adaptive retrieval threshold adjustment</a:t>
            </a:r>
            <a:endParaRPr lang="en-US" altLang="zh-CN" sz="2000" b="0" i="0">
              <a:latin typeface="Times New Roman" panose="02020603050405020304" pitchFamily="18" charset="0"/>
              <a:ea typeface="Arial" panose="020B0604020202020204"/>
              <a:cs typeface="Times New Roman" panose="02020603050405020304" pitchFamily="18" charset="0"/>
            </a:endParaRPr>
          </a:p>
          <a:p>
            <a:pPr indent="0" fontAlgn="auto">
              <a:lnSpc>
                <a:spcPct val="150000"/>
              </a:lnSpc>
            </a:pPr>
            <a:endParaRPr lang="en-US" altLang="zh-CN" sz="2000" b="0" i="0">
              <a:latin typeface="Times New Roman" panose="02020603050405020304" pitchFamily="18" charset="0"/>
              <a:ea typeface="Arial" panose="020B0604020202020204"/>
              <a:cs typeface="Times New Roman" panose="02020603050405020304" pitchFamily="18" charset="0"/>
            </a:endParaRPr>
          </a:p>
          <a:p>
            <a:pPr indent="0" fontAlgn="auto">
              <a:lnSpc>
                <a:spcPct val="150000"/>
              </a:lnSpc>
            </a:pPr>
            <a:r>
              <a:rPr lang="en-US" altLang="zh-CN" sz="2000" b="0" i="0">
                <a:latin typeface="Times New Roman" panose="02020603050405020304" pitchFamily="18" charset="0"/>
                <a:ea typeface="Arial" panose="020B0604020202020204"/>
                <a:cs typeface="Times New Roman" panose="02020603050405020304" pitchFamily="18" charset="0"/>
              </a:rPr>
              <a:t>3.Consider replacing the stop word list with a model</a:t>
            </a:r>
            <a:endParaRPr lang="en-US" altLang="zh-CN" sz="2000" b="0" i="0">
              <a:latin typeface="Times New Roman" panose="02020603050405020304" pitchFamily="18" charset="0"/>
              <a:ea typeface="Arial" panose="020B0604020202020204"/>
              <a:cs typeface="Times New Roman" panose="02020603050405020304" pitchFamily="18" charset="0"/>
            </a:endParaRPr>
          </a:p>
          <a:p>
            <a:pPr marL="0" indent="0"/>
            <a:endParaRPr lang="en-US" altLang="zh-CN" sz="2000" b="0" i="0">
              <a:latin typeface="Times New Roman" panose="02020603050405020304" pitchFamily="18" charset="0"/>
              <a:ea typeface="Arial" panose="020B0604020202020204"/>
              <a:cs typeface="Times New Roman" panose="02020603050405020304" pitchFamily="18" charset="0"/>
            </a:endParaRPr>
          </a:p>
        </p:txBody>
      </p:sp>
      <p:sp>
        <p:nvSpPr>
          <p:cNvPr id="6" name="标题占位符 1"/>
          <p:cNvSpPr txBox="1"/>
          <p:nvPr>
            <p:custDataLst>
              <p:tags r:id="rId4"/>
            </p:custDataLst>
          </p:nvPr>
        </p:nvSpPr>
        <p:spPr>
          <a:xfrm>
            <a:off x="1056005" y="95250"/>
            <a:ext cx="1546225" cy="53276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sym typeface="+mn-ea"/>
              </a:rPr>
              <a:t>Improve</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93751" y="212782"/>
            <a:ext cx="1966449" cy="575997"/>
          </a:xfrm>
          <a:prstGeom prst="rect">
            <a:avLst/>
          </a:prstGeom>
        </p:spPr>
      </p:pic>
      <p:sp>
        <p:nvSpPr>
          <p:cNvPr id="28" name="矩形 27"/>
          <p:cNvSpPr/>
          <p:nvPr/>
        </p:nvSpPr>
        <p:spPr>
          <a:xfrm>
            <a:off x="669" y="1341261"/>
            <a:ext cx="12191331" cy="1838567"/>
          </a:xfrm>
          <a:prstGeom prst="rect">
            <a:avLst/>
          </a:prstGeom>
          <a:solidFill>
            <a:srgbClr val="1C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dirty="0">
              <a:solidFill>
                <a:prstClr val="white"/>
              </a:solidFill>
              <a:latin typeface="Calibri" panose="020F0502020204030204"/>
              <a:ea typeface="等线" panose="02010600030101010101" pitchFamily="2" charset="-122"/>
            </a:endParaRPr>
          </a:p>
        </p:txBody>
      </p:sp>
      <p:sp>
        <p:nvSpPr>
          <p:cNvPr id="29" name="椭圆 28"/>
          <p:cNvSpPr/>
          <p:nvPr/>
        </p:nvSpPr>
        <p:spPr>
          <a:xfrm>
            <a:off x="1600553" y="948409"/>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31" name="图片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381" y="808751"/>
            <a:ext cx="3140616" cy="2903588"/>
          </a:xfrm>
          <a:prstGeom prst="rect">
            <a:avLst/>
          </a:prstGeom>
        </p:spPr>
      </p:pic>
      <p:sp>
        <p:nvSpPr>
          <p:cNvPr id="32" name="文本框 31"/>
          <p:cNvSpPr txBox="1"/>
          <p:nvPr/>
        </p:nvSpPr>
        <p:spPr>
          <a:xfrm>
            <a:off x="4224684" y="1798879"/>
            <a:ext cx="7321550" cy="922020"/>
          </a:xfrm>
          <a:prstGeom prst="rect">
            <a:avLst/>
          </a:prstGeom>
          <a:noFill/>
        </p:spPr>
        <p:txBody>
          <a:bodyPr wrap="none" rtlCol="0">
            <a:spAutoFit/>
          </a:bodyPr>
          <a:lstStyle/>
          <a:p>
            <a:pPr defTabSz="913765">
              <a:defRPr/>
            </a:pPr>
            <a:r>
              <a:rPr lang="en-US" altLang="zh-CN" sz="5400" b="1" dirty="0">
                <a:solidFill>
                  <a:prstClr val="white"/>
                </a:solidFill>
                <a:latin typeface="微软雅黑" panose="020B0503020204020204" pitchFamily="34" charset="-122"/>
                <a:ea typeface="微软雅黑" panose="020B0503020204020204" pitchFamily="34" charset="-122"/>
              </a:rPr>
              <a:t>Thanks For Listening</a:t>
            </a:r>
            <a:endParaRPr lang="en-US" altLang="zh-CN" sz="5400" b="1" dirty="0">
              <a:solidFill>
                <a:prstClr val="white"/>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95250"/>
            <a:ext cx="1964690" cy="53276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en-US" altLang="zh-CN" sz="2400" b="1" i="0" baseline="0" noProof="0" dirty="0">
                <a:ln>
                  <a:noFill/>
                </a:ln>
                <a:solidFill>
                  <a:schemeClr val="tx1"/>
                </a:solidFill>
                <a:effectLst/>
                <a:uLnTx/>
                <a:uFillTx/>
                <a:latin typeface="Arial" panose="020B0604020202020204"/>
                <a:ea typeface="微软雅黑" panose="020B0503020204020204" pitchFamily="34" charset="-122"/>
                <a:cs typeface="+mn-cs"/>
              </a:rPr>
              <a:t>Introduction</a:t>
            </a:r>
            <a:endParaRPr kumimoji="0" lang="en-US" altLang="zh-CN" sz="2400" b="1" i="0" baseline="0" noProof="0" dirty="0">
              <a:ln>
                <a:noFill/>
              </a:ln>
              <a:solidFill>
                <a:schemeClr val="tx1"/>
              </a:solidFill>
              <a:effectLst/>
              <a:uLnTx/>
              <a:uFillTx/>
              <a:latin typeface="Arial" panose="020B0604020202020204"/>
              <a:ea typeface="微软雅黑" panose="020B0503020204020204" pitchFamily="34" charset="-122"/>
              <a:cs typeface="+mn-cs"/>
            </a:endParaRPr>
          </a:p>
        </p:txBody>
      </p:sp>
      <p:sp>
        <p:nvSpPr>
          <p:cNvPr id="5" name="文本框 4"/>
          <p:cNvSpPr txBox="1"/>
          <p:nvPr/>
        </p:nvSpPr>
        <p:spPr>
          <a:xfrm>
            <a:off x="660400" y="893445"/>
            <a:ext cx="10532745" cy="2368550"/>
          </a:xfrm>
          <a:prstGeom prst="rect">
            <a:avLst/>
          </a:prstGeom>
        </p:spPr>
        <p:txBody>
          <a:bodyPr wrap="square">
            <a:spAutoFit/>
          </a:bodyPr>
          <a:p>
            <a:pPr marL="0" indent="0"/>
            <a:r>
              <a:rPr lang="en-US" altLang="zh-CN" sz="2000" b="0" i="0">
                <a:latin typeface="Times New Roman" panose="02020603050405020304" pitchFamily="18" charset="0"/>
                <a:ea typeface="-apple-system"/>
                <a:cs typeface="Times New Roman" panose="02020603050405020304" pitchFamily="18" charset="0"/>
              </a:rPr>
              <a:t>In recent years, large language models have made significant advancements across various natural language processing tasks.But</a:t>
            </a:r>
            <a:r>
              <a:rPr lang="en-US" altLang="zh-CN" sz="2000">
                <a:latin typeface="Times New Roman" panose="02020603050405020304" pitchFamily="18" charset="0"/>
                <a:ea typeface="-apple-system"/>
                <a:cs typeface="Times New Roman" panose="02020603050405020304" pitchFamily="18" charset="0"/>
                <a:sym typeface="+mn-ea"/>
              </a:rPr>
              <a:t>, these models often produce text that seems coherent and plausible but factually incorrect, a problem commonly known as hallucination.</a:t>
            </a:r>
            <a:endParaRPr lang="en-US" altLang="zh-CN" sz="2000">
              <a:latin typeface="Times New Roman" panose="02020603050405020304" pitchFamily="18" charset="0"/>
              <a:ea typeface="-apple-system"/>
              <a:cs typeface="Times New Roman" panose="02020603050405020304" pitchFamily="18" charset="0"/>
              <a:sym typeface="+mn-ea"/>
            </a:endParaRPr>
          </a:p>
          <a:p>
            <a:pPr marL="0" indent="0"/>
            <a:endParaRPr lang="en-US" altLang="zh-CN" sz="1800">
              <a:latin typeface="Times New Roman" panose="02020603050405020304" pitchFamily="18" charset="0"/>
              <a:ea typeface="-apple-system"/>
              <a:cs typeface="Times New Roman" panose="02020603050405020304" pitchFamily="18" charset="0"/>
              <a:sym typeface="+mn-ea"/>
            </a:endParaRPr>
          </a:p>
          <a:p>
            <a:pPr marL="0" indent="0"/>
            <a:r>
              <a:rPr lang="zh-CN" altLang="en-US" b="1">
                <a:latin typeface="Times New Roman" panose="02020603050405020304" pitchFamily="18" charset="0"/>
                <a:cs typeface="Times New Roman" panose="02020603050405020304" pitchFamily="18" charset="0"/>
                <a:sym typeface="+mn-ea"/>
              </a:rPr>
              <a:t>RAG</a:t>
            </a:r>
            <a:r>
              <a:rPr lang="en-US" altLang="zh-CN" b="1">
                <a:latin typeface="Times New Roman" panose="02020603050405020304" pitchFamily="18" charset="0"/>
                <a:cs typeface="Times New Roman" panose="02020603050405020304" pitchFamily="18" charset="0"/>
                <a:sym typeface="+mn-ea"/>
              </a:rPr>
              <a:t>(</a:t>
            </a:r>
            <a:r>
              <a:rPr lang="en-US" altLang="zh-CN"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Retrieval Augmented Generation</a:t>
            </a:r>
            <a:r>
              <a:rPr lang="en-US" altLang="zh-CN" b="1">
                <a:latin typeface="Times New Roman" panose="02020603050405020304" pitchFamily="18" charset="0"/>
                <a:cs typeface="Times New Roman" panose="02020603050405020304" pitchFamily="18" charset="0"/>
                <a:sym typeface="+mn-ea"/>
              </a:rPr>
              <a:t>)</a:t>
            </a:r>
            <a:r>
              <a:rPr lang="zh-CN" altLang="en-US" b="1">
                <a:latin typeface="Times New Roman" panose="02020603050405020304" pitchFamily="18" charset="0"/>
                <a:cs typeface="Times New Roman" panose="02020603050405020304" pitchFamily="18" charset="0"/>
                <a:sym typeface="+mn-ea"/>
              </a:rPr>
              <a:t> enhances LLMs by retrieving and incorporating relevant information from external databases into the LLMs’ inputs.</a:t>
            </a:r>
            <a:endParaRPr lang="zh-CN" altLang="en-US" b="1">
              <a:latin typeface="Times New Roman" panose="02020603050405020304" pitchFamily="18" charset="0"/>
              <a:cs typeface="Times New Roman" panose="02020603050405020304" pitchFamily="18" charset="0"/>
            </a:endParaRPr>
          </a:p>
          <a:p>
            <a:pPr marL="0" indent="0"/>
            <a:endParaRPr lang="en-US" altLang="zh-CN" sz="1800">
              <a:latin typeface="Times New Roman" panose="02020603050405020304" pitchFamily="18" charset="0"/>
              <a:ea typeface="-apple-system"/>
              <a:cs typeface="Times New Roman" panose="02020603050405020304" pitchFamily="18" charset="0"/>
            </a:endParaRPr>
          </a:p>
          <a:p>
            <a:pPr marL="0" indent="0"/>
            <a:endParaRPr lang="zh-CN" altLang="en-US" sz="1600" b="0" i="0">
              <a:latin typeface="-apple-system"/>
              <a:ea typeface="宋体" panose="02010600030101010101" pitchFamily="2" charset="-122"/>
            </a:endParaRPr>
          </a:p>
        </p:txBody>
      </p:sp>
      <p:pic>
        <p:nvPicPr>
          <p:cNvPr id="8" name="图片 7"/>
          <p:cNvPicPr>
            <a:picLocks noChangeAspect="1"/>
          </p:cNvPicPr>
          <p:nvPr/>
        </p:nvPicPr>
        <p:blipFill>
          <a:blip r:embed="rId5"/>
          <a:stretch>
            <a:fillRect/>
          </a:stretch>
        </p:blipFill>
        <p:spPr>
          <a:xfrm>
            <a:off x="2540000" y="2836545"/>
            <a:ext cx="6492240" cy="36404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3"/>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4"/>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5"/>
            </p:custDataLst>
          </p:nvPr>
        </p:nvSpPr>
        <p:spPr>
          <a:xfrm>
            <a:off x="1056005" y="95250"/>
            <a:ext cx="2484120" cy="53276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buClrTx/>
              <a:buSzTx/>
              <a:buFontTx/>
              <a:defRPr/>
            </a:pPr>
            <a:r>
              <a:rPr lang="en-US" altLang="zh-CN" sz="2400" b="1" noProof="0" dirty="0">
                <a:ln>
                  <a:noFill/>
                </a:ln>
                <a:effectLst/>
                <a:uLnTx/>
                <a:uFillTx/>
                <a:latin typeface="Arial" panose="020B0604020202020204"/>
                <a:ea typeface="微软雅黑" panose="020B0503020204020204" pitchFamily="34" charset="-122"/>
                <a:cs typeface="+mn-cs"/>
                <a:sym typeface="+mn-ea"/>
              </a:rPr>
              <a:t>Introduction</a:t>
            </a:r>
            <a:endParaRPr lang="en-US" altLang="zh-CN" sz="2400" b="1" noProof="0" dirty="0">
              <a:ln>
                <a:noFill/>
              </a:ln>
              <a:effectLst/>
              <a:uLnTx/>
              <a:uFillTx/>
              <a:latin typeface="Arial" panose="020B0604020202020204"/>
              <a:ea typeface="微软雅黑" panose="020B0503020204020204" pitchFamily="34" charset="-122"/>
              <a:cs typeface="+mn-cs"/>
              <a:sym typeface="+mn-ea"/>
            </a:endParaRPr>
          </a:p>
        </p:txBody>
      </p:sp>
      <p:sp>
        <p:nvSpPr>
          <p:cNvPr id="3" name="文本框 2"/>
          <p:cNvSpPr txBox="1"/>
          <p:nvPr/>
        </p:nvSpPr>
        <p:spPr>
          <a:xfrm>
            <a:off x="427990" y="893445"/>
            <a:ext cx="10906125" cy="1355090"/>
          </a:xfrm>
          <a:prstGeom prst="rect">
            <a:avLst/>
          </a:prstGeom>
        </p:spPr>
        <p:txBody>
          <a:bodyPr wrap="square">
            <a:noAutofit/>
          </a:bodyPr>
          <a:p>
            <a:pPr indent="0" fontAlgn="auto">
              <a:lnSpc>
                <a:spcPct val="150000"/>
              </a:lnSpc>
            </a:pPr>
            <a:r>
              <a:rPr lang="en-US" altLang="zh-CN" b="0" i="0">
                <a:latin typeface="Times New Roman" panose="02020603050405020304" pitchFamily="18" charset="0"/>
                <a:ea typeface="-apple-system"/>
                <a:cs typeface="Times New Roman" panose="02020603050405020304" pitchFamily="18" charset="0"/>
              </a:rPr>
              <a:t>Traditional methods of RAG typically rely on single-round retrieval, using the LLM’s initial input to retrieve relevant information from external corpora. While this method is effective for straightforward tasks, it tends to fall short for complex multi-step tasks and long-form generation tasks .</a:t>
            </a:r>
            <a:endParaRPr lang="en-US" altLang="zh-CN" b="0" i="0">
              <a:latin typeface="Times New Roman" panose="02020603050405020304" pitchFamily="18" charset="0"/>
              <a:ea typeface="-apple-system"/>
              <a:cs typeface="Times New Roman" panose="02020603050405020304" pitchFamily="18" charset="0"/>
            </a:endParaRPr>
          </a:p>
        </p:txBody>
      </p:sp>
      <p:sp>
        <p:nvSpPr>
          <p:cNvPr id="2" name="文本框 1"/>
          <p:cNvSpPr txBox="1"/>
          <p:nvPr/>
        </p:nvSpPr>
        <p:spPr>
          <a:xfrm>
            <a:off x="427990" y="2409825"/>
            <a:ext cx="11174095" cy="1753235"/>
          </a:xfrm>
          <a:prstGeom prst="rect">
            <a:avLst/>
          </a:prstGeom>
        </p:spPr>
        <p:txBody>
          <a:bodyPr wrap="square">
            <a:spAutoFit/>
          </a:bodyPr>
          <a:p>
            <a:pPr marL="0" algn="l">
              <a:lnSpc>
                <a:spcPct val="150000"/>
              </a:lnSpc>
              <a:buClrTx/>
              <a:buSzTx/>
              <a:buFontTx/>
            </a:pPr>
            <a:r>
              <a:rPr lang="en-US" altLang="zh-CN" b="0" i="0">
                <a:latin typeface="Times New Roman" panose="02020603050405020304" pitchFamily="18" charset="0"/>
                <a:ea typeface="-apple-system"/>
                <a:cs typeface="Times New Roman" panose="02020603050405020304" pitchFamily="18" charset="0"/>
              </a:rPr>
              <a:t>Dynamic RAG  performs multiple times of retrieval during the generation process of LLMs.</a:t>
            </a:r>
            <a:r>
              <a:rPr lang="en-US" altLang="zh-CN">
                <a:latin typeface="Times New Roman" panose="02020603050405020304" pitchFamily="18" charset="0"/>
                <a:ea typeface="-apple-system"/>
                <a:cs typeface="Times New Roman" panose="02020603050405020304" pitchFamily="18" charset="0"/>
                <a:sym typeface="+mn-ea"/>
              </a:rPr>
              <a:t>It includes two steps: identifying the optimal moment to activate the retrieval module (deciding when to retrieve) and crafting the appropriate query once retrieval is triggered (determining what to retrieve)</a:t>
            </a:r>
            <a:endParaRPr lang="en-US" altLang="zh-CN">
              <a:latin typeface="Times New Roman" panose="02020603050405020304" pitchFamily="18" charset="0"/>
              <a:ea typeface="-apple-system"/>
              <a:cs typeface="Times New Roman" panose="02020603050405020304" pitchFamily="18" charset="0"/>
            </a:endParaRPr>
          </a:p>
          <a:p>
            <a:pPr marL="0" algn="l">
              <a:lnSpc>
                <a:spcPct val="150000"/>
              </a:lnSpc>
              <a:buClrTx/>
              <a:buSzTx/>
              <a:buFontTx/>
            </a:pPr>
            <a:endParaRPr lang="en-US" altLang="zh-CN" b="0" i="0">
              <a:latin typeface="Times New Roman" panose="02020603050405020304" pitchFamily="18" charset="0"/>
              <a:ea typeface="-apple-system"/>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2</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3" name="标题占位符 1"/>
          <p:cNvSpPr txBox="1"/>
          <p:nvPr>
            <p:custDataLst>
              <p:tags r:id="rId4"/>
            </p:custDataLst>
          </p:nvPr>
        </p:nvSpPr>
        <p:spPr>
          <a:xfrm>
            <a:off x="1056005" y="95250"/>
            <a:ext cx="1969135" cy="53276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buClrTx/>
              <a:buSzTx/>
              <a:buFontTx/>
              <a:defRPr/>
            </a:pPr>
            <a:r>
              <a:rPr lang="en-US" altLang="zh-CN" sz="2400" b="1" noProof="0" dirty="0">
                <a:ln>
                  <a:noFill/>
                </a:ln>
                <a:effectLst/>
                <a:uLnTx/>
                <a:uFillTx/>
                <a:latin typeface="Arial" panose="020B0604020202020204"/>
                <a:ea typeface="微软雅黑" panose="020B0503020204020204" pitchFamily="34" charset="-122"/>
                <a:cs typeface="+mn-cs"/>
                <a:sym typeface="+mn-ea"/>
              </a:rPr>
              <a:t>relate work</a:t>
            </a:r>
            <a:endParaRPr kumimoji="0" lang="en-US" altLang="zh-CN" sz="2400" b="1" i="0" u="none" strike="noStrike" kern="1200" cap="none" normalizeH="0" baseline="0" noProof="0" dirty="0">
              <a:ln>
                <a:noFill/>
              </a:ln>
              <a:solidFill>
                <a:schemeClr val="tx1"/>
              </a:solidFill>
              <a:effectLst/>
              <a:uLnTx/>
              <a:uFillTx/>
              <a:latin typeface="Arial" panose="020B0604020202020204"/>
              <a:ea typeface="微软雅黑" panose="020B0503020204020204" pitchFamily="34" charset="-122"/>
              <a:cs typeface="+mn-cs"/>
            </a:endParaRPr>
          </a:p>
        </p:txBody>
      </p:sp>
      <p:graphicFrame>
        <p:nvGraphicFramePr>
          <p:cNvPr id="7" name="表格 6"/>
          <p:cNvGraphicFramePr/>
          <p:nvPr>
            <p:custDataLst>
              <p:tags r:id="rId5"/>
            </p:custDataLst>
          </p:nvPr>
        </p:nvGraphicFramePr>
        <p:xfrm>
          <a:off x="506095" y="1422400"/>
          <a:ext cx="10858500" cy="3740150"/>
        </p:xfrm>
        <a:graphic>
          <a:graphicData uri="http://schemas.openxmlformats.org/drawingml/2006/table">
            <a:tbl>
              <a:tblPr firstRow="1" bandRow="1">
                <a:tableStyleId>{5C22544A-7EE6-4342-B048-85BDC9FD1C3A}</a:tableStyleId>
              </a:tblPr>
              <a:tblGrid>
                <a:gridCol w="2610485"/>
                <a:gridCol w="8248015"/>
              </a:tblGrid>
              <a:tr h="269875">
                <a:tc>
                  <a:txBody>
                    <a:bodyPr/>
                    <a:p>
                      <a:pPr>
                        <a:buNone/>
                      </a:pPr>
                      <a:r>
                        <a:rPr lang="en-US" altLang="zh-CN"/>
                        <a:t>Method</a:t>
                      </a:r>
                      <a:endParaRPr lang="en-US" altLang="zh-CN"/>
                    </a:p>
                  </a:txBody>
                  <a:tcPr/>
                </a:tc>
                <a:tc>
                  <a:txBody>
                    <a:bodyPr/>
                    <a:p>
                      <a:pPr>
                        <a:buNone/>
                      </a:pPr>
                      <a:r>
                        <a:rPr lang="en-US" altLang="zh-CN"/>
                        <a:t>Overview</a:t>
                      </a:r>
                      <a:endParaRPr lang="en-US" altLang="zh-CN"/>
                    </a:p>
                  </a:txBody>
                  <a:tcPr/>
                </a:tc>
              </a:tr>
              <a:tr h="722630">
                <a:tc>
                  <a:txBody>
                    <a:bodyPr/>
                    <a:p>
                      <a:pPr>
                        <a:buNone/>
                      </a:pPr>
                      <a:r>
                        <a:rPr lang="en-US" altLang="zh-CN" sz="1800">
                          <a:latin typeface="Times New Roman" panose="02020603050405020304" pitchFamily="18" charset="0"/>
                          <a:ea typeface="-apple-system"/>
                          <a:cs typeface="Times New Roman" panose="02020603050405020304" pitchFamily="18" charset="0"/>
                          <a:sym typeface="+mn-ea"/>
                        </a:rPr>
                        <a:t>IRCoT</a:t>
                      </a:r>
                      <a:endParaRPr lang="zh-CN" altLang="en-US" sz="1800"/>
                    </a:p>
                    <a:p>
                      <a:pPr>
                        <a:buNone/>
                      </a:pPr>
                      <a:endParaRPr lang="zh-CN" altLang="en-US"/>
                    </a:p>
                  </a:txBody>
                  <a:tcPr/>
                </a:tc>
                <a:tc>
                  <a:txBody>
                    <a:bodyPr/>
                    <a:p>
                      <a:pPr>
                        <a:buNone/>
                      </a:pPr>
                      <a:r>
                        <a:rPr lang="en-US" altLang="zh-CN" sz="1800">
                          <a:latin typeface="Times New Roman" panose="02020603050405020304" pitchFamily="18" charset="0"/>
                          <a:ea typeface="-apple-system"/>
                          <a:cs typeface="Times New Roman" panose="02020603050405020304" pitchFamily="18" charset="0"/>
                          <a:sym typeface="+mn-ea"/>
                        </a:rPr>
                        <a:t>Adopts a global augmentation method where retrieval is conducted for each generated sentence, with the latest generated sentence used as the query</a:t>
                      </a:r>
                      <a:endParaRPr lang="zh-CN" altLang="en-US"/>
                    </a:p>
                  </a:txBody>
                  <a:tcPr/>
                </a:tc>
              </a:tr>
              <a:tr h="1000760">
                <a:tc>
                  <a:txBody>
                    <a:bodyPr/>
                    <a:p>
                      <a:pPr>
                        <a:buNone/>
                      </a:pPr>
                      <a:r>
                        <a:rPr lang="en-US" altLang="zh-CN" sz="1800">
                          <a:latin typeface="Times New Roman" panose="02020603050405020304" pitchFamily="18" charset="0"/>
                          <a:ea typeface="-apple-system"/>
                          <a:cs typeface="Times New Roman" panose="02020603050405020304" pitchFamily="18" charset="0"/>
                          <a:sym typeface="+mn-ea"/>
                        </a:rPr>
                        <a:t>RETRO and ICRALM</a:t>
                      </a:r>
                      <a:endParaRPr lang="zh-CN" altLang="en-US"/>
                    </a:p>
                  </a:txBody>
                  <a:tcPr/>
                </a:tc>
                <a:tc>
                  <a:txBody>
                    <a:bodyPr/>
                    <a:p>
                      <a:pPr>
                        <a:buNone/>
                      </a:pPr>
                      <a:r>
                        <a:rPr lang="en-US" altLang="zh-CN" sz="1800">
                          <a:latin typeface="Times New Roman" panose="02020603050405020304" pitchFamily="18" charset="0"/>
                          <a:ea typeface="-apple-system"/>
                          <a:cs typeface="Times New Roman" panose="02020603050405020304" pitchFamily="18" charset="0"/>
                          <a:sym typeface="+mn-ea"/>
                        </a:rPr>
                        <a:t>Define a sliding window and trigger the retrieval module based on a preset number of processed tokens, and the last n tokens are used as the query </a:t>
                      </a:r>
                      <a:r>
                        <a:rPr lang="en-US" altLang="zh-CN" sz="1800">
                          <a:latin typeface="Times New Roman" panose="02020603050405020304" pitchFamily="18" charset="0"/>
                          <a:ea typeface="-apple-system"/>
                          <a:cs typeface="Times New Roman" panose="02020603050405020304" pitchFamily="18" charset="0"/>
                          <a:sym typeface="+mn-ea"/>
                        </a:rPr>
                        <a:t>primarily in determining the optimal timing for retrieval and formulating effective queries when retrieval is triggered</a:t>
                      </a:r>
                      <a:endParaRPr lang="zh-CN" altLang="en-US"/>
                    </a:p>
                  </a:txBody>
                  <a:tcPr/>
                </a:tc>
              </a:tr>
              <a:tr h="1000760">
                <a:tc>
                  <a:txBody>
                    <a:bodyPr/>
                    <a:p>
                      <a:pPr>
                        <a:buNone/>
                      </a:pPr>
                      <a:r>
                        <a:rPr lang="en-US" altLang="zh-CN" sz="1800">
                          <a:solidFill>
                            <a:schemeClr val="tx1"/>
                          </a:solidFill>
                          <a:latin typeface="Times New Roman" panose="02020603050405020304" pitchFamily="18" charset="0"/>
                          <a:ea typeface="-apple-system"/>
                          <a:cs typeface="Times New Roman" panose="02020603050405020304" pitchFamily="18" charset="0"/>
                          <a:sym typeface="+mn-ea"/>
                        </a:rPr>
                        <a:t>FLARE</a:t>
                      </a:r>
                      <a:endParaRPr lang="en-US" altLang="zh-CN" sz="1800">
                        <a:solidFill>
                          <a:schemeClr val="tx1"/>
                        </a:solidFill>
                        <a:latin typeface="Times New Roman" panose="02020603050405020304" pitchFamily="18" charset="0"/>
                        <a:ea typeface="-apple-system"/>
                        <a:cs typeface="Times New Roman" panose="02020603050405020304" pitchFamily="18" charset="0"/>
                        <a:sym typeface="+mn-ea"/>
                      </a:endParaRPr>
                    </a:p>
                  </a:txBody>
                  <a:tcPr/>
                </a:tc>
                <a:tc>
                  <a:txBody>
                    <a:bodyPr/>
                    <a:p>
                      <a:pPr>
                        <a:buNone/>
                      </a:pPr>
                      <a:r>
                        <a:rPr lang="en-US" altLang="zh-CN" sz="1800">
                          <a:solidFill>
                            <a:schemeClr val="tx1"/>
                          </a:solidFill>
                          <a:latin typeface="Times New Roman" panose="02020603050405020304" pitchFamily="18" charset="0"/>
                          <a:ea typeface="-apple-system"/>
                          <a:cs typeface="Times New Roman" panose="02020603050405020304" pitchFamily="18" charset="0"/>
                          <a:sym typeface="+mn-ea"/>
                        </a:rPr>
                        <a:t>Triggers retrieval dynamically when the LLM’s confidence (the generation probability) on the next token is lower than certain thresholds. Last generated Sentence exclude low-probability tokens </a:t>
                      </a:r>
                      <a:r>
                        <a:rPr lang="en-US" altLang="zh-CN" sz="1800">
                          <a:latin typeface="Times New Roman" panose="02020603050405020304" pitchFamily="18" charset="0"/>
                          <a:ea typeface="-apple-system"/>
                          <a:cs typeface="Times New Roman" panose="02020603050405020304" pitchFamily="18" charset="0"/>
                          <a:sym typeface="+mn-ea"/>
                        </a:rPr>
                        <a:t>as the query</a:t>
                      </a:r>
                      <a:endParaRPr lang="en-US" altLang="zh-CN" sz="1800">
                        <a:solidFill>
                          <a:schemeClr val="tx1"/>
                        </a:solidFill>
                        <a:latin typeface="Times New Roman" panose="02020603050405020304" pitchFamily="18" charset="0"/>
                        <a:ea typeface="-apple-system"/>
                        <a:cs typeface="Times New Roman" panose="02020603050405020304" pitchFamily="18" charset="0"/>
                        <a:sym typeface="+mn-ea"/>
                      </a:endParaRP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95250"/>
            <a:ext cx="1964690" cy="53276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en-US" altLang="zh-CN" sz="2400" b="1" i="0" baseline="0" noProof="0" dirty="0">
                <a:ln>
                  <a:noFill/>
                </a:ln>
                <a:solidFill>
                  <a:schemeClr val="tx1"/>
                </a:solidFill>
                <a:effectLst/>
                <a:uLnTx/>
                <a:uFillTx/>
                <a:latin typeface="Arial" panose="020B0604020202020204"/>
                <a:ea typeface="微软雅黑" panose="020B0503020204020204" pitchFamily="34" charset="-122"/>
                <a:cs typeface="+mn-cs"/>
              </a:rPr>
              <a:t>Introduction</a:t>
            </a:r>
            <a:endParaRPr kumimoji="0" lang="en-US" altLang="zh-CN" sz="2400" b="1" i="0" baseline="0" noProof="0" dirty="0">
              <a:ln>
                <a:noFill/>
              </a:ln>
              <a:solidFill>
                <a:schemeClr val="tx1"/>
              </a:solidFill>
              <a:effectLst/>
              <a:uLnTx/>
              <a:uFillTx/>
              <a:latin typeface="Arial" panose="020B0604020202020204"/>
              <a:ea typeface="微软雅黑" panose="020B0503020204020204" pitchFamily="34" charset="-122"/>
              <a:cs typeface="+mn-cs"/>
            </a:endParaRPr>
          </a:p>
        </p:txBody>
      </p:sp>
      <p:sp>
        <p:nvSpPr>
          <p:cNvPr id="4" name="文本框 3"/>
          <p:cNvSpPr txBox="1"/>
          <p:nvPr/>
        </p:nvSpPr>
        <p:spPr>
          <a:xfrm>
            <a:off x="631190" y="2188210"/>
            <a:ext cx="10793095" cy="368300"/>
          </a:xfrm>
          <a:prstGeom prst="rect">
            <a:avLst/>
          </a:prstGeom>
          <a:noFill/>
        </p:spPr>
        <p:txBody>
          <a:bodyPr wrap="square" rtlCol="0" anchor="t">
            <a:spAutoFit/>
          </a:bodyPr>
          <a:p>
            <a:r>
              <a:rPr lang="zh-CN" altLang="en-US"/>
              <a:t>. </a:t>
            </a:r>
            <a:endParaRPr lang="en-US" altLang="zh-CN"/>
          </a:p>
        </p:txBody>
      </p:sp>
      <p:sp>
        <p:nvSpPr>
          <p:cNvPr id="7" name="文本框 6"/>
          <p:cNvSpPr txBox="1"/>
          <p:nvPr/>
        </p:nvSpPr>
        <p:spPr>
          <a:xfrm>
            <a:off x="509270" y="1311910"/>
            <a:ext cx="11019790" cy="1772285"/>
          </a:xfrm>
          <a:prstGeom prst="rect">
            <a:avLst/>
          </a:prstGeom>
          <a:noFill/>
        </p:spPr>
        <p:txBody>
          <a:bodyPr wrap="square" rtlCol="0" anchor="t">
            <a:noAutofit/>
          </a:bodyPr>
          <a:p>
            <a:pPr algn="l">
              <a:buClrTx/>
              <a:buSzTx/>
              <a:buFontTx/>
            </a:pPr>
            <a:r>
              <a:rPr lang="en-US" altLang="zh-CN">
                <a:latin typeface="Times New Roman" panose="02020603050405020304" pitchFamily="18" charset="0"/>
                <a:cs typeface="Times New Roman" panose="02020603050405020304" pitchFamily="18" charset="0"/>
              </a:rPr>
              <a:t>E</a:t>
            </a:r>
            <a:r>
              <a:rPr lang="zh-CN" altLang="en-US">
                <a:latin typeface="Times New Roman" panose="02020603050405020304" pitchFamily="18" charset="0"/>
                <a:cs typeface="Times New Roman" panose="02020603050405020304" pitchFamily="18" charset="0"/>
              </a:rPr>
              <a:t>xisting approaches often rely on </a:t>
            </a:r>
            <a:r>
              <a:rPr lang="zh-CN" altLang="en-US">
                <a:solidFill>
                  <a:schemeClr val="tx1"/>
                </a:solidFill>
                <a:latin typeface="Times New Roman" panose="02020603050405020304" pitchFamily="18" charset="0"/>
                <a:cs typeface="Times New Roman" panose="02020603050405020304" pitchFamily="18" charset="0"/>
              </a:rPr>
              <a:t>static rules</a:t>
            </a:r>
            <a:r>
              <a:rPr lang="zh-CN" altLang="en-US">
                <a:latin typeface="Times New Roman" panose="02020603050405020304" pitchFamily="18" charset="0"/>
                <a:cs typeface="Times New Roman" panose="02020603050405020304" pitchFamily="18" charset="0"/>
              </a:rPr>
              <a:t> to decide when to retrieve, neglecting the</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assessment of necessity and potential risks involved</a:t>
            </a:r>
            <a:r>
              <a:rPr lang="en-US" altLang="zh-CN">
                <a:latin typeface="Times New Roman" panose="02020603050405020304" pitchFamily="18" charset="0"/>
                <a:cs typeface="Times New Roman" panose="02020603050405020304" pitchFamily="18" charset="0"/>
              </a:rPr>
              <a:t>,</a:t>
            </a:r>
            <a:r>
              <a:rPr lang="zh-CN" altLang="en-US">
                <a:latin typeface="Times New Roman" panose="02020603050405020304" pitchFamily="18" charset="0"/>
                <a:cs typeface="Times New Roman" panose="02020603050405020304" pitchFamily="18" charset="0"/>
                <a:sym typeface="+mn-ea"/>
              </a:rPr>
              <a:t>unnecessary retrieval augmentation may introduce irrelevant or noisy data to LLMs which could jeopardize the quality of the outputs</a:t>
            </a:r>
            <a:endParaRPr lang="zh-CN" altLang="en-US">
              <a:latin typeface="Times New Roman" panose="02020603050405020304" pitchFamily="18" charset="0"/>
              <a:cs typeface="Times New Roman" panose="02020603050405020304" pitchFamily="18" charset="0"/>
              <a:sym typeface="+mn-ea"/>
            </a:endParaRPr>
          </a:p>
          <a:p>
            <a:pPr algn="l">
              <a:buClrTx/>
              <a:buSzTx/>
              <a:buFontTx/>
            </a:pPr>
            <a:endParaRPr lang="zh-CN" altLang="en-US">
              <a:latin typeface="Times New Roman" panose="02020603050405020304" pitchFamily="18" charset="0"/>
              <a:cs typeface="Times New Roman" panose="02020603050405020304" pitchFamily="18" charset="0"/>
              <a:sym typeface="+mn-ea"/>
            </a:endParaRPr>
          </a:p>
          <a:p>
            <a:pPr algn="l">
              <a:buClrTx/>
              <a:buSzTx/>
              <a:buFontTx/>
            </a:pPr>
            <a:r>
              <a:rPr lang="zh-CN" altLang="en-US">
                <a:latin typeface="Times New Roman" panose="02020603050405020304" pitchFamily="18" charset="0"/>
                <a:cs typeface="Times New Roman" panose="02020603050405020304" pitchFamily="18" charset="0"/>
                <a:sym typeface="+mn-ea"/>
              </a:rPr>
              <a:t>On the other hand, conducting retrieval augmentation will inevitably increase the time and computation cost of LLM inference, such cost is unworthy if LLMs can generate correct outputs by themselves. </a:t>
            </a:r>
            <a:endParaRPr lang="zh-CN" altLang="en-US">
              <a:latin typeface="Times New Roman" panose="02020603050405020304" pitchFamily="18" charset="0"/>
              <a:cs typeface="Times New Roman" panose="02020603050405020304" pitchFamily="18" charset="0"/>
              <a:sym typeface="+mn-ea"/>
            </a:endParaRPr>
          </a:p>
          <a:p>
            <a:pPr algn="l">
              <a:buClrTx/>
              <a:buSzTx/>
              <a:buFontTx/>
            </a:pPr>
            <a:endParaRPr lang="zh-CN" altLang="en-US" b="0" i="0">
              <a:latin typeface="Times New Roman" panose="02020603050405020304" pitchFamily="18" charset="0"/>
              <a:cs typeface="Times New Roman" panose="02020603050405020304" pitchFamily="18" charset="0"/>
            </a:endParaRPr>
          </a:p>
          <a:p>
            <a:pPr algn="l">
              <a:buClrTx/>
              <a:buSzTx/>
              <a:buFontTx/>
            </a:pPr>
            <a:endParaRPr lang="zh-CN" altLang="en-US">
              <a:latin typeface="Times New Roman" panose="02020603050405020304" pitchFamily="18" charset="0"/>
              <a:cs typeface="Times New Roman" panose="02020603050405020304" pitchFamily="18" charset="0"/>
            </a:endParaRPr>
          </a:p>
        </p:txBody>
      </p:sp>
      <p:sp>
        <p:nvSpPr>
          <p:cNvPr id="2" name="文本框 1"/>
          <p:cNvSpPr txBox="1"/>
          <p:nvPr/>
        </p:nvSpPr>
        <p:spPr>
          <a:xfrm>
            <a:off x="509270" y="954405"/>
            <a:ext cx="4064000" cy="368300"/>
          </a:xfrm>
          <a:prstGeom prst="rect">
            <a:avLst/>
          </a:prstGeom>
          <a:noFill/>
        </p:spPr>
        <p:txBody>
          <a:bodyPr wrap="square" rtlCol="0">
            <a:spAutoFit/>
          </a:bodyPr>
          <a:p>
            <a:r>
              <a:rPr lang="en-US" altLang="zh-CN" b="1">
                <a:latin typeface="Times New Roman" panose="02020603050405020304" pitchFamily="18" charset="0"/>
                <a:ea typeface="-apple-system"/>
                <a:cs typeface="Times New Roman" panose="02020603050405020304" pitchFamily="18" charset="0"/>
                <a:sym typeface="+mn-ea"/>
              </a:rPr>
              <a:t>deciding when to retrieve</a:t>
            </a:r>
            <a:endParaRPr lang="zh-CN" altLang="en-US" b="1"/>
          </a:p>
        </p:txBody>
      </p:sp>
      <p:sp>
        <p:nvSpPr>
          <p:cNvPr id="5" name="文本框 4"/>
          <p:cNvSpPr txBox="1"/>
          <p:nvPr/>
        </p:nvSpPr>
        <p:spPr>
          <a:xfrm>
            <a:off x="509270" y="3422015"/>
            <a:ext cx="3091815" cy="368300"/>
          </a:xfrm>
          <a:prstGeom prst="rect">
            <a:avLst/>
          </a:prstGeom>
          <a:noFill/>
        </p:spPr>
        <p:txBody>
          <a:bodyPr wrap="square" rtlCol="0" anchor="t">
            <a:spAutoFit/>
          </a:bodyPr>
          <a:p>
            <a:r>
              <a:rPr lang="en-US" altLang="zh-CN" b="1">
                <a:latin typeface="Times New Roman" panose="02020603050405020304" pitchFamily="18" charset="0"/>
                <a:ea typeface="-apple-system"/>
                <a:cs typeface="Times New Roman" panose="02020603050405020304" pitchFamily="18" charset="0"/>
                <a:sym typeface="+mn-ea"/>
              </a:rPr>
              <a:t>determining what to retrieve</a:t>
            </a:r>
            <a:endParaRPr lang="en-US" altLang="zh-CN" b="1">
              <a:latin typeface="Times New Roman" panose="02020603050405020304" pitchFamily="18" charset="0"/>
              <a:ea typeface="-apple-system"/>
              <a:cs typeface="Times New Roman" panose="02020603050405020304" pitchFamily="18" charset="0"/>
              <a:sym typeface="+mn-ea"/>
            </a:endParaRPr>
          </a:p>
        </p:txBody>
      </p:sp>
      <p:sp>
        <p:nvSpPr>
          <p:cNvPr id="6" name="文本框 5"/>
          <p:cNvSpPr txBox="1"/>
          <p:nvPr/>
        </p:nvSpPr>
        <p:spPr>
          <a:xfrm>
            <a:off x="509270" y="3834765"/>
            <a:ext cx="10666730" cy="645160"/>
          </a:xfrm>
          <a:prstGeom prst="rect">
            <a:avLst/>
          </a:prstGeom>
          <a:noFill/>
        </p:spPr>
        <p:txBody>
          <a:bodyPr wrap="square" rtlCol="0" anchor="t">
            <a:spAutoFit/>
          </a:bodyPr>
          <a:p>
            <a:r>
              <a:rPr lang="en-US" altLang="zh-CN">
                <a:latin typeface="Times New Roman" panose="02020603050405020304" pitchFamily="18" charset="0"/>
                <a:cs typeface="Times New Roman" panose="02020603050405020304" pitchFamily="18" charset="0"/>
                <a:sym typeface="+mn-ea"/>
              </a:rPr>
              <a:t>T</a:t>
            </a:r>
            <a:r>
              <a:rPr lang="zh-CN" altLang="en-US">
                <a:latin typeface="Times New Roman" panose="02020603050405020304" pitchFamily="18" charset="0"/>
                <a:cs typeface="Times New Roman" panose="02020603050405020304" pitchFamily="18" charset="0"/>
                <a:sym typeface="+mn-ea"/>
              </a:rPr>
              <a:t>he strategies for deciding what to retrieve typically limit themselves to the LLM’s most recent sentence or the last few tokens, while the LLM’s information needs may span across the entire context</a:t>
            </a:r>
            <a:r>
              <a:rPr lang="en-US" altLang="zh-CN">
                <a:latin typeface="Times New Roman" panose="02020603050405020304" pitchFamily="18" charset="0"/>
                <a:cs typeface="Times New Roman" panose="02020603050405020304" pitchFamily="18" charset="0"/>
                <a:sym typeface="+mn-ea"/>
              </a:rPr>
              <a:t>.</a:t>
            </a:r>
            <a:endParaRPr lang="en-US" altLang="zh-CN">
              <a:latin typeface="Times New Roman" panose="02020603050405020304" pitchFamily="18" charset="0"/>
              <a:cs typeface="Times New Roman" panose="020206030504050203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cxnSp>
        <p:nvCxnSpPr>
          <p:cNvPr id="51" name="直接连接符 50"/>
          <p:cNvCxnSpPr/>
          <p:nvPr/>
        </p:nvCxnSpPr>
        <p:spPr>
          <a:xfrm>
            <a:off x="660399" y="73228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4</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 name="标题占位符 1"/>
          <p:cNvSpPr txBox="1"/>
          <p:nvPr>
            <p:custDataLst>
              <p:tags r:id="rId4"/>
            </p:custDataLst>
          </p:nvPr>
        </p:nvSpPr>
        <p:spPr>
          <a:xfrm>
            <a:off x="1056005" y="95250"/>
            <a:ext cx="1546225" cy="53276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buClrTx/>
              <a:buSzTx/>
              <a:buFontTx/>
              <a:defRPr/>
            </a:pPr>
            <a:r>
              <a:rPr kumimoji="0" lang="en-US" altLang="zh-CN" sz="2400" b="1" i="0" u="none" strike="noStrike" kern="1200" cap="none" normalizeH="0" baseline="0" noProof="0" dirty="0">
                <a:ln>
                  <a:noFill/>
                </a:ln>
                <a:solidFill>
                  <a:schemeClr val="tx1"/>
                </a:solidFill>
                <a:effectLst/>
                <a:uLnTx/>
                <a:uFillTx/>
                <a:latin typeface="Arial" panose="020B0604020202020204"/>
                <a:ea typeface="微软雅黑" panose="020B0503020204020204" pitchFamily="34" charset="-122"/>
                <a:cs typeface="+mn-cs"/>
              </a:rPr>
              <a:t>Method</a:t>
            </a:r>
            <a:endParaRPr kumimoji="0" lang="en-US" altLang="zh-CN" sz="2400" b="1" i="0" u="none" strike="noStrike" kern="1200" cap="none" normalizeH="0" baseline="0" noProof="0" dirty="0">
              <a:ln>
                <a:noFill/>
              </a:ln>
              <a:solidFill>
                <a:schemeClr val="tx1"/>
              </a:solidFill>
              <a:effectLst/>
              <a:uLnTx/>
              <a:uFillTx/>
              <a:latin typeface="Arial" panose="020B0604020202020204"/>
              <a:ea typeface="微软雅黑" panose="020B0503020204020204" pitchFamily="34" charset="-122"/>
              <a:cs typeface="+mn-cs"/>
            </a:endParaRPr>
          </a:p>
        </p:txBody>
      </p:sp>
      <p:sp>
        <p:nvSpPr>
          <p:cNvPr id="6" name="文本框 5"/>
          <p:cNvSpPr txBox="1"/>
          <p:nvPr/>
        </p:nvSpPr>
        <p:spPr>
          <a:xfrm>
            <a:off x="561340" y="3065780"/>
            <a:ext cx="10784205" cy="922020"/>
          </a:xfrm>
          <a:prstGeom prst="rect">
            <a:avLst/>
          </a:prstGeom>
          <a:noFill/>
        </p:spPr>
        <p:txBody>
          <a:bodyPr wrap="square" rtlCol="0">
            <a:spAutoFit/>
          </a:bodyPr>
          <a:p>
            <a:r>
              <a:rPr lang="en-US" altLang="zh-CN" b="1">
                <a:latin typeface="Times New Roman" panose="02020603050405020304" pitchFamily="18" charset="0"/>
                <a:ea typeface="-apple-system"/>
                <a:cs typeface="Times New Roman" panose="02020603050405020304" pitchFamily="18" charset="0"/>
              </a:rPr>
              <a:t>For the formulation of retrieval queries:</a:t>
            </a:r>
            <a:endParaRPr lang="en-US" altLang="zh-CN" b="1">
              <a:latin typeface="Times New Roman" panose="02020603050405020304" pitchFamily="18" charset="0"/>
              <a:ea typeface="-apple-system"/>
              <a:cs typeface="Times New Roman" panose="02020603050405020304" pitchFamily="18" charset="0"/>
            </a:endParaRPr>
          </a:p>
          <a:p>
            <a:r>
              <a:rPr lang="en-US" altLang="zh-CN">
                <a:latin typeface="Times New Roman" panose="02020603050405020304" pitchFamily="18" charset="0"/>
                <a:ea typeface="-apple-system"/>
                <a:cs typeface="Times New Roman" panose="02020603050405020304" pitchFamily="18" charset="0"/>
              </a:rPr>
              <a:t>Author propose QFS: Query Formulation based on Self-attention, which innovates query formulation by leveraging the LLM’s self-attention.</a:t>
            </a:r>
            <a:endParaRPr lang="en-US" altLang="zh-CN">
              <a:latin typeface="Times New Roman" panose="02020603050405020304" pitchFamily="18" charset="0"/>
              <a:ea typeface="-apple-system"/>
              <a:cs typeface="Times New Roman" panose="02020603050405020304" pitchFamily="18" charset="0"/>
            </a:endParaRPr>
          </a:p>
        </p:txBody>
      </p:sp>
      <p:sp>
        <p:nvSpPr>
          <p:cNvPr id="4" name="文本框 3"/>
          <p:cNvSpPr txBox="1"/>
          <p:nvPr/>
        </p:nvSpPr>
        <p:spPr>
          <a:xfrm>
            <a:off x="561340" y="968375"/>
            <a:ext cx="10663555" cy="811530"/>
          </a:xfrm>
          <a:prstGeom prst="rect">
            <a:avLst/>
          </a:prstGeom>
          <a:noFill/>
        </p:spPr>
        <p:txBody>
          <a:bodyPr wrap="square" rtlCol="0">
            <a:noAutofit/>
          </a:bodyPr>
          <a:p>
            <a:r>
              <a:rPr lang="en-US" altLang="zh-CN">
                <a:latin typeface="Times New Roman" panose="02020603050405020304" pitchFamily="18" charset="0"/>
                <a:ea typeface="-apple-system"/>
                <a:cs typeface="Times New Roman" panose="02020603050405020304" pitchFamily="18" charset="0"/>
                <a:sym typeface="+mn-ea"/>
              </a:rPr>
              <a:t>The author a new framework, </a:t>
            </a:r>
            <a:r>
              <a:rPr lang="en-US" altLang="zh-CN">
                <a:solidFill>
                  <a:srgbClr val="FF0000"/>
                </a:solidFill>
                <a:latin typeface="Times New Roman" panose="02020603050405020304" pitchFamily="18" charset="0"/>
                <a:ea typeface="-apple-system"/>
                <a:cs typeface="Times New Roman" panose="02020603050405020304" pitchFamily="18" charset="0"/>
                <a:sym typeface="+mn-ea"/>
              </a:rPr>
              <a:t>DRAGIN</a:t>
            </a:r>
            <a:r>
              <a:rPr lang="en-US" altLang="zh-CN">
                <a:latin typeface="Times New Roman" panose="02020603050405020304" pitchFamily="18" charset="0"/>
                <a:ea typeface="-apple-system"/>
                <a:cs typeface="Times New Roman" panose="02020603050405020304" pitchFamily="18" charset="0"/>
                <a:sym typeface="+mn-ea"/>
              </a:rPr>
              <a:t>,  Dynamic Retrieval Augmented Generation based on the Information Needs of LLMs .</a:t>
            </a:r>
            <a:endParaRPr lang="en-US" altLang="zh-CN">
              <a:latin typeface="Times New Roman" panose="02020603050405020304" pitchFamily="18" charset="0"/>
              <a:ea typeface="-apple-system"/>
              <a:cs typeface="Times New Roman" panose="02020603050405020304" pitchFamily="18" charset="0"/>
              <a:sym typeface="+mn-ea"/>
            </a:endParaRPr>
          </a:p>
          <a:p>
            <a:endParaRPr lang="en-US" altLang="zh-CN">
              <a:latin typeface="Times New Roman" panose="02020603050405020304" pitchFamily="18" charset="0"/>
              <a:ea typeface="-apple-system"/>
              <a:cs typeface="Times New Roman" panose="02020603050405020304" pitchFamily="18" charset="0"/>
              <a:sym typeface="+mn-ea"/>
            </a:endParaRPr>
          </a:p>
          <a:p>
            <a:r>
              <a:rPr lang="en-US" altLang="zh-CN" b="1">
                <a:latin typeface="Times New Roman" panose="02020603050405020304" pitchFamily="18" charset="0"/>
                <a:ea typeface="-apple-system"/>
                <a:cs typeface="Times New Roman" panose="02020603050405020304" pitchFamily="18" charset="0"/>
                <a:sym typeface="+mn-ea"/>
              </a:rPr>
              <a:t>For the timing of retrieval:</a:t>
            </a:r>
            <a:endParaRPr lang="en-US" altLang="zh-CN" b="1">
              <a:latin typeface="Times New Roman" panose="02020603050405020304" pitchFamily="18" charset="0"/>
              <a:ea typeface="-apple-system"/>
              <a:cs typeface="Times New Roman" panose="02020603050405020304" pitchFamily="18" charset="0"/>
              <a:sym typeface="+mn-ea"/>
            </a:endParaRPr>
          </a:p>
          <a:p>
            <a:r>
              <a:rPr lang="en-US" altLang="zh-CN">
                <a:latin typeface="Times New Roman" panose="02020603050405020304" pitchFamily="18" charset="0"/>
                <a:ea typeface="-apple-system"/>
                <a:cs typeface="Times New Roman" panose="02020603050405020304" pitchFamily="18" charset="0"/>
                <a:sym typeface="+mn-ea"/>
              </a:rPr>
              <a:t>Author propose RIND: Real-time Information Needs Detection,</a:t>
            </a:r>
            <a:r>
              <a:rPr lang="en-US" altLang="zh-CN">
                <a:latin typeface="Times New Roman" panose="02020603050405020304" pitchFamily="18" charset="0"/>
                <a:ea typeface="-apple-system"/>
                <a:cs typeface="Times New Roman" panose="02020603050405020304" pitchFamily="18" charset="0"/>
                <a:sym typeface="+mn-ea"/>
              </a:rPr>
              <a:t>considers the LLM’s uncertainty about its own generated content, the influence of each token on subsequent tokens, and the semantic significance of each token.</a:t>
            </a:r>
            <a:endParaRPr lang="en-US" altLang="zh-CN">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399" y="73228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4</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 name="标题占位符 1"/>
          <p:cNvSpPr txBox="1"/>
          <p:nvPr>
            <p:custDataLst>
              <p:tags r:id="rId4"/>
            </p:custDataLst>
          </p:nvPr>
        </p:nvSpPr>
        <p:spPr>
          <a:xfrm>
            <a:off x="1056005" y="95250"/>
            <a:ext cx="1546225" cy="53276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400" b="1" noProof="0" dirty="0">
                <a:ln>
                  <a:noFill/>
                </a:ln>
                <a:effectLst/>
                <a:uLnTx/>
                <a:uFillTx/>
                <a:latin typeface="Arial" panose="020B0604020202020204"/>
                <a:ea typeface="微软雅黑" panose="020B0503020204020204" pitchFamily="34" charset="-122"/>
                <a:cs typeface="+mn-cs"/>
                <a:sym typeface="+mn-ea"/>
              </a:rPr>
              <a:t>Method</a:t>
            </a:r>
            <a:endPar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p:txBody>
      </p:sp>
      <p:sp>
        <p:nvSpPr>
          <p:cNvPr id="6" name="文本框 5"/>
          <p:cNvSpPr txBox="1"/>
          <p:nvPr/>
        </p:nvSpPr>
        <p:spPr>
          <a:xfrm>
            <a:off x="518795" y="836295"/>
            <a:ext cx="5135880" cy="711200"/>
          </a:xfrm>
          <a:prstGeom prst="rect">
            <a:avLst/>
          </a:prstGeom>
        </p:spPr>
        <p:txBody>
          <a:bodyPr wrap="square">
            <a:noAutofit/>
          </a:bodyPr>
          <a:p>
            <a:pPr marL="0" algn="l">
              <a:buClrTx/>
              <a:buSzTx/>
              <a:buFontTx/>
            </a:pPr>
            <a:endParaRPr lang="zh-CN" altLang="en-US">
              <a:sym typeface="+mn-ea"/>
            </a:endParaRPr>
          </a:p>
          <a:p>
            <a:pPr marL="0" algn="l">
              <a:buClrTx/>
              <a:buSzTx/>
              <a:buFontTx/>
            </a:pPr>
            <a:r>
              <a:rPr lang="zh-CN" altLang="en-US" b="1">
                <a:sym typeface="+mn-ea"/>
              </a:rPr>
              <a:t>Real-time Information </a:t>
            </a:r>
            <a:r>
              <a:rPr lang="zh-CN" altLang="en-US" b="1">
                <a:latin typeface="Times New Roman" panose="02020603050405020304" pitchFamily="18" charset="0"/>
                <a:cs typeface="Times New Roman" panose="02020603050405020304" pitchFamily="18" charset="0"/>
                <a:sym typeface="+mn-ea"/>
              </a:rPr>
              <a:t>Need </a:t>
            </a:r>
            <a:r>
              <a:rPr lang="zh-CN" altLang="en-US" b="1">
                <a:sym typeface="+mn-ea"/>
              </a:rPr>
              <a:t>Detection</a:t>
            </a:r>
            <a:endParaRPr lang="zh-CN" altLang="en-US" b="1"/>
          </a:p>
          <a:p>
            <a:pPr marL="0" algn="l">
              <a:buClrTx/>
              <a:buSzTx/>
              <a:buFontTx/>
            </a:pPr>
            <a:endParaRPr lang="zh-CN" altLang="en-US"/>
          </a:p>
          <a:p>
            <a:pPr marL="0" algn="l">
              <a:buClrTx/>
              <a:buSzTx/>
              <a:buFontTx/>
            </a:pPr>
            <a:endParaRPr lang="zh-CN" altLang="en-US" sz="1800" b="0" i="0"/>
          </a:p>
          <a:p>
            <a:pPr marL="0" algn="l">
              <a:buClrTx/>
              <a:buSzTx/>
              <a:buFontTx/>
            </a:pPr>
            <a:endParaRPr lang="zh-CN" altLang="en-US" sz="1800" b="0" i="0"/>
          </a:p>
        </p:txBody>
      </p:sp>
      <p:pic>
        <p:nvPicPr>
          <p:cNvPr id="2" name="图片 1"/>
          <p:cNvPicPr>
            <a:picLocks noChangeAspect="1"/>
          </p:cNvPicPr>
          <p:nvPr/>
        </p:nvPicPr>
        <p:blipFill>
          <a:blip r:embed="rId5"/>
          <a:stretch>
            <a:fillRect/>
          </a:stretch>
        </p:blipFill>
        <p:spPr>
          <a:xfrm>
            <a:off x="6788785" y="790575"/>
            <a:ext cx="3878580" cy="5734685"/>
          </a:xfrm>
          <a:prstGeom prst="rect">
            <a:avLst/>
          </a:prstGeom>
        </p:spPr>
      </p:pic>
      <p:pic>
        <p:nvPicPr>
          <p:cNvPr id="3" name="图片 2"/>
          <p:cNvPicPr>
            <a:picLocks noChangeAspect="1"/>
          </p:cNvPicPr>
          <p:nvPr/>
        </p:nvPicPr>
        <p:blipFill>
          <a:blip r:embed="rId6"/>
          <a:stretch>
            <a:fillRect/>
          </a:stretch>
        </p:blipFill>
        <p:spPr>
          <a:xfrm>
            <a:off x="444500" y="2559685"/>
            <a:ext cx="2157730" cy="639445"/>
          </a:xfrm>
          <a:prstGeom prst="rect">
            <a:avLst/>
          </a:prstGeom>
        </p:spPr>
      </p:pic>
      <p:pic>
        <p:nvPicPr>
          <p:cNvPr id="7" name="图片 6"/>
          <p:cNvPicPr>
            <a:picLocks noChangeAspect="1"/>
          </p:cNvPicPr>
          <p:nvPr/>
        </p:nvPicPr>
        <p:blipFill>
          <a:blip r:embed="rId7"/>
          <a:stretch>
            <a:fillRect/>
          </a:stretch>
        </p:blipFill>
        <p:spPr>
          <a:xfrm>
            <a:off x="520700" y="3350895"/>
            <a:ext cx="2081530" cy="599440"/>
          </a:xfrm>
          <a:prstGeom prst="rect">
            <a:avLst/>
          </a:prstGeom>
        </p:spPr>
      </p:pic>
      <p:pic>
        <p:nvPicPr>
          <p:cNvPr id="8" name="图片 7"/>
          <p:cNvPicPr>
            <a:picLocks noChangeAspect="1"/>
          </p:cNvPicPr>
          <p:nvPr/>
        </p:nvPicPr>
        <p:blipFill>
          <a:blip r:embed="rId8"/>
          <a:stretch>
            <a:fillRect/>
          </a:stretch>
        </p:blipFill>
        <p:spPr>
          <a:xfrm>
            <a:off x="3058160" y="3296920"/>
            <a:ext cx="2062480" cy="581660"/>
          </a:xfrm>
          <a:prstGeom prst="rect">
            <a:avLst/>
          </a:prstGeom>
        </p:spPr>
      </p:pic>
      <p:pic>
        <p:nvPicPr>
          <p:cNvPr id="9" name="图片 8"/>
          <p:cNvPicPr>
            <a:picLocks noChangeAspect="1"/>
          </p:cNvPicPr>
          <p:nvPr/>
        </p:nvPicPr>
        <p:blipFill>
          <a:blip r:embed="rId9"/>
          <a:stretch>
            <a:fillRect/>
          </a:stretch>
        </p:blipFill>
        <p:spPr>
          <a:xfrm>
            <a:off x="383540" y="4211320"/>
            <a:ext cx="2057400" cy="754380"/>
          </a:xfrm>
          <a:prstGeom prst="rect">
            <a:avLst/>
          </a:prstGeom>
        </p:spPr>
      </p:pic>
      <p:pic>
        <p:nvPicPr>
          <p:cNvPr id="10" name="图片 9"/>
          <p:cNvPicPr>
            <a:picLocks noChangeAspect="1"/>
          </p:cNvPicPr>
          <p:nvPr/>
        </p:nvPicPr>
        <p:blipFill>
          <a:blip r:embed="rId10"/>
          <a:stretch>
            <a:fillRect/>
          </a:stretch>
        </p:blipFill>
        <p:spPr>
          <a:xfrm>
            <a:off x="383540" y="5226685"/>
            <a:ext cx="2947035" cy="588010"/>
          </a:xfrm>
          <a:prstGeom prst="rect">
            <a:avLst/>
          </a:prstGeom>
        </p:spPr>
      </p:pic>
      <p:sp>
        <p:nvSpPr>
          <p:cNvPr id="4" name="文本框 3"/>
          <p:cNvSpPr txBox="1"/>
          <p:nvPr/>
        </p:nvSpPr>
        <p:spPr>
          <a:xfrm>
            <a:off x="518795" y="1547495"/>
            <a:ext cx="5661660" cy="829945"/>
          </a:xfrm>
          <a:prstGeom prst="rect">
            <a:avLst/>
          </a:prstGeom>
        </p:spPr>
        <p:txBody>
          <a:bodyPr wrap="square">
            <a:spAutoFit/>
          </a:bodyPr>
          <a:p>
            <a:pPr marL="0" indent="0"/>
            <a:r>
              <a:rPr lang="en-US" altLang="zh-CN" sz="1600" i="0">
                <a:latin typeface="Times New Roman" panose="02020603050405020304" pitchFamily="18" charset="0"/>
                <a:ea typeface="-apple-system"/>
                <a:cs typeface="Times New Roman" panose="02020603050405020304" pitchFamily="18" charset="0"/>
              </a:rPr>
              <a:t>This method refines the retrieval activation process by evaluating not only the uncertainty of each token, but also its semantic contribution and the impact on the following context.</a:t>
            </a:r>
            <a:endParaRPr lang="en-US" altLang="zh-CN" sz="1600" i="0">
              <a:latin typeface="Times New Roman" panose="02020603050405020304" pitchFamily="18" charset="0"/>
              <a:ea typeface="-apple-system"/>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399" y="73228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4</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 name="标题占位符 1"/>
          <p:cNvSpPr txBox="1"/>
          <p:nvPr>
            <p:custDataLst>
              <p:tags r:id="rId4"/>
            </p:custDataLst>
          </p:nvPr>
        </p:nvSpPr>
        <p:spPr>
          <a:xfrm>
            <a:off x="1056005" y="95250"/>
            <a:ext cx="1546225" cy="53276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400" b="1" noProof="0" dirty="0">
                <a:ln>
                  <a:noFill/>
                </a:ln>
                <a:effectLst/>
                <a:uLnTx/>
                <a:uFillTx/>
                <a:latin typeface="Arial" panose="020B0604020202020204"/>
                <a:ea typeface="微软雅黑" panose="020B0503020204020204" pitchFamily="34" charset="-122"/>
                <a:cs typeface="+mn-cs"/>
                <a:sym typeface="+mn-ea"/>
              </a:rPr>
              <a:t>Method</a:t>
            </a:r>
            <a:endPar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p:txBody>
      </p:sp>
      <p:sp>
        <p:nvSpPr>
          <p:cNvPr id="3" name="文本框 2"/>
          <p:cNvSpPr txBox="1"/>
          <p:nvPr/>
        </p:nvSpPr>
        <p:spPr>
          <a:xfrm>
            <a:off x="450850" y="836295"/>
            <a:ext cx="6501130" cy="368300"/>
          </a:xfrm>
          <a:prstGeom prst="rect">
            <a:avLst/>
          </a:prstGeom>
          <a:noFill/>
        </p:spPr>
        <p:txBody>
          <a:bodyPr wrap="square" rtlCol="0">
            <a:spAutoFit/>
          </a:bodyPr>
          <a:p>
            <a:r>
              <a:rPr lang="zh-CN" altLang="en-US" b="1">
                <a:latin typeface="Times New Roman" panose="02020603050405020304" pitchFamily="18" charset="0"/>
                <a:cs typeface="Times New Roman" panose="02020603050405020304" pitchFamily="18" charset="0"/>
              </a:rPr>
              <a:t>Query Formulation based on Self-attention</a:t>
            </a:r>
            <a:r>
              <a:rPr lang="en-US" altLang="zh-CN" b="1">
                <a:latin typeface="Times New Roman" panose="02020603050405020304" pitchFamily="18" charset="0"/>
                <a:cs typeface="Times New Roman" panose="02020603050405020304" pitchFamily="18" charset="0"/>
              </a:rPr>
              <a:t>:</a:t>
            </a:r>
            <a:endParaRPr lang="en-US" altLang="zh-CN" b="1">
              <a:latin typeface="Times New Roman" panose="02020603050405020304" pitchFamily="18" charset="0"/>
              <a:cs typeface="Times New Roman" panose="02020603050405020304" pitchFamily="18" charset="0"/>
            </a:endParaRPr>
          </a:p>
        </p:txBody>
      </p:sp>
      <p:sp>
        <p:nvSpPr>
          <p:cNvPr id="2" name="文本框 1"/>
          <p:cNvSpPr txBox="1"/>
          <p:nvPr/>
        </p:nvSpPr>
        <p:spPr>
          <a:xfrm>
            <a:off x="450850" y="1308735"/>
            <a:ext cx="10756900" cy="2306955"/>
          </a:xfrm>
          <a:prstGeom prst="rect">
            <a:avLst/>
          </a:prstGeom>
        </p:spPr>
        <p:txBody>
          <a:bodyPr wrap="square">
            <a:spAutoFit/>
          </a:bodyPr>
          <a:p>
            <a:pPr marL="0" algn="l">
              <a:buClrTx/>
              <a:buSzTx/>
              <a:buFontTx/>
            </a:pPr>
            <a:r>
              <a:rPr lang="zh-CN" altLang="en-US" sz="1800" b="1" i="0">
                <a:latin typeface="Times New Roman" panose="02020603050405020304" pitchFamily="18" charset="0"/>
                <a:cs typeface="Times New Roman" panose="02020603050405020304" pitchFamily="18" charset="0"/>
              </a:rPr>
              <a:t>The query </a:t>
            </a:r>
            <a:r>
              <a:rPr lang="zh-CN" altLang="en-US" sz="1800" b="1" i="0">
                <a:latin typeface="Times New Roman" panose="02020603050405020304" pitchFamily="18" charset="0"/>
                <a:cs typeface="Times New Roman" panose="02020603050405020304" pitchFamily="18" charset="0"/>
              </a:rPr>
              <a:t>formulation steps: </a:t>
            </a:r>
            <a:endParaRPr lang="zh-CN" altLang="en-US" sz="1800" b="1" i="0">
              <a:latin typeface="Times New Roman" panose="02020603050405020304" pitchFamily="18" charset="0"/>
              <a:cs typeface="Times New Roman" panose="02020603050405020304" pitchFamily="18" charset="0"/>
            </a:endParaRPr>
          </a:p>
          <a:p>
            <a:pPr marL="0" algn="l">
              <a:buClrTx/>
              <a:buSzTx/>
              <a:buFontTx/>
            </a:pPr>
            <a:r>
              <a:rPr lang="zh-CN" altLang="en-US" sz="1800" b="0" i="0">
                <a:latin typeface="Times New Roman" panose="02020603050405020304" pitchFamily="18" charset="0"/>
                <a:cs typeface="Times New Roman" panose="02020603050405020304" pitchFamily="18" charset="0"/>
              </a:rPr>
              <a:t>(1) Extract the attention scores of the last Transformer layer Ai = {</a:t>
            </a:r>
            <a:r>
              <a:rPr lang="zh-CN" altLang="en-US" sz="1800" b="1" i="0">
                <a:latin typeface="Times New Roman" panose="02020603050405020304" pitchFamily="18" charset="0"/>
                <a:cs typeface="Times New Roman" panose="02020603050405020304" pitchFamily="18" charset="0"/>
              </a:rPr>
              <a:t>a</a:t>
            </a:r>
            <a:r>
              <a:rPr lang="zh-CN" altLang="en-US" sz="1800" b="1" i="0" baseline="-25000">
                <a:latin typeface="Times New Roman" panose="02020603050405020304" pitchFamily="18" charset="0"/>
                <a:cs typeface="Times New Roman" panose="02020603050405020304" pitchFamily="18" charset="0"/>
              </a:rPr>
              <a:t>i,1</a:t>
            </a:r>
            <a:r>
              <a:rPr lang="zh-CN" altLang="en-US" sz="1800" b="1" i="0">
                <a:latin typeface="Times New Roman" panose="02020603050405020304" pitchFamily="18" charset="0"/>
                <a:cs typeface="Times New Roman" panose="02020603050405020304" pitchFamily="18" charset="0"/>
              </a:rPr>
              <a:t>, a</a:t>
            </a:r>
            <a:r>
              <a:rPr lang="zh-CN" altLang="en-US" sz="1800" b="1" i="0" baseline="-25000">
                <a:latin typeface="Times New Roman" panose="02020603050405020304" pitchFamily="18" charset="0"/>
                <a:cs typeface="Times New Roman" panose="02020603050405020304" pitchFamily="18" charset="0"/>
              </a:rPr>
              <a:t>i,2</a:t>
            </a:r>
            <a:r>
              <a:rPr lang="zh-CN" altLang="en-US" sz="1800" b="1" i="0">
                <a:latin typeface="Times New Roman" panose="02020603050405020304" pitchFamily="18" charset="0"/>
                <a:cs typeface="Times New Roman" panose="02020603050405020304" pitchFamily="18" charset="0"/>
              </a:rPr>
              <a:t>, ..., a</a:t>
            </a:r>
            <a:r>
              <a:rPr lang="zh-CN" altLang="en-US" sz="1800" b="1" i="0" baseline="-25000">
                <a:latin typeface="Times New Roman" panose="02020603050405020304" pitchFamily="18" charset="0"/>
                <a:cs typeface="Times New Roman" panose="02020603050405020304" pitchFamily="18" charset="0"/>
              </a:rPr>
              <a:t>i,i−1</a:t>
            </a:r>
            <a:r>
              <a:rPr lang="zh-CN" altLang="en-US" sz="1800" b="0" i="0">
                <a:latin typeface="Times New Roman" panose="02020603050405020304" pitchFamily="18" charset="0"/>
                <a:cs typeface="Times New Roman" panose="02020603050405020304" pitchFamily="18" charset="0"/>
              </a:rPr>
              <a:t>} for each token t</a:t>
            </a:r>
            <a:r>
              <a:rPr lang="zh-CN" altLang="en-US" sz="1800" b="1" i="0" baseline="-25000">
                <a:latin typeface="Times New Roman" panose="02020603050405020304" pitchFamily="18" charset="0"/>
                <a:cs typeface="Times New Roman" panose="02020603050405020304" pitchFamily="18" charset="0"/>
              </a:rPr>
              <a:t>i</a:t>
            </a:r>
            <a:r>
              <a:rPr lang="zh-CN" altLang="en-US" sz="1800" b="0" i="0">
                <a:latin typeface="Times New Roman" panose="02020603050405020304" pitchFamily="18" charset="0"/>
                <a:cs typeface="Times New Roman" panose="02020603050405020304" pitchFamily="18" charset="0"/>
              </a:rPr>
              <a:t> in T, where a</a:t>
            </a:r>
            <a:r>
              <a:rPr lang="zh-CN" altLang="en-US" sz="1800" b="1" i="0" baseline="-25000">
                <a:latin typeface="Times New Roman" panose="02020603050405020304" pitchFamily="18" charset="0"/>
                <a:cs typeface="Times New Roman" panose="02020603050405020304" pitchFamily="18" charset="0"/>
              </a:rPr>
              <a:t>i,j</a:t>
            </a:r>
            <a:r>
              <a:rPr lang="zh-CN" altLang="en-US" sz="1800" b="0" i="0">
                <a:latin typeface="Times New Roman" panose="02020603050405020304" pitchFamily="18" charset="0"/>
                <a:cs typeface="Times New Roman" panose="02020603050405020304" pitchFamily="18" charset="0"/>
              </a:rPr>
              <a:t> represents the attention score assigned by t</a:t>
            </a:r>
            <a:r>
              <a:rPr lang="zh-CN" altLang="en-US" sz="1800" b="1" i="0" baseline="-25000">
                <a:latin typeface="Times New Roman" panose="02020603050405020304" pitchFamily="18" charset="0"/>
                <a:cs typeface="Times New Roman" panose="02020603050405020304" pitchFamily="18" charset="0"/>
              </a:rPr>
              <a:t>i</a:t>
            </a:r>
            <a:r>
              <a:rPr lang="zh-CN" altLang="en-US" sz="1800" b="0" i="0">
                <a:latin typeface="Times New Roman" panose="02020603050405020304" pitchFamily="18" charset="0"/>
                <a:cs typeface="Times New Roman" panose="02020603050405020304" pitchFamily="18" charset="0"/>
              </a:rPr>
              <a:t> to t</a:t>
            </a:r>
            <a:r>
              <a:rPr lang="zh-CN" altLang="en-US" sz="1800" b="1" i="0" baseline="-25000">
                <a:latin typeface="Times New Roman" panose="02020603050405020304" pitchFamily="18" charset="0"/>
                <a:cs typeface="Times New Roman" panose="02020603050405020304" pitchFamily="18" charset="0"/>
              </a:rPr>
              <a:t>j</a:t>
            </a:r>
            <a:r>
              <a:rPr lang="zh-CN" altLang="en-US" sz="1800" b="0" i="0">
                <a:latin typeface="Times New Roman" panose="02020603050405020304" pitchFamily="18" charset="0"/>
                <a:cs typeface="Times New Roman" panose="02020603050405020304" pitchFamily="18" charset="0"/>
              </a:rPr>
              <a:t>;</a:t>
            </a:r>
            <a:endParaRPr lang="zh-CN" altLang="en-US" sz="1800" b="0" i="0">
              <a:latin typeface="Times New Roman" panose="02020603050405020304" pitchFamily="18" charset="0"/>
              <a:cs typeface="Times New Roman" panose="02020603050405020304" pitchFamily="18" charset="0"/>
            </a:endParaRPr>
          </a:p>
          <a:p>
            <a:pPr marL="0" algn="l">
              <a:buClrTx/>
              <a:buSzTx/>
              <a:buFontTx/>
            </a:pPr>
            <a:r>
              <a:rPr lang="zh-CN" altLang="en-US" sz="1800" b="0" i="0">
                <a:latin typeface="Times New Roman" panose="02020603050405020304" pitchFamily="18" charset="0"/>
                <a:cs typeface="Times New Roman" panose="02020603050405020304" pitchFamily="18" charset="0"/>
              </a:rPr>
              <a:t>(2) Sort A</a:t>
            </a:r>
            <a:r>
              <a:rPr lang="zh-CN" altLang="en-US" sz="1800" b="0" i="0" baseline="-25000">
                <a:latin typeface="Times New Roman" panose="02020603050405020304" pitchFamily="18" charset="0"/>
                <a:cs typeface="Times New Roman" panose="02020603050405020304" pitchFamily="18" charset="0"/>
              </a:rPr>
              <a:t>i</a:t>
            </a:r>
            <a:r>
              <a:rPr lang="zh-CN" altLang="en-US" sz="1800" b="0" i="0">
                <a:latin typeface="Times New Roman" panose="02020603050405020304" pitchFamily="18" charset="0"/>
                <a:cs typeface="Times New Roman" panose="02020603050405020304" pitchFamily="18" charset="0"/>
              </a:rPr>
              <a:t> in descending order to identify the top n tokens with the highest attention scores; </a:t>
            </a:r>
            <a:endParaRPr lang="zh-CN" altLang="en-US" sz="1800" b="0" i="0">
              <a:latin typeface="Times New Roman" panose="02020603050405020304" pitchFamily="18" charset="0"/>
              <a:cs typeface="Times New Roman" panose="02020603050405020304" pitchFamily="18" charset="0"/>
            </a:endParaRPr>
          </a:p>
          <a:p>
            <a:pPr marL="0" algn="l">
              <a:buClrTx/>
              <a:buSzTx/>
              <a:buFontTx/>
            </a:pPr>
            <a:r>
              <a:rPr lang="zh-CN" altLang="en-US" sz="1800" b="0" i="0">
                <a:latin typeface="Times New Roman" panose="02020603050405020304" pitchFamily="18" charset="0"/>
                <a:cs typeface="Times New Roman" panose="02020603050405020304" pitchFamily="18" charset="0"/>
              </a:rPr>
              <a:t>(3) Find the words corresponding to these tokens from the vocabulary and arrange them according to their original order in the text; </a:t>
            </a:r>
            <a:endParaRPr lang="zh-CN" altLang="en-US" sz="1800" b="0" i="0">
              <a:latin typeface="Times New Roman" panose="02020603050405020304" pitchFamily="18" charset="0"/>
              <a:cs typeface="Times New Roman" panose="02020603050405020304" pitchFamily="18" charset="0"/>
            </a:endParaRPr>
          </a:p>
          <a:p>
            <a:pPr marL="0" algn="l">
              <a:buClrTx/>
              <a:buSzTx/>
              <a:buFontTx/>
            </a:pPr>
            <a:r>
              <a:rPr lang="zh-CN" altLang="en-US" sz="1800" b="0" i="0">
                <a:latin typeface="Times New Roman" panose="02020603050405020304" pitchFamily="18" charset="0"/>
                <a:cs typeface="Times New Roman" panose="02020603050405020304" pitchFamily="18" charset="0"/>
              </a:rPr>
              <a:t>(4) Construct the query Q</a:t>
            </a:r>
            <a:r>
              <a:rPr lang="zh-CN" altLang="en-US" sz="1800" b="1" i="0" baseline="-25000">
                <a:latin typeface="Times New Roman" panose="02020603050405020304" pitchFamily="18" charset="0"/>
                <a:cs typeface="Times New Roman" panose="02020603050405020304" pitchFamily="18" charset="0"/>
              </a:rPr>
              <a:t>i</a:t>
            </a:r>
            <a:r>
              <a:rPr lang="zh-CN" altLang="en-US" sz="1800" b="0" i="0">
                <a:latin typeface="Times New Roman" panose="02020603050405020304" pitchFamily="18" charset="0"/>
                <a:cs typeface="Times New Roman" panose="02020603050405020304" pitchFamily="18" charset="0"/>
              </a:rPr>
              <a:t> using the words from these top n tokens, ensuring the query reflects the most relevant aspects of the context as determined by the LLM’s self-attention mechanism.</a:t>
            </a:r>
            <a:endParaRPr lang="zh-CN" altLang="en-US" sz="1800" b="0" i="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399" y="73228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4</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 name="标题占位符 1"/>
          <p:cNvSpPr txBox="1"/>
          <p:nvPr>
            <p:custDataLst>
              <p:tags r:id="rId4"/>
            </p:custDataLst>
          </p:nvPr>
        </p:nvSpPr>
        <p:spPr>
          <a:xfrm>
            <a:off x="1056005" y="95250"/>
            <a:ext cx="1546225" cy="53276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400" b="1" noProof="0" dirty="0">
                <a:ln>
                  <a:noFill/>
                </a:ln>
                <a:effectLst/>
                <a:uLnTx/>
                <a:uFillTx/>
                <a:latin typeface="Arial" panose="020B0604020202020204"/>
                <a:ea typeface="微软雅黑" panose="020B0503020204020204" pitchFamily="34" charset="-122"/>
                <a:cs typeface="+mn-cs"/>
                <a:sym typeface="+mn-ea"/>
              </a:rPr>
              <a:t>Method</a:t>
            </a:r>
            <a:endPar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p:txBody>
      </p:sp>
      <p:sp>
        <p:nvSpPr>
          <p:cNvPr id="4" name="文本框 3"/>
          <p:cNvSpPr txBox="1"/>
          <p:nvPr/>
        </p:nvSpPr>
        <p:spPr>
          <a:xfrm>
            <a:off x="374015" y="1032193"/>
            <a:ext cx="5080000" cy="368300"/>
          </a:xfrm>
          <a:prstGeom prst="rect">
            <a:avLst/>
          </a:prstGeom>
        </p:spPr>
        <p:txBody>
          <a:bodyPr>
            <a:spAutoFit/>
          </a:bodyPr>
          <a:p>
            <a:pPr algn="l">
              <a:buClrTx/>
              <a:buSzTx/>
              <a:buFontTx/>
            </a:pPr>
            <a:r>
              <a:rPr lang="zh-CN" altLang="en-US" sz="1800" b="1">
                <a:latin typeface="Times New Roman" panose="02020603050405020304" pitchFamily="18" charset="0"/>
                <a:cs typeface="Times New Roman" panose="02020603050405020304" pitchFamily="18" charset="0"/>
              </a:rPr>
              <a:t>Continue Generation after Retrieval</a:t>
            </a:r>
            <a:r>
              <a:rPr lang="zh-CN" altLang="en-US" sz="1800" b="0"/>
              <a:t> </a:t>
            </a:r>
            <a:endParaRPr lang="zh-CN" altLang="en-US" sz="1800" b="0"/>
          </a:p>
        </p:txBody>
      </p:sp>
      <p:pic>
        <p:nvPicPr>
          <p:cNvPr id="6" name="图片 5"/>
          <p:cNvPicPr>
            <a:picLocks noChangeAspect="1"/>
          </p:cNvPicPr>
          <p:nvPr/>
        </p:nvPicPr>
        <p:blipFill>
          <a:blip r:embed="rId5"/>
          <a:stretch>
            <a:fillRect/>
          </a:stretch>
        </p:blipFill>
        <p:spPr>
          <a:xfrm>
            <a:off x="8254365" y="4379595"/>
            <a:ext cx="2308860" cy="638175"/>
          </a:xfrm>
          <a:prstGeom prst="rect">
            <a:avLst/>
          </a:prstGeom>
        </p:spPr>
      </p:pic>
      <p:pic>
        <p:nvPicPr>
          <p:cNvPr id="7" name="图片 6"/>
          <p:cNvPicPr>
            <a:picLocks noChangeAspect="1"/>
          </p:cNvPicPr>
          <p:nvPr/>
        </p:nvPicPr>
        <p:blipFill>
          <a:blip r:embed="rId6"/>
          <a:stretch>
            <a:fillRect/>
          </a:stretch>
        </p:blipFill>
        <p:spPr>
          <a:xfrm>
            <a:off x="2393950" y="2827655"/>
            <a:ext cx="5304155" cy="3742055"/>
          </a:xfrm>
          <a:prstGeom prst="rect">
            <a:avLst/>
          </a:prstGeom>
        </p:spPr>
      </p:pic>
      <p:sp>
        <p:nvSpPr>
          <p:cNvPr id="2" name="文本框 1"/>
          <p:cNvSpPr txBox="1"/>
          <p:nvPr/>
        </p:nvSpPr>
        <p:spPr>
          <a:xfrm>
            <a:off x="383540" y="1471930"/>
            <a:ext cx="11447145" cy="922020"/>
          </a:xfrm>
          <a:prstGeom prst="rect">
            <a:avLst/>
          </a:prstGeom>
        </p:spPr>
        <p:txBody>
          <a:bodyPr wrap="square">
            <a:spAutoFit/>
          </a:bodyPr>
          <a:p>
            <a:pPr marL="0" indent="0"/>
            <a:r>
              <a:rPr lang="en-US" altLang="zh-CN" b="0" i="0">
                <a:latin typeface="Times New Roman" panose="02020603050405020304" pitchFamily="18" charset="0"/>
                <a:ea typeface="-apple-system"/>
                <a:cs typeface="Times New Roman" panose="02020603050405020304" pitchFamily="18" charset="0"/>
              </a:rPr>
              <a:t>The QFS module creates the query and utilizes an off-the-shelf retrieval model to retrieve relevant information from external knowledge bases. Suppose the retrieved documents are denoted as D</a:t>
            </a:r>
            <a:r>
              <a:rPr lang="en-US" altLang="zh-CN" b="0" i="0" baseline="-25000">
                <a:latin typeface="Times New Roman" panose="02020603050405020304" pitchFamily="18" charset="0"/>
                <a:ea typeface="-apple-system"/>
                <a:cs typeface="Times New Roman" panose="02020603050405020304" pitchFamily="18" charset="0"/>
              </a:rPr>
              <a:t>i1</a:t>
            </a:r>
            <a:r>
              <a:rPr lang="en-US" altLang="zh-CN" b="0" i="0">
                <a:latin typeface="Times New Roman" panose="02020603050405020304" pitchFamily="18" charset="0"/>
                <a:ea typeface="-apple-system"/>
                <a:cs typeface="Times New Roman" panose="02020603050405020304" pitchFamily="18" charset="0"/>
              </a:rPr>
              <a:t>, D</a:t>
            </a:r>
            <a:r>
              <a:rPr lang="en-US" altLang="zh-CN" b="0" i="0" baseline="-25000">
                <a:latin typeface="Times New Roman" panose="02020603050405020304" pitchFamily="18" charset="0"/>
                <a:ea typeface="-apple-system"/>
                <a:cs typeface="Times New Roman" panose="02020603050405020304" pitchFamily="18" charset="0"/>
              </a:rPr>
              <a:t>i2</a:t>
            </a:r>
            <a:r>
              <a:rPr lang="en-US" altLang="zh-CN" b="0" i="0">
                <a:latin typeface="Times New Roman" panose="02020603050405020304" pitchFamily="18" charset="0"/>
                <a:ea typeface="-apple-system"/>
                <a:cs typeface="Times New Roman" panose="02020603050405020304" pitchFamily="18" charset="0"/>
              </a:rPr>
              <a:t>, and D</a:t>
            </a:r>
            <a:r>
              <a:rPr lang="en-US" altLang="zh-CN" b="0" i="0" baseline="-25000">
                <a:latin typeface="Times New Roman" panose="02020603050405020304" pitchFamily="18" charset="0"/>
                <a:ea typeface="-apple-system"/>
                <a:cs typeface="Times New Roman" panose="02020603050405020304" pitchFamily="18" charset="0"/>
              </a:rPr>
              <a:t>i3</a:t>
            </a:r>
            <a:r>
              <a:rPr lang="en-US" altLang="zh-CN" b="0" i="0">
                <a:latin typeface="Times New Roman" panose="02020603050405020304" pitchFamily="18" charset="0"/>
                <a:ea typeface="-apple-system"/>
                <a:cs typeface="Times New Roman" panose="02020603050405020304" pitchFamily="18" charset="0"/>
              </a:rPr>
              <a:t>. Upon successful retrieval, the next step of the dynamic RAG framework is to integrate this external knowledge into the LLM’s generation process</a:t>
            </a:r>
            <a:endParaRPr lang="en-US" altLang="zh-CN" b="0" i="0">
              <a:latin typeface="Times New Roman" panose="02020603050405020304" pitchFamily="18" charset="0"/>
              <a:ea typeface="-apple-system"/>
              <a:cs typeface="Times New Roman" panose="02020603050405020304" pitchFamily="18" charset="0"/>
            </a:endParaRPr>
          </a:p>
        </p:txBody>
      </p:sp>
      <p:sp>
        <p:nvSpPr>
          <p:cNvPr id="3" name="文本框 2"/>
          <p:cNvSpPr txBox="1"/>
          <p:nvPr/>
        </p:nvSpPr>
        <p:spPr>
          <a:xfrm>
            <a:off x="3936365" y="2551430"/>
            <a:ext cx="2908300" cy="398780"/>
          </a:xfrm>
          <a:prstGeom prst="rect">
            <a:avLst/>
          </a:prstGeom>
        </p:spPr>
        <p:txBody>
          <a:bodyPr wrap="square">
            <a:spAutoFit/>
          </a:bodyPr>
          <a:p>
            <a:pPr marL="0" indent="0"/>
            <a:r>
              <a:rPr lang="en-US" altLang="zh-CN" sz="2000" b="1" i="0">
                <a:latin typeface="Times New Roman" panose="02020603050405020304" pitchFamily="18" charset="0"/>
                <a:ea typeface="-apple-system"/>
                <a:cs typeface="Times New Roman" panose="02020603050405020304" pitchFamily="18" charset="0"/>
              </a:rPr>
              <a:t>prompt template</a:t>
            </a:r>
            <a:endParaRPr lang="en-US" altLang="zh-CN" sz="2000" b="1" i="0">
              <a:latin typeface="Times New Roman" panose="02020603050405020304" pitchFamily="18" charset="0"/>
              <a:ea typeface="-apple-system"/>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TABLE_ENDDRAG_ORIGIN_RECT" val="855*417"/>
  <p:tag name="TABLE_ENDDRAG_RECT" val="52*66*855*417"/>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TABLE_ENDDRAG_ORIGIN_RECT" val="482*229"/>
  <p:tag name="TABLE_ENDDRAG_RECT" val="443*154*482*229"/>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UNIT_PLACING_PICTURE_USER_VIEWPORT" val="{&quot;height&quot;:875.4409448818898,&quot;width&quot;:2988.7464566929134}"/>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COMMONDATA" val="eyJoZGlkIjoiMGM1MzI4NmMyYmZjYzMxMjU2NTNkNWQ4NDc1MzJkMjYifQ=="/>
  <p:tag name="KSO_WPP_MARK_KEY" val="fd36f17d-5434-465f-afe9-55547e8cda33"/>
  <p:tag name="commondata" val="eyJoZGlkIjoiNzcwYmMzM2I3MjU3ZDkwMGExMzJjZjljN2IyN2Y2ODcifQ=="/>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6411</Words>
  <Application>WPS 演示</Application>
  <PresentationFormat>宽屏</PresentationFormat>
  <Paragraphs>228</Paragraphs>
  <Slides>16</Slides>
  <Notes>32</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16</vt:i4>
      </vt:variant>
    </vt:vector>
  </HeadingPairs>
  <TitlesOfParts>
    <vt:vector size="30" baseType="lpstr">
      <vt:lpstr>Arial</vt:lpstr>
      <vt:lpstr>宋体</vt:lpstr>
      <vt:lpstr>Wingdings</vt:lpstr>
      <vt:lpstr>Calibri</vt:lpstr>
      <vt:lpstr>等线</vt:lpstr>
      <vt:lpstr>Times New Roman</vt:lpstr>
      <vt:lpstr>微软雅黑</vt:lpstr>
      <vt:lpstr>Arial</vt:lpstr>
      <vt:lpstr>-apple-system</vt:lpstr>
      <vt:lpstr>Segoe Print</vt:lpstr>
      <vt:lpstr>Wingdings</vt:lpstr>
      <vt:lpstr>Arial Unicode MS</vt:lpstr>
      <vt:lpstr>等线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 奕婷</dc:creator>
  <cp:lastModifiedBy>张文亮</cp:lastModifiedBy>
  <cp:revision>935</cp:revision>
  <dcterms:created xsi:type="dcterms:W3CDTF">2023-06-20T13:38:00Z</dcterms:created>
  <dcterms:modified xsi:type="dcterms:W3CDTF">2024-12-18T01:09:12Z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54E6BB77CACD48B09E3FAAD52897EAA7_13</vt:lpwstr>
  </property>
  <property fmtid="{D5CDD505-2E9C-101B-9397-08002B2CF9AE}" pid="3" name="KSOProductBuildVer">
    <vt:lpwstr>2052-12.1.0.19302</vt:lpwstr>
  </property>
</Properties>
</file>