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3360" r:id="rId3"/>
    <p:sldId id="3255" r:id="rId5"/>
    <p:sldId id="3326" r:id="rId6"/>
    <p:sldId id="3391" r:id="rId7"/>
    <p:sldId id="3349" r:id="rId8"/>
    <p:sldId id="3350" r:id="rId9"/>
    <p:sldId id="3392" r:id="rId10"/>
    <p:sldId id="3376" r:id="rId11"/>
    <p:sldId id="3330" r:id="rId12"/>
    <p:sldId id="3385" r:id="rId13"/>
    <p:sldId id="3231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1" userDrawn="1">
          <p15:clr>
            <a:srgbClr val="A4A3A4"/>
          </p15:clr>
        </p15:guide>
        <p15:guide id="2" pos="38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299"/>
    <a:srgbClr val="D5D4F4"/>
    <a:srgbClr val="0000FF"/>
    <a:srgbClr val="C5D3ED"/>
    <a:srgbClr val="C0BFEF"/>
    <a:srgbClr val="8684E0"/>
    <a:srgbClr val="585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0" autoAdjust="0"/>
    <p:restoredTop sz="77278" autoAdjust="0"/>
  </p:normalViewPr>
  <p:slideViewPr>
    <p:cSldViewPr snapToGrid="0" showGuides="1">
      <p:cViewPr varScale="1">
        <p:scale>
          <a:sx n="76" d="100"/>
          <a:sy n="76" d="100"/>
        </p:scale>
        <p:origin x="778" y="58"/>
      </p:cViewPr>
      <p:guideLst>
        <p:guide orient="horz" pos="2271"/>
        <p:guide pos="38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30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8B3B6-8A1D-4E8B-BAE6-9A18D5E163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9285D-A613-4B05-AB9C-97E972355E7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A8359-47D7-4F8C-9963-BF118581D0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EECF4-4BA1-44BE-9845-09E73C2C98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EECF4-4BA1-44BE-9845-09E73C2C98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论文将进化算法与多目标强化学习</a:t>
            </a:r>
            <a:r>
              <a:rPr lang="en-US" altLang="zh-CN"/>
              <a:t> (MORL) </a:t>
            </a:r>
            <a:r>
              <a:rPr lang="zh-CN" altLang="en-US"/>
              <a:t>结合，提出了</a:t>
            </a:r>
            <a:r>
              <a:rPr lang="en-US" altLang="zh-CN"/>
              <a:t>EMORL-TCTO</a:t>
            </a:r>
            <a:r>
              <a:rPr lang="zh-CN" altLang="en-US"/>
              <a:t>算法，以解决无人机辅助移动边缘计算中的轨迹控制和任务卸载</a:t>
            </a:r>
            <a:r>
              <a:rPr lang="en-US" altLang="zh-CN"/>
              <a:t> (TCTO) </a:t>
            </a:r>
            <a:r>
              <a:rPr lang="zh-CN" altLang="en-US"/>
              <a:t>问题。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Lmax</a:t>
            </a:r>
            <a:r>
              <a:rPr lang="zh-CN" altLang="en-US"/>
              <a:t>是队列允许存储的最大任务数。如果队列满了，新生成的任务会被丢弃。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桨叶剖面功耗：</a:t>
            </a:r>
            <a:r>
              <a:rPr lang="en-US" altLang="zh-CN"/>
              <a:t> </a:t>
            </a:r>
            <a:r>
              <a:rPr lang="zh-CN" altLang="en-US"/>
              <a:t>由于桨叶与空气摩擦引起，主要与旋翼速度有关。</a:t>
            </a:r>
            <a:endParaRPr lang="zh-CN" altLang="en-US"/>
          </a:p>
          <a:p>
            <a:r>
              <a:rPr lang="zh-CN" altLang="en-US"/>
              <a:t>诱导功耗：</a:t>
            </a:r>
            <a:r>
              <a:rPr lang="en-US" altLang="zh-CN"/>
              <a:t> </a:t>
            </a:r>
            <a:r>
              <a:rPr lang="zh-CN" altLang="en-US"/>
              <a:t>产生升力克服重力的能耗，主要在悬停和低速飞行时占主导。</a:t>
            </a:r>
            <a:endParaRPr lang="zh-CN" altLang="en-US"/>
          </a:p>
          <a:p>
            <a:r>
              <a:rPr lang="zh-CN" altLang="en-US"/>
              <a:t>寄生功耗：</a:t>
            </a:r>
            <a:r>
              <a:rPr lang="en-US" altLang="zh-CN"/>
              <a:t> </a:t>
            </a:r>
            <a:r>
              <a:rPr lang="zh-CN" altLang="en-US"/>
              <a:t>机体在空气中移动时的阻力能耗，随速度增加而迅速增大，高速飞行时占主导地位。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τ</a:t>
            </a:r>
            <a:r>
              <a:rPr lang="zh-CN" altLang="en-US"/>
              <a:t>：任务队列单位任务的等待时间。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Warm-up Stage (</a:t>
            </a:r>
            <a:r>
              <a:rPr lang="zh-CN" altLang="en-US"/>
              <a:t>预热阶段</a:t>
            </a:r>
            <a:r>
              <a:rPr lang="en-US" altLang="zh-CN"/>
              <a:t>)</a:t>
            </a:r>
            <a:r>
              <a:rPr lang="zh-CN" altLang="en-US"/>
              <a:t>：</a:t>
            </a:r>
            <a:endParaRPr lang="en-US" altLang="zh-CN"/>
          </a:p>
          <a:p>
            <a:r>
              <a:rPr lang="zh-CN" altLang="en-US"/>
              <a:t>通过多任务多目标</a:t>
            </a:r>
            <a:r>
              <a:rPr lang="en-US" altLang="zh-CN"/>
              <a:t>PPO (MMPPO) </a:t>
            </a:r>
            <a:r>
              <a:rPr lang="zh-CN" altLang="en-US"/>
              <a:t>生成初始的后代任务种群。</a:t>
            </a:r>
            <a:endParaRPr lang="zh-CN" altLang="en-US"/>
          </a:p>
          <a:p>
            <a:r>
              <a:rPr lang="zh-CN" altLang="en-US"/>
              <a:t>这一阶段为进化阶段提供了高质量的初始化种群，避免了随机初始化导致的收敛速度慢和解的质量差的问题。</a:t>
            </a:r>
            <a:endParaRPr lang="zh-CN" altLang="en-US"/>
          </a:p>
          <a:p>
            <a:r>
              <a:rPr lang="en-US" altLang="zh-CN"/>
              <a:t>Evolutionary Stage (</a:t>
            </a:r>
            <a:r>
              <a:rPr lang="zh-CN" altLang="en-US"/>
              <a:t>进化阶段</a:t>
            </a:r>
            <a:r>
              <a:rPr lang="en-US" altLang="zh-CN"/>
              <a:t>)</a:t>
            </a:r>
            <a:r>
              <a:rPr lang="zh-CN" altLang="en-US"/>
              <a:t>：</a:t>
            </a:r>
            <a:endParaRPr lang="en-US" altLang="zh-CN"/>
          </a:p>
          <a:p>
            <a:r>
              <a:rPr lang="zh-CN" altLang="en-US"/>
              <a:t>使用任务种群更新</a:t>
            </a:r>
            <a:r>
              <a:rPr lang="en-US" altLang="zh-CN"/>
              <a:t> (TPU) </a:t>
            </a:r>
            <a:r>
              <a:rPr lang="zh-CN" altLang="en-US"/>
              <a:t>机制对任务种群进行动态优化和更新。</a:t>
            </a:r>
            <a:endParaRPr lang="zh-CN" altLang="en-US"/>
          </a:p>
          <a:p>
            <a:r>
              <a:rPr lang="zh-CN" altLang="en-US"/>
              <a:t>将任务种群与权重向量动态匹配，通过目标值进行选择和替换，确保任务种群始终向</a:t>
            </a:r>
            <a:r>
              <a:rPr lang="en-US" altLang="zh-CN"/>
              <a:t> Pareto </a:t>
            </a:r>
            <a:r>
              <a:rPr lang="zh-CN" altLang="en-US"/>
              <a:t>前沿逼近。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 NSGA-II</a:t>
            </a:r>
            <a:r>
              <a:rPr lang="zh-CN" altLang="en-US"/>
              <a:t>：一种经典的基于非支配排序的多目标进化算法，通过精英策略生成</a:t>
            </a:r>
            <a:r>
              <a:rPr lang="en-US" altLang="zh-CN"/>
              <a:t> Pareto </a:t>
            </a:r>
            <a:r>
              <a:rPr lang="zh-CN" altLang="en-US"/>
              <a:t>前沿解，但适应动态场景能力较弱。</a:t>
            </a:r>
            <a:endParaRPr lang="en-US" altLang="zh-CN"/>
          </a:p>
          <a:p>
            <a:r>
              <a:rPr lang="en-US" altLang="zh-CN"/>
              <a:t>2. MOEA/D</a:t>
            </a:r>
            <a:r>
              <a:rPr lang="zh-CN" altLang="en-US"/>
              <a:t>：基于分解的多目标进化算法，将多目标问题分解为多个子问题并逐个求解，适合静态场景优化。</a:t>
            </a:r>
            <a:endParaRPr lang="en-US" altLang="zh-CN"/>
          </a:p>
          <a:p>
            <a:r>
              <a:rPr lang="en-US" altLang="zh-CN"/>
              <a:t>3. EDDPG</a:t>
            </a:r>
            <a:r>
              <a:rPr lang="zh-CN" altLang="en-US"/>
              <a:t>：基于多任务多目标</a:t>
            </a:r>
            <a:r>
              <a:rPr lang="en-US" altLang="zh-CN"/>
              <a:t> DDPG </a:t>
            </a:r>
            <a:r>
              <a:rPr lang="zh-CN" altLang="en-US"/>
              <a:t>的强化学习变体，通过进化机制生成</a:t>
            </a:r>
            <a:r>
              <a:rPr lang="en-US" altLang="zh-CN"/>
              <a:t> Pareto </a:t>
            </a:r>
            <a:r>
              <a:rPr lang="zh-CN" altLang="en-US"/>
              <a:t>前沿解，适应动态环境但收敛速度较慢。</a:t>
            </a:r>
            <a:endParaRPr lang="en-US" altLang="zh-CN"/>
          </a:p>
          <a:p>
            <a:r>
              <a:rPr lang="en-US" altLang="zh-CN"/>
              <a:t>4. ETD3</a:t>
            </a:r>
            <a:r>
              <a:rPr lang="zh-CN" altLang="en-US"/>
              <a:t>：基于多任务多目标</a:t>
            </a:r>
            <a:r>
              <a:rPr lang="en-US" altLang="zh-CN"/>
              <a:t> TD3 </a:t>
            </a:r>
            <a:r>
              <a:rPr lang="zh-CN" altLang="en-US"/>
              <a:t>的强化学习变体，通过减少过估计误差优化策略性能，适用于连续控制任务。</a:t>
            </a:r>
            <a:endParaRPr lang="zh-CN" altLang="en-US"/>
          </a:p>
          <a:p>
            <a:r>
              <a:rPr lang="en-US" altLang="zh-CN"/>
              <a:t>5. EMORL</a:t>
            </a:r>
            <a:r>
              <a:rPr lang="zh-CN" altLang="en-US"/>
              <a:t>：原始的进化多目标强化学习算法，用于多目标控制问题，但未引入任务保留机制，解的质量稍逊。</a:t>
            </a:r>
            <a:endParaRPr lang="en-US" altLang="zh-CN"/>
          </a:p>
          <a:p>
            <a:r>
              <a:rPr lang="en-US" altLang="zh-CN"/>
              <a:t>6. EMORL-TCTO</a:t>
            </a:r>
            <a:r>
              <a:rPr lang="zh-CN" altLang="en-US"/>
              <a:t>：本文提出的改进版</a:t>
            </a:r>
            <a:r>
              <a:rPr lang="en-US" altLang="zh-CN"/>
              <a:t> EMORL</a:t>
            </a:r>
            <a:r>
              <a:rPr lang="zh-CN" altLang="en-US"/>
              <a:t>，结合</a:t>
            </a:r>
            <a:r>
              <a:rPr lang="en-US" altLang="zh-CN"/>
              <a:t> MMPPO </a:t>
            </a:r>
            <a:r>
              <a:rPr lang="zh-CN" altLang="en-US"/>
              <a:t>和任务保留机制，能够生成高质量的</a:t>
            </a:r>
            <a:r>
              <a:rPr lang="en-US" altLang="zh-CN"/>
              <a:t> Pareto </a:t>
            </a:r>
            <a:r>
              <a:rPr lang="zh-CN" altLang="en-US"/>
              <a:t>最优策略集，性能优越。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442C-FCD2-43A6-8EF0-E847FDF90A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0BAE-6D4D-4FBC-9289-00EC79ADBD8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0F50-CCAE-46FA-977D-D341E443A85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4190-4EC0-4FED-AAC6-DF066069335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47BB-B1F4-43CD-8D83-C16ECF620B3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2C69-C84B-4BA5-9ABB-AEDA01D3915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67F44-C328-4646-AEAE-FF134FB80EB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E4CF-2896-408A-AD4D-4BFDFF34365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1B06-EB6F-44B2-B162-3E0A3266BA1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8E07-74D0-4744-87FD-8736F1DB03B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D423-E00C-487A-9966-FC60FB27827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01D45-E86C-4308-BDBB-844C1B16FBF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RouteNet-Erlang: A Graph Neural Network for Network Performance Evaluation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41889-A46D-48B6-B0A0-FDDAA2E921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image" Target="file:////var/folders/6w/0ftrt2wj1sx03zt3_zycm4_c0000gn/T/com.microsoft.Powerpoint/converted_emf.emf" TargetMode="Externa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33" name="圆角矩形 32"/>
          <p:cNvSpPr/>
          <p:nvPr/>
        </p:nvSpPr>
        <p:spPr>
          <a:xfrm>
            <a:off x="6726879" y="1134124"/>
            <a:ext cx="5458771" cy="1814651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731363"/>
            <a:ext cx="12192000" cy="2207895"/>
          </a:xfrm>
          <a:prstGeom prst="rect">
            <a:avLst/>
          </a:prstGeom>
          <a:solidFill>
            <a:srgbClr val="1A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3200" b="1" dirty="0">
                <a:latin typeface="+mj-ea"/>
                <a:ea typeface="+mj-ea"/>
              </a:rPr>
              <a:t> </a:t>
            </a:r>
            <a:r>
              <a:rPr lang="en-GB" altLang="zh-CN" sz="2800" b="1" dirty="0">
                <a:latin typeface="+mj-ea"/>
                <a:ea typeface="+mj-ea"/>
              </a:rPr>
              <a:t>      </a:t>
            </a:r>
            <a:r>
              <a:rPr lang="en-US" altLang="en-GB" sz="2800" b="1" dirty="0">
                <a:latin typeface="+mj-ea"/>
                <a:ea typeface="+mj-ea"/>
              </a:rPr>
              <a:t>                  </a:t>
            </a:r>
            <a:r>
              <a:rPr lang="en-GB" altLang="zh-CN" sz="2800" b="1" dirty="0">
                <a:latin typeface="+mj-ea"/>
                <a:ea typeface="+mj-ea"/>
              </a:rPr>
              <a:t> </a:t>
            </a:r>
            <a:r>
              <a:rPr lang="en-US" altLang="en-GB" sz="2800" b="1" dirty="0">
                <a:latin typeface="+mj-ea"/>
                <a:ea typeface="+mj-ea"/>
              </a:rPr>
              <a:t>      </a:t>
            </a:r>
            <a:r>
              <a:rPr lang="en-US" altLang="zh-CN" sz="2800" b="1" dirty="0">
                <a:latin typeface="+mj-ea"/>
                <a:ea typeface="+mj-ea"/>
              </a:rPr>
              <a:t>Evolutionary Multi-Objective Reinforcement Learning Based                             Trajectory Control and Task Offloading in UAV-AssistedMobile Edge Computing</a:t>
            </a:r>
            <a:endParaRPr lang="en-US" altLang="zh-CN" sz="2800" b="1" dirty="0">
              <a:latin typeface="+mj-ea"/>
              <a:ea typeface="+mj-ea"/>
            </a:endParaRPr>
          </a:p>
          <a:p>
            <a:pPr algn="ctr"/>
            <a:r>
              <a:rPr lang="en-US" altLang="zh-CN" sz="2800" b="1" dirty="0">
                <a:latin typeface="+mj-ea"/>
                <a:ea typeface="+mj-ea"/>
              </a:rPr>
              <a:t>                                                                    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IEEE Transactions on Mobile Computing (2023)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019602" y="4570768"/>
            <a:ext cx="214672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53D3A"/>
                </a:solidFill>
              </a:rPr>
              <a:t>汇报人：费文龙</a:t>
            </a:r>
            <a:endParaRPr lang="en-US" altLang="zh-CN" b="1" dirty="0">
              <a:solidFill>
                <a:srgbClr val="453D3A"/>
              </a:solidFill>
            </a:endParaRPr>
          </a:p>
          <a:p>
            <a:endParaRPr lang="en-US" altLang="zh-CN" b="1" dirty="0">
              <a:solidFill>
                <a:srgbClr val="453D3A"/>
              </a:solidFill>
            </a:endParaRPr>
          </a:p>
          <a:p>
            <a:r>
              <a:rPr lang="zh-CN" altLang="en-US" b="1" dirty="0">
                <a:solidFill>
                  <a:srgbClr val="453D3A"/>
                </a:solidFill>
              </a:rPr>
              <a:t>日期：</a:t>
            </a:r>
            <a:r>
              <a:rPr lang="en-US" altLang="zh-CN" b="1" dirty="0">
                <a:solidFill>
                  <a:srgbClr val="453D3A"/>
                </a:solidFill>
              </a:rPr>
              <a:t>2024.12. 18</a:t>
            </a:r>
            <a:endParaRPr lang="en-US" altLang="zh-CN" b="1" dirty="0">
              <a:solidFill>
                <a:srgbClr val="453D3A"/>
              </a:solidFill>
            </a:endParaRPr>
          </a:p>
        </p:txBody>
      </p:sp>
      <p:pic>
        <p:nvPicPr>
          <p:cNvPr id="25" name="图片 24" descr="20159162251233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5900" y="1834002"/>
            <a:ext cx="2466589" cy="200436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22195" y="701483"/>
            <a:ext cx="63500" cy="76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05" y="4441190"/>
            <a:ext cx="8235315" cy="65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Tm="3000">
        <p:cut/>
      </p:transition>
    </mc:Choice>
    <mc:Fallback>
      <p:transition advTm="3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70485"/>
            <a:ext cx="853440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400" b="1" spc="300" dirty="0">
                <a:latin typeface="Arial" panose="020B0604020202020204"/>
                <a:ea typeface="微软雅黑" panose="020B0503020204020204" pitchFamily="34" charset="-122"/>
                <a:cs typeface="+mn-cs"/>
              </a:rPr>
              <a:t>方法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535" y="1005205"/>
            <a:ext cx="3481705" cy="47142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7155" y="1005205"/>
            <a:ext cx="3507740" cy="4714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1" y="212782"/>
            <a:ext cx="1966449" cy="575997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34" y="2553476"/>
            <a:ext cx="1219133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488793" y="2197454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21" y="2057161"/>
            <a:ext cx="3140616" cy="2903588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4224684" y="2967914"/>
            <a:ext cx="73215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765">
              <a:defRPr/>
            </a:pPr>
            <a:r>
              <a:rPr lang="en-US" altLang="zh-CN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Listening</a:t>
            </a:r>
            <a:endParaRPr lang="en-US" altLang="zh-CN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70485"/>
            <a:ext cx="8448675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Background and Related works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825" y="1186180"/>
            <a:ext cx="11417300" cy="18903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514350" lvl="3" indent="-342900" algn="l" defTabSz="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charset="0"/>
              <a:buChar char="l"/>
            </a:pP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移动边缘计算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: 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把计算和数据处理从远距离的云服务器移到离用户更近的地方，比如手机塔、路由器或其他接入点，这样可以让应用运行得更快，减少等待时间，节省网络带宽。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514350" lvl="3" indent="-342900" algn="l" defTabSz="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charset="0"/>
              <a:buChar char="l"/>
            </a:pP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无人机辅助移动边缘计算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:</a:t>
            </a:r>
            <a:r>
              <a:rPr kumimoji="1"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利用无人机提供灵活的计算和通信支持，将任务卸载到网络边缘，以降低延迟、提高效率，特别适用于灾难救援、物流配送等动态场景。</a:t>
            </a:r>
            <a:endParaRPr kumimoji="1"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85578" y="832901"/>
            <a:ext cx="894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背景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kumimoji="1"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850265" y="3383280"/>
          <a:ext cx="10578465" cy="2695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155"/>
                <a:gridCol w="3526155"/>
                <a:gridCol w="3526155"/>
              </a:tblGrid>
              <a:tr h="775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系统建模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优化技术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优化</a:t>
                      </a:r>
                      <a:r>
                        <a:rPr lang="zh-CN" altLang="en-US"/>
                        <a:t>目标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1920240">
                <a:tc>
                  <a:txBody>
                    <a:bodyPr/>
                    <a:p>
                      <a:pPr marL="342900" indent="-342900" algn="l"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单UAV模型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b="0"/>
                        <a:t>只考虑一个</a:t>
                      </a:r>
                      <a:r>
                        <a:rPr lang="en-US" altLang="zh-CN" sz="1600" b="0"/>
                        <a:t>UAV</a:t>
                      </a:r>
                      <a:r>
                        <a:rPr lang="zh-CN" altLang="en-US" sz="1600" b="0"/>
                        <a:t>和一个基站</a:t>
                      </a:r>
                      <a:endParaRPr lang="zh-CN" altLang="en-US" sz="1600" b="0"/>
                    </a:p>
                    <a:p>
                      <a:pPr>
                        <a:buNone/>
                      </a:pPr>
                      <a:endParaRPr lang="zh-CN" altLang="en-US" sz="1600" b="0"/>
                    </a:p>
                    <a:p>
                      <a:pPr marL="342900" indent="-342900" algn="l"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多UAV模型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600"/>
                        <a:t>多UAV协作优化资源分配</a:t>
                      </a:r>
                      <a:endParaRPr lang="en-US" altLang="zh-CN" sz="160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600"/>
                    </a:p>
                    <a:p>
                      <a:pPr marL="342900" indent="-342900" algn="l"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marL="342900" indent="-342900" algn="l"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传统优化方法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indent="0" algn="l"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/>
                        <a:t>如凸优化、遗传算法，适用于相对静态的场景，且大多用于优化单一</a:t>
                      </a:r>
                      <a:r>
                        <a:rPr lang="zh-CN" altLang="en-US" sz="1600"/>
                        <a:t>目标</a:t>
                      </a:r>
                      <a:endParaRPr lang="zh-CN" altLang="en-US" sz="1600"/>
                    </a:p>
                    <a:p>
                      <a:pPr marL="342900" indent="-342900" algn="l"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强化学习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</a:pPr>
                      <a:r>
                        <a:rPr lang="zh-CN" altLang="en-US" sz="1600"/>
                        <a:t>与环境交互学习最优策略，能够适应复杂和变化的场景</a:t>
                      </a:r>
                      <a:endParaRPr lang="zh-CN" altLang="en-US" sz="1600"/>
                    </a:p>
                    <a:p>
                      <a:pPr marL="342900" indent="-342900" algn="l"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marL="342900" indent="-342900" algn="l"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单一策略优化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l"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</a:pPr>
                      <a:r>
                        <a:rPr lang="zh-CN" altLang="en-US" sz="1600"/>
                        <a:t>仅考虑一个目标进行优化</a:t>
                      </a:r>
                      <a:endParaRPr lang="zh-CN" altLang="en-US" sz="1600"/>
                    </a:p>
                    <a:p>
                      <a:pPr marL="342900" indent="-342900" algn="l"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多策略优化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indent="0" algn="l"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600"/>
                        <a:t>处理多目标优化问题，联合优化多个</a:t>
                      </a:r>
                      <a:r>
                        <a:rPr lang="zh-CN" altLang="en-US" sz="1600"/>
                        <a:t>目标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70485"/>
            <a:ext cx="4965065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en-US" altLang="zh-CN" sz="2400" b="1" i="0" u="none" strike="noStrike" kern="1200" cap="none" normalizeH="0" baseline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Motivation and Contribution</a:t>
            </a:r>
            <a:endParaRPr kumimoji="0" lang="en-US" altLang="zh-CN" sz="2400" b="1" i="0" u="none" strike="noStrike" kern="1200" cap="none" normalizeH="0" baseline="0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3055" y="969645"/>
            <a:ext cx="11471910" cy="1204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71450" lvl="3" indent="0" algn="l" defTabSz="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charset="0"/>
              <a:buNone/>
            </a:pP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尽管进行了大量的研究工作，但无人机辅助MEC在系统设计和优化方面仍面临着巨大的挑战。文章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从两个方面来讨论这些挑战，系统建模与优化技术。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5"/>
            </p:custDataLst>
          </p:nvPr>
        </p:nvGraphicFramePr>
        <p:xfrm>
          <a:off x="659130" y="2736850"/>
          <a:ext cx="10859770" cy="304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9885"/>
                <a:gridCol w="5429885"/>
              </a:tblGrid>
              <a:tr h="648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挑战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创新</a:t>
                      </a:r>
                      <a:r>
                        <a:rPr lang="zh-CN" altLang="en-US"/>
                        <a:t>点</a:t>
                      </a:r>
                      <a:endParaRPr lang="zh-CN" altLang="en-US"/>
                    </a:p>
                  </a:txBody>
                  <a:tcPr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9848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多目标优化挑战</a:t>
                      </a:r>
                      <a:endParaRPr lang="zh-CN" altLang="en-US"/>
                    </a:p>
                    <a:p>
                      <a:pPr marL="514350" lvl="3" indent="-342900" algn="l" defTabSz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accent6">
                            <a:lumMod val="75000"/>
                          </a:schemeClr>
                        </a:buClr>
                        <a:buSzPct val="110000"/>
                        <a:buFont typeface="Wingdings" panose="05000000000000000000" charset="0"/>
                        <a:buChar char="l"/>
                      </a:pPr>
                      <a:r>
                        <a:rPr lang="zh-CN" altLang="en-US" sz="1800"/>
                        <a:t>现有研究集中在单目标优化（延迟、能耗），缺乏对多个相互冲突目标的有效优化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多目标优化框架</a:t>
                      </a:r>
                      <a:endParaRPr lang="zh-CN" altLang="en-US"/>
                    </a:p>
                    <a:p>
                      <a:pPr marL="514350" lvl="3" indent="-342900" algn="l" defTabSz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accent6">
                            <a:lumMod val="75000"/>
                          </a:schemeClr>
                        </a:buClr>
                        <a:buSzPct val="110000"/>
                        <a:buFont typeface="Wingdings" panose="05000000000000000000" charset="0"/>
                        <a:buChar char="l"/>
                      </a:pPr>
                      <a:r>
                        <a:rPr lang="zh-CN" altLang="en-US"/>
                        <a:t>构建一个</a:t>
                      </a:r>
                      <a:r>
                        <a:rPr lang="en-US" altLang="zh-CN"/>
                        <a:t>UAV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BS</a:t>
                      </a:r>
                      <a:r>
                        <a:rPr lang="zh-CN" altLang="en-US"/>
                        <a:t>协作的</a:t>
                      </a:r>
                      <a:r>
                        <a:rPr lang="en-US" altLang="zh-CN"/>
                        <a:t>MEC</a:t>
                      </a:r>
                      <a:r>
                        <a:rPr lang="zh-CN" altLang="en-US"/>
                        <a:t>系统，目标优化包括最小化任务时延和</a:t>
                      </a:r>
                      <a:r>
                        <a:rPr lang="en-US" altLang="zh-CN"/>
                        <a:t>UAV</a:t>
                      </a:r>
                      <a:r>
                        <a:rPr lang="zh-CN" altLang="en-US"/>
                        <a:t>能耗，以及最大化</a:t>
                      </a:r>
                      <a:r>
                        <a:rPr lang="en-US" altLang="zh-CN"/>
                        <a:t>UAV</a:t>
                      </a:r>
                      <a:r>
                        <a:rPr lang="zh-CN" altLang="en-US"/>
                        <a:t>收集任务数量</a:t>
                      </a:r>
                      <a:r>
                        <a:rPr lang="zh-CN" altLang="en-US"/>
                        <a:t>。</a:t>
                      </a:r>
                      <a:endParaRPr lang="zh-CN" altLang="en-US"/>
                    </a:p>
                  </a:txBody>
                  <a:tcPr/>
                </a:tc>
              </a:tr>
              <a:tr h="12096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优化技术局限性</a:t>
                      </a:r>
                      <a:endParaRPr lang="zh-CN" altLang="en-US"/>
                    </a:p>
                    <a:p>
                      <a:pPr marL="514350" lvl="3" indent="-342900" algn="l" defTabSz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accent6">
                            <a:lumMod val="75000"/>
                          </a:schemeClr>
                        </a:buClr>
                        <a:buSzPct val="110000"/>
                        <a:buFont typeface="Wingdings" panose="05000000000000000000" charset="0"/>
                        <a:buChar char="l"/>
                      </a:pPr>
                      <a:r>
                        <a:rPr lang="zh-CN" altLang="en-US"/>
                        <a:t>传统方法难以处理目标冲突，现有的强化学习大多为单目标</a:t>
                      </a:r>
                      <a:r>
                        <a:rPr lang="zh-CN" altLang="en-US"/>
                        <a:t>优化。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进化多目标强化学习</a:t>
                      </a:r>
                      <a:endParaRPr lang="zh-CN" altLang="en-US"/>
                    </a:p>
                    <a:p>
                      <a:pPr marL="514350" lvl="3" indent="-342900" algn="l" defTabSz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accent6">
                            <a:lumMod val="75000"/>
                          </a:schemeClr>
                        </a:buClr>
                        <a:buSzPct val="110000"/>
                        <a:buFont typeface="Wingdings" panose="05000000000000000000" charset="0"/>
                        <a:buChar char="l"/>
                      </a:pPr>
                      <a:r>
                        <a:rPr lang="zh-CN" altLang="en-US"/>
                        <a:t>提出了改进的</a:t>
                      </a:r>
                      <a:r>
                        <a:rPr lang="en-US" altLang="zh-CN"/>
                        <a:t>EMORL-TCTO</a:t>
                      </a:r>
                      <a:r>
                        <a:rPr lang="zh-CN" altLang="en-US"/>
                        <a:t>算法，首次将多策略多目标强化学习应用于</a:t>
                      </a:r>
                      <a:r>
                        <a:rPr lang="en-US" altLang="zh-CN"/>
                        <a:t>UAV</a:t>
                      </a:r>
                      <a:r>
                        <a:rPr lang="zh-CN" altLang="en-US"/>
                        <a:t>辅助</a:t>
                      </a:r>
                      <a:r>
                        <a:rPr lang="en-US" altLang="zh-CN"/>
                        <a:t>MEC</a:t>
                      </a:r>
                      <a:r>
                        <a:rPr lang="zh-CN" altLang="en-US"/>
                        <a:t>领域。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3" name="矩形: 圆角 1"/>
          <p:cNvSpPr/>
          <p:nvPr/>
        </p:nvSpPr>
        <p:spPr>
          <a:xfrm>
            <a:off x="311150" y="933450"/>
            <a:ext cx="11572240" cy="11328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70485"/>
            <a:ext cx="4965065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en-US" altLang="zh-CN" sz="2400" b="1" i="0" u="none" strike="noStrike" kern="1200" cap="none" normalizeH="0" baseline="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Motivation and Contribution</a:t>
            </a:r>
            <a:endParaRPr kumimoji="0" lang="en-US" altLang="zh-CN" sz="2400" b="1" i="0" u="none" strike="noStrike" kern="1200" cap="none" normalizeH="0" baseline="0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9775" y="915670"/>
            <a:ext cx="7823835" cy="1644650"/>
          </a:xfrm>
          <a:prstGeom prst="rect">
            <a:avLst/>
          </a:prstGeom>
        </p:spPr>
        <p:txBody>
          <a:bodyPr>
            <a:noAutofit/>
          </a:bodyPr>
          <a:p>
            <a:pPr indent="0" algn="l" fontAlgn="auto">
              <a:spcAft>
                <a:spcPts val="1100"/>
              </a:spcAft>
              <a:buClrTx/>
              <a:buSzTx/>
              <a:buFontTx/>
            </a:pPr>
            <a:r>
              <a:rPr kumimoji="1" lang="zh-CN" altLang="en-US" sz="2400" b="1" i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系统模型</a:t>
            </a:r>
            <a:endParaRPr kumimoji="1" lang="zh-CN" altLang="en-US" sz="2400" b="1" i="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lvl="3" indent="-342900" algn="l" defTabSz="0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charset="0"/>
              <a:buChar char="l"/>
            </a:pPr>
            <a:r>
              <a:rPr lang="zh-CN" altLang="en-US" sz="1800" i="0">
                <a:solidFill>
                  <a:schemeClr val="dk1"/>
                </a:solidFill>
              </a:rPr>
              <a:t>无人机辅助移动边缘计算系统</a:t>
            </a:r>
            <a:endParaRPr lang="zh-CN" altLang="en-US" sz="1800" i="0">
              <a:solidFill>
                <a:schemeClr val="dk1"/>
              </a:solidFill>
            </a:endParaRPr>
          </a:p>
          <a:p>
            <a:pPr marL="514350" lvl="3" indent="-342900" algn="l" defTabSz="0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charset="0"/>
              <a:buChar char="l"/>
            </a:pPr>
            <a:r>
              <a:rPr lang="zh-CN" altLang="en-US" sz="1800" i="0">
                <a:solidFill>
                  <a:schemeClr val="dk1"/>
                </a:solidFill>
              </a:rPr>
              <a:t>组成：无人机（UAV）、基站（BS）、多个智能设备（SD）</a:t>
            </a:r>
            <a:endParaRPr lang="zh-CN" altLang="en-US" sz="1800" i="0">
              <a:solidFill>
                <a:schemeClr val="dk1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988096" y="4188413"/>
            <a:ext cx="2936819" cy="1768935"/>
            <a:chOff x="8091601" y="2070688"/>
            <a:chExt cx="2936819" cy="1768935"/>
          </a:xfrm>
        </p:grpSpPr>
        <p:sp>
          <p:nvSpPr>
            <p:cNvPr id="42" name="矩形 41"/>
            <p:cNvSpPr/>
            <p:nvPr/>
          </p:nvSpPr>
          <p:spPr>
            <a:xfrm>
              <a:off x="8091601" y="2070688"/>
              <a:ext cx="2936819" cy="1663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05706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312584" y="2255083"/>
              <a:ext cx="249485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zh-CN" altLang="en-US" sz="2000" b="1" dirty="0">
                  <a:solidFill>
                    <a:srgbClr val="9479D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任务</a:t>
              </a:r>
              <a:r>
                <a:rPr kumimoji="1" lang="zh-CN" altLang="en-US" sz="2000" b="1" dirty="0">
                  <a:solidFill>
                    <a:srgbClr val="9479D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处理</a:t>
              </a:r>
              <a:endParaRPr kumimoji="1" lang="zh-CN" altLang="en-US" sz="2000" b="1" dirty="0">
                <a:solidFill>
                  <a:srgbClr val="9479D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395855" y="2824893"/>
              <a:ext cx="2328309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本地处理或将任务卸载到基站进行远程计算</a:t>
              </a:r>
              <a:endPara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右箭头 33"/>
          <p:cNvSpPr/>
          <p:nvPr/>
        </p:nvSpPr>
        <p:spPr>
          <a:xfrm>
            <a:off x="5357495" y="3496945"/>
            <a:ext cx="2630170" cy="239395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4890135" y="5257165"/>
            <a:ext cx="3098165" cy="239395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7988096" y="2478993"/>
            <a:ext cx="2936819" cy="1663700"/>
            <a:chOff x="8091601" y="2070688"/>
            <a:chExt cx="2936819" cy="1663700"/>
          </a:xfrm>
        </p:grpSpPr>
        <p:sp>
          <p:nvSpPr>
            <p:cNvPr id="39" name="矩形 38"/>
            <p:cNvSpPr/>
            <p:nvPr/>
          </p:nvSpPr>
          <p:spPr>
            <a:xfrm>
              <a:off x="8091601" y="2070688"/>
              <a:ext cx="2936819" cy="1663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05706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312584" y="2255083"/>
              <a:ext cx="249485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zh-CN" altLang="en-US" sz="2000" b="1" dirty="0">
                  <a:solidFill>
                    <a:srgbClr val="9479D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任务到达</a:t>
              </a:r>
              <a:endParaRPr kumimoji="1" lang="zh-CN" altLang="en-US" sz="2000" b="1" dirty="0">
                <a:solidFill>
                  <a:srgbClr val="9479D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395855" y="2824893"/>
              <a:ext cx="2328309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SDs</a:t>
              </a:r>
              <a:r>
                <a:rPr kumimoji="1" lang="zh-CN" altLang="en-US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通过概率模型生成计算任务</a:t>
              </a:r>
              <a:endPara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rcRect r="3141"/>
          <a:stretch>
            <a:fillRect/>
          </a:stretch>
        </p:blipFill>
        <p:spPr>
          <a:xfrm>
            <a:off x="6843395" y="3173730"/>
            <a:ext cx="977265" cy="323215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5357495" y="3126740"/>
            <a:ext cx="1618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任务生成</a:t>
            </a:r>
            <a:r>
              <a:rPr lang="zh-CN" altLang="en-US"/>
              <a:t>概率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097780" y="4845685"/>
            <a:ext cx="2501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任务队列</a:t>
            </a:r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3145" y="4871085"/>
            <a:ext cx="2179320" cy="342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140" y="2349500"/>
            <a:ext cx="4531995" cy="3607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b="1" i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70485"/>
            <a:ext cx="8277860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  <a:defRPr/>
            </a:pPr>
            <a:r>
              <a:rPr lang="en-US" altLang="zh-CN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System Model</a:t>
            </a:r>
            <a:endParaRPr kumimoji="0" lang="en-US" altLang="zh-CN" sz="2400" b="1" i="0" u="none" strike="noStrike" kern="1200" cap="none" normalizeH="0" baseline="0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3740" y="1007110"/>
            <a:ext cx="5356860" cy="5480685"/>
          </a:xfrm>
          <a:prstGeom prst="rect">
            <a:avLst/>
          </a:prstGeom>
        </p:spPr>
        <p:txBody>
          <a:bodyPr>
            <a:noAutofit/>
          </a:bodyPr>
          <a:p>
            <a:pPr algn="l" fontAlgn="auto">
              <a:buClrTx/>
              <a:buSzTx/>
              <a:buFontTx/>
            </a:pPr>
            <a:r>
              <a:rPr kumimoji="1" lang="zh-CN" altLang="en-US" sz="2400" b="1" i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飞行模型</a:t>
            </a:r>
            <a:endParaRPr kumimoji="1" lang="zh-CN" altLang="en-US" sz="2400" b="1" i="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lvl="3" indent="-342900" algn="l" defTabSz="0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charset="0"/>
              <a:buChar char="l"/>
            </a:pPr>
            <a:r>
              <a:rPr lang="zh-CN" altLang="en-US" sz="1800" i="0">
                <a:solidFill>
                  <a:schemeClr val="dk1"/>
                </a:solidFill>
              </a:rPr>
              <a:t>假设无人机在高度</a:t>
            </a:r>
            <a:r>
              <a:rPr lang="en-US" altLang="zh-CN" sz="1800" i="0">
                <a:solidFill>
                  <a:schemeClr val="dk1"/>
                </a:solidFill>
              </a:rPr>
              <a:t>H</a:t>
            </a:r>
            <a:r>
              <a:rPr lang="zh-CN" altLang="en-US" sz="1800" i="0">
                <a:solidFill>
                  <a:schemeClr val="dk1"/>
                </a:solidFill>
              </a:rPr>
              <a:t>飞行</a:t>
            </a:r>
            <a:endParaRPr lang="zh-CN" altLang="en-US" sz="1800" i="0">
              <a:solidFill>
                <a:schemeClr val="dk1"/>
              </a:solidFill>
            </a:endParaRPr>
          </a:p>
          <a:p>
            <a:pPr marL="514350" lvl="3" indent="-342900" algn="l" defTabSz="0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charset="0"/>
              <a:buChar char="l"/>
            </a:pPr>
            <a:r>
              <a:rPr lang="zh-CN" altLang="en-US" sz="1800" i="0">
                <a:solidFill>
                  <a:schemeClr val="dk1"/>
                </a:solidFill>
              </a:rPr>
              <a:t>无人机的位置通过笛卡尔坐标（</a:t>
            </a:r>
            <a:r>
              <a:rPr lang="en-US" altLang="zh-CN" sz="1800" i="0">
                <a:solidFill>
                  <a:schemeClr val="dk1"/>
                </a:solidFill>
              </a:rPr>
              <a:t>x,y</a:t>
            </a:r>
            <a:r>
              <a:rPr lang="zh-CN" altLang="en-US" sz="1800" i="0">
                <a:solidFill>
                  <a:schemeClr val="dk1"/>
                </a:solidFill>
              </a:rPr>
              <a:t>）表示，每个时间段内，无人机的坐标会根据当前飞行方向和距离进行更新</a:t>
            </a:r>
            <a:endParaRPr lang="zh-CN" altLang="en-US" sz="1800" i="0">
              <a:solidFill>
                <a:schemeClr val="dk1"/>
              </a:solidFill>
            </a:endParaRPr>
          </a:p>
          <a:p>
            <a:pPr marL="514350" lvl="3" indent="-342900" algn="l" defTabSz="0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charset="0"/>
              <a:buChar char="l"/>
            </a:pPr>
            <a:endParaRPr lang="zh-CN" altLang="en-US" sz="1800" i="0">
              <a:solidFill>
                <a:schemeClr val="dk1"/>
              </a:solidFill>
            </a:endParaRPr>
          </a:p>
          <a:p>
            <a:pPr marL="0" lvl="3" algn="l" defTabSz="9144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zh-CN" altLang="en-US" sz="2400" b="1" i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移动约束</a:t>
            </a:r>
            <a:endParaRPr kumimoji="1" lang="zh-CN" altLang="en-US" sz="2400" b="1" i="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lvl="3" indent="-342900" algn="l" defTabSz="0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charset="0"/>
              <a:buChar char="l"/>
            </a:pPr>
            <a:r>
              <a:rPr lang="zh-CN" altLang="en-US" sz="1800">
                <a:solidFill>
                  <a:schemeClr val="dk1"/>
                </a:solidFill>
                <a:sym typeface="+mn-ea"/>
              </a:rPr>
              <a:t>假设无人机在高度H飞行</a:t>
            </a:r>
            <a:endParaRPr lang="zh-CN" altLang="en-US" sz="1800" i="0">
              <a:solidFill>
                <a:schemeClr val="dk1"/>
              </a:solidFill>
            </a:endParaRPr>
          </a:p>
          <a:p>
            <a:pPr marL="514350" lvl="3" indent="-342900" algn="l" defTabSz="0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charset="0"/>
              <a:buChar char="l"/>
            </a:pPr>
            <a:r>
              <a:rPr lang="zh-CN" altLang="en-US" sz="1800" i="0">
                <a:solidFill>
                  <a:schemeClr val="dk1"/>
                </a:solidFill>
              </a:rPr>
              <a:t>令</a:t>
            </a:r>
            <a:r>
              <a:rPr lang="zh-CN" altLang="en-US" sz="1800" i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θ</a:t>
            </a:r>
            <a:r>
              <a:rPr lang="zh-CN" altLang="en-US" sz="1800" i="0">
                <a:solidFill>
                  <a:schemeClr val="dk1"/>
                </a:solidFill>
              </a:rPr>
              <a:t>t和dt分别表示UAV在时隙t中飞行的水平方向和距离</a:t>
            </a:r>
            <a:endParaRPr lang="zh-CN" altLang="en-US" sz="1800" i="0">
              <a:solidFill>
                <a:schemeClr val="dk1"/>
              </a:solidFill>
            </a:endParaRPr>
          </a:p>
          <a:p>
            <a:pPr marL="514350" lvl="3" indent="-342900" algn="l" defTabSz="0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charset="0"/>
              <a:buChar char="l"/>
            </a:pPr>
            <a:endParaRPr lang="zh-CN" altLang="en-US" sz="1800" i="0">
              <a:solidFill>
                <a:schemeClr val="dk1"/>
              </a:solidFill>
            </a:endParaRPr>
          </a:p>
          <a:p>
            <a:pPr marL="514350" lvl="3" indent="-342900" algn="l" defTabSz="0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charset="0"/>
              <a:buChar char="l"/>
            </a:pPr>
            <a:endParaRPr kumimoji="1" lang="zh-CN" altLang="en-US" sz="2400" b="1" i="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3" algn="l" defTabSz="9144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kumimoji="1" lang="zh-CN" altLang="en-US" sz="2400" b="1" i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能耗模型</a:t>
            </a:r>
            <a:endParaRPr kumimoji="1" lang="zh-CN" altLang="en-US" sz="2400" b="1" i="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lvl="3" indent="-342900" algn="l" defTabSz="0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charset="0"/>
              <a:buChar char="l"/>
            </a:pPr>
            <a:r>
              <a:rPr lang="zh-CN" altLang="en-US" sz="1800" i="0">
                <a:solidFill>
                  <a:schemeClr val="dk1"/>
                </a:solidFill>
              </a:rPr>
              <a:t>推进功率消耗</a:t>
            </a:r>
            <a:r>
              <a:rPr lang="en-US" altLang="zh-CN" sz="1800" i="0">
                <a:solidFill>
                  <a:schemeClr val="dk1"/>
                </a:solidFill>
              </a:rPr>
              <a:t>P(v)</a:t>
            </a:r>
            <a:endParaRPr lang="en-US" altLang="zh-CN" sz="1800" i="0">
              <a:solidFill>
                <a:schemeClr val="dk1"/>
              </a:solidFill>
            </a:endParaRPr>
          </a:p>
          <a:p>
            <a:pPr marL="514350" lvl="3" indent="-342900" algn="l" defTabSz="0">
              <a:lnSpc>
                <a:spcPct val="100000"/>
              </a:lnSpc>
              <a:spcBef>
                <a:spcPts val="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charset="0"/>
              <a:buChar char="l"/>
            </a:pPr>
            <a:r>
              <a:rPr lang="zh-CN" altLang="en-US" sz="1800" i="0">
                <a:solidFill>
                  <a:schemeClr val="dk1"/>
                </a:solidFill>
              </a:rPr>
              <a:t>无人机飞行能耗</a:t>
            </a:r>
            <a:r>
              <a:rPr lang="en-US" altLang="zh-CN" sz="1800" i="0">
                <a:solidFill>
                  <a:schemeClr val="dk1"/>
                </a:solidFill>
              </a:rPr>
              <a:t>E</a:t>
            </a:r>
            <a:r>
              <a:rPr lang="en-US" altLang="zh-CN" sz="1800" i="0" baseline="-25000">
                <a:solidFill>
                  <a:schemeClr val="dk1"/>
                </a:solidFill>
              </a:rPr>
              <a:t>fly</a:t>
            </a:r>
            <a:endParaRPr lang="en-US" altLang="zh-CN" sz="1800" i="0" baseline="-25000">
              <a:solidFill>
                <a:schemeClr val="dk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035" y="3432175"/>
            <a:ext cx="3002280" cy="48006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890" y="4568190"/>
            <a:ext cx="5052060" cy="73914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150" y="5486400"/>
            <a:ext cx="1653540" cy="640080"/>
          </a:xfrm>
          <a:prstGeom prst="rect">
            <a:avLst/>
          </a:prstGeom>
        </p:spPr>
      </p:pic>
      <p:sp>
        <p:nvSpPr>
          <p:cNvPr id="43" name="矩形: 圆角 1"/>
          <p:cNvSpPr/>
          <p:nvPr/>
        </p:nvSpPr>
        <p:spPr>
          <a:xfrm>
            <a:off x="6543675" y="4568190"/>
            <a:ext cx="5339715" cy="15055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箭头: 右 52"/>
          <p:cNvSpPr/>
          <p:nvPr/>
        </p:nvSpPr>
        <p:spPr>
          <a:xfrm>
            <a:off x="3702050" y="5307330"/>
            <a:ext cx="2393950" cy="194945"/>
          </a:xfrm>
          <a:prstGeom prst="rightArrow">
            <a:avLst>
              <a:gd name="adj1" fmla="val 50000"/>
              <a:gd name="adj2" fmla="val 82612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箭头: 右 52"/>
          <p:cNvSpPr/>
          <p:nvPr/>
        </p:nvSpPr>
        <p:spPr>
          <a:xfrm>
            <a:off x="6070600" y="3576955"/>
            <a:ext cx="1221105" cy="194945"/>
          </a:xfrm>
          <a:prstGeom prst="rightArrow">
            <a:avLst>
              <a:gd name="adj1" fmla="val 50000"/>
              <a:gd name="adj2" fmla="val 82612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箭头: 右 52"/>
          <p:cNvSpPr/>
          <p:nvPr/>
        </p:nvSpPr>
        <p:spPr>
          <a:xfrm>
            <a:off x="6197600" y="1928495"/>
            <a:ext cx="1221105" cy="194945"/>
          </a:xfrm>
          <a:prstGeom prst="rightArrow">
            <a:avLst>
              <a:gd name="adj1" fmla="val 50000"/>
              <a:gd name="adj2" fmla="val 82612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矩形: 圆角 1"/>
          <p:cNvSpPr/>
          <p:nvPr/>
        </p:nvSpPr>
        <p:spPr>
          <a:xfrm>
            <a:off x="7519035" y="1323340"/>
            <a:ext cx="3297555" cy="13379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: 圆角 1"/>
          <p:cNvSpPr/>
          <p:nvPr/>
        </p:nvSpPr>
        <p:spPr>
          <a:xfrm>
            <a:off x="7418705" y="3125470"/>
            <a:ext cx="3397885" cy="9785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3835" y="1741170"/>
            <a:ext cx="2697480" cy="502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70485"/>
            <a:ext cx="6532245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  <a:defRPr/>
            </a:pPr>
            <a:r>
              <a:rPr lang="en-US" altLang="zh-CN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System Model</a:t>
            </a:r>
            <a:endParaRPr lang="zh-CN" altLang="en-US" sz="2400" b="1" spc="30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" name="椭圆 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151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32369" y="6583649"/>
            <a:ext cx="2390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3805" y="1640960"/>
            <a:ext cx="249485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本地计算</a:t>
            </a:r>
            <a:endParaRPr kumimoji="1" lang="zh-CN" altLang="en-US" sz="2000" b="1" dirty="0">
              <a:solidFill>
                <a:srgbClr val="9479D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190913" y="1641134"/>
            <a:ext cx="249485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任务卸载</a:t>
            </a:r>
            <a:endParaRPr kumimoji="1" lang="zh-CN" altLang="en-US" sz="2000" b="1" dirty="0">
              <a:solidFill>
                <a:srgbClr val="9479D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72337" y="2381138"/>
            <a:ext cx="40368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延迟：</a:t>
            </a:r>
            <a:endParaRPr kumimoji="1"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 flipH="1">
            <a:off x="553720" y="2124710"/>
            <a:ext cx="4956175" cy="4110990"/>
          </a:xfrm>
          <a:prstGeom prst="rect">
            <a:avLst/>
          </a:prstGeom>
          <a:solidFill>
            <a:schemeClr val="bg2"/>
          </a:solidFill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endParaRPr kumimoji="1"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 flipH="1">
            <a:off x="6797675" y="2119630"/>
            <a:ext cx="4826000" cy="4112895"/>
          </a:xfrm>
          <a:prstGeom prst="rect">
            <a:avLst/>
          </a:prstGeom>
          <a:solidFill>
            <a:schemeClr val="bg2"/>
          </a:solidFill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endParaRPr kumimoji="1"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699823" y="3606418"/>
            <a:ext cx="803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 b="1" dirty="0">
                <a:solidFill>
                  <a:srgbClr val="4472C4"/>
                </a:solidFill>
              </a:rPr>
              <a:t>＋</a:t>
            </a:r>
            <a:endParaRPr lang="zh-CN" altLang="en-US" sz="5400" b="1" dirty="0">
              <a:solidFill>
                <a:srgbClr val="4472C4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72160" y="970280"/>
            <a:ext cx="16154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buClrTx/>
              <a:buSzTx/>
              <a:buFontTx/>
            </a:pP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计算模型：</a:t>
            </a:r>
            <a:endParaRPr kumimoji="1"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5">
            <a:lum contrast="-18000"/>
          </a:blip>
          <a:stretch>
            <a:fillRect/>
          </a:stretch>
        </p:blipFill>
        <p:spPr>
          <a:xfrm>
            <a:off x="1755775" y="2788285"/>
            <a:ext cx="2316480" cy="640080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50800" dir="5400000" algn="ctr" rotWithShape="0">
              <a:schemeClr val="bg2">
                <a:alpha val="100000"/>
              </a:schemeClr>
            </a:outerShdw>
          </a:effectLst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6">
            <a:lum contrast="-18000"/>
          </a:blip>
          <a:stretch>
            <a:fillRect/>
          </a:stretch>
        </p:blipFill>
        <p:spPr>
          <a:xfrm>
            <a:off x="1634490" y="4961255"/>
            <a:ext cx="3028950" cy="513715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50800" dir="5400000" algn="ctr" rotWithShape="0">
              <a:schemeClr val="bg2">
                <a:alpha val="100000"/>
              </a:schemeClr>
            </a:outerShdw>
          </a:effectLst>
        </p:spPr>
      </p:pic>
      <p:sp>
        <p:nvSpPr>
          <p:cNvPr id="35" name="文本框 34"/>
          <p:cNvSpPr txBox="1"/>
          <p:nvPr/>
        </p:nvSpPr>
        <p:spPr>
          <a:xfrm>
            <a:off x="772160" y="4533900"/>
            <a:ext cx="1471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能耗：</a:t>
            </a:r>
            <a:endParaRPr kumimoji="1"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 flipH="1">
            <a:off x="2320925" y="2788285"/>
            <a:ext cx="923925" cy="61595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p>
            <a:pPr algn="ctr"/>
            <a:endParaRPr kumimoji="1"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 flipH="1">
            <a:off x="3371850" y="2788285"/>
            <a:ext cx="391160" cy="61595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p>
            <a:pPr algn="ctr"/>
            <a:endParaRPr kumimoji="1" lang="zh-CN" altLang="en-US" sz="2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1179830" y="3619183"/>
                <a:ext cx="5080000" cy="868045"/>
              </a:xfrm>
              <a:prstGeom prst="rect">
                <a:avLst/>
              </a:prstGeom>
            </p:spPr>
            <p:txBody>
              <a:bodyPr>
                <a:spAutoFit/>
              </a:bodyPr>
              <a:p>
                <a:r>
                  <a:rPr kumimoji="1" lang="en-US" altLang="zh-CN" sz="1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min{</a:t>
                </a:r>
                <a:r>
                  <a:rPr kumimoji="1" lang="en-US" altLang="en-US" sz="1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ϕ</a:t>
                </a:r>
                <a:r>
                  <a:rPr kumimoji="1" lang="en-US" altLang="zh-CN" sz="1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1200" b="1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kumimoji="1" lang="en-US" altLang="zh-CN" sz="1200" b="1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𝑵</m:t>
                        </m:r>
                      </m:e>
                      <m:sub>
                        <m:r>
                          <a:rPr kumimoji="1" lang="en-US" altLang="zh-CN" sz="1200" b="1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𝒕</m:t>
                        </m:r>
                      </m:sub>
                      <m:sup>
                        <m:r>
                          <a:rPr kumimoji="1" lang="en-US" altLang="zh-CN" sz="1200" b="1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𝑳</m:t>
                        </m:r>
                      </m:sup>
                    </m:sSubSup>
                  </m:oMath>
                </a14:m>
                <a:r>
                  <a:rPr kumimoji="1" lang="en-US" altLang="zh-CN" sz="1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}: </a:t>
                </a:r>
                <a:r>
                  <a:rPr kumimoji="1" lang="zh-CN" altLang="en-US" sz="1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执行的计算任务量</a:t>
                </a:r>
                <a:endParaRPr kumimoji="1" lang="zh-CN" altLang="en-US" sz="1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1200" b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𝛃</m:t>
                    </m:r>
                  </m:oMath>
                </a14:m>
                <a:r>
                  <a:rPr kumimoji="1" lang="en-US" altLang="zh-CN" sz="1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</a:t>
                </a:r>
                <a:r>
                  <a:rPr kumimoji="1" lang="zh-CN" altLang="en-US" sz="1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每个任务所需的计算资源</a:t>
                </a:r>
                <a:endParaRPr kumimoji="1" lang="zh-CN" altLang="en-US" sz="1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kumimoji="1" lang="zh-CN" altLang="en-US" sz="1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</a:t>
                </a:r>
                <a:r>
                  <a:rPr kumimoji="1" lang="zh-CN" altLang="en-US" sz="1200" b="1" baseline="-25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U​</a:t>
                </a:r>
                <a:r>
                  <a:rPr kumimoji="1" lang="zh-CN" altLang="en-US" sz="1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：UAV 的计算能力</a:t>
                </a:r>
                <a:endParaRPr kumimoji="1" lang="zh-CN" altLang="en-US" sz="1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zh-CN" altLang="en-US" sz="1200" b="1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zh-CN" altLang="en-US" sz="1200" b="1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𝐍</m:t>
                        </m:r>
                      </m:e>
                      <m:sub>
                        <m:r>
                          <a:rPr kumimoji="1" lang="zh-CN" altLang="en-US" sz="1200" b="1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𝐭</m:t>
                        </m:r>
                      </m:sub>
                      <m:sup>
                        <m:r>
                          <a:rPr kumimoji="1" lang="zh-CN" altLang="en-US" sz="1200" b="1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𝐪</m:t>
                        </m:r>
                      </m:sup>
                    </m:sSubSup>
                  </m:oMath>
                </a14:m>
                <a:r>
                  <a:rPr kumimoji="1" lang="zh-CN" altLang="en-US" sz="12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：任务队列中的任务数</a:t>
                </a:r>
                <a:endParaRPr kumimoji="1" lang="zh-CN" altLang="en-US" sz="1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830" y="3619183"/>
                <a:ext cx="5080000" cy="868045"/>
              </a:xfrm>
              <a:prstGeom prst="rect">
                <a:avLst/>
              </a:prstGeom>
              <a:blipFill rotWithShape="1">
                <a:blip r:embed="rId7"/>
                <a:stretch>
                  <a:fillRect t="-37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1056005" y="5503545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1200" b="1" dirty="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</a:rPr>
              <a:t>κ: </a:t>
            </a:r>
            <a:r>
              <a:rPr kumimoji="1" lang="zh-CN" altLang="en-US" sz="1200" b="1" dirty="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</a:rPr>
              <a:t>电容开关</a:t>
            </a:r>
            <a:endParaRPr kumimoji="1" lang="zh-CN" altLang="en-US" sz="1200" b="1" dirty="0">
              <a:latin typeface="Cambria Math" panose="02040503050406030204" charset="0"/>
              <a:ea typeface="微软雅黑" panose="020B0503020204020204" pitchFamily="34" charset="-122"/>
              <a:cs typeface="Cambria Math" panose="02040503050406030204" charset="0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8">
            <a:lum contrast="-18000"/>
          </a:blip>
          <a:stretch>
            <a:fillRect/>
          </a:stretch>
        </p:blipFill>
        <p:spPr>
          <a:xfrm>
            <a:off x="7381875" y="2698750"/>
            <a:ext cx="3507105" cy="813435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6988175" y="2299970"/>
            <a:ext cx="14255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延迟：</a:t>
            </a:r>
            <a:endParaRPr kumimoji="1"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9">
            <a:lum contrast="-18000"/>
          </a:blip>
          <a:stretch>
            <a:fillRect/>
          </a:stretch>
        </p:blipFill>
        <p:spPr>
          <a:xfrm>
            <a:off x="8459470" y="4631055"/>
            <a:ext cx="1623060" cy="640080"/>
          </a:xfrm>
          <a:prstGeom prst="rect">
            <a:avLst/>
          </a:prstGeom>
        </p:spPr>
      </p:pic>
      <p:sp>
        <p:nvSpPr>
          <p:cNvPr id="76" name="文本框 75"/>
          <p:cNvSpPr txBox="1"/>
          <p:nvPr/>
        </p:nvSpPr>
        <p:spPr>
          <a:xfrm>
            <a:off x="6988175" y="4306570"/>
            <a:ext cx="1471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能耗：</a:t>
            </a:r>
            <a:endParaRPr kumimoji="1"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258050" y="3685540"/>
            <a:ext cx="4298315" cy="47307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kumimoji="1"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任务卸载中已消耗的时间+剩余数据量继续传输所需的时间</a:t>
            </a:r>
            <a:endParaRPr kumimoji="1" lang="zh-CN" altLang="en-US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1"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所有任务在</a:t>
            </a:r>
            <a:r>
              <a:rPr kumimoji="1"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𝜑</a:t>
            </a:r>
            <a:r>
              <a:rPr kumimoji="1" lang="zh-CN" altLang="en-US" sz="12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𝑡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个时间槽内刚好传输完成</a:t>
            </a:r>
            <a:endParaRPr kumimoji="1" lang="zh-CN" altLang="en-US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258050" y="5216843"/>
            <a:ext cx="5080000" cy="275590"/>
          </a:xfrm>
          <a:prstGeom prst="rect">
            <a:avLst/>
          </a:prstGeom>
        </p:spPr>
        <p:txBody>
          <a:bodyPr>
            <a:spAutoFit/>
          </a:bodyPr>
          <a:p>
            <a:r>
              <a:rPr kumimoji="1"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12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  </a:t>
            </a:r>
            <a:r>
              <a:rPr kumimoji="1" lang="zh-CN" altLang="en-US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：UAV 在数据传输过程中消耗的功率</a:t>
            </a:r>
            <a:endParaRPr kumimoji="1" lang="zh-CN" altLang="en-US" sz="1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72160" y="2322195"/>
            <a:ext cx="14255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延迟：</a:t>
            </a:r>
            <a:endParaRPr kumimoji="1"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70485"/>
            <a:ext cx="6532245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  <a:defRPr/>
            </a:pPr>
            <a:r>
              <a:rPr lang="en-US" altLang="zh-CN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System Model</a:t>
            </a:r>
            <a:endParaRPr lang="zh-CN" altLang="en-US" sz="2400" b="1" spc="30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9775" y="915670"/>
            <a:ext cx="9820275" cy="1644650"/>
          </a:xfrm>
          <a:prstGeom prst="rect">
            <a:avLst/>
          </a:prstGeom>
        </p:spPr>
        <p:txBody>
          <a:bodyPr>
            <a:noAutofit/>
          </a:bodyPr>
          <a:p>
            <a:pPr indent="0" algn="l" fontAlgn="auto">
              <a:spcAft>
                <a:spcPts val="1100"/>
              </a:spcAft>
              <a:buClrTx/>
              <a:buSzTx/>
              <a:buFontTx/>
            </a:pPr>
            <a:r>
              <a:rPr kumimoji="1" lang="zh-CN" altLang="en-US" sz="2400" b="1" i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问题定义</a:t>
            </a:r>
            <a:endParaRPr kumimoji="1" lang="zh-CN" altLang="en-US" sz="2400" b="1" i="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l" fontAlgn="auto">
              <a:spcAft>
                <a:spcPts val="1100"/>
              </a:spcAft>
              <a:buClrTx/>
              <a:buSzTx/>
              <a:buFontTx/>
            </a:pPr>
            <a:r>
              <a:rPr kumimoji="1" lang="zh-CN" altLang="en-US" sz="2000" b="1" i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目标是最小化任务延迟和无人机的能耗，并同时最大化无人机的任务</a:t>
            </a:r>
            <a:r>
              <a:rPr kumimoji="1" lang="zh-CN" altLang="en-US" sz="2000" b="1" i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处理数量。</a:t>
            </a:r>
            <a:endParaRPr kumimoji="1" lang="zh-CN" altLang="en-US" sz="2000" b="1" i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 flipH="1">
            <a:off x="553720" y="2124710"/>
            <a:ext cx="10622915" cy="4110990"/>
          </a:xfrm>
          <a:prstGeom prst="rect">
            <a:avLst/>
          </a:prstGeom>
          <a:solidFill>
            <a:schemeClr val="bg2"/>
          </a:solidFill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p>
            <a:pPr algn="ctr"/>
            <a:endParaRPr kumimoji="1" lang="zh-CN" altLang="en-US" sz="2000" b="1" dirty="0">
              <a:solidFill>
                <a:srgbClr val="00206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alphaModFix amt="80000"/>
            <a:lum contrast="-18000"/>
          </a:blip>
          <a:stretch>
            <a:fillRect/>
          </a:stretch>
        </p:blipFill>
        <p:spPr>
          <a:xfrm>
            <a:off x="2643505" y="2411730"/>
            <a:ext cx="6494145" cy="353695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70485"/>
            <a:ext cx="1871345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  <a:defRPr/>
            </a:pPr>
            <a:r>
              <a:rPr lang="en-US" altLang="zh-CN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Framework</a:t>
            </a:r>
            <a:endParaRPr lang="en-US" altLang="zh-CN" sz="2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9170" y="1290955"/>
            <a:ext cx="7753985" cy="4823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230" y="1225550"/>
            <a:ext cx="1969135" cy="1136650"/>
          </a:xfrm>
          <a:prstGeom prst="rect">
            <a:avLst/>
          </a:prstGeom>
        </p:spPr>
        <p:txBody>
          <a:bodyPr>
            <a:noAutofit/>
          </a:bodyPr>
          <a:p>
            <a:r>
              <a:rPr kumimoji="1"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初始化学习任务并生成初始任务群体</a:t>
            </a:r>
            <a:endParaRPr kumimoji="1"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: 圆角 1"/>
          <p:cNvSpPr/>
          <p:nvPr/>
        </p:nvSpPr>
        <p:spPr>
          <a:xfrm>
            <a:off x="127635" y="1225550"/>
            <a:ext cx="1708150" cy="949960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6" name="左右箭头 5"/>
          <p:cNvSpPr/>
          <p:nvPr/>
        </p:nvSpPr>
        <p:spPr>
          <a:xfrm>
            <a:off x="1925320" y="1724660"/>
            <a:ext cx="451485" cy="11938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7635" y="3805555"/>
            <a:ext cx="1903095" cy="986155"/>
          </a:xfrm>
          <a:prstGeom prst="rect">
            <a:avLst/>
          </a:prstGeom>
        </p:spPr>
        <p:txBody>
          <a:bodyPr>
            <a:noAutofit/>
          </a:bodyPr>
          <a:p>
            <a:pPr algn="l">
              <a:buClrTx/>
              <a:buSzTx/>
              <a:buFontTx/>
            </a:pPr>
            <a:r>
              <a:rPr kumimoji="1"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通过迭代进化优化任务群体，实现多目标优化</a:t>
            </a:r>
            <a:endParaRPr kumimoji="1"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: 圆角 1"/>
          <p:cNvSpPr/>
          <p:nvPr/>
        </p:nvSpPr>
        <p:spPr>
          <a:xfrm>
            <a:off x="127635" y="3761105"/>
            <a:ext cx="1708785" cy="99250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5" name="左右箭头 14"/>
          <p:cNvSpPr/>
          <p:nvPr/>
        </p:nvSpPr>
        <p:spPr>
          <a:xfrm>
            <a:off x="1925320" y="4156710"/>
            <a:ext cx="451485" cy="11938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126345" y="3990340"/>
            <a:ext cx="2065655" cy="1214755"/>
          </a:xfrm>
          <a:prstGeom prst="rect">
            <a:avLst/>
          </a:prstGeom>
        </p:spPr>
        <p:txBody>
          <a:bodyPr>
            <a:noAutofit/>
          </a:bodyPr>
          <a:p>
            <a:pPr algn="l">
              <a:buClrTx/>
              <a:buSzTx/>
              <a:buFontTx/>
            </a:pPr>
            <a:r>
              <a:rPr kumimoji="1"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UAV 辅助MEC环境中，采样轨迹数据，支持强化学习过程。</a:t>
            </a:r>
            <a:endParaRPr kumimoji="1"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: 圆角 1"/>
          <p:cNvSpPr/>
          <p:nvPr/>
        </p:nvSpPr>
        <p:spPr>
          <a:xfrm>
            <a:off x="10126345" y="3990340"/>
            <a:ext cx="1918970" cy="121475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8" name="左右箭头 17"/>
          <p:cNvSpPr/>
          <p:nvPr/>
        </p:nvSpPr>
        <p:spPr>
          <a:xfrm>
            <a:off x="9930130" y="4537710"/>
            <a:ext cx="195580" cy="11938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125710" y="1724660"/>
            <a:ext cx="2059940" cy="1481455"/>
          </a:xfrm>
          <a:prstGeom prst="rect">
            <a:avLst/>
          </a:prstGeom>
        </p:spPr>
        <p:txBody>
          <a:bodyPr>
            <a:noAutofit/>
          </a:bodyPr>
          <a:p>
            <a:pPr algn="l">
              <a:buClrTx/>
              <a:buSzTx/>
              <a:buFontTx/>
            </a:pPr>
            <a:r>
              <a:rPr kumimoji="1"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利用多目标优化技术和强化学习方法，能够在动态环境中优化 UAV 的轨迹与任务分配策略，最大化系统性能。</a:t>
            </a:r>
            <a:endParaRPr kumimoji="1"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: 圆角 1"/>
          <p:cNvSpPr/>
          <p:nvPr/>
        </p:nvSpPr>
        <p:spPr>
          <a:xfrm>
            <a:off x="10125710" y="1651000"/>
            <a:ext cx="1971040" cy="1863725"/>
          </a:xfrm>
          <a:prstGeom prst="round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3" name="上弧形箭头 22"/>
          <p:cNvSpPr/>
          <p:nvPr/>
        </p:nvSpPr>
        <p:spPr>
          <a:xfrm>
            <a:off x="6049010" y="993775"/>
            <a:ext cx="5360035" cy="356870"/>
          </a:xfrm>
          <a:prstGeom prst="curved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-6350" y="658815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03760" y="159728"/>
            <a:ext cx="647578" cy="619478"/>
            <a:chOff x="178632" y="159728"/>
            <a:chExt cx="647578" cy="619478"/>
          </a:xfrm>
        </p:grpSpPr>
        <p:sp>
          <p:nvSpPr>
            <p:cNvPr id="72" name="椭圆 7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  <a:endPara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/>
            <p:cNvSpPr/>
            <p:nvPr>
              <p:custDataLst>
                <p:tags r:id="rId3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4" name="标题占位符 1"/>
          <p:cNvSpPr txBox="1"/>
          <p:nvPr>
            <p:custDataLst>
              <p:tags r:id="rId4"/>
            </p:custDataLst>
          </p:nvPr>
        </p:nvSpPr>
        <p:spPr>
          <a:xfrm>
            <a:off x="1056005" y="70485"/>
            <a:ext cx="3539490" cy="55753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  <a:defRPr/>
            </a:pPr>
            <a:r>
              <a:rPr lang="en-US" altLang="zh-CN" sz="24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</a:t>
            </a:r>
            <a:endParaRPr lang="en-US" altLang="zh-CN" sz="24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90" y="1401445"/>
            <a:ext cx="4795520" cy="3128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1780" y="1401445"/>
            <a:ext cx="4366260" cy="31089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51535" y="5000942"/>
            <a:ext cx="5080000" cy="1014730"/>
          </a:xfrm>
          <a:prstGeom prst="rect">
            <a:avLst/>
          </a:prstGeom>
        </p:spPr>
        <p:txBody>
          <a:bodyPr>
            <a:spAutoFit/>
          </a:bodyPr>
          <a:p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IGD指标衡量算法生成的解集与理论最优之间的接近程度，数值越小表示算法生成的解集与真实最优解的距离越近，解的质量越高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46240" y="5095557"/>
            <a:ext cx="5080000" cy="1014730"/>
          </a:xfrm>
          <a:prstGeom prst="rect">
            <a:avLst/>
          </a:prstGeom>
        </p:spPr>
        <p:txBody>
          <a:bodyPr>
            <a:spAutoFit/>
          </a:bodyPr>
          <a:p>
            <a:pPr algn="l">
              <a:buClrTx/>
              <a:buSzTx/>
              <a:buFontTx/>
            </a:pPr>
            <a:r>
              <a:rPr kumimoji="1"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HV指标 (Hypervolume) 衡量解集与参考点之间的空间体积，数值越大表示解集覆盖的范围越广泛</a:t>
            </a:r>
            <a:endParaRPr kumimoji="1"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COMMONDATA" val="eyJoZGlkIjoiYTQ0MzBiNTIyNjFjOWIyOGZjOTM5MmU2Y2JhYTI4ODgifQ=="/>
  <p:tag name="KSO_WPP_MARK_KEY" val="fd36f17d-5434-465f-afe9-55547e8cda33"/>
</p:tagLst>
</file>

<file path=ppt/tags/tag4.xml><?xml version="1.0" encoding="utf-8"?>
<p:tagLst xmlns:p="http://schemas.openxmlformats.org/presentationml/2006/main">
  <p:tag name="TABLE_ENDDRAG_ORIGIN_RECT" val="832*170"/>
  <p:tag name="TABLE_ENDDRAG_RECT" val="66*258*832*170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TABLE_ENDDRAG_ORIGIN_RECT" val="839*298"/>
  <p:tag name="TABLE_ENDDRAG_RECT" val="52*76*839*298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2162</Words>
  <Application>WPS 演示</Application>
  <PresentationFormat>宽屏</PresentationFormat>
  <Paragraphs>217</Paragraphs>
  <Slides>11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</vt:lpstr>
      <vt:lpstr>Calibri</vt:lpstr>
      <vt:lpstr>Times New Roman</vt:lpstr>
      <vt:lpstr>Wingdings</vt:lpstr>
      <vt:lpstr>等线</vt:lpstr>
      <vt:lpstr>Cambria Math</vt:lpstr>
      <vt:lpstr>Times New Roman Regular</vt:lpstr>
      <vt:lpstr>等线 Light</vt:lpstr>
      <vt:lpstr>Arial Unicode MS</vt:lpstr>
      <vt:lpstr>BatangChe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finger</dc:creator>
  <cp:lastModifiedBy>fwl</cp:lastModifiedBy>
  <cp:revision>751</cp:revision>
  <dcterms:created xsi:type="dcterms:W3CDTF">2023-06-20T13:38:00Z</dcterms:created>
  <dcterms:modified xsi:type="dcterms:W3CDTF">2024-12-18T07:00:38Z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CF5D6E20C2824057BEF5F102E50BE146_13</vt:lpwstr>
  </property>
  <property fmtid="{D5CDD505-2E9C-101B-9397-08002B2CF9AE}" pid="3" name="KSOProductBuildVer">
    <vt:lpwstr>2052-12.1.0.19302</vt:lpwstr>
  </property>
</Properties>
</file>