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3228" r:id="rId3"/>
    <p:sldId id="3241" r:id="rId4"/>
    <p:sldId id="3247" r:id="rId5"/>
    <p:sldId id="3229" r:id="rId6"/>
    <p:sldId id="3230" r:id="rId7"/>
    <p:sldId id="3249" r:id="rId8"/>
    <p:sldId id="3237" r:id="rId9"/>
    <p:sldId id="3236" r:id="rId10"/>
    <p:sldId id="3240" r:id="rId11"/>
  </p:sldIdLst>
  <p:sldSz cx="12852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AF"/>
    <a:srgbClr val="F7818F"/>
    <a:srgbClr val="42A8EE"/>
    <a:srgbClr val="F4823A"/>
    <a:srgbClr val="1A78C3"/>
    <a:srgbClr val="076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432" autoAdjust="0"/>
  </p:normalViewPr>
  <p:slideViewPr>
    <p:cSldViewPr snapToGrid="0">
      <p:cViewPr varScale="1">
        <p:scale>
          <a:sx n="113" d="100"/>
          <a:sy n="113" d="100"/>
        </p:scale>
        <p:origin x="3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19.1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26,'0'-1,"0"0,1 0,-1 0,1 0,-1 0,1 0,-1 0,1 0,0 0,0 1,-1-1,1 0,0 0,0 1,0-1,0 0,0 1,0-1,0 1,0-1,0 1,0 0,0-1,0 1,1 0,-1 0,2 0,36-5,-35 5,299-3,-155 5,228-2,-365 1,-1 0,0 1,1 0,-1 0,0 1,0 0,16 8,3 1,-2-3,0-1,31 6,-41-12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0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0,'4'6,"0"0,0-1,-1 1,0 0,0 1,0-1,3 14,1-2,-1 3,0-1,-1 1,4 36,-2 65,-7 0,0-115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4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6.7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7.17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18 10</inkml:trace>
  <inkml:trace contextRef="#ctx0" brushRef="#br0" timeOffset="1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8.5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9.1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1,'-1'0,"0"1,0-1,-1 1,1-1,0 1,0-1,0 1,0 0,0 0,0 0,0-1,0 1,0 0,0 0,0 0,1 1,-1-1,0 0,1 0,-1 0,1 0,-1 1,0 1,-10 36,9-31,-25 155,15-78,-53 230,43-237,-3-2,-37 75,38-101,-2-1,-40 56,56-92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9.8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9,'0'0,"0"-1,1 1,-1-1,1 1,-1-1,0 1,1-1,-1 1,1 0,-1-1,1 1,-1 0,1-1,-1 1,1 0,-1 0,1-1,0 1,-1 0,1 0,-1 0,1 0,0 0,-1 0,1 0,0 0,22-1,-20 1,19 1,0 2,0 0,0 2,0 0,-1 2,38 15,28 9,208 48,-224-61,94 23,198 55,65 27,-225-60,-191-60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44.6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0,'1'1,"-1"1,1-1,-1 0,0 0,1 0,0-1,-1 1,1 0,0 0,-1 0,1 0,0 0,0-1,0 1,0 0,-1-1,1 1,0-1,0 1,0-1,0 1,3-1,26 10,-26-9,54 12,117 10,64-14,-93-5,-98-2,-16-2,0 2,0 1,42 9,-15 1,62 4,-7-1,4-3,-30-5,50 15,20 0,-78-14,-54-7,-19-2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45.2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1,'4'0,"-1"0,1 1,-1 0,1 0,0 0,-1 0,0 0,1 0,-1 1,0 0,1 0,-1 0,4 3,4 5,-1 0,11 13,-2-3,6 10,-1 0,30 52,-44-63,-1-1,0 1,10 38,-5-15,-5-26,-4-10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2.8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1,'1'19,"1"-1,0 1,2-1,0 1,11 31,45 87,-36-85,-23-51,9 22,16 26,-22-44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0.5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1,'0'1,"1"0,-1 0,0 0,1 0,-1 1,1-1,-1 0,1 0,-1 0,1 0,0 0,0 0,-1-1,1 1,0 0,0 0,0 0,0-1,2 2,22 11,-18-9,-3-2,1 2,0-1,-1 0,1 1,-1 0,0 0,6 8,-7-8,0 0,1 0,0 0,-1 0,1-1,0 0,1 0,-1 0,10 5,21 4,1-1,0-2,53 7,27 3,-96-15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3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1,'1'3,"0"0,0 1,0-1,0 0,1 0,2 6,3 4,5 28,-1-1,-2 1,-3 1,3 50,2 12,-5-58,1 72,-7-110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3.8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1,'2'2,"0"-1,0 1,0 0,0 0,-1 0,1 1,0-1,-1 0,0 1,1-1,-1 1,1 4,1-2,2 6,-1-1,0 2,0-1,-1 0,0 1,-1-1,-1 1,0-1,0 18,-1-22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55.9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1,'0'2,"1"-1,-1 1,1 0,0 0,-1 0,1-1,0 1,0 0,0-1,0 1,0-1,1 1,-1-1,3 2,23 20,-21-18,30 20,41 23,20 13,-4 12,43 29,519 360,-168-110,-486-352,618 433,-508-356,59 46,30 16,-62-48,-83-44,-41-33,1-1,20 13,5 3,-28-21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01.1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03.7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0,'-1'1,"0"-1,0 0,0 0,1 1,-1-1,0 0,0 1,1-1,-1 1,0-1,0 1,1-1,-1 1,1 0,-1-1,0 1,1 0,-1 0,1-1,0 1,-1 0,1 0,0 0,-1-1,1 1,0 0,0 1,-6 26,6-26,-5 84,6 92,1-66,-3-49,0-13,7 66,-4-100,0-1,2 1,0-1,0 0,1 0,1-1,1 1,12 19,67 124,-72-133,2 0,0-1,2 0,20 21,-11-14,-13-11,-1 1,0 0,-2 1,0 0,-2 1,8 28,13 28,-14-40,-8-17,1-1,17 30,-18-39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14.2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4:14.7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1.1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0,'2'21,"0"0,1 1,1-2,1 1,1 0,12 26,-3-7,-11-22,0 0,0 0,-2 0,0 1,-2 34,1 15,10-10,-1 2,-9 116,-2-94,1-62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6.8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1,'24'0,"0"0,1 2,-1 0,47 12,340 100,-155-36,32 9,438 116,-670-185,18 6,93 43,-132-52,0-1,0-1,1-2,57 9,-50-9,-24-6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1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0,'4'0,"5"0,10 0,4 0,8 4,1 5,-4 6,-2 7,-3 5,-1 1,1-4,-5-6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4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29.8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0 188,'0'0</inkml:trace>
  <inkml:trace contextRef="#ctx0" brushRef="#br0" timeOffset="1">376 0,'4'0,"5"0,6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1.2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1,'0'1,"1"-1,-1 1,0 0,1 0,-1 0,0-1,1 1,-1 0,1-1,-1 1,1 0,-1-1,1 1,0 0,-1-1,1 1,0-1,-1 1,1-1,0 0,0 1,-1-1,1 0,0 1,0-1,0 0,1 0,26 5,-26-5,242 4,-140-6,3218 2,-3302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7T08:23:35.5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0,'3'2,"0"-1,-1 0,1 1,0-1,0-1,0 1,0 0,0-1,0 1,0-1,0 0,3 0,8 1,64 7,82-2,-36-3,15 14,-91-9,58 2,234-4,-64-3,-171-4,-97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16BC-D2C2-44FE-9499-0F6DB5DBB0D8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6A74-A4CD-490F-838E-D85A02144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1pPr>
    <a:lvl2pPr marL="489854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2pPr>
    <a:lvl3pPr marL="979711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3pPr>
    <a:lvl4pPr marL="1469564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4pPr>
    <a:lvl5pPr marL="1959419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5pPr>
    <a:lvl6pPr marL="2449273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6pPr>
    <a:lvl7pPr marL="2939128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7pPr>
    <a:lvl8pPr marL="3428983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8pPr>
    <a:lvl9pPr marL="3918838" algn="l" defTabSz="979711" rtl="0" eaLnBrk="1" latinLnBrk="0" hangingPunct="1">
      <a:defRPr sz="12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5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6450" y="1143000"/>
            <a:ext cx="5245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视觉编码过程仍然与用户查询脱钩，通常以与图像相关的问题的形式出现。因此，生成的视觉特征可能无法最佳地适应图像的查询特定元素。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8B68-C652-4973-A4E3-11F7251075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3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我们发现视觉语言建模范式中存在被忽视的次优性，这是由于缺乏指令感知图像编码造成的。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我们引入了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，这是一种与模型无关的方法，可以使现有的视觉编码器根据文本提示或问题进行调整。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3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实现过程很简单，就是通过将问题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编码为特征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FQ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来实现的，这些特征被融合到视觉编码器中，从而产生问题感知的视觉特征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 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首先，将问题（表示为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）输入“问题编码”模块，该模块处理并投射文本提示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随后，将文本编码特征（表示为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）通过“问题融合”模块集成到冻结视觉模型中，生成文本感知视觉特征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 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2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左图：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编码器的总体方案。右图：放大到顶部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个自注意力层之一中的融合机制。来自上一层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个视觉特征与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个文本特征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FQ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连接并输入到冻结的自注意力机制中以获得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个文本关注的视觉表示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 ′ V 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。接下来，并行门控投影获得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 Q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的问题感知视觉特征。</a:t>
            </a:r>
          </a:p>
          <a:p>
            <a:br>
              <a:rPr lang="zh-CN" altLang="en-US" dirty="0"/>
            </a:b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7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50" y="1237457"/>
            <a:ext cx="9639300" cy="2632440"/>
          </a:xfrm>
        </p:spPr>
        <p:txBody>
          <a:bodyPr anchor="b"/>
          <a:lstStyle>
            <a:lvl1pPr algn="ctr">
              <a:defRPr sz="63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3971414"/>
            <a:ext cx="9639300" cy="1825554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80" indent="0" algn="ctr">
              <a:buNone/>
              <a:defRPr sz="2108"/>
            </a:lvl2pPr>
            <a:lvl3pPr marL="963960" indent="0" algn="ctr">
              <a:buNone/>
              <a:defRPr sz="1898"/>
            </a:lvl3pPr>
            <a:lvl4pPr marL="1445941" indent="0" algn="ctr">
              <a:buNone/>
              <a:defRPr sz="1687"/>
            </a:lvl4pPr>
            <a:lvl5pPr marL="1927921" indent="0" algn="ctr">
              <a:buNone/>
              <a:defRPr sz="1687"/>
            </a:lvl5pPr>
            <a:lvl6pPr marL="2409901" indent="0" algn="ctr">
              <a:buNone/>
              <a:defRPr sz="1687"/>
            </a:lvl6pPr>
            <a:lvl7pPr marL="2891881" indent="0" algn="ctr">
              <a:buNone/>
              <a:defRPr sz="1687"/>
            </a:lvl7pPr>
            <a:lvl8pPr marL="3373862" indent="0" algn="ctr">
              <a:buNone/>
              <a:defRPr sz="1687"/>
            </a:lvl8pPr>
            <a:lvl9pPr marL="3855842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2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402567"/>
            <a:ext cx="2771299" cy="6407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402567"/>
            <a:ext cx="8153241" cy="64078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52" y="1237458"/>
            <a:ext cx="9639300" cy="2632440"/>
          </a:xfrm>
        </p:spPr>
        <p:txBody>
          <a:bodyPr anchor="b"/>
          <a:lstStyle>
            <a:lvl1pPr algn="ctr"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6552" y="3971415"/>
            <a:ext cx="9639300" cy="1825555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80" indent="0" algn="ctr">
              <a:buNone/>
              <a:defRPr sz="2108"/>
            </a:lvl2pPr>
            <a:lvl3pPr marL="963291" indent="0" algn="ctr">
              <a:buNone/>
              <a:defRPr sz="1898"/>
            </a:lvl3pPr>
            <a:lvl4pPr marL="1445271" indent="0" algn="ctr">
              <a:buNone/>
              <a:defRPr sz="1687"/>
            </a:lvl4pPr>
            <a:lvl5pPr marL="1926582" indent="0" algn="ctr">
              <a:buNone/>
              <a:defRPr sz="1687"/>
            </a:lvl5pPr>
            <a:lvl6pPr marL="2408562" indent="0" algn="ctr">
              <a:buNone/>
              <a:defRPr sz="1687"/>
            </a:lvl6pPr>
            <a:lvl7pPr marL="2890543" indent="0" algn="ctr">
              <a:buNone/>
              <a:defRPr sz="1687"/>
            </a:lvl7pPr>
            <a:lvl8pPr marL="3371853" indent="0" algn="ctr">
              <a:buNone/>
              <a:defRPr sz="1687"/>
            </a:lvl8pPr>
            <a:lvl9pPr marL="3853834" indent="0" algn="ctr">
              <a:buNone/>
              <a:defRPr sz="168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79248"/>
      </p:ext>
    </p:extLst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91382"/>
      </p:ext>
    </p:extLst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10" y="1885069"/>
            <a:ext cx="11085195" cy="3145275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910" y="5060097"/>
            <a:ext cx="11085195" cy="1654026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80" indent="0">
              <a:buNone/>
              <a:defRPr sz="2108">
                <a:solidFill>
                  <a:schemeClr val="tx1">
                    <a:tint val="75000"/>
                  </a:schemeClr>
                </a:solidFill>
              </a:defRPr>
            </a:lvl2pPr>
            <a:lvl3pPr marL="96329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527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658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0856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0543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1853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3834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510"/>
      </p:ext>
    </p:extLst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83604" y="2012839"/>
            <a:ext cx="5462270" cy="4797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06529" y="2012839"/>
            <a:ext cx="5462270" cy="479755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08219"/>
      </p:ext>
    </p:extLst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8" y="402568"/>
            <a:ext cx="11085195" cy="1461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5279" y="1853560"/>
            <a:ext cx="5437166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291" indent="0">
              <a:buNone/>
              <a:defRPr sz="1898" b="1"/>
            </a:lvl3pPr>
            <a:lvl4pPr marL="1445271" indent="0">
              <a:buNone/>
              <a:defRPr sz="1687" b="1"/>
            </a:lvl4pPr>
            <a:lvl5pPr marL="1926582" indent="0">
              <a:buNone/>
              <a:defRPr sz="1687" b="1"/>
            </a:lvl5pPr>
            <a:lvl6pPr marL="2408562" indent="0">
              <a:buNone/>
              <a:defRPr sz="1687" b="1"/>
            </a:lvl6pPr>
            <a:lvl7pPr marL="2890543" indent="0">
              <a:buNone/>
              <a:defRPr sz="1687" b="1"/>
            </a:lvl7pPr>
            <a:lvl8pPr marL="3371853" indent="0">
              <a:buNone/>
              <a:defRPr sz="1687" b="1"/>
            </a:lvl8pPr>
            <a:lvl9pPr marL="3853834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85279" y="2761963"/>
            <a:ext cx="5437166" cy="40624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06529" y="1853560"/>
            <a:ext cx="5463945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291" indent="0">
              <a:buNone/>
              <a:defRPr sz="1898" b="1"/>
            </a:lvl3pPr>
            <a:lvl4pPr marL="1445271" indent="0">
              <a:buNone/>
              <a:defRPr sz="1687" b="1"/>
            </a:lvl4pPr>
            <a:lvl5pPr marL="1926582" indent="0">
              <a:buNone/>
              <a:defRPr sz="1687" b="1"/>
            </a:lvl5pPr>
            <a:lvl6pPr marL="2408562" indent="0">
              <a:buNone/>
              <a:defRPr sz="1687" b="1"/>
            </a:lvl6pPr>
            <a:lvl7pPr marL="2890543" indent="0">
              <a:buNone/>
              <a:defRPr sz="1687" b="1"/>
            </a:lvl7pPr>
            <a:lvl8pPr marL="3371853" indent="0">
              <a:buNone/>
              <a:defRPr sz="1687" b="1"/>
            </a:lvl8pPr>
            <a:lvl9pPr marL="3853834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06529" y="2761963"/>
            <a:ext cx="5463945" cy="40624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3700"/>
      </p:ext>
    </p:extLst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8227"/>
      </p:ext>
    </p:extLst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88187"/>
      </p:ext>
    </p:extLst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6"/>
            <a:ext cx="4145234" cy="1764294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3947" y="1088685"/>
            <a:ext cx="6506526" cy="5373398"/>
          </a:xfrm>
        </p:spPr>
        <p:txBody>
          <a:bodyPr/>
          <a:lstStyle>
            <a:lvl1pPr>
              <a:defRPr sz="3373"/>
            </a:lvl1pPr>
            <a:lvl2pPr>
              <a:defRPr sz="2952"/>
            </a:lvl2pPr>
            <a:lvl3pPr>
              <a:defRPr sz="2530"/>
            </a:lvl3pPr>
            <a:lvl4pPr>
              <a:defRPr sz="2108"/>
            </a:lvl4pPr>
            <a:lvl5pPr>
              <a:defRPr sz="2108"/>
            </a:lvl5pPr>
            <a:lvl6pPr>
              <a:defRPr sz="2108"/>
            </a:lvl6pPr>
            <a:lvl7pPr>
              <a:defRPr sz="2108"/>
            </a:lvl7pPr>
            <a:lvl8pPr>
              <a:defRPr sz="2108"/>
            </a:lvl8pPr>
            <a:lvl9pPr>
              <a:defRPr sz="210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5277" y="2268380"/>
            <a:ext cx="4145234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291" indent="0">
              <a:buNone/>
              <a:defRPr sz="1265"/>
            </a:lvl3pPr>
            <a:lvl4pPr marL="1445271" indent="0">
              <a:buNone/>
              <a:defRPr sz="1054"/>
            </a:lvl4pPr>
            <a:lvl5pPr marL="1926582" indent="0">
              <a:buNone/>
              <a:defRPr sz="1054"/>
            </a:lvl5pPr>
            <a:lvl6pPr marL="2408562" indent="0">
              <a:buNone/>
              <a:defRPr sz="1054"/>
            </a:lvl6pPr>
            <a:lvl7pPr marL="2890543" indent="0">
              <a:buNone/>
              <a:defRPr sz="1054"/>
            </a:lvl7pPr>
            <a:lvl8pPr marL="3371853" indent="0">
              <a:buNone/>
              <a:defRPr sz="1054"/>
            </a:lvl8pPr>
            <a:lvl9pPr marL="3853834" indent="0">
              <a:buNone/>
              <a:defRPr sz="10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95660"/>
      </p:ext>
    </p:extLst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7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6"/>
            <a:ext cx="4145234" cy="1764294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7" y="1088685"/>
            <a:ext cx="6506526" cy="5373398"/>
          </a:xfrm>
        </p:spPr>
        <p:txBody>
          <a:bodyPr anchor="t"/>
          <a:lstStyle>
            <a:lvl1pPr marL="0" indent="0">
              <a:buNone/>
              <a:defRPr sz="3373"/>
            </a:lvl1pPr>
            <a:lvl2pPr marL="481980" indent="0">
              <a:buNone/>
              <a:defRPr sz="2952"/>
            </a:lvl2pPr>
            <a:lvl3pPr marL="963291" indent="0">
              <a:buNone/>
              <a:defRPr sz="2530"/>
            </a:lvl3pPr>
            <a:lvl4pPr marL="1445271" indent="0">
              <a:buNone/>
              <a:defRPr sz="2108"/>
            </a:lvl4pPr>
            <a:lvl5pPr marL="1926582" indent="0">
              <a:buNone/>
              <a:defRPr sz="2108"/>
            </a:lvl5pPr>
            <a:lvl6pPr marL="2408562" indent="0">
              <a:buNone/>
              <a:defRPr sz="2108"/>
            </a:lvl6pPr>
            <a:lvl7pPr marL="2890543" indent="0">
              <a:buNone/>
              <a:defRPr sz="2108"/>
            </a:lvl7pPr>
            <a:lvl8pPr marL="3371853" indent="0">
              <a:buNone/>
              <a:defRPr sz="2108"/>
            </a:lvl8pPr>
            <a:lvl9pPr marL="3853834" indent="0">
              <a:buNone/>
              <a:defRPr sz="21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5277" y="2268380"/>
            <a:ext cx="4145234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291" indent="0">
              <a:buNone/>
              <a:defRPr sz="1265"/>
            </a:lvl3pPr>
            <a:lvl4pPr marL="1445271" indent="0">
              <a:buNone/>
              <a:defRPr sz="1054"/>
            </a:lvl4pPr>
            <a:lvl5pPr marL="1926582" indent="0">
              <a:buNone/>
              <a:defRPr sz="1054"/>
            </a:lvl5pPr>
            <a:lvl6pPr marL="2408562" indent="0">
              <a:buNone/>
              <a:defRPr sz="1054"/>
            </a:lvl6pPr>
            <a:lvl7pPr marL="2890543" indent="0">
              <a:buNone/>
              <a:defRPr sz="1054"/>
            </a:lvl7pPr>
            <a:lvl8pPr marL="3371853" indent="0">
              <a:buNone/>
              <a:defRPr sz="1054"/>
            </a:lvl8pPr>
            <a:lvl9pPr marL="3853834" indent="0">
              <a:buNone/>
              <a:defRPr sz="10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218"/>
      </p:ext>
    </p:extLst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42873"/>
      </p:ext>
    </p:extLst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500" y="402570"/>
            <a:ext cx="2771299" cy="64078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83605" y="402570"/>
            <a:ext cx="8153242" cy="640782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33407"/>
      </p:ext>
    </p:extLst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85240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5868"/>
      </p:ext>
    </p:extLst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1885066"/>
            <a:ext cx="11085195" cy="3145275"/>
          </a:xfrm>
        </p:spPr>
        <p:txBody>
          <a:bodyPr anchor="b"/>
          <a:lstStyle>
            <a:lvl1pPr>
              <a:defRPr sz="63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5060096"/>
            <a:ext cx="11085195" cy="1654026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80" indent="0">
              <a:buNone/>
              <a:defRPr sz="2108">
                <a:solidFill>
                  <a:schemeClr val="tx1">
                    <a:tint val="75000"/>
                  </a:schemeClr>
                </a:solidFill>
              </a:defRPr>
            </a:lvl2pPr>
            <a:lvl3pPr marL="963960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594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792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0990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1881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386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58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2012836"/>
            <a:ext cx="5462270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2012836"/>
            <a:ext cx="5462270" cy="4797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402568"/>
            <a:ext cx="11085195" cy="1461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7" y="1853560"/>
            <a:ext cx="5437167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960" indent="0">
              <a:buNone/>
              <a:defRPr sz="1898" b="1"/>
            </a:lvl3pPr>
            <a:lvl4pPr marL="1445941" indent="0">
              <a:buNone/>
              <a:defRPr sz="1687" b="1"/>
            </a:lvl4pPr>
            <a:lvl5pPr marL="1927921" indent="0">
              <a:buNone/>
              <a:defRPr sz="1687" b="1"/>
            </a:lvl5pPr>
            <a:lvl6pPr marL="2409901" indent="0">
              <a:buNone/>
              <a:defRPr sz="1687" b="1"/>
            </a:lvl6pPr>
            <a:lvl7pPr marL="2891881" indent="0">
              <a:buNone/>
              <a:defRPr sz="1687" b="1"/>
            </a:lvl7pPr>
            <a:lvl8pPr marL="3373862" indent="0">
              <a:buNone/>
              <a:defRPr sz="1687" b="1"/>
            </a:lvl8pPr>
            <a:lvl9pPr marL="3855842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7" y="2761961"/>
            <a:ext cx="5437167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1853560"/>
            <a:ext cx="5463944" cy="908401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80" indent="0">
              <a:buNone/>
              <a:defRPr sz="2108" b="1"/>
            </a:lvl2pPr>
            <a:lvl3pPr marL="963960" indent="0">
              <a:buNone/>
              <a:defRPr sz="1898" b="1"/>
            </a:lvl3pPr>
            <a:lvl4pPr marL="1445941" indent="0">
              <a:buNone/>
              <a:defRPr sz="1687" b="1"/>
            </a:lvl4pPr>
            <a:lvl5pPr marL="1927921" indent="0">
              <a:buNone/>
              <a:defRPr sz="1687" b="1"/>
            </a:lvl5pPr>
            <a:lvl6pPr marL="2409901" indent="0">
              <a:buNone/>
              <a:defRPr sz="1687" b="1"/>
            </a:lvl6pPr>
            <a:lvl7pPr marL="2891881" indent="0">
              <a:buNone/>
              <a:defRPr sz="1687" b="1"/>
            </a:lvl7pPr>
            <a:lvl8pPr marL="3373862" indent="0">
              <a:buNone/>
              <a:defRPr sz="1687" b="1"/>
            </a:lvl8pPr>
            <a:lvl9pPr marL="3855842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2761961"/>
            <a:ext cx="5463944" cy="40624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4"/>
            <a:ext cx="4145233" cy="1764295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1088682"/>
            <a:ext cx="6506528" cy="5373398"/>
          </a:xfrm>
        </p:spPr>
        <p:txBody>
          <a:bodyPr/>
          <a:lstStyle>
            <a:lvl1pPr>
              <a:defRPr sz="3373"/>
            </a:lvl1pPr>
            <a:lvl2pPr>
              <a:defRPr sz="2952"/>
            </a:lvl2pPr>
            <a:lvl3pPr>
              <a:defRPr sz="2530"/>
            </a:lvl3pPr>
            <a:lvl4pPr>
              <a:defRPr sz="2108"/>
            </a:lvl4pPr>
            <a:lvl5pPr>
              <a:defRPr sz="2108"/>
            </a:lvl5pPr>
            <a:lvl6pPr>
              <a:defRPr sz="2108"/>
            </a:lvl6pPr>
            <a:lvl7pPr>
              <a:defRPr sz="2108"/>
            </a:lvl7pPr>
            <a:lvl8pPr>
              <a:defRPr sz="2108"/>
            </a:lvl8pPr>
            <a:lvl9pPr>
              <a:defRPr sz="210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7" y="2268379"/>
            <a:ext cx="4145233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960" indent="0">
              <a:buNone/>
              <a:defRPr sz="1265"/>
            </a:lvl3pPr>
            <a:lvl4pPr marL="1445941" indent="0">
              <a:buNone/>
              <a:defRPr sz="1054"/>
            </a:lvl4pPr>
            <a:lvl5pPr marL="1927921" indent="0">
              <a:buNone/>
              <a:defRPr sz="1054"/>
            </a:lvl5pPr>
            <a:lvl6pPr marL="2409901" indent="0">
              <a:buNone/>
              <a:defRPr sz="1054"/>
            </a:lvl6pPr>
            <a:lvl7pPr marL="2891881" indent="0">
              <a:buNone/>
              <a:defRPr sz="1054"/>
            </a:lvl7pPr>
            <a:lvl8pPr marL="3373862" indent="0">
              <a:buNone/>
              <a:defRPr sz="1054"/>
            </a:lvl8pPr>
            <a:lvl9pPr marL="3855842" indent="0">
              <a:buNone/>
              <a:defRPr sz="10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504084"/>
            <a:ext cx="4145233" cy="1764295"/>
          </a:xfrm>
        </p:spPr>
        <p:txBody>
          <a:bodyPr anchor="b"/>
          <a:lstStyle>
            <a:lvl1pPr>
              <a:defRPr sz="33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1088682"/>
            <a:ext cx="6506528" cy="5373398"/>
          </a:xfrm>
        </p:spPr>
        <p:txBody>
          <a:bodyPr anchor="t"/>
          <a:lstStyle>
            <a:lvl1pPr marL="0" indent="0">
              <a:buNone/>
              <a:defRPr sz="3373"/>
            </a:lvl1pPr>
            <a:lvl2pPr marL="481980" indent="0">
              <a:buNone/>
              <a:defRPr sz="2952"/>
            </a:lvl2pPr>
            <a:lvl3pPr marL="963960" indent="0">
              <a:buNone/>
              <a:defRPr sz="2530"/>
            </a:lvl3pPr>
            <a:lvl4pPr marL="1445941" indent="0">
              <a:buNone/>
              <a:defRPr sz="2108"/>
            </a:lvl4pPr>
            <a:lvl5pPr marL="1927921" indent="0">
              <a:buNone/>
              <a:defRPr sz="2108"/>
            </a:lvl5pPr>
            <a:lvl6pPr marL="2409901" indent="0">
              <a:buNone/>
              <a:defRPr sz="2108"/>
            </a:lvl6pPr>
            <a:lvl7pPr marL="2891881" indent="0">
              <a:buNone/>
              <a:defRPr sz="2108"/>
            </a:lvl7pPr>
            <a:lvl8pPr marL="3373862" indent="0">
              <a:buNone/>
              <a:defRPr sz="2108"/>
            </a:lvl8pPr>
            <a:lvl9pPr marL="3855842" indent="0">
              <a:buNone/>
              <a:defRPr sz="210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7" y="2268379"/>
            <a:ext cx="4145233" cy="4202453"/>
          </a:xfrm>
        </p:spPr>
        <p:txBody>
          <a:bodyPr/>
          <a:lstStyle>
            <a:lvl1pPr marL="0" indent="0">
              <a:buNone/>
              <a:defRPr sz="1687"/>
            </a:lvl1pPr>
            <a:lvl2pPr marL="481980" indent="0">
              <a:buNone/>
              <a:defRPr sz="1476"/>
            </a:lvl2pPr>
            <a:lvl3pPr marL="963960" indent="0">
              <a:buNone/>
              <a:defRPr sz="1265"/>
            </a:lvl3pPr>
            <a:lvl4pPr marL="1445941" indent="0">
              <a:buNone/>
              <a:defRPr sz="1054"/>
            </a:lvl4pPr>
            <a:lvl5pPr marL="1927921" indent="0">
              <a:buNone/>
              <a:defRPr sz="1054"/>
            </a:lvl5pPr>
            <a:lvl6pPr marL="2409901" indent="0">
              <a:buNone/>
              <a:defRPr sz="1054"/>
            </a:lvl6pPr>
            <a:lvl7pPr marL="2891881" indent="0">
              <a:buNone/>
              <a:defRPr sz="1054"/>
            </a:lvl7pPr>
            <a:lvl8pPr marL="3373862" indent="0">
              <a:buNone/>
              <a:defRPr sz="1054"/>
            </a:lvl8pPr>
            <a:lvl9pPr marL="3855842" indent="0">
              <a:buNone/>
              <a:defRPr sz="10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402568"/>
            <a:ext cx="1108519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2012836"/>
            <a:ext cx="11085195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7008171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12D-4D1F-4DA8-B95A-A3B7D2AC111D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7008171"/>
            <a:ext cx="433768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7008171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2E5-3333-4411-BE85-4D7EA1A26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3960" rtl="0" eaLnBrk="1" latinLnBrk="0" hangingPunct="1">
        <a:lnSpc>
          <a:spcPct val="90000"/>
        </a:lnSpc>
        <a:spcBef>
          <a:spcPct val="0"/>
        </a:spcBef>
        <a:buNone/>
        <a:defRPr sz="4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990" indent="-240990" algn="l" defTabSz="963960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2952" kern="1200">
          <a:solidFill>
            <a:schemeClr val="tx1"/>
          </a:solidFill>
          <a:latin typeface="+mn-lt"/>
          <a:ea typeface="+mn-ea"/>
          <a:cs typeface="+mn-cs"/>
        </a:defRPr>
      </a:lvl1pPr>
      <a:lvl2pPr marL="722970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5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3pPr>
      <a:lvl4pPr marL="168693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891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0891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287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485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6832" indent="-240990" algn="l" defTabSz="963960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198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3960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594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792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0990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1881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3862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5842" algn="l" defTabSz="963960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4" y="402568"/>
            <a:ext cx="1108519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4" y="2012839"/>
            <a:ext cx="11085195" cy="479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4" y="7008172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9" y="7008172"/>
            <a:ext cx="433768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9" y="7008172"/>
            <a:ext cx="28917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 advClick="0" advTm="1000">
    <p:randomBar dir="vert"/>
  </p:transition>
  <p:txStyles>
    <p:titleStyle>
      <a:lvl1pPr algn="l" defTabSz="963291" rtl="0" eaLnBrk="1" latinLnBrk="0" hangingPunct="1">
        <a:lnSpc>
          <a:spcPct val="90000"/>
        </a:lnSpc>
        <a:spcBef>
          <a:spcPct val="0"/>
        </a:spcBef>
        <a:buNone/>
        <a:defRPr sz="4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990" indent="-240990" algn="l" defTabSz="963291" rtl="0" eaLnBrk="1" latinLnBrk="0" hangingPunct="1">
        <a:lnSpc>
          <a:spcPct val="90000"/>
        </a:lnSpc>
        <a:spcBef>
          <a:spcPts val="1054"/>
        </a:spcBef>
        <a:buFont typeface="Arial" panose="020B0604020202020204" pitchFamily="34" charset="0"/>
        <a:buChar char="•"/>
        <a:defRPr sz="2952" kern="1200">
          <a:solidFill>
            <a:schemeClr val="tx1"/>
          </a:solidFill>
          <a:latin typeface="+mn-lt"/>
          <a:ea typeface="+mn-ea"/>
          <a:cs typeface="+mn-cs"/>
        </a:defRPr>
      </a:lvl1pPr>
      <a:lvl2pPr marL="72230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428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3pPr>
      <a:lvl4pPr marL="1686261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7572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49552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1533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2844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4824" indent="-240990" algn="l" defTabSz="963291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1980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3291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5271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6582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08562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0543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1853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3834" algn="l" defTabSz="963291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70.png"/><Relationship Id="rId26" Type="http://schemas.openxmlformats.org/officeDocument/2006/relationships/image" Target="../media/image73.png"/><Relationship Id="rId39" Type="http://schemas.openxmlformats.org/officeDocument/2006/relationships/image" Target="../media/image79.png"/><Relationship Id="rId21" Type="http://schemas.openxmlformats.org/officeDocument/2006/relationships/customXml" Target="../ink/ink10.xml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customXml" Target="../ink/ink25.xml"/><Relationship Id="rId50" Type="http://schemas.microsoft.com/office/2007/relationships/hdphoto" Target="../media/hdphoto2.wdp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9.png"/><Relationship Id="rId29" Type="http://schemas.openxmlformats.org/officeDocument/2006/relationships/image" Target="../media/image74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7.xml"/><Relationship Id="rId37" Type="http://schemas.openxmlformats.org/officeDocument/2006/relationships/image" Target="../media/image78.png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53" Type="http://schemas.openxmlformats.org/officeDocument/2006/relationships/image" Target="../media/image14.png"/><Relationship Id="rId5" Type="http://schemas.openxmlformats.org/officeDocument/2006/relationships/customXml" Target="../ink/ink2.xml"/><Relationship Id="rId10" Type="http://schemas.openxmlformats.org/officeDocument/2006/relationships/image" Target="../media/image66.png"/><Relationship Id="rId19" Type="http://schemas.openxmlformats.org/officeDocument/2006/relationships/customXml" Target="../ink/ink9.xml"/><Relationship Id="rId31" Type="http://schemas.openxmlformats.org/officeDocument/2006/relationships/image" Target="../media/image75.png"/><Relationship Id="rId44" Type="http://schemas.openxmlformats.org/officeDocument/2006/relationships/customXml" Target="../ink/ink23.xml"/><Relationship Id="rId52" Type="http://schemas.openxmlformats.org/officeDocument/2006/relationships/image" Target="../media/image13.png"/><Relationship Id="rId4" Type="http://schemas.openxmlformats.org/officeDocument/2006/relationships/image" Target="../media/image63.png"/><Relationship Id="rId9" Type="http://schemas.openxmlformats.org/officeDocument/2006/relationships/customXml" Target="../ink/ink4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26.xml"/><Relationship Id="rId8" Type="http://schemas.openxmlformats.org/officeDocument/2006/relationships/image" Target="../media/image65.png"/><Relationship Id="rId51" Type="http://schemas.openxmlformats.org/officeDocument/2006/relationships/image" Target="../media/image12.png"/><Relationship Id="rId3" Type="http://schemas.openxmlformats.org/officeDocument/2006/relationships/customXml" Target="../ink/ink1.xml"/><Relationship Id="rId12" Type="http://schemas.openxmlformats.org/officeDocument/2006/relationships/image" Target="../media/image67.png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33" Type="http://schemas.openxmlformats.org/officeDocument/2006/relationships/image" Target="../media/image76.png"/><Relationship Id="rId38" Type="http://schemas.openxmlformats.org/officeDocument/2006/relationships/customXml" Target="../ink/ink20.xml"/><Relationship Id="rId46" Type="http://schemas.openxmlformats.org/officeDocument/2006/relationships/image" Target="../media/image82.png"/><Relationship Id="rId20" Type="http://schemas.openxmlformats.org/officeDocument/2006/relationships/image" Target="../media/image71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em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41439D5-0DC1-FF6F-5E46-5DDBC15B3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82" y="4465024"/>
            <a:ext cx="10093007" cy="234901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3028657-37E2-7850-C5EA-78881DE6F056}"/>
              </a:ext>
            </a:extLst>
          </p:cNvPr>
          <p:cNvGrpSpPr/>
          <p:nvPr/>
        </p:nvGrpSpPr>
        <p:grpSpPr>
          <a:xfrm>
            <a:off x="9164262" y="865501"/>
            <a:ext cx="7376275" cy="6712736"/>
            <a:chOff x="1334766" y="2289058"/>
            <a:chExt cx="3310733" cy="3060866"/>
          </a:xfrm>
          <a:noFill/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3FE5E5-9A2C-7DB6-2AC9-208E86C911BE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0E3DCB-EDC8-81C0-D58B-F940DFAE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14000" contras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5" name="矩形 4"/>
          <p:cNvSpPr/>
          <p:nvPr/>
        </p:nvSpPr>
        <p:spPr>
          <a:xfrm>
            <a:off x="0" y="2400965"/>
            <a:ext cx="12851695" cy="1938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3291">
              <a:defRPr/>
            </a:pPr>
            <a:endParaRPr lang="zh-CN" altLang="en-US" sz="1898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88A586-12F1-F25F-F2C9-ED14293CC423}"/>
              </a:ext>
            </a:extLst>
          </p:cNvPr>
          <p:cNvGrpSpPr/>
          <p:nvPr/>
        </p:nvGrpSpPr>
        <p:grpSpPr>
          <a:xfrm>
            <a:off x="683836" y="1839609"/>
            <a:ext cx="3310733" cy="3060866"/>
            <a:chOff x="1334766" y="2289058"/>
            <a:chExt cx="3310733" cy="3060866"/>
          </a:xfrm>
        </p:grpSpPr>
        <p:sp>
          <p:nvSpPr>
            <p:cNvPr id="12" name="椭圆 11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722414" y="2424554"/>
            <a:ext cx="847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Question Aware Vision Transformer for Multimodal Reasoning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7" name="文本占位符 13"/>
          <p:cNvSpPr txBox="1"/>
          <p:nvPr/>
        </p:nvSpPr>
        <p:spPr>
          <a:xfrm>
            <a:off x="4786730" y="7255366"/>
            <a:ext cx="3193020" cy="312319"/>
          </a:xfrm>
          <a:prstGeom prst="rect">
            <a:avLst/>
          </a:prstGeom>
        </p:spPr>
        <p:txBody>
          <a:bodyPr vert="horz" lIns="96393" tIns="48197" rIns="96393" bIns="48197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3960">
              <a:spcBef>
                <a:spcPts val="1054"/>
              </a:spcBef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CVPR</a:t>
            </a:r>
            <a:r>
              <a:rPr lang="zh-CN" altLang="en-US" dirty="0"/>
              <a:t>（</a:t>
            </a:r>
            <a:r>
              <a:rPr lang="en-US" altLang="zh-CN" dirty="0"/>
              <a:t>2024</a:t>
            </a:r>
            <a:r>
              <a:rPr lang="zh-CN" altLang="en-US" dirty="0"/>
              <a:t>）</a:t>
            </a:r>
            <a:endParaRPr lang="zh-CN" altLang="en-US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B63F905-DE79-36D3-DF6F-4CD87CF108D4}"/>
              </a:ext>
            </a:extLst>
          </p:cNvPr>
          <p:cNvSpPr/>
          <p:nvPr/>
        </p:nvSpPr>
        <p:spPr>
          <a:xfrm flipH="1">
            <a:off x="4985100" y="6746751"/>
            <a:ext cx="2547977" cy="3973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汇报人：吴宗錝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D1618E-0B86-C862-B60D-6A0DC0778ED1}"/>
              </a:ext>
            </a:extLst>
          </p:cNvPr>
          <p:cNvSpPr/>
          <p:nvPr/>
        </p:nvSpPr>
        <p:spPr>
          <a:xfrm>
            <a:off x="7038266" y="3473562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A51847-A661-B100-9C2B-0160FF560E0E}"/>
              </a:ext>
            </a:extLst>
          </p:cNvPr>
          <p:cNvSpPr/>
          <p:nvPr/>
        </p:nvSpPr>
        <p:spPr>
          <a:xfrm>
            <a:off x="7038266" y="1840946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7B8C7E8-CB33-B762-8A8C-53768455098E}"/>
              </a:ext>
            </a:extLst>
          </p:cNvPr>
          <p:cNvSpPr/>
          <p:nvPr/>
        </p:nvSpPr>
        <p:spPr>
          <a:xfrm>
            <a:off x="2457327" y="1857291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E3930E5-BB9D-FB14-1F37-4797DB5BA557}"/>
              </a:ext>
            </a:extLst>
          </p:cNvPr>
          <p:cNvSpPr/>
          <p:nvPr/>
        </p:nvSpPr>
        <p:spPr>
          <a:xfrm>
            <a:off x="2430876" y="3483593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6802152-049E-8A74-1FCB-9242185DCEF3}"/>
              </a:ext>
            </a:extLst>
          </p:cNvPr>
          <p:cNvSpPr/>
          <p:nvPr/>
        </p:nvSpPr>
        <p:spPr>
          <a:xfrm>
            <a:off x="2457327" y="5109895"/>
            <a:ext cx="2889885" cy="1416411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44B0DB67-0CF8-00BB-B442-7011B69CA775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C09481-246D-3391-529F-1B8123AE2BC6}"/>
              </a:ext>
            </a:extLst>
          </p:cNvPr>
          <p:cNvSpPr/>
          <p:nvPr/>
        </p:nvSpPr>
        <p:spPr>
          <a:xfrm>
            <a:off x="0" y="7268329"/>
            <a:ext cx="12852400" cy="29293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916018-9802-3C8C-D3DA-88CE3068E28F}"/>
              </a:ext>
            </a:extLst>
          </p:cNvPr>
          <p:cNvSpPr txBox="1"/>
          <p:nvPr/>
        </p:nvSpPr>
        <p:spPr>
          <a:xfrm>
            <a:off x="594090" y="7281978"/>
            <a:ext cx="2031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278A4A-5861-F3D5-BA6A-F1C768CB6E8E}"/>
              </a:ext>
            </a:extLst>
          </p:cNvPr>
          <p:cNvSpPr txBox="1"/>
          <p:nvPr/>
        </p:nvSpPr>
        <p:spPr>
          <a:xfrm>
            <a:off x="10107837" y="7268329"/>
            <a:ext cx="2484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6983FF-6C47-D9FC-3F6D-33A80F694268}"/>
              </a:ext>
            </a:extLst>
          </p:cNvPr>
          <p:cNvGrpSpPr/>
          <p:nvPr/>
        </p:nvGrpSpPr>
        <p:grpSpPr>
          <a:xfrm>
            <a:off x="2781192" y="1959731"/>
            <a:ext cx="1992853" cy="898986"/>
            <a:chOff x="5576876" y="540040"/>
            <a:chExt cx="1992853" cy="89898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6C78D4-B1CE-D615-0E69-96AC25072F5F}"/>
                </a:ext>
              </a:extLst>
            </p:cNvPr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16E469C-7830-1087-2280-B24C9672F052}"/>
                </a:ext>
              </a:extLst>
            </p:cNvPr>
            <p:cNvSpPr txBox="1"/>
            <p:nvPr/>
          </p:nvSpPr>
          <p:spPr>
            <a:xfrm>
              <a:off x="5576876" y="977361"/>
              <a:ext cx="1992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 work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7FE1EF7-A138-5F4D-B025-D082979D9C8F}"/>
              </a:ext>
            </a:extLst>
          </p:cNvPr>
          <p:cNvGrpSpPr/>
          <p:nvPr/>
        </p:nvGrpSpPr>
        <p:grpSpPr>
          <a:xfrm>
            <a:off x="7296025" y="1959731"/>
            <a:ext cx="2374368" cy="898986"/>
            <a:chOff x="8704421" y="540040"/>
            <a:chExt cx="2374368" cy="89898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2EF393-0B9C-E1B2-14AC-DC449AAC0BA3}"/>
                </a:ext>
              </a:extLst>
            </p:cNvPr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97403">
                        <a:srgbClr val="5C307D">
                          <a:alpha val="0"/>
                        </a:srgbClr>
                      </a:gs>
                      <a:gs pos="97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97403">
                      <a:srgbClr val="5C307D">
                        <a:alpha val="0"/>
                      </a:srgbClr>
                    </a:gs>
                    <a:gs pos="97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A289BA3-D73F-266A-E77B-955A1AD0A020}"/>
                </a:ext>
              </a:extLst>
            </p:cNvPr>
            <p:cNvSpPr txBox="1"/>
            <p:nvPr/>
          </p:nvSpPr>
          <p:spPr>
            <a:xfrm>
              <a:off x="8704421" y="977361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Contribution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D2D5752-6A5B-BEF1-1754-556BA9109EF2}"/>
              </a:ext>
            </a:extLst>
          </p:cNvPr>
          <p:cNvGrpSpPr/>
          <p:nvPr/>
        </p:nvGrpSpPr>
        <p:grpSpPr>
          <a:xfrm>
            <a:off x="2781192" y="3566616"/>
            <a:ext cx="1441420" cy="868444"/>
            <a:chOff x="5576876" y="2230747"/>
            <a:chExt cx="1441420" cy="86844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1D8641C-3BE2-E9FD-36A4-EEA5595B2215}"/>
                </a:ext>
              </a:extLst>
            </p:cNvPr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9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547E5D-F713-8147-3C99-E71C34684E7F}"/>
                </a:ext>
              </a:extLst>
            </p:cNvPr>
            <p:cNvSpPr txBox="1"/>
            <p:nvPr/>
          </p:nvSpPr>
          <p:spPr>
            <a:xfrm>
              <a:off x="5576876" y="2637526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Method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3B1D40C-8F8A-77DF-6AD9-3D43AB2F8D5C}"/>
              </a:ext>
            </a:extLst>
          </p:cNvPr>
          <p:cNvGrpSpPr/>
          <p:nvPr/>
        </p:nvGrpSpPr>
        <p:grpSpPr>
          <a:xfrm>
            <a:off x="7296025" y="3566616"/>
            <a:ext cx="2124299" cy="868444"/>
            <a:chOff x="8704421" y="2230747"/>
            <a:chExt cx="2124299" cy="86844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2AE15F-7093-B018-D18B-1BC39D7FF45F}"/>
                </a:ext>
              </a:extLst>
            </p:cNvPr>
            <p:cNvSpPr txBox="1"/>
            <p:nvPr/>
          </p:nvSpPr>
          <p:spPr>
            <a:xfrm>
              <a:off x="8704421" y="2230747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C826953-0FB9-171B-6BF8-58B823A9BA5A}"/>
                </a:ext>
              </a:extLst>
            </p:cNvPr>
            <p:cNvSpPr txBox="1"/>
            <p:nvPr/>
          </p:nvSpPr>
          <p:spPr>
            <a:xfrm>
              <a:off x="8704421" y="2637526"/>
              <a:ext cx="2124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Experiment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71DBD1-7503-ABF6-D7D7-580C41F45980}"/>
              </a:ext>
            </a:extLst>
          </p:cNvPr>
          <p:cNvGrpSpPr/>
          <p:nvPr/>
        </p:nvGrpSpPr>
        <p:grpSpPr>
          <a:xfrm>
            <a:off x="2781192" y="5142959"/>
            <a:ext cx="2779535" cy="881446"/>
            <a:chOff x="5576876" y="3877910"/>
            <a:chExt cx="2779535" cy="881446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F2ECE0-8874-6579-0719-9AC2708CD983}"/>
                </a:ext>
              </a:extLst>
            </p:cNvPr>
            <p:cNvSpPr txBox="1"/>
            <p:nvPr/>
          </p:nvSpPr>
          <p:spPr>
            <a:xfrm>
              <a:off x="5576876" y="3877910"/>
              <a:ext cx="8675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98052">
                        <a:schemeClr val="bg1"/>
                      </a:gs>
                      <a:gs pos="0">
                        <a:srgbClr val="1C6299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68B392-ABD6-3356-E651-91CA4D2AC2C1}"/>
                </a:ext>
              </a:extLst>
            </p:cNvPr>
            <p:cNvSpPr txBox="1"/>
            <p:nvPr/>
          </p:nvSpPr>
          <p:spPr>
            <a:xfrm>
              <a:off x="5576876" y="4297691"/>
              <a:ext cx="2779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080F891-72A8-16B4-1A67-F94512130107}"/>
              </a:ext>
            </a:extLst>
          </p:cNvPr>
          <p:cNvGrpSpPr/>
          <p:nvPr/>
        </p:nvGrpSpPr>
        <p:grpSpPr>
          <a:xfrm rot="5400000">
            <a:off x="2408530" y="-1416403"/>
            <a:ext cx="1816843" cy="5445722"/>
            <a:chOff x="457933" y="870126"/>
            <a:chExt cx="1816843" cy="544572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DC5E489-8300-85D6-3E39-79F32287A462}"/>
                </a:ext>
              </a:extLst>
            </p:cNvPr>
            <p:cNvSpPr txBox="1"/>
            <p:nvPr/>
          </p:nvSpPr>
          <p:spPr>
            <a:xfrm rot="16200000">
              <a:off x="-1541653" y="2869712"/>
              <a:ext cx="5445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Contents</a:t>
              </a: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.</a:t>
              </a:r>
              <a:endParaRPr kumimoji="0" lang="zh-CN" altLang="en-US" sz="8800" b="1" i="0" u="none" strike="noStrike" kern="1200" cap="none" spc="5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BA95ECC-0E50-F2DE-8DAA-ABEEC4308443}"/>
                </a:ext>
              </a:extLst>
            </p:cNvPr>
            <p:cNvSpPr txBox="1"/>
            <p:nvPr/>
          </p:nvSpPr>
          <p:spPr>
            <a:xfrm rot="16200000">
              <a:off x="1320669" y="5117804"/>
              <a:ext cx="738664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60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B25CF502-7633-24EB-9C88-019DE105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1319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BF1AE92-9BB3-A151-1C46-E31B3D7F6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460" y="7004677"/>
            <a:ext cx="1324876" cy="36123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8064F2-EDB2-C82B-6A37-AC981C4068FC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12" name="文本框 11"/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Main work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DB1797-5351-B0A3-DEA5-52954F562C6E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53">
            <a:extLst>
              <a:ext uri="{FF2B5EF4-FFF2-40B4-BE49-F238E27FC236}">
                <a16:creationId xmlns:a16="http://schemas.microsoft.com/office/drawing/2014/main" id="{253E432E-DE65-2FB5-FCB9-915D08CA5D4A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5827C1C-28C7-F1E8-D172-127466FA1C36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55">
              <a:extLst>
                <a:ext uri="{FF2B5EF4-FFF2-40B4-BE49-F238E27FC236}">
                  <a16:creationId xmlns:a16="http://schemas.microsoft.com/office/drawing/2014/main" id="{6426FB9B-2532-DC64-543F-15AFDAF1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BFBEF1-1D5C-D100-851E-F4B8D52636B0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3745315-6794-C40E-C59F-D58B566FD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9" name="矩形 3">
            <a:extLst>
              <a:ext uri="{FF2B5EF4-FFF2-40B4-BE49-F238E27FC236}">
                <a16:creationId xmlns:a16="http://schemas.microsoft.com/office/drawing/2014/main" id="{7D6CC58A-E63B-8677-DC19-3CD3FBC0E62E}"/>
              </a:ext>
            </a:extLst>
          </p:cNvPr>
          <p:cNvSpPr/>
          <p:nvPr/>
        </p:nvSpPr>
        <p:spPr>
          <a:xfrm>
            <a:off x="1002418" y="5905663"/>
            <a:ext cx="11528438" cy="721761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address this, this paper introduce QA-</a:t>
            </a:r>
            <a:r>
              <a:rPr lang="en-US" altLang="zh-CN" sz="2108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ViT</a:t>
            </a:r>
            <a:r>
              <a:rPr lang="en-US" altLang="zh-CN" sz="210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 Question Aware Vision Transformer approach for multimodal reasoning, which embeds question awareness directly within the vision encoder. </a:t>
            </a:r>
            <a:endParaRPr lang="zh-CN" altLang="en-US" sz="210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7C165B7B-7344-3F2A-4A04-B729D7551E46}"/>
              </a:ext>
            </a:extLst>
          </p:cNvPr>
          <p:cNvSpPr/>
          <p:nvPr/>
        </p:nvSpPr>
        <p:spPr>
          <a:xfrm>
            <a:off x="1130438" y="1399799"/>
            <a:ext cx="11528438" cy="1046145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10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vision encoding process remains decoupled from user queries, often in the form of image-related questions. the resulting visual features may not be optimally attuned to the query-specific elements of the image. </a:t>
            </a:r>
            <a:endParaRPr lang="zh-CN" altLang="en-US" sz="210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EDCF3D-F873-94A0-21DF-22C7E1EFF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97" y="2240916"/>
            <a:ext cx="3988161" cy="36362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3D8D04-9EF5-2092-39CC-36D4B2158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3" y="3175709"/>
            <a:ext cx="460121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4849606-3D44-599C-52D3-705E080E422C}"/>
              </a:ext>
            </a:extLst>
          </p:cNvPr>
          <p:cNvSpPr txBox="1"/>
          <p:nvPr/>
        </p:nvSpPr>
        <p:spPr>
          <a:xfrm>
            <a:off x="1112424" y="5563346"/>
            <a:ext cx="10645856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24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endParaRPr lang="en-US" altLang="zh-CN" sz="1687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8D121DB-4793-9917-E394-8ED813F71E7E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4452AC-1706-BA1C-196A-DDE108003F9B}"/>
                </a:ext>
              </a:extLst>
            </p:cNvPr>
            <p:cNvSpPr txBox="1"/>
            <p:nvPr/>
          </p:nvSpPr>
          <p:spPr>
            <a:xfrm>
              <a:off x="2313878" y="397240"/>
              <a:ext cx="2979384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Contribution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465E52-DBD5-9F9C-D1A6-6CF0ABB627D5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53">
            <a:extLst>
              <a:ext uri="{FF2B5EF4-FFF2-40B4-BE49-F238E27FC236}">
                <a16:creationId xmlns:a16="http://schemas.microsoft.com/office/drawing/2014/main" id="{5B01F578-B219-E48C-2538-8084B3C8BCB1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D854CD4-B5C3-4C50-83DE-CD8D4A1644F4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55">
              <a:extLst>
                <a:ext uri="{FF2B5EF4-FFF2-40B4-BE49-F238E27FC236}">
                  <a16:creationId xmlns:a16="http://schemas.microsoft.com/office/drawing/2014/main" id="{4DA6925A-0EBD-7779-85B8-000B7C132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6E0D712-28FD-AA66-0A67-E4B964E012D8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矩形 3">
            <a:extLst>
              <a:ext uri="{FF2B5EF4-FFF2-40B4-BE49-F238E27FC236}">
                <a16:creationId xmlns:a16="http://schemas.microsoft.com/office/drawing/2014/main" id="{5331A4BC-516E-CF9B-F5DF-CB0EC46FF60A}"/>
              </a:ext>
            </a:extLst>
          </p:cNvPr>
          <p:cNvSpPr/>
          <p:nvPr/>
        </p:nvSpPr>
        <p:spPr>
          <a:xfrm>
            <a:off x="978038" y="1247399"/>
            <a:ext cx="11070528" cy="688547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an overlooked suboptimality in the paradigm of vision-language modeling stemming from the lack of instruction-aware image encoding.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88E07B-3393-9448-F058-300D83A17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5" name="矩形 3">
            <a:extLst>
              <a:ext uri="{FF2B5EF4-FFF2-40B4-BE49-F238E27FC236}">
                <a16:creationId xmlns:a16="http://schemas.microsoft.com/office/drawing/2014/main" id="{0EC11634-AF0D-1FA1-0B54-7DB4FE92259B}"/>
              </a:ext>
            </a:extLst>
          </p:cNvPr>
          <p:cNvSpPr/>
          <p:nvPr/>
        </p:nvSpPr>
        <p:spPr>
          <a:xfrm>
            <a:off x="978038" y="2629917"/>
            <a:ext cx="11070528" cy="688547"/>
          </a:xfrm>
          <a:prstGeom prst="rect">
            <a:avLst/>
          </a:prstGeom>
          <a:noFill/>
          <a:ln w="9525">
            <a:noFill/>
          </a:ln>
        </p:spPr>
        <p:txBody>
          <a:bodyPr wrap="square" lIns="72287" tIns="36144" rIns="72287" bIns="36144" anchor="t">
            <a:spAutoFit/>
          </a:bodyPr>
          <a:lstStyle/>
          <a:p>
            <a:pPr marL="361476" indent="-361476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QA-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model-agnostic method that enables existing vision encoders to be conditioned on textual prompts or questions.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3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70D9BF5-56AB-E6D8-A3CB-BD73952A5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DCF7E4C-6983-9FAF-978B-B48E14C09296}"/>
              </a:ext>
            </a:extLst>
          </p:cNvPr>
          <p:cNvSpPr txBox="1"/>
          <p:nvPr/>
        </p:nvSpPr>
        <p:spPr>
          <a:xfrm>
            <a:off x="1102086" y="1130809"/>
            <a:ext cx="64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QA-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21A8F6-71A5-E929-F31B-9A15B8749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8" y="1672407"/>
            <a:ext cx="6014020" cy="49648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376CCD-0F67-D04C-7E5B-C4C338E22E66}"/>
              </a:ext>
            </a:extLst>
          </p:cNvPr>
          <p:cNvSpPr/>
          <p:nvPr/>
        </p:nvSpPr>
        <p:spPr>
          <a:xfrm>
            <a:off x="3448594" y="3905794"/>
            <a:ext cx="2233749" cy="1254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BFBD77-6E0B-0073-3B71-76BCF3F57F08}"/>
              </a:ext>
            </a:extLst>
          </p:cNvPr>
          <p:cNvSpPr/>
          <p:nvPr/>
        </p:nvSpPr>
        <p:spPr>
          <a:xfrm>
            <a:off x="1166082" y="3905794"/>
            <a:ext cx="2233749" cy="1254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28CF03-813D-D62C-44BE-B2280D8405D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82343" y="2226051"/>
            <a:ext cx="2299063" cy="2306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E018558-C252-E181-0CF3-58097D725EA5}"/>
              </a:ext>
            </a:extLst>
          </p:cNvPr>
          <p:cNvCxnSpPr>
            <a:cxnSpLocks/>
          </p:cNvCxnSpPr>
          <p:nvPr/>
        </p:nvCxnSpPr>
        <p:spPr>
          <a:xfrm>
            <a:off x="2066925" y="5159829"/>
            <a:ext cx="6000750" cy="548910"/>
          </a:xfrm>
          <a:prstGeom prst="bentConnector3">
            <a:avLst>
              <a:gd name="adj1" fmla="val 31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9DD36-1871-917F-78E7-E834C4BAB3A1}"/>
              </a:ext>
            </a:extLst>
          </p:cNvPr>
          <p:cNvSpPr txBox="1"/>
          <p:nvPr/>
        </p:nvSpPr>
        <p:spPr>
          <a:xfrm>
            <a:off x="8000516" y="1557229"/>
            <a:ext cx="485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Encoding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question, denoted as Q, is fed into a “Question Encoding” module, which processes and projects the textual prompt.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C43DAC-6422-CB15-C9CB-A64C3302DA1F}"/>
              </a:ext>
            </a:extLst>
          </p:cNvPr>
          <p:cNvSpPr txBox="1"/>
          <p:nvPr/>
        </p:nvSpPr>
        <p:spPr>
          <a:xfrm>
            <a:off x="8080945" y="5108574"/>
            <a:ext cx="458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Fusing: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textual encoded features are integrated inside a frozen vision model via “Question Fusing” module.</a:t>
            </a:r>
          </a:p>
        </p:txBody>
      </p:sp>
    </p:spTree>
    <p:extLst>
      <p:ext uri="{BB962C8B-B14F-4D97-AF65-F5344CB8AC3E}">
        <p14:creationId xmlns:p14="http://schemas.microsoft.com/office/powerpoint/2010/main" val="4980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70D9BF5-56AB-E6D8-A3CB-BD73952A5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A22460B-05BC-FE44-387E-FCEF44866D12}"/>
              </a:ext>
            </a:extLst>
          </p:cNvPr>
          <p:cNvSpPr txBox="1"/>
          <p:nvPr/>
        </p:nvSpPr>
        <p:spPr>
          <a:xfrm>
            <a:off x="1235853" y="1197038"/>
            <a:ext cx="64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Fusing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C25542-5928-4A31-7319-A8E34FAE85B7}"/>
              </a:ext>
            </a:extLst>
          </p:cNvPr>
          <p:cNvSpPr txBox="1"/>
          <p:nvPr/>
        </p:nvSpPr>
        <p:spPr>
          <a:xfrm>
            <a:off x="1314243" y="5744352"/>
            <a:ext cx="2267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scheme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3DD47-0D95-44DB-6802-E3A76279A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43" y="1816911"/>
            <a:ext cx="5274557" cy="355487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0886C5-8FA7-2F49-2B5D-1C7217C6EE4B}"/>
              </a:ext>
            </a:extLst>
          </p:cNvPr>
          <p:cNvSpPr/>
          <p:nvPr/>
        </p:nvSpPr>
        <p:spPr>
          <a:xfrm>
            <a:off x="1235853" y="2120367"/>
            <a:ext cx="2040747" cy="30421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95B85E-6DCE-F2B3-D6BD-9B62F2B0B2DF}"/>
              </a:ext>
            </a:extLst>
          </p:cNvPr>
          <p:cNvSpPr/>
          <p:nvPr/>
        </p:nvSpPr>
        <p:spPr>
          <a:xfrm>
            <a:off x="3341760" y="2073255"/>
            <a:ext cx="3084440" cy="321312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141E3A-6CCB-BC31-9120-4BA1F85EA3B3}"/>
              </a:ext>
            </a:extLst>
          </p:cNvPr>
          <p:cNvCxnSpPr/>
          <p:nvPr/>
        </p:nvCxnSpPr>
        <p:spPr>
          <a:xfrm flipV="1">
            <a:off x="2256226" y="5124479"/>
            <a:ext cx="0" cy="69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4EB1809-26B1-4E89-DFA3-4691A26F3F3F}"/>
              </a:ext>
            </a:extLst>
          </p:cNvPr>
          <p:cNvSpPr txBox="1"/>
          <p:nvPr/>
        </p:nvSpPr>
        <p:spPr>
          <a:xfrm>
            <a:off x="7439025" y="2127122"/>
            <a:ext cx="3988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 visual features from the previous layer FV , are concatenated with K textual features FQ and fed into the frozen self-attention mechanism to obtain M text-attended visual representations F′VQ.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E08F04-8F83-B9C2-2A12-A828B15CD9BA}"/>
              </a:ext>
            </a:extLst>
          </p:cNvPr>
          <p:cNvCxnSpPr>
            <a:stCxn id="12" idx="3"/>
          </p:cNvCxnSpPr>
          <p:nvPr/>
        </p:nvCxnSpPr>
        <p:spPr>
          <a:xfrm flipV="1">
            <a:off x="6426200" y="3400425"/>
            <a:ext cx="1012825" cy="2793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23A55D-7010-3CE8-24B2-6F06DA073042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A62008-855B-DF92-C50D-13ADDBCAD663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3600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xperiment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2B326-5501-D0DB-76DF-6DE31C58745C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53">
            <a:extLst>
              <a:ext uri="{FF2B5EF4-FFF2-40B4-BE49-F238E27FC236}">
                <a16:creationId xmlns:a16="http://schemas.microsoft.com/office/drawing/2014/main" id="{1ECE2E75-98B7-FE38-EAF9-D4BA7A7CDF94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CE11FE-6E18-62DD-12A5-40CC697D1898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55">
              <a:extLst>
                <a:ext uri="{FF2B5EF4-FFF2-40B4-BE49-F238E27FC236}">
                  <a16:creationId xmlns:a16="http://schemas.microsoft.com/office/drawing/2014/main" id="{25183A8C-04A7-88BA-B354-D26C5571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F787F88-CCC4-B8FF-9A2E-BDB986F93FED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513059E-2201-F625-29FD-44130078000F}"/>
                  </a:ext>
                </a:extLst>
              </p14:cNvPr>
              <p14:cNvContentPartPr/>
              <p14:nvPr/>
            </p14:nvContentPartPr>
            <p14:xfrm>
              <a:off x="10650720" y="4003640"/>
              <a:ext cx="414720" cy="26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513059E-2201-F625-29FD-441300780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7080" y="3895640"/>
                <a:ext cx="522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B0FDC7D-3F1D-41E0-2060-0792E337955C}"/>
                  </a:ext>
                </a:extLst>
              </p14:cNvPr>
              <p14:cNvContentPartPr/>
              <p14:nvPr/>
            </p14:nvContentPartPr>
            <p14:xfrm>
              <a:off x="11379000" y="4055120"/>
              <a:ext cx="168840" cy="666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B0FDC7D-3F1D-41E0-2060-0792E3379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25000" y="3947480"/>
                <a:ext cx="276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FE4F65D-5D74-4C40-4E73-4EEF5E531196}"/>
                  </a:ext>
                </a:extLst>
              </p14:cNvPr>
              <p14:cNvContentPartPr/>
              <p14:nvPr/>
            </p14:nvContentPartPr>
            <p14:xfrm>
              <a:off x="11387640" y="4029920"/>
              <a:ext cx="34200" cy="2959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FE4F65D-5D74-4C40-4E73-4EEF5E5311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33640" y="3921920"/>
                <a:ext cx="1418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9FA06E3-27C9-9DCF-3F1A-0A9B45817117}"/>
                  </a:ext>
                </a:extLst>
              </p14:cNvPr>
              <p14:cNvContentPartPr/>
              <p14:nvPr/>
            </p14:nvContentPartPr>
            <p14:xfrm>
              <a:off x="3183240" y="1489760"/>
              <a:ext cx="879840" cy="2516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9FA06E3-27C9-9DCF-3F1A-0A9B458171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9600" y="1382120"/>
                <a:ext cx="9874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D5C1347-528E-2BA2-2CAD-5A51BFCF6659}"/>
                  </a:ext>
                </a:extLst>
              </p14:cNvPr>
              <p14:cNvContentPartPr/>
              <p14:nvPr/>
            </p14:nvContentPartPr>
            <p14:xfrm>
              <a:off x="3793080" y="4673600"/>
              <a:ext cx="93240" cy="532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D5C1347-528E-2BA2-2CAD-5A51BFCF66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9080" y="4565600"/>
                <a:ext cx="200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AEDD327-C395-9A99-FA52-E92AA293D049}"/>
                  </a:ext>
                </a:extLst>
              </p14:cNvPr>
              <p14:cNvContentPartPr/>
              <p14:nvPr/>
            </p14:nvContentPartPr>
            <p14:xfrm>
              <a:off x="3920160" y="4326560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AEDD327-C395-9A99-FA52-E92AA293D0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66160" y="421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61C67EF-1634-1925-B5B5-50ED22AF57AB}"/>
                  </a:ext>
                </a:extLst>
              </p14:cNvPr>
              <p14:cNvContentPartPr/>
              <p14:nvPr/>
            </p14:nvContentPartPr>
            <p14:xfrm>
              <a:off x="3920160" y="4258880"/>
              <a:ext cx="150840" cy="68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61C67EF-1634-1925-B5B5-50ED22AF57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66160" y="4150880"/>
                <a:ext cx="2584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34BF07B-AB20-2700-7433-5393078844B7}"/>
                  </a:ext>
                </a:extLst>
              </p14:cNvPr>
              <p14:cNvContentPartPr/>
              <p14:nvPr/>
            </p14:nvContentPartPr>
            <p14:xfrm>
              <a:off x="10532280" y="4072400"/>
              <a:ext cx="1346040" cy="90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34BF07B-AB20-2700-7433-5393078844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78280" y="3964760"/>
                <a:ext cx="1453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37E135B-74E9-656A-C083-73F27D8B1FEB}"/>
                  </a:ext>
                </a:extLst>
              </p14:cNvPr>
              <p14:cNvContentPartPr/>
              <p14:nvPr/>
            </p14:nvContentPartPr>
            <p14:xfrm>
              <a:off x="10747145" y="3997100"/>
              <a:ext cx="518400" cy="25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37E135B-74E9-656A-C083-73F27D8B1F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93145" y="3889100"/>
                <a:ext cx="626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BAC949C9-BBE2-E98C-22E2-4A86E7E5FDBB}"/>
                  </a:ext>
                </a:extLst>
              </p14:cNvPr>
              <p14:cNvContentPartPr/>
              <p14:nvPr/>
            </p14:nvContentPartPr>
            <p14:xfrm>
              <a:off x="11267705" y="4022660"/>
              <a:ext cx="25920" cy="162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BAC949C9-BBE2-E98C-22E2-4A86E7E5FD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4065" y="3914660"/>
                <a:ext cx="133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A3307A28-DC3B-9198-8CC1-87AAF69BE147}"/>
                  </a:ext>
                </a:extLst>
              </p14:cNvPr>
              <p14:cNvContentPartPr/>
              <p14:nvPr/>
            </p14:nvContentPartPr>
            <p14:xfrm>
              <a:off x="11283545" y="4070180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A3307A28-DC3B-9198-8CC1-87AAF69BE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29905" y="3962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EF4113D-B471-C73A-3A93-ADB7FEA20AC2}"/>
                  </a:ext>
                </a:extLst>
              </p14:cNvPr>
              <p14:cNvContentPartPr/>
              <p14:nvPr/>
            </p14:nvContentPartPr>
            <p14:xfrm>
              <a:off x="11283545" y="4070180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EF4113D-B471-C73A-3A93-ADB7FEA20A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29905" y="39621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FF3C5FF-A321-3810-FB8F-04BF445078CB}"/>
                  </a:ext>
                </a:extLst>
              </p14:cNvPr>
              <p14:cNvContentPartPr/>
              <p14:nvPr/>
            </p14:nvContentPartPr>
            <p14:xfrm>
              <a:off x="11274185" y="4060460"/>
              <a:ext cx="6840" cy="36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FF3C5FF-A321-3810-FB8F-04BF445078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20185" y="3952820"/>
                <a:ext cx="114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C5F6DA3-EB38-D7F1-FA7B-AEC542D6F7E2}"/>
                  </a:ext>
                </a:extLst>
              </p14:cNvPr>
              <p14:cNvContentPartPr/>
              <p14:nvPr/>
            </p14:nvContentPartPr>
            <p14:xfrm>
              <a:off x="9858305" y="359390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C5F6DA3-EB38-D7F1-FA7B-AEC542D6F7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04305" y="34859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420E3F7-9396-EEF9-801B-EECC16AEF2AC}"/>
                  </a:ext>
                </a:extLst>
              </p14:cNvPr>
              <p14:cNvContentPartPr/>
              <p14:nvPr/>
            </p14:nvContentPartPr>
            <p14:xfrm>
              <a:off x="9542585" y="3568340"/>
              <a:ext cx="135000" cy="4161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420E3F7-9396-EEF9-801B-EECC16AEF2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88585" y="3460700"/>
                <a:ext cx="2426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B6EC97B-F12C-0786-2E98-302D5E161D69}"/>
                  </a:ext>
                </a:extLst>
              </p14:cNvPr>
              <p14:cNvContentPartPr/>
              <p14:nvPr/>
            </p14:nvContentPartPr>
            <p14:xfrm>
              <a:off x="9648425" y="3625580"/>
              <a:ext cx="667800" cy="1807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B6EC97B-F12C-0786-2E98-302D5E161D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94785" y="3517940"/>
                <a:ext cx="7754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1B0754E-60FD-45A6-A09E-95E39FD6B029}"/>
                  </a:ext>
                </a:extLst>
              </p14:cNvPr>
              <p14:cNvContentPartPr/>
              <p14:nvPr/>
            </p14:nvContentPartPr>
            <p14:xfrm>
              <a:off x="10661465" y="4000340"/>
              <a:ext cx="648000" cy="799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1B0754E-60FD-45A6-A09E-95E39FD6B0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7465" y="3892340"/>
                <a:ext cx="7556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59F47E9-FA2B-5DE2-5EE0-A658DF420D4A}"/>
                  </a:ext>
                </a:extLst>
              </p14:cNvPr>
              <p14:cNvContentPartPr/>
              <p14:nvPr/>
            </p14:nvContentPartPr>
            <p14:xfrm>
              <a:off x="11378945" y="4079540"/>
              <a:ext cx="105120" cy="1450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59F47E9-FA2B-5DE2-5EE0-A658DF420D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25305" y="3971900"/>
                <a:ext cx="212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1EA5183-1C50-AC3D-CC1F-48FA294EA526}"/>
                  </a:ext>
                </a:extLst>
              </p14:cNvPr>
              <p14:cNvContentPartPr/>
              <p14:nvPr/>
            </p14:nvContentPartPr>
            <p14:xfrm>
              <a:off x="10820225" y="4041380"/>
              <a:ext cx="55440" cy="1479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1EA5183-1C50-AC3D-CC1F-48FA294EA5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66225" y="3933740"/>
                <a:ext cx="1630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DC2D6D0-09EE-708A-0BE9-BD3A008CD05E}"/>
                  </a:ext>
                </a:extLst>
              </p14:cNvPr>
              <p14:cNvContentPartPr/>
              <p14:nvPr/>
            </p14:nvContentPartPr>
            <p14:xfrm>
              <a:off x="10785305" y="4012940"/>
              <a:ext cx="32040" cy="2066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DC2D6D0-09EE-708A-0BE9-BD3A008CD0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31305" y="3905300"/>
                <a:ext cx="1396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1E0FD41A-8140-6BDC-137A-FE6BB7B56A47}"/>
                  </a:ext>
                </a:extLst>
              </p14:cNvPr>
              <p14:cNvContentPartPr/>
              <p14:nvPr/>
            </p14:nvContentPartPr>
            <p14:xfrm>
              <a:off x="10797905" y="4149380"/>
              <a:ext cx="19440" cy="637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1E0FD41A-8140-6BDC-137A-FE6BB7B56A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44265" y="4041740"/>
                <a:ext cx="1270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AB552BA-5F1E-7E85-83D5-8A77D27283D5}"/>
                  </a:ext>
                </a:extLst>
              </p14:cNvPr>
              <p14:cNvContentPartPr/>
              <p14:nvPr/>
            </p14:nvContentPartPr>
            <p14:xfrm>
              <a:off x="2531640" y="2353680"/>
              <a:ext cx="1094760" cy="7844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AB552BA-5F1E-7E85-83D5-8A77D27283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7640" y="2246040"/>
                <a:ext cx="120240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76ABA3D-2F9C-7A51-4D89-96A0C77B0098}"/>
                  </a:ext>
                </a:extLst>
              </p14:cNvPr>
              <p14:cNvContentPartPr/>
              <p14:nvPr/>
            </p14:nvContentPartPr>
            <p14:xfrm>
              <a:off x="8449320" y="3445920"/>
              <a:ext cx="360" cy="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76ABA3D-2F9C-7A51-4D89-96A0C77B00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95680" y="3337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6A8BFC29-2FCA-9843-F3DB-D21249D1CFDD}"/>
                  </a:ext>
                </a:extLst>
              </p14:cNvPr>
              <p14:cNvContentPartPr/>
              <p14:nvPr/>
            </p14:nvContentPartPr>
            <p14:xfrm>
              <a:off x="10835760" y="3767400"/>
              <a:ext cx="165960" cy="5562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6A8BFC29-2FCA-9843-F3DB-D21249D1CF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782120" y="3659400"/>
                <a:ext cx="27360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14C1E8F-46DD-ED16-AAAC-D8E1E97DCE7F}"/>
                  </a:ext>
                </a:extLst>
              </p14:cNvPr>
              <p14:cNvContentPartPr/>
              <p14:nvPr/>
            </p14:nvContentPartPr>
            <p14:xfrm>
              <a:off x="3570880" y="415524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14C1E8F-46DD-ED16-AAAC-D8E1E97DCE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7240" y="4047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B2BDDCC-D507-EB89-E81E-0FADD7EBBDB8}"/>
                  </a:ext>
                </a:extLst>
              </p14:cNvPr>
              <p14:cNvContentPartPr/>
              <p14:nvPr/>
            </p14:nvContentPartPr>
            <p14:xfrm>
              <a:off x="3570880" y="41552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B2BDDCC-D507-EB89-E81E-0FADD7EBBD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7240" y="404724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F5C63D17-3D76-57BE-2D63-4CD8F5C9401F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1C96D1-7D1F-6A90-74EC-E442906B136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3" y="1110363"/>
            <a:ext cx="10523256" cy="27435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CA3F54-FEE4-76C6-3C80-8A96738182F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3" y="3715940"/>
            <a:ext cx="5204960" cy="36627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3D495CD-6A77-6D06-6611-0F8304132B5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13" y="3911120"/>
            <a:ext cx="4224520" cy="292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5D7786-551D-1652-0C01-4FBBFDF9F8AD}"/>
              </a:ext>
            </a:extLst>
          </p:cNvPr>
          <p:cNvSpPr/>
          <p:nvPr/>
        </p:nvSpPr>
        <p:spPr>
          <a:xfrm rot="10800000">
            <a:off x="984317" y="3272117"/>
            <a:ext cx="10883766" cy="3531559"/>
          </a:xfrm>
          <a:prstGeom prst="roundRect">
            <a:avLst>
              <a:gd name="adj" fmla="val 10167"/>
            </a:avLst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80AE95-C16C-5722-041E-D107DBFEF1CE}"/>
              </a:ext>
            </a:extLst>
          </p:cNvPr>
          <p:cNvSpPr/>
          <p:nvPr/>
        </p:nvSpPr>
        <p:spPr>
          <a:xfrm>
            <a:off x="984317" y="1413196"/>
            <a:ext cx="10883766" cy="3314043"/>
          </a:xfrm>
          <a:prstGeom prst="roundRect">
            <a:avLst>
              <a:gd name="adj" fmla="val 10167"/>
            </a:avLst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A5749E-12D6-B773-86D7-11A61F8A7829}"/>
              </a:ext>
            </a:extLst>
          </p:cNvPr>
          <p:cNvGrpSpPr/>
          <p:nvPr/>
        </p:nvGrpSpPr>
        <p:grpSpPr>
          <a:xfrm>
            <a:off x="1314243" y="362648"/>
            <a:ext cx="3344197" cy="731343"/>
            <a:chOff x="2193261" y="397240"/>
            <a:chExt cx="3172361" cy="69376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487517-6D05-86AB-8388-2E80F500C905}"/>
                </a:ext>
              </a:extLst>
            </p:cNvPr>
            <p:cNvSpPr txBox="1"/>
            <p:nvPr/>
          </p:nvSpPr>
          <p:spPr>
            <a:xfrm>
              <a:off x="2313878" y="397240"/>
              <a:ext cx="2593769" cy="6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Conclusion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7C9DB1-00FB-EA77-2877-55016B4AB7C4}"/>
                </a:ext>
              </a:extLst>
            </p:cNvPr>
            <p:cNvSpPr/>
            <p:nvPr/>
          </p:nvSpPr>
          <p:spPr>
            <a:xfrm>
              <a:off x="2193261" y="1045287"/>
              <a:ext cx="3172361" cy="45719"/>
            </a:xfrm>
            <a:prstGeom prst="rect">
              <a:avLst/>
            </a:prstGeom>
            <a:solidFill>
              <a:srgbClr val="FD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291" tIns="36144" rIns="72291" bIns="36144" anchor="ctr"/>
            <a:lstStyle/>
            <a:p>
              <a:pPr algn="ctr" defTabSz="963936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98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53">
            <a:extLst>
              <a:ext uri="{FF2B5EF4-FFF2-40B4-BE49-F238E27FC236}">
                <a16:creationId xmlns:a16="http://schemas.microsoft.com/office/drawing/2014/main" id="{262E8691-E250-9983-74E7-F8DF3DAF3CA3}"/>
              </a:ext>
            </a:extLst>
          </p:cNvPr>
          <p:cNvGrpSpPr>
            <a:grpSpLocks/>
          </p:cNvGrpSpPr>
          <p:nvPr/>
        </p:nvGrpSpPr>
        <p:grpSpPr bwMode="auto">
          <a:xfrm>
            <a:off x="589417" y="493777"/>
            <a:ext cx="724827" cy="600213"/>
            <a:chOff x="178632" y="159728"/>
            <a:chExt cx="725570" cy="61947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9E56B4-867A-A6CC-6B67-D8D96815331E}"/>
                </a:ext>
              </a:extLst>
            </p:cNvPr>
            <p:cNvSpPr/>
            <p:nvPr/>
          </p:nvSpPr>
          <p:spPr>
            <a:xfrm>
              <a:off x="358382" y="159728"/>
              <a:ext cx="467349" cy="467251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55">
              <a:extLst>
                <a:ext uri="{FF2B5EF4-FFF2-40B4-BE49-F238E27FC236}">
                  <a16:creationId xmlns:a16="http://schemas.microsoft.com/office/drawing/2014/main" id="{3357C50C-64F1-2458-0098-010DAA4F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02" y="223134"/>
              <a:ext cx="673100" cy="349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</a:t>
              </a:r>
              <a:endParaRPr lang="zh-CN" altLang="en-US" sz="1200" i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EEA87B-8DE0-ED17-1A3C-A13A2984409E}"/>
                </a:ext>
              </a:extLst>
            </p:cNvPr>
            <p:cNvSpPr/>
            <p:nvPr/>
          </p:nvSpPr>
          <p:spPr>
            <a:xfrm>
              <a:off x="178632" y="603723"/>
              <a:ext cx="175521" cy="17548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900" i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8F9107B-450E-DE0E-DA1D-EC2699D6D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11" y="324177"/>
            <a:ext cx="2072965" cy="607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1295C3-C025-69CA-65D9-82BE8E65F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393" y="3908083"/>
            <a:ext cx="5772150" cy="1238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0CFBB1-3DAC-8CFF-6C62-7E0808515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53" y="1714662"/>
            <a:ext cx="4601217" cy="12098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8094F2-8DB3-8C67-E623-36F096065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19" y="1667433"/>
            <a:ext cx="3988161" cy="36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4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97B57A-4D14-DA58-5C35-110BDA8FA9EC}"/>
              </a:ext>
            </a:extLst>
          </p:cNvPr>
          <p:cNvGrpSpPr/>
          <p:nvPr/>
        </p:nvGrpSpPr>
        <p:grpSpPr>
          <a:xfrm>
            <a:off x="9164262" y="212782"/>
            <a:ext cx="7376275" cy="6712736"/>
            <a:chOff x="1334766" y="2289058"/>
            <a:chExt cx="3310733" cy="3060866"/>
          </a:xfrm>
          <a:noFill/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61B3305-1950-4E8F-71A9-60DBE57CC937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86F8962-12FA-246D-F049-76B3B417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14000" contras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CBF1A49-06A7-7FD5-75FC-2B6365A65F3E}"/>
              </a:ext>
            </a:extLst>
          </p:cNvPr>
          <p:cNvSpPr/>
          <p:nvPr/>
        </p:nvSpPr>
        <p:spPr>
          <a:xfrm>
            <a:off x="0" y="2641311"/>
            <a:ext cx="12852400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58CDB5-76FE-615D-B8F9-8FF213A82F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F5423E7-ACB7-24F6-88B7-CD3DE4AA254A}"/>
              </a:ext>
            </a:extLst>
          </p:cNvPr>
          <p:cNvGrpSpPr/>
          <p:nvPr/>
        </p:nvGrpSpPr>
        <p:grpSpPr>
          <a:xfrm>
            <a:off x="1141036" y="2030161"/>
            <a:ext cx="3310733" cy="3060866"/>
            <a:chOff x="1334766" y="2289058"/>
            <a:chExt cx="3310733" cy="30608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4FB19B6-7FC4-4CF5-2FA9-6675D96B144E}"/>
                </a:ext>
              </a:extLst>
            </p:cNvPr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1">
                <a:defRPr/>
              </a:pPr>
              <a:endParaRPr lang="zh-CN" altLang="en-US" sz="1898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366892-3CB2-D748-BF36-5F7DE7274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058E96D-AC9B-BC61-6125-ACF13C0AFF66}"/>
              </a:ext>
            </a:extLst>
          </p:cNvPr>
          <p:cNvSpPr txBox="1"/>
          <p:nvPr/>
        </p:nvSpPr>
        <p:spPr>
          <a:xfrm>
            <a:off x="5814754" y="3098929"/>
            <a:ext cx="4440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51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26060</TotalTime>
  <Words>531</Words>
  <Application>Microsoft Office PowerPoint</Application>
  <PresentationFormat>自定义</PresentationFormat>
  <Paragraphs>60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仿宋</vt:lpstr>
      <vt:lpstr>微软雅黑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xy</dc:creator>
  <cp:lastModifiedBy>宗錝 吴</cp:lastModifiedBy>
  <cp:revision>45</cp:revision>
  <dcterms:created xsi:type="dcterms:W3CDTF">2023-03-21T13:31:03Z</dcterms:created>
  <dcterms:modified xsi:type="dcterms:W3CDTF">2024-12-18T07:10:04Z</dcterms:modified>
</cp:coreProperties>
</file>