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19"/>
  </p:notesMasterIdLst>
  <p:sldIdLst>
    <p:sldId id="3621" r:id="rId3"/>
    <p:sldId id="3622" r:id="rId4"/>
    <p:sldId id="3623" r:id="rId5"/>
    <p:sldId id="3635" r:id="rId6"/>
    <p:sldId id="3633" r:id="rId7"/>
    <p:sldId id="3644" r:id="rId8"/>
    <p:sldId id="3634" r:id="rId9"/>
    <p:sldId id="3636" r:id="rId10"/>
    <p:sldId id="3653" r:id="rId11"/>
    <p:sldId id="3638" r:id="rId12"/>
    <p:sldId id="3645" r:id="rId13"/>
    <p:sldId id="3643" r:id="rId14"/>
    <p:sldId id="3640" r:id="rId15"/>
    <p:sldId id="3641" r:id="rId16"/>
    <p:sldId id="3642" r:id="rId17"/>
    <p:sldId id="3654"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0"/>
    <a:srgbClr val="1C62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03" autoAdjust="0"/>
    <p:restoredTop sz="95295" autoAdjust="0"/>
  </p:normalViewPr>
  <p:slideViewPr>
    <p:cSldViewPr snapToGrid="0" showGuides="1">
      <p:cViewPr varScale="1">
        <p:scale>
          <a:sx n="103" d="100"/>
          <a:sy n="103" d="100"/>
        </p:scale>
        <p:origin x="1266" y="138"/>
      </p:cViewPr>
      <p:guideLst>
        <p:guide orient="horz" pos="2199"/>
        <p:guide pos="38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AFD70-45D6-4BD7-9272-DC6E6D1E5D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5CB39-CEC1-4C61-9A61-294C5852431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0" y="2085340"/>
            <a:ext cx="12192000" cy="2157730"/>
          </a:xfrm>
          <a:solidFill>
            <a:schemeClr val="accent1"/>
          </a:solidFill>
        </p:spPr>
        <p:txBody>
          <a:bodyPr anchor="ctr" anchorCtr="0"/>
          <a:lstStyle>
            <a:lvl1pPr algn="ctr">
              <a:defRPr sz="3600">
                <a:solidFill>
                  <a:schemeClr val="bg1"/>
                </a:solidFill>
                <a:latin typeface="Times New Roman" panose="02020603050405020304" charset="0"/>
              </a:defRPr>
            </a:lvl1pPr>
          </a:lstStyle>
          <a:p>
            <a:r>
              <a:rPr lang="en-US" altLang="zh-CN"/>
              <a:t>TITLE</a:t>
            </a:r>
            <a:endParaRPr lang="en-US" altLang="zh-CN"/>
          </a:p>
        </p:txBody>
      </p:sp>
      <p:sp>
        <p:nvSpPr>
          <p:cNvPr id="3" name="副标题 2"/>
          <p:cNvSpPr>
            <a:spLocks noGrp="1"/>
          </p:cNvSpPr>
          <p:nvPr>
            <p:ph type="subTitle" idx="1" hasCustomPrompt="1"/>
          </p:nvPr>
        </p:nvSpPr>
        <p:spPr>
          <a:xfrm>
            <a:off x="1598295" y="4441825"/>
            <a:ext cx="9144000" cy="815975"/>
          </a:xfrm>
        </p:spPr>
        <p:txBody>
          <a:bodyPr/>
          <a:lstStyle>
            <a:lvl1pPr marL="0" indent="0" algn="ctr">
              <a:buNone/>
              <a:defRPr sz="1800">
                <a:latin typeface="Times New Roman" panose="02020603050405020304"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conference</a:t>
            </a:r>
            <a:endParaRPr lang="en-US" altLang="zh-CN"/>
          </a:p>
        </p:txBody>
      </p:sp>
      <p:sp>
        <p:nvSpPr>
          <p:cNvPr id="47" name="文本框 46"/>
          <p:cNvSpPr txBox="1"/>
          <p:nvPr userDrawn="1"/>
        </p:nvSpPr>
        <p:spPr>
          <a:xfrm>
            <a:off x="660400" y="6583649"/>
            <a:ext cx="1941557" cy="246221"/>
          </a:xfrm>
          <a:prstGeom prst="rect">
            <a:avLst/>
          </a:prstGeom>
          <a:noFill/>
        </p:spPr>
        <p:txBody>
          <a:bodyPr wrap="none" rtlCol="0">
            <a:spAutoFit/>
          </a:bodyPr>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userDrawn="1"/>
        </p:nvSpPr>
        <p:spPr>
          <a:xfrm>
            <a:off x="8610404" y="6583649"/>
            <a:ext cx="3012363" cy="246221"/>
          </a:xfrm>
          <a:prstGeom prst="rect">
            <a:avLst/>
          </a:prstGeom>
          <a:noFill/>
        </p:spPr>
        <p:txBody>
          <a:bodyPr wrap="none" rtlCol="0">
            <a:spAutoFit/>
          </a:bodyPr>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userDrawn="1"/>
        </p:nvSpPr>
        <p:spPr>
          <a:xfrm>
            <a:off x="660400" y="6583649"/>
            <a:ext cx="1941557" cy="246221"/>
          </a:xfrm>
          <a:prstGeom prst="rect">
            <a:avLst/>
          </a:prstGeom>
          <a:noFill/>
        </p:spPr>
        <p:txBody>
          <a:bodyPr wrap="none" rtlCol="0">
            <a:spAutoFit/>
          </a:bodyPr>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p>
            <a:pPr algn="ctr">
              <a:defRPr/>
            </a:pPr>
            <a:endParaRPr lang="zh-CN" altLang="en-US" kern="0">
              <a:solidFill>
                <a:prstClr val="white"/>
              </a:solidFill>
              <a:latin typeface="Arial" panose="020B0604020202020204" pitchFamily="34" charset="0"/>
              <a:ea typeface="微软雅黑" panose="020B0503020204020204" pitchFamily="34" charset="-122"/>
            </a:endParaRPr>
          </a:p>
        </p:txBody>
      </p:sp>
      <p:sp>
        <p:nvSpPr>
          <p:cNvPr id="45" name="文本框 44"/>
          <p:cNvSpPr txBox="1"/>
          <p:nvPr userDrawn="1"/>
        </p:nvSpPr>
        <p:spPr>
          <a:xfrm>
            <a:off x="594090" y="6583649"/>
            <a:ext cx="2031325" cy="246221"/>
          </a:xfrm>
          <a:prstGeom prst="rect">
            <a:avLst/>
          </a:prstGeom>
          <a:noFill/>
        </p:spPr>
        <p:txBody>
          <a:bodyPr wrap="none" rtlCol="0">
            <a:spAutoFit/>
          </a:bodyPr>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userDrawn="1"/>
        </p:nvSpPr>
        <p:spPr>
          <a:xfrm>
            <a:off x="9137792" y="6583649"/>
            <a:ext cx="2484975" cy="246221"/>
          </a:xfrm>
          <a:prstGeom prst="rect">
            <a:avLst/>
          </a:prstGeom>
          <a:noFill/>
        </p:spPr>
        <p:txBody>
          <a:bodyPr wrap="none" rtlCol="0">
            <a:spAutoFit/>
          </a:bodyPr>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userDrawn="1"/>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8" name="文本框 17"/>
          <p:cNvSpPr txBox="1"/>
          <p:nvPr userDrawn="1"/>
        </p:nvSpPr>
        <p:spPr>
          <a:xfrm>
            <a:off x="661670" y="5118100"/>
            <a:ext cx="10858500" cy="666115"/>
          </a:xfrm>
          <a:prstGeom prst="rect">
            <a:avLst/>
          </a:prstGeom>
          <a:noFill/>
        </p:spPr>
        <p:txBody>
          <a:bodyPr wrap="square">
            <a:noAutofit/>
          </a:bodyPr>
          <a:p>
            <a:pPr marL="285750" indent="-285750">
              <a:lnSpc>
                <a:spcPct val="150000"/>
              </a:lnSpc>
              <a:buFont typeface="Wingdings" panose="05000000000000000000" pitchFamily="2" charset="2"/>
              <a:buChar char="Ø"/>
              <a:defRPr/>
            </a:pPr>
            <a:endParaRPr lang="zh-CN" altLang="en-US" sz="2000" dirty="0">
              <a:solidFill>
                <a:srgbClr val="121212"/>
              </a:solidFill>
              <a:effectLst/>
              <a:latin typeface="-apple-system"/>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54710" y="183515"/>
            <a:ext cx="10663555" cy="451485"/>
          </a:xfrm>
        </p:spPr>
        <p:txBody>
          <a:bodyPr anchor="ctr" anchorCtr="0"/>
          <a:lstStyle>
            <a:lvl1pPr>
              <a:defRPr sz="3200">
                <a:latin typeface="Times New Roman" panose="02020603050405020304" charset="0"/>
                <a:ea typeface="微软雅黑" panose="020B0503020204020204" pitchFamily="34" charset="-122"/>
                <a:cs typeface="Times New Roman" panose="02020603050405020304" charset="0"/>
              </a:defRPr>
            </a:lvl1pPr>
          </a:lstStyle>
          <a:p>
            <a:r>
              <a:rPr lang="zh-CN" altLang="en-US"/>
              <a:t>单击此处编辑母版标题样式</a:t>
            </a:r>
            <a:r>
              <a:rPr lang="en-US" altLang="zh-CN"/>
              <a:t>abc</a:t>
            </a:r>
            <a:endParaRPr lang="en-US" altLang="zh-CN"/>
          </a:p>
        </p:txBody>
      </p:sp>
      <p:sp>
        <p:nvSpPr>
          <p:cNvPr id="3" name="内容占位符 2"/>
          <p:cNvSpPr>
            <a:spLocks noGrp="1"/>
          </p:cNvSpPr>
          <p:nvPr>
            <p:ph idx="1" hasCustomPrompt="1"/>
          </p:nvPr>
        </p:nvSpPr>
        <p:spPr>
          <a:xfrm>
            <a:off x="660400" y="776605"/>
            <a:ext cx="10857865" cy="5400675"/>
          </a:xfrm>
        </p:spPr>
        <p:txBody>
          <a:bodyPr/>
          <a:lstStyle>
            <a:lvl1pPr marL="0" indent="0">
              <a:buNone/>
              <a:defRPr sz="2400">
                <a:latin typeface="Times New Roman" panose="02020603050405020304" charset="0"/>
                <a:ea typeface="微软雅黑" panose="020B0503020204020204" pitchFamily="34" charset="-122"/>
              </a:defRPr>
            </a:lvl1pPr>
            <a:lvl2pPr marL="457200" indent="0">
              <a:buNone/>
              <a:defRPr sz="1800">
                <a:latin typeface="Times New Roman" panose="02020603050405020304" charset="0"/>
                <a:ea typeface="微软雅黑" panose="020B0503020204020204" pitchFamily="34" charset="-122"/>
              </a:defRPr>
            </a:lvl2pPr>
            <a:lvl3pPr marL="914400" indent="0">
              <a:buNone/>
              <a:defRPr sz="1600">
                <a:latin typeface="Times New Roman" panose="02020603050405020304" charset="0"/>
                <a:ea typeface="微软雅黑" panose="020B0503020204020204" pitchFamily="34" charset="-122"/>
              </a:defRPr>
            </a:lvl3pPr>
            <a:lvl4pPr marL="1371600" indent="0">
              <a:buNone/>
              <a:defRPr sz="1600">
                <a:latin typeface="Times New Roman" panose="02020603050405020304" charset="0"/>
                <a:ea typeface="微软雅黑" panose="020B0503020204020204" pitchFamily="34" charset="-122"/>
              </a:defRPr>
            </a:lvl4pPr>
            <a:lvl5pPr marL="1828800" indent="0">
              <a:buNone/>
              <a:defRPr sz="1600">
                <a:latin typeface="Times New Roman" panose="02020603050405020304" charset="0"/>
                <a:ea typeface="微软雅黑" panose="020B0503020204020204" pitchFamily="34" charset="-122"/>
              </a:defRPr>
            </a:lvl5pPr>
          </a:lstStyle>
          <a:p>
            <a:pPr lvl="0"/>
            <a:r>
              <a:rPr lang="zh-CN" altLang="en-US"/>
              <a:t>单击此处编辑母版文本样式</a:t>
            </a:r>
            <a:r>
              <a:rPr lang="en-US" altLang="zh-CN"/>
              <a:t>abc</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7" name="文本框 46"/>
          <p:cNvSpPr txBox="1"/>
          <p:nvPr userDrawn="1"/>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userDrawn="1"/>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userDrawn="1"/>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pitchFamily="34" charset="0"/>
              <a:ea typeface="微软雅黑" panose="020B0503020204020204" pitchFamily="34" charset="-122"/>
            </a:endParaRPr>
          </a:p>
        </p:txBody>
      </p:sp>
      <p:sp>
        <p:nvSpPr>
          <p:cNvPr id="45" name="文本框 44"/>
          <p:cNvSpPr txBox="1"/>
          <p:nvPr userDrawn="1"/>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userDrawn="1"/>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userDrawn="1"/>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userDrawn="1"/>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8" name="文本框 17"/>
          <p:cNvSpPr txBox="1"/>
          <p:nvPr userDrawn="1"/>
        </p:nvSpPr>
        <p:spPr>
          <a:xfrm>
            <a:off x="661670" y="5118100"/>
            <a:ext cx="10858500" cy="666115"/>
          </a:xfrm>
          <a:prstGeom prst="rect">
            <a:avLst/>
          </a:prstGeom>
          <a:noFill/>
        </p:spPr>
        <p:txBody>
          <a:bodyPr wrap="square">
            <a:noAutofit/>
          </a:bodyPr>
          <a:lstStyle/>
          <a:p>
            <a:pPr marL="285750" indent="-285750">
              <a:lnSpc>
                <a:spcPct val="150000"/>
              </a:lnSpc>
              <a:buFont typeface="Wingdings" panose="05000000000000000000" pitchFamily="2" charset="2"/>
              <a:buChar char="Ø"/>
              <a:defRPr/>
            </a:pPr>
            <a:endParaRPr lang="zh-CN" altLang="en-US" sz="2000" dirty="0">
              <a:solidFill>
                <a:srgbClr val="121212"/>
              </a:solidFill>
              <a:effectLst/>
              <a:latin typeface="-apple-system"/>
              <a:sym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m3: Accurate Flow-Level Performance Estimation</a:t>
            </a:r>
            <a:br>
              <a:rPr lang="en-US" altLang="zh-CN"/>
            </a:br>
            <a:r>
              <a:rPr lang="en-US" altLang="zh-CN"/>
              <a:t>using Machine Learning</a:t>
            </a:r>
            <a:endParaRPr lang="en-US" altLang="zh-CN"/>
          </a:p>
        </p:txBody>
      </p:sp>
      <p:sp>
        <p:nvSpPr>
          <p:cNvPr id="3" name="副标题 2"/>
          <p:cNvSpPr>
            <a:spLocks noGrp="1"/>
          </p:cNvSpPr>
          <p:nvPr>
            <p:ph type="subTitle" idx="1"/>
          </p:nvPr>
        </p:nvSpPr>
        <p:spPr>
          <a:xfrm>
            <a:off x="1415415" y="4431665"/>
            <a:ext cx="9361805" cy="1922780"/>
          </a:xfrm>
        </p:spPr>
        <p:txBody>
          <a:bodyPr/>
          <a:p>
            <a:r>
              <a:rPr lang="en-US" altLang="zh-CN"/>
              <a:t>Chenning Li, Arash Nasr-Esfahany, Kevin Zhao, Kimia Noorbakhsh4  Prateesh Goyal, Mohammad Alizadeh4, Thomas Anderson. MIT CSAIL, University of Washington, Microsoft Research</a:t>
            </a:r>
            <a:endParaRPr lang="en-US" altLang="zh-CN"/>
          </a:p>
          <a:p>
            <a:r>
              <a:rPr lang="en-US" altLang="zh-CN">
                <a:sym typeface="+mn-ea"/>
              </a:rPr>
              <a:t>SIGCOMM 2024</a:t>
            </a:r>
            <a:endParaRPr lang="zh-CN" altLang="en-US"/>
          </a:p>
          <a:p>
            <a:endParaRPr lang="zh-CN" altLang="en-US"/>
          </a:p>
          <a:p>
            <a:r>
              <a:rPr lang="zh-CN" altLang="en-US"/>
              <a:t>汇报人：张君健</a:t>
            </a:r>
            <a:endParaRPr lang="en-US" altLang="zh-CN"/>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ARCHITECTURE</a:t>
            </a:r>
            <a:endParaRPr lang="en-US" altLang="zh-CN"/>
          </a:p>
        </p:txBody>
      </p:sp>
      <p:sp>
        <p:nvSpPr>
          <p:cNvPr id="3" name="内容占位符 2"/>
          <p:cNvSpPr>
            <a:spLocks noGrp="1"/>
          </p:cNvSpPr>
          <p:nvPr>
            <p:ph idx="1"/>
          </p:nvPr>
        </p:nvSpPr>
        <p:spPr>
          <a:xfrm>
            <a:off x="660400" y="765810"/>
            <a:ext cx="10857865" cy="1123950"/>
          </a:xfrm>
        </p:spPr>
        <p:txBody>
          <a:bodyPr>
            <a:normAutofit/>
          </a:bodyPr>
          <a:p>
            <a:endParaRPr lang="en-US" altLang="zh-CN" b="1"/>
          </a:p>
          <a:p>
            <a:r>
              <a:rPr lang="en-US" altLang="zh-CN" b="1"/>
              <a:t>workflow</a:t>
            </a:r>
            <a:endParaRPr lang="en-US" altLang="zh-CN" sz="2000" b="1"/>
          </a:p>
        </p:txBody>
      </p:sp>
      <p:pic>
        <p:nvPicPr>
          <p:cNvPr id="4" name="图片 3"/>
          <p:cNvPicPr>
            <a:picLocks noChangeAspect="1"/>
          </p:cNvPicPr>
          <p:nvPr/>
        </p:nvPicPr>
        <p:blipFill>
          <a:blip r:embed="rId1"/>
          <a:stretch>
            <a:fillRect/>
          </a:stretch>
        </p:blipFill>
        <p:spPr>
          <a:xfrm>
            <a:off x="521970" y="2020570"/>
            <a:ext cx="5652770" cy="3174365"/>
          </a:xfrm>
          <a:prstGeom prst="rect">
            <a:avLst/>
          </a:prstGeom>
        </p:spPr>
      </p:pic>
      <p:sp>
        <p:nvSpPr>
          <p:cNvPr id="19" name="文本框 18"/>
          <p:cNvSpPr txBox="1"/>
          <p:nvPr/>
        </p:nvSpPr>
        <p:spPr>
          <a:xfrm>
            <a:off x="6174740" y="1330960"/>
            <a:ext cx="5565775" cy="4707890"/>
          </a:xfrm>
          <a:prstGeom prst="rect">
            <a:avLst/>
          </a:prstGeom>
          <a:noFill/>
        </p:spPr>
        <p:txBody>
          <a:bodyPr wrap="square" rtlCol="0" anchor="t">
            <a:spAutoFit/>
          </a:bodyPr>
          <a:p>
            <a:r>
              <a:rPr lang="en-US" altLang="zh-CN" sz="2000">
                <a:latin typeface="Times New Roman" panose="02020603050405020304" charset="0"/>
                <a:cs typeface="Times New Roman" panose="02020603050405020304" charset="0"/>
              </a:rPr>
              <a:t>1. decomposes path and reduce the their number</a:t>
            </a:r>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2. The sampled path simulations executed in </a:t>
            </a:r>
            <a:r>
              <a:rPr lang="en-US" altLang="zh-CN" sz="2000">
                <a:solidFill>
                  <a:srgbClr val="FF0000"/>
                </a:solidFill>
                <a:latin typeface="Times New Roman" panose="02020603050405020304" charset="0"/>
                <a:cs typeface="Times New Roman" panose="02020603050405020304" charset="0"/>
              </a:rPr>
              <a:t>parallel</a:t>
            </a:r>
            <a:r>
              <a:rPr lang="en-US" altLang="zh-CN" sz="2000">
                <a:latin typeface="Times New Roman" panose="02020603050405020304" charset="0"/>
                <a:cs typeface="Times New Roman" panose="02020603050405020304" charset="0"/>
                <a:sym typeface="+mn-ea"/>
              </a:rPr>
              <a:t>.</a:t>
            </a:r>
            <a:endParaRPr lang="en-US" altLang="zh-CN" sz="2000">
              <a:latin typeface="Times New Roman" panose="02020603050405020304" charset="0"/>
              <a:cs typeface="Times New Roman" panose="02020603050405020304" charset="0"/>
              <a:sym typeface="+mn-ea"/>
            </a:endParaRPr>
          </a:p>
          <a:p>
            <a:endParaRPr lang="en-US"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3. </a:t>
            </a:r>
            <a:r>
              <a:rPr lang="en-US" altLang="zh-CN" sz="2000">
                <a:latin typeface="Times New Roman" panose="02020603050405020304" charset="0"/>
                <a:cs typeface="Times New Roman" panose="02020603050405020304" charset="0"/>
                <a:sym typeface="+mn-ea"/>
              </a:rPr>
              <a:t>simulations is </a:t>
            </a:r>
            <a:r>
              <a:rPr lang="en-US" sz="2000">
                <a:latin typeface="Times New Roman" panose="02020603050405020304" charset="0"/>
                <a:cs typeface="Times New Roman" panose="02020603050405020304" charset="0"/>
              </a:rPr>
              <a:t>fl</a:t>
            </a:r>
            <a:r>
              <a:rPr lang="en-US" altLang="zh-CN" sz="2000">
                <a:latin typeface="Times New Roman" panose="02020603050405020304" charset="0"/>
                <a:cs typeface="Times New Roman" panose="02020603050405020304" charset="0"/>
              </a:rPr>
              <a:t>owSim </a:t>
            </a:r>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4. translated into a feature map</a:t>
            </a:r>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5. combined with network specifications</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6. machine learning to refine its predictions of FCT slowdowns</a:t>
            </a:r>
            <a:endParaRPr lang="en-US" altLang="zh-CN" sz="2000">
              <a:latin typeface="Times New Roman" panose="02020603050405020304" charset="0"/>
              <a:cs typeface="Times New Roman" panose="02020603050405020304" charset="0"/>
            </a:endParaRPr>
          </a:p>
          <a:p>
            <a:endParaRPr lang="en-US" altLang="zh-CN" sz="2000">
              <a:latin typeface="Times New Roman" panose="02020603050405020304" charset="0"/>
              <a:cs typeface="Times New Roman" panose="02020603050405020304" charset="0"/>
            </a:endParaRPr>
          </a:p>
          <a:p>
            <a:r>
              <a:rPr lang="en-US" altLang="zh-CN" sz="2000">
                <a:latin typeface="Times New Roman" panose="02020603050405020304" charset="0"/>
                <a:cs typeface="Times New Roman" panose="02020603050405020304" charset="0"/>
              </a:rPr>
              <a:t>7. aggregates result into network-wide performance metrics </a:t>
            </a:r>
            <a:endParaRPr lang="zh-CN" alt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ARCHITECTURE</a:t>
            </a:r>
            <a:endParaRPr lang="en-US" altLang="zh-CN"/>
          </a:p>
        </p:txBody>
      </p:sp>
      <p:sp>
        <p:nvSpPr>
          <p:cNvPr id="3" name="内容占位符 2"/>
          <p:cNvSpPr>
            <a:spLocks noGrp="1"/>
          </p:cNvSpPr>
          <p:nvPr>
            <p:ph idx="1"/>
          </p:nvPr>
        </p:nvSpPr>
        <p:spPr>
          <a:xfrm>
            <a:off x="660400" y="765810"/>
            <a:ext cx="10857865" cy="1195705"/>
          </a:xfrm>
        </p:spPr>
        <p:txBody>
          <a:bodyPr/>
          <a:p>
            <a:endParaRPr lang="en-US" altLang="zh-CN" b="1">
              <a:cs typeface="Times New Roman" panose="02020603050405020304" charset="0"/>
              <a:sym typeface="+mn-ea"/>
            </a:endParaRPr>
          </a:p>
          <a:p>
            <a:r>
              <a:rPr lang="en-US" altLang="zh-CN" b="1">
                <a:cs typeface="Times New Roman" panose="02020603050405020304" charset="0"/>
                <a:sym typeface="+mn-ea"/>
              </a:rPr>
              <a:t>machine learning</a:t>
            </a:r>
            <a:r>
              <a:rPr lang="en-US" altLang="zh-CN" b="1"/>
              <a:t> model</a:t>
            </a:r>
            <a:endParaRPr lang="en-US" altLang="zh-CN" b="1"/>
          </a:p>
        </p:txBody>
      </p:sp>
      <p:pic>
        <p:nvPicPr>
          <p:cNvPr id="6" name="图片 5"/>
          <p:cNvPicPr>
            <a:picLocks noChangeAspect="1"/>
          </p:cNvPicPr>
          <p:nvPr/>
        </p:nvPicPr>
        <p:blipFill>
          <a:blip r:embed="rId1"/>
          <a:stretch>
            <a:fillRect/>
          </a:stretch>
        </p:blipFill>
        <p:spPr>
          <a:xfrm>
            <a:off x="535940" y="2244725"/>
            <a:ext cx="5311775" cy="2616835"/>
          </a:xfrm>
          <a:prstGeom prst="rect">
            <a:avLst/>
          </a:prstGeom>
        </p:spPr>
      </p:pic>
      <p:sp>
        <p:nvSpPr>
          <p:cNvPr id="17" name="文本框 16"/>
          <p:cNvSpPr txBox="1"/>
          <p:nvPr/>
        </p:nvSpPr>
        <p:spPr>
          <a:xfrm>
            <a:off x="5923280" y="1388110"/>
            <a:ext cx="5970270" cy="436118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rPr>
              <a:t>1. Starting with FlowSim data</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2. transforms the FCT slowdowns into structured feature maps</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3. The </a:t>
            </a:r>
            <a:r>
              <a:rPr lang="en-US" altLang="zh-CN">
                <a:latin typeface="Times New Roman" panose="02020603050405020304" charset="0"/>
                <a:cs typeface="Times New Roman" panose="02020603050405020304" charset="0"/>
                <a:sym typeface="+mn-ea"/>
              </a:rPr>
              <a:t>foreground  </a:t>
            </a:r>
            <a:r>
              <a:rPr lang="en-US" altLang="zh-CN">
                <a:latin typeface="Times New Roman" panose="02020603050405020304" charset="0"/>
                <a:cs typeface="Times New Roman" panose="02020603050405020304" charset="0"/>
              </a:rPr>
              <a:t>feature map flattened</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4. feeds the sequence of background feature maps into a generic sequence model (small Llama-2 [50]) to generate a </a:t>
            </a:r>
            <a:r>
              <a:rPr lang="en-US">
                <a:solidFill>
                  <a:srgbClr val="FF0000"/>
                </a:solidFill>
                <a:latin typeface="Times New Roman" panose="02020603050405020304" charset="0"/>
                <a:cs typeface="Times New Roman" panose="02020603050405020304" charset="0"/>
              </a:rPr>
              <a:t>fi</a:t>
            </a:r>
            <a:r>
              <a:rPr lang="en-US" altLang="zh-CN">
                <a:solidFill>
                  <a:srgbClr val="FF0000"/>
                </a:solidFill>
                <a:latin typeface="Times New Roman" panose="02020603050405020304" charset="0"/>
                <a:cs typeface="Times New Roman" panose="02020603050405020304" charset="0"/>
              </a:rPr>
              <a:t>xed-length</a:t>
            </a:r>
            <a:r>
              <a:rPr lang="en-US" altLang="zh-CN">
                <a:latin typeface="Times New Roman" panose="02020603050405020304" charset="0"/>
                <a:cs typeface="Times New Roman" panose="02020603050405020304" charset="0"/>
              </a:rPr>
              <a:t> vector</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5. input network specification data.</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6. The combined all </a:t>
            </a:r>
            <a:r>
              <a:rPr lang="en-US">
                <a:latin typeface="Times New Roman" panose="02020603050405020304" charset="0"/>
                <a:cs typeface="Times New Roman" panose="02020603050405020304" charset="0"/>
              </a:rPr>
              <a:t>data </a:t>
            </a:r>
            <a:r>
              <a:rPr lang="en-US" altLang="zh-CN">
                <a:latin typeface="Times New Roman" panose="02020603050405020304" charset="0"/>
                <a:cs typeface="Times New Roman" panose="02020603050405020304" charset="0"/>
              </a:rPr>
              <a:t>then fed into a two-layer multilayer perceptron (MLP) model to predict the </a:t>
            </a:r>
            <a:r>
              <a:rPr lang="en-US">
                <a:latin typeface="Times New Roman" panose="02020603050405020304" charset="0"/>
                <a:cs typeface="Times New Roman" panose="02020603050405020304" charset="0"/>
              </a:rPr>
              <a:t>fin</a:t>
            </a:r>
            <a:r>
              <a:rPr lang="en-US" altLang="zh-CN">
                <a:latin typeface="Times New Roman" panose="02020603050405020304" charset="0"/>
                <a:cs typeface="Times New Roman" panose="02020603050405020304" charset="0"/>
              </a:rPr>
              <a:t>nal slowdown distribution of foreground </a:t>
            </a:r>
            <a:r>
              <a:rPr lang="en-US">
                <a:latin typeface="Times New Roman" panose="02020603050405020304" charset="0"/>
                <a:cs typeface="Times New Roman" panose="02020603050405020304" charset="0"/>
              </a:rPr>
              <a:t>fl</a:t>
            </a:r>
            <a:r>
              <a:rPr lang="en-US" altLang="zh-CN">
                <a:latin typeface="Times New Roman" panose="02020603050405020304" charset="0"/>
                <a:cs typeface="Times New Roman" panose="02020603050405020304" charset="0"/>
              </a:rPr>
              <a:t>ows for this path</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7. generates the foreground FCT slowdown at specific percentiles for designated flow size buckets</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8. training with ground truth</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EVALUATION</a:t>
            </a:r>
            <a:endParaRPr lang="en-US" altLang="zh-CN"/>
          </a:p>
        </p:txBody>
      </p:sp>
      <p:sp>
        <p:nvSpPr>
          <p:cNvPr id="3" name="内容占位符 2"/>
          <p:cNvSpPr>
            <a:spLocks noGrp="1"/>
          </p:cNvSpPr>
          <p:nvPr>
            <p:ph idx="1"/>
          </p:nvPr>
        </p:nvSpPr>
        <p:spPr>
          <a:xfrm>
            <a:off x="660400" y="765810"/>
            <a:ext cx="10857865" cy="5450840"/>
          </a:xfrm>
        </p:spPr>
        <p:txBody>
          <a:bodyPr/>
          <a:p>
            <a:r>
              <a:rPr lang="en-US" altLang="zh-CN" sz="2400" b="1"/>
              <a:t>evaluate m3 using three criteria</a:t>
            </a:r>
            <a:r>
              <a:rPr lang="en-US" altLang="zh-CN" sz="2400"/>
              <a:t>:</a:t>
            </a:r>
            <a:endParaRPr lang="en-US" altLang="zh-CN" sz="2400"/>
          </a:p>
          <a:p>
            <a:pPr lvl="1"/>
            <a:r>
              <a:rPr lang="en-US" altLang="zh-CN" sz="2000"/>
              <a:t>1) Generalization across workloads and topologies</a:t>
            </a:r>
            <a:endParaRPr lang="en-US" altLang="zh-CN" sz="2000"/>
          </a:p>
          <a:p>
            <a:pPr lvl="1"/>
            <a:r>
              <a:rPr lang="en-US" altLang="zh-CN" sz="2000">
                <a:sym typeface="+mn-ea"/>
              </a:rPr>
              <a:t>2) Scalability for large-scale network topologies</a:t>
            </a:r>
            <a:endParaRPr lang="en-US" altLang="zh-CN" sz="2000">
              <a:sym typeface="+mn-ea"/>
            </a:endParaRPr>
          </a:p>
          <a:p>
            <a:pPr lvl="1"/>
            <a:r>
              <a:rPr lang="en-US" altLang="zh-CN" sz="2000">
                <a:sym typeface="+mn-ea"/>
              </a:rPr>
              <a:t>3) Counterfactual search for network parameter exploration</a:t>
            </a:r>
            <a:endParaRPr lang="en-US" altLang="zh-CN" sz="2000">
              <a:sym typeface="+mn-ea"/>
            </a:endParaRPr>
          </a:p>
          <a:p>
            <a:pPr lvl="1"/>
            <a:endParaRPr lang="en-US" altLang="zh-CN" sz="2000">
              <a:sym typeface="+mn-ea"/>
            </a:endParaRPr>
          </a:p>
          <a:p>
            <a:r>
              <a:rPr lang="en-US" altLang="zh-CN" b="1">
                <a:sym typeface="+mn-ea"/>
              </a:rPr>
              <a:t>Ablation Study</a:t>
            </a:r>
            <a:endParaRPr lang="en-US" altLang="zh-CN" b="1">
              <a:sym typeface="+mn-ea"/>
            </a:endParaRPr>
          </a:p>
          <a:p>
            <a:pPr indent="457200"/>
            <a:r>
              <a:rPr lang="en-US" altLang="zh-CN" sz="2000"/>
              <a:t>ablate m3’s design choices to measurement performance of m3</a:t>
            </a:r>
            <a:endParaRPr lang="en-US" altLang="zh-CN" sz="2000"/>
          </a:p>
          <a:p>
            <a:pPr indent="457200"/>
            <a:r>
              <a:rPr lang="en-US" altLang="zh-CN" sz="2000"/>
              <a:t>1) use perfect simulator(ns3) replace flowSim</a:t>
            </a:r>
            <a:endParaRPr lang="en-US" altLang="zh-CN" sz="2000"/>
          </a:p>
          <a:p>
            <a:pPr indent="457200"/>
            <a:r>
              <a:rPr lang="en-US" altLang="zh-CN" sz="2000"/>
              <a:t>2) remove ML model only using flowSim</a:t>
            </a:r>
            <a:endParaRPr lang="en-US" altLang="zh-CN" sz="2000"/>
          </a:p>
          <a:p>
            <a:endParaRPr lang="en-US" altLang="zh-CN" b="1"/>
          </a:p>
          <a:p>
            <a:endParaRPr lang="en-US" altLang="zh-CN" b="1"/>
          </a:p>
          <a:p>
            <a:endParaRPr lang="en-US" altLang="zh-CN" b="1"/>
          </a:p>
          <a:p>
            <a:endParaRPr lang="en-US" altLang="zh-CN"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EVALUATION</a:t>
            </a:r>
            <a:endParaRPr lang="en-US" altLang="zh-CN"/>
          </a:p>
        </p:txBody>
      </p:sp>
      <p:sp>
        <p:nvSpPr>
          <p:cNvPr id="3" name="内容占位符 2"/>
          <p:cNvSpPr>
            <a:spLocks noGrp="1"/>
          </p:cNvSpPr>
          <p:nvPr>
            <p:ph idx="1"/>
          </p:nvPr>
        </p:nvSpPr>
        <p:spPr>
          <a:xfrm>
            <a:off x="660400" y="765810"/>
            <a:ext cx="10857865" cy="5450840"/>
          </a:xfrm>
        </p:spPr>
        <p:txBody>
          <a:bodyPr/>
          <a:p>
            <a:r>
              <a:rPr lang="en-US" altLang="zh-CN" b="1"/>
              <a:t>Scalability for large-scale network topologies</a:t>
            </a:r>
            <a:endParaRPr lang="en-US" altLang="zh-CN" b="1"/>
          </a:p>
          <a:p>
            <a:endParaRPr lang="en-US" altLang="zh-CN" b="1"/>
          </a:p>
        </p:txBody>
      </p:sp>
      <p:pic>
        <p:nvPicPr>
          <p:cNvPr id="6" name="图片 5"/>
          <p:cNvPicPr>
            <a:picLocks noChangeAspect="1"/>
          </p:cNvPicPr>
          <p:nvPr/>
        </p:nvPicPr>
        <p:blipFill>
          <a:blip r:embed="rId1"/>
          <a:stretch>
            <a:fillRect/>
          </a:stretch>
        </p:blipFill>
        <p:spPr>
          <a:xfrm>
            <a:off x="1997075" y="1382395"/>
            <a:ext cx="8378825" cy="4584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EVALUATION</a:t>
            </a:r>
            <a:endParaRPr lang="en-US" altLang="zh-CN"/>
          </a:p>
        </p:txBody>
      </p:sp>
      <p:sp>
        <p:nvSpPr>
          <p:cNvPr id="3" name="内容占位符 2"/>
          <p:cNvSpPr>
            <a:spLocks noGrp="1"/>
          </p:cNvSpPr>
          <p:nvPr>
            <p:ph idx="1"/>
          </p:nvPr>
        </p:nvSpPr>
        <p:spPr>
          <a:xfrm>
            <a:off x="660400" y="765810"/>
            <a:ext cx="10857865" cy="5450840"/>
          </a:xfrm>
        </p:spPr>
        <p:txBody>
          <a:bodyPr/>
          <a:p>
            <a:r>
              <a:rPr lang="en-US" altLang="zh-CN" b="1"/>
              <a:t>Counterfactual search for network parameter exploration</a:t>
            </a:r>
            <a:endParaRPr lang="en-US" altLang="zh-CN" b="1"/>
          </a:p>
          <a:p>
            <a:endParaRPr lang="en-US" altLang="zh-CN" b="1"/>
          </a:p>
        </p:txBody>
      </p:sp>
      <p:pic>
        <p:nvPicPr>
          <p:cNvPr id="7" name="图片 6"/>
          <p:cNvPicPr>
            <a:picLocks noChangeAspect="1"/>
          </p:cNvPicPr>
          <p:nvPr/>
        </p:nvPicPr>
        <p:blipFill>
          <a:blip r:embed="rId1"/>
          <a:stretch>
            <a:fillRect/>
          </a:stretch>
        </p:blipFill>
        <p:spPr>
          <a:xfrm>
            <a:off x="1956435" y="1501775"/>
            <a:ext cx="8279130" cy="43948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EVALUATION</a:t>
            </a:r>
            <a:endParaRPr lang="en-US" altLang="zh-CN"/>
          </a:p>
        </p:txBody>
      </p:sp>
      <p:sp>
        <p:nvSpPr>
          <p:cNvPr id="3" name="内容占位符 2"/>
          <p:cNvSpPr>
            <a:spLocks noGrp="1"/>
          </p:cNvSpPr>
          <p:nvPr>
            <p:ph idx="1"/>
          </p:nvPr>
        </p:nvSpPr>
        <p:spPr>
          <a:xfrm>
            <a:off x="660400" y="765810"/>
            <a:ext cx="10857865" cy="5450840"/>
          </a:xfrm>
        </p:spPr>
        <p:txBody>
          <a:bodyPr/>
          <a:p>
            <a:r>
              <a:rPr lang="en-US" altLang="zh-CN" b="1"/>
              <a:t>Ablation Study</a:t>
            </a:r>
            <a:endParaRPr lang="en-US" altLang="zh-CN" b="1"/>
          </a:p>
        </p:txBody>
      </p:sp>
      <p:pic>
        <p:nvPicPr>
          <p:cNvPr id="4" name="图片 3"/>
          <p:cNvPicPr>
            <a:picLocks noChangeAspect="1"/>
          </p:cNvPicPr>
          <p:nvPr/>
        </p:nvPicPr>
        <p:blipFill>
          <a:blip r:embed="rId1"/>
          <a:stretch>
            <a:fillRect/>
          </a:stretch>
        </p:blipFill>
        <p:spPr>
          <a:xfrm>
            <a:off x="1975485" y="1359535"/>
            <a:ext cx="8227060" cy="4476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THANKS</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555"/>
              <a:t>INTRODUCTION</a:t>
            </a:r>
            <a:endParaRPr lang="en-US" altLang="zh-CN" sz="3555"/>
          </a:p>
        </p:txBody>
      </p:sp>
      <p:sp>
        <p:nvSpPr>
          <p:cNvPr id="3" name="内容占位符 2"/>
          <p:cNvSpPr>
            <a:spLocks noGrp="1"/>
          </p:cNvSpPr>
          <p:nvPr>
            <p:ph idx="1"/>
          </p:nvPr>
        </p:nvSpPr>
        <p:spPr/>
        <p:txBody>
          <a:bodyPr anchor="t" anchorCtr="0">
            <a:normAutofit lnSpcReduction="10000"/>
          </a:bodyPr>
          <a:p>
            <a:endParaRPr lang="en-US" altLang="zh-CN" b="1"/>
          </a:p>
          <a:p>
            <a:r>
              <a:rPr lang="en-US" altLang="zh-CN" b="1"/>
              <a:t>Motive</a:t>
            </a:r>
            <a:endParaRPr lang="en-US" altLang="zh-CN" b="1"/>
          </a:p>
          <a:p>
            <a:pPr indent="457200"/>
            <a:r>
              <a:rPr lang="en-US" altLang="zh-CN" sz="2000"/>
              <a:t>1. Network simulation is widely used in the design, planning, and operation of networks. However, these proposals still operate at the packet level. As network speeds continue to increase, packet-level models inevitably become too </a:t>
            </a:r>
            <a:r>
              <a:rPr lang="en-US" altLang="zh-CN" sz="2000" b="1"/>
              <a:t>slow</a:t>
            </a:r>
            <a:r>
              <a:rPr lang="en-US" altLang="zh-CN" sz="2000"/>
              <a:t>. </a:t>
            </a:r>
            <a:endParaRPr lang="en-US" altLang="zh-CN" sz="2000"/>
          </a:p>
          <a:p>
            <a:pPr indent="457200"/>
            <a:r>
              <a:rPr lang="en-US" altLang="zh-CN" sz="2000"/>
              <a:t>2. In many use cases, a network designer is interested in </a:t>
            </a:r>
            <a:r>
              <a:rPr lang="en-US" altLang="zh-CN" sz="2000" b="1"/>
              <a:t>certain performance metrics</a:t>
            </a:r>
            <a:r>
              <a:rPr lang="en-US" altLang="zh-CN" sz="2000"/>
              <a:t> (e.g., network throughput, tail latency, </a:t>
            </a:r>
            <a:r>
              <a:rPr lang="en-US" altLang="zh-CN" sz="2000" b="1"/>
              <a:t>flow completion time</a:t>
            </a:r>
            <a:r>
              <a:rPr lang="en-US" altLang="zh-CN" sz="2000"/>
              <a:t>) and how they are affected by changes in network conditions and various design choices. Rather than simulate every packet interaction.</a:t>
            </a:r>
            <a:r>
              <a:rPr lang="en-US" altLang="zh-CN" sz="2000">
                <a:sym typeface="+mn-ea"/>
              </a:rPr>
              <a:t> </a:t>
            </a:r>
            <a:endParaRPr lang="en-US" altLang="zh-CN" sz="2000">
              <a:sym typeface="+mn-ea"/>
            </a:endParaRPr>
          </a:p>
          <a:p>
            <a:pPr indent="457200"/>
            <a:endParaRPr lang="en-US" altLang="zh-CN"/>
          </a:p>
          <a:p>
            <a:r>
              <a:rPr lang="en-US" altLang="zh-CN" b="1"/>
              <a:t>Goal</a:t>
            </a:r>
            <a:endParaRPr lang="en-US" altLang="zh-CN" b="1"/>
          </a:p>
          <a:p>
            <a:pPr indent="457200"/>
            <a:r>
              <a:rPr lang="en-US" altLang="zh-CN" sz="2000"/>
              <a:t>we propose m3: a system that uses machine learning to predict the </a:t>
            </a:r>
            <a:r>
              <a:rPr lang="en-US" sz="2000" b="1"/>
              <a:t>fl</a:t>
            </a:r>
            <a:r>
              <a:rPr lang="en-US" altLang="zh-CN" sz="2000" b="1"/>
              <a:t>ow-level performance</a:t>
            </a:r>
            <a:r>
              <a:rPr lang="en-US" altLang="zh-CN" sz="2000"/>
              <a:t> of a data center network.</a:t>
            </a:r>
            <a:endParaRPr lang="en-US" altLang="zh-CN" sz="2000"/>
          </a:p>
          <a:p>
            <a:pPr indent="457200"/>
            <a:r>
              <a:rPr lang="en-US" altLang="zh-CN" sz="2000"/>
              <a:t>performance index : fast, accurate, </a:t>
            </a:r>
            <a:r>
              <a:rPr lang="en-US" altLang="zh-CN" sz="2000">
                <a:sym typeface="+mn-ea"/>
              </a:rPr>
              <a:t>scalable</a:t>
            </a:r>
            <a:endParaRPr lang="en-US"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555">
                <a:sym typeface="+mn-ea"/>
              </a:rPr>
              <a:t>INTRODUCTION</a:t>
            </a:r>
            <a:endParaRPr lang="zh-CN" altLang="en-US" sz="3555"/>
          </a:p>
        </p:txBody>
      </p:sp>
      <p:sp>
        <p:nvSpPr>
          <p:cNvPr id="3" name="内容占位符 2"/>
          <p:cNvSpPr>
            <a:spLocks noGrp="1"/>
          </p:cNvSpPr>
          <p:nvPr>
            <p:ph idx="1"/>
          </p:nvPr>
        </p:nvSpPr>
        <p:spPr/>
        <p:txBody>
          <a:bodyPr/>
          <a:p>
            <a:r>
              <a:rPr lang="en-US" altLang="zh-CN" b="1"/>
              <a:t>Related Work</a:t>
            </a:r>
            <a:endParaRPr lang="en-US" altLang="zh-CN" b="1"/>
          </a:p>
          <a:p>
            <a:r>
              <a:rPr lang="en-US" altLang="zh-CN" sz="2000"/>
              <a:t>performance modeling for computer networks into three groups</a:t>
            </a:r>
            <a:endParaRPr lang="en-US" altLang="zh-CN" sz="2000"/>
          </a:p>
        </p:txBody>
      </p:sp>
      <p:graphicFrame>
        <p:nvGraphicFramePr>
          <p:cNvPr id="4" name="表格 3"/>
          <p:cNvGraphicFramePr/>
          <p:nvPr>
            <p:custDataLst>
              <p:tags r:id="rId1"/>
            </p:custDataLst>
          </p:nvPr>
        </p:nvGraphicFramePr>
        <p:xfrm>
          <a:off x="659765" y="1674495"/>
          <a:ext cx="10677525" cy="4298315"/>
        </p:xfrm>
        <a:graphic>
          <a:graphicData uri="http://schemas.openxmlformats.org/drawingml/2006/table">
            <a:tbl>
              <a:tblPr firstRow="1" bandRow="1">
                <a:tableStyleId>{5C22544A-7EE6-4342-B048-85BDC9FD1C3A}</a:tableStyleId>
              </a:tblPr>
              <a:tblGrid>
                <a:gridCol w="1943100"/>
                <a:gridCol w="3783330"/>
                <a:gridCol w="2261870"/>
                <a:gridCol w="1383665"/>
                <a:gridCol w="1305560"/>
              </a:tblGrid>
              <a:tr h="672465">
                <a:tc>
                  <a:txBody>
                    <a:bodyPr/>
                    <a:p>
                      <a:pPr algn="ctr">
                        <a:buNone/>
                      </a:pPr>
                      <a:r>
                        <a:rPr lang="en-US" altLang="zh-CN">
                          <a:solidFill>
                            <a:schemeClr val="tx1"/>
                          </a:solidFill>
                        </a:rPr>
                        <a:t>group</a:t>
                      </a:r>
                      <a:endParaRPr lang="en-US" altLang="zh-CN">
                        <a:solidFill>
                          <a:schemeClr val="tx1"/>
                        </a:solidFill>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rPr>
                        <a:t>method</a:t>
                      </a:r>
                      <a:endParaRPr lang="en-US" altLang="zh-CN">
                        <a:solidFill>
                          <a:schemeClr val="tx1"/>
                        </a:solidFill>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rPr>
                        <a:t>accurate</a:t>
                      </a:r>
                      <a:endParaRPr lang="en-US" altLang="zh-CN">
                        <a:solidFill>
                          <a:schemeClr val="tx1"/>
                        </a:solidFill>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rPr>
                        <a:t>scalable</a:t>
                      </a:r>
                      <a:endParaRPr lang="en-US" altLang="zh-CN">
                        <a:solidFill>
                          <a:schemeClr val="tx1"/>
                        </a:solidFill>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rPr>
                        <a:t>speed</a:t>
                      </a:r>
                      <a:endParaRPr lang="en-US" altLang="zh-CN">
                        <a:solidFill>
                          <a:schemeClr val="tx1"/>
                        </a:solidFill>
                      </a:endParaRPr>
                    </a:p>
                  </a:txBody>
                  <a:tcPr anchor="ctr" anchorCtr="0">
                    <a:lnL>
                      <a:noFill/>
                    </a:lnL>
                    <a:lnR>
                      <a:noFill/>
                    </a:lnR>
                    <a:lnT w="12700">
                      <a:solidFill>
                        <a:schemeClr val="tx1"/>
                      </a:solidFill>
                      <a:prstDash val="solid"/>
                    </a:lnT>
                    <a:lnB w="12700">
                      <a:solidFill>
                        <a:schemeClr val="tx1"/>
                      </a:solidFill>
                      <a:prstDash val="solid"/>
                    </a:lnB>
                    <a:lnTlToBr>
                      <a:noFill/>
                    </a:lnTlToBr>
                    <a:lnBlToTr>
                      <a:noFill/>
                    </a:lnBlToTr>
                    <a:noFill/>
                  </a:tcPr>
                </a:tc>
              </a:tr>
              <a:tr h="365760">
                <a:tc rowSpan="2">
                  <a:txBody>
                    <a:bodyPr/>
                    <a:p>
                      <a:pPr algn="ctr">
                        <a:buNone/>
                      </a:pPr>
                      <a:r>
                        <a:rPr lang="en-US" altLang="zh-CN"/>
                        <a:t>Queueing Theory</a:t>
                      </a:r>
                      <a:endParaRPr lang="en-US" altLang="zh-CN"/>
                    </a:p>
                  </a:txBody>
                  <a:tcPr anchor="ctr" anchorCtr="0">
                    <a:lnL>
                      <a:noFill/>
                    </a:lnL>
                    <a:lnR>
                      <a:noFill/>
                    </a:lnR>
                    <a:lnT w="12700">
                      <a:solidFill>
                        <a:schemeClr val="tx1"/>
                      </a:solidFill>
                      <a:prstDash val="solid"/>
                    </a:lnT>
                    <a:lnB w="12700">
                      <a:solidFill>
                        <a:schemeClr val="tx1"/>
                      </a:solidFill>
                      <a:prstDash val="sysDot"/>
                    </a:lnB>
                    <a:lnTlToBr>
                      <a:noFill/>
                    </a:lnTlToBr>
                    <a:lnBlToTr>
                      <a:noFill/>
                    </a:lnBlToTr>
                    <a:noFill/>
                  </a:tcPr>
                </a:tc>
                <a:tc>
                  <a:txBody>
                    <a:bodyPr/>
                    <a:p>
                      <a:pPr algn="ctr">
                        <a:buNone/>
                      </a:pPr>
                      <a:r>
                        <a:rPr lang="en-US" altLang="zh-CN"/>
                        <a:t>MQL[39, 40]</a:t>
                      </a:r>
                      <a:endParaRPr lang="en-US" altLang="zh-CN"/>
                    </a:p>
                  </a:txBody>
                  <a:tcPr anchor="ctr" anchorCtr="0">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sz="1800">
                          <a:sym typeface="+mn-ea"/>
                        </a:rPr>
                        <a:t>mean average</a:t>
                      </a:r>
                      <a:endParaRPr lang="en-US" altLang="zh-CN"/>
                    </a:p>
                  </a:txBody>
                  <a:tcPr anchor="ctr" anchorCtr="0">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a:t>easy</a:t>
                      </a:r>
                      <a:endParaRPr lang="en-US" altLang="zh-CN"/>
                    </a:p>
                  </a:txBody>
                  <a:tcPr anchor="ctr" anchorCtr="0">
                    <a:lnL>
                      <a:noFill/>
                    </a:lnL>
                    <a:lnR>
                      <a:noFill/>
                    </a:lnR>
                    <a:lnT w="12700">
                      <a:solidFill>
                        <a:schemeClr val="tx1"/>
                      </a:solidFill>
                      <a:prstDash val="solid"/>
                    </a:lnT>
                    <a:lnB>
                      <a:noFill/>
                    </a:lnB>
                    <a:lnTlToBr>
                      <a:noFill/>
                    </a:lnTlToBr>
                    <a:lnBlToTr>
                      <a:noFill/>
                    </a:lnBlToTr>
                    <a:noFill/>
                  </a:tcPr>
                </a:tc>
                <a:tc>
                  <a:txBody>
                    <a:bodyPr/>
                    <a:p>
                      <a:pPr algn="ctr">
                        <a:buNone/>
                      </a:pPr>
                      <a:r>
                        <a:rPr lang="en-US" altLang="zh-CN"/>
                        <a:t>-</a:t>
                      </a:r>
                      <a:endParaRPr lang="en-US" altLang="zh-CN"/>
                    </a:p>
                  </a:txBody>
                  <a:tcPr anchor="ctr" anchorCtr="0">
                    <a:lnL>
                      <a:noFill/>
                    </a:lnL>
                    <a:lnR>
                      <a:noFill/>
                    </a:lnR>
                    <a:lnT w="12700">
                      <a:solidFill>
                        <a:schemeClr val="tx1"/>
                      </a:solidFill>
                      <a:prstDash val="solid"/>
                    </a:lnT>
                    <a:lnB>
                      <a:noFill/>
                    </a:lnB>
                    <a:lnTlToBr>
                      <a:noFill/>
                    </a:lnTlToBr>
                    <a:lnBlToTr>
                      <a:noFill/>
                    </a:lnBlToTr>
                    <a:noFill/>
                  </a:tcPr>
                </a:tc>
              </a:tr>
              <a:tr h="365760">
                <a:tc vMerge="1">
                  <a:tcPr anchor="ctr" anchorCtr="0">
                    <a:lnL>
                      <a:noFill/>
                    </a:lnL>
                    <a:lnR>
                      <a:noFill/>
                    </a:lnR>
                    <a:lnT w="12700">
                      <a:solidFill>
                        <a:schemeClr val="tx1"/>
                      </a:solidFill>
                      <a:prstDash val="solid"/>
                    </a:lnT>
                    <a:lnB w="12700">
                      <a:solidFill>
                        <a:schemeClr val="tx1"/>
                      </a:solidFill>
                      <a:prstDash val="sysDot"/>
                    </a:lnB>
                    <a:noFill/>
                  </a:tcPr>
                </a:tc>
                <a:tc>
                  <a:txBody>
                    <a:bodyPr/>
                    <a:p>
                      <a:pPr algn="ctr">
                        <a:buNone/>
                      </a:pPr>
                      <a:r>
                        <a:rPr lang="en-US" altLang="zh-CN"/>
                        <a:t>Markovian arrival process[4, 10]</a:t>
                      </a:r>
                      <a:endParaRPr lang="en-US" altLang="zh-CN"/>
                    </a:p>
                  </a:txBody>
                  <a:tcPr anchor="ctr" anchorCtr="0">
                    <a:lnL>
                      <a:noFill/>
                    </a:lnL>
                    <a:lnR>
                      <a:noFill/>
                    </a:lnR>
                    <a:lnT>
                      <a:noFill/>
                    </a:lnT>
                    <a:lnB w="12700">
                      <a:solidFill>
                        <a:schemeClr val="tx1"/>
                      </a:solidFill>
                      <a:prstDash val="sysDot"/>
                    </a:lnB>
                    <a:lnTlToBr>
                      <a:noFill/>
                    </a:lnTlToBr>
                    <a:lnBlToTr>
                      <a:noFill/>
                    </a:lnBlToTr>
                    <a:noFill/>
                  </a:tcPr>
                </a:tc>
                <a:tc>
                  <a:txBody>
                    <a:bodyPr/>
                    <a:p>
                      <a:pPr algn="ctr">
                        <a:buNone/>
                      </a:pPr>
                      <a:r>
                        <a:rPr lang="en-US" altLang="zh-CN"/>
                        <a:t>high</a:t>
                      </a:r>
                      <a:endParaRPr lang="en-US" altLang="zh-CN"/>
                    </a:p>
                  </a:txBody>
                  <a:tcPr anchor="ctr" anchorCtr="0">
                    <a:lnL>
                      <a:noFill/>
                    </a:lnL>
                    <a:lnR>
                      <a:noFill/>
                    </a:lnR>
                    <a:lnT>
                      <a:noFill/>
                    </a:lnT>
                    <a:lnB w="12700">
                      <a:solidFill>
                        <a:schemeClr val="tx1"/>
                      </a:solidFill>
                      <a:prstDash val="sysDot"/>
                    </a:lnB>
                    <a:lnTlToBr>
                      <a:noFill/>
                    </a:lnTlToBr>
                    <a:lnBlToTr>
                      <a:noFill/>
                    </a:lnBlToTr>
                    <a:noFill/>
                  </a:tcPr>
                </a:tc>
                <a:tc>
                  <a:txBody>
                    <a:bodyPr/>
                    <a:p>
                      <a:pPr algn="ctr">
                        <a:buNone/>
                      </a:pPr>
                      <a:r>
                        <a:rPr lang="en-US" altLang="zh-CN"/>
                        <a:t>hard</a:t>
                      </a:r>
                      <a:endParaRPr lang="en-US" altLang="zh-CN"/>
                    </a:p>
                  </a:txBody>
                  <a:tcPr anchor="ctr" anchorCtr="0">
                    <a:lnL>
                      <a:noFill/>
                    </a:lnL>
                    <a:lnR>
                      <a:noFill/>
                    </a:lnR>
                    <a:lnT>
                      <a:noFill/>
                    </a:lnT>
                    <a:lnB w="12700">
                      <a:solidFill>
                        <a:schemeClr val="tx1"/>
                      </a:solidFill>
                      <a:prstDash val="sysDot"/>
                    </a:lnB>
                    <a:lnTlToBr>
                      <a:noFill/>
                    </a:lnTlToBr>
                    <a:lnBlToTr>
                      <a:noFill/>
                    </a:lnBlToTr>
                    <a:noFill/>
                  </a:tcPr>
                </a:tc>
                <a:tc>
                  <a:txBody>
                    <a:bodyPr/>
                    <a:p>
                      <a:pPr algn="ctr">
                        <a:buNone/>
                      </a:pPr>
                      <a:r>
                        <a:rPr lang="en-US" altLang="zh-CN"/>
                        <a:t>slow</a:t>
                      </a:r>
                      <a:endParaRPr lang="en-US" altLang="zh-CN"/>
                    </a:p>
                  </a:txBody>
                  <a:tcPr anchor="ctr" anchorCtr="0">
                    <a:lnL>
                      <a:noFill/>
                    </a:lnL>
                    <a:lnR>
                      <a:noFill/>
                    </a:lnR>
                    <a:lnT>
                      <a:noFill/>
                    </a:lnT>
                    <a:lnB w="12700">
                      <a:solidFill>
                        <a:schemeClr val="tx1"/>
                      </a:solidFill>
                      <a:prstDash val="sysDot"/>
                    </a:lnB>
                    <a:lnTlToBr>
                      <a:noFill/>
                    </a:lnTlToBr>
                    <a:lnBlToTr>
                      <a:noFill/>
                    </a:lnBlToTr>
                    <a:noFill/>
                  </a:tcPr>
                </a:tc>
              </a:tr>
              <a:tr h="389890">
                <a:tc rowSpan="4">
                  <a:txBody>
                    <a:bodyPr/>
                    <a:p>
                      <a:pPr algn="ctr">
                        <a:buNone/>
                      </a:pPr>
                      <a:r>
                        <a:rPr lang="en-US" altLang="zh-CN"/>
                        <a:t>Flow-level granularity</a:t>
                      </a:r>
                      <a:endParaRPr lang="en-US" altLang="zh-CN"/>
                    </a:p>
                  </a:txBody>
                  <a:tcPr anchor="ctr" anchorCtr="0">
                    <a:lnL>
                      <a:noFill/>
                    </a:lnL>
                    <a:lnR>
                      <a:noFill/>
                    </a:lnR>
                    <a:lnT w="12700">
                      <a:solidFill>
                        <a:schemeClr val="tx1"/>
                      </a:solidFill>
                      <a:prstDash val="sysDot"/>
                    </a:lnT>
                    <a:lnB w="12700">
                      <a:solidFill>
                        <a:schemeClr val="tx1"/>
                      </a:solidFill>
                      <a:prstDash val="sysDot"/>
                    </a:lnB>
                    <a:lnTlToBr>
                      <a:noFill/>
                    </a:lnTlToBr>
                    <a:lnBlToTr>
                      <a:noFill/>
                    </a:lnBlToTr>
                    <a:noFill/>
                  </a:tcPr>
                </a:tc>
                <a:tc>
                  <a:txBody>
                    <a:bodyPr/>
                    <a:p>
                      <a:pPr algn="ctr">
                        <a:buNone/>
                      </a:pPr>
                      <a:r>
                        <a:rPr lang="en-US" altLang="zh-CN"/>
                        <a:t>Network Calculus[11, 27]</a:t>
                      </a:r>
                      <a:endParaRPr lang="en-US" altLang="zh-CN"/>
                    </a:p>
                  </a:txBody>
                  <a:tcPr anchor="ctr" anchorCtr="0">
                    <a:lnL>
                      <a:noFill/>
                    </a:lnL>
                    <a:lnR>
                      <a:noFill/>
                    </a:lnR>
                    <a:lnT w="12700">
                      <a:solidFill>
                        <a:schemeClr val="tx1"/>
                      </a:solidFill>
                      <a:prstDash val="sysDot"/>
                    </a:lnT>
                    <a:lnB>
                      <a:noFill/>
                    </a:lnB>
                    <a:lnTlToBr>
                      <a:noFill/>
                    </a:lnTlToBr>
                    <a:lnBlToTr>
                      <a:noFill/>
                    </a:lnBlToTr>
                    <a:noFill/>
                  </a:tcPr>
                </a:tc>
                <a:tc rowSpan="2">
                  <a:txBody>
                    <a:bodyPr/>
                    <a:p>
                      <a:pPr algn="ctr">
                        <a:buNone/>
                      </a:pPr>
                      <a:r>
                        <a:rPr lang="en-US" altLang="zh-CN"/>
                        <a:t>mean average</a:t>
                      </a:r>
                      <a:endParaRPr lang="en-US" altLang="zh-CN" sz="1800">
                        <a:sym typeface="+mn-ea"/>
                      </a:endParaRPr>
                    </a:p>
                  </a:txBody>
                  <a:tcPr anchor="ctr" anchorCtr="0">
                    <a:lnL>
                      <a:noFill/>
                    </a:lnL>
                    <a:lnR>
                      <a:noFill/>
                    </a:lnR>
                    <a:lnT w="12700">
                      <a:solidFill>
                        <a:schemeClr val="tx1"/>
                      </a:solidFill>
                      <a:prstDash val="sysDot"/>
                    </a:lnT>
                    <a:lnB>
                      <a:noFill/>
                    </a:lnB>
                    <a:lnTlToBr>
                      <a:noFill/>
                    </a:lnTlToBr>
                    <a:lnBlToTr>
                      <a:noFill/>
                    </a:lnBlToTr>
                    <a:noFill/>
                  </a:tcPr>
                </a:tc>
                <a:tc>
                  <a:txBody>
                    <a:bodyPr/>
                    <a:p>
                      <a:pPr algn="ctr">
                        <a:buNone/>
                      </a:pPr>
                      <a:r>
                        <a:rPr lang="en-US" altLang="zh-CN"/>
                        <a:t>easy</a:t>
                      </a:r>
                      <a:endParaRPr lang="en-US" altLang="zh-CN"/>
                    </a:p>
                  </a:txBody>
                  <a:tcPr anchor="ctr" anchorCtr="0">
                    <a:lnL>
                      <a:noFill/>
                    </a:lnL>
                    <a:lnR>
                      <a:noFill/>
                    </a:lnR>
                    <a:lnT w="12700">
                      <a:solidFill>
                        <a:schemeClr val="tx1"/>
                      </a:solidFill>
                      <a:prstDash val="sysDot"/>
                    </a:lnT>
                    <a:lnB>
                      <a:noFill/>
                    </a:lnB>
                    <a:lnTlToBr>
                      <a:noFill/>
                    </a:lnTlToBr>
                    <a:lnBlToTr>
                      <a:noFill/>
                    </a:lnBlToTr>
                    <a:noFill/>
                  </a:tcPr>
                </a:tc>
                <a:tc>
                  <a:txBody>
                    <a:bodyPr/>
                    <a:p>
                      <a:pPr algn="ctr">
                        <a:buNone/>
                      </a:pPr>
                      <a:r>
                        <a:rPr lang="en-US" altLang="zh-CN"/>
                        <a:t>fast</a:t>
                      </a:r>
                      <a:endParaRPr lang="en-US" altLang="zh-CN"/>
                    </a:p>
                  </a:txBody>
                  <a:tcPr anchor="ctr" anchorCtr="0">
                    <a:lnL>
                      <a:noFill/>
                    </a:lnL>
                    <a:lnR>
                      <a:noFill/>
                    </a:lnR>
                    <a:lnT w="12700">
                      <a:solidFill>
                        <a:schemeClr val="tx1"/>
                      </a:solidFill>
                      <a:prstDash val="sysDot"/>
                    </a:lnT>
                    <a:lnB>
                      <a:noFill/>
                    </a:lnB>
                    <a:lnTlToBr>
                      <a:noFill/>
                    </a:lnTlToBr>
                    <a:lnBlToTr>
                      <a:noFill/>
                    </a:lnBlToTr>
                    <a:noFill/>
                  </a:tcPr>
                </a:tc>
              </a:tr>
              <a:tr h="365760">
                <a:tc vMerge="1">
                  <a:tcPr>
                    <a:lnL>
                      <a:noFill/>
                    </a:lnL>
                    <a:lnR>
                      <a:noFill/>
                    </a:lnR>
                  </a:tcPr>
                </a:tc>
                <a:tc>
                  <a:txBody>
                    <a:bodyPr/>
                    <a:p>
                      <a:pPr algn="ctr">
                        <a:buNone/>
                      </a:pPr>
                      <a:r>
                        <a:rPr lang="en-US" altLang="zh-CN" sz="1800">
                          <a:sym typeface="+mn-ea"/>
                        </a:rPr>
                        <a:t>GNN</a:t>
                      </a:r>
                      <a:r>
                        <a:rPr lang="en-US" altLang="zh-CN"/>
                        <a:t>[15, 16, 49]</a:t>
                      </a:r>
                      <a:endParaRPr lang="en-US" altLang="zh-CN"/>
                    </a:p>
                  </a:txBody>
                  <a:tcPr anchor="ctr" anchorCtr="0">
                    <a:lnL>
                      <a:noFill/>
                    </a:lnL>
                    <a:lnR>
                      <a:noFill/>
                    </a:lnR>
                    <a:lnT>
                      <a:noFill/>
                    </a:lnT>
                    <a:lnB>
                      <a:noFill/>
                    </a:lnB>
                    <a:lnTlToBr>
                      <a:noFill/>
                    </a:lnTlToBr>
                    <a:lnBlToTr>
                      <a:noFill/>
                    </a:lnBlToTr>
                    <a:noFill/>
                  </a:tcPr>
                </a:tc>
                <a:tc vMerge="1">
                  <a:tcPr anchor="ctr" anchorCtr="0">
                    <a:lnL>
                      <a:noFill/>
                    </a:lnL>
                    <a:lnR>
                      <a:noFill/>
                    </a:lnR>
                    <a:lnT>
                      <a:noFill/>
                    </a:lnT>
                    <a:lnB>
                      <a:noFill/>
                    </a:lnB>
                    <a:lnTlToBr>
                      <a:noFill/>
                    </a:lnTlToBr>
                    <a:lnBlToTr>
                      <a:noFill/>
                    </a:lnBlToTr>
                    <a:noFill/>
                  </a:tcPr>
                </a:tc>
                <a:tc>
                  <a:txBody>
                    <a:bodyPr/>
                    <a:p>
                      <a:pPr algn="ctr">
                        <a:buNone/>
                      </a:pPr>
                      <a:r>
                        <a:rPr lang="en-US" altLang="zh-CN" sz="1800">
                          <a:sym typeface="+mn-ea"/>
                        </a:rPr>
                        <a:t>hard</a:t>
                      </a:r>
                      <a:endParaRPr lang="zh-CN" altLang="en-US"/>
                    </a:p>
                  </a:txBody>
                  <a:tcPr anchor="ctr" anchorCtr="0">
                    <a:lnL>
                      <a:noFill/>
                    </a:lnL>
                    <a:lnR>
                      <a:noFill/>
                    </a:lnR>
                    <a:lnT>
                      <a:noFill/>
                    </a:lnT>
                    <a:lnB>
                      <a:noFill/>
                    </a:lnB>
                    <a:lnTlToBr>
                      <a:noFill/>
                    </a:lnTlToBr>
                    <a:lnBlToTr>
                      <a:noFill/>
                    </a:lnBlToTr>
                    <a:noFill/>
                  </a:tcPr>
                </a:tc>
                <a:tc>
                  <a:txBody>
                    <a:bodyPr/>
                    <a:p>
                      <a:pPr algn="ctr">
                        <a:buNone/>
                      </a:pPr>
                      <a:r>
                        <a:rPr lang="en-US" altLang="zh-CN" sz="1800">
                          <a:sym typeface="+mn-ea"/>
                        </a:rPr>
                        <a:t>fast</a:t>
                      </a:r>
                      <a:endParaRPr lang="zh-CN" altLang="en-US"/>
                    </a:p>
                  </a:txBody>
                  <a:tcPr anchor="ctr" anchorCtr="0">
                    <a:lnL>
                      <a:noFill/>
                    </a:lnL>
                    <a:lnR>
                      <a:noFill/>
                    </a:lnR>
                    <a:lnT>
                      <a:noFill/>
                    </a:lnT>
                    <a:lnB>
                      <a:noFill/>
                    </a:lnB>
                    <a:lnTlToBr>
                      <a:noFill/>
                    </a:lnTlToBr>
                    <a:lnBlToTr>
                      <a:noFill/>
                    </a:lnBlToTr>
                    <a:noFill/>
                  </a:tcPr>
                </a:tc>
              </a:tr>
              <a:tr h="365760">
                <a:tc vMerge="1">
                  <a:tcPr>
                    <a:lnL>
                      <a:noFill/>
                    </a:lnL>
                    <a:lnR>
                      <a:noFill/>
                    </a:lnR>
                  </a:tcPr>
                </a:tc>
                <a:tc>
                  <a:txBody>
                    <a:bodyPr/>
                    <a:p>
                      <a:pPr algn="ctr">
                        <a:buNone/>
                      </a:pPr>
                      <a:r>
                        <a:rPr lang="en-US" altLang="zh-CN">
                          <a:solidFill>
                            <a:srgbClr val="FF0000"/>
                          </a:solidFill>
                        </a:rPr>
                        <a:t>Parsimon[55]</a:t>
                      </a:r>
                      <a:endParaRPr lang="en-US" altLang="zh-CN">
                        <a:solidFill>
                          <a:srgbClr val="FF0000"/>
                        </a:solidFill>
                      </a:endParaRPr>
                    </a:p>
                  </a:txBody>
                  <a:tcPr anchor="ctr" anchorCtr="0">
                    <a:lnL>
                      <a:noFill/>
                    </a:lnL>
                    <a:lnR>
                      <a:noFill/>
                    </a:lnR>
                    <a:lnT>
                      <a:noFill/>
                    </a:lnT>
                    <a:lnB>
                      <a:noFill/>
                    </a:lnB>
                    <a:lnTlToBr>
                      <a:noFill/>
                    </a:lnTlToBr>
                    <a:lnBlToTr>
                      <a:noFill/>
                    </a:lnBlToTr>
                    <a:noFill/>
                  </a:tcPr>
                </a:tc>
                <a:tc>
                  <a:txBody>
                    <a:bodyPr/>
                    <a:p>
                      <a:pPr algn="ctr">
                        <a:buNone/>
                      </a:pPr>
                      <a:r>
                        <a:rPr lang="en-US" altLang="zh-CN" sz="1800">
                          <a:sym typeface="+mn-ea"/>
                        </a:rPr>
                        <a:t>high</a:t>
                      </a:r>
                      <a:endParaRPr lang="en-US" altLang="zh-CN" sz="1800">
                        <a:sym typeface="+mn-ea"/>
                      </a:endParaRPr>
                    </a:p>
                  </a:txBody>
                  <a:tcPr anchor="ctr" anchorCtr="0">
                    <a:lnL>
                      <a:noFill/>
                    </a:lnL>
                    <a:lnR>
                      <a:noFill/>
                    </a:lnR>
                    <a:lnT>
                      <a:noFill/>
                    </a:lnT>
                    <a:lnB>
                      <a:noFill/>
                    </a:lnB>
                    <a:lnTlToBr>
                      <a:noFill/>
                    </a:lnTlToBr>
                    <a:lnBlToTr>
                      <a:noFill/>
                    </a:lnBlToTr>
                    <a:noFill/>
                  </a:tcPr>
                </a:tc>
                <a:tc>
                  <a:txBody>
                    <a:bodyPr/>
                    <a:p>
                      <a:pPr algn="ctr">
                        <a:buNone/>
                      </a:pPr>
                      <a:r>
                        <a:rPr lang="en-US" altLang="zh-CN"/>
                        <a:t>easy</a:t>
                      </a:r>
                      <a:endParaRPr lang="en-US" altLang="zh-CN"/>
                    </a:p>
                  </a:txBody>
                  <a:tcPr anchor="ctr" anchorCtr="0">
                    <a:lnL>
                      <a:noFill/>
                    </a:lnL>
                    <a:lnR>
                      <a:noFill/>
                    </a:lnR>
                    <a:lnT>
                      <a:noFill/>
                    </a:lnT>
                    <a:lnB>
                      <a:noFill/>
                    </a:lnB>
                    <a:lnTlToBr>
                      <a:noFill/>
                    </a:lnTlToBr>
                    <a:lnBlToTr>
                      <a:noFill/>
                    </a:lnBlToTr>
                    <a:noFill/>
                  </a:tcPr>
                </a:tc>
                <a:tc>
                  <a:txBody>
                    <a:bodyPr/>
                    <a:p>
                      <a:pPr algn="ctr">
                        <a:buNone/>
                      </a:pPr>
                      <a:r>
                        <a:rPr lang="en-US" altLang="zh-CN"/>
                        <a:t>fast</a:t>
                      </a:r>
                      <a:endParaRPr lang="en-US" altLang="zh-CN"/>
                    </a:p>
                  </a:txBody>
                  <a:tcPr anchor="ctr" anchorCtr="0">
                    <a:lnL>
                      <a:noFill/>
                    </a:lnL>
                    <a:lnR>
                      <a:noFill/>
                    </a:lnR>
                    <a:lnT>
                      <a:noFill/>
                    </a:lnT>
                    <a:lnB>
                      <a:noFill/>
                    </a:lnB>
                    <a:lnTlToBr>
                      <a:noFill/>
                    </a:lnTlToBr>
                    <a:lnBlToTr>
                      <a:noFill/>
                    </a:lnBlToTr>
                    <a:noFill/>
                  </a:tcPr>
                </a:tc>
              </a:tr>
              <a:tr h="365760">
                <a:tc vMerge="1">
                  <a:tcPr anchor="ctr" anchorCtr="0">
                    <a:lnL>
                      <a:noFill/>
                    </a:lnL>
                    <a:lnR>
                      <a:noFill/>
                    </a:lnR>
                    <a:lnB w="12700">
                      <a:solidFill>
                        <a:schemeClr val="tx1"/>
                      </a:solidFill>
                      <a:prstDash val="sysDot"/>
                    </a:lnB>
                    <a:noFill/>
                  </a:tcPr>
                </a:tc>
                <a:tc>
                  <a:txBody>
                    <a:bodyPr/>
                    <a:p>
                      <a:pPr algn="ctr">
                        <a:buNone/>
                      </a:pPr>
                      <a:r>
                        <a:rPr lang="en-US" altLang="zh-CN">
                          <a:solidFill>
                            <a:srgbClr val="FF0000"/>
                          </a:solidFill>
                        </a:rPr>
                        <a:t>Max-Min Fair Resource[37]</a:t>
                      </a:r>
                      <a:endParaRPr lang="en-US" altLang="zh-CN">
                        <a:solidFill>
                          <a:srgbClr val="FF0000"/>
                        </a:solidFill>
                      </a:endParaRPr>
                    </a:p>
                  </a:txBody>
                  <a:tcPr anchor="ctr" anchorCtr="0">
                    <a:lnL>
                      <a:noFill/>
                    </a:lnL>
                    <a:lnR>
                      <a:noFill/>
                    </a:lnR>
                    <a:lnT>
                      <a:noFill/>
                    </a:lnT>
                    <a:lnB w="12700">
                      <a:solidFill>
                        <a:schemeClr val="tx1"/>
                      </a:solidFill>
                      <a:prstDash val="sysDot"/>
                    </a:lnB>
                    <a:lnTlToBr>
                      <a:noFill/>
                    </a:lnTlToBr>
                    <a:lnBlToTr>
                      <a:noFill/>
                    </a:lnBlToTr>
                    <a:noFill/>
                  </a:tcPr>
                </a:tc>
                <a:tc>
                  <a:txBody>
                    <a:bodyPr/>
                    <a:p>
                      <a:pPr algn="ctr">
                        <a:buNone/>
                      </a:pPr>
                      <a:r>
                        <a:rPr lang="en-US" altLang="zh-CN" sz="1800">
                          <a:sym typeface="+mn-ea"/>
                        </a:rPr>
                        <a:t>less at short packet</a:t>
                      </a:r>
                      <a:endParaRPr lang="en-US" altLang="zh-CN" sz="1800">
                        <a:sym typeface="+mn-ea"/>
                      </a:endParaRPr>
                    </a:p>
                  </a:txBody>
                  <a:tcPr anchor="ctr" anchorCtr="0">
                    <a:lnL>
                      <a:noFill/>
                    </a:lnL>
                    <a:lnR>
                      <a:noFill/>
                    </a:lnR>
                    <a:lnT>
                      <a:noFill/>
                    </a:lnT>
                    <a:lnB w="12700">
                      <a:solidFill>
                        <a:schemeClr val="tx1"/>
                      </a:solidFill>
                      <a:prstDash val="sysDot"/>
                    </a:lnB>
                    <a:lnTlToBr>
                      <a:noFill/>
                    </a:lnTlToBr>
                    <a:lnBlToTr>
                      <a:noFill/>
                    </a:lnBlToTr>
                    <a:noFill/>
                  </a:tcPr>
                </a:tc>
                <a:tc>
                  <a:txBody>
                    <a:bodyPr/>
                    <a:p>
                      <a:pPr algn="ctr">
                        <a:buNone/>
                      </a:pPr>
                      <a:r>
                        <a:rPr lang="en-US" altLang="zh-CN" sz="1800">
                          <a:sym typeface="+mn-ea"/>
                        </a:rPr>
                        <a:t>-</a:t>
                      </a:r>
                      <a:endParaRPr lang="zh-CN" altLang="en-US"/>
                    </a:p>
                  </a:txBody>
                  <a:tcPr anchor="ctr" anchorCtr="0">
                    <a:lnL>
                      <a:noFill/>
                    </a:lnL>
                    <a:lnR>
                      <a:noFill/>
                    </a:lnR>
                    <a:lnT>
                      <a:noFill/>
                    </a:lnT>
                    <a:lnB w="12700">
                      <a:solidFill>
                        <a:schemeClr val="tx1"/>
                      </a:solidFill>
                      <a:prstDash val="sysDot"/>
                    </a:lnB>
                    <a:lnTlToBr>
                      <a:noFill/>
                    </a:lnTlToBr>
                    <a:lnBlToTr>
                      <a:noFill/>
                    </a:lnBlToTr>
                    <a:noFill/>
                  </a:tcPr>
                </a:tc>
                <a:tc>
                  <a:txBody>
                    <a:bodyPr/>
                    <a:p>
                      <a:pPr algn="ctr">
                        <a:buNone/>
                      </a:pPr>
                      <a:r>
                        <a:rPr lang="en-US" altLang="zh-CN" sz="1800">
                          <a:sym typeface="+mn-ea"/>
                        </a:rPr>
                        <a:t>fast</a:t>
                      </a:r>
                      <a:endParaRPr lang="zh-CN" altLang="en-US"/>
                    </a:p>
                  </a:txBody>
                  <a:tcPr anchor="ctr" anchorCtr="0">
                    <a:lnL>
                      <a:noFill/>
                    </a:lnL>
                    <a:lnR>
                      <a:noFill/>
                    </a:lnR>
                    <a:lnT>
                      <a:noFill/>
                    </a:lnT>
                    <a:lnB w="12700">
                      <a:solidFill>
                        <a:schemeClr val="tx1"/>
                      </a:solidFill>
                      <a:prstDash val="sysDot"/>
                    </a:lnB>
                    <a:lnTlToBr>
                      <a:noFill/>
                    </a:lnTlToBr>
                    <a:lnBlToTr>
                      <a:noFill/>
                    </a:lnBlToTr>
                    <a:noFill/>
                  </a:tcPr>
                </a:tc>
              </a:tr>
              <a:tr h="367030">
                <a:tc rowSpan="2">
                  <a:txBody>
                    <a:bodyPr/>
                    <a:p>
                      <a:pPr algn="ctr">
                        <a:buNone/>
                      </a:pPr>
                      <a:r>
                        <a:rPr lang="en-US" altLang="zh-CN"/>
                        <a:t>Packet-level granularity (ns3)</a:t>
                      </a:r>
                      <a:endParaRPr lang="en-US" altLang="zh-CN"/>
                    </a:p>
                  </a:txBody>
                  <a:tcPr anchor="ctr" anchorCtr="0">
                    <a:lnL>
                      <a:noFill/>
                    </a:lnL>
                    <a:lnR>
                      <a:noFill/>
                    </a:lnR>
                    <a:lnT w="12700">
                      <a:solidFill>
                        <a:schemeClr val="tx1"/>
                      </a:solidFill>
                      <a:prstDash val="sysDot"/>
                    </a:lnT>
                    <a:lnB w="12700">
                      <a:solidFill>
                        <a:schemeClr val="tx1"/>
                      </a:solidFill>
                      <a:prstDash val="sysDot"/>
                    </a:lnB>
                    <a:lnTlToBr>
                      <a:noFill/>
                    </a:lnTlToBr>
                    <a:lnBlToTr>
                      <a:noFill/>
                    </a:lnBlToTr>
                    <a:noFill/>
                  </a:tcPr>
                </a:tc>
                <a:tc>
                  <a:txBody>
                    <a:bodyPr/>
                    <a:p>
                      <a:pPr algn="ctr">
                        <a:buNone/>
                      </a:pPr>
                      <a:r>
                        <a:rPr lang="en-US" altLang="zh-CN" sz="1800">
                          <a:sym typeface="+mn-ea"/>
                        </a:rPr>
                        <a:t>parallelization </a:t>
                      </a:r>
                      <a:r>
                        <a:rPr lang="en-US" altLang="zh-CN" sz="1800">
                          <a:sym typeface="+mn-ea"/>
                        </a:rPr>
                        <a:t>accelerate </a:t>
                      </a:r>
                      <a:r>
                        <a:rPr lang="en-US" altLang="zh-CN"/>
                        <a:t>[17, 18]</a:t>
                      </a:r>
                      <a:endParaRPr lang="en-US" altLang="zh-CN"/>
                    </a:p>
                  </a:txBody>
                  <a:tcPr anchor="ctr" anchorCtr="0">
                    <a:lnL>
                      <a:noFill/>
                    </a:lnL>
                    <a:lnR>
                      <a:noFill/>
                    </a:lnR>
                    <a:lnT w="12700">
                      <a:solidFill>
                        <a:schemeClr val="tx1"/>
                      </a:solidFill>
                      <a:prstDash val="sysDot"/>
                    </a:lnT>
                    <a:lnB>
                      <a:noFill/>
                    </a:lnB>
                    <a:lnTlToBr>
                      <a:noFill/>
                    </a:lnTlToBr>
                    <a:lnBlToTr>
                      <a:noFill/>
                    </a:lnBlToTr>
                    <a:noFill/>
                  </a:tcPr>
                </a:tc>
                <a:tc rowSpan="2">
                  <a:txBody>
                    <a:bodyPr/>
                    <a:p>
                      <a:pPr algn="ctr">
                        <a:buNone/>
                      </a:pPr>
                      <a:r>
                        <a:rPr lang="en-US" altLang="zh-CN"/>
                        <a:t>not needed detail </a:t>
                      </a:r>
                      <a:endParaRPr lang="en-US" altLang="zh-CN"/>
                    </a:p>
                  </a:txBody>
                  <a:tcPr anchor="ctr" anchorCtr="0">
                    <a:lnL>
                      <a:noFill/>
                    </a:lnL>
                    <a:lnR>
                      <a:noFill/>
                    </a:lnR>
                    <a:lnT w="12700">
                      <a:solidFill>
                        <a:schemeClr val="tx1"/>
                      </a:solidFill>
                      <a:prstDash val="sysDot"/>
                    </a:lnT>
                    <a:lnB w="12700">
                      <a:solidFill>
                        <a:schemeClr val="tx1"/>
                      </a:solidFill>
                      <a:prstDash val="sysDot"/>
                    </a:lnB>
                    <a:lnTlToBr>
                      <a:noFill/>
                    </a:lnTlToBr>
                    <a:lnBlToTr>
                      <a:noFill/>
                    </a:lnBlToTr>
                    <a:noFill/>
                  </a:tcPr>
                </a:tc>
                <a:tc rowSpan="2">
                  <a:txBody>
                    <a:bodyPr/>
                    <a:p>
                      <a:pPr algn="ctr">
                        <a:buNone/>
                      </a:pPr>
                      <a:r>
                        <a:rPr lang="en-US" altLang="zh-CN"/>
                        <a:t>easy</a:t>
                      </a:r>
                      <a:endParaRPr lang="en-US" altLang="zh-CN"/>
                    </a:p>
                  </a:txBody>
                  <a:tcPr anchor="ctr" anchorCtr="0">
                    <a:lnL>
                      <a:noFill/>
                    </a:lnL>
                    <a:lnR>
                      <a:noFill/>
                    </a:lnR>
                    <a:lnT w="12700">
                      <a:solidFill>
                        <a:schemeClr val="tx1"/>
                      </a:solidFill>
                      <a:prstDash val="sysDot"/>
                    </a:lnT>
                    <a:lnB w="12700">
                      <a:solidFill>
                        <a:schemeClr val="tx1"/>
                      </a:solidFill>
                      <a:prstDash val="sysDot"/>
                    </a:lnB>
                    <a:lnTlToBr>
                      <a:noFill/>
                    </a:lnTlToBr>
                    <a:lnBlToTr>
                      <a:noFill/>
                    </a:lnBlToTr>
                    <a:noFill/>
                  </a:tcPr>
                </a:tc>
                <a:tc rowSpan="2">
                  <a:txBody>
                    <a:bodyPr/>
                    <a:p>
                      <a:pPr algn="ctr">
                        <a:buNone/>
                      </a:pPr>
                      <a:r>
                        <a:rPr lang="en-US" altLang="zh-CN"/>
                        <a:t>too slow</a:t>
                      </a:r>
                      <a:endParaRPr lang="en-US" altLang="zh-CN"/>
                    </a:p>
                  </a:txBody>
                  <a:tcPr anchor="ctr" anchorCtr="0">
                    <a:lnL>
                      <a:noFill/>
                    </a:lnL>
                    <a:lnR>
                      <a:noFill/>
                    </a:lnR>
                    <a:lnT w="12700">
                      <a:solidFill>
                        <a:schemeClr val="tx1"/>
                      </a:solidFill>
                      <a:prstDash val="sysDot"/>
                    </a:lnT>
                    <a:lnB w="12700">
                      <a:solidFill>
                        <a:schemeClr val="tx1"/>
                      </a:solidFill>
                      <a:prstDash val="sysDot"/>
                    </a:lnB>
                    <a:lnTlToBr>
                      <a:noFill/>
                    </a:lnTlToBr>
                    <a:lnBlToTr>
                      <a:noFill/>
                    </a:lnBlToTr>
                    <a:noFill/>
                  </a:tcPr>
                </a:tc>
              </a:tr>
              <a:tr h="367665">
                <a:tc vMerge="1">
                  <a:tcPr anchor="ctr" anchorCtr="0">
                    <a:lnL>
                      <a:noFill/>
                    </a:lnL>
                    <a:lnR>
                      <a:noFill/>
                    </a:lnR>
                    <a:lnB w="12700">
                      <a:solidFill>
                        <a:schemeClr val="tx1"/>
                      </a:solidFill>
                      <a:prstDash val="sysDot"/>
                    </a:lnB>
                    <a:noFill/>
                  </a:tcPr>
                </a:tc>
                <a:tc>
                  <a:txBody>
                    <a:bodyPr/>
                    <a:p>
                      <a:pPr algn="ctr">
                        <a:buNone/>
                      </a:pPr>
                      <a:r>
                        <a:rPr lang="en-US" altLang="zh-CN"/>
                        <a:t>machine learning </a:t>
                      </a:r>
                      <a:r>
                        <a:rPr lang="en-US" altLang="zh-CN" sz="1800">
                          <a:sym typeface="+mn-ea"/>
                        </a:rPr>
                        <a:t>accelerate</a:t>
                      </a:r>
                      <a:r>
                        <a:rPr lang="en-US" altLang="zh-CN"/>
                        <a:t>[53, 54]</a:t>
                      </a:r>
                      <a:endParaRPr lang="en-US" altLang="zh-CN"/>
                    </a:p>
                  </a:txBody>
                  <a:tcPr anchor="ctr" anchorCtr="0">
                    <a:lnL>
                      <a:noFill/>
                    </a:lnL>
                    <a:lnR>
                      <a:noFill/>
                    </a:lnR>
                    <a:lnT>
                      <a:noFill/>
                    </a:lnT>
                    <a:lnB w="12700">
                      <a:solidFill>
                        <a:schemeClr val="tx1"/>
                      </a:solidFill>
                      <a:prstDash val="sysDot"/>
                    </a:lnB>
                    <a:lnTlToBr>
                      <a:noFill/>
                    </a:lnTlToBr>
                    <a:lnBlToTr>
                      <a:noFill/>
                    </a:lnBlToTr>
                    <a:noFill/>
                  </a:tcPr>
                </a:tc>
                <a:tc vMerge="1">
                  <a:tcPr anchor="ctr" anchorCtr="0">
                    <a:lnL>
                      <a:noFill/>
                    </a:lnL>
                    <a:lnR>
                      <a:noFill/>
                    </a:lnR>
                    <a:lnT w="12700" cmpd="sng">
                      <a:solidFill>
                        <a:schemeClr val="tx1"/>
                      </a:solidFill>
                      <a:prstDash val="solid"/>
                    </a:lnT>
                    <a:lnB w="12700">
                      <a:solidFill>
                        <a:schemeClr val="tx1"/>
                      </a:solidFill>
                      <a:prstDash val="sysDot"/>
                    </a:lnB>
                    <a:noFill/>
                  </a:tcPr>
                </a:tc>
                <a:tc vMerge="1">
                  <a:tcPr anchor="ctr" anchorCtr="0">
                    <a:lnL>
                      <a:noFill/>
                    </a:lnL>
                    <a:lnR>
                      <a:noFill/>
                    </a:lnR>
                    <a:lnT w="12700" cmpd="sng">
                      <a:solidFill>
                        <a:schemeClr val="tx1"/>
                      </a:solidFill>
                      <a:prstDash val="solid"/>
                    </a:lnT>
                    <a:lnB w="12700">
                      <a:solidFill>
                        <a:schemeClr val="tx1"/>
                      </a:solidFill>
                      <a:prstDash val="sysDot"/>
                    </a:lnB>
                    <a:noFill/>
                  </a:tcPr>
                </a:tc>
                <a:tc vMerge="1">
                  <a:tcPr anchor="ctr" anchorCtr="0">
                    <a:lnL>
                      <a:noFill/>
                    </a:lnL>
                    <a:lnR>
                      <a:noFill/>
                    </a:lnR>
                    <a:lnT w="12700" cmpd="sng">
                      <a:solidFill>
                        <a:schemeClr val="tx1"/>
                      </a:solidFill>
                      <a:prstDash val="solid"/>
                    </a:lnT>
                    <a:lnB w="12700">
                      <a:solidFill>
                        <a:schemeClr val="tx1"/>
                      </a:solidFill>
                      <a:prstDash val="sysDot"/>
                    </a:lnB>
                    <a:noFill/>
                  </a:tcPr>
                </a:tc>
              </a:tr>
              <a:tr h="672465">
                <a:tc>
                  <a:txBody>
                    <a:bodyPr/>
                    <a:p>
                      <a:pPr algn="ctr">
                        <a:buNone/>
                      </a:pPr>
                      <a:r>
                        <a:rPr lang="en-US" altLang="zh-CN"/>
                        <a:t> this paper</a:t>
                      </a:r>
                      <a:endParaRPr lang="en-US" altLang="zh-CN"/>
                    </a:p>
                  </a:txBody>
                  <a:tcPr anchor="ctr" anchorCtr="0">
                    <a:lnL>
                      <a:noFill/>
                    </a:lnL>
                    <a:lnR>
                      <a:noFill/>
                    </a:lnR>
                    <a:lnT w="12700">
                      <a:solidFill>
                        <a:schemeClr val="tx1"/>
                      </a:solidFill>
                      <a:prstDash val="sysDot"/>
                    </a:lnT>
                    <a:lnB>
                      <a:noFill/>
                    </a:lnB>
                    <a:lnTlToBr>
                      <a:noFill/>
                    </a:lnTlToBr>
                    <a:lnBlToTr>
                      <a:noFill/>
                    </a:lnBlToTr>
                    <a:noFill/>
                  </a:tcPr>
                </a:tc>
                <a:tc>
                  <a:txBody>
                    <a:bodyPr/>
                    <a:p>
                      <a:pPr algn="ctr">
                        <a:buNone/>
                      </a:pPr>
                      <a:r>
                        <a:rPr lang="en-US" altLang="zh-CN" sz="1800">
                          <a:sym typeface="+mn-ea"/>
                        </a:rPr>
                        <a:t>m3</a:t>
                      </a:r>
                      <a:endParaRPr lang="zh-CN" altLang="en-US"/>
                    </a:p>
                  </a:txBody>
                  <a:tcPr anchor="ctr" anchorCtr="0">
                    <a:lnL>
                      <a:noFill/>
                    </a:lnL>
                    <a:lnR>
                      <a:noFill/>
                    </a:lnR>
                    <a:lnT w="12700">
                      <a:solidFill>
                        <a:schemeClr val="tx1"/>
                      </a:solidFill>
                      <a:prstDash val="sysDot"/>
                    </a:lnT>
                    <a:lnB>
                      <a:noFill/>
                    </a:lnB>
                    <a:lnTlToBr>
                      <a:noFill/>
                    </a:lnTlToBr>
                    <a:lnBlToTr>
                      <a:noFill/>
                    </a:lnBlToTr>
                    <a:noFill/>
                  </a:tcPr>
                </a:tc>
                <a:tc>
                  <a:txBody>
                    <a:bodyPr/>
                    <a:p>
                      <a:pPr algn="ctr">
                        <a:buNone/>
                      </a:pPr>
                      <a:r>
                        <a:rPr lang="en-US" altLang="zh-CN"/>
                        <a:t>predict p99 fct slowdown </a:t>
                      </a:r>
                      <a:endParaRPr lang="en-US" altLang="zh-CN"/>
                    </a:p>
                  </a:txBody>
                  <a:tcPr anchor="ctr" anchorCtr="0">
                    <a:lnL>
                      <a:noFill/>
                    </a:lnL>
                    <a:lnR>
                      <a:noFill/>
                    </a:lnR>
                    <a:lnT w="12700">
                      <a:solidFill>
                        <a:schemeClr val="tx1"/>
                      </a:solidFill>
                      <a:prstDash val="sysDot"/>
                    </a:lnT>
                    <a:lnB>
                      <a:noFill/>
                    </a:lnB>
                    <a:lnTlToBr>
                      <a:noFill/>
                    </a:lnTlToBr>
                    <a:lnBlToTr>
                      <a:noFill/>
                    </a:lnBlToTr>
                    <a:noFill/>
                  </a:tcPr>
                </a:tc>
                <a:tc>
                  <a:txBody>
                    <a:bodyPr/>
                    <a:p>
                      <a:pPr algn="ctr">
                        <a:buNone/>
                      </a:pPr>
                      <a:r>
                        <a:rPr lang="en-US" altLang="zh-CN"/>
                        <a:t>easy</a:t>
                      </a:r>
                      <a:endParaRPr lang="en-US" altLang="zh-CN"/>
                    </a:p>
                  </a:txBody>
                  <a:tcPr anchor="ctr" anchorCtr="0">
                    <a:lnL>
                      <a:noFill/>
                    </a:lnL>
                    <a:lnR>
                      <a:noFill/>
                    </a:lnR>
                    <a:lnT w="12700">
                      <a:solidFill>
                        <a:schemeClr val="tx1"/>
                      </a:solidFill>
                      <a:prstDash val="sysDot"/>
                    </a:lnT>
                    <a:lnB>
                      <a:noFill/>
                    </a:lnB>
                    <a:lnTlToBr>
                      <a:noFill/>
                    </a:lnTlToBr>
                    <a:lnBlToTr>
                      <a:noFill/>
                    </a:lnBlToTr>
                    <a:noFill/>
                  </a:tcPr>
                </a:tc>
                <a:tc>
                  <a:txBody>
                    <a:bodyPr/>
                    <a:p>
                      <a:pPr algn="ctr">
                        <a:buNone/>
                      </a:pPr>
                      <a:r>
                        <a:rPr lang="en-US" altLang="zh-CN"/>
                        <a:t>fast</a:t>
                      </a:r>
                      <a:endParaRPr lang="en-US" altLang="zh-CN"/>
                    </a:p>
                  </a:txBody>
                  <a:tcPr anchor="ctr" anchorCtr="0">
                    <a:lnL>
                      <a:noFill/>
                    </a:lnL>
                    <a:lnR>
                      <a:noFill/>
                    </a:lnR>
                    <a:lnT w="12700">
                      <a:solidFill>
                        <a:schemeClr val="tx1"/>
                      </a:solidFill>
                      <a:prstDash val="sysDot"/>
                    </a:lnT>
                    <a:lnB>
                      <a:noFill/>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555"/>
              <a:t>METHOD</a:t>
            </a:r>
            <a:endParaRPr lang="en-US" altLang="zh-CN" sz="3555"/>
          </a:p>
        </p:txBody>
      </p:sp>
      <p:sp>
        <p:nvSpPr>
          <p:cNvPr id="3" name="内容占位符 2"/>
          <p:cNvSpPr>
            <a:spLocks noGrp="1"/>
          </p:cNvSpPr>
          <p:nvPr>
            <p:ph idx="1"/>
          </p:nvPr>
        </p:nvSpPr>
        <p:spPr>
          <a:xfrm>
            <a:off x="660400" y="765810"/>
            <a:ext cx="6162040" cy="4230370"/>
          </a:xfrm>
        </p:spPr>
        <p:txBody>
          <a:bodyPr/>
          <a:p>
            <a:endParaRPr lang="en-US" altLang="zh-CN" b="1">
              <a:sym typeface="+mn-ea"/>
            </a:endParaRPr>
          </a:p>
          <a:p>
            <a:r>
              <a:rPr lang="en-US" altLang="zh-CN" b="1">
                <a:sym typeface="+mn-ea"/>
              </a:rPr>
              <a:t>validate of </a:t>
            </a:r>
            <a:r>
              <a:rPr lang="en-US" altLang="zh-CN" b="1">
                <a:sym typeface="+mn-ea"/>
              </a:rPr>
              <a:t>FCT slowdown </a:t>
            </a:r>
            <a:r>
              <a:rPr lang="en-US" altLang="zh-CN" b="1"/>
              <a:t>expressive ability</a:t>
            </a:r>
            <a:endParaRPr lang="en-US" altLang="zh-CN" b="1"/>
          </a:p>
          <a:p>
            <a:r>
              <a:rPr lang="en-US" altLang="zh-CN" sz="2000"/>
              <a:t>FCT slowdown distributions are a compact representation </a:t>
            </a:r>
            <a:r>
              <a:rPr lang="en-US" altLang="zh-CN" sz="2000" b="1"/>
              <a:t>sensitive </a:t>
            </a:r>
            <a:r>
              <a:rPr lang="en-US" altLang="zh-CN" sz="2000"/>
              <a:t>to many aspects of the workload, allowing a machine learning model to pick up on the differences between workloads with distinct behavior and produce accurate slowdown estimates.</a:t>
            </a:r>
            <a:endParaRPr lang="en-US" altLang="zh-CN" sz="2000"/>
          </a:p>
          <a:p>
            <a:endParaRPr lang="en-US" altLang="zh-CN" sz="2000"/>
          </a:p>
          <a:p>
            <a:r>
              <a:rPr lang="en-US" altLang="zh-CN"/>
              <a:t>figure a-c) show </a:t>
            </a:r>
            <a:r>
              <a:rPr lang="en-US" altLang="zh-CN">
                <a:sym typeface="+mn-ea"/>
              </a:rPr>
              <a:t>impact of </a:t>
            </a:r>
            <a:r>
              <a:rPr lang="en-US" altLang="zh-CN"/>
              <a:t>traffic burstiness</a:t>
            </a:r>
            <a:endParaRPr lang="en-US" altLang="zh-CN" b="1"/>
          </a:p>
          <a:p>
            <a:r>
              <a:rPr lang="en-US" altLang="zh-CN"/>
              <a:t>figure d-f) </a:t>
            </a:r>
            <a:r>
              <a:rPr lang="en-US" altLang="zh-CN">
                <a:sym typeface="+mn-ea"/>
              </a:rPr>
              <a:t>show </a:t>
            </a:r>
            <a:r>
              <a:rPr lang="en-US" altLang="zh-CN"/>
              <a:t>impact of increasing load</a:t>
            </a:r>
            <a:endParaRPr lang="en-US" altLang="zh-CN" b="1"/>
          </a:p>
          <a:p>
            <a:r>
              <a:rPr lang="en-US" altLang="zh-CN"/>
              <a:t>figure g-i) </a:t>
            </a:r>
            <a:r>
              <a:rPr lang="en-US" altLang="zh-CN">
                <a:sym typeface="+mn-ea"/>
              </a:rPr>
              <a:t>show </a:t>
            </a:r>
            <a:r>
              <a:rPr lang="en-US" altLang="zh-CN"/>
              <a:t>impact of workload</a:t>
            </a:r>
            <a:endParaRPr lang="en-US" altLang="zh-CN"/>
          </a:p>
          <a:p>
            <a:pPr lvl="2"/>
            <a:endParaRPr lang="en-US" altLang="zh-CN" sz="2000"/>
          </a:p>
        </p:txBody>
      </p:sp>
      <p:pic>
        <p:nvPicPr>
          <p:cNvPr id="4" name="图片 3"/>
          <p:cNvPicPr>
            <a:picLocks noChangeAspect="1"/>
          </p:cNvPicPr>
          <p:nvPr/>
        </p:nvPicPr>
        <p:blipFill>
          <a:blip r:embed="rId1"/>
          <a:stretch>
            <a:fillRect/>
          </a:stretch>
        </p:blipFill>
        <p:spPr>
          <a:xfrm>
            <a:off x="6661785" y="768350"/>
            <a:ext cx="5069205" cy="46818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555">
                <a:sym typeface="+mn-ea"/>
              </a:rPr>
              <a:t>METHOD</a:t>
            </a:r>
            <a:endParaRPr lang="en-US" altLang="zh-CN" sz="3555"/>
          </a:p>
        </p:txBody>
      </p:sp>
      <p:sp>
        <p:nvSpPr>
          <p:cNvPr id="3" name="内容占位符 2"/>
          <p:cNvSpPr>
            <a:spLocks noGrp="1"/>
          </p:cNvSpPr>
          <p:nvPr>
            <p:ph idx="1"/>
          </p:nvPr>
        </p:nvSpPr>
        <p:spPr>
          <a:xfrm>
            <a:off x="660400" y="765810"/>
            <a:ext cx="10857865" cy="5450840"/>
          </a:xfrm>
        </p:spPr>
        <p:txBody>
          <a:bodyPr/>
          <a:p>
            <a:r>
              <a:rPr lang="en-US" altLang="zh-CN" b="1"/>
              <a:t>proposal</a:t>
            </a:r>
            <a:endParaRPr lang="en-US" altLang="zh-CN" b="1"/>
          </a:p>
          <a:p>
            <a:pPr indent="457200"/>
            <a:r>
              <a:rPr lang="en-US" altLang="zh-CN" sz="2000"/>
              <a:t>input: network topology and workload data</a:t>
            </a:r>
            <a:endParaRPr lang="en-US" altLang="zh-CN" sz="2000"/>
          </a:p>
          <a:p>
            <a:pPr indent="457200"/>
            <a:r>
              <a:rPr lang="en-US" altLang="zh-CN" sz="2000"/>
              <a:t>output: p99(99th-percentile) FCT(flow completion time) slowdown</a:t>
            </a:r>
            <a:endParaRPr lang="en-US" altLang="zh-CN" sz="2000"/>
          </a:p>
          <a:p>
            <a:endParaRPr lang="en-US" altLang="zh-CN" sz="2000"/>
          </a:p>
          <a:p>
            <a:endParaRPr lang="en-US" altLang="zh-CN" sz="1800"/>
          </a:p>
          <a:p>
            <a:endParaRPr lang="en-US" altLang="zh-CN" sz="1800"/>
          </a:p>
          <a:p>
            <a:endParaRPr lang="en-US" altLang="zh-CN" sz="1800"/>
          </a:p>
          <a:p>
            <a:r>
              <a:rPr lang="en-US" altLang="zh-CN" b="1"/>
              <a:t>two challenges</a:t>
            </a:r>
            <a:endParaRPr lang="en-US" altLang="zh-CN" b="1"/>
          </a:p>
          <a:p>
            <a:pPr lvl="1"/>
            <a:r>
              <a:rPr lang="en-US" altLang="zh-CN" sz="2000"/>
              <a:t>1) </a:t>
            </a:r>
            <a:r>
              <a:rPr lang="en-US" altLang="zh-CN" sz="2000" b="1"/>
              <a:t>larger data set</a:t>
            </a:r>
            <a:r>
              <a:rPr lang="en-US" altLang="zh-CN" sz="2000"/>
              <a:t>: the space of possible workloads and network topologies is vast.</a:t>
            </a:r>
            <a:endParaRPr lang="en-US" altLang="zh-CN" sz="2000"/>
          </a:p>
          <a:p>
            <a:pPr lvl="1"/>
            <a:r>
              <a:rPr lang="en-US" altLang="zh-CN" sz="2000"/>
              <a:t>     solution:</a:t>
            </a:r>
            <a:r>
              <a:rPr lang="en-US" altLang="zh-CN" sz="2000" b="1"/>
              <a:t> decomposition </a:t>
            </a:r>
            <a:r>
              <a:rPr lang="en-US" altLang="zh-CN" sz="2000"/>
              <a:t>and </a:t>
            </a:r>
            <a:r>
              <a:rPr lang="en-US" altLang="zh-CN" sz="2000" b="1"/>
              <a:t>select </a:t>
            </a:r>
            <a:r>
              <a:rPr lang="en-US" altLang="zh-CN" sz="2000"/>
              <a:t>representative</a:t>
            </a:r>
            <a:r>
              <a:rPr lang="en-US" altLang="zh-CN" sz="2000"/>
              <a:t> sample</a:t>
            </a:r>
            <a:endParaRPr lang="en-US" altLang="zh-CN" sz="2000"/>
          </a:p>
          <a:p>
            <a:pPr lvl="2"/>
            <a:endParaRPr lang="en-US" altLang="zh-CN" sz="2000"/>
          </a:p>
          <a:p>
            <a:pPr lvl="1"/>
            <a:r>
              <a:rPr lang="en-US" altLang="zh-CN" sz="2000"/>
              <a:t>2) </a:t>
            </a:r>
            <a:r>
              <a:rPr lang="en-US" altLang="zh-CN" sz="2000" b="1"/>
              <a:t>represent data e</a:t>
            </a:r>
            <a:r>
              <a:rPr lang="en-US" sz="2000" b="1"/>
              <a:t>ff</a:t>
            </a:r>
            <a:r>
              <a:rPr lang="en-US" altLang="zh-CN" sz="2000" b="1"/>
              <a:t>ciently</a:t>
            </a:r>
            <a:r>
              <a:rPr lang="en-US" altLang="zh-CN" sz="2000"/>
              <a:t>: The network topology is an arbitrary graph and the  </a:t>
            </a:r>
            <a:endParaRPr lang="en-US" altLang="zh-CN" sz="2000"/>
          </a:p>
          <a:p>
            <a:pPr lvl="1"/>
            <a:r>
              <a:rPr lang="en-US" altLang="zh-CN" sz="2000"/>
              <a:t>    workload is an arbitrary sequence of flows.</a:t>
            </a:r>
            <a:endParaRPr lang="en-US" altLang="zh-CN" sz="2000"/>
          </a:p>
          <a:p>
            <a:pPr lvl="1"/>
            <a:r>
              <a:rPr lang="en-US" altLang="zh-CN" sz="2000"/>
              <a:t>    </a:t>
            </a:r>
            <a:r>
              <a:rPr lang="en-US" altLang="zh-CN" sz="2000">
                <a:sym typeface="+mn-ea"/>
              </a:rPr>
              <a:t>solution: choice </a:t>
            </a:r>
            <a:r>
              <a:rPr lang="en-US" altLang="zh-CN" sz="2000" b="1"/>
              <a:t>expressive features</a:t>
            </a:r>
            <a:r>
              <a:rPr lang="en-US" altLang="zh-CN" sz="2000"/>
              <a:t> and make it </a:t>
            </a:r>
            <a:r>
              <a:rPr lang="en-US" altLang="zh-CN" sz="2000" b="1">
                <a:sym typeface="+mn-ea"/>
              </a:rPr>
              <a:t>scalable</a:t>
            </a:r>
            <a:endParaRPr lang="en-US" altLang="zh-CN" sz="2000"/>
          </a:p>
          <a:p>
            <a:pPr lvl="2"/>
            <a:endParaRPr lang="en-US" altLang="zh-CN" sz="2000"/>
          </a:p>
        </p:txBody>
      </p:sp>
      <p:pic>
        <p:nvPicPr>
          <p:cNvPr id="5" name="图片 4"/>
          <p:cNvPicPr>
            <a:picLocks noChangeAspect="1"/>
          </p:cNvPicPr>
          <p:nvPr/>
        </p:nvPicPr>
        <p:blipFill>
          <a:blip r:embed="rId1"/>
          <a:stretch>
            <a:fillRect/>
          </a:stretch>
        </p:blipFill>
        <p:spPr>
          <a:xfrm>
            <a:off x="3677920" y="2150745"/>
            <a:ext cx="4133850" cy="1047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555">
                <a:sym typeface="+mn-ea"/>
              </a:rPr>
              <a:t>METHOD</a:t>
            </a:r>
            <a:endParaRPr lang="en-US" altLang="zh-CN" sz="3555"/>
          </a:p>
        </p:txBody>
      </p:sp>
      <p:sp>
        <p:nvSpPr>
          <p:cNvPr id="3" name="内容占位符 2"/>
          <p:cNvSpPr>
            <a:spLocks noGrp="1"/>
          </p:cNvSpPr>
          <p:nvPr>
            <p:ph idx="1"/>
          </p:nvPr>
        </p:nvSpPr>
        <p:spPr>
          <a:xfrm>
            <a:off x="660400" y="765810"/>
            <a:ext cx="10857865" cy="5450840"/>
          </a:xfrm>
        </p:spPr>
        <p:txBody>
          <a:bodyPr>
            <a:normAutofit lnSpcReduction="20000"/>
          </a:bodyPr>
          <a:p>
            <a:pPr fontAlgn="auto">
              <a:lnSpc>
                <a:spcPct val="100000"/>
              </a:lnSpc>
            </a:pPr>
            <a:r>
              <a:rPr lang="en-US" altLang="zh-CN" b="1"/>
              <a:t>method of </a:t>
            </a:r>
            <a:r>
              <a:rPr lang="en-US" altLang="zh-CN" b="1">
                <a:sym typeface="+mn-ea"/>
              </a:rPr>
              <a:t>larger data set </a:t>
            </a:r>
            <a:r>
              <a:rPr lang="en-US" altLang="zh-CN" b="1">
                <a:sym typeface="+mn-ea"/>
              </a:rPr>
              <a:t>solution </a:t>
            </a:r>
            <a:r>
              <a:rPr lang="en-US" altLang="zh-CN" b="1">
                <a:sym typeface="+mn-ea"/>
              </a:rPr>
              <a:t>: path-level decomposition</a:t>
            </a:r>
            <a:endParaRPr lang="en-US" altLang="zh-CN" b="1"/>
          </a:p>
          <a:p>
            <a:pPr marL="0" lvl="0" fontAlgn="auto">
              <a:lnSpc>
                <a:spcPct val="100000"/>
              </a:lnSpc>
            </a:pPr>
            <a:r>
              <a:rPr lang="en-US" altLang="zh-CN" sz="2000" b="1"/>
              <a:t>inspiration</a:t>
            </a:r>
            <a:endParaRPr lang="en-US" altLang="zh-CN" sz="2000" b="1"/>
          </a:p>
          <a:p>
            <a:pPr lvl="1" fontAlgn="auto">
              <a:lnSpc>
                <a:spcPct val="100000"/>
              </a:lnSpc>
            </a:pPr>
            <a:r>
              <a:rPr lang="en-US" altLang="zh-CN" sz="2000">
                <a:solidFill>
                  <a:schemeClr val="tx1"/>
                </a:solidFill>
              </a:rPr>
              <a:t>Parsimon[55] </a:t>
            </a:r>
            <a:r>
              <a:rPr lang="en-US" altLang="zh-CN" sz="2000"/>
              <a:t>Scalable Tail Latency Estimation for Data Center Networks </a:t>
            </a:r>
            <a:r>
              <a:rPr lang="en-US" altLang="zh-CN" sz="2000">
                <a:sym typeface="+mn-ea"/>
              </a:rPr>
              <a:t>(NSDI 2023)</a:t>
            </a:r>
            <a:endParaRPr lang="en-US" altLang="zh-CN" sz="2000"/>
          </a:p>
          <a:p>
            <a:pPr marL="0" lvl="0" fontAlgn="auto">
              <a:lnSpc>
                <a:spcPct val="100000"/>
              </a:lnSpc>
            </a:pPr>
            <a:r>
              <a:rPr lang="en-US" altLang="zh-CN" sz="2000" b="1">
                <a:sym typeface="+mn-ea"/>
              </a:rPr>
              <a:t>decomposing one path data into two part</a:t>
            </a:r>
            <a:endParaRPr lang="en-US" altLang="zh-CN" sz="2000" b="1">
              <a:sym typeface="+mn-ea"/>
            </a:endParaRPr>
          </a:p>
          <a:p>
            <a:pPr marL="457200" lvl="1" fontAlgn="auto">
              <a:lnSpc>
                <a:spcPct val="100000"/>
              </a:lnSpc>
            </a:pPr>
            <a:r>
              <a:rPr lang="en-US" altLang="zh-CN" sz="1995"/>
              <a:t>We decompose the network into a set of paths, each path</a:t>
            </a:r>
            <a:endParaRPr lang="en-US" altLang="zh-CN" sz="1995"/>
          </a:p>
          <a:p>
            <a:pPr marL="457200" lvl="1" fontAlgn="auto">
              <a:lnSpc>
                <a:spcPct val="100000"/>
              </a:lnSpc>
            </a:pPr>
            <a:r>
              <a:rPr lang="en-US" altLang="zh-CN" sz="1995"/>
              <a:t>is a sequence of links and switches connecting a source node</a:t>
            </a:r>
            <a:endParaRPr lang="en-US" altLang="zh-CN" sz="1995"/>
          </a:p>
          <a:p>
            <a:pPr marL="457200" lvl="1" fontAlgn="auto">
              <a:lnSpc>
                <a:spcPct val="100000"/>
              </a:lnSpc>
            </a:pPr>
            <a:r>
              <a:rPr lang="en-US" altLang="zh-CN" sz="1995"/>
              <a:t>with some destination</a:t>
            </a:r>
            <a:endParaRPr lang="en-US" altLang="zh-CN" sz="1995"/>
          </a:p>
          <a:p>
            <a:pPr marL="457200" lvl="1" fontAlgn="auto">
              <a:lnSpc>
                <a:spcPct val="100000"/>
              </a:lnSpc>
            </a:pPr>
            <a:endParaRPr lang="en-US" altLang="zh-CN" sz="1995"/>
          </a:p>
          <a:p>
            <a:pPr marL="457200" lvl="1" fontAlgn="auto">
              <a:lnSpc>
                <a:spcPct val="100000"/>
              </a:lnSpc>
            </a:pPr>
            <a:r>
              <a:rPr lang="en-US" altLang="zh-CN" sz="1995"/>
              <a:t>one foreground flow: traverse the entire path</a:t>
            </a:r>
            <a:endParaRPr lang="en-US" altLang="zh-CN" sz="1995"/>
          </a:p>
          <a:p>
            <a:pPr lvl="1" fontAlgn="auto">
              <a:lnSpc>
                <a:spcPct val="100000"/>
              </a:lnSpc>
            </a:pPr>
            <a:r>
              <a:rPr lang="en-US" altLang="zh-CN" sz="1995"/>
              <a:t>several background flow: intersect the path at one or more hops</a:t>
            </a:r>
            <a:endParaRPr lang="en-US" altLang="zh-CN" sz="1995"/>
          </a:p>
          <a:p>
            <a:pPr lvl="1" fontAlgn="auto">
              <a:lnSpc>
                <a:spcPct val="100000"/>
              </a:lnSpc>
            </a:pPr>
            <a:endParaRPr lang="en-US" altLang="zh-CN" sz="2000"/>
          </a:p>
          <a:p>
            <a:pPr marL="0" lvl="0" fontAlgn="auto">
              <a:lnSpc>
                <a:spcPct val="100000"/>
              </a:lnSpc>
            </a:pPr>
            <a:r>
              <a:rPr lang="en-US" altLang="zh-CN" sz="2000" b="1"/>
              <a:t>reduce dataset size</a:t>
            </a:r>
            <a:endParaRPr lang="en-US" altLang="zh-CN" sz="2000" b="1"/>
          </a:p>
          <a:p>
            <a:pPr marL="0" lvl="0" indent="457200" fontAlgn="auto">
              <a:lnSpc>
                <a:spcPct val="100000"/>
              </a:lnSpc>
            </a:pPr>
            <a:r>
              <a:rPr lang="en-US" altLang="zh-CN" sz="2000"/>
              <a:t>1. reduce flow data number in one path: not all flow is selected</a:t>
            </a:r>
            <a:endParaRPr lang="en-US" altLang="zh-CN" sz="2000"/>
          </a:p>
          <a:p>
            <a:pPr lvl="1" fontAlgn="auto">
              <a:lnSpc>
                <a:spcPct val="100000"/>
              </a:lnSpc>
            </a:pPr>
            <a:r>
              <a:rPr lang="en-US" altLang="zh-CN" sz="2000"/>
              <a:t>2. </a:t>
            </a:r>
            <a:r>
              <a:rPr lang="en-US" altLang="zh-CN" sz="2000">
                <a:sym typeface="+mn-ea"/>
              </a:rPr>
              <a:t>reduce path data number: </a:t>
            </a:r>
            <a:r>
              <a:rPr lang="en-US" altLang="zh-CN" sz="2000"/>
              <a:t>sample probability proportional to the number of foreground </a:t>
            </a:r>
            <a:r>
              <a:rPr lang="en-US" sz="2000"/>
              <a:t>fl</a:t>
            </a:r>
            <a:r>
              <a:rPr lang="en-US" altLang="zh-CN" sz="2000"/>
              <a:t>ows</a:t>
            </a:r>
            <a:endParaRPr lang="en-US" altLang="zh-CN" sz="2000"/>
          </a:p>
          <a:p>
            <a:pPr lvl="0" fontAlgn="auto">
              <a:lnSpc>
                <a:spcPct val="100000"/>
              </a:lnSpc>
            </a:pPr>
            <a:endParaRPr lang="en-US" altLang="zh-CN" sz="2000">
              <a:sym typeface="+mn-ea"/>
            </a:endParaRPr>
          </a:p>
        </p:txBody>
      </p:sp>
      <p:pic>
        <p:nvPicPr>
          <p:cNvPr id="4" name="图片 3"/>
          <p:cNvPicPr>
            <a:picLocks noChangeAspect="1"/>
          </p:cNvPicPr>
          <p:nvPr/>
        </p:nvPicPr>
        <p:blipFill>
          <a:blip r:embed="rId1"/>
          <a:stretch>
            <a:fillRect/>
          </a:stretch>
        </p:blipFill>
        <p:spPr>
          <a:xfrm>
            <a:off x="7795260" y="1809115"/>
            <a:ext cx="3847465" cy="3221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555">
                <a:sym typeface="+mn-ea"/>
              </a:rPr>
              <a:t>METHOD</a:t>
            </a:r>
            <a:endParaRPr lang="en-US" altLang="zh-CN" sz="3555"/>
          </a:p>
        </p:txBody>
      </p:sp>
      <p:sp>
        <p:nvSpPr>
          <p:cNvPr id="3" name="内容占位符 2"/>
          <p:cNvSpPr>
            <a:spLocks noGrp="1"/>
          </p:cNvSpPr>
          <p:nvPr>
            <p:ph idx="1"/>
          </p:nvPr>
        </p:nvSpPr>
        <p:spPr>
          <a:xfrm>
            <a:off x="660400" y="765810"/>
            <a:ext cx="10857865" cy="5450840"/>
          </a:xfrm>
        </p:spPr>
        <p:txBody>
          <a:bodyPr/>
          <a:p>
            <a:r>
              <a:rPr lang="en-US" altLang="zh-CN" b="1"/>
              <a:t>method of </a:t>
            </a:r>
            <a:r>
              <a:rPr lang="en-US" altLang="zh-CN" b="1">
                <a:sym typeface="+mn-ea"/>
              </a:rPr>
              <a:t>larger data set </a:t>
            </a:r>
            <a:r>
              <a:rPr lang="en-US" altLang="zh-CN" b="1">
                <a:sym typeface="+mn-ea"/>
              </a:rPr>
              <a:t>solution </a:t>
            </a:r>
            <a:r>
              <a:rPr lang="en-US" altLang="zh-CN" b="1">
                <a:sym typeface="+mn-ea"/>
              </a:rPr>
              <a:t>: path-level decomposition</a:t>
            </a:r>
            <a:endParaRPr lang="en-US" altLang="zh-CN" b="1"/>
          </a:p>
          <a:p>
            <a:pPr marL="0" lvl="0"/>
            <a:r>
              <a:rPr lang="en-US" altLang="zh-CN" sz="2000" b="1"/>
              <a:t>assumption</a:t>
            </a:r>
            <a:r>
              <a:rPr lang="en-US" altLang="zh-CN" sz="1800" b="1"/>
              <a:t> </a:t>
            </a:r>
            <a:r>
              <a:rPr lang="en-US" altLang="zh-CN" sz="2000"/>
              <a:t>weaker assumption than prior work</a:t>
            </a:r>
            <a:r>
              <a:rPr lang="en-US" altLang="zh-CN" sz="2000">
                <a:sym typeface="+mn-ea"/>
              </a:rPr>
              <a:t>[55]</a:t>
            </a:r>
            <a:endParaRPr lang="en-US" altLang="zh-CN" sz="2000"/>
          </a:p>
          <a:p>
            <a:pPr marL="457200" lvl="1"/>
            <a:r>
              <a:rPr lang="en-US" altLang="zh-CN" sz="2000"/>
              <a:t>the performance of foreground traffic is primarily determined by the latency, capacity, and scheduling policies of the links along the path, along with the characteristics of the foreground and background traffic.</a:t>
            </a:r>
            <a:endParaRPr lang="en-US" altLang="zh-CN" sz="2000"/>
          </a:p>
          <a:p>
            <a:pPr marL="457200" lvl="1"/>
            <a:r>
              <a:rPr lang="en-US" sz="2000" i="1"/>
              <a:t>fl</a:t>
            </a:r>
            <a:r>
              <a:rPr lang="en-US" altLang="zh-CN" sz="2000" i="1"/>
              <a:t>ows that do not intersect a path do not signi</a:t>
            </a:r>
            <a:r>
              <a:rPr lang="en-US" sz="2000" i="1"/>
              <a:t>fi</a:t>
            </a:r>
            <a:r>
              <a:rPr lang="en-US" altLang="zh-CN" sz="2000" i="1"/>
              <a:t>cantly a</a:t>
            </a:r>
            <a:r>
              <a:rPr lang="en-US" sz="2000" i="1"/>
              <a:t>ff</a:t>
            </a:r>
            <a:r>
              <a:rPr lang="en-US" altLang="zh-CN" sz="2000" i="1"/>
              <a:t>ect the behavior of foreground tra</a:t>
            </a:r>
            <a:r>
              <a:rPr lang="en-US" sz="2000" i="1"/>
              <a:t>ffi</a:t>
            </a:r>
            <a:r>
              <a:rPr lang="en-US" altLang="zh-CN" sz="2000" i="1"/>
              <a:t>c.</a:t>
            </a:r>
            <a:endParaRPr lang="en-US" altLang="zh-CN" sz="2000" i="1"/>
          </a:p>
          <a:p>
            <a:pPr lvl="0"/>
            <a:r>
              <a:rPr lang="en-US" altLang="zh-CN" sz="2000" b="1"/>
              <a:t>validate </a:t>
            </a:r>
            <a:r>
              <a:rPr lang="en-US" altLang="zh-CN" sz="2000" b="1">
                <a:sym typeface="+mn-ea"/>
              </a:rPr>
              <a:t>assumption</a:t>
            </a:r>
            <a:endParaRPr lang="en-US" altLang="zh-CN" sz="2000" b="1"/>
          </a:p>
          <a:p>
            <a:pPr marL="457200" lvl="1"/>
            <a:r>
              <a:rPr lang="en-US" altLang="zh-CN" sz="2000"/>
              <a:t>sample 500 paths(1/4 of all) called ns3-path data from 10 million ns3 flows data,only simulate the </a:t>
            </a:r>
            <a:r>
              <a:rPr lang="en-US" altLang="zh-CN" sz="2000">
                <a:sym typeface="+mn-ea"/>
              </a:rPr>
              <a:t>decomposition flow</a:t>
            </a:r>
            <a:r>
              <a:rPr lang="en-US" altLang="zh-CN" sz="2000"/>
              <a:t>, compare their p99 FCT slow down </a:t>
            </a:r>
            <a:r>
              <a:rPr lang="en-US" altLang="zh-CN" sz="2000">
                <a:sym typeface="+mn-ea"/>
              </a:rPr>
              <a:t>result </a:t>
            </a:r>
            <a:r>
              <a:rPr lang="en-US" altLang="zh-CN" sz="2000"/>
              <a:t>is 2%</a:t>
            </a:r>
            <a:r>
              <a:rPr lang="en-US" altLang="zh-CN" sz="2000">
                <a:sym typeface="+mn-ea"/>
              </a:rPr>
              <a:t> error.</a:t>
            </a:r>
            <a:endParaRPr lang="en-US" altLang="zh-CN" sz="2000">
              <a:sym typeface="+mn-ea"/>
            </a:endParaRPr>
          </a:p>
        </p:txBody>
      </p:sp>
      <p:graphicFrame>
        <p:nvGraphicFramePr>
          <p:cNvPr id="6" name="表格 5"/>
          <p:cNvGraphicFramePr/>
          <p:nvPr>
            <p:custDataLst>
              <p:tags r:id="rId1"/>
            </p:custDataLst>
          </p:nvPr>
        </p:nvGraphicFramePr>
        <p:xfrm>
          <a:off x="2632710" y="4108450"/>
          <a:ext cx="6470650" cy="1463040"/>
        </p:xfrm>
        <a:graphic>
          <a:graphicData uri="http://schemas.openxmlformats.org/drawingml/2006/table">
            <a:tbl>
              <a:tblPr firstRow="1" bandRow="1">
                <a:tableStyleId>{5C22544A-7EE6-4342-B048-85BDC9FD1C3A}</a:tableStyleId>
              </a:tblPr>
              <a:tblGrid>
                <a:gridCol w="1438275"/>
                <a:gridCol w="2515870"/>
                <a:gridCol w="2516505"/>
              </a:tblGrid>
              <a:tr h="355600">
                <a:tc>
                  <a:txBody>
                    <a:bodyPr/>
                    <a:p>
                      <a:pPr algn="ctr">
                        <a:buNone/>
                      </a:pPr>
                      <a:r>
                        <a:rPr lang="en-US" altLang="zh-CN" b="0">
                          <a:solidFill>
                            <a:schemeClr val="tx1"/>
                          </a:solidFill>
                        </a:rPr>
                        <a:t>Scenario</a:t>
                      </a:r>
                      <a:endParaRPr lang="en-US" altLang="zh-CN" b="0">
                        <a:solidFill>
                          <a:schemeClr val="tx1"/>
                        </a:solidFill>
                      </a:endParaRPr>
                    </a:p>
                  </a:txBody>
                  <a:tcPr anchor="ctr" anchorCtr="0">
                    <a:lnT w="12700" cmpd="sng">
                      <a:solidFill>
                        <a:schemeClr val="tx1"/>
                      </a:solidFill>
                      <a:prstDash val="solid"/>
                    </a:lnT>
                    <a:lnB w="12700" cmpd="sng">
                      <a:solidFill>
                        <a:schemeClr val="tx1"/>
                      </a:solidFill>
                      <a:prstDash val="solid"/>
                    </a:lnB>
                    <a:noFill/>
                  </a:tcPr>
                </a:tc>
                <a:tc>
                  <a:txBody>
                    <a:bodyPr/>
                    <a:p>
                      <a:pPr algn="ctr">
                        <a:buNone/>
                      </a:pPr>
                      <a:r>
                        <a:rPr lang="en-US" altLang="zh-CN" b="0">
                          <a:solidFill>
                            <a:schemeClr val="tx1"/>
                          </a:solidFill>
                        </a:rPr>
                        <a:t>ns3 p99 sldn</a:t>
                      </a:r>
                      <a:endParaRPr lang="en-US" altLang="zh-CN" b="0">
                        <a:solidFill>
                          <a:schemeClr val="tx1"/>
                        </a:solidFill>
                      </a:endParaRPr>
                    </a:p>
                  </a:txBody>
                  <a:tcPr anchor="ctr" anchorCtr="0">
                    <a:lnT w="12700" cmpd="sng">
                      <a:solidFill>
                        <a:schemeClr val="tx1"/>
                      </a:solidFill>
                      <a:prstDash val="solid"/>
                    </a:lnT>
                    <a:lnB w="12700" cmpd="sng">
                      <a:solidFill>
                        <a:schemeClr val="tx1"/>
                      </a:solidFill>
                      <a:prstDash val="solid"/>
                    </a:lnB>
                    <a:noFill/>
                  </a:tcPr>
                </a:tc>
                <a:tc>
                  <a:txBody>
                    <a:bodyPr/>
                    <a:p>
                      <a:pPr algn="ctr">
                        <a:buNone/>
                      </a:pPr>
                      <a:r>
                        <a:rPr lang="en-US" altLang="zh-CN" b="0">
                          <a:solidFill>
                            <a:schemeClr val="tx1"/>
                          </a:solidFill>
                        </a:rPr>
                        <a:t>ns3-path p99 sldn</a:t>
                      </a:r>
                      <a:endParaRPr lang="en-US" altLang="zh-CN" b="0">
                        <a:solidFill>
                          <a:schemeClr val="tx1"/>
                        </a:solidFill>
                      </a:endParaRPr>
                    </a:p>
                  </a:txBody>
                  <a:tcPr anchor="ctr" anchorCtr="0">
                    <a:lnT w="12700" cmpd="sng">
                      <a:solidFill>
                        <a:schemeClr val="tx1"/>
                      </a:solidFill>
                      <a:prstDash val="solid"/>
                    </a:lnT>
                    <a:lnB w="12700" cmpd="sng">
                      <a:solidFill>
                        <a:schemeClr val="tx1"/>
                      </a:solidFill>
                      <a:prstDash val="solid"/>
                    </a:lnB>
                    <a:noFill/>
                  </a:tcPr>
                </a:tc>
              </a:tr>
              <a:tr h="365760">
                <a:tc>
                  <a:txBody>
                    <a:bodyPr/>
                    <a:p>
                      <a:pPr algn="ctr">
                        <a:buNone/>
                      </a:pPr>
                      <a:r>
                        <a:rPr lang="en-US" altLang="zh-CN" b="0">
                          <a:solidFill>
                            <a:schemeClr val="tx1"/>
                          </a:solidFill>
                        </a:rPr>
                        <a:t>1</a:t>
                      </a:r>
                      <a:endParaRPr lang="en-US" altLang="zh-CN" b="0">
                        <a:solidFill>
                          <a:schemeClr val="tx1"/>
                        </a:solidFill>
                      </a:endParaRPr>
                    </a:p>
                  </a:txBody>
                  <a:tcPr anchor="ctr" anchorCtr="0">
                    <a:lnT w="12700" cmpd="sng">
                      <a:solidFill>
                        <a:schemeClr val="tx1"/>
                      </a:solidFill>
                      <a:prstDash val="solid"/>
                    </a:lnT>
                    <a:noFill/>
                  </a:tcPr>
                </a:tc>
                <a:tc>
                  <a:txBody>
                    <a:bodyPr/>
                    <a:p>
                      <a:pPr algn="ctr">
                        <a:buNone/>
                      </a:pPr>
                      <a:r>
                        <a:rPr lang="en-US" altLang="zh-CN" b="0">
                          <a:solidFill>
                            <a:schemeClr val="tx1"/>
                          </a:solidFill>
                        </a:rPr>
                        <a:t>4.565</a:t>
                      </a:r>
                      <a:endParaRPr lang="en-US" altLang="zh-CN" b="0">
                        <a:solidFill>
                          <a:schemeClr val="tx1"/>
                        </a:solidFill>
                      </a:endParaRPr>
                    </a:p>
                  </a:txBody>
                  <a:tcPr anchor="ctr" anchorCtr="0">
                    <a:lnT w="12700" cmpd="sng">
                      <a:solidFill>
                        <a:schemeClr val="tx1"/>
                      </a:solidFill>
                      <a:prstDash val="solid"/>
                    </a:lnT>
                    <a:noFill/>
                  </a:tcPr>
                </a:tc>
                <a:tc>
                  <a:txBody>
                    <a:bodyPr/>
                    <a:p>
                      <a:pPr algn="ctr">
                        <a:buNone/>
                      </a:pPr>
                      <a:r>
                        <a:rPr lang="en-US" altLang="zh-CN" b="0">
                          <a:solidFill>
                            <a:schemeClr val="tx1"/>
                          </a:solidFill>
                        </a:rPr>
                        <a:t>4.527</a:t>
                      </a:r>
                      <a:endParaRPr lang="en-US" altLang="zh-CN" b="0">
                        <a:solidFill>
                          <a:schemeClr val="tx1"/>
                        </a:solidFill>
                      </a:endParaRPr>
                    </a:p>
                  </a:txBody>
                  <a:tcPr anchor="ctr" anchorCtr="0">
                    <a:lnT w="12700" cmpd="sng">
                      <a:solidFill>
                        <a:schemeClr val="tx1"/>
                      </a:solidFill>
                      <a:prstDash val="solid"/>
                    </a:lnT>
                    <a:noFill/>
                  </a:tcPr>
                </a:tc>
              </a:tr>
              <a:tr h="365760">
                <a:tc>
                  <a:txBody>
                    <a:bodyPr/>
                    <a:p>
                      <a:pPr algn="ctr">
                        <a:buNone/>
                      </a:pPr>
                      <a:r>
                        <a:rPr lang="en-US" altLang="zh-CN" b="0">
                          <a:solidFill>
                            <a:schemeClr val="tx1"/>
                          </a:solidFill>
                        </a:rPr>
                        <a:t>2</a:t>
                      </a:r>
                      <a:endParaRPr lang="en-US" altLang="zh-CN" b="0">
                        <a:solidFill>
                          <a:schemeClr val="tx1"/>
                        </a:solidFill>
                      </a:endParaRPr>
                    </a:p>
                  </a:txBody>
                  <a:tcPr anchor="ctr" anchorCtr="0">
                    <a:noFill/>
                  </a:tcPr>
                </a:tc>
                <a:tc>
                  <a:txBody>
                    <a:bodyPr/>
                    <a:p>
                      <a:pPr algn="ctr">
                        <a:buNone/>
                      </a:pPr>
                      <a:r>
                        <a:rPr lang="en-US" altLang="zh-CN" b="0">
                          <a:solidFill>
                            <a:schemeClr val="tx1"/>
                          </a:solidFill>
                        </a:rPr>
                        <a:t>4.602</a:t>
                      </a:r>
                      <a:endParaRPr lang="en-US" altLang="zh-CN" b="0">
                        <a:solidFill>
                          <a:schemeClr val="tx1"/>
                        </a:solidFill>
                      </a:endParaRPr>
                    </a:p>
                  </a:txBody>
                  <a:tcPr anchor="ctr" anchorCtr="0">
                    <a:noFill/>
                  </a:tcPr>
                </a:tc>
                <a:tc>
                  <a:txBody>
                    <a:bodyPr/>
                    <a:p>
                      <a:pPr algn="ctr">
                        <a:buNone/>
                      </a:pPr>
                      <a:r>
                        <a:rPr lang="en-US" altLang="zh-CN" b="0">
                          <a:solidFill>
                            <a:schemeClr val="tx1"/>
                          </a:solidFill>
                        </a:rPr>
                        <a:t>4.504</a:t>
                      </a:r>
                      <a:endParaRPr lang="en-US" altLang="zh-CN" b="0">
                        <a:solidFill>
                          <a:schemeClr val="tx1"/>
                        </a:solidFill>
                      </a:endParaRPr>
                    </a:p>
                  </a:txBody>
                  <a:tcPr anchor="ctr" anchorCtr="0">
                    <a:noFill/>
                  </a:tcPr>
                </a:tc>
              </a:tr>
              <a:tr h="365760">
                <a:tc>
                  <a:txBody>
                    <a:bodyPr/>
                    <a:p>
                      <a:pPr algn="ctr">
                        <a:buNone/>
                      </a:pPr>
                      <a:r>
                        <a:rPr lang="en-US" altLang="zh-CN" b="0">
                          <a:solidFill>
                            <a:schemeClr val="tx1"/>
                          </a:solidFill>
                        </a:rPr>
                        <a:t>3</a:t>
                      </a:r>
                      <a:endParaRPr lang="en-US" altLang="zh-CN" b="0">
                        <a:solidFill>
                          <a:schemeClr val="tx1"/>
                        </a:solidFill>
                      </a:endParaRPr>
                    </a:p>
                  </a:txBody>
                  <a:tcPr anchor="ctr" anchorCtr="0">
                    <a:noFill/>
                  </a:tcPr>
                </a:tc>
                <a:tc>
                  <a:txBody>
                    <a:bodyPr/>
                    <a:p>
                      <a:pPr algn="ctr">
                        <a:buNone/>
                      </a:pPr>
                      <a:r>
                        <a:rPr lang="en-US" altLang="zh-CN" b="0">
                          <a:solidFill>
                            <a:schemeClr val="tx1"/>
                          </a:solidFill>
                        </a:rPr>
                        <a:t>13.891</a:t>
                      </a:r>
                      <a:endParaRPr lang="en-US" altLang="zh-CN" b="0">
                        <a:solidFill>
                          <a:schemeClr val="tx1"/>
                        </a:solidFill>
                      </a:endParaRPr>
                    </a:p>
                  </a:txBody>
                  <a:tcPr anchor="ctr" anchorCtr="0">
                    <a:noFill/>
                  </a:tcPr>
                </a:tc>
                <a:tc>
                  <a:txBody>
                    <a:bodyPr/>
                    <a:p>
                      <a:pPr algn="ctr">
                        <a:buNone/>
                      </a:pPr>
                      <a:r>
                        <a:rPr lang="en-US" altLang="zh-CN" b="0">
                          <a:solidFill>
                            <a:schemeClr val="tx1"/>
                          </a:solidFill>
                        </a:rPr>
                        <a:t>13.07</a:t>
                      </a:r>
                      <a:endParaRPr lang="en-US" altLang="zh-CN" b="0">
                        <a:solidFill>
                          <a:schemeClr val="tx1"/>
                        </a:solidFill>
                      </a:endParaRPr>
                    </a:p>
                  </a:txBody>
                  <a:tcPr anchor="ctr" anchorCtr="0">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555">
                <a:sym typeface="+mn-ea"/>
              </a:rPr>
              <a:t>METHOD</a:t>
            </a:r>
            <a:endParaRPr lang="en-US" altLang="zh-CN" sz="3555"/>
          </a:p>
        </p:txBody>
      </p:sp>
      <p:sp>
        <p:nvSpPr>
          <p:cNvPr id="3" name="内容占位符 2"/>
          <p:cNvSpPr>
            <a:spLocks noGrp="1"/>
          </p:cNvSpPr>
          <p:nvPr>
            <p:ph idx="1"/>
          </p:nvPr>
        </p:nvSpPr>
        <p:spPr>
          <a:xfrm>
            <a:off x="660400" y="765810"/>
            <a:ext cx="10857865" cy="5450840"/>
          </a:xfrm>
        </p:spPr>
        <p:txBody>
          <a:bodyPr/>
          <a:p>
            <a:r>
              <a:rPr lang="en-US" altLang="zh-CN" b="1"/>
              <a:t>method of </a:t>
            </a:r>
            <a:r>
              <a:rPr lang="en-US" altLang="zh-CN" b="1">
                <a:sym typeface="+mn-ea"/>
              </a:rPr>
              <a:t>represent data e</a:t>
            </a:r>
            <a:r>
              <a:rPr lang="en-US" b="1">
                <a:sym typeface="+mn-ea"/>
              </a:rPr>
              <a:t>ff</a:t>
            </a:r>
            <a:r>
              <a:rPr lang="en-US" altLang="zh-CN" b="1">
                <a:sym typeface="+mn-ea"/>
              </a:rPr>
              <a:t>ciently </a:t>
            </a:r>
            <a:r>
              <a:rPr lang="en-US" altLang="zh-CN" b="1">
                <a:sym typeface="+mn-ea"/>
              </a:rPr>
              <a:t>solution </a:t>
            </a:r>
            <a:r>
              <a:rPr lang="en-US" altLang="zh-CN" b="1">
                <a:sym typeface="+mn-ea"/>
              </a:rPr>
              <a:t>: </a:t>
            </a:r>
            <a:r>
              <a:rPr lang="en-US" altLang="zh-CN" b="1"/>
              <a:t>a fast </a:t>
            </a:r>
            <a:r>
              <a:rPr lang="en-US" b="1"/>
              <a:t>fl</a:t>
            </a:r>
            <a:r>
              <a:rPr lang="en-US" altLang="zh-CN" b="1"/>
              <a:t>ow-level simulator </a:t>
            </a:r>
            <a:endParaRPr lang="en-US" altLang="zh-CN" sz="2000"/>
          </a:p>
          <a:p>
            <a:r>
              <a:rPr lang="en-US" altLang="zh-CN" sz="2000" b="1"/>
              <a:t>inspiration</a:t>
            </a:r>
            <a:endParaRPr lang="en-US" altLang="zh-CN" sz="2000" b="1"/>
          </a:p>
          <a:p>
            <a:pPr lvl="1"/>
            <a:r>
              <a:rPr lang="en-US" altLang="zh-CN" sz="2000">
                <a:sym typeface="+mn-ea"/>
              </a:rPr>
              <a:t>[37]Max-Min Fair Resource Allocations Quickly on Large Graphs. (NSDI 2024).</a:t>
            </a:r>
            <a:endParaRPr lang="en-US" altLang="zh-CN" sz="2000">
              <a:sym typeface="+mn-ea"/>
            </a:endParaRPr>
          </a:p>
          <a:p>
            <a:pPr marL="0" lvl="0"/>
            <a:r>
              <a:rPr lang="en-US" altLang="zh-CN" sz="2000" b="1"/>
              <a:t>Substitute</a:t>
            </a:r>
            <a:r>
              <a:rPr lang="en-US" altLang="zh-CN" sz="2000"/>
              <a:t> </a:t>
            </a:r>
            <a:r>
              <a:rPr lang="en-US" altLang="zh-CN" sz="2000" b="1">
                <a:sym typeface="+mn-ea"/>
              </a:rPr>
              <a:t>a fast flow-level simulator(</a:t>
            </a:r>
            <a:r>
              <a:rPr lang="en-US" sz="2000" b="1">
                <a:sym typeface="+mn-ea"/>
              </a:rPr>
              <a:t>fl</a:t>
            </a:r>
            <a:r>
              <a:rPr lang="en-US" altLang="zh-CN" sz="2000" b="1">
                <a:sym typeface="+mn-ea"/>
              </a:rPr>
              <a:t>owSim, very fast) </a:t>
            </a:r>
            <a:r>
              <a:rPr lang="en-US" altLang="zh-CN" sz="2000" b="1">
                <a:sym typeface="+mn-ea"/>
              </a:rPr>
              <a:t>for</a:t>
            </a:r>
            <a:r>
              <a:rPr lang="en-US" altLang="zh-CN" sz="2000" b="1">
                <a:sym typeface="+mn-ea"/>
              </a:rPr>
              <a:t> </a:t>
            </a:r>
            <a:r>
              <a:rPr lang="en-US" altLang="zh-CN" sz="2000" b="1">
                <a:sym typeface="+mn-ea"/>
              </a:rPr>
              <a:t>ns3</a:t>
            </a:r>
            <a:endParaRPr lang="en-US" altLang="zh-CN" sz="2000" b="1">
              <a:sym typeface="+mn-ea"/>
            </a:endParaRPr>
          </a:p>
          <a:p>
            <a:pPr marL="0" lvl="0" indent="457200"/>
            <a:r>
              <a:rPr lang="en-US" altLang="zh-CN" sz="2000"/>
              <a:t>build a </a:t>
            </a:r>
            <a:r>
              <a:rPr lang="en-US" altLang="zh-CN" sz="2000">
                <a:sym typeface="+mn-ea"/>
              </a:rPr>
              <a:t>simulator </a:t>
            </a:r>
            <a:r>
              <a:rPr lang="en-US" altLang="zh-CN" sz="2000"/>
              <a:t>to extract rich workload-related features suited to FCT performance prediction</a:t>
            </a:r>
            <a:endParaRPr lang="en-US" altLang="zh-CN" sz="2000"/>
          </a:p>
          <a:p>
            <a:pPr lvl="0"/>
            <a:r>
              <a:rPr lang="en-US" altLang="zh-CN" sz="2000" b="1"/>
              <a:t>Deriving Feature Maps from </a:t>
            </a:r>
            <a:r>
              <a:rPr lang="en-US" sz="2000" b="1"/>
              <a:t>fl</a:t>
            </a:r>
            <a:r>
              <a:rPr lang="en-US" altLang="zh-CN" sz="2000" b="1"/>
              <a:t>owSim’s FCT Slowdown</a:t>
            </a:r>
            <a:endParaRPr lang="en-US" altLang="zh-CN" sz="2000" b="1"/>
          </a:p>
          <a:p>
            <a:pPr marL="457200" lvl="1"/>
            <a:r>
              <a:rPr lang="en-US" altLang="zh-CN" sz="2000"/>
              <a:t>categorizes foreground </a:t>
            </a:r>
            <a:r>
              <a:rPr lang="en-US" sz="2000"/>
              <a:t>fl</a:t>
            </a:r>
            <a:r>
              <a:rPr lang="en-US" altLang="zh-CN" sz="2000"/>
              <a:t>ows into </a:t>
            </a:r>
            <a:r>
              <a:rPr lang="en-US" altLang="zh-CN" sz="2000">
                <a:solidFill>
                  <a:srgbClr val="FF0000"/>
                </a:solidFill>
              </a:rPr>
              <a:t>s</a:t>
            </a:r>
            <a:r>
              <a:rPr lang="en-US" altLang="zh-CN" sz="2000"/>
              <a:t> buckets based on the size of each </a:t>
            </a:r>
            <a:r>
              <a:rPr lang="en-US" sz="2000"/>
              <a:t>fl</a:t>
            </a:r>
            <a:r>
              <a:rPr lang="en-US" altLang="zh-CN" sz="2000"/>
              <a:t>ow.</a:t>
            </a:r>
            <a:endParaRPr lang="en-US" altLang="zh-CN" sz="2000"/>
          </a:p>
          <a:p>
            <a:pPr marL="457200" lvl="1"/>
            <a:r>
              <a:rPr lang="en-US" altLang="zh-CN" sz="2000"/>
              <a:t>within each bucket </a:t>
            </a:r>
            <a:r>
              <a:rPr lang="en-US" altLang="zh-CN" sz="2000">
                <a:solidFill>
                  <a:srgbClr val="FF0000"/>
                </a:solidFill>
              </a:rPr>
              <a:t>s</a:t>
            </a:r>
            <a:r>
              <a:rPr lang="en-US" altLang="zh-CN" sz="2000"/>
              <a:t>, m3 records the slowdown (Sldn) predicted by </a:t>
            </a:r>
            <a:r>
              <a:rPr lang="en-US" sz="2000"/>
              <a:t>fl</a:t>
            </a:r>
            <a:r>
              <a:rPr lang="en-US" altLang="zh-CN" sz="2000"/>
              <a:t>owSim across </a:t>
            </a:r>
            <a:r>
              <a:rPr lang="en-US" altLang="zh-CN" sz="2000">
                <a:solidFill>
                  <a:srgbClr val="FF0000"/>
                </a:solidFill>
              </a:rPr>
              <a:t>p</a:t>
            </a:r>
            <a:r>
              <a:rPr lang="en-US" altLang="zh-CN" sz="2000"/>
              <a:t> fixed percentiles. The </a:t>
            </a:r>
            <a:r>
              <a:rPr lang="en-US" sz="2000"/>
              <a:t>fin</a:t>
            </a:r>
            <a:r>
              <a:rPr lang="en-US" altLang="zh-CN" sz="2000"/>
              <a:t>nal feature map has dimension </a:t>
            </a:r>
            <a:r>
              <a:rPr lang="en-US" altLang="zh-CN" sz="2000">
                <a:solidFill>
                  <a:srgbClr val="FF0000"/>
                </a:solidFill>
              </a:rPr>
              <a:t>s * p</a:t>
            </a:r>
            <a:r>
              <a:rPr lang="en-US" altLang="zh-CN" sz="2000"/>
              <a:t>.</a:t>
            </a:r>
            <a:endParaRPr lang="en-US" altLang="zh-CN" sz="2000"/>
          </a:p>
        </p:txBody>
      </p:sp>
      <p:pic>
        <p:nvPicPr>
          <p:cNvPr id="4" name="图片 3"/>
          <p:cNvPicPr>
            <a:picLocks noChangeAspect="1"/>
          </p:cNvPicPr>
          <p:nvPr/>
        </p:nvPicPr>
        <p:blipFill>
          <a:blip r:embed="rId1"/>
          <a:stretch>
            <a:fillRect/>
          </a:stretch>
        </p:blipFill>
        <p:spPr>
          <a:xfrm>
            <a:off x="1769110" y="4281805"/>
            <a:ext cx="8345805" cy="1841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sz="3555">
                <a:sym typeface="+mn-ea"/>
              </a:rPr>
              <a:t>METHOD</a:t>
            </a:r>
            <a:endParaRPr lang="en-US" altLang="zh-CN" sz="3555"/>
          </a:p>
        </p:txBody>
      </p:sp>
      <p:sp>
        <p:nvSpPr>
          <p:cNvPr id="3" name="内容占位符 2"/>
          <p:cNvSpPr>
            <a:spLocks noGrp="1"/>
          </p:cNvSpPr>
          <p:nvPr>
            <p:ph idx="1"/>
          </p:nvPr>
        </p:nvSpPr>
        <p:spPr>
          <a:xfrm>
            <a:off x="660400" y="765810"/>
            <a:ext cx="10857865" cy="5450840"/>
          </a:xfrm>
        </p:spPr>
        <p:txBody>
          <a:bodyPr>
            <a:normAutofit/>
          </a:bodyPr>
          <a:p>
            <a:r>
              <a:rPr lang="en-US" altLang="zh-CN" b="1"/>
              <a:t>method of </a:t>
            </a:r>
            <a:r>
              <a:rPr lang="en-US" altLang="zh-CN" b="1">
                <a:sym typeface="+mn-ea"/>
              </a:rPr>
              <a:t>represent data e</a:t>
            </a:r>
            <a:r>
              <a:rPr lang="en-US" b="1">
                <a:sym typeface="+mn-ea"/>
              </a:rPr>
              <a:t>ff</a:t>
            </a:r>
            <a:r>
              <a:rPr lang="en-US" altLang="zh-CN" b="1">
                <a:sym typeface="+mn-ea"/>
              </a:rPr>
              <a:t>ciently </a:t>
            </a:r>
            <a:r>
              <a:rPr lang="en-US" altLang="zh-CN" b="1">
                <a:sym typeface="+mn-ea"/>
              </a:rPr>
              <a:t>solution </a:t>
            </a:r>
            <a:r>
              <a:rPr lang="en-US" altLang="zh-CN" b="1">
                <a:sym typeface="+mn-ea"/>
              </a:rPr>
              <a:t>: </a:t>
            </a:r>
            <a:r>
              <a:rPr lang="en-US" altLang="zh-CN" b="1"/>
              <a:t>a fast </a:t>
            </a:r>
            <a:r>
              <a:rPr lang="en-US" b="1"/>
              <a:t>fl</a:t>
            </a:r>
            <a:r>
              <a:rPr lang="en-US" altLang="zh-CN" b="1"/>
              <a:t>ow-level simulator </a:t>
            </a:r>
            <a:endParaRPr lang="en-US" altLang="zh-CN" sz="2000"/>
          </a:p>
          <a:p>
            <a:pPr marL="0" lvl="0"/>
            <a:r>
              <a:rPr lang="en-US" altLang="zh-CN" sz="2000" b="1">
                <a:sym typeface="+mn-ea"/>
              </a:rPr>
              <a:t>validate effect of FlowSim</a:t>
            </a:r>
            <a:endParaRPr lang="en-US" altLang="zh-CN" sz="2000" b="1">
              <a:sym typeface="+mn-ea"/>
            </a:endParaRPr>
          </a:p>
          <a:p>
            <a:pPr marL="457200" lvl="1"/>
            <a:r>
              <a:rPr lang="en-US" altLang="zh-CN" sz="2000"/>
              <a:t>good estimates of FCT slowdown for large </a:t>
            </a:r>
            <a:r>
              <a:rPr lang="en-US" sz="2000"/>
              <a:t>fl</a:t>
            </a:r>
            <a:r>
              <a:rPr lang="en-US" altLang="zh-CN" sz="2000"/>
              <a:t>ows</a:t>
            </a:r>
            <a:endParaRPr lang="en-US" altLang="zh-CN" sz="2000"/>
          </a:p>
          <a:p>
            <a:pPr marL="457200" lvl="1"/>
            <a:r>
              <a:rPr lang="en-US" altLang="zh-CN" sz="2000"/>
              <a:t>underestimates the FCTs of short </a:t>
            </a:r>
            <a:r>
              <a:rPr lang="en-US" sz="2000"/>
              <a:t>fl</a:t>
            </a:r>
            <a:r>
              <a:rPr lang="en-US" altLang="zh-CN" sz="2000"/>
              <a:t>ows</a:t>
            </a:r>
            <a:endParaRPr lang="en-US" altLang="zh-CN" sz="2000"/>
          </a:p>
          <a:p>
            <a:pPr marL="457200" lvl="1"/>
            <a:endParaRPr lang="en-US" altLang="zh-CN" sz="2000"/>
          </a:p>
          <a:p>
            <a:pPr marL="0" lvl="0"/>
            <a:r>
              <a:rPr lang="en-US" altLang="zh-CN" sz="2000" b="1"/>
              <a:t>correct error in short flows by machine lear</a:t>
            </a:r>
            <a:r>
              <a:rPr lang="en-US" altLang="zh-CN" sz="2000" b="1"/>
              <a:t>ning</a:t>
            </a:r>
            <a:endParaRPr lang="en-US" altLang="zh-CN" sz="2000" b="1"/>
          </a:p>
          <a:p>
            <a:pPr marL="457200" lvl="1"/>
            <a:r>
              <a:rPr lang="en-US" altLang="zh-CN" sz="2000"/>
              <a:t>1) transformer model small Llama-2, to make a fix length context</a:t>
            </a:r>
            <a:endParaRPr lang="en-US" altLang="zh-CN" sz="2000"/>
          </a:p>
          <a:p>
            <a:pPr marL="457200" lvl="1"/>
            <a:r>
              <a:rPr lang="en-US" altLang="zh-CN" sz="2000"/>
              <a:t>2) two-layer multilayer perceptron (MLP), trainng to correct error of FlowSim</a:t>
            </a:r>
            <a:endParaRPr lang="en-US" altLang="zh-CN" sz="2000"/>
          </a:p>
          <a:p>
            <a:pPr marL="457200" lvl="1"/>
            <a:endParaRPr lang="en-US" altLang="zh-CN" sz="2000"/>
          </a:p>
          <a:p>
            <a:pPr marL="0" lvl="0"/>
            <a:r>
              <a:rPr lang="en-US" altLang="zh-CN" b="1"/>
              <a:t>m3 high-level architecture</a:t>
            </a:r>
            <a:endParaRPr lang="en-US" altLang="zh-CN" b="1"/>
          </a:p>
        </p:txBody>
      </p:sp>
      <p:pic>
        <p:nvPicPr>
          <p:cNvPr id="4" name="图片 3"/>
          <p:cNvPicPr>
            <a:picLocks noChangeAspect="1"/>
          </p:cNvPicPr>
          <p:nvPr/>
        </p:nvPicPr>
        <p:blipFill>
          <a:blip r:embed="rId1"/>
          <a:stretch>
            <a:fillRect/>
          </a:stretch>
        </p:blipFill>
        <p:spPr>
          <a:xfrm>
            <a:off x="3284220" y="4620260"/>
            <a:ext cx="5895975" cy="1724025"/>
          </a:xfrm>
          <a:prstGeom prst="rect">
            <a:avLst/>
          </a:prstGeom>
        </p:spPr>
      </p:pic>
      <p:pic>
        <p:nvPicPr>
          <p:cNvPr id="7" name="图片 6"/>
          <p:cNvPicPr>
            <a:picLocks noChangeAspect="1"/>
          </p:cNvPicPr>
          <p:nvPr/>
        </p:nvPicPr>
        <p:blipFill>
          <a:blip r:embed="rId2"/>
          <a:stretch>
            <a:fillRect/>
          </a:stretch>
        </p:blipFill>
        <p:spPr>
          <a:xfrm>
            <a:off x="6397625" y="1230630"/>
            <a:ext cx="4308475" cy="1481455"/>
          </a:xfrm>
          <a:prstGeom prst="rect">
            <a:avLst/>
          </a:prstGeom>
        </p:spPr>
      </p:pic>
    </p:spTree>
  </p:cSld>
  <p:clrMapOvr>
    <a:masterClrMapping/>
  </p:clrMapOvr>
</p:sld>
</file>

<file path=ppt/tags/tag1.xml><?xml version="1.0" encoding="utf-8"?>
<p:tagLst xmlns:p="http://schemas.openxmlformats.org/presentationml/2006/main">
  <p:tag name="TABLE_ENDDRAG_ORIGIN_RECT" val="840*338"/>
  <p:tag name="TABLE_ENDDRAG_RECT" val="51*131*840*338"/>
</p:tagLst>
</file>

<file path=ppt/tags/tag2.xml><?xml version="1.0" encoding="utf-8"?>
<p:tagLst xmlns:p="http://schemas.openxmlformats.org/presentationml/2006/main">
  <p:tag name="TABLE_ENDDRAG_ORIGIN_RECT" val="510*107"/>
  <p:tag name="TABLE_ENDDRAG_RECT" val="206*409*510*107"/>
</p:tagLst>
</file>

<file path=ppt/tags/tag3.xml><?xml version="1.0" encoding="utf-8"?>
<p:tagLst xmlns:p="http://schemas.openxmlformats.org/presentationml/2006/main">
  <p:tag name="KSO_WPP_MARK_KEY" val="7d661ac8-6e41-4587-a6a7-6308e555d57f"/>
  <p:tag name="COMMONDATA" val="eyJoZGlkIjoiMDc0YzAzZmMzZWE2NGI1MWZhNzM0NjU0ODg0MDQxODMifQ=="/>
  <p:tag name="commondata" val="eyJoZGlkIjoiYzBmZDAwYzhhNDczMzUxNWUyZTZmYzZlNDY2YmFhY2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6313</Words>
  <Application>WPS 演示</Application>
  <PresentationFormat>宽屏</PresentationFormat>
  <Paragraphs>291</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Times New Roman</vt:lpstr>
      <vt:lpstr>微软雅黑</vt:lpstr>
      <vt:lpstr>-apple-system</vt:lpstr>
      <vt:lpstr>Segoe Print</vt:lpstr>
      <vt:lpstr>Arial Unicode MS</vt:lpstr>
      <vt:lpstr>等线 Light</vt:lpstr>
      <vt:lpstr>等线</vt:lpstr>
      <vt:lpstr>Office 主题​​</vt:lpstr>
      <vt:lpstr>m3: Accurate Flow-Level Performance Estimation using Machine Learning</vt:lpstr>
      <vt:lpstr>INTRODUCTION</vt:lpstr>
      <vt:lpstr>INTRODUCTION</vt:lpstr>
      <vt:lpstr>METHOD</vt:lpstr>
      <vt:lpstr>METHOD</vt:lpstr>
      <vt:lpstr>METHOD</vt:lpstr>
      <vt:lpstr>METHOD</vt:lpstr>
      <vt:lpstr>METHOD</vt:lpstr>
      <vt:lpstr>METHOD</vt:lpstr>
      <vt:lpstr>ARCHITECTURE</vt:lpstr>
      <vt:lpstr>ARCHITECTURE</vt:lpstr>
      <vt:lpstr>EVALUATION</vt:lpstr>
      <vt:lpstr>EVALUATION</vt:lpstr>
      <vt:lpstr>EVALUATION</vt:lpstr>
      <vt:lpstr>EVALUATION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WPS_1641052344</cp:lastModifiedBy>
  <cp:revision>811</cp:revision>
  <dcterms:created xsi:type="dcterms:W3CDTF">1900-01-01T00:00:00Z</dcterms:created>
  <dcterms:modified xsi:type="dcterms:W3CDTF">2024-12-12T11:05:20Z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22E69E69B6814F2DBC1A8A823631090D_13</vt:lpwstr>
  </property>
  <property fmtid="{D5CDD505-2E9C-101B-9397-08002B2CF9AE}" pid="3" name="KSOProductBuildVer">
    <vt:lpwstr>2052-12.1.0.19302</vt:lpwstr>
  </property>
</Properties>
</file>