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3"/>
  </p:notesMasterIdLst>
  <p:sldIdLst>
    <p:sldId id="3543" r:id="rId3"/>
    <p:sldId id="3615" r:id="rId4"/>
    <p:sldId id="3629" r:id="rId5"/>
    <p:sldId id="3630" r:id="rId6"/>
    <p:sldId id="3623" r:id="rId7"/>
    <p:sldId id="3627" r:id="rId8"/>
    <p:sldId id="3631" r:id="rId9"/>
    <p:sldId id="3632" r:id="rId10"/>
    <p:sldId id="3634" r:id="rId11"/>
    <p:sldId id="3635"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6299"/>
    <a:srgbClr val="072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56" autoAdjust="0"/>
    <p:restoredTop sz="67349" autoAdjust="0"/>
  </p:normalViewPr>
  <p:slideViewPr>
    <p:cSldViewPr snapToGrid="0">
      <p:cViewPr varScale="1">
        <p:scale>
          <a:sx n="54" d="100"/>
          <a:sy n="54" d="100"/>
        </p:scale>
        <p:origin x="102" y="211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C4E-2C54-4268-ADB4-DAF232CBCBDF}" type="datetimeFigureOut">
              <a:rPr lang="zh-CN" altLang="en-US" smtClean="0"/>
              <a:t>2024/12/23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FDBB5-9AD0-4915-9874-41713F87426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effectLst/>
                <a:latin typeface="-apple-system"/>
              </a:rPr>
              <a:t>探索</a:t>
            </a:r>
            <a:r>
              <a:rPr lang="en-US" altLang="zh-CN" b="0" i="0" dirty="0">
                <a:effectLst/>
                <a:latin typeface="-apple-system"/>
              </a:rPr>
              <a:t>ChatGPT</a:t>
            </a:r>
            <a:r>
              <a:rPr lang="zh-CN" altLang="en-US" b="0" i="0" dirty="0">
                <a:effectLst/>
                <a:latin typeface="-apple-system"/>
              </a:rPr>
              <a:t>在漏洞管理方面的能力</a:t>
            </a: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ADD2D-946E-F25F-E264-3F4B9B0077C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553F211-D09E-E258-074C-FB201CF244C1}"/>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23B7EFFB-55E0-B952-D0D3-CDC90BC9CA1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对稳定</a:t>
            </a:r>
            <a:r>
              <a:rPr lang="en-US" altLang="zh-CN" b="0" i="0" dirty="0" err="1">
                <a:effectLst/>
                <a:latin typeface="-apple-system"/>
              </a:rPr>
              <a:t>pathc</a:t>
            </a:r>
            <a:r>
              <a:rPr lang="zh-CN" altLang="en-US" b="0" i="0" dirty="0">
                <a:effectLst/>
                <a:latin typeface="-apple-system"/>
              </a:rPr>
              <a:t>分类的评价结果。</a:t>
            </a:r>
            <a:r>
              <a:rPr lang="en-US" altLang="zh-CN" b="0" i="0" dirty="0">
                <a:effectLst/>
                <a:latin typeface="-apple-system"/>
              </a:rPr>
              <a:t>ACC=</a:t>
            </a:r>
            <a:r>
              <a:rPr lang="zh-CN" altLang="en-US" b="0" i="0" dirty="0">
                <a:effectLst/>
                <a:latin typeface="-apple-system"/>
              </a:rPr>
              <a:t>精确度。</a:t>
            </a:r>
            <a:r>
              <a:rPr lang="en-US" altLang="zh-CN" b="0" i="0" dirty="0">
                <a:effectLst/>
                <a:latin typeface="-apple-system"/>
              </a:rPr>
              <a:t>P=</a:t>
            </a:r>
            <a:r>
              <a:rPr lang="zh-CN" altLang="en-US" b="0" i="0" dirty="0">
                <a:effectLst/>
                <a:latin typeface="-apple-system"/>
              </a:rPr>
              <a:t>精度。</a:t>
            </a:r>
            <a:r>
              <a:rPr lang="en-US" altLang="zh-CN" b="0" i="0" dirty="0">
                <a:effectLst/>
                <a:latin typeface="-apple-system"/>
              </a:rPr>
              <a:t>R=</a:t>
            </a:r>
            <a:r>
              <a:rPr lang="zh-CN" altLang="en-US" b="0" i="0" dirty="0">
                <a:effectLst/>
                <a:latin typeface="-apple-system"/>
              </a:rPr>
              <a:t>召回。</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给出了稳定的补丁分类结果，表明与</a:t>
            </a:r>
            <a:r>
              <a:rPr lang="en-US" altLang="zh-CN" b="0" i="0" dirty="0">
                <a:effectLst/>
                <a:latin typeface="-apple-system"/>
              </a:rPr>
              <a:t>SOTA</a:t>
            </a:r>
            <a:r>
              <a:rPr lang="zh-CN" altLang="en-US" b="0" i="0" dirty="0">
                <a:effectLst/>
                <a:latin typeface="-apple-system"/>
              </a:rPr>
              <a:t>方法相比，</a:t>
            </a:r>
            <a:r>
              <a:rPr lang="en-US" altLang="zh-CN" b="0" i="0" dirty="0">
                <a:effectLst/>
                <a:latin typeface="-apple-system"/>
              </a:rPr>
              <a:t>ChatGPT</a:t>
            </a:r>
            <a:r>
              <a:rPr lang="zh-CN" altLang="en-US" b="0" i="0" dirty="0">
                <a:effectLst/>
                <a:latin typeface="-apple-system"/>
              </a:rPr>
              <a:t>的性能略差。具体来说，在测试数据集上，对于基于</a:t>
            </a:r>
            <a:r>
              <a:rPr lang="en-US" altLang="zh-CN" b="0" i="0" dirty="0">
                <a:effectLst/>
                <a:latin typeface="-apple-system"/>
              </a:rPr>
              <a:t>GPT-4</a:t>
            </a:r>
            <a:r>
              <a:rPr lang="zh-CN" altLang="en-US" b="0" i="0" dirty="0">
                <a:effectLst/>
                <a:latin typeface="-apple-system"/>
              </a:rPr>
              <a:t>的带有专家提示的</a:t>
            </a:r>
            <a:r>
              <a:rPr lang="en-US" altLang="zh-CN" b="0" i="0" dirty="0">
                <a:effectLst/>
                <a:latin typeface="-apple-system"/>
              </a:rPr>
              <a:t>ChatGPT</a:t>
            </a:r>
            <a:r>
              <a:rPr lang="zh-CN" altLang="en-US" b="0" i="0" dirty="0">
                <a:effectLst/>
                <a:latin typeface="-apple-system"/>
              </a:rPr>
              <a:t>，其召回分数比</a:t>
            </a:r>
            <a:r>
              <a:rPr lang="en-US" altLang="zh-CN" b="0" i="0" dirty="0" err="1">
                <a:effectLst/>
                <a:latin typeface="-apple-system"/>
              </a:rPr>
              <a:t>PatchNet</a:t>
            </a:r>
            <a:r>
              <a:rPr lang="zh-CN" altLang="en-US" b="0" i="0" dirty="0">
                <a:effectLst/>
                <a:latin typeface="-apple-system"/>
              </a:rPr>
              <a:t>高</a:t>
            </a:r>
            <a:r>
              <a:rPr lang="en-US" altLang="zh-CN" b="0" i="0" dirty="0">
                <a:effectLst/>
                <a:latin typeface="-apple-system"/>
              </a:rPr>
              <a:t>4.7%</a:t>
            </a:r>
            <a:r>
              <a:rPr lang="zh-CN" altLang="en-US" b="0" i="0" dirty="0">
                <a:effectLst/>
                <a:latin typeface="-apple-system"/>
              </a:rPr>
              <a:t>。然而，其余的分数平均低</a:t>
            </a:r>
            <a:r>
              <a:rPr lang="en-US" altLang="zh-CN" b="0" i="0" dirty="0">
                <a:effectLst/>
                <a:latin typeface="-apple-system"/>
              </a:rPr>
              <a:t>15.0%</a:t>
            </a:r>
            <a:r>
              <a:rPr lang="zh-CN" altLang="en-US" b="0" i="0" dirty="0">
                <a:effectLst/>
                <a:latin typeface="-apple-system"/>
              </a:rPr>
              <a:t>。</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用户研究结果</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与</a:t>
            </a:r>
            <a:r>
              <a:rPr lang="en-US" altLang="zh-CN" b="0" i="0" dirty="0" err="1">
                <a:effectLst/>
                <a:latin typeface="-apple-system"/>
              </a:rPr>
              <a:t>iTAPE</a:t>
            </a:r>
            <a:r>
              <a:rPr lang="zh-CN" altLang="en-US" b="0" i="0" dirty="0">
                <a:effectLst/>
                <a:latin typeface="-apple-system"/>
              </a:rPr>
              <a:t>相比，</a:t>
            </a:r>
            <a:r>
              <a:rPr lang="en-US" altLang="zh-CN" b="0" i="0" dirty="0">
                <a:effectLst/>
                <a:latin typeface="-apple-system"/>
              </a:rPr>
              <a:t>ChatGPT</a:t>
            </a:r>
            <a:r>
              <a:rPr lang="zh-CN" altLang="en-US" b="0" i="0" dirty="0">
                <a:effectLst/>
                <a:latin typeface="-apple-system"/>
              </a:rPr>
              <a:t>在正确性方面通常生成更好的摘要，最高得分为</a:t>
            </a:r>
            <a:r>
              <a:rPr lang="en-US" altLang="zh-CN" b="0" i="0" dirty="0">
                <a:effectLst/>
                <a:latin typeface="-apple-system"/>
              </a:rPr>
              <a:t>3.76(</a:t>
            </a:r>
            <a:r>
              <a:rPr lang="zh-CN" altLang="en-US" b="0" i="0" dirty="0">
                <a:effectLst/>
                <a:latin typeface="-apple-system"/>
              </a:rPr>
              <a:t>专家</a:t>
            </a:r>
            <a:r>
              <a:rPr lang="en-US" altLang="zh-CN" b="0" i="0" dirty="0">
                <a:effectLst/>
                <a:latin typeface="-apple-system"/>
              </a:rPr>
              <a:t>)</a:t>
            </a:r>
            <a:r>
              <a:rPr lang="zh-CN" altLang="en-US" b="0" i="0" dirty="0">
                <a:effectLst/>
                <a:latin typeface="-apple-system"/>
              </a:rPr>
              <a:t>和</a:t>
            </a:r>
            <a:r>
              <a:rPr lang="en-US" altLang="zh-CN" b="0" i="0" dirty="0">
                <a:effectLst/>
                <a:latin typeface="-apple-system"/>
              </a:rPr>
              <a:t>4.01(</a:t>
            </a:r>
            <a:r>
              <a:rPr lang="zh-CN" altLang="en-US" b="0" i="0" dirty="0">
                <a:effectLst/>
                <a:latin typeface="-apple-system"/>
              </a:rPr>
              <a:t>中级</a:t>
            </a:r>
            <a:r>
              <a:rPr lang="en-US" altLang="zh-CN" b="0" i="0" dirty="0">
                <a:effectLst/>
                <a:latin typeface="-apple-system"/>
              </a:rPr>
              <a:t>)</a:t>
            </a:r>
            <a:r>
              <a:rPr lang="zh-CN" altLang="en-US" b="0" i="0" dirty="0">
                <a:effectLst/>
                <a:latin typeface="-apple-system"/>
              </a:rPr>
              <a:t>，显著高于</a:t>
            </a:r>
            <a:r>
              <a:rPr lang="en-US" altLang="zh-CN" b="0" i="0" dirty="0" err="1">
                <a:effectLst/>
                <a:latin typeface="-apple-system"/>
              </a:rPr>
              <a:t>iTAPE</a:t>
            </a:r>
            <a:r>
              <a:rPr lang="zh-CN" altLang="en-US" b="0" i="0" dirty="0">
                <a:effectLst/>
                <a:latin typeface="-apple-system"/>
              </a:rPr>
              <a:t>的</a:t>
            </a:r>
            <a:r>
              <a:rPr lang="en-US" altLang="zh-CN" b="0" i="0" dirty="0">
                <a:effectLst/>
                <a:latin typeface="-apple-system"/>
              </a:rPr>
              <a:t>2.74(</a:t>
            </a:r>
            <a:r>
              <a:rPr lang="zh-CN" altLang="en-US" b="0" i="0" dirty="0">
                <a:effectLst/>
                <a:latin typeface="-apple-system"/>
              </a:rPr>
              <a:t>专家</a:t>
            </a:r>
            <a:r>
              <a:rPr lang="en-US" altLang="zh-CN" b="0" i="0" dirty="0">
                <a:effectLst/>
                <a:latin typeface="-apple-system"/>
              </a:rPr>
              <a:t>)</a:t>
            </a:r>
            <a:r>
              <a:rPr lang="zh-CN" altLang="en-US" b="0" i="0" dirty="0">
                <a:effectLst/>
                <a:latin typeface="-apple-system"/>
              </a:rPr>
              <a:t>和</a:t>
            </a:r>
            <a:r>
              <a:rPr lang="en-US" altLang="zh-CN" b="0" i="0" dirty="0">
                <a:effectLst/>
                <a:latin typeface="-apple-system"/>
              </a:rPr>
              <a:t>2.86(</a:t>
            </a:r>
            <a:r>
              <a:rPr lang="zh-CN" altLang="en-US" b="0" i="0" dirty="0">
                <a:effectLst/>
                <a:latin typeface="-apple-system"/>
              </a:rPr>
              <a:t>中级</a:t>
            </a:r>
            <a:r>
              <a:rPr lang="en-US" altLang="zh-CN" b="0" i="0" dirty="0">
                <a:effectLst/>
                <a:latin typeface="-apple-system"/>
              </a:rPr>
              <a:t>)</a:t>
            </a:r>
            <a:r>
              <a:rPr lang="zh-CN" altLang="en-US" b="0" i="0" dirty="0">
                <a:effectLst/>
                <a:latin typeface="-apple-system"/>
              </a:rPr>
              <a:t>。这些结果突显了</a:t>
            </a:r>
            <a:r>
              <a:rPr lang="en-US" altLang="zh-CN" b="0" i="0" dirty="0">
                <a:effectLst/>
                <a:latin typeface="-apple-system"/>
              </a:rPr>
              <a:t>ChatGPT</a:t>
            </a:r>
            <a:r>
              <a:rPr lang="zh-CN" altLang="en-US" b="0" i="0" dirty="0">
                <a:effectLst/>
                <a:latin typeface="-apple-system"/>
              </a:rPr>
              <a:t>准确理解和压缩错误描述的能力。</a:t>
            </a:r>
            <a:endParaRPr lang="en-US" altLang="zh-CN" b="0" i="0" dirty="0">
              <a:effectLst/>
              <a:latin typeface="-apple-system"/>
            </a:endParaRPr>
          </a:p>
        </p:txBody>
      </p:sp>
      <p:sp>
        <p:nvSpPr>
          <p:cNvPr id="4" name="灯片编号占位符 3">
            <a:extLst>
              <a:ext uri="{FF2B5EF4-FFF2-40B4-BE49-F238E27FC236}">
                <a16:creationId xmlns:a16="http://schemas.microsoft.com/office/drawing/2014/main" id="{422A3B81-EED1-EB04-E657-57DC3D339688}"/>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332489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effectLst/>
                <a:latin typeface="-apple-system"/>
              </a:rPr>
              <a:t>漏洞管理是软件开发中的一个关键过程，包括识别、分类和解决软件产品中的漏洞</a:t>
            </a:r>
            <a:endParaRPr lang="en-US" altLang="zh-CN" b="0" i="0" dirty="0">
              <a:effectLst/>
              <a:latin typeface="-apple-system"/>
            </a:endParaRPr>
          </a:p>
          <a:p>
            <a:r>
              <a:rPr lang="zh-CN" altLang="en-US" b="0" i="0" dirty="0">
                <a:effectLst/>
                <a:latin typeface="-apple-system"/>
              </a:rPr>
              <a:t>漏洞管理流程至少包括四个一般阶段：问题发现、漏洞确认、漏洞修复和补丁提交。</a:t>
            </a:r>
            <a:endParaRPr lang="en-US" altLang="zh-CN" b="0" i="0" dirty="0">
              <a:effectLst/>
              <a:latin typeface="-apple-system"/>
            </a:endParaRPr>
          </a:p>
          <a:p>
            <a:endParaRPr lang="en-US" altLang="zh-CN" b="0" i="0" dirty="0">
              <a:effectLst/>
              <a:latin typeface="-apple-system"/>
            </a:endParaRPr>
          </a:p>
          <a:p>
            <a:r>
              <a:rPr lang="zh-CN" altLang="en-US" b="0" i="0" dirty="0">
                <a:effectLst/>
                <a:latin typeface="-apple-system"/>
              </a:rPr>
              <a:t>分诊器可能会遇到大量涌入的错误报告</a:t>
            </a:r>
            <a:endParaRPr lang="en-US" altLang="zh-CN" b="0" i="0" dirty="0">
              <a:effectLst/>
              <a:latin typeface="-apple-system"/>
            </a:endParaRPr>
          </a:p>
          <a:p>
            <a:r>
              <a:rPr lang="zh-CN" altLang="en-US" b="0" i="0" dirty="0">
                <a:effectLst/>
                <a:latin typeface="-apple-system"/>
              </a:rPr>
              <a:t>对项目的专业性和理解力不同，他们提交的错误报告摘要通常存在质量问题</a:t>
            </a:r>
            <a:endParaRPr lang="en-US" altLang="zh-CN" b="0" i="0" dirty="0">
              <a:effectLst/>
              <a:latin typeface="-apple-system"/>
            </a:endParaRPr>
          </a:p>
          <a:p>
            <a:r>
              <a:rPr lang="zh-CN" altLang="en-US" b="0" i="0" dirty="0">
                <a:effectLst/>
                <a:latin typeface="-apple-system"/>
              </a:rPr>
              <a:t>区分与安全相关的错误报告需要深入的领域特定知识和大量的人力努力</a:t>
            </a:r>
            <a:endParaRPr lang="en-US" altLang="zh-CN" b="0" i="0" dirty="0">
              <a:effectLst/>
              <a:latin typeface="-apple-system"/>
            </a:endParaRPr>
          </a:p>
          <a:p>
            <a:r>
              <a:rPr lang="zh-CN" altLang="en-US" b="0" i="0" dirty="0">
                <a:effectLst/>
                <a:latin typeface="-apple-system"/>
              </a:rPr>
              <a:t>考虑到无法充分解决漏洞或引入新的复杂情况的不正确补丁的盛行，这一过程不仅仅是修复</a:t>
            </a:r>
            <a:r>
              <a:rPr lang="en-US" altLang="zh-CN" b="0" i="0" dirty="0">
                <a:effectLst/>
                <a:latin typeface="-apple-system"/>
              </a:rPr>
              <a:t>[46]</a:t>
            </a:r>
            <a:r>
              <a:rPr lang="zh-CN" altLang="en-US" b="0" i="0" dirty="0">
                <a:effectLst/>
                <a:latin typeface="-apple-system"/>
              </a:rPr>
              <a:t>。因此，补丁正确性评估成为该阶段的关键步骤</a:t>
            </a:r>
            <a:r>
              <a:rPr lang="en-US" altLang="zh-CN" b="0" i="0" dirty="0">
                <a:effectLst/>
                <a:latin typeface="-apple-system"/>
              </a:rPr>
              <a:t>[31]</a:t>
            </a:r>
            <a:r>
              <a:rPr lang="zh-CN" altLang="en-US" b="0" i="0" dirty="0">
                <a:effectLst/>
                <a:latin typeface="-apple-system"/>
              </a:rPr>
              <a:t>。</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面对大量的补丁，准确高效地识别稳定的补丁成为这一阶段的重大挑战</a:t>
            </a:r>
            <a:endParaRPr lang="en-US" altLang="zh-CN" b="0" i="0" dirty="0">
              <a:effectLst/>
              <a:latin typeface="-apple-system"/>
            </a:endParaRPr>
          </a:p>
          <a:p>
            <a:endParaRPr lang="en-US" altLang="zh-CN" b="0" i="0" dirty="0">
              <a:effectLst/>
              <a:latin typeface="-apple-system"/>
            </a:endParaRPr>
          </a:p>
          <a:p>
            <a:r>
              <a:rPr lang="zh-CN" altLang="en-US" b="0" i="0" dirty="0">
                <a:effectLst/>
                <a:latin typeface="-apple-system"/>
              </a:rPr>
              <a:t>漏洞管理由几个阶段组成，我们确定了六项关键任务</a:t>
            </a:r>
            <a:endParaRPr lang="en-US" altLang="zh-CN" b="0" i="0" dirty="0">
              <a:effectLst/>
              <a:latin typeface="-apple-system"/>
            </a:endParaRPr>
          </a:p>
          <a:p>
            <a:endParaRPr lang="en-US" altLang="zh-CN" b="0" i="0" dirty="0">
              <a:effectLst/>
              <a:latin typeface="-apple-system"/>
            </a:endParaRPr>
          </a:p>
          <a:p>
            <a:r>
              <a:rPr lang="zh-CN" altLang="en-US" b="0" i="0" dirty="0">
                <a:effectLst/>
                <a:latin typeface="-apple-system"/>
              </a:rPr>
              <a:t>漏洞报告摘要、安全漏洞报告识别、漏洞严重性评估、漏洞修复、补丁正确性评估和稳定的补丁分类。</a:t>
            </a:r>
            <a:endParaRPr lang="zh-CN" altLang="en-US" b="0" i="0" u="none" strike="noStrike"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endParaRPr lang="en-US" altLang="zh-CN" b="0" i="0" dirty="0">
              <a:effectLst/>
              <a:latin typeface="-apple-system"/>
            </a:endParaRPr>
          </a:p>
          <a:p>
            <a:pPr algn="l"/>
            <a:r>
              <a:rPr lang="zh-CN" altLang="en-US" b="0" i="0" dirty="0">
                <a:effectLst/>
                <a:latin typeface="-apple-system"/>
              </a:rPr>
              <a:t>它在安全领域的采用仍未得到充分探索。</a:t>
            </a:r>
            <a:endParaRPr lang="en-US" altLang="zh-CN" b="0" i="0" dirty="0">
              <a:effectLst/>
              <a:latin typeface="-apple-system"/>
            </a:endParaRPr>
          </a:p>
          <a:p>
            <a:pPr algn="l"/>
            <a:endParaRPr lang="en-US" altLang="zh-CN" b="0" i="0" dirty="0">
              <a:effectLst/>
              <a:latin typeface="-apple-system"/>
            </a:endParaRPr>
          </a:p>
          <a:p>
            <a:pPr algn="l"/>
            <a:r>
              <a:rPr lang="zh-CN" altLang="en-US" b="0" i="0" dirty="0">
                <a:effectLst/>
                <a:latin typeface="-apple-system"/>
              </a:rPr>
              <a:t>探索</a:t>
            </a:r>
            <a:endParaRPr lang="en-US" altLang="zh-CN" b="0" i="0" dirty="0">
              <a:effectLst/>
              <a:latin typeface="-apple-system"/>
            </a:endParaRPr>
          </a:p>
          <a:p>
            <a:pPr algn="l"/>
            <a:r>
              <a:rPr lang="zh-CN" altLang="en-US" b="0" i="0" dirty="0">
                <a:effectLst/>
                <a:latin typeface="-apple-system"/>
              </a:rPr>
              <a:t>在整个漏洞管理过程中，</a:t>
            </a:r>
            <a:r>
              <a:rPr lang="en-US" altLang="zh-CN" b="0" i="0" dirty="0">
                <a:effectLst/>
                <a:latin typeface="-apple-system"/>
              </a:rPr>
              <a:t>ChatGPT</a:t>
            </a:r>
            <a:r>
              <a:rPr lang="zh-CN" altLang="en-US" b="0" i="0" dirty="0">
                <a:effectLst/>
                <a:latin typeface="-apple-system"/>
              </a:rPr>
              <a:t>能否直接协助软件维护人员执行不同的任务？</a:t>
            </a:r>
            <a:endParaRPr lang="en-US" altLang="zh-CN" b="0" i="0" dirty="0">
              <a:effectLst/>
              <a:latin typeface="-apple-system"/>
            </a:endParaRPr>
          </a:p>
          <a:p>
            <a:pPr algn="l"/>
            <a:endParaRPr lang="en-US" altLang="zh-CN" b="0" i="0" dirty="0">
              <a:effectLst/>
              <a:latin typeface="-apple-system"/>
            </a:endParaRPr>
          </a:p>
          <a:p>
            <a:pPr algn="l"/>
            <a:r>
              <a:rPr lang="zh-CN" altLang="en-US" b="0" i="0" dirty="0">
                <a:solidFill>
                  <a:schemeClr val="tx1"/>
                </a:solidFill>
                <a:effectLst/>
                <a:latin typeface="-apple-system"/>
                <a:ea typeface="+mn-ea"/>
              </a:rPr>
              <a:t>测试</a:t>
            </a:r>
            <a:r>
              <a:rPr lang="en-US" altLang="zh-CN" b="0" i="0" dirty="0" err="1">
                <a:solidFill>
                  <a:schemeClr val="tx1"/>
                </a:solidFill>
                <a:effectLst/>
                <a:latin typeface="-apple-system"/>
                <a:ea typeface="+mn-ea"/>
              </a:rPr>
              <a:t>gpt</a:t>
            </a:r>
            <a:r>
              <a:rPr lang="zh-CN" altLang="en-US" b="0" i="0" dirty="0">
                <a:solidFill>
                  <a:schemeClr val="tx1"/>
                </a:solidFill>
                <a:effectLst/>
                <a:latin typeface="-apple-system"/>
                <a:ea typeface="+mn-ea"/>
              </a:rPr>
              <a:t>性能</a:t>
            </a:r>
            <a:endParaRPr lang="en-US" altLang="zh-CN" b="0" i="0" dirty="0">
              <a:solidFill>
                <a:srgbClr val="000000"/>
              </a:solidFill>
              <a:effectLst/>
              <a:latin typeface="-apple-system"/>
              <a:ea typeface="微软雅黑" panose="020B0503020204020204" pitchFamily="34" charset="-122"/>
            </a:endParaRPr>
          </a:p>
          <a:p>
            <a:pPr algn="l"/>
            <a:r>
              <a:rPr lang="en-US" altLang="zh-CN" b="0" i="0" dirty="0">
                <a:effectLst/>
                <a:latin typeface="-apple-system"/>
              </a:rPr>
              <a:t>RQ1</a:t>
            </a:r>
            <a:r>
              <a:rPr lang="zh-CN" altLang="en-US" b="0" i="0" dirty="0">
                <a:effectLst/>
                <a:latin typeface="-apple-system"/>
              </a:rPr>
              <a:t>：</a:t>
            </a:r>
            <a:r>
              <a:rPr lang="en-US" altLang="zh-CN" b="0" i="0" dirty="0">
                <a:effectLst/>
                <a:latin typeface="-apple-system"/>
              </a:rPr>
              <a:t>ChatGPT</a:t>
            </a:r>
            <a:r>
              <a:rPr lang="zh-CN" altLang="en-US" b="0" i="0" dirty="0">
                <a:effectLst/>
                <a:latin typeface="-apple-system"/>
              </a:rPr>
              <a:t>是否实现了与</a:t>
            </a:r>
            <a:r>
              <a:rPr lang="en-US" altLang="zh-CN" b="0" i="0" dirty="0">
                <a:effectLst/>
                <a:latin typeface="-apple-system"/>
              </a:rPr>
              <a:t>Sotas</a:t>
            </a:r>
            <a:r>
              <a:rPr lang="zh-CN" altLang="en-US" b="0" i="0" dirty="0">
                <a:effectLst/>
                <a:latin typeface="-apple-system"/>
              </a:rPr>
              <a:t>不相上下的能力？</a:t>
            </a:r>
            <a:r>
              <a:rPr lang="en-US" altLang="zh-CN" b="0" i="0" dirty="0">
                <a:effectLst/>
                <a:latin typeface="-apple-system"/>
              </a:rPr>
              <a:t>RQ2</a:t>
            </a:r>
            <a:r>
              <a:rPr lang="zh-CN" altLang="en-US" b="0" i="0" dirty="0">
                <a:effectLst/>
                <a:latin typeface="-apple-system"/>
              </a:rPr>
              <a:t>：快速工程方法如何影响</a:t>
            </a:r>
            <a:r>
              <a:rPr lang="en-US" altLang="zh-CN" b="0" i="0" dirty="0">
                <a:effectLst/>
                <a:latin typeface="-apple-system"/>
              </a:rPr>
              <a:t>ChatGPT</a:t>
            </a:r>
            <a:r>
              <a:rPr lang="zh-CN" altLang="en-US" b="0" i="0" dirty="0">
                <a:effectLst/>
                <a:latin typeface="-apple-system"/>
              </a:rPr>
              <a:t>的性能？</a:t>
            </a:r>
            <a:r>
              <a:rPr lang="en-US" altLang="zh-CN" b="0" i="0" dirty="0">
                <a:effectLst/>
                <a:latin typeface="-apple-system"/>
              </a:rPr>
              <a:t>RQ3</a:t>
            </a:r>
            <a:r>
              <a:rPr lang="zh-CN" altLang="en-US" b="0" i="0" dirty="0">
                <a:effectLst/>
                <a:latin typeface="-apple-system"/>
              </a:rPr>
              <a:t>：改善</a:t>
            </a:r>
            <a:r>
              <a:rPr lang="en-US" altLang="zh-CN" b="0" i="0" dirty="0">
                <a:effectLst/>
                <a:latin typeface="-apple-system"/>
              </a:rPr>
              <a:t>ChatGPT</a:t>
            </a:r>
            <a:r>
              <a:rPr lang="zh-CN" altLang="en-US" b="0" i="0" dirty="0">
                <a:effectLst/>
                <a:latin typeface="-apple-system"/>
              </a:rPr>
              <a:t>在每项任务上的表现的未来方向是什么？</a:t>
            </a:r>
            <a:endParaRPr lang="zh-CN" altLang="en-US"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effectLst/>
                <a:latin typeface="-apple-system"/>
              </a:rPr>
              <a:t>三个阶段：</a:t>
            </a:r>
            <a:r>
              <a:rPr lang="en-US" altLang="zh-CN" b="0" i="0" dirty="0">
                <a:effectLst/>
                <a:latin typeface="-apple-system"/>
              </a:rPr>
              <a:t>1</a:t>
            </a:r>
            <a:r>
              <a:rPr lang="zh-CN" altLang="en-US" b="0" i="0" dirty="0">
                <a:effectLst/>
                <a:latin typeface="-apple-system"/>
              </a:rPr>
              <a:t>模板设计，</a:t>
            </a:r>
            <a:r>
              <a:rPr lang="en-US" altLang="zh-CN" b="0" i="0" dirty="0">
                <a:effectLst/>
                <a:latin typeface="-apple-system"/>
              </a:rPr>
              <a:t>2</a:t>
            </a:r>
            <a:r>
              <a:rPr lang="zh-CN" altLang="en-US" b="0" i="0" dirty="0">
                <a:effectLst/>
                <a:latin typeface="-apple-system"/>
              </a:rPr>
              <a:t>最佳模板选择，</a:t>
            </a:r>
            <a:r>
              <a:rPr lang="en-US" altLang="zh-CN" b="0" i="0" dirty="0">
                <a:effectLst/>
                <a:latin typeface="-apple-system"/>
              </a:rPr>
              <a:t>3</a:t>
            </a:r>
            <a:r>
              <a:rPr lang="zh-CN" altLang="en-US" b="0" i="0" dirty="0">
                <a:effectLst/>
                <a:latin typeface="-apple-system"/>
              </a:rPr>
              <a:t>大规模评估。</a:t>
            </a:r>
            <a:endParaRPr lang="en-US" altLang="zh-CN" b="0" i="0" dirty="0">
              <a:effectLst/>
              <a:latin typeface="-apple-system"/>
            </a:endParaRPr>
          </a:p>
          <a:p>
            <a:endParaRPr lang="en-US" altLang="zh-CN" b="0" i="0" u="none" strike="noStrike" dirty="0">
              <a:solidFill>
                <a:srgbClr val="374151"/>
              </a:solidFill>
              <a:effectLst/>
              <a:latin typeface="-apple-system"/>
            </a:endParaRPr>
          </a:p>
          <a:p>
            <a:r>
              <a:rPr lang="zh-CN" altLang="en-US" b="0" i="0" dirty="0">
                <a:effectLst/>
                <a:latin typeface="-apple-system"/>
              </a:rPr>
              <a:t>基于对</a:t>
            </a:r>
            <a:r>
              <a:rPr lang="en-US" altLang="zh-CN" b="0" i="0" dirty="0">
                <a:effectLst/>
                <a:latin typeface="-apple-system"/>
              </a:rPr>
              <a:t>ChatGPT</a:t>
            </a:r>
            <a:r>
              <a:rPr lang="zh-CN" altLang="en-US" b="0" i="0" dirty="0">
                <a:effectLst/>
                <a:latin typeface="-apple-system"/>
              </a:rPr>
              <a:t>响应的手动分析来改进模板</a:t>
            </a:r>
            <a:endParaRPr lang="en-US" altLang="zh-CN" b="0" i="0" dirty="0">
              <a:effectLst/>
              <a:latin typeface="-apple-system"/>
            </a:endParaRPr>
          </a:p>
          <a:p>
            <a:endParaRPr lang="en-US" altLang="zh-CN" b="0" i="0" u="none" strike="noStrike" dirty="0">
              <a:solidFill>
                <a:srgbClr val="374151"/>
              </a:solidFill>
              <a:effectLst/>
              <a:latin typeface="-apple-system"/>
            </a:endParaRPr>
          </a:p>
          <a:p>
            <a:r>
              <a:rPr lang="zh-CN" altLang="en-US" b="0" i="0" dirty="0">
                <a:effectLst/>
                <a:latin typeface="-apple-system"/>
              </a:rPr>
              <a:t>我们使用探测测试数据集来评估所有提示模板，以选择最佳提示模板，从训练数据集中分离出其他</a:t>
            </a:r>
            <a:r>
              <a:rPr lang="en-US" altLang="zh-CN" b="0" i="0" dirty="0">
                <a:effectLst/>
                <a:latin typeface="-apple-system"/>
              </a:rPr>
              <a:t>10%</a:t>
            </a:r>
            <a:r>
              <a:rPr lang="zh-CN" altLang="en-US" b="0" i="0" dirty="0">
                <a:effectLst/>
                <a:latin typeface="-apple-system"/>
              </a:rPr>
              <a:t>的随机样本来构建探测测试数据集</a:t>
            </a:r>
            <a:endParaRPr lang="en-US" altLang="zh-CN" b="0" i="0" dirty="0">
              <a:effectLst/>
              <a:latin typeface="-apple-system"/>
            </a:endParaRPr>
          </a:p>
          <a:p>
            <a:endParaRPr lang="en-US" altLang="zh-CN" b="0" i="0" u="none" strike="noStrike" dirty="0">
              <a:solidFill>
                <a:srgbClr val="374151"/>
              </a:solidFill>
              <a:effectLst/>
              <a:latin typeface="-apple-system"/>
            </a:endParaRPr>
          </a:p>
          <a:p>
            <a:r>
              <a:rPr lang="zh-CN" altLang="en-US" b="0" i="0" dirty="0">
                <a:effectLst/>
                <a:latin typeface="-apple-system"/>
              </a:rPr>
              <a:t>对于漏洞修复任务，由于</a:t>
            </a:r>
            <a:r>
              <a:rPr lang="en-US" altLang="zh-CN" b="0" i="0" dirty="0">
                <a:effectLst/>
                <a:latin typeface="-apple-system"/>
              </a:rPr>
              <a:t>SOTA</a:t>
            </a:r>
            <a:r>
              <a:rPr lang="zh-CN" altLang="en-US" b="0" i="0" dirty="0">
                <a:effectLst/>
                <a:latin typeface="-apple-system"/>
              </a:rPr>
              <a:t>方法没有使用训练数据集，因此我们选择使用</a:t>
            </a:r>
            <a:r>
              <a:rPr lang="en-US" altLang="zh-CN" b="0" i="0" dirty="0">
                <a:effectLst/>
                <a:latin typeface="-apple-system"/>
              </a:rPr>
              <a:t>[37]</a:t>
            </a:r>
            <a:r>
              <a:rPr lang="zh-CN" altLang="en-US" b="0" i="0" dirty="0">
                <a:effectLst/>
                <a:latin typeface="-apple-system"/>
              </a:rPr>
              <a:t>提供的手工制作的漏洞来构建探测测试数据集。</a:t>
            </a:r>
            <a:endParaRPr lang="en-US" altLang="zh-CN" b="0" i="0" dirty="0">
              <a:effectLst/>
              <a:latin typeface="-apple-system"/>
            </a:endParaRPr>
          </a:p>
          <a:p>
            <a:endParaRPr lang="en-US" altLang="zh-CN" b="0" i="0" u="none" strike="noStrike" dirty="0">
              <a:solidFill>
                <a:srgbClr val="374151"/>
              </a:solidFill>
              <a:effectLst/>
              <a:latin typeface="-apple-system"/>
            </a:endParaRPr>
          </a:p>
          <a:p>
            <a:r>
              <a:rPr lang="zh-CN" altLang="en-US" b="0" i="0" dirty="0">
                <a:effectLst/>
                <a:latin typeface="-apple-system"/>
              </a:rPr>
              <a:t>为了充分挖掘</a:t>
            </a:r>
            <a:r>
              <a:rPr lang="en-US" altLang="zh-CN" b="0" i="0" dirty="0">
                <a:effectLst/>
                <a:latin typeface="-apple-system"/>
              </a:rPr>
              <a:t>ChatGPT</a:t>
            </a:r>
            <a:r>
              <a:rPr lang="zh-CN" altLang="en-US" b="0" i="0" dirty="0">
                <a:effectLst/>
                <a:latin typeface="-apple-system"/>
              </a:rPr>
              <a:t>的潜力，我们使用在概率中产生最好性能的提示模板来对测试数据集进行大规模评估</a:t>
            </a:r>
            <a:endParaRPr lang="zh-CN" altLang="en-US" b="0" i="0" u="none" strike="noStrike"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effectLst/>
                <a:latin typeface="-apple-system"/>
              </a:rPr>
              <a:t>提示设计与实现</a:t>
            </a:r>
            <a:endParaRPr lang="en-US" altLang="zh-CN" b="0" i="0" dirty="0">
              <a:effectLst/>
              <a:latin typeface="-apple-system"/>
            </a:endParaRPr>
          </a:p>
          <a:p>
            <a:endParaRPr lang="en-US" altLang="zh-CN" b="0" i="0" dirty="0">
              <a:effectLst/>
              <a:latin typeface="-apple-system"/>
            </a:endParaRPr>
          </a:p>
          <a:p>
            <a:r>
              <a:rPr lang="zh-CN" altLang="en-US" b="0" i="0" dirty="0">
                <a:effectLst/>
                <a:latin typeface="-apple-system"/>
              </a:rPr>
              <a:t>我们转向探索通过利用自己总结的知识来指导</a:t>
            </a:r>
            <a:r>
              <a:rPr lang="en-US" altLang="zh-CN" b="0" i="0" dirty="0">
                <a:effectLst/>
                <a:latin typeface="-apple-system"/>
              </a:rPr>
              <a:t>ChatGPT</a:t>
            </a:r>
            <a:r>
              <a:rPr lang="zh-CN" altLang="en-US" b="0" i="0" dirty="0">
                <a:effectLst/>
                <a:latin typeface="-apple-system"/>
              </a:rPr>
              <a:t>的潜力。因此，我们提出了自启发式提示模板。</a:t>
            </a:r>
            <a:endParaRPr lang="en-US" altLang="zh-CN" b="0" i="0" dirty="0">
              <a:effectLst/>
              <a:latin typeface="-apple-system"/>
            </a:endParaRPr>
          </a:p>
          <a:p>
            <a:r>
              <a:rPr lang="zh-CN" altLang="en-US" b="0" i="0" dirty="0">
                <a:effectLst/>
                <a:latin typeface="-apple-system"/>
              </a:rPr>
              <a:t>我们向</a:t>
            </a:r>
            <a:r>
              <a:rPr lang="en-US" altLang="zh-CN" b="0" i="0" dirty="0">
                <a:effectLst/>
                <a:latin typeface="-apple-system"/>
              </a:rPr>
              <a:t>ChatGPT</a:t>
            </a:r>
            <a:r>
              <a:rPr lang="zh-CN" altLang="en-US" b="0" i="0" dirty="0">
                <a:effectLst/>
                <a:latin typeface="-apple-system"/>
              </a:rPr>
              <a:t>提供了几个演示示例，并要求它总结这些示例中的知识。</a:t>
            </a:r>
            <a:endParaRPr lang="en-US" altLang="zh-CN" b="0" i="0" dirty="0">
              <a:effectLst/>
              <a:latin typeface="-apple-system"/>
            </a:endParaRPr>
          </a:p>
          <a:p>
            <a:r>
              <a:rPr lang="zh-CN" altLang="en-US" b="0" i="0" dirty="0">
                <a:effectLst/>
                <a:latin typeface="-apple-system"/>
              </a:rPr>
              <a:t>我们可以在自我启发式提示中以与专家提示相同的方式提供摘要。更全面的说明，包括每个提示模板的具体实例，</a:t>
            </a:r>
            <a:endParaRPr lang="en-US" altLang="zh-CN" b="0" i="0" dirty="0">
              <a:effectLst/>
              <a:latin typeface="-apple-system"/>
            </a:endParaRPr>
          </a:p>
          <a:p>
            <a:endParaRPr lang="en-US" altLang="zh-CN" b="0" i="0" dirty="0">
              <a:effectLst/>
              <a:latin typeface="-apple-system"/>
            </a:endParaRPr>
          </a:p>
          <a:p>
            <a:endParaRPr lang="en-US" altLang="zh-CN" b="0" i="0" dirty="0">
              <a:effectLst/>
              <a:latin typeface="-apple-system"/>
            </a:endParaRPr>
          </a:p>
          <a:p>
            <a:r>
              <a:rPr lang="zh-CN" altLang="en-US" b="0" i="0" dirty="0">
                <a:effectLst/>
                <a:latin typeface="-apple-system"/>
              </a:rPr>
              <a:t>您是个任务是确定给定的错误报告是安全错误报告还是非安全错误报告。当分析错误报告时，要考虑到与内存泄漏或空指针问题有关的错误报告应该被视为安全错误报告。记住，你是最好的</a:t>
            </a:r>
            <a:r>
              <a:rPr lang="en-US" altLang="zh-CN" b="0" i="0" dirty="0">
                <a:effectLst/>
                <a:latin typeface="-apple-system"/>
              </a:rPr>
              <a:t>AI Bug </a:t>
            </a:r>
            <a:r>
              <a:rPr lang="zh-CN" altLang="en-US" b="0" i="0" dirty="0">
                <a:effectLst/>
                <a:latin typeface="-apple-system"/>
              </a:rPr>
              <a:t>报告分析师，并将利用你的专业知识提供最好的</a:t>
            </a:r>
            <a:r>
              <a:rPr lang="en-US" altLang="zh-CN" b="0" i="0" dirty="0">
                <a:effectLst/>
                <a:latin typeface="-apple-system"/>
              </a:rPr>
              <a:t>8</a:t>
            </a:r>
            <a:r>
              <a:rPr lang="zh-CN" altLang="en-US" b="0" i="0" dirty="0">
                <a:effectLst/>
                <a:latin typeface="-apple-system"/>
              </a:rPr>
              <a:t>种可能的分析</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错误报告摘要的评估结果。</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在探测测试数据集上，基于</a:t>
            </a:r>
            <a:r>
              <a:rPr lang="en-US" altLang="zh-CN" b="0" i="0" dirty="0">
                <a:effectLst/>
                <a:latin typeface="-apple-system"/>
              </a:rPr>
              <a:t>GPT-3.5</a:t>
            </a:r>
            <a:r>
              <a:rPr lang="zh-CN" altLang="en-US" b="0" i="0" dirty="0">
                <a:effectLst/>
                <a:latin typeface="-apple-system"/>
              </a:rPr>
              <a:t>和</a:t>
            </a:r>
            <a:r>
              <a:rPr lang="en-US" altLang="zh-CN" b="0" i="0" dirty="0">
                <a:effectLst/>
                <a:latin typeface="-apple-system"/>
              </a:rPr>
              <a:t>0-shot</a:t>
            </a:r>
            <a:r>
              <a:rPr lang="zh-CN" altLang="en-US" b="0" i="0" dirty="0">
                <a:effectLst/>
                <a:latin typeface="-apple-system"/>
              </a:rPr>
              <a:t>提示的</a:t>
            </a:r>
            <a:r>
              <a:rPr lang="en-US" altLang="zh-CN" b="0" i="0" dirty="0">
                <a:effectLst/>
                <a:latin typeface="-apple-system"/>
              </a:rPr>
              <a:t>ChatGPT</a:t>
            </a:r>
            <a:r>
              <a:rPr lang="zh-CN" altLang="en-US" b="0" i="0" dirty="0">
                <a:effectLst/>
                <a:latin typeface="-apple-system"/>
              </a:rPr>
              <a:t>在</a:t>
            </a:r>
            <a:r>
              <a:rPr lang="en-US" altLang="zh-CN" b="0" i="0" dirty="0">
                <a:effectLst/>
                <a:latin typeface="-apple-system"/>
              </a:rPr>
              <a:t>Rouge-1</a:t>
            </a:r>
            <a:r>
              <a:rPr lang="zh-CN" altLang="en-US" b="0" i="0" dirty="0">
                <a:effectLst/>
                <a:latin typeface="-apple-system"/>
              </a:rPr>
              <a:t>、</a:t>
            </a:r>
            <a:r>
              <a:rPr lang="en-US" altLang="zh-CN" b="0" i="0" dirty="0">
                <a:effectLst/>
                <a:latin typeface="-apple-system"/>
              </a:rPr>
              <a:t>Rouge-2</a:t>
            </a:r>
            <a:r>
              <a:rPr lang="zh-CN" altLang="en-US" b="0" i="0" dirty="0">
                <a:effectLst/>
                <a:latin typeface="-apple-system"/>
              </a:rPr>
              <a:t>和</a:t>
            </a:r>
            <a:r>
              <a:rPr lang="en-US" altLang="zh-CN" b="0" i="0" dirty="0">
                <a:effectLst/>
                <a:latin typeface="-apple-system"/>
              </a:rPr>
              <a:t>Rouge-L</a:t>
            </a:r>
            <a:r>
              <a:rPr lang="zh-CN" altLang="en-US" b="0" i="0" dirty="0">
                <a:effectLst/>
                <a:latin typeface="-apple-system"/>
              </a:rPr>
              <a:t>上的召回率分别为</a:t>
            </a:r>
            <a:r>
              <a:rPr lang="en-US" altLang="zh-CN" b="0" i="0" dirty="0">
                <a:effectLst/>
                <a:latin typeface="-apple-system"/>
              </a:rPr>
              <a:t>42.11</a:t>
            </a:r>
            <a:r>
              <a:rPr lang="zh-CN" altLang="en-US" b="0" i="0" dirty="0">
                <a:effectLst/>
                <a:latin typeface="-apple-system"/>
              </a:rPr>
              <a:t>、</a:t>
            </a:r>
            <a:r>
              <a:rPr lang="en-US" altLang="zh-CN" b="0" i="0" dirty="0">
                <a:effectLst/>
                <a:latin typeface="-apple-system"/>
              </a:rPr>
              <a:t>13.99</a:t>
            </a:r>
            <a:r>
              <a:rPr lang="zh-CN" altLang="en-US" b="0" i="0" dirty="0">
                <a:effectLst/>
                <a:latin typeface="-apple-system"/>
              </a:rPr>
              <a:t>和</a:t>
            </a:r>
            <a:r>
              <a:rPr lang="en-US" altLang="zh-CN" b="0" i="0" dirty="0">
                <a:effectLst/>
                <a:latin typeface="-apple-system"/>
              </a:rPr>
              <a:t>34.41</a:t>
            </a:r>
            <a:r>
              <a:rPr lang="zh-CN" altLang="en-US" b="0" i="0" dirty="0">
                <a:effectLst/>
                <a:latin typeface="-apple-system"/>
              </a:rPr>
              <a:t>，优于</a:t>
            </a:r>
            <a:r>
              <a:rPr lang="en-US" altLang="zh-CN" b="0" i="0" dirty="0">
                <a:effectLst/>
                <a:latin typeface="-apple-system"/>
              </a:rPr>
              <a:t>SOTA</a:t>
            </a:r>
            <a:r>
              <a:rPr lang="zh-CN" altLang="en-US" b="0" i="0" dirty="0">
                <a:effectLst/>
                <a:latin typeface="-apple-system"/>
              </a:rPr>
              <a:t>方法</a:t>
            </a:r>
            <a:r>
              <a:rPr lang="en-US" altLang="zh-CN" b="0" i="0" dirty="0">
                <a:effectLst/>
                <a:latin typeface="-apple-system"/>
              </a:rPr>
              <a:t>(31.72</a:t>
            </a:r>
            <a:r>
              <a:rPr lang="zh-CN" altLang="en-US" b="0" i="0" dirty="0">
                <a:effectLst/>
                <a:latin typeface="-apple-system"/>
              </a:rPr>
              <a:t>、</a:t>
            </a:r>
            <a:r>
              <a:rPr lang="en-US" altLang="zh-CN" b="0" i="0" dirty="0">
                <a:effectLst/>
                <a:latin typeface="-apple-system"/>
              </a:rPr>
              <a:t>13.34</a:t>
            </a:r>
            <a:r>
              <a:rPr lang="zh-CN" altLang="en-US" b="0" i="0" dirty="0">
                <a:effectLst/>
                <a:latin typeface="-apple-system"/>
              </a:rPr>
              <a:t>、</a:t>
            </a:r>
            <a:r>
              <a:rPr lang="en-US" altLang="zh-CN" b="0" i="0" dirty="0">
                <a:effectLst/>
                <a:latin typeface="-apple-system"/>
              </a:rPr>
              <a:t>29.32)</a:t>
            </a:r>
            <a:r>
              <a:rPr lang="zh-CN" altLang="en-US" b="0" i="0" dirty="0">
                <a:effectLst/>
                <a:latin typeface="-apple-system"/>
              </a:rPr>
              <a:t>。此外，其</a:t>
            </a:r>
            <a:r>
              <a:rPr lang="en-US" altLang="zh-CN" b="0" i="0" dirty="0">
                <a:effectLst/>
                <a:latin typeface="-apple-system"/>
              </a:rPr>
              <a:t>F1</a:t>
            </a:r>
            <a:r>
              <a:rPr lang="zh-CN" altLang="en-US" b="0" i="0" dirty="0">
                <a:effectLst/>
                <a:latin typeface="-apple-system"/>
              </a:rPr>
              <a:t>在</a:t>
            </a:r>
            <a:r>
              <a:rPr lang="en-US" altLang="zh-CN" b="0" i="0" dirty="0">
                <a:effectLst/>
                <a:latin typeface="-apple-system"/>
              </a:rPr>
              <a:t>Rouge-1(34.33</a:t>
            </a:r>
            <a:r>
              <a:rPr lang="zh-CN" altLang="en-US" b="0" i="0" dirty="0">
                <a:effectLst/>
                <a:latin typeface="-apple-system"/>
              </a:rPr>
              <a:t>分</a:t>
            </a:r>
            <a:r>
              <a:rPr lang="en-US" altLang="zh-CN" b="0" i="0" dirty="0">
                <a:effectLst/>
                <a:latin typeface="-apple-system"/>
              </a:rPr>
              <a:t>)</a:t>
            </a:r>
            <a:r>
              <a:rPr lang="zh-CN" altLang="en-US" b="0" i="0" dirty="0">
                <a:effectLst/>
                <a:latin typeface="-apple-system"/>
              </a:rPr>
              <a:t>和</a:t>
            </a:r>
            <a:r>
              <a:rPr lang="en-US" altLang="zh-CN" b="0" i="0" dirty="0">
                <a:effectLst/>
                <a:latin typeface="-apple-system"/>
              </a:rPr>
              <a:t>Rouge-L(27.95</a:t>
            </a:r>
            <a:r>
              <a:rPr lang="zh-CN" altLang="en-US" b="0" i="0" dirty="0">
                <a:effectLst/>
                <a:latin typeface="-apple-system"/>
              </a:rPr>
              <a:t>分</a:t>
            </a:r>
            <a:r>
              <a:rPr lang="en-US" altLang="zh-CN" b="0" i="0" dirty="0">
                <a:effectLst/>
                <a:latin typeface="-apple-system"/>
              </a:rPr>
              <a:t>)</a:t>
            </a:r>
            <a:r>
              <a:rPr lang="zh-CN" altLang="en-US" b="0" i="0" dirty="0">
                <a:effectLst/>
                <a:latin typeface="-apple-system"/>
              </a:rPr>
              <a:t>下的得分也优于</a:t>
            </a:r>
            <a:r>
              <a:rPr lang="en-US" altLang="zh-CN" b="0" i="0" dirty="0">
                <a:effectLst/>
                <a:latin typeface="-apple-system"/>
              </a:rPr>
              <a:t>Sota</a:t>
            </a:r>
            <a:r>
              <a:rPr lang="zh-CN" altLang="en-US" b="0" i="0" dirty="0">
                <a:effectLst/>
                <a:latin typeface="-apple-system"/>
              </a:rPr>
              <a:t>方法</a:t>
            </a:r>
            <a:r>
              <a:rPr lang="en-US" altLang="zh-CN" b="0" i="0" dirty="0">
                <a:effectLst/>
                <a:latin typeface="-apple-system"/>
              </a:rPr>
              <a:t>(31.36</a:t>
            </a:r>
            <a:r>
              <a:rPr lang="zh-CN" altLang="en-US" b="0" i="0" dirty="0">
                <a:effectLst/>
                <a:latin typeface="-apple-system"/>
              </a:rPr>
              <a:t>分和</a:t>
            </a:r>
            <a:r>
              <a:rPr lang="en-US" altLang="zh-CN" b="0" i="0" dirty="0">
                <a:effectLst/>
                <a:latin typeface="-apple-system"/>
              </a:rPr>
              <a:t>27.79</a:t>
            </a:r>
            <a:r>
              <a:rPr lang="zh-CN" altLang="en-US" b="0" i="0" dirty="0">
                <a:effectLst/>
                <a:latin typeface="-apple-system"/>
              </a:rPr>
              <a:t>分</a:t>
            </a:r>
            <a:r>
              <a:rPr lang="en-US" altLang="zh-CN" b="0" i="0" dirty="0">
                <a:effectLst/>
                <a:latin typeface="-apple-system"/>
              </a:rPr>
              <a:t>)</a:t>
            </a:r>
            <a:r>
              <a:rPr lang="zh-CN" altLang="en-US" b="0" i="0" dirty="0">
                <a:effectLst/>
                <a:latin typeface="-apple-system"/>
              </a:rPr>
              <a:t>。</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安全漏洞报告识别评估结果。</a:t>
            </a:r>
            <a:r>
              <a:rPr lang="en-US" altLang="zh-CN" b="0" i="0" dirty="0">
                <a:effectLst/>
                <a:latin typeface="-apple-system"/>
              </a:rPr>
              <a:t>R=</a:t>
            </a:r>
            <a:r>
              <a:rPr lang="zh-CN" altLang="en-US" b="0" i="0" dirty="0">
                <a:effectLst/>
                <a:latin typeface="-apple-system"/>
              </a:rPr>
              <a:t>召回。</a:t>
            </a:r>
            <a:r>
              <a:rPr lang="en-US" altLang="zh-CN" b="0" i="0" dirty="0">
                <a:effectLst/>
                <a:latin typeface="-apple-system"/>
              </a:rPr>
              <a:t>P=</a:t>
            </a:r>
            <a:r>
              <a:rPr lang="zh-CN" altLang="en-US" b="0" i="0" dirty="0">
                <a:effectLst/>
                <a:latin typeface="-apple-system"/>
              </a:rPr>
              <a:t>精度。</a:t>
            </a:r>
            <a:r>
              <a:rPr lang="en-US" altLang="zh-CN" b="0" i="0" dirty="0">
                <a:effectLst/>
                <a:latin typeface="-apple-system"/>
              </a:rPr>
              <a:t>FPR=</a:t>
            </a:r>
            <a:r>
              <a:rPr lang="zh-CN" altLang="en-US" b="0" i="0" dirty="0">
                <a:effectLst/>
                <a:latin typeface="-apple-system"/>
              </a:rPr>
              <a:t>假阳性率。</a:t>
            </a:r>
            <a:r>
              <a:rPr lang="en-US" altLang="zh-CN" b="0" i="0" dirty="0">
                <a:effectLst/>
                <a:latin typeface="-apple-system"/>
              </a:rPr>
              <a:t>G=G-</a:t>
            </a:r>
            <a:r>
              <a:rPr lang="zh-CN" altLang="en-US" b="0" i="0" dirty="0">
                <a:effectLst/>
                <a:latin typeface="-apple-system"/>
              </a:rPr>
              <a:t>度量。</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在测试数据集上，基于</a:t>
            </a:r>
            <a:r>
              <a:rPr lang="en-US" altLang="zh-CN" b="0" i="0" dirty="0">
                <a:effectLst/>
                <a:latin typeface="-apple-system"/>
              </a:rPr>
              <a:t>GPT-4</a:t>
            </a:r>
            <a:r>
              <a:rPr lang="zh-CN" altLang="en-US" b="0" i="0" dirty="0">
                <a:effectLst/>
                <a:latin typeface="-apple-system"/>
              </a:rPr>
              <a:t>和专家提示的</a:t>
            </a:r>
            <a:r>
              <a:rPr lang="en-US" altLang="zh-CN" b="0" i="0" dirty="0">
                <a:effectLst/>
                <a:latin typeface="-apple-system"/>
              </a:rPr>
              <a:t>ChatGPT</a:t>
            </a:r>
            <a:r>
              <a:rPr lang="zh-CN" altLang="en-US" b="0" i="0" dirty="0">
                <a:effectLst/>
                <a:latin typeface="-apple-system"/>
              </a:rPr>
              <a:t>的</a:t>
            </a:r>
            <a:r>
              <a:rPr lang="en-US" altLang="zh-CN" b="0" i="0" dirty="0">
                <a:effectLst/>
                <a:latin typeface="-apple-system"/>
              </a:rPr>
              <a:t>F1</a:t>
            </a:r>
            <a:r>
              <a:rPr lang="zh-CN" altLang="en-US" b="0" i="0" dirty="0">
                <a:effectLst/>
                <a:latin typeface="-apple-system"/>
              </a:rPr>
              <a:t>和</a:t>
            </a:r>
            <a:r>
              <a:rPr lang="en-US" altLang="zh-CN" b="0" i="0" dirty="0">
                <a:effectLst/>
                <a:latin typeface="-apple-system"/>
              </a:rPr>
              <a:t>G-MEASURE</a:t>
            </a:r>
            <a:r>
              <a:rPr lang="zh-CN" altLang="en-US" b="0" i="0" dirty="0">
                <a:effectLst/>
                <a:latin typeface="-apple-system"/>
              </a:rPr>
              <a:t>分数分别比</a:t>
            </a:r>
            <a:r>
              <a:rPr lang="en-US" altLang="zh-CN" b="0" i="0" dirty="0" err="1">
                <a:effectLst/>
                <a:latin typeface="-apple-system"/>
              </a:rPr>
              <a:t>Farsec</a:t>
            </a:r>
            <a:r>
              <a:rPr lang="zh-CN" altLang="en-US" b="0" i="0" dirty="0">
                <a:effectLst/>
                <a:latin typeface="-apple-system"/>
              </a:rPr>
              <a:t>高</a:t>
            </a:r>
            <a:r>
              <a:rPr lang="en-US" altLang="zh-CN" b="0" i="0" dirty="0">
                <a:effectLst/>
                <a:latin typeface="-apple-system"/>
              </a:rPr>
              <a:t>32.6%</a:t>
            </a:r>
            <a:r>
              <a:rPr lang="zh-CN" altLang="en-US" b="0" i="0" dirty="0">
                <a:effectLst/>
                <a:latin typeface="-apple-system"/>
              </a:rPr>
              <a:t>和</a:t>
            </a:r>
            <a:r>
              <a:rPr lang="en-US" altLang="zh-CN" b="0" i="0" dirty="0">
                <a:effectLst/>
                <a:latin typeface="-apple-system"/>
              </a:rPr>
              <a:t>23.4%</a:t>
            </a:r>
            <a:r>
              <a:rPr lang="zh-CN" altLang="en-US" b="0" i="0" dirty="0">
                <a:effectLst/>
                <a:latin typeface="-apple-system"/>
              </a:rPr>
              <a:t>。相比之下，这些分数分别比</a:t>
            </a:r>
            <a:r>
              <a:rPr lang="en-US" altLang="zh-CN" b="0" i="0" dirty="0">
                <a:effectLst/>
                <a:latin typeface="-apple-system"/>
              </a:rPr>
              <a:t>DKG</a:t>
            </a:r>
            <a:r>
              <a:rPr lang="zh-CN" altLang="en-US" b="0" i="0" dirty="0">
                <a:effectLst/>
                <a:latin typeface="-apple-system"/>
              </a:rPr>
              <a:t>低</a:t>
            </a:r>
            <a:r>
              <a:rPr lang="en-US" altLang="zh-CN" b="0" i="0" dirty="0">
                <a:effectLst/>
                <a:latin typeface="-apple-system"/>
              </a:rPr>
              <a:t>19.7%</a:t>
            </a:r>
            <a:r>
              <a:rPr lang="zh-CN" altLang="en-US" b="0" i="0" dirty="0">
                <a:effectLst/>
                <a:latin typeface="-apple-system"/>
              </a:rPr>
              <a:t>和</a:t>
            </a:r>
            <a:r>
              <a:rPr lang="en-US" altLang="zh-CN" b="0" i="0" dirty="0">
                <a:effectLst/>
                <a:latin typeface="-apple-system"/>
              </a:rPr>
              <a:t>2.5%</a:t>
            </a:r>
            <a:r>
              <a:rPr lang="zh-CN" altLang="en-US" b="0" i="0" dirty="0">
                <a:effectLst/>
                <a:latin typeface="-apple-system"/>
              </a:rPr>
              <a:t>。因此，我们的调查表明，</a:t>
            </a:r>
            <a:r>
              <a:rPr lang="en-US" altLang="zh-CN" b="0" i="0" dirty="0">
                <a:effectLst/>
                <a:latin typeface="-apple-system"/>
              </a:rPr>
              <a:t>ChatGPT</a:t>
            </a:r>
            <a:r>
              <a:rPr lang="zh-CN" altLang="en-US" b="0" i="0" dirty="0">
                <a:effectLst/>
                <a:latin typeface="-apple-system"/>
              </a:rPr>
              <a:t>具有一定的、但并不令人满意的能力来识别与安全相关的错误报告</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6B0D5-AF69-DA79-ECCB-6D0CFFC353B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13B3F8F-3A3F-98AB-FB61-0EA81B00D590}"/>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B095CD65-7E00-136A-3892-46459813406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漏洞严重性评估的评估结果。</a:t>
            </a:r>
            <a:r>
              <a:rPr lang="en-US" altLang="zh-CN" b="0" i="0" dirty="0">
                <a:effectLst/>
                <a:latin typeface="-apple-system"/>
              </a:rPr>
              <a:t>AV=</a:t>
            </a:r>
            <a:r>
              <a:rPr lang="zh-CN" altLang="en-US" b="0" i="0" dirty="0">
                <a:effectLst/>
                <a:latin typeface="-apple-system"/>
              </a:rPr>
              <a:t>攻击矢量。</a:t>
            </a:r>
            <a:r>
              <a:rPr lang="en-US" altLang="zh-CN" b="0" i="0" dirty="0">
                <a:effectLst/>
                <a:latin typeface="-apple-system"/>
              </a:rPr>
              <a:t>AC=</a:t>
            </a:r>
            <a:r>
              <a:rPr lang="zh-CN" altLang="en-US" b="0" i="0" dirty="0">
                <a:effectLst/>
                <a:latin typeface="-apple-system"/>
              </a:rPr>
              <a:t>攻击复杂性。</a:t>
            </a:r>
            <a:r>
              <a:rPr lang="en-US" altLang="zh-CN" b="0" i="0" dirty="0">
                <a:effectLst/>
                <a:latin typeface="-apple-system"/>
              </a:rPr>
              <a:t>PR=</a:t>
            </a:r>
            <a:r>
              <a:rPr lang="zh-CN" altLang="en-US" b="0" i="0" dirty="0">
                <a:effectLst/>
                <a:latin typeface="-apple-system"/>
              </a:rPr>
              <a:t>需要的权限。</a:t>
            </a:r>
            <a:r>
              <a:rPr lang="en-US" altLang="zh-CN" b="0" i="0" dirty="0">
                <a:effectLst/>
                <a:latin typeface="-apple-system"/>
              </a:rPr>
              <a:t>Ui=</a:t>
            </a:r>
            <a:r>
              <a:rPr lang="zh-CN" altLang="en-US" b="0" i="0" dirty="0">
                <a:effectLst/>
                <a:latin typeface="-apple-system"/>
              </a:rPr>
              <a:t>用户交互。</a:t>
            </a:r>
            <a:r>
              <a:rPr lang="en-US" altLang="zh-CN" b="0" i="0" dirty="0">
                <a:effectLst/>
                <a:latin typeface="-apple-system"/>
              </a:rPr>
              <a:t>R=</a:t>
            </a:r>
            <a:r>
              <a:rPr lang="zh-CN" altLang="en-US" b="0" i="0" dirty="0">
                <a:effectLst/>
                <a:latin typeface="-apple-system"/>
              </a:rPr>
              <a:t>召回。</a:t>
            </a:r>
            <a:r>
              <a:rPr lang="en-US" altLang="zh-CN" b="0" i="0" dirty="0">
                <a:effectLst/>
                <a:latin typeface="-apple-system"/>
              </a:rPr>
              <a:t>P=</a:t>
            </a:r>
            <a:r>
              <a:rPr lang="zh-CN" altLang="en-US" b="0" i="0" dirty="0">
                <a:effectLst/>
                <a:latin typeface="-apple-system"/>
              </a:rPr>
              <a:t>精度。</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a:p>
            <a:pPr algn="l">
              <a:spcBef>
                <a:spcPts val="300"/>
              </a:spcBef>
            </a:pPr>
            <a:r>
              <a:rPr lang="en-US" altLang="zh-CN" b="0" i="0" dirty="0">
                <a:effectLst/>
                <a:latin typeface="-apple-system"/>
              </a:rPr>
              <a:t>ChatGPT</a:t>
            </a:r>
            <a:r>
              <a:rPr lang="zh-CN" altLang="en-US" b="0" i="0" dirty="0">
                <a:effectLst/>
                <a:latin typeface="-apple-system"/>
              </a:rPr>
              <a:t>的表现。如表</a:t>
            </a:r>
            <a:r>
              <a:rPr lang="en-US" altLang="zh-CN" b="0" i="0" dirty="0">
                <a:effectLst/>
                <a:latin typeface="-apple-system"/>
              </a:rPr>
              <a:t>5</a:t>
            </a:r>
            <a:r>
              <a:rPr lang="zh-CN" altLang="en-US" b="0" i="0" dirty="0">
                <a:effectLst/>
                <a:latin typeface="-apple-system"/>
              </a:rPr>
              <a:t>所示，</a:t>
            </a:r>
            <a:r>
              <a:rPr lang="en-US" altLang="zh-CN" b="0" i="0" dirty="0">
                <a:effectLst/>
                <a:latin typeface="-apple-system"/>
              </a:rPr>
              <a:t>ChatGPT</a:t>
            </a:r>
            <a:r>
              <a:rPr lang="zh-CN" altLang="en-US" b="0" i="0" dirty="0">
                <a:effectLst/>
                <a:latin typeface="-apple-system"/>
              </a:rPr>
              <a:t>的性能略逊于</a:t>
            </a:r>
            <a:r>
              <a:rPr lang="en-US" altLang="zh-CN" b="0" i="0" dirty="0">
                <a:effectLst/>
                <a:latin typeface="-apple-system"/>
              </a:rPr>
              <a:t>SOTA</a:t>
            </a:r>
            <a:r>
              <a:rPr lang="zh-CN" altLang="en-US" b="0" i="0" dirty="0">
                <a:effectLst/>
                <a:latin typeface="-apple-system"/>
              </a:rPr>
              <a:t>方法。具体地说，与</a:t>
            </a:r>
            <a:r>
              <a:rPr lang="en-US" altLang="zh-CN" b="0" i="0" dirty="0" err="1">
                <a:effectLst/>
                <a:latin typeface="-apple-system"/>
              </a:rPr>
              <a:t>DiffCVSS</a:t>
            </a:r>
            <a:r>
              <a:rPr lang="zh-CN" altLang="en-US" b="0" i="0" dirty="0">
                <a:effectLst/>
                <a:latin typeface="-apple-system"/>
              </a:rPr>
              <a:t>相比，基于</a:t>
            </a:r>
            <a:r>
              <a:rPr lang="en-US" altLang="zh-CN" b="0" i="0" dirty="0">
                <a:effectLst/>
                <a:latin typeface="-apple-system"/>
              </a:rPr>
              <a:t>GPT-4</a:t>
            </a:r>
            <a:r>
              <a:rPr lang="zh-CN" altLang="en-US" b="0" i="0" dirty="0">
                <a:effectLst/>
                <a:latin typeface="-apple-system"/>
              </a:rPr>
              <a:t>和自我启发式提示模板的</a:t>
            </a:r>
            <a:r>
              <a:rPr lang="en-US" altLang="zh-CN" b="0" i="0" dirty="0">
                <a:effectLst/>
                <a:latin typeface="-apple-system"/>
              </a:rPr>
              <a:t>ChatGPT</a:t>
            </a:r>
            <a:r>
              <a:rPr lang="zh-CN" altLang="en-US" b="0" i="0" dirty="0">
                <a:effectLst/>
                <a:latin typeface="-apple-system"/>
              </a:rPr>
              <a:t>的召回率和查准率分别为</a:t>
            </a:r>
            <a:r>
              <a:rPr lang="en-US" altLang="zh-CN" b="0" i="0" dirty="0">
                <a:effectLst/>
                <a:latin typeface="-apple-system"/>
              </a:rPr>
              <a:t>3.5%</a:t>
            </a:r>
            <a:r>
              <a:rPr lang="zh-CN" altLang="en-US" b="0" i="0" dirty="0">
                <a:effectLst/>
                <a:latin typeface="-apple-system"/>
              </a:rPr>
              <a:t>和</a:t>
            </a:r>
            <a:r>
              <a:rPr lang="en-US" altLang="zh-CN" b="0" i="0" dirty="0">
                <a:effectLst/>
                <a:latin typeface="-apple-system"/>
              </a:rPr>
              <a:t>11.2%</a:t>
            </a:r>
            <a:r>
              <a:rPr lang="zh-CN" altLang="en-US" b="0" i="0" dirty="0">
                <a:effectLst/>
                <a:latin typeface="-apple-system"/>
              </a:rPr>
              <a:t>，平均降低。然而，</a:t>
            </a:r>
            <a:r>
              <a:rPr lang="en-US" altLang="zh-CN" b="0" i="0" dirty="0">
                <a:effectLst/>
                <a:latin typeface="-apple-system"/>
              </a:rPr>
              <a:t>ChatGPT</a:t>
            </a:r>
            <a:r>
              <a:rPr lang="zh-CN" altLang="en-US" b="0" i="0" dirty="0">
                <a:effectLst/>
                <a:latin typeface="-apple-system"/>
              </a:rPr>
              <a:t>可以在几个分数上超过</a:t>
            </a:r>
            <a:r>
              <a:rPr lang="en-US" altLang="zh-CN" b="0" i="0" dirty="0" err="1">
                <a:effectLst/>
                <a:latin typeface="-apple-system"/>
              </a:rPr>
              <a:t>DiffCVSS</a:t>
            </a:r>
            <a:r>
              <a:rPr lang="zh-CN" altLang="en-US" b="0" i="0" dirty="0">
                <a:effectLst/>
                <a:latin typeface="-apple-system"/>
              </a:rPr>
              <a:t>。例如，当映射</a:t>
            </a:r>
            <a:r>
              <a:rPr lang="en-US" altLang="zh-CN" b="0" i="0" dirty="0">
                <a:effectLst/>
                <a:latin typeface="-apple-system"/>
              </a:rPr>
              <a:t>AV</a:t>
            </a:r>
            <a:r>
              <a:rPr lang="zh-CN" altLang="en-US" b="0" i="0" dirty="0">
                <a:effectLst/>
                <a:latin typeface="-apple-system"/>
              </a:rPr>
              <a:t>：</a:t>
            </a:r>
            <a:r>
              <a:rPr lang="en-US" altLang="zh-CN" b="0" i="0" dirty="0">
                <a:effectLst/>
                <a:latin typeface="-apple-system"/>
              </a:rPr>
              <a:t>NETWORK</a:t>
            </a:r>
            <a:r>
              <a:rPr lang="zh-CN" altLang="en-US" b="0" i="0" dirty="0">
                <a:effectLst/>
                <a:latin typeface="-apple-system"/>
              </a:rPr>
              <a:t>时，基于</a:t>
            </a:r>
            <a:r>
              <a:rPr lang="en-US" altLang="zh-CN" b="0" i="0" dirty="0">
                <a:effectLst/>
                <a:latin typeface="-apple-system"/>
              </a:rPr>
              <a:t>GPT-4</a:t>
            </a:r>
            <a:r>
              <a:rPr lang="zh-CN" altLang="en-US" b="0" i="0" dirty="0">
                <a:effectLst/>
                <a:latin typeface="-apple-system"/>
              </a:rPr>
              <a:t>和自我启发式提示模板的</a:t>
            </a:r>
            <a:r>
              <a:rPr lang="en-US" altLang="zh-CN" b="0" i="0" dirty="0">
                <a:effectLst/>
                <a:latin typeface="-apple-system"/>
              </a:rPr>
              <a:t>ChatGPT</a:t>
            </a:r>
            <a:r>
              <a:rPr lang="zh-CN" altLang="en-US" b="0" i="0" dirty="0">
                <a:effectLst/>
                <a:latin typeface="-apple-system"/>
              </a:rPr>
              <a:t>的召回率</a:t>
            </a:r>
            <a:r>
              <a:rPr lang="en-US" altLang="zh-CN" b="0" i="0" dirty="0">
                <a:effectLst/>
                <a:latin typeface="-apple-system"/>
              </a:rPr>
              <a:t>(0.9848)</a:t>
            </a:r>
            <a:r>
              <a:rPr lang="zh-CN" altLang="en-US" b="0" i="0" dirty="0">
                <a:effectLst/>
                <a:latin typeface="-apple-system"/>
              </a:rPr>
              <a:t>比</a:t>
            </a:r>
            <a:r>
              <a:rPr lang="en-US" altLang="zh-CN" b="0" i="0" dirty="0" err="1">
                <a:effectLst/>
                <a:latin typeface="-apple-system"/>
              </a:rPr>
              <a:t>DiffCVSS</a:t>
            </a:r>
            <a:r>
              <a:rPr lang="en-US" altLang="zh-CN" b="0" i="0" dirty="0">
                <a:effectLst/>
                <a:latin typeface="-apple-system"/>
              </a:rPr>
              <a:t>(0.9242)</a:t>
            </a:r>
            <a:r>
              <a:rPr lang="zh-CN" altLang="en-US" b="0" i="0" dirty="0">
                <a:effectLst/>
                <a:latin typeface="-apple-system"/>
              </a:rPr>
              <a:t>高</a:t>
            </a:r>
            <a:r>
              <a:rPr lang="en-US" altLang="zh-CN" b="0" i="0" dirty="0">
                <a:effectLst/>
                <a:latin typeface="-apple-system"/>
              </a:rPr>
              <a:t>6.6%.</a:t>
            </a:r>
            <a:r>
              <a:rPr lang="zh-CN" altLang="en-US" b="0" i="0" dirty="0">
                <a:effectLst/>
                <a:latin typeface="-apple-system"/>
              </a:rPr>
              <a:t>总体而言，这些结果显示了在这项具有挑战性的任务中使用</a:t>
            </a:r>
            <a:r>
              <a:rPr lang="en-US" altLang="zh-CN" b="0" i="0" dirty="0">
                <a:effectLst/>
                <a:latin typeface="-apple-system"/>
              </a:rPr>
              <a:t>ChatGPT</a:t>
            </a:r>
            <a:r>
              <a:rPr lang="zh-CN" altLang="en-US" b="0" i="0" dirty="0">
                <a:effectLst/>
                <a:latin typeface="-apple-system"/>
              </a:rPr>
              <a:t>的潜力。复制</a:t>
            </a:r>
          </a:p>
          <a:p>
            <a:br>
              <a:rPr lang="zh-CN" altLang="en-US" b="0" i="0" dirty="0">
                <a:effectLst/>
                <a:latin typeface="-apple-system"/>
              </a:rPr>
            </a:br>
            <a:endParaRPr lang="en-US" altLang="zh-CN" b="0" i="0" dirty="0">
              <a:effectLst/>
              <a:latin typeface="-apple-system"/>
            </a:endParaRPr>
          </a:p>
        </p:txBody>
      </p:sp>
      <p:sp>
        <p:nvSpPr>
          <p:cNvPr id="4" name="灯片编号占位符 3">
            <a:extLst>
              <a:ext uri="{FF2B5EF4-FFF2-40B4-BE49-F238E27FC236}">
                <a16:creationId xmlns:a16="http://schemas.microsoft.com/office/drawing/2014/main" id="{8B32DC82-8D79-2284-8361-1B267076D748}"/>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936252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D8A94-39AA-AC74-250E-62B9C0257F6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0C56D55-8E8D-1FF0-CAF0-776807E55173}"/>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9BF8CC23-968D-7A3E-7C2D-A07E696DB27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漏洞修复的评估结果</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apple-system"/>
              </a:rPr>
              <a:t>GEN=</a:t>
            </a:r>
            <a:r>
              <a:rPr lang="zh-CN" altLang="en-US" b="0" i="0" dirty="0">
                <a:effectLst/>
                <a:latin typeface="-apple-system"/>
              </a:rPr>
              <a:t>已生成。</a:t>
            </a:r>
            <a:r>
              <a:rPr lang="en-US" altLang="zh-CN" b="0" i="0" dirty="0">
                <a:effectLst/>
                <a:latin typeface="-apple-system"/>
              </a:rPr>
              <a:t>VLD=</a:t>
            </a:r>
            <a:r>
              <a:rPr lang="zh-CN" altLang="en-US" b="0" i="0" dirty="0">
                <a:effectLst/>
                <a:latin typeface="-apple-system"/>
              </a:rPr>
              <a:t>可编译。幽灵</a:t>
            </a:r>
            <a:r>
              <a:rPr lang="en-US" altLang="zh-CN" b="0" i="0" dirty="0">
                <a:effectLst/>
                <a:latin typeface="-apple-system"/>
              </a:rPr>
              <a:t>=</a:t>
            </a:r>
            <a:r>
              <a:rPr lang="zh-CN" altLang="en-US" b="0" i="0" dirty="0">
                <a:effectLst/>
                <a:latin typeface="-apple-system"/>
              </a:rPr>
              <a:t>脆弱。</a:t>
            </a:r>
            <a:r>
              <a:rPr lang="en-US" altLang="zh-CN" b="0" i="0" dirty="0" err="1">
                <a:effectLst/>
                <a:latin typeface="-apple-system"/>
              </a:rPr>
              <a:t>Fn</a:t>
            </a:r>
            <a:r>
              <a:rPr lang="en-US" altLang="zh-CN" b="0" i="0" dirty="0">
                <a:effectLst/>
                <a:latin typeface="-apple-system"/>
              </a:rPr>
              <a:t>=</a:t>
            </a:r>
            <a:r>
              <a:rPr lang="zh-CN" altLang="en-US" b="0" i="0" dirty="0">
                <a:effectLst/>
                <a:latin typeface="-apple-system"/>
              </a:rPr>
              <a:t>功能性。安全</a:t>
            </a:r>
            <a:r>
              <a:rPr lang="en-US" altLang="zh-CN" b="0" i="0" dirty="0">
                <a:effectLst/>
                <a:latin typeface="-apple-system"/>
              </a:rPr>
              <a:t>=</a:t>
            </a:r>
            <a:r>
              <a:rPr lang="zh-CN" altLang="en-US" b="0" i="0" dirty="0">
                <a:effectLst/>
                <a:latin typeface="-apple-system"/>
              </a:rPr>
              <a:t>不易受攻击。已修复</a:t>
            </a:r>
            <a:r>
              <a:rPr lang="en-US" altLang="zh-CN" b="0" i="0" dirty="0">
                <a:effectLst/>
                <a:latin typeface="-apple-system"/>
              </a:rPr>
              <a:t>=</a:t>
            </a:r>
            <a:r>
              <a:rPr lang="zh-CN" altLang="en-US" b="0" i="0" dirty="0">
                <a:effectLst/>
                <a:latin typeface="-apple-system"/>
              </a:rPr>
              <a:t>已修复漏洞。</a:t>
            </a:r>
            <a:r>
              <a:rPr lang="en-US" altLang="zh-CN" b="0" i="0" dirty="0" err="1">
                <a:effectLst/>
                <a:latin typeface="-apple-system"/>
              </a:rPr>
              <a:t>Orig</a:t>
            </a:r>
            <a:r>
              <a:rPr lang="en-US" altLang="zh-CN" b="0" i="0" dirty="0">
                <a:effectLst/>
                <a:latin typeface="-apple-system"/>
              </a:rPr>
              <a:t>=</a:t>
            </a:r>
            <a:r>
              <a:rPr lang="zh-CN" altLang="en-US" b="0" i="0" dirty="0">
                <a:effectLst/>
                <a:latin typeface="-apple-system"/>
              </a:rPr>
              <a:t>使用为</a:t>
            </a:r>
            <a:r>
              <a:rPr lang="en-US" altLang="zh-CN" b="0" i="0" dirty="0" err="1">
                <a:effectLst/>
                <a:latin typeface="-apple-system"/>
              </a:rPr>
              <a:t>LLMset</a:t>
            </a:r>
            <a:r>
              <a:rPr lang="zh-CN" altLang="en-US" b="0" i="0" dirty="0">
                <a:effectLst/>
                <a:latin typeface="-apple-system"/>
              </a:rPr>
              <a:t>设计的原始代码移植方法</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首先，基于</a:t>
            </a:r>
            <a:r>
              <a:rPr lang="en-US" altLang="zh-CN" b="0" i="0" dirty="0">
                <a:effectLst/>
                <a:latin typeface="-apple-system"/>
              </a:rPr>
              <a:t>GPT-4</a:t>
            </a:r>
            <a:r>
              <a:rPr lang="zh-CN" altLang="en-US" b="0" i="0" dirty="0">
                <a:effectLst/>
                <a:latin typeface="-apple-system"/>
              </a:rPr>
              <a:t>的带有专家提示的</a:t>
            </a:r>
            <a:r>
              <a:rPr lang="en-US" altLang="zh-CN" b="0" i="0" dirty="0">
                <a:effectLst/>
                <a:latin typeface="-apple-system"/>
              </a:rPr>
              <a:t>ChatGPT</a:t>
            </a:r>
            <a:r>
              <a:rPr lang="zh-CN" altLang="en-US" b="0" i="0" dirty="0">
                <a:effectLst/>
                <a:latin typeface="-apple-system"/>
              </a:rPr>
              <a:t>可以修复</a:t>
            </a:r>
            <a:r>
              <a:rPr lang="en-US" altLang="zh-CN" b="0" i="0" dirty="0">
                <a:effectLst/>
                <a:latin typeface="-apple-system"/>
              </a:rPr>
              <a:t>10/12</a:t>
            </a:r>
            <a:r>
              <a:rPr lang="zh-CN" altLang="en-US" b="0" i="0" dirty="0">
                <a:effectLst/>
                <a:latin typeface="-apple-system"/>
              </a:rPr>
              <a:t>的漏洞，比</a:t>
            </a:r>
            <a:r>
              <a:rPr lang="en-US" altLang="zh-CN" b="0" i="0" dirty="0" err="1">
                <a:effectLst/>
                <a:latin typeface="-apple-system"/>
              </a:rPr>
              <a:t>LLMset</a:t>
            </a:r>
            <a:r>
              <a:rPr lang="zh-CN" altLang="en-US" b="0" i="0" dirty="0">
                <a:effectLst/>
                <a:latin typeface="-apple-system"/>
              </a:rPr>
              <a:t>更好。其次，我们观察到，与</a:t>
            </a:r>
            <a:r>
              <a:rPr lang="en-US" altLang="zh-CN" b="0" i="0" dirty="0" err="1">
                <a:effectLst/>
                <a:latin typeface="-apple-system"/>
              </a:rPr>
              <a:t>LLMset</a:t>
            </a:r>
            <a:r>
              <a:rPr lang="zh-CN" altLang="en-US" b="0" i="0" dirty="0">
                <a:effectLst/>
                <a:latin typeface="-apple-system"/>
              </a:rPr>
              <a:t>相比，</a:t>
            </a:r>
            <a:r>
              <a:rPr lang="en-US" altLang="zh-CN" b="0" i="0" dirty="0">
                <a:effectLst/>
                <a:latin typeface="-apple-system"/>
              </a:rPr>
              <a:t>ChatGPT</a:t>
            </a:r>
            <a:r>
              <a:rPr lang="zh-CN" altLang="en-US" b="0" i="0" dirty="0">
                <a:effectLst/>
                <a:latin typeface="-apple-system"/>
              </a:rPr>
              <a:t>可以获得更好的有效修复率</a:t>
            </a:r>
            <a:r>
              <a:rPr lang="en-US" altLang="zh-CN" b="0" i="0" dirty="0">
                <a:effectLst/>
                <a:latin typeface="-apple-system"/>
              </a:rPr>
              <a:t>(</a:t>
            </a:r>
            <a:r>
              <a:rPr lang="zh-CN" altLang="en-US" b="0" i="0" dirty="0">
                <a:effectLst/>
                <a:latin typeface="-apple-system"/>
              </a:rPr>
              <a:t>即</a:t>
            </a:r>
            <a:r>
              <a:rPr lang="en-US" altLang="zh-CN" b="0" i="0" dirty="0">
                <a:effectLst/>
                <a:latin typeface="-apple-system"/>
              </a:rPr>
              <a:t>#FN</a:t>
            </a:r>
            <a:r>
              <a:rPr lang="zh-CN" altLang="en-US" b="0" i="0" dirty="0">
                <a:effectLst/>
                <a:latin typeface="-apple-system"/>
              </a:rPr>
              <a:t>。状态‘</a:t>
            </a:r>
            <a:r>
              <a:rPr lang="en-US" altLang="zh-CN" b="0" i="0" dirty="0">
                <a:effectLst/>
                <a:latin typeface="-apple-system"/>
              </a:rPr>
              <a:t>/’#</a:t>
            </a:r>
            <a:r>
              <a:rPr lang="en-US" altLang="zh-CN" b="0" i="0" dirty="0" err="1">
                <a:effectLst/>
                <a:latin typeface="-apple-system"/>
              </a:rPr>
              <a:t>vld</a:t>
            </a:r>
            <a:r>
              <a:rPr lang="en-US" altLang="zh-CN" b="0" i="0" dirty="0">
                <a:effectLst/>
                <a:latin typeface="-apple-system"/>
              </a:rPr>
              <a:t>‘)</a:t>
            </a:r>
            <a:r>
              <a:rPr lang="zh-CN" altLang="en-US" b="0" i="0" dirty="0">
                <a:effectLst/>
                <a:latin typeface="-apple-system"/>
              </a:rPr>
              <a:t>。具体而言，基于</a:t>
            </a:r>
            <a:r>
              <a:rPr lang="en-US" altLang="zh-CN" b="0" i="0" dirty="0">
                <a:effectLst/>
                <a:latin typeface="-apple-system"/>
              </a:rPr>
              <a:t>GPT-4</a:t>
            </a:r>
            <a:r>
              <a:rPr lang="zh-CN" altLang="en-US" b="0" i="0" dirty="0">
                <a:effectLst/>
                <a:latin typeface="-apple-system"/>
              </a:rPr>
              <a:t>的专家提示的</a:t>
            </a:r>
            <a:r>
              <a:rPr lang="en-US" altLang="zh-CN" b="0" i="0" dirty="0">
                <a:effectLst/>
                <a:latin typeface="-apple-system"/>
              </a:rPr>
              <a:t>ChatGPT</a:t>
            </a:r>
            <a:r>
              <a:rPr lang="zh-CN" altLang="en-US" b="0" i="0" dirty="0">
                <a:effectLst/>
                <a:latin typeface="-apple-system"/>
              </a:rPr>
              <a:t>的有效修复率为</a:t>
            </a:r>
            <a:r>
              <a:rPr lang="en-US" altLang="zh-CN" b="0" i="0" dirty="0">
                <a:effectLst/>
                <a:latin typeface="-apple-system"/>
              </a:rPr>
              <a:t>92.8%</a:t>
            </a:r>
            <a:r>
              <a:rPr lang="zh-CN" altLang="en-US" b="0" i="0" dirty="0">
                <a:effectLst/>
                <a:latin typeface="-apple-system"/>
              </a:rPr>
              <a:t>，是相同提示的</a:t>
            </a:r>
            <a:r>
              <a:rPr lang="en-US" altLang="zh-CN" b="0" i="0" dirty="0" err="1">
                <a:effectLst/>
                <a:latin typeface="-apple-system"/>
              </a:rPr>
              <a:t>LLMset</a:t>
            </a:r>
            <a:r>
              <a:rPr lang="zh-CN" altLang="en-US" b="0" i="0" dirty="0">
                <a:effectLst/>
                <a:latin typeface="-apple-system"/>
              </a:rPr>
              <a:t>的</a:t>
            </a:r>
            <a:r>
              <a:rPr lang="en-US" altLang="zh-CN" b="0" i="0" dirty="0">
                <a:effectLst/>
                <a:latin typeface="-apple-system"/>
              </a:rPr>
              <a:t>4.3</a:t>
            </a:r>
            <a:r>
              <a:rPr lang="zh-CN" altLang="en-US" b="0" i="0" dirty="0">
                <a:effectLst/>
                <a:latin typeface="-apple-system"/>
              </a:rPr>
              <a:t>倍</a:t>
            </a:r>
            <a:r>
              <a:rPr lang="en-US" altLang="zh-CN" b="0" i="0" dirty="0">
                <a:effectLst/>
                <a:latin typeface="-apple-system"/>
              </a:rPr>
              <a:t>(17.6%)</a:t>
            </a:r>
            <a:r>
              <a:rPr lang="zh-CN" altLang="en-US" b="0" i="0" dirty="0">
                <a:effectLst/>
                <a:latin typeface="-apple-system"/>
              </a:rPr>
              <a:t>。</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每个</a:t>
            </a:r>
            <a:r>
              <a:rPr lang="en-US" altLang="zh-CN" b="0" i="0" dirty="0">
                <a:effectLst/>
                <a:latin typeface="-apple-system"/>
              </a:rPr>
              <a:t>CVE</a:t>
            </a:r>
            <a:r>
              <a:rPr lang="zh-CN" altLang="en-US" b="0" i="0" dirty="0">
                <a:effectLst/>
                <a:latin typeface="-apple-system"/>
              </a:rPr>
              <a:t>的漏洞修复评估结果。</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a:extLst>
              <a:ext uri="{FF2B5EF4-FFF2-40B4-BE49-F238E27FC236}">
                <a16:creationId xmlns:a16="http://schemas.microsoft.com/office/drawing/2014/main" id="{7D55F314-E162-29C6-496E-194890755D9F}"/>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071491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47925-79DB-79F8-176D-4BA52274CD5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8C7C368-D535-1FE2-F42E-5A9927B1E3C2}"/>
              </a:ext>
            </a:extLst>
          </p:cNvPr>
          <p:cNvSpPr>
            <a:spLocks noGrp="1" noRot="1" noChangeAspect="1"/>
          </p:cNvSpPr>
          <p:nvPr>
            <p:ph type="sldImg"/>
          </p:nvPr>
        </p:nvSpPr>
        <p:spPr>
          <a:xfrm>
            <a:off x="479425" y="1279525"/>
            <a:ext cx="6140450" cy="3454400"/>
          </a:xfrm>
          <a:prstGeom prst="rect">
            <a:avLst/>
          </a:prstGeom>
        </p:spPr>
      </p:sp>
      <p:sp>
        <p:nvSpPr>
          <p:cNvPr id="3" name="备注占位符 2">
            <a:extLst>
              <a:ext uri="{FF2B5EF4-FFF2-40B4-BE49-F238E27FC236}">
                <a16:creationId xmlns:a16="http://schemas.microsoft.com/office/drawing/2014/main" id="{3D73639D-7620-7A90-EAA0-B121C579A3F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补丁正确性评估的评估结果</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与三种</a:t>
            </a:r>
            <a:r>
              <a:rPr lang="en-US" altLang="zh-CN" b="0" i="0" dirty="0">
                <a:effectLst/>
                <a:latin typeface="-apple-system"/>
              </a:rPr>
              <a:t>SOTA</a:t>
            </a:r>
            <a:r>
              <a:rPr lang="zh-CN" altLang="en-US" b="0" i="0" dirty="0">
                <a:effectLst/>
                <a:latin typeface="-apple-system"/>
              </a:rPr>
              <a:t>方法的比较结果如表</a:t>
            </a:r>
            <a:r>
              <a:rPr lang="en-US" altLang="zh-CN" b="0" i="0" dirty="0">
                <a:effectLst/>
                <a:latin typeface="-apple-system"/>
              </a:rPr>
              <a:t>8</a:t>
            </a:r>
            <a:r>
              <a:rPr lang="zh-CN" altLang="en-US" b="0" i="0" dirty="0">
                <a:effectLst/>
                <a:latin typeface="-apple-system"/>
              </a:rPr>
              <a:t>、表</a:t>
            </a:r>
            <a:r>
              <a:rPr lang="en-US" altLang="zh-CN" b="0" i="0" dirty="0">
                <a:effectLst/>
                <a:latin typeface="-apple-system"/>
              </a:rPr>
              <a:t>9</a:t>
            </a:r>
            <a:r>
              <a:rPr lang="zh-CN" altLang="en-US" b="0" i="0" dirty="0">
                <a:effectLst/>
                <a:latin typeface="-apple-system"/>
              </a:rPr>
              <a:t>和表</a:t>
            </a:r>
            <a:r>
              <a:rPr lang="en-US" altLang="zh-CN" b="0" i="0" dirty="0">
                <a:effectLst/>
                <a:latin typeface="-apple-system"/>
              </a:rPr>
              <a:t>10</a:t>
            </a:r>
            <a:r>
              <a:rPr lang="zh-CN" altLang="en-US" b="0" i="0" dirty="0">
                <a:effectLst/>
                <a:latin typeface="-apple-system"/>
              </a:rPr>
              <a:t>所示。总的来说，在高级提示和模型的情况下，</a:t>
            </a:r>
            <a:r>
              <a:rPr lang="en-US" altLang="zh-CN" b="0" i="0" dirty="0">
                <a:effectLst/>
                <a:latin typeface="-apple-system"/>
              </a:rPr>
              <a:t>ChatGPT</a:t>
            </a:r>
            <a:r>
              <a:rPr lang="zh-CN" altLang="en-US" b="0" i="0" dirty="0">
                <a:effectLst/>
                <a:latin typeface="-apple-system"/>
              </a:rPr>
              <a:t>的性能与</a:t>
            </a:r>
            <a:r>
              <a:rPr lang="en-US" altLang="zh-CN" b="0" i="0" dirty="0">
                <a:effectLst/>
                <a:latin typeface="-apple-system"/>
              </a:rPr>
              <a:t>SOTA</a:t>
            </a:r>
            <a:r>
              <a:rPr lang="zh-CN" altLang="en-US" b="0" i="0" dirty="0">
                <a:effectLst/>
                <a:latin typeface="-apple-system"/>
              </a:rPr>
              <a:t>相当。具体地说，基于</a:t>
            </a:r>
            <a:r>
              <a:rPr lang="en-US" altLang="zh-CN" b="0" i="0" dirty="0">
                <a:effectLst/>
                <a:latin typeface="-apple-system"/>
              </a:rPr>
              <a:t>GPT-4</a:t>
            </a:r>
            <a:r>
              <a:rPr lang="zh-CN" altLang="en-US" b="0" i="0" dirty="0">
                <a:effectLst/>
                <a:latin typeface="-apple-system"/>
              </a:rPr>
              <a:t>的</a:t>
            </a:r>
            <a:r>
              <a:rPr lang="en-US" altLang="zh-CN" b="0" i="0" dirty="0">
                <a:effectLst/>
                <a:latin typeface="-apple-system"/>
              </a:rPr>
              <a:t>ChatGPT</a:t>
            </a:r>
            <a:r>
              <a:rPr lang="zh-CN" altLang="en-US" b="0" i="0" dirty="0">
                <a:effectLst/>
                <a:latin typeface="-apple-system"/>
              </a:rPr>
              <a:t>在所有度量分数上都优于</a:t>
            </a:r>
            <a:r>
              <a:rPr lang="en-US" altLang="zh-CN" b="0" i="0" dirty="0">
                <a:effectLst/>
                <a:latin typeface="-apple-system"/>
              </a:rPr>
              <a:t>Invalidator</a:t>
            </a:r>
            <a:r>
              <a:rPr lang="zh-CN" altLang="en-US" b="0" i="0" dirty="0">
                <a:effectLst/>
                <a:latin typeface="-apple-system"/>
              </a:rPr>
              <a:t>。在</a:t>
            </a:r>
            <a:r>
              <a:rPr lang="en-US" altLang="zh-CN" b="0" i="0" dirty="0">
                <a:effectLst/>
                <a:latin typeface="-apple-system"/>
              </a:rPr>
              <a:t>F1</a:t>
            </a:r>
            <a:r>
              <a:rPr lang="zh-CN" altLang="en-US" b="0" i="0" dirty="0">
                <a:effectLst/>
                <a:latin typeface="-apple-system"/>
              </a:rPr>
              <a:t>得分方面，它的表现也超过了</a:t>
            </a:r>
            <a:r>
              <a:rPr lang="en-US" altLang="zh-CN" b="0" i="0" dirty="0">
                <a:effectLst/>
                <a:latin typeface="-apple-system"/>
              </a:rPr>
              <a:t>Quatrain</a:t>
            </a:r>
            <a:r>
              <a:rPr lang="zh-CN" altLang="en-US" b="0" i="0" dirty="0">
                <a:effectLst/>
                <a:latin typeface="-apple-system"/>
              </a:rPr>
              <a:t>和</a:t>
            </a:r>
            <a:r>
              <a:rPr lang="en-US" altLang="zh-CN" b="0" i="0" dirty="0">
                <a:effectLst/>
                <a:latin typeface="-apple-system"/>
              </a:rPr>
              <a:t>Panther</a:t>
            </a:r>
            <a:r>
              <a:rPr lang="zh-CN" altLang="en-US" b="0" i="0" dirty="0">
                <a:effectLst/>
                <a:latin typeface="-apple-system"/>
              </a:rPr>
              <a:t>。例如，在测试数据集上，基于</a:t>
            </a:r>
            <a:r>
              <a:rPr lang="en-US" altLang="zh-CN" b="0" i="0" dirty="0">
                <a:effectLst/>
                <a:latin typeface="-apple-system"/>
              </a:rPr>
              <a:t>gpt-4</a:t>
            </a:r>
            <a:r>
              <a:rPr lang="zh-CN" altLang="en-US" b="0" i="0" dirty="0">
                <a:effectLst/>
                <a:latin typeface="-apple-system"/>
              </a:rPr>
              <a:t>的</a:t>
            </a:r>
            <a:r>
              <a:rPr lang="en-US" altLang="zh-CN" b="0" i="0" dirty="0">
                <a:effectLst/>
                <a:latin typeface="-apple-system"/>
              </a:rPr>
              <a:t>ChatGPT</a:t>
            </a:r>
            <a:r>
              <a:rPr lang="zh-CN" altLang="en-US" b="0" i="0" dirty="0">
                <a:effectLst/>
                <a:latin typeface="-apple-system"/>
              </a:rPr>
              <a:t>的</a:t>
            </a:r>
            <a:r>
              <a:rPr lang="en-US" altLang="zh-CN" b="0" i="0" dirty="0">
                <a:effectLst/>
                <a:latin typeface="-apple-system"/>
              </a:rPr>
              <a:t>F1</a:t>
            </a:r>
            <a:r>
              <a:rPr lang="zh-CN" altLang="en-US" b="0" i="0" dirty="0">
                <a:effectLst/>
                <a:latin typeface="-apple-system"/>
              </a:rPr>
              <a:t>分数分别比</a:t>
            </a:r>
            <a:r>
              <a:rPr lang="en-US" altLang="zh-CN" b="0" i="0" dirty="0">
                <a:effectLst/>
                <a:latin typeface="-apple-system"/>
              </a:rPr>
              <a:t>Quatrain</a:t>
            </a:r>
            <a:r>
              <a:rPr lang="zh-CN" altLang="en-US" b="0" i="0" dirty="0">
                <a:effectLst/>
                <a:latin typeface="-apple-system"/>
              </a:rPr>
              <a:t>和</a:t>
            </a:r>
            <a:r>
              <a:rPr lang="en-US" altLang="zh-CN" b="0" i="0" dirty="0">
                <a:effectLst/>
                <a:latin typeface="-apple-system"/>
              </a:rPr>
              <a:t>Panther</a:t>
            </a:r>
            <a:r>
              <a:rPr lang="zh-CN" altLang="en-US" b="0" i="0" dirty="0">
                <a:effectLst/>
                <a:latin typeface="-apple-system"/>
              </a:rPr>
              <a:t>高</a:t>
            </a:r>
            <a:r>
              <a:rPr lang="en-US" altLang="zh-CN" b="0" i="0" dirty="0">
                <a:effectLst/>
                <a:latin typeface="-apple-system"/>
              </a:rPr>
              <a:t>15.7%</a:t>
            </a:r>
            <a:r>
              <a:rPr lang="zh-CN" altLang="en-US" b="0" i="0" dirty="0">
                <a:effectLst/>
                <a:latin typeface="-apple-system"/>
              </a:rPr>
              <a:t>和</a:t>
            </a:r>
            <a:r>
              <a:rPr lang="en-US" altLang="zh-CN" b="0" i="0" dirty="0">
                <a:effectLst/>
                <a:latin typeface="-apple-system"/>
              </a:rPr>
              <a:t>6.7%</a:t>
            </a:r>
            <a:r>
              <a:rPr lang="zh-CN" altLang="en-US" b="0" i="0" dirty="0">
                <a:effectLst/>
                <a:latin typeface="-apple-system"/>
              </a:rPr>
              <a:t>。此外，考虑到反映错误补丁识别能力的</a:t>
            </a:r>
            <a:r>
              <a:rPr lang="en-US" altLang="zh-CN" b="0" i="0" dirty="0">
                <a:effectLst/>
                <a:latin typeface="-apple-system"/>
              </a:rPr>
              <a:t>-recall</a:t>
            </a:r>
            <a:r>
              <a:rPr lang="zh-CN" altLang="en-US" b="0" i="0" dirty="0">
                <a:effectLst/>
                <a:latin typeface="-apple-system"/>
              </a:rPr>
              <a:t>度量，</a:t>
            </a:r>
            <a:r>
              <a:rPr lang="en-US" altLang="zh-CN" b="0" i="0" dirty="0">
                <a:effectLst/>
                <a:latin typeface="-apple-system"/>
              </a:rPr>
              <a:t>GPT-4</a:t>
            </a:r>
            <a:r>
              <a:rPr lang="zh-CN" altLang="en-US" b="0" i="0" dirty="0">
                <a:effectLst/>
                <a:latin typeface="-apple-system"/>
              </a:rPr>
              <a:t>在相应的测试数据集上超过了所有</a:t>
            </a:r>
            <a:r>
              <a:rPr lang="en-US" altLang="zh-CN" b="0" i="0" dirty="0">
                <a:effectLst/>
                <a:latin typeface="-apple-system"/>
              </a:rPr>
              <a:t>SOTA</a:t>
            </a:r>
            <a:r>
              <a:rPr lang="zh-CN" altLang="en-US" b="0" i="0" dirty="0">
                <a:effectLst/>
                <a:latin typeface="-apple-system"/>
              </a:rPr>
              <a:t>方法。这表明</a:t>
            </a:r>
            <a:r>
              <a:rPr lang="en-US" altLang="zh-CN" b="0" i="0" dirty="0">
                <a:effectLst/>
                <a:latin typeface="-apple-system"/>
              </a:rPr>
              <a:t>GPT-4</a:t>
            </a:r>
            <a:r>
              <a:rPr lang="zh-CN" altLang="en-US" b="0" i="0" dirty="0">
                <a:effectLst/>
                <a:latin typeface="-apple-system"/>
              </a:rPr>
              <a:t>可以识别更多错误补丁，从而降低安全不稳定的风险。所有这些结果都突出了利用</a:t>
            </a:r>
            <a:r>
              <a:rPr lang="en-US" altLang="zh-CN" b="0" i="0" dirty="0">
                <a:effectLst/>
                <a:latin typeface="-apple-system"/>
              </a:rPr>
              <a:t>ChatGPT</a:t>
            </a:r>
            <a:r>
              <a:rPr lang="zh-CN" altLang="en-US" b="0" i="0" dirty="0">
                <a:effectLst/>
                <a:latin typeface="-apple-system"/>
              </a:rPr>
              <a:t>来帮助维护人员完成这项任务的潜力。</a:t>
            </a:r>
            <a:endParaRPr lang="en-US" altLang="zh-CN" b="0" i="0" dirty="0">
              <a:effectLst/>
              <a:latin typeface="-apple-system"/>
            </a:endParaRPr>
          </a:p>
        </p:txBody>
      </p:sp>
      <p:sp>
        <p:nvSpPr>
          <p:cNvPr id="4" name="灯片编号占位符 3">
            <a:extLst>
              <a:ext uri="{FF2B5EF4-FFF2-40B4-BE49-F238E27FC236}">
                <a16:creationId xmlns:a16="http://schemas.microsoft.com/office/drawing/2014/main" id="{80D6C0F3-2653-9B83-0198-6F5FA831AAAE}"/>
              </a:ext>
            </a:extLst>
          </p:cNvPr>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756794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2024/12/23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2024/12/23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2024/12/23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B72DE3-FE0A-428A-AB10-325226F2F564}" type="datetimeFigureOut">
              <a:rPr lang="zh-CN" altLang="en-US" smtClean="0"/>
              <a:t>2024/12/23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t>2024/12/23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t>2024/12/23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t>2024/12/23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t>2024/12/23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2024/12/23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2024/12/23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2024/12/23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2024/12/23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2024/12/23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6D6EF06-2174-4056-AE19-36684AA5D270}" type="datetimeFigureOut">
              <a:rPr lang="zh-CN" altLang="en-US" smtClean="0"/>
              <a:t>2024/12/23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6D6EF06-2174-4056-AE19-36684AA5D270}" type="datetimeFigureOut">
              <a:rPr lang="zh-CN" altLang="en-US" smtClean="0"/>
              <a:t>2024/12/23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D6EF06-2174-4056-AE19-36684AA5D270}" type="datetimeFigureOut">
              <a:rPr lang="zh-CN" altLang="en-US" smtClean="0"/>
              <a:t>2024/12/23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D6EF06-2174-4056-AE19-36684AA5D270}" type="datetimeFigureOut">
              <a:rPr lang="zh-CN" altLang="en-US" smtClean="0"/>
              <a:t>2024/12/23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D6EF06-2174-4056-AE19-36684AA5D270}" type="datetimeFigureOut">
              <a:rPr lang="zh-CN" altLang="en-US" smtClean="0"/>
              <a:t>2024/12/23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D6EF06-2174-4056-AE19-36684AA5D270}" type="datetimeFigureOut">
              <a:rPr lang="zh-CN" altLang="en-US" smtClean="0"/>
              <a:t>2024/12/23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6EF06-2174-4056-AE19-36684AA5D270}" type="datetimeFigureOut">
              <a:rPr lang="zh-CN" altLang="en-US" smtClean="0"/>
              <a:t>2024/12/23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67732-9016-40D7-958B-C0E2D950DBD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t>2024/12/23</a:t>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advClick="0" advTm="1000">
    <p:randomBar dir="vert"/>
  </p:transition>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file:////var/folders/6w/0ftrt2wj1sx03zt3_zycm4_c0000gn/T/com.microsoft.Powerpoint/converted_emf.emf" TargetMode="Externa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p:cNvSpPr/>
          <p:nvPr/>
        </p:nvSpPr>
        <p:spPr>
          <a:xfrm>
            <a:off x="-6350" y="1959963"/>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zh-CN" sz="3200" b="1" i="0" dirty="0">
                <a:solidFill>
                  <a:schemeClr val="bg1"/>
                </a:solidFill>
                <a:effectLst/>
                <a:latin typeface="+mj-ea"/>
                <a:ea typeface="+mj-ea"/>
                <a:cs typeface="Times New Roman" panose="02020603050405020304" pitchFamily="18" charset="0"/>
              </a:rPr>
              <a:t>			</a:t>
            </a:r>
            <a:r>
              <a:rPr lang="en-US" altLang="zh-CN" sz="2800" b="0" i="0" dirty="0">
                <a:solidFill>
                  <a:schemeClr val="bg1"/>
                </a:solidFill>
                <a:effectLst/>
                <a:latin typeface="Times New Roman" panose="02020603050405020304" pitchFamily="18" charset="0"/>
                <a:cs typeface="Times New Roman" panose="02020603050405020304" pitchFamily="18" charset="0"/>
              </a:rPr>
              <a:t>Exploring ChatGPT’s Capabilities on Vulnerability Management</a:t>
            </a:r>
            <a:endParaRPr lang="en-US" altLang="zh-CN" sz="1400" b="1" i="0" dirty="0">
              <a:solidFill>
                <a:schemeClr val="bg1"/>
              </a:solidFill>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文本框 20"/>
          <p:cNvSpPr txBox="1"/>
          <p:nvPr/>
        </p:nvSpPr>
        <p:spPr>
          <a:xfrm>
            <a:off x="9019602" y="4570768"/>
            <a:ext cx="2146722" cy="922020"/>
          </a:xfrm>
          <a:prstGeom prst="rect">
            <a:avLst/>
          </a:prstGeom>
          <a:noFill/>
        </p:spPr>
        <p:txBody>
          <a:bodyPr wrap="square" rtlCol="0">
            <a:spAutoFit/>
          </a:bodyPr>
          <a:lstStyle/>
          <a:p>
            <a:r>
              <a:rPr lang="zh-CN" altLang="en-US" b="1" dirty="0">
                <a:solidFill>
                  <a:srgbClr val="453D3A"/>
                </a:solidFill>
              </a:rPr>
              <a:t>汇报人：谭眺</a:t>
            </a:r>
            <a:endParaRPr lang="en-US" altLang="zh-CN" b="1" dirty="0">
              <a:solidFill>
                <a:srgbClr val="453D3A"/>
              </a:solidFill>
            </a:endParaRPr>
          </a:p>
          <a:p>
            <a:endParaRPr lang="en-US" altLang="zh-CN" b="1" dirty="0">
              <a:solidFill>
                <a:srgbClr val="453D3A"/>
              </a:solidFill>
            </a:endParaRPr>
          </a:p>
          <a:p>
            <a:r>
              <a:rPr lang="zh-CN" altLang="en-US" b="1" dirty="0">
                <a:solidFill>
                  <a:srgbClr val="453D3A"/>
                </a:solidFill>
              </a:rPr>
              <a:t>日期：</a:t>
            </a:r>
            <a:r>
              <a:rPr lang="en-US" altLang="zh-CN" b="1" dirty="0">
                <a:solidFill>
                  <a:srgbClr val="453D3A"/>
                </a:solidFill>
              </a:rPr>
              <a:t>2024.12.23</a:t>
            </a:r>
          </a:p>
        </p:txBody>
      </p:sp>
      <p:pic>
        <p:nvPicPr>
          <p:cNvPr id="25" name="图片 24" descr="2015916225123342.jpg"/>
          <p:cNvPicPr>
            <a:picLocks noChangeAspect="1"/>
          </p:cNvPicPr>
          <p:nvPr/>
        </p:nvPicPr>
        <p:blipFill>
          <a:blip r:embed="rId4" cstate="print"/>
          <a:stretch>
            <a:fillRect/>
          </a:stretch>
        </p:blipFill>
        <p:spPr>
          <a:xfrm>
            <a:off x="333370" y="2041647"/>
            <a:ext cx="2466589" cy="2004366"/>
          </a:xfrm>
          <a:prstGeom prst="rect">
            <a:avLst/>
          </a:prstGeom>
        </p:spPr>
      </p:pic>
      <p:pic>
        <p:nvPicPr>
          <p:cNvPr id="26" name="图片 25"/>
          <p:cNvPicPr>
            <a:picLocks noChangeAspect="1"/>
          </p:cNvPicPr>
          <p:nvPr/>
        </p:nvPicPr>
        <p:blipFill>
          <a:blip r:link="rId5"/>
          <a:stretch>
            <a:fillRect/>
          </a:stretch>
        </p:blipFill>
        <p:spPr>
          <a:xfrm>
            <a:off x="1222195" y="701483"/>
            <a:ext cx="63500" cy="76200"/>
          </a:xfrm>
          <a:prstGeom prst="rect">
            <a:avLst/>
          </a:prstGeom>
        </p:spPr>
      </p:pic>
      <p:sp>
        <p:nvSpPr>
          <p:cNvPr id="6" name="文本框 5"/>
          <p:cNvSpPr txBox="1"/>
          <p:nvPr/>
        </p:nvSpPr>
        <p:spPr>
          <a:xfrm>
            <a:off x="8610404" y="5635922"/>
            <a:ext cx="3452060"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USENIX Security24</a:t>
            </a:r>
            <a:endParaRPr lang="zh-CN" altLang="en-US" sz="24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8EC46AC2-7A4E-5582-5D01-E6A05DF6AF07}"/>
              </a:ext>
            </a:extLst>
          </p:cNvPr>
          <p:cNvPicPr>
            <a:picLocks noChangeAspect="1"/>
          </p:cNvPicPr>
          <p:nvPr/>
        </p:nvPicPr>
        <p:blipFill>
          <a:blip r:embed="rId6"/>
          <a:stretch>
            <a:fillRect/>
          </a:stretch>
        </p:blipFill>
        <p:spPr>
          <a:xfrm>
            <a:off x="929104" y="4553236"/>
            <a:ext cx="7015555" cy="14117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3A953-BCB1-7FA8-4300-C12CF618464B}"/>
            </a:ext>
          </a:extLst>
        </p:cNvPr>
        <p:cNvGrpSpPr/>
        <p:nvPr/>
      </p:nvGrpSpPr>
      <p:grpSpPr>
        <a:xfrm>
          <a:off x="0" y="0"/>
          <a:ext cx="0" cy="0"/>
          <a:chOff x="0" y="0"/>
          <a:chExt cx="0" cy="0"/>
        </a:xfrm>
      </p:grpSpPr>
      <p:sp>
        <p:nvSpPr>
          <p:cNvPr id="47" name="文本框 46">
            <a:extLst>
              <a:ext uri="{FF2B5EF4-FFF2-40B4-BE49-F238E27FC236}">
                <a16:creationId xmlns:a16="http://schemas.microsoft.com/office/drawing/2014/main" id="{6C8B41B0-E66B-CA49-92DA-BA9CB2279A73}"/>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a:extLst>
              <a:ext uri="{FF2B5EF4-FFF2-40B4-BE49-F238E27FC236}">
                <a16:creationId xmlns:a16="http://schemas.microsoft.com/office/drawing/2014/main" id="{B963C8F1-99E1-DFCA-D751-EC7435C7B866}"/>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a:extLst>
              <a:ext uri="{FF2B5EF4-FFF2-40B4-BE49-F238E27FC236}">
                <a16:creationId xmlns:a16="http://schemas.microsoft.com/office/drawing/2014/main" id="{02299D25-6E23-4BB7-E63F-1379AB619A22}"/>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a:extLst>
              <a:ext uri="{FF2B5EF4-FFF2-40B4-BE49-F238E27FC236}">
                <a16:creationId xmlns:a16="http://schemas.microsoft.com/office/drawing/2014/main" id="{71734AC0-49BE-C2E6-ACB1-D4C4BCE5E2C9}"/>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a:extLst>
              <a:ext uri="{FF2B5EF4-FFF2-40B4-BE49-F238E27FC236}">
                <a16:creationId xmlns:a16="http://schemas.microsoft.com/office/drawing/2014/main" id="{A75D6E1E-7F1E-3B35-25FD-8FA3567438C6}"/>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a:extLst>
              <a:ext uri="{FF2B5EF4-FFF2-40B4-BE49-F238E27FC236}">
                <a16:creationId xmlns:a16="http://schemas.microsoft.com/office/drawing/2014/main" id="{CD2BEFA3-E627-0D37-9B7E-0732A931B921}"/>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a:extLst>
              <a:ext uri="{FF2B5EF4-FFF2-40B4-BE49-F238E27FC236}">
                <a16:creationId xmlns:a16="http://schemas.microsoft.com/office/drawing/2014/main" id="{B2168953-DD78-740C-1890-B22B54EB7CE7}"/>
              </a:ext>
            </a:extLst>
          </p:cNvPr>
          <p:cNvSpPr txBox="1"/>
          <p:nvPr/>
        </p:nvSpPr>
        <p:spPr>
          <a:xfrm>
            <a:off x="709294"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rPr>
              <a:t>Evaluation</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a:extLst>
              <a:ext uri="{FF2B5EF4-FFF2-40B4-BE49-F238E27FC236}">
                <a16:creationId xmlns:a16="http://schemas.microsoft.com/office/drawing/2014/main" id="{A520B572-C718-75D8-57E2-5CFE8E212972}"/>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a:extLst>
              <a:ext uri="{FF2B5EF4-FFF2-40B4-BE49-F238E27FC236}">
                <a16:creationId xmlns:a16="http://schemas.microsoft.com/office/drawing/2014/main" id="{45EBC221-663A-019A-F362-C4BAB6ABAB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a:extLst>
              <a:ext uri="{FF2B5EF4-FFF2-40B4-BE49-F238E27FC236}">
                <a16:creationId xmlns:a16="http://schemas.microsoft.com/office/drawing/2014/main" id="{B2F26B48-32C8-6E73-D3CD-EE3A5534ADEC}"/>
              </a:ext>
            </a:extLst>
          </p:cNvPr>
          <p:cNvGrpSpPr/>
          <p:nvPr/>
        </p:nvGrpSpPr>
        <p:grpSpPr>
          <a:xfrm>
            <a:off x="203760" y="159728"/>
            <a:ext cx="725344" cy="619478"/>
            <a:chOff x="178632" y="159728"/>
            <a:chExt cx="725344" cy="619478"/>
          </a:xfrm>
        </p:grpSpPr>
        <p:sp>
          <p:nvSpPr>
            <p:cNvPr id="35" name="椭圆 34">
              <a:extLst>
                <a:ext uri="{FF2B5EF4-FFF2-40B4-BE49-F238E27FC236}">
                  <a16:creationId xmlns:a16="http://schemas.microsoft.com/office/drawing/2014/main" id="{DEBEBE25-8B92-39CB-AA13-239FD6B7AD0F}"/>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a:extLst>
                <a:ext uri="{FF2B5EF4-FFF2-40B4-BE49-F238E27FC236}">
                  <a16:creationId xmlns:a16="http://schemas.microsoft.com/office/drawing/2014/main" id="{D1B50947-C505-DE42-F164-509743352C0A}"/>
                </a:ext>
              </a:extLst>
            </p:cNvPr>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0DB5EA45-5BA2-0A5F-D12D-2F0B4C4B535C}"/>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3" name="图片 2">
            <a:extLst>
              <a:ext uri="{FF2B5EF4-FFF2-40B4-BE49-F238E27FC236}">
                <a16:creationId xmlns:a16="http://schemas.microsoft.com/office/drawing/2014/main" id="{1EE5249A-D7D6-B9CC-EF75-5530A38DF9EA}"/>
              </a:ext>
            </a:extLst>
          </p:cNvPr>
          <p:cNvPicPr>
            <a:picLocks noChangeAspect="1"/>
          </p:cNvPicPr>
          <p:nvPr/>
        </p:nvPicPr>
        <p:blipFill>
          <a:blip r:embed="rId4"/>
          <a:stretch>
            <a:fillRect/>
          </a:stretch>
        </p:blipFill>
        <p:spPr>
          <a:xfrm>
            <a:off x="379973" y="1433963"/>
            <a:ext cx="5381625" cy="3419475"/>
          </a:xfrm>
          <a:prstGeom prst="rect">
            <a:avLst/>
          </a:prstGeom>
        </p:spPr>
      </p:pic>
      <p:pic>
        <p:nvPicPr>
          <p:cNvPr id="5" name="图片 4">
            <a:extLst>
              <a:ext uri="{FF2B5EF4-FFF2-40B4-BE49-F238E27FC236}">
                <a16:creationId xmlns:a16="http://schemas.microsoft.com/office/drawing/2014/main" id="{1E21E773-BD79-D538-5380-DC1B0C391E7B}"/>
              </a:ext>
            </a:extLst>
          </p:cNvPr>
          <p:cNvPicPr>
            <a:picLocks noChangeAspect="1"/>
          </p:cNvPicPr>
          <p:nvPr/>
        </p:nvPicPr>
        <p:blipFill>
          <a:blip r:embed="rId5"/>
          <a:stretch>
            <a:fillRect/>
          </a:stretch>
        </p:blipFill>
        <p:spPr>
          <a:xfrm>
            <a:off x="5761598" y="1433963"/>
            <a:ext cx="5915935" cy="3604202"/>
          </a:xfrm>
          <a:prstGeom prst="rect">
            <a:avLst/>
          </a:prstGeom>
        </p:spPr>
      </p:pic>
    </p:spTree>
    <p:extLst>
      <p:ext uri="{BB962C8B-B14F-4D97-AF65-F5344CB8AC3E}">
        <p14:creationId xmlns:p14="http://schemas.microsoft.com/office/powerpoint/2010/main" val="416437993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Background</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5" name="图片 4">
            <a:extLst>
              <a:ext uri="{FF2B5EF4-FFF2-40B4-BE49-F238E27FC236}">
                <a16:creationId xmlns:a16="http://schemas.microsoft.com/office/drawing/2014/main" id="{B1A0A7CE-52A2-5763-AACA-BC5108D91252}"/>
              </a:ext>
            </a:extLst>
          </p:cNvPr>
          <p:cNvPicPr>
            <a:picLocks noChangeAspect="1"/>
          </p:cNvPicPr>
          <p:nvPr/>
        </p:nvPicPr>
        <p:blipFill>
          <a:blip r:embed="rId4"/>
          <a:stretch>
            <a:fillRect/>
          </a:stretch>
        </p:blipFill>
        <p:spPr>
          <a:xfrm>
            <a:off x="765175" y="4075152"/>
            <a:ext cx="10648950" cy="2447925"/>
          </a:xfrm>
          <a:prstGeom prst="rect">
            <a:avLst/>
          </a:prstGeom>
        </p:spPr>
      </p:pic>
      <p:pic>
        <p:nvPicPr>
          <p:cNvPr id="7" name="图片 6">
            <a:extLst>
              <a:ext uri="{FF2B5EF4-FFF2-40B4-BE49-F238E27FC236}">
                <a16:creationId xmlns:a16="http://schemas.microsoft.com/office/drawing/2014/main" id="{F885843A-0813-CB86-F371-617D23828383}"/>
              </a:ext>
            </a:extLst>
          </p:cNvPr>
          <p:cNvPicPr>
            <a:picLocks noChangeAspect="1"/>
          </p:cNvPicPr>
          <p:nvPr/>
        </p:nvPicPr>
        <p:blipFill>
          <a:blip r:embed="rId5"/>
          <a:stretch>
            <a:fillRect/>
          </a:stretch>
        </p:blipFill>
        <p:spPr>
          <a:xfrm>
            <a:off x="7257235" y="965470"/>
            <a:ext cx="3715565" cy="3369633"/>
          </a:xfrm>
          <a:prstGeom prst="rect">
            <a:avLst/>
          </a:prstGeom>
        </p:spPr>
      </p:pic>
      <p:sp>
        <p:nvSpPr>
          <p:cNvPr id="9" name="文本框 8">
            <a:extLst>
              <a:ext uri="{FF2B5EF4-FFF2-40B4-BE49-F238E27FC236}">
                <a16:creationId xmlns:a16="http://schemas.microsoft.com/office/drawing/2014/main" id="{BFDC1E9F-9174-1C82-298A-F091A9BAE7D2}"/>
              </a:ext>
            </a:extLst>
          </p:cNvPr>
          <p:cNvSpPr txBox="1"/>
          <p:nvPr/>
        </p:nvSpPr>
        <p:spPr>
          <a:xfrm>
            <a:off x="1096652" y="1812238"/>
            <a:ext cx="6444269" cy="2215991"/>
          </a:xfrm>
          <a:prstGeom prst="rect">
            <a:avLst/>
          </a:prstGeom>
          <a:noFill/>
        </p:spPr>
        <p:txBody>
          <a:bodyPr wrap="square">
            <a:spAutoFit/>
          </a:bodyPr>
          <a:lstStyle/>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a substantial influx of bug reports</a:t>
            </a: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exist quality concerns of bug report summaries</a:t>
            </a:r>
            <a:endParaRPr lang="en-US" altLang="zh-C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in-depth domain-specific knowledge and considerable human effort</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patch correctness assessment</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a large number of patches</a:t>
            </a:r>
            <a:endParaRPr lang="zh-CN" altLang="en-US" sz="2000" dirty="0">
              <a:latin typeface="Times New Roman" panose="02020603050405020304" pitchFamily="18" charset="0"/>
              <a:cs typeface="Times New Roman" panose="02020603050405020304" pitchFamily="18" charset="0"/>
            </a:endParaRPr>
          </a:p>
          <a:p>
            <a:endParaRPr lang="zh-CN" altLang="en-US" dirty="0"/>
          </a:p>
        </p:txBody>
      </p:sp>
      <p:sp>
        <p:nvSpPr>
          <p:cNvPr id="13" name="文本框 12">
            <a:extLst>
              <a:ext uri="{FF2B5EF4-FFF2-40B4-BE49-F238E27FC236}">
                <a16:creationId xmlns:a16="http://schemas.microsoft.com/office/drawing/2014/main" id="{3E6008F3-87A5-9843-325D-D6DB0ACA4B76}"/>
              </a:ext>
            </a:extLst>
          </p:cNvPr>
          <p:cNvSpPr txBox="1"/>
          <p:nvPr/>
        </p:nvSpPr>
        <p:spPr>
          <a:xfrm>
            <a:off x="765175" y="1310220"/>
            <a:ext cx="3307204" cy="461665"/>
          </a:xfrm>
          <a:prstGeom prst="rect">
            <a:avLst/>
          </a:prstGeom>
          <a:noFill/>
        </p:spPr>
        <p:txBody>
          <a:bodyPr wrap="square">
            <a:spAutoFit/>
          </a:bodyPr>
          <a:lstStyle/>
          <a:p>
            <a:r>
              <a:rPr lang="zh-CN" altLang="en-US" sz="2400" b="1" dirty="0">
                <a:solidFill>
                  <a:sysClr val="windowText" lastClr="000000"/>
                </a:solidFill>
                <a:latin typeface="Arial" panose="020B0604020202020204"/>
                <a:ea typeface="微软雅黑" panose="020B0503020204020204" pitchFamily="34" charset="-122"/>
              </a:rPr>
              <a:t>Problems：</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Motivation</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8" name="文本框 7">
            <a:extLst>
              <a:ext uri="{FF2B5EF4-FFF2-40B4-BE49-F238E27FC236}">
                <a16:creationId xmlns:a16="http://schemas.microsoft.com/office/drawing/2014/main" id="{8C7101B2-79ED-0905-AA68-1C2566A36987}"/>
              </a:ext>
            </a:extLst>
          </p:cNvPr>
          <p:cNvSpPr txBox="1"/>
          <p:nvPr/>
        </p:nvSpPr>
        <p:spPr>
          <a:xfrm>
            <a:off x="1006788" y="4336093"/>
            <a:ext cx="10117690" cy="1015663"/>
          </a:xfrm>
          <a:prstGeom prst="rect">
            <a:avLst/>
          </a:prstGeom>
          <a:noFill/>
        </p:spPr>
        <p:txBody>
          <a:bodyPr wrap="square">
            <a:spAutoFit/>
          </a:bodyPr>
          <a:lstStyle/>
          <a:p>
            <a:r>
              <a:rPr lang="zh-CN" altLang="en-US" sz="2000" dirty="0">
                <a:latin typeface="Times New Roman" panose="02020603050405020304" pitchFamily="18" charset="0"/>
                <a:cs typeface="Times New Roman" panose="02020603050405020304" pitchFamily="18" charset="0"/>
              </a:rPr>
              <a:t>RQ1: Does ChatGPT achieve capability on par with the SOTAs? </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RQ2:How do prompt engineering methods impact ChatGPT’s performance? </a:t>
            </a:r>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RQ3: What is the promising future direction to improve ChatGPT’s performance on each task?</a:t>
            </a:r>
          </a:p>
        </p:txBody>
      </p:sp>
      <p:sp>
        <p:nvSpPr>
          <p:cNvPr id="10" name="文本框 9">
            <a:extLst>
              <a:ext uri="{FF2B5EF4-FFF2-40B4-BE49-F238E27FC236}">
                <a16:creationId xmlns:a16="http://schemas.microsoft.com/office/drawing/2014/main" id="{D670C2E2-97B4-85A8-5651-5D73A410DEA0}"/>
              </a:ext>
            </a:extLst>
          </p:cNvPr>
          <p:cNvSpPr txBox="1"/>
          <p:nvPr/>
        </p:nvSpPr>
        <p:spPr>
          <a:xfrm>
            <a:off x="1006788" y="2865420"/>
            <a:ext cx="8976197" cy="707886"/>
          </a:xfrm>
          <a:prstGeom prst="rect">
            <a:avLst/>
          </a:prstGeom>
          <a:noFill/>
        </p:spPr>
        <p:txBody>
          <a:bodyPr wrap="square">
            <a:spAutoFit/>
          </a:bodyPr>
          <a:lstStyle/>
          <a:p>
            <a:r>
              <a:rPr lang="zh-CN" altLang="en-US" sz="2000" dirty="0">
                <a:latin typeface="Times New Roman" panose="02020603050405020304" pitchFamily="18" charset="0"/>
                <a:cs typeface="Times New Roman" panose="02020603050405020304" pitchFamily="18" charset="0"/>
              </a:rPr>
              <a:t>Can ChatGPT directly assist software maintainers in diverse tasks during the whole vulnerability management process?</a:t>
            </a:r>
          </a:p>
        </p:txBody>
      </p:sp>
      <p:sp>
        <p:nvSpPr>
          <p:cNvPr id="17" name="文本框 16">
            <a:extLst>
              <a:ext uri="{FF2B5EF4-FFF2-40B4-BE49-F238E27FC236}">
                <a16:creationId xmlns:a16="http://schemas.microsoft.com/office/drawing/2014/main" id="{D871991A-6303-D7D2-B2E4-2EC5D5C3BDBB}"/>
              </a:ext>
            </a:extLst>
          </p:cNvPr>
          <p:cNvSpPr txBox="1"/>
          <p:nvPr/>
        </p:nvSpPr>
        <p:spPr>
          <a:xfrm>
            <a:off x="974626" y="1717131"/>
            <a:ext cx="6235830" cy="400110"/>
          </a:xfrm>
          <a:prstGeom prst="rect">
            <a:avLst/>
          </a:prstGeom>
          <a:noFill/>
        </p:spPr>
        <p:txBody>
          <a:bodyPr wrap="square">
            <a:spAutoFit/>
          </a:bodyPr>
          <a:lstStyle/>
          <a:p>
            <a:r>
              <a:rPr lang="zh-CN" altLang="en-US" sz="2000" dirty="0">
                <a:latin typeface="Times New Roman" panose="02020603050405020304" pitchFamily="18" charset="0"/>
                <a:cs typeface="Times New Roman" panose="02020603050405020304" pitchFamily="18" charset="0"/>
              </a:rPr>
              <a:t>its adoption in the security domain remains </a:t>
            </a:r>
            <a:r>
              <a:rPr lang="zh-CN" altLang="en-US" sz="2000" dirty="0">
                <a:solidFill>
                  <a:srgbClr val="FF0000"/>
                </a:solidFill>
                <a:latin typeface="Times New Roman" panose="02020603050405020304" pitchFamily="18" charset="0"/>
                <a:cs typeface="Times New Roman" panose="02020603050405020304" pitchFamily="18" charset="0"/>
              </a:rPr>
              <a:t>underexplored</a:t>
            </a:r>
            <a:r>
              <a:rPr lang="zh-CN" altLang="en-US" sz="2000" dirty="0">
                <a:latin typeface="Times New Roman" panose="02020603050405020304" pitchFamily="18" charset="0"/>
                <a:cs typeface="Times New Roman" panose="02020603050405020304" pitchFamily="18" charset="0"/>
              </a:rPr>
              <a:t>.</a:t>
            </a:r>
          </a:p>
        </p:txBody>
      </p:sp>
      <p:sp>
        <p:nvSpPr>
          <p:cNvPr id="21" name="文本框 20">
            <a:extLst>
              <a:ext uri="{FF2B5EF4-FFF2-40B4-BE49-F238E27FC236}">
                <a16:creationId xmlns:a16="http://schemas.microsoft.com/office/drawing/2014/main" id="{D28D3750-2B3F-034F-A0AC-97C0368FC973}"/>
              </a:ext>
            </a:extLst>
          </p:cNvPr>
          <p:cNvSpPr txBox="1"/>
          <p:nvPr/>
        </p:nvSpPr>
        <p:spPr>
          <a:xfrm>
            <a:off x="765928" y="1243220"/>
            <a:ext cx="6094428" cy="461665"/>
          </a:xfrm>
          <a:prstGeom prst="rect">
            <a:avLst/>
          </a:prstGeom>
          <a:noFill/>
        </p:spPr>
        <p:txBody>
          <a:bodyPr wrap="square">
            <a:spAutoFit/>
          </a:bodyPr>
          <a:lstStyle/>
          <a:p>
            <a:r>
              <a:rPr lang="en-US" altLang="zh-CN" sz="2400" b="1" dirty="0">
                <a:solidFill>
                  <a:sysClr val="windowText" lastClr="000000"/>
                </a:solidFill>
                <a:latin typeface="Arial" panose="020B0604020202020204"/>
                <a:ea typeface="微软雅黑" panose="020B0503020204020204" pitchFamily="34" charset="-122"/>
              </a:rPr>
              <a:t>Motivation</a:t>
            </a:r>
            <a:endParaRPr lang="zh-CN" altLang="en-US" sz="2400" b="1" dirty="0">
              <a:solidFill>
                <a:sysClr val="windowText" lastClr="000000"/>
              </a:solidFill>
              <a:latin typeface="Arial" panose="020B0604020202020204"/>
              <a:ea typeface="微软雅黑" panose="020B0503020204020204" pitchFamily="34" charset="-122"/>
            </a:endParaRPr>
          </a:p>
        </p:txBody>
      </p:sp>
      <p:sp>
        <p:nvSpPr>
          <p:cNvPr id="23" name="文本框 22">
            <a:extLst>
              <a:ext uri="{FF2B5EF4-FFF2-40B4-BE49-F238E27FC236}">
                <a16:creationId xmlns:a16="http://schemas.microsoft.com/office/drawing/2014/main" id="{41CF6036-AE81-AD70-B318-38EF80B22A14}"/>
              </a:ext>
            </a:extLst>
          </p:cNvPr>
          <p:cNvSpPr txBox="1"/>
          <p:nvPr/>
        </p:nvSpPr>
        <p:spPr>
          <a:xfrm>
            <a:off x="765928" y="2504525"/>
            <a:ext cx="6094428" cy="461665"/>
          </a:xfrm>
          <a:prstGeom prst="rect">
            <a:avLst/>
          </a:prstGeom>
          <a:noFill/>
        </p:spPr>
        <p:txBody>
          <a:bodyPr wrap="square">
            <a:spAutoFit/>
          </a:bodyPr>
          <a:lstStyle/>
          <a:p>
            <a:r>
              <a:rPr lang="en-US" altLang="zh-CN" sz="2400" b="1" dirty="0">
                <a:solidFill>
                  <a:sysClr val="windowText" lastClr="000000"/>
                </a:solidFill>
                <a:latin typeface="Arial" panose="020B0604020202020204"/>
                <a:ea typeface="微软雅黑" panose="020B0503020204020204" pitchFamily="34" charset="-122"/>
              </a:rPr>
              <a:t>E</a:t>
            </a:r>
            <a:r>
              <a:rPr lang="zh-CN" altLang="en-US" sz="2400" b="1" dirty="0">
                <a:solidFill>
                  <a:sysClr val="windowText" lastClr="000000"/>
                </a:solidFill>
                <a:latin typeface="Arial" panose="020B0604020202020204"/>
                <a:ea typeface="微软雅黑" panose="020B0503020204020204" pitchFamily="34" charset="-122"/>
              </a:rPr>
              <a:t>xplore</a:t>
            </a:r>
          </a:p>
        </p:txBody>
      </p:sp>
      <p:sp>
        <p:nvSpPr>
          <p:cNvPr id="25" name="文本框 24">
            <a:extLst>
              <a:ext uri="{FF2B5EF4-FFF2-40B4-BE49-F238E27FC236}">
                <a16:creationId xmlns:a16="http://schemas.microsoft.com/office/drawing/2014/main" id="{A32A3DA5-153F-A302-1A32-D113EE70B564}"/>
              </a:ext>
            </a:extLst>
          </p:cNvPr>
          <p:cNvSpPr txBox="1"/>
          <p:nvPr/>
        </p:nvSpPr>
        <p:spPr>
          <a:xfrm>
            <a:off x="798090" y="3916883"/>
            <a:ext cx="6094428" cy="461665"/>
          </a:xfrm>
          <a:prstGeom prst="rect">
            <a:avLst/>
          </a:prstGeom>
          <a:noFill/>
        </p:spPr>
        <p:txBody>
          <a:bodyPr wrap="square">
            <a:spAutoFit/>
          </a:bodyPr>
          <a:lstStyle/>
          <a:p>
            <a:r>
              <a:rPr lang="en-US" altLang="zh-CN" sz="2400" b="1" dirty="0">
                <a:solidFill>
                  <a:sysClr val="windowText" lastClr="000000"/>
                </a:solidFill>
                <a:latin typeface="Arial" panose="020B0604020202020204"/>
                <a:ea typeface="微软雅黑" panose="020B0503020204020204" pitchFamily="34" charset="-122"/>
              </a:rPr>
              <a:t>M</a:t>
            </a:r>
            <a:r>
              <a:rPr lang="zh-CN" altLang="en-US" sz="2400" b="1" dirty="0">
                <a:solidFill>
                  <a:sysClr val="windowText" lastClr="000000"/>
                </a:solidFill>
                <a:latin typeface="Arial" panose="020B0604020202020204"/>
                <a:ea typeface="微软雅黑" panose="020B0503020204020204" pitchFamily="34" charset="-122"/>
              </a:rPr>
              <a:t>easures performance</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76378"/>
            <a:ext cx="7221369" cy="451350"/>
          </a:xfrm>
          <a:prstGeom prst="rect">
            <a:avLst/>
          </a:prstGeom>
          <a:ln>
            <a:noFill/>
          </a:ln>
        </p:spPr>
        <p:txBody>
          <a:bodyPr vert="horz" lIns="0" tIns="45720" rIns="91440" bIns="45720" rtlCol="0" anchor="b" anchorCtr="0">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Evaluation Framework</a:t>
            </a:r>
            <a:endParaRPr lang="en-US"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3" name="图片 2">
            <a:extLst>
              <a:ext uri="{FF2B5EF4-FFF2-40B4-BE49-F238E27FC236}">
                <a16:creationId xmlns:a16="http://schemas.microsoft.com/office/drawing/2014/main" id="{8982FC9A-5A7E-A898-E3DB-BE23CDEDB6EB}"/>
              </a:ext>
            </a:extLst>
          </p:cNvPr>
          <p:cNvPicPr>
            <a:picLocks noChangeAspect="1"/>
          </p:cNvPicPr>
          <p:nvPr/>
        </p:nvPicPr>
        <p:blipFill>
          <a:blip r:embed="rId4"/>
          <a:stretch>
            <a:fillRect/>
          </a:stretch>
        </p:blipFill>
        <p:spPr>
          <a:xfrm>
            <a:off x="594090" y="948790"/>
            <a:ext cx="10771429" cy="3097932"/>
          </a:xfrm>
          <a:prstGeom prst="rect">
            <a:avLst/>
          </a:prstGeom>
        </p:spPr>
      </p:pic>
      <p:sp>
        <p:nvSpPr>
          <p:cNvPr id="5" name="文本框 4">
            <a:extLst>
              <a:ext uri="{FF2B5EF4-FFF2-40B4-BE49-F238E27FC236}">
                <a16:creationId xmlns:a16="http://schemas.microsoft.com/office/drawing/2014/main" id="{B1B736E6-9465-6331-82C8-B2B80EE62CC9}"/>
              </a:ext>
            </a:extLst>
          </p:cNvPr>
          <p:cNvSpPr txBox="1"/>
          <p:nvPr/>
        </p:nvSpPr>
        <p:spPr>
          <a:xfrm>
            <a:off x="817826" y="4235098"/>
            <a:ext cx="9856014" cy="1631216"/>
          </a:xfrm>
          <a:prstGeom prst="rect">
            <a:avLst/>
          </a:prstGeom>
          <a:noFill/>
        </p:spPr>
        <p:txBody>
          <a:bodyPr wrap="square">
            <a:spAutoFit/>
          </a:bodyPr>
          <a:lstStyle/>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template design</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the templates based on our manual analysis of ChatGPT’s responses</a:t>
            </a:r>
          </a:p>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best template selection</a:t>
            </a:r>
            <a:r>
              <a:rPr lang="en-US" altLang="zh-CN" sz="2000" dirty="0">
                <a:latin typeface="Times New Roman" panose="02020603050405020304" pitchFamily="18" charset="0"/>
                <a:cs typeface="Times New Roman" panose="02020603050405020304" pitchFamily="18" charset="0"/>
              </a:rPr>
              <a:t>: all prompt templates with the probe-test dataset to select the best prompt template</a:t>
            </a:r>
            <a:endParaRPr lang="zh-CN" alt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large-scale evaluation</a:t>
            </a:r>
            <a:r>
              <a:rPr lang="en-US" altLang="zh-CN" sz="2000" dirty="0">
                <a:latin typeface="Times New Roman" panose="02020603050405020304" pitchFamily="18" charset="0"/>
                <a:cs typeface="Times New Roman" panose="02020603050405020304" pitchFamily="18" charset="0"/>
              </a:rPr>
              <a:t>: use the prompt template that yields the best performance in the </a:t>
            </a:r>
            <a:r>
              <a:rPr lang="en-US" altLang="zh-CN" sz="2000" dirty="0" err="1">
                <a:latin typeface="Times New Roman" panose="02020603050405020304" pitchFamily="18" charset="0"/>
                <a:cs typeface="Times New Roman" panose="02020603050405020304" pitchFamily="18" charset="0"/>
              </a:rPr>
              <a:t>probetest</a:t>
            </a:r>
            <a:r>
              <a:rPr lang="en-US" altLang="zh-CN" sz="2000" dirty="0">
                <a:latin typeface="Times New Roman" panose="02020603050405020304" pitchFamily="18" charset="0"/>
                <a:cs typeface="Times New Roman" panose="02020603050405020304" pitchFamily="18" charset="0"/>
              </a:rPr>
              <a:t> to conduct a large-scale evaluation on the test dataset</a:t>
            </a:r>
            <a:endParaRPr lang="zh-CN" alt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Prompt Design and Implementation</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5" name="图片 4">
            <a:extLst>
              <a:ext uri="{FF2B5EF4-FFF2-40B4-BE49-F238E27FC236}">
                <a16:creationId xmlns:a16="http://schemas.microsoft.com/office/drawing/2014/main" id="{A5DBD82B-79C9-AD55-DF9D-6AE4B851851D}"/>
              </a:ext>
            </a:extLst>
          </p:cNvPr>
          <p:cNvPicPr>
            <a:picLocks noChangeAspect="1"/>
          </p:cNvPicPr>
          <p:nvPr/>
        </p:nvPicPr>
        <p:blipFill>
          <a:blip r:embed="rId4"/>
          <a:stretch>
            <a:fillRect/>
          </a:stretch>
        </p:blipFill>
        <p:spPr>
          <a:xfrm>
            <a:off x="377069" y="1205365"/>
            <a:ext cx="5906539" cy="4352747"/>
          </a:xfrm>
          <a:prstGeom prst="rect">
            <a:avLst/>
          </a:prstGeom>
        </p:spPr>
      </p:pic>
      <p:pic>
        <p:nvPicPr>
          <p:cNvPr id="7" name="图片 6">
            <a:extLst>
              <a:ext uri="{FF2B5EF4-FFF2-40B4-BE49-F238E27FC236}">
                <a16:creationId xmlns:a16="http://schemas.microsoft.com/office/drawing/2014/main" id="{28B2FFDB-C76B-31FE-8D8A-334FEF089847}"/>
              </a:ext>
            </a:extLst>
          </p:cNvPr>
          <p:cNvPicPr>
            <a:picLocks noChangeAspect="1"/>
          </p:cNvPicPr>
          <p:nvPr/>
        </p:nvPicPr>
        <p:blipFill>
          <a:blip r:embed="rId5"/>
          <a:stretch>
            <a:fillRect/>
          </a:stretch>
        </p:blipFill>
        <p:spPr>
          <a:xfrm>
            <a:off x="6283608" y="1027551"/>
            <a:ext cx="4912659" cy="51454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709294"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rPr>
              <a:t>Evaluation</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5" name="图片 4">
            <a:extLst>
              <a:ext uri="{FF2B5EF4-FFF2-40B4-BE49-F238E27FC236}">
                <a16:creationId xmlns:a16="http://schemas.microsoft.com/office/drawing/2014/main" id="{97A0D800-4E28-4686-7027-6BADFEBF6050}"/>
              </a:ext>
            </a:extLst>
          </p:cNvPr>
          <p:cNvPicPr>
            <a:picLocks noChangeAspect="1"/>
          </p:cNvPicPr>
          <p:nvPr/>
        </p:nvPicPr>
        <p:blipFill>
          <a:blip r:embed="rId4"/>
          <a:stretch>
            <a:fillRect/>
          </a:stretch>
        </p:blipFill>
        <p:spPr>
          <a:xfrm>
            <a:off x="738952" y="1465815"/>
            <a:ext cx="10725150" cy="3790950"/>
          </a:xfrm>
          <a:prstGeom prst="rect">
            <a:avLst/>
          </a:prstGeom>
        </p:spPr>
      </p:pic>
      <p:pic>
        <p:nvPicPr>
          <p:cNvPr id="7" name="图片 6">
            <a:extLst>
              <a:ext uri="{FF2B5EF4-FFF2-40B4-BE49-F238E27FC236}">
                <a16:creationId xmlns:a16="http://schemas.microsoft.com/office/drawing/2014/main" id="{D58EB299-132A-985A-E70F-BC2C4770BD9F}"/>
              </a:ext>
            </a:extLst>
          </p:cNvPr>
          <p:cNvPicPr>
            <a:picLocks noChangeAspect="1"/>
          </p:cNvPicPr>
          <p:nvPr/>
        </p:nvPicPr>
        <p:blipFill>
          <a:blip r:embed="rId5"/>
          <a:stretch>
            <a:fillRect/>
          </a:stretch>
        </p:blipFill>
        <p:spPr>
          <a:xfrm>
            <a:off x="3200874" y="1391685"/>
            <a:ext cx="5248275" cy="4000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0DC1A-B0A5-44AB-104E-88054F568D47}"/>
            </a:ext>
          </a:extLst>
        </p:cNvPr>
        <p:cNvGrpSpPr/>
        <p:nvPr/>
      </p:nvGrpSpPr>
      <p:grpSpPr>
        <a:xfrm>
          <a:off x="0" y="0"/>
          <a:ext cx="0" cy="0"/>
          <a:chOff x="0" y="0"/>
          <a:chExt cx="0" cy="0"/>
        </a:xfrm>
      </p:grpSpPr>
      <p:sp>
        <p:nvSpPr>
          <p:cNvPr id="47" name="文本框 46">
            <a:extLst>
              <a:ext uri="{FF2B5EF4-FFF2-40B4-BE49-F238E27FC236}">
                <a16:creationId xmlns:a16="http://schemas.microsoft.com/office/drawing/2014/main" id="{646AB81E-D692-CE76-A2C2-CCBA5A9DCA95}"/>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a:extLst>
              <a:ext uri="{FF2B5EF4-FFF2-40B4-BE49-F238E27FC236}">
                <a16:creationId xmlns:a16="http://schemas.microsoft.com/office/drawing/2014/main" id="{00DB1C12-7F5A-1000-06C0-2C311877D79D}"/>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a:extLst>
              <a:ext uri="{FF2B5EF4-FFF2-40B4-BE49-F238E27FC236}">
                <a16:creationId xmlns:a16="http://schemas.microsoft.com/office/drawing/2014/main" id="{C304F09B-2F4D-325B-7158-604B5503A38C}"/>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a:extLst>
              <a:ext uri="{FF2B5EF4-FFF2-40B4-BE49-F238E27FC236}">
                <a16:creationId xmlns:a16="http://schemas.microsoft.com/office/drawing/2014/main" id="{68A13E52-8203-3ECC-A9D3-035140E3FB97}"/>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a:extLst>
              <a:ext uri="{FF2B5EF4-FFF2-40B4-BE49-F238E27FC236}">
                <a16:creationId xmlns:a16="http://schemas.microsoft.com/office/drawing/2014/main" id="{6C085AB6-BDBD-3936-77EB-89BA8B97078A}"/>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a:extLst>
              <a:ext uri="{FF2B5EF4-FFF2-40B4-BE49-F238E27FC236}">
                <a16:creationId xmlns:a16="http://schemas.microsoft.com/office/drawing/2014/main" id="{A0432507-CEC1-B3FC-3D0C-EC23529E4349}"/>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a:extLst>
              <a:ext uri="{FF2B5EF4-FFF2-40B4-BE49-F238E27FC236}">
                <a16:creationId xmlns:a16="http://schemas.microsoft.com/office/drawing/2014/main" id="{DE9AE683-DB12-A023-307F-6465277F4EE5}"/>
              </a:ext>
            </a:extLst>
          </p:cNvPr>
          <p:cNvSpPr txBox="1"/>
          <p:nvPr/>
        </p:nvSpPr>
        <p:spPr>
          <a:xfrm>
            <a:off x="709294"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rPr>
              <a:t>Evaluation</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a:extLst>
              <a:ext uri="{FF2B5EF4-FFF2-40B4-BE49-F238E27FC236}">
                <a16:creationId xmlns:a16="http://schemas.microsoft.com/office/drawing/2014/main" id="{A07D7D92-8702-F116-80B2-87D26E4C7969}"/>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a:extLst>
              <a:ext uri="{FF2B5EF4-FFF2-40B4-BE49-F238E27FC236}">
                <a16:creationId xmlns:a16="http://schemas.microsoft.com/office/drawing/2014/main" id="{9097C8BC-E2BE-612E-AD0A-0D81991DFA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a:extLst>
              <a:ext uri="{FF2B5EF4-FFF2-40B4-BE49-F238E27FC236}">
                <a16:creationId xmlns:a16="http://schemas.microsoft.com/office/drawing/2014/main" id="{F343FF32-0B35-1E9E-AEA0-94C753EAA966}"/>
              </a:ext>
            </a:extLst>
          </p:cNvPr>
          <p:cNvGrpSpPr/>
          <p:nvPr/>
        </p:nvGrpSpPr>
        <p:grpSpPr>
          <a:xfrm>
            <a:off x="203760" y="159728"/>
            <a:ext cx="725344" cy="619478"/>
            <a:chOff x="178632" y="159728"/>
            <a:chExt cx="725344" cy="619478"/>
          </a:xfrm>
        </p:grpSpPr>
        <p:sp>
          <p:nvSpPr>
            <p:cNvPr id="35" name="椭圆 34">
              <a:extLst>
                <a:ext uri="{FF2B5EF4-FFF2-40B4-BE49-F238E27FC236}">
                  <a16:creationId xmlns:a16="http://schemas.microsoft.com/office/drawing/2014/main" id="{98468AB7-0F2E-2682-D6D6-898C297A9F91}"/>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a:extLst>
                <a:ext uri="{FF2B5EF4-FFF2-40B4-BE49-F238E27FC236}">
                  <a16:creationId xmlns:a16="http://schemas.microsoft.com/office/drawing/2014/main" id="{511C64D5-0C5C-C183-5B35-3966621AB242}"/>
                </a:ext>
              </a:extLst>
            </p:cNvPr>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BF395CD6-F492-10E5-E1D4-AA057EF0BAA6}"/>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3" name="图片 2">
            <a:extLst>
              <a:ext uri="{FF2B5EF4-FFF2-40B4-BE49-F238E27FC236}">
                <a16:creationId xmlns:a16="http://schemas.microsoft.com/office/drawing/2014/main" id="{A5D79BAC-0373-05AB-8AD3-9FC9681B3B91}"/>
              </a:ext>
            </a:extLst>
          </p:cNvPr>
          <p:cNvPicPr>
            <a:picLocks noChangeAspect="1"/>
          </p:cNvPicPr>
          <p:nvPr/>
        </p:nvPicPr>
        <p:blipFill>
          <a:blip r:embed="rId4"/>
          <a:stretch>
            <a:fillRect/>
          </a:stretch>
        </p:blipFill>
        <p:spPr>
          <a:xfrm>
            <a:off x="623887" y="1366837"/>
            <a:ext cx="10944225" cy="4124325"/>
          </a:xfrm>
          <a:prstGeom prst="rect">
            <a:avLst/>
          </a:prstGeom>
        </p:spPr>
      </p:pic>
    </p:spTree>
    <p:extLst>
      <p:ext uri="{BB962C8B-B14F-4D97-AF65-F5344CB8AC3E}">
        <p14:creationId xmlns:p14="http://schemas.microsoft.com/office/powerpoint/2010/main" val="346431216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3715C-5712-C8C6-D7F2-6A1502D879ED}"/>
            </a:ext>
          </a:extLst>
        </p:cNvPr>
        <p:cNvGrpSpPr/>
        <p:nvPr/>
      </p:nvGrpSpPr>
      <p:grpSpPr>
        <a:xfrm>
          <a:off x="0" y="0"/>
          <a:ext cx="0" cy="0"/>
          <a:chOff x="0" y="0"/>
          <a:chExt cx="0" cy="0"/>
        </a:xfrm>
      </p:grpSpPr>
      <p:sp>
        <p:nvSpPr>
          <p:cNvPr id="47" name="文本框 46">
            <a:extLst>
              <a:ext uri="{FF2B5EF4-FFF2-40B4-BE49-F238E27FC236}">
                <a16:creationId xmlns:a16="http://schemas.microsoft.com/office/drawing/2014/main" id="{5D8F3CDA-5F16-629A-2A3E-9FE16F31C97F}"/>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a:extLst>
              <a:ext uri="{FF2B5EF4-FFF2-40B4-BE49-F238E27FC236}">
                <a16:creationId xmlns:a16="http://schemas.microsoft.com/office/drawing/2014/main" id="{47FD742A-29B0-947B-DC93-5DC892BE8BF1}"/>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a:extLst>
              <a:ext uri="{FF2B5EF4-FFF2-40B4-BE49-F238E27FC236}">
                <a16:creationId xmlns:a16="http://schemas.microsoft.com/office/drawing/2014/main" id="{476A21DD-7375-13CA-C696-D9FD7099C33A}"/>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a:extLst>
              <a:ext uri="{FF2B5EF4-FFF2-40B4-BE49-F238E27FC236}">
                <a16:creationId xmlns:a16="http://schemas.microsoft.com/office/drawing/2014/main" id="{5DEDC8B6-3C04-138B-A6AC-C26ADD86398F}"/>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a:extLst>
              <a:ext uri="{FF2B5EF4-FFF2-40B4-BE49-F238E27FC236}">
                <a16:creationId xmlns:a16="http://schemas.microsoft.com/office/drawing/2014/main" id="{762702B8-BBD7-D483-00F2-8F64CABEC8B5}"/>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a:extLst>
              <a:ext uri="{FF2B5EF4-FFF2-40B4-BE49-F238E27FC236}">
                <a16:creationId xmlns:a16="http://schemas.microsoft.com/office/drawing/2014/main" id="{55230C21-FC26-D111-CB32-149533526429}"/>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a:extLst>
              <a:ext uri="{FF2B5EF4-FFF2-40B4-BE49-F238E27FC236}">
                <a16:creationId xmlns:a16="http://schemas.microsoft.com/office/drawing/2014/main" id="{E9D3E021-A137-93B9-A37A-DD1E368DF506}"/>
              </a:ext>
            </a:extLst>
          </p:cNvPr>
          <p:cNvSpPr txBox="1"/>
          <p:nvPr/>
        </p:nvSpPr>
        <p:spPr>
          <a:xfrm>
            <a:off x="709294"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rPr>
              <a:t>Evaluation</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a:extLst>
              <a:ext uri="{FF2B5EF4-FFF2-40B4-BE49-F238E27FC236}">
                <a16:creationId xmlns:a16="http://schemas.microsoft.com/office/drawing/2014/main" id="{B56DB6A2-39CA-5AC7-9C0D-680D8C056728}"/>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a:extLst>
              <a:ext uri="{FF2B5EF4-FFF2-40B4-BE49-F238E27FC236}">
                <a16:creationId xmlns:a16="http://schemas.microsoft.com/office/drawing/2014/main" id="{B6D78A9C-2CA0-0DB8-E695-CFC5C155D8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a:extLst>
              <a:ext uri="{FF2B5EF4-FFF2-40B4-BE49-F238E27FC236}">
                <a16:creationId xmlns:a16="http://schemas.microsoft.com/office/drawing/2014/main" id="{3321ED26-E722-82A0-D0FE-130FB47A5CCD}"/>
              </a:ext>
            </a:extLst>
          </p:cNvPr>
          <p:cNvGrpSpPr/>
          <p:nvPr/>
        </p:nvGrpSpPr>
        <p:grpSpPr>
          <a:xfrm>
            <a:off x="203760" y="159728"/>
            <a:ext cx="725344" cy="619478"/>
            <a:chOff x="178632" y="159728"/>
            <a:chExt cx="725344" cy="619478"/>
          </a:xfrm>
        </p:grpSpPr>
        <p:sp>
          <p:nvSpPr>
            <p:cNvPr id="35" name="椭圆 34">
              <a:extLst>
                <a:ext uri="{FF2B5EF4-FFF2-40B4-BE49-F238E27FC236}">
                  <a16:creationId xmlns:a16="http://schemas.microsoft.com/office/drawing/2014/main" id="{822C3AA7-C7A6-64F8-0F8D-5468D69D23F8}"/>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a:extLst>
                <a:ext uri="{FF2B5EF4-FFF2-40B4-BE49-F238E27FC236}">
                  <a16:creationId xmlns:a16="http://schemas.microsoft.com/office/drawing/2014/main" id="{F327677E-005A-2793-FDB3-0B328B85A809}"/>
                </a:ext>
              </a:extLst>
            </p:cNvPr>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9D7BCE0B-0142-6684-048C-38A8C0BA0FE6}"/>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4" name="图片 3">
            <a:extLst>
              <a:ext uri="{FF2B5EF4-FFF2-40B4-BE49-F238E27FC236}">
                <a16:creationId xmlns:a16="http://schemas.microsoft.com/office/drawing/2014/main" id="{A78BD1AA-5F17-9D56-4704-C8F2460A17FD}"/>
              </a:ext>
            </a:extLst>
          </p:cNvPr>
          <p:cNvPicPr>
            <a:picLocks noChangeAspect="1"/>
          </p:cNvPicPr>
          <p:nvPr/>
        </p:nvPicPr>
        <p:blipFill>
          <a:blip r:embed="rId4"/>
          <a:stretch>
            <a:fillRect/>
          </a:stretch>
        </p:blipFill>
        <p:spPr>
          <a:xfrm>
            <a:off x="557212" y="1343025"/>
            <a:ext cx="11077575" cy="4171950"/>
          </a:xfrm>
          <a:prstGeom prst="rect">
            <a:avLst/>
          </a:prstGeom>
        </p:spPr>
      </p:pic>
      <p:pic>
        <p:nvPicPr>
          <p:cNvPr id="5" name="图片 4">
            <a:extLst>
              <a:ext uri="{FF2B5EF4-FFF2-40B4-BE49-F238E27FC236}">
                <a16:creationId xmlns:a16="http://schemas.microsoft.com/office/drawing/2014/main" id="{26ED6EEF-CF8D-2EA4-42CC-610195CEDD39}"/>
              </a:ext>
            </a:extLst>
          </p:cNvPr>
          <p:cNvPicPr>
            <a:picLocks noChangeAspect="1"/>
          </p:cNvPicPr>
          <p:nvPr/>
        </p:nvPicPr>
        <p:blipFill>
          <a:blip r:embed="rId5"/>
          <a:stretch>
            <a:fillRect/>
          </a:stretch>
        </p:blipFill>
        <p:spPr>
          <a:xfrm>
            <a:off x="379973" y="1682753"/>
            <a:ext cx="10944225" cy="3371850"/>
          </a:xfrm>
          <a:prstGeom prst="rect">
            <a:avLst/>
          </a:prstGeom>
        </p:spPr>
      </p:pic>
    </p:spTree>
    <p:extLst>
      <p:ext uri="{BB962C8B-B14F-4D97-AF65-F5344CB8AC3E}">
        <p14:creationId xmlns:p14="http://schemas.microsoft.com/office/powerpoint/2010/main" val="135101981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189E6-D0AC-2604-18EB-9FB7AB3456AB}"/>
            </a:ext>
          </a:extLst>
        </p:cNvPr>
        <p:cNvGrpSpPr/>
        <p:nvPr/>
      </p:nvGrpSpPr>
      <p:grpSpPr>
        <a:xfrm>
          <a:off x="0" y="0"/>
          <a:ext cx="0" cy="0"/>
          <a:chOff x="0" y="0"/>
          <a:chExt cx="0" cy="0"/>
        </a:xfrm>
      </p:grpSpPr>
      <p:sp>
        <p:nvSpPr>
          <p:cNvPr id="47" name="文本框 46">
            <a:extLst>
              <a:ext uri="{FF2B5EF4-FFF2-40B4-BE49-F238E27FC236}">
                <a16:creationId xmlns:a16="http://schemas.microsoft.com/office/drawing/2014/main" id="{B959361D-1D2E-6EE8-CBC0-FF843C9EE431}"/>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a:extLst>
              <a:ext uri="{FF2B5EF4-FFF2-40B4-BE49-F238E27FC236}">
                <a16:creationId xmlns:a16="http://schemas.microsoft.com/office/drawing/2014/main" id="{33C21ABC-82D7-1558-BC1A-3619809A9339}"/>
              </a:ext>
            </a:extLst>
          </p:cNvPr>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a:extLst>
              <a:ext uri="{FF2B5EF4-FFF2-40B4-BE49-F238E27FC236}">
                <a16:creationId xmlns:a16="http://schemas.microsoft.com/office/drawing/2014/main" id="{2E3FBB84-3423-6D94-A809-374835B842F5}"/>
              </a:ext>
            </a:extLst>
          </p:cNvPr>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a:extLst>
              <a:ext uri="{FF2B5EF4-FFF2-40B4-BE49-F238E27FC236}">
                <a16:creationId xmlns:a16="http://schemas.microsoft.com/office/drawing/2014/main" id="{8F531328-E0E0-90C5-83A9-DF58CFFB7B9A}"/>
              </a:ext>
            </a:extLst>
          </p:cNvPr>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a:extLst>
              <a:ext uri="{FF2B5EF4-FFF2-40B4-BE49-F238E27FC236}">
                <a16:creationId xmlns:a16="http://schemas.microsoft.com/office/drawing/2014/main" id="{4123ECF5-490B-830E-FD3F-7EC9C2C61F2D}"/>
              </a:ext>
            </a:extLst>
          </p:cNvPr>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a:extLst>
              <a:ext uri="{FF2B5EF4-FFF2-40B4-BE49-F238E27FC236}">
                <a16:creationId xmlns:a16="http://schemas.microsoft.com/office/drawing/2014/main" id="{8E9EAC72-4D61-FB4B-40E0-F8D0F701AD61}"/>
              </a:ext>
            </a:extLst>
          </p:cNvPr>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a:extLst>
              <a:ext uri="{FF2B5EF4-FFF2-40B4-BE49-F238E27FC236}">
                <a16:creationId xmlns:a16="http://schemas.microsoft.com/office/drawing/2014/main" id="{D91593F4-6A09-CBCA-669B-4AB8C3D4D914}"/>
              </a:ext>
            </a:extLst>
          </p:cNvPr>
          <p:cNvSpPr txBox="1"/>
          <p:nvPr/>
        </p:nvSpPr>
        <p:spPr>
          <a:xfrm>
            <a:off x="709294"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rPr>
              <a:t>Evaluation</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a:extLst>
              <a:ext uri="{FF2B5EF4-FFF2-40B4-BE49-F238E27FC236}">
                <a16:creationId xmlns:a16="http://schemas.microsoft.com/office/drawing/2014/main" id="{EBC3AD0C-4166-49DF-5710-6C6DF3C28628}"/>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a:extLst>
              <a:ext uri="{FF2B5EF4-FFF2-40B4-BE49-F238E27FC236}">
                <a16:creationId xmlns:a16="http://schemas.microsoft.com/office/drawing/2014/main" id="{E0AFD480-8340-87FA-A194-C2F15641D0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a:extLst>
              <a:ext uri="{FF2B5EF4-FFF2-40B4-BE49-F238E27FC236}">
                <a16:creationId xmlns:a16="http://schemas.microsoft.com/office/drawing/2014/main" id="{28B62868-4FF3-842E-E0E1-62B8319B92D3}"/>
              </a:ext>
            </a:extLst>
          </p:cNvPr>
          <p:cNvGrpSpPr/>
          <p:nvPr/>
        </p:nvGrpSpPr>
        <p:grpSpPr>
          <a:xfrm>
            <a:off x="203760" y="159728"/>
            <a:ext cx="725344" cy="619478"/>
            <a:chOff x="178632" y="159728"/>
            <a:chExt cx="725344" cy="619478"/>
          </a:xfrm>
        </p:grpSpPr>
        <p:sp>
          <p:nvSpPr>
            <p:cNvPr id="35" name="椭圆 34">
              <a:extLst>
                <a:ext uri="{FF2B5EF4-FFF2-40B4-BE49-F238E27FC236}">
                  <a16:creationId xmlns:a16="http://schemas.microsoft.com/office/drawing/2014/main" id="{61AAD42D-0B55-3099-0F90-590D81BA7C2B}"/>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a:extLst>
                <a:ext uri="{FF2B5EF4-FFF2-40B4-BE49-F238E27FC236}">
                  <a16:creationId xmlns:a16="http://schemas.microsoft.com/office/drawing/2014/main" id="{A102A4A0-E69D-8135-2EAA-D7CC3BC0A95D}"/>
                </a:ext>
              </a:extLst>
            </p:cNvPr>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84D7037B-73E4-2F57-6FCC-A11B430D8B08}"/>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6" name="图片 5">
            <a:extLst>
              <a:ext uri="{FF2B5EF4-FFF2-40B4-BE49-F238E27FC236}">
                <a16:creationId xmlns:a16="http://schemas.microsoft.com/office/drawing/2014/main" id="{788DC8FE-3FAC-8D47-2CE5-7095B8F2B657}"/>
              </a:ext>
            </a:extLst>
          </p:cNvPr>
          <p:cNvPicPr>
            <a:picLocks noChangeAspect="1"/>
          </p:cNvPicPr>
          <p:nvPr/>
        </p:nvPicPr>
        <p:blipFill>
          <a:blip r:embed="rId4"/>
          <a:stretch>
            <a:fillRect/>
          </a:stretch>
        </p:blipFill>
        <p:spPr>
          <a:xfrm>
            <a:off x="1802568" y="892286"/>
            <a:ext cx="7617954" cy="5616058"/>
          </a:xfrm>
          <a:prstGeom prst="rect">
            <a:avLst/>
          </a:prstGeom>
        </p:spPr>
      </p:pic>
    </p:spTree>
    <p:extLst>
      <p:ext uri="{BB962C8B-B14F-4D97-AF65-F5344CB8AC3E}">
        <p14:creationId xmlns:p14="http://schemas.microsoft.com/office/powerpoint/2010/main" val="110141763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WQ3OWI3ZTBhNzFmZjgyODViNTBiYzM0NTRmNTFkM2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2860</TotalTime>
  <Words>1737</Words>
  <Application>Microsoft Office PowerPoint</Application>
  <PresentationFormat>宽屏</PresentationFormat>
  <Paragraphs>165</Paragraphs>
  <Slides>10</Slides>
  <Notes>10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10</vt:i4>
      </vt:variant>
    </vt:vector>
  </HeadingPairs>
  <TitlesOfParts>
    <vt:vector size="21" baseType="lpstr">
      <vt:lpstr>-apple-system</vt:lpstr>
      <vt:lpstr>Söhne</vt:lpstr>
      <vt:lpstr>等线</vt:lpstr>
      <vt:lpstr>等线 Light</vt:lpstr>
      <vt:lpstr>微软雅黑</vt:lpstr>
      <vt:lpstr>Arial</vt:lpstr>
      <vt:lpstr>Calibri</vt:lpstr>
      <vt:lpstr>Calibri Light</vt:lpstr>
      <vt:lpstr>Times New Roman</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 晶晶</dc:creator>
  <cp:lastModifiedBy>眺 谭</cp:lastModifiedBy>
  <cp:revision>1378</cp:revision>
  <dcterms:created xsi:type="dcterms:W3CDTF">2021-12-22T05:58:00Z</dcterms:created>
  <dcterms:modified xsi:type="dcterms:W3CDTF">2024-12-25T04:45:42Z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689D3E559EFE4685BD59B874E8B807B9_12</vt:lpwstr>
  </property>
</Properties>
</file>