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8" r:id="rId2"/>
    <p:sldId id="3352" r:id="rId3"/>
    <p:sldId id="3343" r:id="rId4"/>
    <p:sldId id="3357" r:id="rId5"/>
    <p:sldId id="3346" r:id="rId6"/>
    <p:sldId id="3345" r:id="rId7"/>
    <p:sldId id="3360" r:id="rId8"/>
    <p:sldId id="3354" r:id="rId9"/>
    <p:sldId id="3355" r:id="rId10"/>
    <p:sldId id="3348" r:id="rId11"/>
    <p:sldId id="3349" r:id="rId12"/>
    <p:sldId id="3350" r:id="rId13"/>
    <p:sldId id="3351" r:id="rId14"/>
    <p:sldId id="33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A6D2A6"/>
    <a:srgbClr val="A6A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64884" autoAdjust="0"/>
  </p:normalViewPr>
  <p:slideViewPr>
    <p:cSldViewPr snapToGrid="0">
      <p:cViewPr varScale="1">
        <p:scale>
          <a:sx n="75" d="100"/>
          <a:sy n="75" d="100"/>
        </p:scale>
        <p:origin x="1282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1C45-92F4-40B8-815F-EBC19C312A1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752BB-A56E-46FA-B348-F41ACB239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9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3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43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604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0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8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6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74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6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28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84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36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83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7F13-3BC6-3944-0D32-982F41E4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A488C-4604-A7A6-655F-5B8C72B5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26B48-5E8E-CA1D-16C5-CA2E9FA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5771C-A085-0A64-6BF6-F8347E98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96E1-57F4-D416-0771-53794ED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56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A62F-D6C6-1372-AC93-BCEC8978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B4E8F-DD53-11F1-3B33-D329A86E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A6B5F-B8B9-AF40-145F-D2579FA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6ABF-4EC1-E930-BA46-A6FD6E0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672B1-C162-BBB5-67C3-F995502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661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BF02F-3282-DABC-CABD-3403FAC45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67905-265B-31AD-7685-07425D6E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B648A-F331-974F-FEF9-E0DB023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1E26-4837-E18C-E386-9F6695F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356F-A598-0B7E-6F01-E8CA6E17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316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A76E-8D19-E821-D3F4-02AF04F6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B2D0-BEEA-AADE-A4BA-D2128729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DF181-2D21-515A-F9EF-D45F209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99BEE-B9B4-58AA-1CDF-5BE2CE44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A04C6-91E8-1F4C-145B-80C5507F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81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0F36-B4EB-668B-C6D3-55371B96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B826A-BDF4-A328-81AE-68E245FE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5A9-DA28-8620-4FA5-5385315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222A-46EB-FA97-C47B-F0B4B95F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0849-92A2-00CA-DDC8-90362C0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854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E8BDD-E631-8AB1-0E69-6375502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A8115-D6B1-CC6E-4779-721B2E6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BA630-62F0-55F3-ACE7-D4CE0020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96426-A31D-0565-6424-76A36F17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505AE-F24B-23CF-3AB6-F2B07FE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FCCC-C191-FE2A-D527-CB2E2CD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94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8581-0726-5732-5C97-EC9DFD13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A724B-40B7-D444-4572-4A5EEF2F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1ADB-0CAF-0C17-43A1-022344FB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CD83-75A1-6029-73CF-14069FF5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3940B-082C-E2EB-97CC-31590CFA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08405-A436-697A-E3C9-F4CB3471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4D0DE-E472-4237-18C9-AAAD9C77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95B92-4A7A-0D38-8577-47144D7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81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E1CF5-19FB-5E74-242B-673BAF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E41BD-2DE5-AE7F-FBF5-20DFEA6F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B013B-7ED0-89D7-73C9-72AFA7A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FF08E-D7BC-6DBF-FE6A-6132757F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28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D43B9-AC8C-99CE-A7C3-91A00BDA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776C0-FFCF-FB2C-5F81-43A9740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558EB-2980-6C41-16F4-F35D24E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92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59BE-8164-B30B-6BEB-B82C2130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F9951-74E8-ED6C-65EB-7756F43E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422BC-7480-1187-EA75-0211201C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FF3B-A6AA-94FC-FBEC-4FF326E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67F7C-1655-F39E-2C98-75E41EF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8A3A5-7CC6-5C83-9218-890B2FB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13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A0E0-0C5B-3B48-E916-932C8434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7FDB-5E8F-CCC8-71AB-B65150FDE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E8A07-A13A-E50A-EBC4-4AFA6A3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5821B-C83C-56F0-176F-2E0B544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A9B91-560D-E116-5DCD-149991DA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00965-BEC2-448E-F6DB-4356605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239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5353D-1F41-869A-F439-DA76F138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D93F6-3D99-96A2-4C5D-89488FE3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7DC8-0AB6-C0C4-88A2-B9169FA2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7943-EBFF-46F3-A740-5E88A46A0F9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2D0-0AFD-6D6D-8EF3-8BB980274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E34E8-5D3D-2B58-EA93-0F7374D9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1" y="3350531"/>
            <a:ext cx="8620686" cy="1477285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Ziyuan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Ye, Rihan Huang,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Qilin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Wu,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Quanying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Liu</a:t>
            </a:r>
          </a:p>
          <a:p>
            <a:pPr algn="r" defTabSz="913765">
              <a:defRPr/>
            </a:pP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Published in: 37th Conference on Neural Information Processing Systems (</a:t>
            </a:r>
            <a:r>
              <a:rPr lang="en-US" altLang="zh-CN" dirty="0" err="1">
                <a:solidFill>
                  <a:srgbClr val="1C6299"/>
                </a:solidFill>
                <a:latin typeface="NimbusRomNo9L-Regu"/>
              </a:rPr>
              <a:t>NeurIPS</a:t>
            </a: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 2023)</a:t>
            </a:r>
          </a:p>
          <a:p>
            <a:pPr algn="r" defTabSz="913765">
              <a:defRPr/>
            </a:pP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Date of Publication:  October 2023 </a:t>
            </a:r>
            <a:br>
              <a:rPr lang="en-US" altLang="zh-CN" dirty="0">
                <a:solidFill>
                  <a:srgbClr val="1C6299"/>
                </a:solidFill>
                <a:latin typeface="NimbusRomNo9L-Regu"/>
              </a:rPr>
            </a:br>
            <a:br>
              <a:rPr lang="en-US" altLang="zh-CN" dirty="0">
                <a:solidFill>
                  <a:srgbClr val="1C6299"/>
                </a:solidFill>
                <a:latin typeface="NimbusRomNo9L-Regu"/>
              </a:rPr>
            </a:br>
            <a:endParaRPr lang="en-US" altLang="zh-CN" dirty="0">
              <a:solidFill>
                <a:srgbClr val="1C6299"/>
              </a:solidFill>
              <a:latin typeface="NimbusRomNo9L-Regu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1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78707" y="1660074"/>
            <a:ext cx="7717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SAME: Uncovering GNN Black Box with Structure-aware Shapley-based Multipiece Explanation</a:t>
            </a:r>
          </a:p>
        </p:txBody>
      </p:sp>
      <p:sp>
        <p:nvSpPr>
          <p:cNvPr id="16" name="文本占位符 56"/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汇报人：刘奕婷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A3CAD-F1BD-68CF-0FB8-D97994A2A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A60BB-0A73-4731-A4B3-5BB10F6DD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4C119-510F-D43A-10BF-DAE4711D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2255" y="5775076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  <a:t>2024/11/29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Experiments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21725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000" b="1" dirty="0"/>
              <a:t>Datasets: </a:t>
            </a:r>
            <a:endParaRPr lang="en-US" altLang="zh-CN" sz="2000" b="1" dirty="0"/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BBBP, MUTAG, Graph-SST2, Graph-SST5, BA-2Motifs,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图分类任务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BA-Shapes.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节点分类任务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000" b="1" dirty="0"/>
              <a:t>Metrics: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BBDA36-7890-5725-4FC5-17C1F19E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47660"/>
              </p:ext>
            </p:extLst>
          </p:nvPr>
        </p:nvGraphicFramePr>
        <p:xfrm>
          <a:off x="1101969" y="2789540"/>
          <a:ext cx="999978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1">
                  <a:extLst>
                    <a:ext uri="{9D8B030D-6E8A-4147-A177-3AD203B41FA5}">
                      <a16:colId xmlns:a16="http://schemas.microsoft.com/office/drawing/2014/main" val="2074334663"/>
                    </a:ext>
                  </a:extLst>
                </a:gridCol>
                <a:gridCol w="4263293">
                  <a:extLst>
                    <a:ext uri="{9D8B030D-6E8A-4147-A177-3AD203B41FA5}">
                      <a16:colId xmlns:a16="http://schemas.microsoft.com/office/drawing/2014/main" val="1012080221"/>
                    </a:ext>
                  </a:extLst>
                </a:gridCol>
                <a:gridCol w="3333261">
                  <a:extLst>
                    <a:ext uri="{9D8B030D-6E8A-4147-A177-3AD203B41FA5}">
                      <a16:colId xmlns:a16="http://schemas.microsoft.com/office/drawing/2014/main" val="182720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通过删除选定的节点来确定解释的信息量和忠实度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3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Inv-Fidelity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通过保留选定的节点来确定解释的信息量和忠实度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3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量化解释的紧凑程度，并通过将不同的解释限制在相同的大小来进一步促进公平比较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Harmonic 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通过稀疏性对保真度进行归一化，并采用调和均值使不同的解释与单一度量具有可比性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9955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D999516-8B1F-F623-6101-6289C714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445" y="3940028"/>
            <a:ext cx="3010161" cy="281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5D8600-06AC-B90E-FFCA-833F5BEBF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445" y="4649400"/>
            <a:ext cx="2088061" cy="4496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EC76C5-0A8B-33C4-9698-D0C7495B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445" y="3324753"/>
            <a:ext cx="2987299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F62B1B-6E1C-5DCF-0A83-7FD316F75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445" y="5555793"/>
            <a:ext cx="2796782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44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Results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定量分析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定性分析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ACD0B-9ABF-325A-E92E-28634C6D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129" y="1028478"/>
            <a:ext cx="7300190" cy="2526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C24CD9-CFA5-89C4-B9B3-248F0D75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129" y="3716358"/>
            <a:ext cx="7301886" cy="283485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AA136BE-4C8D-413F-1C75-6F341B3644DB}"/>
              </a:ext>
            </a:extLst>
          </p:cNvPr>
          <p:cNvSpPr/>
          <p:nvPr/>
        </p:nvSpPr>
        <p:spPr>
          <a:xfrm>
            <a:off x="7655965" y="3685037"/>
            <a:ext cx="2068948" cy="1540633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441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Results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定性分析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7DBDA6-FDE4-DBD7-14CB-1794CBB3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03"/>
          <a:stretch/>
        </p:blipFill>
        <p:spPr>
          <a:xfrm>
            <a:off x="1418787" y="2263998"/>
            <a:ext cx="9255053" cy="403729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013592-0AAE-A725-590A-F9461EF2FB96}"/>
              </a:ext>
            </a:extLst>
          </p:cNvPr>
          <p:cNvSpPr/>
          <p:nvPr/>
        </p:nvSpPr>
        <p:spPr>
          <a:xfrm>
            <a:off x="8152633" y="4194148"/>
            <a:ext cx="2521207" cy="2239113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DE6F0-0AB2-4064-30D2-89B5D4B44C85}"/>
              </a:ext>
            </a:extLst>
          </p:cNvPr>
          <p:cNvSpPr txBox="1"/>
          <p:nvPr/>
        </p:nvSpPr>
        <p:spPr>
          <a:xfrm>
            <a:off x="-12615" y="1397096"/>
            <a:ext cx="9737528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-apple-system"/>
                <a:ea typeface="微软雅黑" panose="020B0503020204020204" pitchFamily="34" charset="-122"/>
              </a:rPr>
              <a:t>以情感图为例，与其他</a:t>
            </a:r>
            <a:r>
              <a:rPr lang="en-US" altLang="zh-CN" sz="1600" b="1" dirty="0">
                <a:latin typeface="-apple-system"/>
                <a:ea typeface="微软雅黑" panose="020B0503020204020204" pitchFamily="34" charset="-122"/>
              </a:rPr>
              <a:t>baseline</a:t>
            </a:r>
            <a:r>
              <a:rPr lang="zh-CN" altLang="en-US" sz="1600" b="1" dirty="0">
                <a:latin typeface="-apple-system"/>
                <a:ea typeface="微软雅黑" panose="020B0503020204020204" pitchFamily="34" charset="-122"/>
              </a:rPr>
              <a:t>相比，</a:t>
            </a:r>
            <a:r>
              <a:rPr lang="en-US" altLang="zh-CN" sz="1600" b="1" dirty="0">
                <a:latin typeface="-apple-system"/>
                <a:ea typeface="微软雅黑" panose="020B0503020204020204" pitchFamily="34" charset="-122"/>
              </a:rPr>
              <a:t>SAME</a:t>
            </a:r>
            <a:r>
              <a:rPr lang="zh-CN" altLang="en-US" sz="1600" b="1" dirty="0">
                <a:latin typeface="-apple-system"/>
                <a:ea typeface="微软雅黑" panose="020B0503020204020204" pitchFamily="34" charset="-122"/>
              </a:rPr>
              <a:t>可以更好地捕获类似形容词或副词的图结构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50EF3E-BABD-4F8C-D698-FB39E310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8" y="1834644"/>
            <a:ext cx="10522721" cy="3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66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Conclusion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47062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“结构感知是个宏观定义，无论是通过直接利用图的拓扑结构，还是通过特定算法（如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k-hop Shapley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）间接反映结构信息，只要方法能识别并使用输入图的结构来影响解释，就可以归为“结构感知”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值的计算仅是近似，而非精确计算，因此没有办法保证找到全局最优解。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多片段解释与公平特征交互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方法通过结合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值和多片段子结构，保证了在解释过程中对多级结构感知特征交互的公平性。通过对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值的扩展，本文首次从理论上验证了蒙特卡洛树搜索在解释性能上的优势，并提出了一种近似最优解释的多片段组合方法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多尺度子结构的组合优化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方法能够优化不同重要子结构的组合，使得最终的解释更加符合图的整体特性。这种方法在提高解释结果的质量和相关性方面表现出显著优势。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5678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4" name="文本占位符 56">
            <a:extLst>
              <a:ext uri="{FF2B5EF4-FFF2-40B4-BE49-F238E27FC236}">
                <a16:creationId xmlns:a16="http://schemas.microsoft.com/office/drawing/2014/main" id="{927A485F-F0BE-9C13-B404-69C30D783FA6}"/>
              </a:ext>
            </a:extLst>
          </p:cNvPr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汇报人：刘奕婷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49D394-830B-9333-475D-365762325697}"/>
              </a:ext>
            </a:extLst>
          </p:cNvPr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E45A9F-F994-358C-6965-02E451533A25}"/>
              </a:ext>
            </a:extLst>
          </p:cNvPr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5D53370-9730-9140-8572-BA4C9749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EB9C05-73B9-8978-1F3F-0932C70B03F0}"/>
              </a:ext>
            </a:extLst>
          </p:cNvPr>
          <p:cNvSpPr txBox="1"/>
          <p:nvPr/>
        </p:nvSpPr>
        <p:spPr>
          <a:xfrm>
            <a:off x="3950516" y="3429000"/>
            <a:ext cx="824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3765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SAME: Uncovering GNN Black Box with Structure-aware Shapley-based Multipiece Explanation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EA8BE5-D4A5-23E8-0574-438BE92AAACD}"/>
              </a:ext>
            </a:extLst>
          </p:cNvPr>
          <p:cNvSpPr txBox="1"/>
          <p:nvPr/>
        </p:nvSpPr>
        <p:spPr>
          <a:xfrm>
            <a:off x="5177819" y="1798879"/>
            <a:ext cx="6319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1B86B-F315-205E-EF84-180110B1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2255" y="5775076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  <a:t>2024/11/29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36F563-D868-F337-5117-DDE08C4141E9}"/>
              </a:ext>
            </a:extLst>
          </p:cNvPr>
          <p:cNvSpPr/>
          <p:nvPr/>
        </p:nvSpPr>
        <p:spPr>
          <a:xfrm>
            <a:off x="3506971" y="4229450"/>
            <a:ext cx="8620686" cy="1477285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Ziyuan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Ye1, Rihan Huang,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Qilin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Wu,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Quanying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Liu</a:t>
            </a:r>
          </a:p>
          <a:p>
            <a:pPr algn="r" defTabSz="913765">
              <a:defRPr/>
            </a:pP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Published in: 37th Conference on Neural Information Processing Systems (</a:t>
            </a:r>
            <a:r>
              <a:rPr lang="en-US" altLang="zh-CN" dirty="0" err="1">
                <a:solidFill>
                  <a:srgbClr val="1C6299"/>
                </a:solidFill>
                <a:latin typeface="NimbusRomNo9L-Regu"/>
              </a:rPr>
              <a:t>NeurIPS</a:t>
            </a: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 2023)</a:t>
            </a:r>
          </a:p>
          <a:p>
            <a:pPr algn="r" defTabSz="913765">
              <a:defRPr/>
            </a:pP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Date of Publication:  October 2023 </a:t>
            </a:r>
            <a:br>
              <a:rPr lang="en-US" altLang="zh-CN" dirty="0">
                <a:solidFill>
                  <a:srgbClr val="1C6299"/>
                </a:solidFill>
                <a:latin typeface="NimbusRomNo9L-Regu"/>
              </a:rPr>
            </a:br>
            <a:br>
              <a:rPr lang="en-US" altLang="zh-CN" dirty="0">
                <a:solidFill>
                  <a:srgbClr val="1C6299"/>
                </a:solidFill>
                <a:latin typeface="NimbusRomNo9L-Regu"/>
              </a:rPr>
            </a:br>
            <a:endParaRPr lang="en-US" altLang="zh-CN" dirty="0">
              <a:solidFill>
                <a:srgbClr val="1C6299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4556751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BEF37A-029E-4096-A071-12BDF81C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4" y="1517165"/>
            <a:ext cx="6396892" cy="2464930"/>
          </a:xfrm>
          <a:prstGeom prst="rect">
            <a:avLst/>
          </a:prstGeom>
        </p:spPr>
      </p:pic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Background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69233" y="454330"/>
            <a:ext cx="10682933" cy="13306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GNN</a:t>
            </a:r>
            <a:r>
              <a:rPr lang="zh-CN" altLang="en-US" sz="2000" b="1" dirty="0"/>
              <a:t>的流行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需要新解释方法的驱动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69608D-D5FF-EB2B-357D-FB512E31807A}"/>
              </a:ext>
            </a:extLst>
          </p:cNvPr>
          <p:cNvSpPr txBox="1"/>
          <p:nvPr/>
        </p:nvSpPr>
        <p:spPr>
          <a:xfrm>
            <a:off x="592555" y="4155994"/>
            <a:ext cx="10215912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的黑箱性质</a:t>
            </a:r>
            <a:r>
              <a:rPr lang="en-US" altLang="zh-CN" dirty="0"/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深度模型大多是人类无法理解的黑盒，这种不透明性可能产生严重后果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如果可以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模型作出特定决策的原因，就可能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有效地降低和避免模型错误的风险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解释方法（如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GNNExplainer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SubgraphX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等）通常只关注单一连通子结构，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这限制了它们在捕捉图中多重相互作用时的表现。这些方法往往缺乏对多个子结构组合的重要性评估，导致解释不完整或不准确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89017-2584-6EE8-3427-559F8D69D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54" y="1602402"/>
            <a:ext cx="3092713" cy="245340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AB91B72-09B1-CF36-6562-7ACF79BC59DD}"/>
              </a:ext>
            </a:extLst>
          </p:cNvPr>
          <p:cNvGrpSpPr/>
          <p:nvPr/>
        </p:nvGrpSpPr>
        <p:grpSpPr>
          <a:xfrm>
            <a:off x="7910396" y="1119928"/>
            <a:ext cx="2770333" cy="562131"/>
            <a:chOff x="6825344" y="1040271"/>
            <a:chExt cx="2770333" cy="562131"/>
          </a:xfrm>
        </p:grpSpPr>
        <p:sp>
          <p:nvSpPr>
            <p:cNvPr id="9" name="标注: 上箭头 8">
              <a:extLst>
                <a:ext uri="{FF2B5EF4-FFF2-40B4-BE49-F238E27FC236}">
                  <a16:creationId xmlns:a16="http://schemas.microsoft.com/office/drawing/2014/main" id="{07166FC6-28CD-8F3D-1596-AF50774165A8}"/>
                </a:ext>
              </a:extLst>
            </p:cNvPr>
            <p:cNvSpPr/>
            <p:nvPr/>
          </p:nvSpPr>
          <p:spPr>
            <a:xfrm flipV="1">
              <a:off x="6825344" y="1040271"/>
              <a:ext cx="2657794" cy="562131"/>
            </a:xfrm>
            <a:prstGeom prst="upArrowCallout">
              <a:avLst>
                <a:gd name="adj1" fmla="val 25000"/>
                <a:gd name="adj2" fmla="val 2624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ABC2110-43AA-D3D4-55C1-C919342DBD7A}"/>
                </a:ext>
              </a:extLst>
            </p:cNvPr>
            <p:cNvSpPr txBox="1"/>
            <p:nvPr/>
          </p:nvSpPr>
          <p:spPr>
            <a:xfrm>
              <a:off x="6937883" y="1056259"/>
              <a:ext cx="265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lvl="1"/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解释子图都是单一连通图</a:t>
              </a:r>
              <a:endParaRPr lang="en-US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7347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1854D8-A69D-C1D2-F37F-B7F31C19D7A3}"/>
              </a:ext>
            </a:extLst>
          </p:cNvPr>
          <p:cNvSpPr/>
          <p:nvPr/>
        </p:nvSpPr>
        <p:spPr>
          <a:xfrm>
            <a:off x="2907957" y="873211"/>
            <a:ext cx="6676913" cy="813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Overview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1428888"/>
            <a:ext cx="6448115" cy="2998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主要工作</a:t>
            </a:r>
            <a:endParaRPr lang="en-US" altLang="zh-CN" sz="2000" b="1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：通过扩展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蒙特卡洛树搜索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结构感知的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值计算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，识别和组合多个不连通的子结构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严谨的数学推理：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值的理论构建，确保了解释结果符合效率、公平、冗余考虑等多种公平性原则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1EF380-C1D5-0C0F-456E-3DC8C4F204D5}"/>
              </a:ext>
            </a:extLst>
          </p:cNvPr>
          <p:cNvSpPr txBox="1"/>
          <p:nvPr/>
        </p:nvSpPr>
        <p:spPr>
          <a:xfrm>
            <a:off x="617338" y="4417241"/>
            <a:ext cx="10901562" cy="17515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创新点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多片段解释能力：允许多个不相连的片段一起出现在解释中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结构感知的特征交互处理：充分考虑图的拓扑结构、节点间的相互关系以及子结构的空间布局因素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基于扩展的蒙特卡洛树搜索：使得搜索过程动态适应模型预测的变化。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FB3006-77FD-1055-C6AA-4A8453CAFC78}"/>
              </a:ext>
            </a:extLst>
          </p:cNvPr>
          <p:cNvGrpSpPr/>
          <p:nvPr/>
        </p:nvGrpSpPr>
        <p:grpSpPr>
          <a:xfrm>
            <a:off x="7543877" y="1873627"/>
            <a:ext cx="3982299" cy="2291114"/>
            <a:chOff x="2952302" y="1886372"/>
            <a:chExt cx="4478231" cy="26657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5A94A8F-0D29-203A-6F04-95B9C6A6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1713"/>
            <a:stretch/>
          </p:blipFill>
          <p:spPr>
            <a:xfrm>
              <a:off x="2952302" y="1886372"/>
              <a:ext cx="4309685" cy="265564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967EFF-CD20-EA63-828F-BB96BE0F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5433" y="1996165"/>
              <a:ext cx="145100" cy="2556000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6BF12B1-4B32-8747-790A-1CD0CB4D3E78}"/>
              </a:ext>
            </a:extLst>
          </p:cNvPr>
          <p:cNvSpPr txBox="1"/>
          <p:nvPr/>
        </p:nvSpPr>
        <p:spPr>
          <a:xfrm>
            <a:off x="2731202" y="627707"/>
            <a:ext cx="7268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结构感知的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Shapley-based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多片段解释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(SAME)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Structure-Aware Shapley-based Multipiece Explanation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95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Related work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920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主要工作</a:t>
            </a:r>
            <a:endParaRPr lang="en-US" altLang="zh-CN" sz="2000" b="1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与以前工作之间的主要区别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46938-5FEF-1EDC-9CA8-837A7E7F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48" y="1975193"/>
            <a:ext cx="10324830" cy="36750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BB9386-BA76-C435-CEC6-266544CA6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401" y="3430142"/>
            <a:ext cx="281964" cy="220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9F7F7-04F0-9346-6221-8D9528479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401" y="3790943"/>
            <a:ext cx="342930" cy="3200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F09EF9-462B-9C6C-5451-F4290DB6E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104" y="3430142"/>
            <a:ext cx="281964" cy="2209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6FA940-AF34-D720-EBA1-0BAEBC035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104" y="3790943"/>
            <a:ext cx="342930" cy="3200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4DE431-6588-B9FE-24D8-B098FFEF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934" y="3430142"/>
            <a:ext cx="281964" cy="2209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8B4DE4-BA65-380E-2C42-8AF404DAF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934" y="3790943"/>
            <a:ext cx="342930" cy="3200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F518A13-40C5-EFB1-B05D-FB3043BFD89B}"/>
              </a:ext>
            </a:extLst>
          </p:cNvPr>
          <p:cNvSpPr txBox="1"/>
          <p:nvPr/>
        </p:nvSpPr>
        <p:spPr>
          <a:xfrm>
            <a:off x="4391829" y="2033343"/>
            <a:ext cx="7573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2019             2019                       2020                  2021             2021              2022 </a:t>
            </a:r>
            <a:endParaRPr lang="zh-CN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CCB3089-463B-8125-D799-E65B64771319}"/>
              </a:ext>
            </a:extLst>
          </p:cNvPr>
          <p:cNvSpPr/>
          <p:nvPr/>
        </p:nvSpPr>
        <p:spPr>
          <a:xfrm>
            <a:off x="8099824" y="2226361"/>
            <a:ext cx="1037968" cy="367818"/>
          </a:xfrm>
          <a:prstGeom prst="roundRect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5D0D281-8AFC-28B8-9503-6A1ADDE639C0}"/>
              </a:ext>
            </a:extLst>
          </p:cNvPr>
          <p:cNvSpPr/>
          <p:nvPr/>
        </p:nvSpPr>
        <p:spPr>
          <a:xfrm>
            <a:off x="9205929" y="2224949"/>
            <a:ext cx="1037968" cy="36781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F6CDBF-C8EB-9BE4-9D64-063ED1471D2A}"/>
              </a:ext>
            </a:extLst>
          </p:cNvPr>
          <p:cNvSpPr txBox="1"/>
          <p:nvPr/>
        </p:nvSpPr>
        <p:spPr>
          <a:xfrm>
            <a:off x="6945114" y="5669936"/>
            <a:ext cx="3619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基于剪枝的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MCTS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→高计算成本</a:t>
            </a:r>
            <a:endParaRPr lang="en-US" altLang="zh-CN" sz="1600" b="0" i="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只能为每个图提供单个连接的解释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87CBE8-8B24-9689-22ED-065A14E8DA9F}"/>
              </a:ext>
            </a:extLst>
          </p:cNvPr>
          <p:cNvSpPr txBox="1"/>
          <p:nvPr/>
        </p:nvSpPr>
        <p:spPr>
          <a:xfrm>
            <a:off x="6797399" y="14089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 </a:t>
            </a:r>
            <a:r>
              <a:rPr lang="en-US" altLang="zh-CN" sz="1600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Hamiache</a:t>
            </a:r>
            <a:r>
              <a:rPr lang="en-US" altLang="zh-CN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-Navarro (HN)</a:t>
            </a: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值对节点重要性进行评分</a:t>
            </a:r>
            <a:endParaRPr lang="en-US" altLang="zh-CN" sz="1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没有考虑到多粒度的重要性→次优的解释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FB16F2F-9959-C9FF-C397-EB1EB60B9327}"/>
              </a:ext>
            </a:extLst>
          </p:cNvPr>
          <p:cNvSpPr/>
          <p:nvPr/>
        </p:nvSpPr>
        <p:spPr>
          <a:xfrm>
            <a:off x="1545030" y="3587905"/>
            <a:ext cx="1990310" cy="320068"/>
          </a:xfrm>
          <a:prstGeom prst="roundRect">
            <a:avLst/>
          </a:prstGeom>
          <a:solidFill>
            <a:srgbClr val="FF0000">
              <a:alpha val="11000"/>
            </a:srgbClr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15F00A-8DA4-896B-C9AB-98C5F38BA172}"/>
              </a:ext>
            </a:extLst>
          </p:cNvPr>
          <p:cNvSpPr/>
          <p:nvPr/>
        </p:nvSpPr>
        <p:spPr>
          <a:xfrm>
            <a:off x="1431954" y="3944563"/>
            <a:ext cx="2216462" cy="320068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85C03E-3297-4ADD-C023-E3DEF3A6426C}"/>
              </a:ext>
            </a:extLst>
          </p:cNvPr>
          <p:cNvSpPr/>
          <p:nvPr/>
        </p:nvSpPr>
        <p:spPr>
          <a:xfrm>
            <a:off x="1140270" y="4271455"/>
            <a:ext cx="2763136" cy="828132"/>
          </a:xfrm>
          <a:prstGeom prst="roundRect">
            <a:avLst/>
          </a:prstGeom>
          <a:solidFill>
            <a:schemeClr val="accent6">
              <a:alpha val="11000"/>
            </a:schemeClr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85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Theoretical Motivation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660399" y="944672"/>
            <a:ext cx="10346383" cy="39213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marR="0" lvl="2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在评估节点或边的重要性时，能够合理考虑图的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拓扑依赖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特征交互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，而不仅仅是独立地查看某些单一的特征。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Shapley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定义：源于合作博弈论的一种公平分配信用的方法，用于评估各参与者的贡献。</a:t>
            </a:r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在GNN中的应用：将节点和边视为合作博弈中的参与者，公平评估它们对整体预测的贡献。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结构感知的</a:t>
            </a:r>
            <a:r>
              <a:rPr lang="en-US" altLang="zh-CN" sz="2000" b="1" dirty="0"/>
              <a:t>Shapley</a:t>
            </a:r>
            <a:r>
              <a:rPr lang="zh-CN" altLang="en-US" sz="2000" b="1" dirty="0"/>
              <a:t>值</a:t>
            </a:r>
            <a:r>
              <a:rPr lang="en-US" altLang="zh-CN" sz="2000" b="1" dirty="0"/>
              <a:t>: k-hop Shapley</a:t>
            </a:r>
          </a:p>
          <a:p>
            <a:pPr marL="7429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拓扑信息的丢失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计算复杂性增加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两大问题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B28E18-A578-B13B-E4F0-927C289F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3618"/>
          <a:stretch/>
        </p:blipFill>
        <p:spPr>
          <a:xfrm>
            <a:off x="1120968" y="5057570"/>
            <a:ext cx="9414476" cy="95234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1C15EC-7BDF-6F0A-240E-F927652B30F5}"/>
              </a:ext>
            </a:extLst>
          </p:cNvPr>
          <p:cNvGrpSpPr/>
          <p:nvPr/>
        </p:nvGrpSpPr>
        <p:grpSpPr>
          <a:xfrm>
            <a:off x="538446" y="5784573"/>
            <a:ext cx="2460127" cy="540883"/>
            <a:chOff x="10126206" y="721926"/>
            <a:chExt cx="2728215" cy="540883"/>
          </a:xfrm>
        </p:grpSpPr>
        <p:sp>
          <p:nvSpPr>
            <p:cNvPr id="12" name="标注: 上箭头 11">
              <a:extLst>
                <a:ext uri="{FF2B5EF4-FFF2-40B4-BE49-F238E27FC236}">
                  <a16:creationId xmlns:a16="http://schemas.microsoft.com/office/drawing/2014/main" id="{01BA12D0-0003-2114-F358-EB2F56D484B8}"/>
                </a:ext>
              </a:extLst>
            </p:cNvPr>
            <p:cNvSpPr/>
            <p:nvPr/>
          </p:nvSpPr>
          <p:spPr>
            <a:xfrm>
              <a:off x="10126206" y="721926"/>
              <a:ext cx="2657794" cy="527234"/>
            </a:xfrm>
            <a:prstGeom prst="upArrowCallout">
              <a:avLst>
                <a:gd name="adj1" fmla="val 25000"/>
                <a:gd name="adj2" fmla="val 2624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533441-AACA-5519-3AFE-605D6B0315CA}"/>
                </a:ext>
              </a:extLst>
            </p:cNvPr>
            <p:cNvSpPr txBox="1"/>
            <p:nvPr/>
          </p:nvSpPr>
          <p:spPr>
            <a:xfrm>
              <a:off x="10196627" y="924255"/>
              <a:ext cx="265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lvl="1"/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解释的重要性评分函数</a:t>
              </a:r>
              <a:endParaRPr lang="en-US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502829B-792E-51C2-82F6-CF9EB094CB6A}"/>
              </a:ext>
            </a:extLst>
          </p:cNvPr>
          <p:cNvGrpSpPr/>
          <p:nvPr/>
        </p:nvGrpSpPr>
        <p:grpSpPr>
          <a:xfrm>
            <a:off x="379972" y="3033327"/>
            <a:ext cx="280427" cy="1249113"/>
            <a:chOff x="256004" y="3033327"/>
            <a:chExt cx="404396" cy="1249113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DCB6FD9-146C-1EFE-5320-5DEEA7FB7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004" y="3033327"/>
              <a:ext cx="320104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1B2957B-B85C-9720-A738-7C1ACFE18E92}"/>
                </a:ext>
              </a:extLst>
            </p:cNvPr>
            <p:cNvCxnSpPr/>
            <p:nvPr/>
          </p:nvCxnSpPr>
          <p:spPr>
            <a:xfrm>
              <a:off x="256004" y="3033327"/>
              <a:ext cx="0" cy="1244033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1C6D05E-F57B-9922-6773-3584EF212948}"/>
                </a:ext>
              </a:extLst>
            </p:cNvPr>
            <p:cNvCxnSpPr/>
            <p:nvPr/>
          </p:nvCxnSpPr>
          <p:spPr>
            <a:xfrm>
              <a:off x="256004" y="4282440"/>
              <a:ext cx="404396" cy="0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机器学习中的 Shapley 值怎么理解？">
            <a:extLst>
              <a:ext uri="{FF2B5EF4-FFF2-40B4-BE49-F238E27FC236}">
                <a16:creationId xmlns:a16="http://schemas.microsoft.com/office/drawing/2014/main" id="{60DC2118-6B97-7FA4-9EAB-6441C75D4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19" b="10897"/>
          <a:stretch/>
        </p:blipFill>
        <p:spPr bwMode="auto">
          <a:xfrm>
            <a:off x="3147990" y="2225413"/>
            <a:ext cx="5360431" cy="8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E122D837-55CB-2120-FECE-263FB665D799}"/>
              </a:ext>
            </a:extLst>
          </p:cNvPr>
          <p:cNvSpPr txBox="1"/>
          <p:nvPr/>
        </p:nvSpPr>
        <p:spPr>
          <a:xfrm>
            <a:off x="4601512" y="1834644"/>
            <a:ext cx="2712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加入联盟 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的概率</a:t>
            </a:r>
            <a:endParaRPr lang="en-US" altLang="zh-CN" sz="1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39054E-9998-23AF-621B-DE576531EC99}"/>
              </a:ext>
            </a:extLst>
          </p:cNvPr>
          <p:cNvSpPr txBox="1"/>
          <p:nvPr/>
        </p:nvSpPr>
        <p:spPr>
          <a:xfrm>
            <a:off x="6626735" y="1829211"/>
            <a:ext cx="2712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对联盟 </a:t>
            </a:r>
            <a:r>
              <a:rPr lang="en-US" altLang="zh-CN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 </a:t>
            </a:r>
            <a:r>
              <a:rPr lang="zh-CN" alt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的贡献</a:t>
            </a:r>
            <a:endParaRPr lang="en-US" altLang="zh-CN" sz="1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BFFC681-48D8-F982-A118-96F8375D90B3}"/>
              </a:ext>
            </a:extLst>
          </p:cNvPr>
          <p:cNvGrpSpPr/>
          <p:nvPr/>
        </p:nvGrpSpPr>
        <p:grpSpPr>
          <a:xfrm>
            <a:off x="4682542" y="1960830"/>
            <a:ext cx="3804010" cy="592713"/>
            <a:chOff x="4687330" y="1829211"/>
            <a:chExt cx="3804010" cy="592713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64B2DF4-91AD-1AA2-E4D1-F9AD5651FCD6}"/>
                </a:ext>
              </a:extLst>
            </p:cNvPr>
            <p:cNvCxnSpPr>
              <a:cxnSpLocks/>
            </p:cNvCxnSpPr>
            <p:nvPr/>
          </p:nvCxnSpPr>
          <p:spPr>
            <a:xfrm>
              <a:off x="4687330" y="1829211"/>
              <a:ext cx="0" cy="592713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55CDD28-69CD-0F37-4CBE-1EA0B91D26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6735" y="1829211"/>
              <a:ext cx="0" cy="592713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E4BF15D-E0C2-FAEE-60AD-05F5DEB7E196}"/>
                </a:ext>
              </a:extLst>
            </p:cNvPr>
            <p:cNvCxnSpPr>
              <a:cxnSpLocks/>
            </p:cNvCxnSpPr>
            <p:nvPr/>
          </p:nvCxnSpPr>
          <p:spPr>
            <a:xfrm>
              <a:off x="8491340" y="1829211"/>
              <a:ext cx="0" cy="592713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0912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682933" cy="17515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SAME</a:t>
            </a:r>
            <a:r>
              <a:rPr lang="zh-CN" altLang="en-US" sz="2000" b="1" dirty="0"/>
              <a:t>的框架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两阶段方法</a:t>
            </a:r>
            <a:endParaRPr lang="en-US" altLang="zh-CN" sz="2000" b="1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子结构初始化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确定重要的子结构。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解释探索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结合子结构形成解释。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5B2FF-EFC7-545B-D39E-4AF1874E6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410" y="2319511"/>
            <a:ext cx="8575179" cy="3298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239340-3263-A2E1-42E2-8DEE34C63388}"/>
              </a:ext>
            </a:extLst>
          </p:cNvPr>
          <p:cNvSpPr txBox="1"/>
          <p:nvPr/>
        </p:nvSpPr>
        <p:spPr>
          <a:xfrm>
            <a:off x="660399" y="5558360"/>
            <a:ext cx="90645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子结构集、候选解释集的形成：基于扩展的蒙特卡罗树搜索（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重要性计算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值，确保公平的特征交互。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FAF5B-7978-8DB5-7111-7652EFEE3EDA}"/>
              </a:ext>
            </a:extLst>
          </p:cNvPr>
          <p:cNvSpPr txBox="1"/>
          <p:nvPr/>
        </p:nvSpPr>
        <p:spPr>
          <a:xfrm>
            <a:off x="5181600" y="1456061"/>
            <a:ext cx="651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(a)重要子结构初始化阶段旨在搜索单个连通的重要子结构。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(b)解释探索阶段通过优化不同重要子结构的组合来提供候选解释集。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(c)候选集中重要性分数最高的最终解释与最优解释的比较。</a:t>
            </a:r>
          </a:p>
        </p:txBody>
      </p:sp>
    </p:spTree>
    <p:extLst>
      <p:ext uri="{BB962C8B-B14F-4D97-AF65-F5344CB8AC3E}">
        <p14:creationId xmlns:p14="http://schemas.microsoft.com/office/powerpoint/2010/main" val="1926645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660400" y="924589"/>
            <a:ext cx="10106454" cy="920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子结构初始化</a:t>
            </a:r>
            <a:r>
              <a:rPr lang="en-US" altLang="zh-CN" sz="2000" b="1" dirty="0"/>
              <a:t>:</a:t>
            </a:r>
          </a:p>
          <a:p>
            <a:pPr marL="457200" marR="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一个有利的初始化不应该排除任何尺度上的重要子结构，也不应该包括冗余子结构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83FB9C-083F-2B94-A7CC-8989019AABEF}"/>
              </a:ext>
            </a:extLst>
          </p:cNvPr>
          <p:cNvGrpSpPr>
            <a:grpSpLocks noChangeAspect="1"/>
          </p:cNvGrpSpPr>
          <p:nvPr/>
        </p:nvGrpSpPr>
        <p:grpSpPr>
          <a:xfrm>
            <a:off x="3441931" y="2018416"/>
            <a:ext cx="7577183" cy="3631216"/>
            <a:chOff x="86856" y="2341944"/>
            <a:chExt cx="12192000" cy="58427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99A12EF-E2A2-E9B5-FB18-AB8F8F107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6" y="4523459"/>
              <a:ext cx="12192000" cy="366126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1850402-867A-37FA-969D-12AABE5D1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56" y="2341944"/>
              <a:ext cx="12192000" cy="2097024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DF2B084-6B05-A673-7487-55F5CB453A73}"/>
              </a:ext>
            </a:extLst>
          </p:cNvPr>
          <p:cNvSpPr txBox="1"/>
          <p:nvPr/>
        </p:nvSpPr>
        <p:spPr>
          <a:xfrm>
            <a:off x="660400" y="1772458"/>
            <a:ext cx="2781531" cy="383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285750" fontAlgn="base">
              <a:lnSpc>
                <a:spcPct val="2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节点级重要性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2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子结构重要性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2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复合级重要性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2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基于优先级的集成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fontAlgn="base">
              <a:lnSpc>
                <a:spcPct val="2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冗余考虑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6173B6-2BA1-28DE-DB9F-6AFA6F1DF165}"/>
              </a:ext>
            </a:extLst>
          </p:cNvPr>
          <p:cNvSpPr txBox="1"/>
          <p:nvPr/>
        </p:nvSpPr>
        <p:spPr>
          <a:xfrm>
            <a:off x="256004" y="233483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6BDA0E-AB36-C2DE-AB6E-4CF8E033E2B3}"/>
              </a:ext>
            </a:extLst>
          </p:cNvPr>
          <p:cNvGrpSpPr/>
          <p:nvPr/>
        </p:nvGrpSpPr>
        <p:grpSpPr>
          <a:xfrm>
            <a:off x="6142314" y="5782137"/>
            <a:ext cx="6233290" cy="560209"/>
            <a:chOff x="5285610" y="5933411"/>
            <a:chExt cx="6233290" cy="56020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27B18EB-F714-D1BD-CB04-1E282D4E16F7}"/>
                </a:ext>
              </a:extLst>
            </p:cNvPr>
            <p:cNvSpPr/>
            <p:nvPr/>
          </p:nvSpPr>
          <p:spPr>
            <a:xfrm>
              <a:off x="5285610" y="5933411"/>
              <a:ext cx="4821952" cy="5602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6A7ACB-5A99-1D62-B1EC-292E2FF613A8}"/>
                </a:ext>
              </a:extLst>
            </p:cNvPr>
            <p:cNvSpPr txBox="1"/>
            <p:nvPr/>
          </p:nvSpPr>
          <p:spPr>
            <a:xfrm>
              <a:off x="5422900" y="6033880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2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→ 基于展开的蒙特卡洛树搜索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0343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660400" y="1353222"/>
            <a:ext cx="8463437" cy="51217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子结构初始化</a:t>
            </a:r>
            <a:r>
              <a:rPr lang="en-US" altLang="zh-CN" sz="2000" b="1" dirty="0"/>
              <a:t>:</a:t>
            </a:r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：寻找图中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单个连通的重要子结构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，确保每个子结构不仅具有高重要性，还能展示多层次的多样性。</a:t>
            </a:r>
          </a:p>
          <a:p>
            <a:pPr marL="742950" marR="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扩展的MCTS方法：</a:t>
            </a:r>
          </a:p>
          <a:p>
            <a:pPr marL="1257300" lvl="3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节点选择：从图中随机选择一个未访问的节点，或选择一个已访问节点中奖励最高的节点进行扩展。</a:t>
            </a:r>
          </a:p>
          <a:p>
            <a:pPr marL="1257300" lvl="3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子结构扩展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：基于图的拓扑结构，每次从当前子结构的1跳邻居中选择最高价值的节点进行扩展，生成新的连通子结构。</a:t>
            </a:r>
          </a:p>
          <a:p>
            <a:pPr marL="1257300" lvl="3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回溯更新：对每次扩展后的子结构进行重要性评估，并将奖励值回溯到树的路径上，确保未来的搜索方向更具优化性。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3C357-845E-51A7-D20D-A29199257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1278"/>
          <a:stretch/>
        </p:blipFill>
        <p:spPr>
          <a:xfrm>
            <a:off x="9030938" y="2322679"/>
            <a:ext cx="2731624" cy="36579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5137A5-5544-B88B-EA2A-0AE17170A259}"/>
              </a:ext>
            </a:extLst>
          </p:cNvPr>
          <p:cNvSpPr/>
          <p:nvPr/>
        </p:nvSpPr>
        <p:spPr>
          <a:xfrm>
            <a:off x="1784469" y="1045972"/>
            <a:ext cx="8623063" cy="635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的基本思想：通过不断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搜索树的节点，来找到最优的策略或路径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5FB345-F650-070C-9F31-FAC7F54AB91E}"/>
              </a:ext>
            </a:extLst>
          </p:cNvPr>
          <p:cNvSpPr/>
          <p:nvPr/>
        </p:nvSpPr>
        <p:spPr>
          <a:xfrm>
            <a:off x="7447005" y="4425641"/>
            <a:ext cx="823784" cy="32759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0EA311-62BD-F36E-4C7B-0ED39FC345E2}"/>
              </a:ext>
            </a:extLst>
          </p:cNvPr>
          <p:cNvSpPr/>
          <p:nvPr/>
        </p:nvSpPr>
        <p:spPr>
          <a:xfrm>
            <a:off x="1929607" y="4841651"/>
            <a:ext cx="1629140" cy="32759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D60148-286D-D533-E01A-246CFCED1809}"/>
              </a:ext>
            </a:extLst>
          </p:cNvPr>
          <p:cNvSpPr txBox="1"/>
          <p:nvPr/>
        </p:nvSpPr>
        <p:spPr>
          <a:xfrm>
            <a:off x="256004" y="233483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506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592554" y="947283"/>
            <a:ext cx="10926346" cy="19570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解释探索</a:t>
            </a:r>
            <a:r>
              <a:rPr lang="en-US" altLang="zh-CN" sz="2000" b="1" dirty="0"/>
              <a:t>:</a:t>
            </a:r>
          </a:p>
          <a:p>
            <a:pPr marL="7429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：在多个子结构的基础上，进一步探索和优化可能的解释组合，以接近理论最优的Shapley值解释。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DA27B-FA67-A226-2C2C-16551BED18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337" r="11045"/>
          <a:stretch/>
        </p:blipFill>
        <p:spPr>
          <a:xfrm>
            <a:off x="6713338" y="2231458"/>
            <a:ext cx="3997518" cy="253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9AC10-BF78-7DC5-FAD4-3B1265824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3842" y="2217357"/>
            <a:ext cx="701015" cy="2536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AC5634-5342-02FB-E7CA-E03DA1B7940C}"/>
              </a:ext>
            </a:extLst>
          </p:cNvPr>
          <p:cNvSpPr txBox="1"/>
          <p:nvPr/>
        </p:nvSpPr>
        <p:spPr>
          <a:xfrm>
            <a:off x="256004" y="233483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2AE8A5-F2C1-58C7-9776-6E3AA9469CC2}"/>
              </a:ext>
            </a:extLst>
          </p:cNvPr>
          <p:cNvSpPr txBox="1"/>
          <p:nvPr/>
        </p:nvSpPr>
        <p:spPr>
          <a:xfrm>
            <a:off x="617338" y="2185654"/>
            <a:ext cx="609600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多片段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1200150" lvl="3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子结构组合：将阶段一得到的重要子结构作为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集，进行进一步的组合优化。</a:t>
            </a:r>
          </a:p>
          <a:p>
            <a:pPr marL="1200150" lvl="3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蒙特卡洛树搜索：在候选子结构的组合空间中，使用扩展的MCTS方法，以Shapley值为基础评估每种组合的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980A8A-4C7A-D334-742B-305CEF0262E5}"/>
              </a:ext>
            </a:extLst>
          </p:cNvPr>
          <p:cNvGrpSpPr/>
          <p:nvPr/>
        </p:nvGrpSpPr>
        <p:grpSpPr>
          <a:xfrm>
            <a:off x="1007258" y="4820118"/>
            <a:ext cx="10487599" cy="1931483"/>
            <a:chOff x="3740867" y="4578848"/>
            <a:chExt cx="8343104" cy="200784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048EC3-F2C6-8A8E-2B2B-250511FCA94E}"/>
                </a:ext>
              </a:extLst>
            </p:cNvPr>
            <p:cNvSpPr/>
            <p:nvPr/>
          </p:nvSpPr>
          <p:spPr>
            <a:xfrm>
              <a:off x="3740867" y="4578848"/>
              <a:ext cx="8343102" cy="1607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9ACE17A-349A-E34A-E713-16E1CD033FFE}"/>
                    </a:ext>
                  </a:extLst>
                </p:cNvPr>
                <p:cNvSpPr txBox="1"/>
                <p:nvPr/>
              </p:nvSpPr>
              <p:spPr>
                <a:xfrm>
                  <a:off x="3740869" y="4610168"/>
                  <a:ext cx="8343102" cy="1976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ct val="150000"/>
                    </a:lnSpc>
                    <a:defRPr sz="1600"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pPr marL="342900" indent="-342900">
                    <a:lnSpc>
                      <a:spcPct val="100000"/>
                    </a:lnSpc>
                    <a:spcAft>
                      <a:spcPts val="600"/>
                    </a:spcAft>
                    <a:buFont typeface="+mj-ea"/>
                    <a:buAutoNum type="circleNumDbPlain"/>
                  </a:pP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计算子结构或节点的所有可能组合→</a:t>
                  </a:r>
                  <a:r>
                    <a:rPr lang="en-US" altLang="zh-CN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O(2</a:t>
                  </a:r>
                  <a:r>
                    <a:rPr lang="en-US" altLang="zh-CN" sz="1800" baseline="300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|V |</a:t>
                  </a:r>
                  <a:r>
                    <a:rPr lang="en-US" altLang="zh-CN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)</a:t>
                  </a: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复杂度→</a:t>
                  </a:r>
                  <a:r>
                    <a:rPr lang="en-US" altLang="zh-CN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NP-hard problem</a:t>
                  </a:r>
                </a:p>
                <a:p>
                  <a:pPr marL="342900" indent="-342900">
                    <a:lnSpc>
                      <a:spcPct val="100000"/>
                    </a:lnSpc>
                    <a:spcAft>
                      <a:spcPts val="600"/>
                    </a:spcAft>
                    <a:buFont typeface="+mj-ea"/>
                    <a:buAutoNum type="circleNumDbPlain"/>
                  </a:pP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计算多项式时间内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𝒪</m:t>
                          </m:r>
                        </m:e>
                      </m:acc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|×|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|+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|×</m:t>
                          </m:r>
                          <m:acc>
                            <m:accPr>
                              <m:chr m:val="̂"/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𝑠𝑝𝑎𝑟𝑠𝑖𝑡𝑦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逼近最优</a:t>
                  </a:r>
                  <a:r>
                    <a:rPr lang="en-US" altLang="zh-CN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Shapley</a:t>
                  </a: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值的可行解，</a:t>
                  </a:r>
                  <a14:m>
                    <m:oMath xmlns:m="http://schemas.openxmlformats.org/officeDocument/2006/math">
                      <m:r>
                        <a:rPr lang="en-US" altLang="zh-CN" sz="1800" i="1" u="sng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r>
                    <a:rPr lang="zh-CN" altLang="en-US" sz="1800" u="sng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为最大子结构大小，</a:t>
                  </a:r>
                  <a:r>
                    <a:rPr lang="en-US" altLang="zh-CN" sz="1800" u="sng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K</a:t>
                  </a:r>
                  <a:r>
                    <a:rPr lang="zh-CN" altLang="en-US" sz="1800" u="sng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为重要子结构集的大小</a:t>
                  </a:r>
                  <a:endParaRPr lang="en-US" altLang="zh-CN" sz="1800" u="sng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pPr marL="342900" indent="-342900">
                    <a:lnSpc>
                      <a:spcPct val="100000"/>
                    </a:lnSpc>
                    <a:spcAft>
                      <a:spcPts val="600"/>
                    </a:spcAft>
                    <a:buFont typeface="+mj-ea"/>
                    <a:buAutoNum type="circleNumDbPlain"/>
                  </a:pP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仅保留最重要的</a:t>
                  </a:r>
                  <a:r>
                    <a:rPr lang="en-US" altLang="zh-CN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K</a:t>
                  </a: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个子结构，以降低计算复杂度并加速搜索过程（</a:t>
                  </a:r>
                  <a:r>
                    <a:rPr lang="zh-CN" altLang="en-US" sz="1800" dirty="0">
                      <a:solidFill>
                        <a:srgbClr val="FF000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筛选与加速</a:t>
                  </a:r>
                  <a:r>
                    <a:rPr lang="zh-CN" altLang="en-US" sz="18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）</a:t>
                  </a:r>
                </a:p>
                <a:p>
                  <a:pPr>
                    <a:lnSpc>
                      <a:spcPct val="100000"/>
                    </a:lnSpc>
                  </a:pPr>
                  <a:endParaRPr lang="en-US" altLang="zh-CN" sz="18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9ACE17A-349A-E34A-E713-16E1CD03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869" y="4610168"/>
                  <a:ext cx="8343102" cy="1976521"/>
                </a:xfrm>
                <a:prstGeom prst="rect">
                  <a:avLst/>
                </a:prstGeom>
                <a:blipFill>
                  <a:blip r:embed="rId6"/>
                  <a:stretch>
                    <a:fillRect l="-407" t="-16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9336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1511</Words>
  <Application>Microsoft Office PowerPoint</Application>
  <PresentationFormat>宽屏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NimbusRomNo9L-Regu</vt:lpstr>
      <vt:lpstr>等线</vt:lpstr>
      <vt:lpstr>等线 Light</vt:lpstr>
      <vt:lpstr>华文楷体</vt:lpstr>
      <vt:lpstr>楷体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奕婷 刘</dc:creator>
  <cp:lastModifiedBy>奕婷 刘</cp:lastModifiedBy>
  <cp:revision>163</cp:revision>
  <dcterms:created xsi:type="dcterms:W3CDTF">2023-11-14T08:05:33Z</dcterms:created>
  <dcterms:modified xsi:type="dcterms:W3CDTF">2024-11-29T05:22:35Z</dcterms:modified>
</cp:coreProperties>
</file>