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3232" r:id="rId4"/>
    <p:sldId id="3608" r:id="rId6"/>
    <p:sldId id="3609" r:id="rId7"/>
    <p:sldId id="3624" r:id="rId8"/>
    <p:sldId id="3634" r:id="rId9"/>
    <p:sldId id="3618" r:id="rId10"/>
    <p:sldId id="3649" r:id="rId11"/>
    <p:sldId id="3664" r:id="rId12"/>
    <p:sldId id="3614" r:id="rId13"/>
    <p:sldId id="3661" r:id="rId14"/>
    <p:sldId id="3625" r:id="rId15"/>
    <p:sldId id="423"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629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80892"/>
  </p:normalViewPr>
  <p:slideViewPr>
    <p:cSldViewPr snapToGrid="0">
      <p:cViewPr varScale="1">
        <p:scale>
          <a:sx n="105" d="100"/>
          <a:sy n="105"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gs" Target="tags/tag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FC0081-33EE-49E7-ABBC-9DD3567873E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558EB-8DCC-4F73-B9EB-5808F24515B7}"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Z. Cheng, S. Han, F. Liu, L. Zhu, Z. Gao, and Y. Peng, “Multi-Behavior Recommendation with Cascading Graph Convolution Networks,” in Proceedings of the ACM Web Conference 2023, in WWW ’23. New York, NY, USA: Association for Computing Machinery, Apr. 2023, pp. 1181–1189. doi: 10.1145/3543507.3583439.</a:t>
            </a:r>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418F03C3-53C1-4F10-8DAF-D1F318E96C6E}"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在两个数据集上，O4的性能都优于O3，证明了以正确的顺序对多行为建模的重要性，这与现实应用中的常见行为顺序保持一致。</a:t>
            </a:r>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视图数据中的噪声信息会对目标行为中的嵌入学习产生负面影响，而目标行为的特征在最终的预测中起着重要作用。这进一步说明了行为顺序在多行为级联建模中的重要性。</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我们</a:t>
            </a:r>
            <a:r>
              <a:rPr lang="zh-CN" altLang="en-US" dirty="0">
                <a:latin typeface="微软雅黑" panose="020B0503020204020204" pitchFamily="34" charset="-122"/>
                <a:ea typeface="微软雅黑" panose="020B0503020204020204" pitchFamily="34" charset="-122"/>
              </a:rPr>
              <a:t>可以学习如何集成行为链到网络，</a:t>
            </a:r>
            <a:r>
              <a:rPr lang="en-US" altLang="zh-CN" dirty="0">
                <a:latin typeface="微软雅黑" panose="020B0503020204020204" pitchFamily="34" charset="-122"/>
                <a:ea typeface="微软雅黑" panose="020B0503020204020204" pitchFamily="34" charset="-122"/>
              </a:rPr>
              <a:t>从一个行为中学习到的嵌入</a:t>
            </a:r>
            <a:r>
              <a:rPr lang="zh-CN" altLang="en-US" dirty="0">
                <a:latin typeface="微软雅黑" panose="020B0503020204020204" pitchFamily="34" charset="-122"/>
                <a:ea typeface="微软雅黑" panose="020B0503020204020204" pitchFamily="34" charset="-122"/>
              </a:rPr>
              <a:t>通过</a:t>
            </a:r>
            <a:r>
              <a:rPr lang="en-US" altLang="zh-CN" dirty="0">
                <a:latin typeface="微软雅黑" panose="020B0503020204020204" pitchFamily="34" charset="-122"/>
                <a:ea typeface="微软雅黑" panose="020B0503020204020204" pitchFamily="34" charset="-122"/>
              </a:rPr>
              <a:t>特征转换作为下一个行为嵌入学习的输入特征</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思考网络场景与推荐场景中行为的不同。网络中的节点行为会更多，也不一定存在较强的依赖关系</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考虑行为链的论文参考较少，在推荐任务中，大部分都是考虑多行为推荐</a:t>
            </a:r>
            <a:r>
              <a:rPr lang="zh-CN" altLang="en-US" dirty="0">
                <a:latin typeface="微软雅黑" panose="020B0503020204020204" pitchFamily="34" charset="-122"/>
                <a:ea typeface="微软雅黑" panose="020B0503020204020204" pitchFamily="34" charset="-122"/>
              </a:rPr>
              <a:t>任务</a:t>
            </a:r>
            <a:endParaRPr lang="zh-CN" altLang="en-US"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如何定义行为，定义行为链，如何在实验当中体现行为和行为链，实验当中的困难比较多</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时间维度上</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矢量</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空间维度上</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微服务中任务链</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任务链的表征方法</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直接借鉴</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怎么表征</a:t>
            </a:r>
            <a:r>
              <a:rPr lang="en-US" altLang="zh-CN"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残差</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网络领域里行为</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定义和表征</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节点加入</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节点断开</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节点拒绝</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实验</a:t>
            </a:r>
            <a:r>
              <a:rPr lang="zh-CN" altLang="en-US" dirty="0">
                <a:latin typeface="微软雅黑" panose="020B0503020204020204" pitchFamily="34" charset="-122"/>
                <a:ea typeface="微软雅黑" panose="020B0503020204020204" pitchFamily="34" charset="-122"/>
              </a:rPr>
              <a:t>当中</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7B5CB39-CEC1-4C61-9A61-294C58524310}"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冷启动问题（新用户或新物品的推荐难度）、稀疏性问题（用户-物品评分矩阵非常稀疏）</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pPr algn="r"/>
            <a:r>
              <a:rPr lang="zh-CN" dirty="0">
                <a:sym typeface="+mn-ea"/>
              </a:rPr>
              <a:t>KHGT ：</a:t>
            </a:r>
            <a:r>
              <a:rPr lang="zh-CN" altLang="en-GB" dirty="0">
                <a:effectLst/>
              </a:rPr>
              <a:t>Lianghao Xia, Chao Huang, Yong Xu, Peng Dai, Xiyue Zhang, Hongsheng Yang, Jian Pei, and Liefeng Bo. 2021. Knowledge-Enhanced Hierarchical Graph Transformer Network for Multi-Behavior Recommendation. In Proceedings of the ThirtyFifth AAAI Conference on Artifcial Intelligence. AAAI Press, 4486–4493.</a:t>
            </a:r>
            <a:endParaRPr lang="zh-CN" altLang="en-GB" dirty="0">
              <a:effectLst/>
            </a:endParaRPr>
          </a:p>
          <a:p>
            <a:pPr algn="r"/>
            <a:r>
              <a:rPr lang="zh-CN" altLang="en-GB" dirty="0">
                <a:effectLst/>
              </a:rPr>
              <a:t>尽管已有一些方法考虑了多行为之间的依赖关系，但大多数方法仍未在嵌入学习中显式利用这些依赖关系。现有方法往往忽视了行为的顺序，只是简单地将所有辅助行为视为等同。</a:t>
            </a:r>
            <a:endParaRPr lang="zh-CN" altLang="en-GB" dirty="0">
              <a:effectLst/>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这些辅助行为还包含丰富的用户偏好信息，可用于缓解数据稀缺和冷启动问题。在这项工作中，我们的目标是利用辅助行为为目标行为设计一个推荐模型。</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en-US" altLang="zh-CN" dirty="0">
                <a:latin typeface="微软雅黑" panose="020B0503020204020204" pitchFamily="34" charset="-122"/>
                <a:ea typeface="微软雅黑" panose="020B0503020204020204" pitchFamily="34" charset="-122"/>
              </a:rPr>
              <a:t>LightGCN 是一种图卷积网络（GCN）的变体，专为推荐系统而设计。它简化了传统 GCN 的架构，去除了特征变换和非线性激活函数，从而提高了训练效率和推荐质量。</a:t>
            </a:r>
            <a:endParaRPr lang="en-US" altLang="zh-CN"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a:sym typeface="+mn-ea"/>
              </a:rPr>
              <a:t>级联GCN块是我们模型的核心组件。该组件主要由一个LightGCN链组成，其中每个LightGCN响应一种类型的行为来学习该行为的用户和物品嵌入。与链一起，从上一个LightGCN中学习到的嵌入在特征转换操作后被用作下一个LightGCN中用户和物品的输入特征。基本思想是使用级联LightGCN从不同的行为中提取特征，并利用行为链中的依赖关系来帮助学习后一种行为的特征。</a:t>
            </a:r>
            <a:endParaRPr lang="zh-CN" altLang="en-US">
              <a:sym typeface="+mn-ea"/>
            </a:endParaRPr>
          </a:p>
          <a:p>
            <a:r>
              <a:rPr lang="zh-CN" altLang="en-US">
                <a:sym typeface="+mn-ea"/>
              </a:rPr>
              <a:t>层间传播规则</a:t>
            </a:r>
            <a:r>
              <a:rPr lang="en-US" altLang="zh-CN">
                <a:sym typeface="+mn-ea"/>
              </a:rPr>
              <a:t>+嵌入层聚合</a:t>
            </a:r>
            <a:endParaRPr lang="en-US" altLang="zh-CN">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a:sym typeface="+mn-ea"/>
              </a:rPr>
              <a:t>考虑到直接使用前一个行为的特征作为初始化嵌入可以看作是使用后一个行为对嵌入进行了细化，这可能会丢失不同行为所传递的不同信息。另一方面，前一种行为中的噪声信息会严重影响后一种行为的学习过程。基于此考虑，我们在MB-CGCN中引入了特征转换设计，在交付之前对学习到的嵌入进行处理。</a:t>
            </a:r>
            <a:endParaRPr lang="zh-CN" altLang="en-US">
              <a:sym typeface="+mn-ea"/>
            </a:endParaRPr>
          </a:p>
          <a:p>
            <a:endParaRPr lang="zh-CN" altLang="en-US">
              <a:sym typeface="+mn-ea"/>
            </a:endParaRPr>
          </a:p>
          <a:p>
            <a:r>
              <a:rPr lang="zh-CN" altLang="en-US">
                <a:sym typeface="+mn-ea"/>
              </a:rPr>
              <a:t>保留不同行为间的信息差异：通过特征转换，可以保留每种行为所传递的独特信息，同时去除不必要的噪音。</a:t>
            </a:r>
            <a:endParaRPr lang="zh-CN" altLang="en-US">
              <a:sym typeface="+mn-ea"/>
            </a:endParaRPr>
          </a:p>
          <a:p>
            <a:endParaRPr lang="zh-CN" altLang="en-US">
              <a:sym typeface="+mn-ea"/>
            </a:endParaRPr>
          </a:p>
          <a:p>
            <a:r>
              <a:rPr lang="zh-CN" altLang="en-US">
                <a:sym typeface="+mn-ea"/>
              </a:rPr>
              <a:t>使用最终的用户和项目嵌入计算预测评分，通常是通过嵌入的内积来实现，</a:t>
            </a:r>
            <a:endParaRPr lang="zh-CN" altLang="en-US">
              <a:sym typeface="+mn-ea"/>
            </a:endParaRPr>
          </a:p>
          <a:p>
            <a:r>
              <a:rPr lang="zh-CN" altLang="en-US">
                <a:sym typeface="+mn-ea"/>
              </a:rPr>
              <a:t>BPR（Bayesian Personalized Ranking）损失是一种在推荐系统中常用的优化目标</a:t>
            </a:r>
            <a:endParaRPr lang="zh-CN" altLang="en-US">
              <a:sym typeface="+mn-ea"/>
            </a:endParaRPr>
          </a:p>
          <a:p>
            <a:endParaRPr lang="zh-CN" altLang="en-US">
              <a:sym typeface="+mn-ea"/>
            </a:endParaRPr>
          </a:p>
          <a:p>
            <a:endParaRPr lang="zh-CN" altLang="en-US">
              <a:sym typeface="+mn-ea"/>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79425" y="1279525"/>
            <a:ext cx="6140450" cy="3454400"/>
          </a:xfrm>
          <a:prstGeom prst="rect">
            <a:avLst/>
          </a:prstGeom>
        </p:spPr>
      </p:sp>
      <p:sp>
        <p:nvSpPr>
          <p:cNvPr id="3" name="备注占位符 2"/>
          <p:cNvSpPr>
            <a:spLocks noGrp="1"/>
          </p:cNvSpPr>
          <p:nvPr>
            <p:ph type="body" idx="1"/>
          </p:nvPr>
        </p:nvSpPr>
        <p:spPr/>
        <p:txBody>
          <a:bodyPr/>
          <a:lstStyle/>
          <a:p>
            <a:r>
              <a:rPr lang="zh-CN" altLang="en-US" dirty="0">
                <a:latin typeface="微软雅黑" panose="020B0503020204020204" pitchFamily="34" charset="-122"/>
                <a:ea typeface="微软雅黑" panose="020B0503020204020204" pitchFamily="34" charset="-122"/>
              </a:rPr>
              <a:t>我们将MB-CGCN与基线之间的性能比较。从结果中，我们可以看到，多行为模型可以比单一行为模型获得更好的性能，展示了利用辅助行为(即查看和购物车)对目标行为(即购买)预测的好处。</a:t>
            </a:r>
            <a:br>
              <a:rPr lang="zh-CN" altLang="en-US" dirty="0">
                <a:latin typeface="微软雅黑" panose="020B0503020204020204" pitchFamily="34" charset="-122"/>
                <a:ea typeface="微软雅黑" panose="020B0503020204020204" pitchFamily="34" charset="-122"/>
              </a:rPr>
            </a:br>
            <a:r>
              <a:rPr lang="zh-CN" altLang="en-US" dirty="0">
                <a:latin typeface="微软雅黑" panose="020B0503020204020204" pitchFamily="34" charset="-122"/>
                <a:ea typeface="微软雅黑" panose="020B0503020204020204" pitchFamily="34" charset="-122"/>
              </a:rPr>
              <a:t>通过特征变换，MB-CGCN在BeiBei上rRecall@20和NDCG@20的相对提高率分别为9.0%和5.8%，在天猫上的相对提高率分别为0.7%和6.7%。结果证明了特征转换方案在从早期行为中提取有用信息以帮助学习后期行为中的用户和物品嵌入的有效性。</a:t>
            </a:r>
            <a:endParaRPr lang="zh-CN" altLang="en-US" dirty="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pPr>
              <a:defRPr/>
            </a:pPr>
            <a:fld id="{D995DCBA-0CD2-47DC-90CF-EC7D70760B50}" type="slidenum">
              <a:rPr lang="zh-CN" altLang="en-US" smtClean="0">
                <a:solidFill>
                  <a:prstClr val="black"/>
                </a:solidFill>
                <a:latin typeface="Calibri" panose="020F0502020204030204"/>
                <a:ea typeface="宋体" pitchFamily="2" charset="-122"/>
              </a:rPr>
            </a:fld>
            <a:endParaRPr lang="zh-CN" altLang="en-US">
              <a:solidFill>
                <a:prstClr val="black"/>
              </a:solidFill>
              <a:latin typeface="Calibri" panose="020F0502020204030204"/>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189893-9690-4705-A410-D7E2DA920CD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223F9B-C85B-4795-8356-C1E412D6F13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file:////var/folders/6w/0ftrt2wj1sx03zt3_zycm4_c0000gn/T/com.microsoft.Powerpoint/converted_emf.emf" TargetMode="Externa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5.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7.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1060222"/>
            <a:ext cx="12192000" cy="3166420"/>
          </a:xfrm>
          <a:prstGeom prst="rect">
            <a:avLst/>
          </a:prstGeom>
          <a:solidFill>
            <a:srgbClr val="1A6299"/>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200" b="1" dirty="0">
              <a:latin typeface="微软雅黑" panose="020B0503020204020204" pitchFamily="34" charset="-122"/>
              <a:ea typeface="微软雅黑" panose="020B0503020204020204" pitchFamily="34" charset="-122"/>
            </a:endParaRPr>
          </a:p>
        </p:txBody>
      </p:sp>
      <p:pic>
        <p:nvPicPr>
          <p:cNvPr id="14" name="图片 13" descr="2015916225123342.jpg"/>
          <p:cNvPicPr>
            <a:picLocks noChangeAspect="1"/>
          </p:cNvPicPr>
          <p:nvPr/>
        </p:nvPicPr>
        <p:blipFill rotWithShape="1">
          <a:blip r:embed="rId1" cstate="print"/>
          <a:srcRect l="7445" r="9987"/>
          <a:stretch>
            <a:fillRect/>
          </a:stretch>
        </p:blipFill>
        <p:spPr>
          <a:xfrm>
            <a:off x="5080689" y="4632981"/>
            <a:ext cx="2030621" cy="1998443"/>
          </a:xfrm>
          <a:prstGeom prst="rect">
            <a:avLst/>
          </a:prstGeom>
        </p:spPr>
      </p:pic>
      <p:sp>
        <p:nvSpPr>
          <p:cNvPr id="17" name="标题占位符 1"/>
          <p:cNvSpPr txBox="1"/>
          <p:nvPr/>
        </p:nvSpPr>
        <p:spPr>
          <a:xfrm>
            <a:off x="600075" y="1202055"/>
            <a:ext cx="11238865" cy="13912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Multi-Behavior Recommendation with Cascading Graph Convolution Networks</a:t>
            </a:r>
            <a:endParaRPr lang="en-US" altLang="zh-CN" sz="4000" b="1">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1" name="标题占位符 1"/>
          <p:cNvSpPr txBox="1"/>
          <p:nvPr/>
        </p:nvSpPr>
        <p:spPr>
          <a:xfrm>
            <a:off x="2248093" y="3018095"/>
            <a:ext cx="8892158" cy="817564"/>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in  Proceedings of the ACM Web Conference 2023, in WWW ’23. New York, NY, USA</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3" name="标题占位符 1"/>
          <p:cNvSpPr txBox="1"/>
          <p:nvPr/>
        </p:nvSpPr>
        <p:spPr>
          <a:xfrm>
            <a:off x="8940543" y="5037421"/>
            <a:ext cx="2683034"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600">
                <a:solidFill>
                  <a:sysClr val="windowText" lastClr="000000"/>
                </a:solidFill>
                <a:latin typeface="Arial" panose="020B0604020202090204"/>
                <a:ea typeface="微软雅黑" panose="020B0503020204020204" pitchFamily="34" charset="-122"/>
              </a:rPr>
              <a:t>汇报人：袁巡</a:t>
            </a:r>
            <a:endParaRPr lang="zh-CN" altLang="en-US" sz="2600" dirty="0">
              <a:solidFill>
                <a:sysClr val="windowText" lastClr="000000"/>
              </a:solidFill>
              <a:latin typeface="Arial" panose="020B0604020202090204"/>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9068435" y="901700"/>
            <a:ext cx="2270760" cy="341503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Apparently, with </a:t>
            </a:r>
            <a:r>
              <a:rPr lang="zh-CN" altLang="en-US">
                <a:solidFill>
                  <a:srgbClr val="FF0000"/>
                </a:solidFill>
                <a:latin typeface="Times New Roman" panose="02020603050405020304" pitchFamily="18" charset="0"/>
                <a:cs typeface="Times New Roman" panose="02020603050405020304" pitchFamily="18" charset="0"/>
              </a:rPr>
              <a:t>more types of behaviors</a:t>
            </a:r>
            <a:r>
              <a:rPr lang="zh-CN" altLang="en-US">
                <a:latin typeface="Times New Roman" panose="02020603050405020304" pitchFamily="18" charset="0"/>
                <a:cs typeface="Times New Roman" panose="02020603050405020304" pitchFamily="18" charset="0"/>
              </a:rPr>
              <a:t>, our model performs </a:t>
            </a:r>
            <a:r>
              <a:rPr lang="zh-CN" altLang="en-US">
                <a:solidFill>
                  <a:srgbClr val="FF0000"/>
                </a:solidFill>
                <a:latin typeface="Times New Roman" panose="02020603050405020304" pitchFamily="18" charset="0"/>
                <a:cs typeface="Times New Roman" panose="02020603050405020304" pitchFamily="18" charset="0"/>
              </a:rPr>
              <a:t>better</a:t>
            </a:r>
            <a:r>
              <a:rPr lang="zh-CN" altLang="en-US">
                <a:latin typeface="Times New Roman" panose="02020603050405020304" pitchFamily="18" charset="0"/>
                <a:cs typeface="Times New Roman" panose="02020603050405020304" pitchFamily="18" charset="0"/>
              </a:rPr>
              <a:t>. Interestingly, with the use of cart data, the performance is improved by a large margin; with the further consideration of view data, the improvement becomes smaller.</a:t>
            </a:r>
            <a:endParaRPr lang="zh-CN" altLang="en-US">
              <a:latin typeface="Times New Roman" panose="02020603050405020304" pitchFamily="18" charset="0"/>
              <a:cs typeface="Times New Roman" panose="02020603050405020304" pitchFamily="18" charset="0"/>
            </a:endParaRPr>
          </a:p>
        </p:txBody>
      </p:sp>
      <p:sp>
        <p:nvSpPr>
          <p:cNvPr id="11" name="文本框 10"/>
          <p:cNvSpPr txBox="1"/>
          <p:nvPr/>
        </p:nvSpPr>
        <p:spPr>
          <a:xfrm>
            <a:off x="361315" y="5237480"/>
            <a:ext cx="4188460" cy="1476375"/>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On both datasets, O4 outperforms O3, demonstrating the importance of modeling multiple behaviors in the </a:t>
            </a:r>
            <a:r>
              <a:rPr lang="zh-CN" altLang="en-US">
                <a:solidFill>
                  <a:srgbClr val="FF0000"/>
                </a:solidFill>
                <a:latin typeface="Times New Roman" panose="02020603050405020304" pitchFamily="18" charset="0"/>
                <a:cs typeface="Times New Roman" panose="02020603050405020304" pitchFamily="18" charset="0"/>
              </a:rPr>
              <a:t>correct order</a:t>
            </a:r>
            <a:r>
              <a:rPr lang="zh-CN" altLang="en-US">
                <a:latin typeface="Times New Roman" panose="02020603050405020304" pitchFamily="18" charset="0"/>
                <a:cs typeface="Times New Roman" panose="02020603050405020304" pitchFamily="18" charset="0"/>
              </a:rPr>
              <a:t>, which is consistent with the common behavioral order in real-world applications.</a:t>
            </a:r>
            <a:endParaRPr lang="zh-CN" altLang="en-US">
              <a:latin typeface="Times New Roman" panose="02020603050405020304" pitchFamily="18" charset="0"/>
              <a:cs typeface="Times New Roman" panose="02020603050405020304" pitchFamily="18" charset="0"/>
            </a:endParaRPr>
          </a:p>
        </p:txBody>
      </p:sp>
      <p:sp>
        <p:nvSpPr>
          <p:cNvPr id="16" name="矩形: 圆角 1"/>
          <p:cNvSpPr/>
          <p:nvPr/>
        </p:nvSpPr>
        <p:spPr>
          <a:xfrm>
            <a:off x="8970010" y="865505"/>
            <a:ext cx="2447925" cy="372872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圆角 1"/>
          <p:cNvSpPr/>
          <p:nvPr/>
        </p:nvSpPr>
        <p:spPr>
          <a:xfrm>
            <a:off x="216535" y="5202555"/>
            <a:ext cx="4323080" cy="151955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a:t>
            </a:r>
            <a:endParaRPr lang="zh-CN" altLang="en-US">
              <a:sym typeface="+mn-ea"/>
            </a:endParaRPr>
          </a:p>
        </p:txBody>
      </p:sp>
      <p:sp>
        <p:nvSpPr>
          <p:cNvPr id="18" name="文本框 17"/>
          <p:cNvSpPr txBox="1"/>
          <p:nvPr/>
        </p:nvSpPr>
        <p:spPr>
          <a:xfrm>
            <a:off x="4905375" y="5237480"/>
            <a:ext cx="4918075" cy="1476375"/>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The model with </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cs typeface="Times New Roman" panose="02020603050405020304" pitchFamily="18" charset="0"/>
              </a:rPr>
              <a:t>3 on TMC performs worse than the model with </a:t>
            </a:r>
            <a:r>
              <a:rPr lang="en-US" altLang="zh-CN">
                <a:latin typeface="Times New Roman" panose="02020603050405020304" pitchFamily="18" charset="0"/>
                <a:cs typeface="Times New Roman" panose="02020603050405020304" pitchFamily="18" charset="0"/>
              </a:rPr>
              <a:t>0</a:t>
            </a:r>
            <a:r>
              <a:rPr lang="zh-CN" altLang="en-US">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.Due to the cascade design of the model, the embedding learned from the previous behavior will directly influence the embedding learning in the next behavior.</a:t>
            </a:r>
            <a:endParaRPr lang="en-US" altLang="zh-CN">
              <a:latin typeface="Times New Roman" panose="02020603050405020304" pitchFamily="18" charset="0"/>
              <a:cs typeface="Times New Roman" panose="02020603050405020304" pitchFamily="18" charset="0"/>
            </a:endParaRPr>
          </a:p>
        </p:txBody>
      </p:sp>
      <p:sp>
        <p:nvSpPr>
          <p:cNvPr id="19" name="矩形: 圆角 1"/>
          <p:cNvSpPr/>
          <p:nvPr/>
        </p:nvSpPr>
        <p:spPr>
          <a:xfrm>
            <a:off x="4677410" y="5202555"/>
            <a:ext cx="5116830" cy="151193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p:cNvPicPr>
            <a:picLocks noChangeAspect="1"/>
          </p:cNvPicPr>
          <p:nvPr/>
        </p:nvPicPr>
        <p:blipFill>
          <a:blip r:embed="rId2"/>
          <a:stretch>
            <a:fillRect/>
          </a:stretch>
        </p:blipFill>
        <p:spPr>
          <a:xfrm>
            <a:off x="374650" y="2685415"/>
            <a:ext cx="3843020" cy="2395855"/>
          </a:xfrm>
          <a:prstGeom prst="rect">
            <a:avLst/>
          </a:prstGeom>
        </p:spPr>
      </p:pic>
      <p:pic>
        <p:nvPicPr>
          <p:cNvPr id="5" name="图片 4"/>
          <p:cNvPicPr>
            <a:picLocks noChangeAspect="1"/>
          </p:cNvPicPr>
          <p:nvPr/>
        </p:nvPicPr>
        <p:blipFill>
          <a:blip r:embed="rId3"/>
          <a:stretch>
            <a:fillRect/>
          </a:stretch>
        </p:blipFill>
        <p:spPr>
          <a:xfrm>
            <a:off x="4685665" y="2685415"/>
            <a:ext cx="3914140" cy="2411095"/>
          </a:xfrm>
          <a:prstGeom prst="rect">
            <a:avLst/>
          </a:prstGeom>
        </p:spPr>
      </p:pic>
      <p:pic>
        <p:nvPicPr>
          <p:cNvPr id="7" name="图片 6"/>
          <p:cNvPicPr>
            <a:picLocks noChangeAspect="1"/>
          </p:cNvPicPr>
          <p:nvPr/>
        </p:nvPicPr>
        <p:blipFill>
          <a:blip r:embed="rId4"/>
          <a:stretch>
            <a:fillRect/>
          </a:stretch>
        </p:blipFill>
        <p:spPr>
          <a:xfrm>
            <a:off x="2260600" y="691515"/>
            <a:ext cx="5837555" cy="19386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CONCLUSION</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1022210" y="990501"/>
            <a:ext cx="9804286" cy="2861310"/>
          </a:xfrm>
          <a:prstGeom prst="rect">
            <a:avLst/>
          </a:prstGeom>
          <a:noFill/>
        </p:spPr>
        <p:txBody>
          <a:bodyPr wrap="square">
            <a:spAutoFit/>
          </a:bodyPr>
          <a:lstStyle/>
          <a:p>
            <a:r>
              <a:rPr dirty="0">
                <a:latin typeface="Times New Roman Regular" panose="02020603050405020304" charset="0"/>
                <a:cs typeface="Times New Roman Regular" panose="02020603050405020304" charset="0"/>
              </a:rPr>
              <a:t>1. We can learn how to integrate behavioral chains into the network, where embeddings learned from one behavior are used as input features for the next behavioral embedding learned through feature transformation</a:t>
            </a:r>
            <a:endParaRPr dirty="0">
              <a:latin typeface="Times New Roman Regular" panose="02020603050405020304" charset="0"/>
              <a:cs typeface="Times New Roman Regular" panose="02020603050405020304" charset="0"/>
            </a:endParaRPr>
          </a:p>
          <a:p>
            <a:r>
              <a:rPr lang="en-US" altLang="zh-CN" dirty="0">
                <a:latin typeface="Times New Roman Regular" panose="02020603050405020304" charset="0"/>
                <a:cs typeface="Times New Roman Regular" panose="02020603050405020304" charset="0"/>
              </a:rPr>
              <a:t>2.</a:t>
            </a:r>
            <a:r>
              <a:rPr dirty="0">
                <a:latin typeface="Times New Roman Regular" panose="02020603050405020304" charset="0"/>
                <a:cs typeface="Times New Roman Regular" panose="02020603050405020304" charset="0"/>
              </a:rPr>
              <a:t>Think about the differences in behavior in a network scenario versus a recommendation</a:t>
            </a:r>
            <a:r>
              <a:rPr lang="en-US" dirty="0">
                <a:latin typeface="Times New Roman Regular" panose="02020603050405020304" charset="0"/>
                <a:cs typeface="Times New Roman Regular" panose="02020603050405020304" charset="0"/>
              </a:rPr>
              <a:t> </a:t>
            </a:r>
            <a:r>
              <a:rPr dirty="0">
                <a:latin typeface="Times New Roman Regular" panose="02020603050405020304" charset="0"/>
                <a:cs typeface="Times New Roman Regular" panose="02020603050405020304" charset="0"/>
              </a:rPr>
              <a:t>scenario. The behavior of nodes in a network will be more varied and not necessarily have stronger dependencies</a:t>
            </a:r>
            <a:endParaRPr dirty="0">
              <a:latin typeface="Times New Roman Regular" panose="02020603050405020304" charset="0"/>
              <a:cs typeface="Times New Roman Regular" panose="02020603050405020304" charset="0"/>
            </a:endParaRPr>
          </a:p>
          <a:p>
            <a:endParaRPr dirty="0">
              <a:latin typeface="Times New Roman Regular" panose="02020603050405020304" charset="0"/>
              <a:cs typeface="Times New Roman Regular" panose="02020603050405020304" charset="0"/>
            </a:endParaRPr>
          </a:p>
          <a:p>
            <a:r>
              <a:rPr lang="en-US" dirty="0">
                <a:solidFill>
                  <a:schemeClr val="accent2"/>
                </a:solidFill>
                <a:latin typeface="Times New Roman Regular" panose="02020603050405020304" charset="0"/>
                <a:cs typeface="Times New Roman Regular" panose="02020603050405020304" charset="0"/>
              </a:rPr>
              <a:t>3.There are fewer references to papers that consider behavioral chains, and most of them consider multi-behavioral recommendation tasks in recommendation tasks</a:t>
            </a:r>
            <a:endParaRPr lang="en-US" dirty="0">
              <a:solidFill>
                <a:schemeClr val="accent2"/>
              </a:solidFill>
              <a:latin typeface="Times New Roman Regular" panose="02020603050405020304" charset="0"/>
              <a:cs typeface="Times New Roman Regular" panose="02020603050405020304" charset="0"/>
            </a:endParaRPr>
          </a:p>
          <a:p>
            <a:r>
              <a:rPr lang="en-US" dirty="0">
                <a:solidFill>
                  <a:schemeClr val="accent2"/>
                </a:solidFill>
                <a:latin typeface="Times New Roman Regular" panose="02020603050405020304" charset="0"/>
                <a:cs typeface="Times New Roman Regular" panose="02020603050405020304" charset="0"/>
              </a:rPr>
              <a:t>4. How to define behaviors and behavioral chains in the network. How to reflect the behavior and behavior chain in the experiment, there are more difficulties in the experiment</a:t>
            </a:r>
            <a:endParaRPr lang="en-US" dirty="0">
              <a:solidFill>
                <a:schemeClr val="accent2"/>
              </a:solidFill>
              <a:latin typeface="Times New Roman Regular" panose="02020603050405020304" charset="0"/>
              <a:cs typeface="Times New Roman Regular" panose="02020603050405020304" charset="0"/>
            </a:endParaRPr>
          </a:p>
        </p:txBody>
      </p:sp>
      <p:sp>
        <p:nvSpPr>
          <p:cNvPr id="7" name="矩形: 圆角 1"/>
          <p:cNvSpPr/>
          <p:nvPr/>
        </p:nvSpPr>
        <p:spPr>
          <a:xfrm>
            <a:off x="687705" y="933450"/>
            <a:ext cx="10394950" cy="29787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a:stretch>
            <a:fillRect/>
          </a:stretch>
        </p:blipFill>
        <p:spPr>
          <a:xfrm>
            <a:off x="2567305" y="3947795"/>
            <a:ext cx="6570345" cy="25438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2178050"/>
            <a:ext cx="12192000" cy="2207895"/>
          </a:xfrm>
          <a:prstGeom prst="rect">
            <a:avLst/>
          </a:prstGeom>
          <a:solidFill>
            <a:srgbClr val="1C6299"/>
          </a:solidFill>
          <a:ln w="12700" cap="flat" cmpd="sng" algn="ctr">
            <a:noFill/>
            <a:prstDash val="solid"/>
            <a:miter lim="800000"/>
          </a:ln>
          <a:effectLst/>
        </p:spPr>
        <p:txBody>
          <a:bodyPr rtlCol="0" anchor="ctr"/>
          <a:lstStyle/>
          <a:p>
            <a:pPr algn="ctr"/>
            <a:endParaRPr lang="zh-CN" altLang="en-US" kern="0">
              <a:solidFill>
                <a:prstClr val="white"/>
              </a:solidFill>
              <a:latin typeface="Arial" panose="020B0604020202090204"/>
              <a:ea typeface="微软雅黑" panose="020B0503020204020204" pitchFamily="34" charset="-122"/>
            </a:endParaRPr>
          </a:p>
        </p:txBody>
      </p:sp>
      <p:sp>
        <p:nvSpPr>
          <p:cNvPr id="11" name="文本框 10"/>
          <p:cNvSpPr txBox="1"/>
          <p:nvPr/>
        </p:nvSpPr>
        <p:spPr>
          <a:xfrm>
            <a:off x="2388023" y="2963189"/>
            <a:ext cx="8611739" cy="645160"/>
          </a:xfrm>
          <a:prstGeom prst="rect">
            <a:avLst/>
          </a:prstGeom>
          <a:noFill/>
        </p:spPr>
        <p:txBody>
          <a:bodyPr wrap="square" rtlCol="0">
            <a:spAutoFit/>
          </a:bodyPr>
          <a:lstStyle/>
          <a:p>
            <a:pPr marR="0" algn="ctr" defTabSz="914400" fontAlgn="auto">
              <a:buClrTx/>
              <a:buSzTx/>
              <a:buFontTx/>
              <a:defRPr/>
            </a:pPr>
            <a:r>
              <a:rPr lang="zh-CN" altLang="en-US" sz="3600" dirty="0">
                <a:solidFill>
                  <a:schemeClr val="bg1"/>
                </a:solidFill>
                <a:latin typeface="Times New Roman" panose="02020603050405020304" pitchFamily="18" charset="0"/>
                <a:ea typeface="方正宋刻本秀楷简体" panose="02000000000000000000" charset="-122"/>
                <a:cs typeface="Times New Roman" panose="02020603050405020304" pitchFamily="18" charset="0"/>
                <a:sym typeface="+mn-ea"/>
              </a:rPr>
              <a:t>Thanks for listening</a:t>
            </a:r>
            <a:r>
              <a:rPr lang="zh-CN" altLang="en-US" sz="3600" b="1" dirty="0">
                <a:solidFill>
                  <a:schemeClr val="bg1"/>
                </a:solidFill>
                <a:latin typeface="Times New Roman" panose="02020603050405020304" pitchFamily="18" charset="0"/>
                <a:cs typeface="Times New Roman" panose="02020603050405020304" pitchFamily="18" charset="0"/>
              </a:rPr>
              <a:t>！</a:t>
            </a:r>
            <a:endParaRPr lang="zh-CN" sz="3600" b="1" dirty="0">
              <a:solidFill>
                <a:schemeClr val="bg1"/>
              </a:solidFill>
              <a:latin typeface="Times New Roman" panose="02020603050405020304" pitchFamily="18" charset="0"/>
              <a:cs typeface="Times New Roman" panose="02020603050405020304" pitchFamily="18" charset="0"/>
            </a:endParaRPr>
          </a:p>
        </p:txBody>
      </p:sp>
      <p:sp>
        <p:nvSpPr>
          <p:cNvPr id="15" name="矩形 14"/>
          <p:cNvSpPr/>
          <p:nvPr/>
        </p:nvSpPr>
        <p:spPr>
          <a:xfrm>
            <a:off x="11172674" y="2260140"/>
            <a:ext cx="324000" cy="32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0920674" y="2008140"/>
            <a:ext cx="252000" cy="252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Freeform 5"/>
          <p:cNvSpPr>
            <a:spLocks noEditPoints="1"/>
          </p:cNvSpPr>
          <p:nvPr/>
        </p:nvSpPr>
        <p:spPr bwMode="auto">
          <a:xfrm>
            <a:off x="11210264" y="2962924"/>
            <a:ext cx="555624" cy="489478"/>
          </a:xfrm>
          <a:custGeom>
            <a:avLst/>
            <a:gdLst>
              <a:gd name="T0" fmla="*/ 17 w 68"/>
              <a:gd name="T1" fmla="*/ 26 h 60"/>
              <a:gd name="T2" fmla="*/ 33 w 68"/>
              <a:gd name="T3" fmla="*/ 31 h 60"/>
              <a:gd name="T4" fmla="*/ 33 w 68"/>
              <a:gd name="T5" fmla="*/ 31 h 60"/>
              <a:gd name="T6" fmla="*/ 49 w 68"/>
              <a:gd name="T7" fmla="*/ 26 h 60"/>
              <a:gd name="T8" fmla="*/ 34 w 68"/>
              <a:gd name="T9" fmla="*/ 18 h 60"/>
              <a:gd name="T10" fmla="*/ 59 w 68"/>
              <a:gd name="T11" fmla="*/ 16 h 60"/>
              <a:gd name="T12" fmla="*/ 55 w 68"/>
              <a:gd name="T13" fmla="*/ 23 h 60"/>
              <a:gd name="T14" fmla="*/ 56 w 68"/>
              <a:gd name="T15" fmla="*/ 15 h 60"/>
              <a:gd name="T16" fmla="*/ 56 w 68"/>
              <a:gd name="T17" fmla="*/ 12 h 60"/>
              <a:gd name="T18" fmla="*/ 52 w 68"/>
              <a:gd name="T19" fmla="*/ 23 h 60"/>
              <a:gd name="T20" fmla="*/ 68 w 68"/>
              <a:gd name="T21" fmla="*/ 32 h 60"/>
              <a:gd name="T22" fmla="*/ 68 w 68"/>
              <a:gd name="T23" fmla="*/ 34 h 60"/>
              <a:gd name="T24" fmla="*/ 67 w 68"/>
              <a:gd name="T25" fmla="*/ 34 h 60"/>
              <a:gd name="T26" fmla="*/ 29 w 68"/>
              <a:gd name="T27" fmla="*/ 50 h 60"/>
              <a:gd name="T28" fmla="*/ 68 w 68"/>
              <a:gd name="T29" fmla="*/ 45 h 60"/>
              <a:gd name="T30" fmla="*/ 30 w 68"/>
              <a:gd name="T31" fmla="*/ 60 h 60"/>
              <a:gd name="T32" fmla="*/ 28 w 68"/>
              <a:gd name="T33" fmla="*/ 59 h 60"/>
              <a:gd name="T34" fmla="*/ 3 w 68"/>
              <a:gd name="T35" fmla="*/ 25 h 60"/>
              <a:gd name="T36" fmla="*/ 14 w 68"/>
              <a:gd name="T37" fmla="*/ 23 h 60"/>
              <a:gd name="T38" fmla="*/ 1 w 68"/>
              <a:gd name="T39" fmla="*/ 10 h 60"/>
              <a:gd name="T40" fmla="*/ 32 w 68"/>
              <a:gd name="T41" fmla="*/ 0 h 60"/>
              <a:gd name="T42" fmla="*/ 65 w 68"/>
              <a:gd name="T43" fmla="*/ 9 h 60"/>
              <a:gd name="T44" fmla="*/ 59 w 68"/>
              <a:gd name="T45" fmla="*/ 14 h 60"/>
              <a:gd name="T46" fmla="*/ 59 w 68"/>
              <a:gd name="T47" fmla="*/ 16 h 60"/>
              <a:gd name="T48" fmla="*/ 58 w 68"/>
              <a:gd name="T49" fmla="*/ 9 h 60"/>
              <a:gd name="T50" fmla="*/ 33 w 68"/>
              <a:gd name="T51" fmla="*/ 4 h 60"/>
              <a:gd name="T52" fmla="*/ 33 w 68"/>
              <a:gd name="T53" fmla="*/ 8 h 60"/>
              <a:gd name="T54" fmla="*/ 54 w 68"/>
              <a:gd name="T55" fmla="*/ 10 h 60"/>
              <a:gd name="T56" fmla="*/ 32 w 68"/>
              <a:gd name="T57" fmla="*/ 53 h 60"/>
              <a:gd name="T58" fmla="*/ 67 w 68"/>
              <a:gd name="T59" fmla="*/ 42 h 60"/>
              <a:gd name="T60" fmla="*/ 32 w 68"/>
              <a:gd name="T61" fmla="*/ 49 h 60"/>
              <a:gd name="T62" fmla="*/ 67 w 68"/>
              <a:gd name="T63" fmla="*/ 40 h 60"/>
              <a:gd name="T64" fmla="*/ 32 w 68"/>
              <a:gd name="T65" fmla="*/ 49 h 60"/>
              <a:gd name="T66" fmla="*/ 32 w 68"/>
              <a:gd name="T67" fmla="*/ 47 h 60"/>
              <a:gd name="T68" fmla="*/ 67 w 68"/>
              <a:gd name="T69" fmla="*/ 3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60">
                <a:moveTo>
                  <a:pt x="17" y="14"/>
                </a:moveTo>
                <a:cubicBezTo>
                  <a:pt x="17" y="26"/>
                  <a:pt x="17" y="26"/>
                  <a:pt x="17" y="26"/>
                </a:cubicBezTo>
                <a:cubicBezTo>
                  <a:pt x="17" y="26"/>
                  <a:pt x="18" y="27"/>
                  <a:pt x="18" y="27"/>
                </a:cubicBezTo>
                <a:cubicBezTo>
                  <a:pt x="22" y="28"/>
                  <a:pt x="29" y="31"/>
                  <a:pt x="33" y="31"/>
                </a:cubicBezTo>
                <a:cubicBezTo>
                  <a:pt x="33" y="31"/>
                  <a:pt x="33" y="31"/>
                  <a:pt x="33" y="31"/>
                </a:cubicBezTo>
                <a:cubicBezTo>
                  <a:pt x="33" y="31"/>
                  <a:pt x="33" y="31"/>
                  <a:pt x="33" y="31"/>
                </a:cubicBezTo>
                <a:cubicBezTo>
                  <a:pt x="36" y="31"/>
                  <a:pt x="39" y="30"/>
                  <a:pt x="41" y="30"/>
                </a:cubicBezTo>
                <a:cubicBezTo>
                  <a:pt x="45" y="29"/>
                  <a:pt x="47" y="27"/>
                  <a:pt x="49" y="26"/>
                </a:cubicBezTo>
                <a:cubicBezTo>
                  <a:pt x="49" y="14"/>
                  <a:pt x="49" y="14"/>
                  <a:pt x="49" y="14"/>
                </a:cubicBezTo>
                <a:cubicBezTo>
                  <a:pt x="34" y="18"/>
                  <a:pt x="34" y="18"/>
                  <a:pt x="34" y="18"/>
                </a:cubicBezTo>
                <a:cubicBezTo>
                  <a:pt x="17" y="14"/>
                  <a:pt x="17" y="14"/>
                  <a:pt x="17" y="14"/>
                </a:cubicBezTo>
                <a:close/>
                <a:moveTo>
                  <a:pt x="59" y="16"/>
                </a:moveTo>
                <a:cubicBezTo>
                  <a:pt x="61" y="23"/>
                  <a:pt x="61" y="23"/>
                  <a:pt x="61" y="23"/>
                </a:cubicBezTo>
                <a:cubicBezTo>
                  <a:pt x="59" y="25"/>
                  <a:pt x="57" y="25"/>
                  <a:pt x="55" y="23"/>
                </a:cubicBezTo>
                <a:cubicBezTo>
                  <a:pt x="56" y="16"/>
                  <a:pt x="56" y="16"/>
                  <a:pt x="56" y="16"/>
                </a:cubicBezTo>
                <a:cubicBezTo>
                  <a:pt x="56" y="16"/>
                  <a:pt x="56" y="16"/>
                  <a:pt x="56" y="15"/>
                </a:cubicBezTo>
                <a:cubicBezTo>
                  <a:pt x="56" y="15"/>
                  <a:pt x="56" y="14"/>
                  <a:pt x="56" y="14"/>
                </a:cubicBezTo>
                <a:cubicBezTo>
                  <a:pt x="56" y="12"/>
                  <a:pt x="56" y="12"/>
                  <a:pt x="56" y="12"/>
                </a:cubicBezTo>
                <a:cubicBezTo>
                  <a:pt x="52" y="13"/>
                  <a:pt x="52" y="13"/>
                  <a:pt x="52" y="13"/>
                </a:cubicBezTo>
                <a:cubicBezTo>
                  <a:pt x="52" y="23"/>
                  <a:pt x="52" y="23"/>
                  <a:pt x="52" y="23"/>
                </a:cubicBezTo>
                <a:cubicBezTo>
                  <a:pt x="68" y="30"/>
                  <a:pt x="68" y="30"/>
                  <a:pt x="68" y="30"/>
                </a:cubicBezTo>
                <a:cubicBezTo>
                  <a:pt x="68" y="32"/>
                  <a:pt x="68" y="32"/>
                  <a:pt x="68" y="32"/>
                </a:cubicBezTo>
                <a:cubicBezTo>
                  <a:pt x="68" y="34"/>
                  <a:pt x="68" y="34"/>
                  <a:pt x="68" y="34"/>
                </a:cubicBezTo>
                <a:cubicBezTo>
                  <a:pt x="68" y="34"/>
                  <a:pt x="68" y="34"/>
                  <a:pt x="68" y="34"/>
                </a:cubicBezTo>
                <a:cubicBezTo>
                  <a:pt x="68" y="34"/>
                  <a:pt x="68" y="34"/>
                  <a:pt x="68" y="34"/>
                </a:cubicBezTo>
                <a:cubicBezTo>
                  <a:pt x="67" y="34"/>
                  <a:pt x="67" y="34"/>
                  <a:pt x="67" y="34"/>
                </a:cubicBezTo>
                <a:cubicBezTo>
                  <a:pt x="30" y="44"/>
                  <a:pt x="30" y="44"/>
                  <a:pt x="30" y="44"/>
                </a:cubicBezTo>
                <a:cubicBezTo>
                  <a:pt x="29" y="46"/>
                  <a:pt x="29" y="48"/>
                  <a:pt x="29" y="50"/>
                </a:cubicBezTo>
                <a:cubicBezTo>
                  <a:pt x="29" y="52"/>
                  <a:pt x="29" y="54"/>
                  <a:pt x="30" y="56"/>
                </a:cubicBezTo>
                <a:cubicBezTo>
                  <a:pt x="68" y="45"/>
                  <a:pt x="68" y="45"/>
                  <a:pt x="68" y="45"/>
                </a:cubicBezTo>
                <a:cubicBezTo>
                  <a:pt x="68" y="48"/>
                  <a:pt x="68" y="48"/>
                  <a:pt x="68" y="48"/>
                </a:cubicBezTo>
                <a:cubicBezTo>
                  <a:pt x="30" y="60"/>
                  <a:pt x="30" y="60"/>
                  <a:pt x="30" y="60"/>
                </a:cubicBezTo>
                <a:cubicBezTo>
                  <a:pt x="29" y="60"/>
                  <a:pt x="29" y="60"/>
                  <a:pt x="29" y="60"/>
                </a:cubicBezTo>
                <a:cubicBezTo>
                  <a:pt x="28" y="59"/>
                  <a:pt x="28" y="59"/>
                  <a:pt x="28" y="59"/>
                </a:cubicBezTo>
                <a:cubicBezTo>
                  <a:pt x="3" y="38"/>
                  <a:pt x="3" y="38"/>
                  <a:pt x="3" y="38"/>
                </a:cubicBezTo>
                <a:cubicBezTo>
                  <a:pt x="2" y="34"/>
                  <a:pt x="1" y="30"/>
                  <a:pt x="3" y="25"/>
                </a:cubicBezTo>
                <a:cubicBezTo>
                  <a:pt x="3" y="25"/>
                  <a:pt x="3" y="25"/>
                  <a:pt x="3" y="25"/>
                </a:cubicBezTo>
                <a:cubicBezTo>
                  <a:pt x="14" y="23"/>
                  <a:pt x="14" y="23"/>
                  <a:pt x="14" y="23"/>
                </a:cubicBezTo>
                <a:cubicBezTo>
                  <a:pt x="14" y="13"/>
                  <a:pt x="14" y="13"/>
                  <a:pt x="14" y="13"/>
                </a:cubicBezTo>
                <a:cubicBezTo>
                  <a:pt x="1" y="10"/>
                  <a:pt x="1" y="10"/>
                  <a:pt x="1" y="10"/>
                </a:cubicBezTo>
                <a:cubicBezTo>
                  <a:pt x="0" y="8"/>
                  <a:pt x="0" y="8"/>
                  <a:pt x="0" y="8"/>
                </a:cubicBezTo>
                <a:cubicBezTo>
                  <a:pt x="32" y="0"/>
                  <a:pt x="32" y="0"/>
                  <a:pt x="32" y="0"/>
                </a:cubicBezTo>
                <a:cubicBezTo>
                  <a:pt x="65" y="7"/>
                  <a:pt x="65" y="7"/>
                  <a:pt x="65" y="7"/>
                </a:cubicBezTo>
                <a:cubicBezTo>
                  <a:pt x="65" y="9"/>
                  <a:pt x="65" y="9"/>
                  <a:pt x="65" y="9"/>
                </a:cubicBezTo>
                <a:cubicBezTo>
                  <a:pt x="59" y="11"/>
                  <a:pt x="59" y="11"/>
                  <a:pt x="59" y="11"/>
                </a:cubicBezTo>
                <a:cubicBezTo>
                  <a:pt x="59" y="14"/>
                  <a:pt x="59" y="14"/>
                  <a:pt x="59" y="14"/>
                </a:cubicBezTo>
                <a:cubicBezTo>
                  <a:pt x="59" y="14"/>
                  <a:pt x="59" y="15"/>
                  <a:pt x="59" y="15"/>
                </a:cubicBezTo>
                <a:cubicBezTo>
                  <a:pt x="59" y="16"/>
                  <a:pt x="59" y="16"/>
                  <a:pt x="59" y="16"/>
                </a:cubicBezTo>
                <a:close/>
                <a:moveTo>
                  <a:pt x="54" y="10"/>
                </a:moveTo>
                <a:cubicBezTo>
                  <a:pt x="58" y="9"/>
                  <a:pt x="58" y="9"/>
                  <a:pt x="58" y="9"/>
                </a:cubicBezTo>
                <a:cubicBezTo>
                  <a:pt x="36" y="5"/>
                  <a:pt x="36" y="5"/>
                  <a:pt x="36" y="5"/>
                </a:cubicBezTo>
                <a:cubicBezTo>
                  <a:pt x="36" y="4"/>
                  <a:pt x="34" y="4"/>
                  <a:pt x="33" y="4"/>
                </a:cubicBezTo>
                <a:cubicBezTo>
                  <a:pt x="31" y="4"/>
                  <a:pt x="29" y="5"/>
                  <a:pt x="29" y="6"/>
                </a:cubicBezTo>
                <a:cubicBezTo>
                  <a:pt x="29" y="7"/>
                  <a:pt x="31" y="8"/>
                  <a:pt x="33" y="8"/>
                </a:cubicBezTo>
                <a:cubicBezTo>
                  <a:pt x="34" y="8"/>
                  <a:pt x="35" y="8"/>
                  <a:pt x="36" y="7"/>
                </a:cubicBezTo>
                <a:cubicBezTo>
                  <a:pt x="54" y="10"/>
                  <a:pt x="54" y="10"/>
                  <a:pt x="54" y="10"/>
                </a:cubicBezTo>
                <a:close/>
                <a:moveTo>
                  <a:pt x="32" y="52"/>
                </a:moveTo>
                <a:cubicBezTo>
                  <a:pt x="32" y="53"/>
                  <a:pt x="32" y="53"/>
                  <a:pt x="32" y="53"/>
                </a:cubicBezTo>
                <a:cubicBezTo>
                  <a:pt x="67" y="43"/>
                  <a:pt x="67" y="43"/>
                  <a:pt x="67" y="43"/>
                </a:cubicBezTo>
                <a:cubicBezTo>
                  <a:pt x="67" y="42"/>
                  <a:pt x="67" y="42"/>
                  <a:pt x="67" y="42"/>
                </a:cubicBezTo>
                <a:cubicBezTo>
                  <a:pt x="32" y="52"/>
                  <a:pt x="32" y="52"/>
                  <a:pt x="32" y="52"/>
                </a:cubicBezTo>
                <a:close/>
                <a:moveTo>
                  <a:pt x="32" y="49"/>
                </a:moveTo>
                <a:cubicBezTo>
                  <a:pt x="32" y="49"/>
                  <a:pt x="32" y="49"/>
                  <a:pt x="32" y="49"/>
                </a:cubicBezTo>
                <a:cubicBezTo>
                  <a:pt x="67" y="40"/>
                  <a:pt x="67" y="40"/>
                  <a:pt x="67" y="40"/>
                </a:cubicBezTo>
                <a:cubicBezTo>
                  <a:pt x="67" y="39"/>
                  <a:pt x="67" y="39"/>
                  <a:pt x="67" y="39"/>
                </a:cubicBezTo>
                <a:cubicBezTo>
                  <a:pt x="32" y="49"/>
                  <a:pt x="32" y="49"/>
                  <a:pt x="32" y="49"/>
                </a:cubicBezTo>
                <a:close/>
                <a:moveTo>
                  <a:pt x="31" y="46"/>
                </a:moveTo>
                <a:cubicBezTo>
                  <a:pt x="32" y="47"/>
                  <a:pt x="32" y="47"/>
                  <a:pt x="32" y="47"/>
                </a:cubicBezTo>
                <a:cubicBezTo>
                  <a:pt x="67" y="37"/>
                  <a:pt x="67" y="37"/>
                  <a:pt x="67" y="37"/>
                </a:cubicBezTo>
                <a:cubicBezTo>
                  <a:pt x="67" y="36"/>
                  <a:pt x="67" y="36"/>
                  <a:pt x="67" y="36"/>
                </a:cubicBezTo>
                <a:lnTo>
                  <a:pt x="31" y="46"/>
                </a:lnTo>
                <a:close/>
              </a:path>
            </a:pathLst>
          </a:custGeom>
          <a:solidFill>
            <a:schemeClr val="bg1"/>
          </a:solidFill>
          <a:ln>
            <a:noFill/>
          </a:ln>
        </p:spPr>
        <p:txBody>
          <a:bodyPr vert="horz" wrap="square" lIns="91440" tIns="45720" rIns="91440" bIns="45720" numCol="1" anchor="t" anchorCtr="0" compatLnSpc="1"/>
          <a:lstStyle/>
          <a:p>
            <a:endParaRPr lang="zh-CN" altLang="en-US"/>
          </a:p>
        </p:txBody>
      </p:sp>
      <p:pic>
        <p:nvPicPr>
          <p:cNvPr id="17" name="图片 16" descr="2015916225123342.jpg"/>
          <p:cNvPicPr>
            <a:picLocks noChangeAspect="1"/>
          </p:cNvPicPr>
          <p:nvPr/>
        </p:nvPicPr>
        <p:blipFill>
          <a:blip r:embed="rId1" cstate="print"/>
          <a:stretch>
            <a:fillRect/>
          </a:stretch>
        </p:blipFill>
        <p:spPr>
          <a:xfrm>
            <a:off x="322580" y="2244090"/>
            <a:ext cx="2369820" cy="1927225"/>
          </a:xfrm>
          <a:prstGeom prst="rect">
            <a:avLst/>
          </a:prstGeom>
        </p:spPr>
      </p:pic>
      <p:pic>
        <p:nvPicPr>
          <p:cNvPr id="3" name="图片 2"/>
          <p:cNvPicPr>
            <a:picLocks noChangeAspect="1"/>
          </p:cNvPicPr>
          <p:nvPr/>
        </p:nvPicPr>
        <p:blipFill>
          <a:blip r:link="rId2"/>
          <a:stretch>
            <a:fillRect/>
          </a:stretch>
        </p:blipFill>
        <p:spPr>
          <a:xfrm>
            <a:off x="1270000" y="1270000"/>
            <a:ext cx="63500" cy="76200"/>
          </a:xfrm>
          <a:prstGeom prst="rect">
            <a:avLst/>
          </a:prstGeom>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276539"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075" y="156847"/>
            <a:ext cx="4199437" cy="513019"/>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Research background</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斜纹 31"/>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03555" y="5406390"/>
            <a:ext cx="10737215" cy="922020"/>
          </a:xfrm>
          <a:prstGeom prst="rect">
            <a:avLst/>
          </a:prstGeom>
          <a:noFill/>
        </p:spPr>
        <p:txBody>
          <a:bodyPr wrap="square">
            <a:spAutoFit/>
          </a:bodyPr>
          <a:lstStyle/>
          <a:p>
            <a:r>
              <a:rPr b="0" i="0" dirty="0">
                <a:solidFill>
                  <a:srgbClr val="FF0000"/>
                </a:solidFill>
                <a:effectLst/>
                <a:latin typeface="Times New Roman" panose="02020603050405020304" pitchFamily="18" charset="0"/>
                <a:ea typeface="宋体" pitchFamily="2" charset="-122"/>
                <a:cs typeface="Times New Roman" panose="02020603050405020304" pitchFamily="18" charset="0"/>
              </a:rPr>
              <a:t>Multiple behaviors</a:t>
            </a:r>
            <a:r>
              <a:rPr b="0" i="0" dirty="0">
                <a:solidFill>
                  <a:srgbClr val="242424"/>
                </a:solidFill>
                <a:effectLst/>
                <a:latin typeface="Times New Roman" panose="02020603050405020304" pitchFamily="18" charset="0"/>
                <a:ea typeface="宋体" pitchFamily="2" charset="-122"/>
                <a:cs typeface="Times New Roman" panose="02020603050405020304" pitchFamily="18" charset="0"/>
              </a:rPr>
              <a:t> are usually performed in a certain order </a:t>
            </a:r>
            <a:r>
              <a:rPr b="0" i="0" dirty="0">
                <a:solidFill>
                  <a:srgbClr val="FF0000"/>
                </a:solidFill>
                <a:effectLst/>
                <a:latin typeface="Times New Roman" panose="02020603050405020304" pitchFamily="18" charset="0"/>
                <a:ea typeface="宋体" pitchFamily="2" charset="-122"/>
                <a:cs typeface="Times New Roman" panose="02020603050405020304" pitchFamily="18" charset="0"/>
              </a:rPr>
              <a:t>(e.g., click &gt;cart &gt; buy)</a:t>
            </a:r>
            <a:r>
              <a:rPr b="0" i="0" dirty="0">
                <a:solidFill>
                  <a:srgbClr val="242424"/>
                </a:solidFill>
                <a:effectLst/>
                <a:latin typeface="Times New Roman" panose="02020603050405020304" pitchFamily="18" charset="0"/>
                <a:ea typeface="宋体" pitchFamily="2" charset="-122"/>
                <a:cs typeface="Times New Roman" panose="02020603050405020304" pitchFamily="18" charset="0"/>
              </a:rPr>
              <a:t>. In a </a:t>
            </a:r>
            <a:r>
              <a:rPr b="0" i="0" dirty="0">
                <a:solidFill>
                  <a:srgbClr val="FF0000"/>
                </a:solidFill>
                <a:effectLst/>
                <a:latin typeface="Times New Roman" panose="02020603050405020304" pitchFamily="18" charset="0"/>
                <a:ea typeface="宋体" pitchFamily="2" charset="-122"/>
                <a:cs typeface="Times New Roman" panose="02020603050405020304" pitchFamily="18" charset="0"/>
              </a:rPr>
              <a:t>behavioral chain</a:t>
            </a:r>
            <a:r>
              <a:rPr b="0" i="0" dirty="0">
                <a:solidFill>
                  <a:srgbClr val="242424"/>
                </a:solidFill>
                <a:effectLst/>
                <a:latin typeface="Times New Roman" panose="02020603050405020304" pitchFamily="18" charset="0"/>
                <a:ea typeface="宋体" pitchFamily="2" charset="-122"/>
                <a:cs typeface="Times New Roman" panose="02020603050405020304" pitchFamily="18" charset="0"/>
              </a:rPr>
              <a:t>, the latter behavior usually exhibits stronger user preference signals than the former. Most existing multi-</a:t>
            </a:r>
            <a:r>
              <a:rPr b="0" i="0" dirty="0">
                <a:solidFill>
                  <a:srgbClr val="242424"/>
                </a:solidFill>
                <a:effectLst/>
                <a:latin typeface="Times New Roman" panose="02020603050405020304" pitchFamily="18" charset="0"/>
                <a:ea typeface="宋体" pitchFamily="2" charset="-122"/>
                <a:cs typeface="Times New Roman" panose="02020603050405020304" pitchFamily="18" charset="0"/>
              </a:rPr>
              <a:t>behavior models fail to capture such dependencies in the behavior chain for embedded learning.</a:t>
            </a:r>
            <a:endParaRPr b="0" i="0" dirty="0">
              <a:solidFill>
                <a:srgbClr val="242424"/>
              </a:solidFill>
              <a:effectLst/>
              <a:latin typeface="Times New Roman" panose="02020603050405020304" pitchFamily="18" charset="0"/>
              <a:ea typeface="宋体" pitchFamily="2" charset="-122"/>
              <a:cs typeface="Times New Roman" panose="02020603050405020304" pitchFamily="18" charset="0"/>
            </a:endParaRPr>
          </a:p>
        </p:txBody>
      </p:sp>
      <p:sp>
        <p:nvSpPr>
          <p:cNvPr id="12" name="矩形: 圆角 1"/>
          <p:cNvSpPr/>
          <p:nvPr/>
        </p:nvSpPr>
        <p:spPr>
          <a:xfrm>
            <a:off x="381000" y="5373370"/>
            <a:ext cx="11155680" cy="117284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pic>
        <p:nvPicPr>
          <p:cNvPr id="7" name="图片 6"/>
          <p:cNvPicPr/>
          <p:nvPr/>
        </p:nvPicPr>
        <p:blipFill>
          <a:blip r:embed="rId2"/>
        </p:blipFill>
        <p:spPr>
          <a:xfrm>
            <a:off x="363855" y="716915"/>
            <a:ext cx="4636770" cy="3477895"/>
          </a:xfrm>
          <a:prstGeom prst="rect">
            <a:avLst/>
          </a:prstGeom>
        </p:spPr>
      </p:pic>
      <p:pic>
        <p:nvPicPr>
          <p:cNvPr id="9" name="图片 8"/>
          <p:cNvPicPr>
            <a:picLocks noChangeAspect="1"/>
          </p:cNvPicPr>
          <p:nvPr/>
        </p:nvPicPr>
        <p:blipFill>
          <a:blip r:embed="rId3"/>
          <a:stretch>
            <a:fillRect/>
          </a:stretch>
        </p:blipFill>
        <p:spPr>
          <a:xfrm>
            <a:off x="5270500" y="2038985"/>
            <a:ext cx="6433820" cy="1390015"/>
          </a:xfrm>
          <a:prstGeom prst="rect">
            <a:avLst/>
          </a:prstGeom>
        </p:spPr>
      </p:pic>
      <p:sp>
        <p:nvSpPr>
          <p:cNvPr id="10" name="文本框 9"/>
          <p:cNvSpPr txBox="1"/>
          <p:nvPr/>
        </p:nvSpPr>
        <p:spPr>
          <a:xfrm>
            <a:off x="5810885" y="3780790"/>
            <a:ext cx="895350" cy="368300"/>
          </a:xfrm>
          <a:prstGeom prst="rect">
            <a:avLst/>
          </a:prstGeom>
          <a:noFill/>
        </p:spPr>
        <p:txBody>
          <a:bodyPr wrap="square" rtlCol="0" anchor="t">
            <a:spAutoFit/>
          </a:bodyPr>
          <a:p>
            <a:r>
              <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rPr>
              <a:t>Click</a:t>
            </a:r>
            <a:endPar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endParaRPr>
          </a:p>
        </p:txBody>
      </p:sp>
      <p:sp>
        <p:nvSpPr>
          <p:cNvPr id="13" name="文本框 12"/>
          <p:cNvSpPr txBox="1"/>
          <p:nvPr/>
        </p:nvSpPr>
        <p:spPr>
          <a:xfrm>
            <a:off x="7294880" y="3780790"/>
            <a:ext cx="895350" cy="368300"/>
          </a:xfrm>
          <a:prstGeom prst="rect">
            <a:avLst/>
          </a:prstGeom>
          <a:noFill/>
        </p:spPr>
        <p:txBody>
          <a:bodyPr wrap="square" rtlCol="0" anchor="t">
            <a:spAutoFit/>
          </a:bodyPr>
          <a:p>
            <a:r>
              <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rPr>
              <a:t>View</a:t>
            </a:r>
            <a:endPar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endParaRPr>
          </a:p>
        </p:txBody>
      </p:sp>
      <p:sp>
        <p:nvSpPr>
          <p:cNvPr id="14" name="文本框 13"/>
          <p:cNvSpPr txBox="1"/>
          <p:nvPr/>
        </p:nvSpPr>
        <p:spPr>
          <a:xfrm>
            <a:off x="10177145" y="3780790"/>
            <a:ext cx="895350" cy="368300"/>
          </a:xfrm>
          <a:prstGeom prst="rect">
            <a:avLst/>
          </a:prstGeom>
          <a:noFill/>
        </p:spPr>
        <p:txBody>
          <a:bodyPr wrap="square" rtlCol="0" anchor="t">
            <a:spAutoFit/>
          </a:bodyPr>
          <a:p>
            <a:r>
              <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rPr>
              <a:t>Buy</a:t>
            </a:r>
            <a:endPar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endParaRPr>
          </a:p>
        </p:txBody>
      </p:sp>
      <p:sp>
        <p:nvSpPr>
          <p:cNvPr id="15" name="右箭头 14"/>
          <p:cNvSpPr/>
          <p:nvPr/>
        </p:nvSpPr>
        <p:spPr>
          <a:xfrm>
            <a:off x="6607810" y="3836035"/>
            <a:ext cx="532130" cy="2641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16" name="右箭头 15"/>
          <p:cNvSpPr/>
          <p:nvPr/>
        </p:nvSpPr>
        <p:spPr>
          <a:xfrm>
            <a:off x="9327515" y="3836035"/>
            <a:ext cx="532130" cy="2641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18" name="文本框 17"/>
          <p:cNvSpPr txBox="1"/>
          <p:nvPr/>
        </p:nvSpPr>
        <p:spPr>
          <a:xfrm>
            <a:off x="363855" y="4273550"/>
            <a:ext cx="4637405" cy="92202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Collaborative filtering models enable personalized recommendations by mining similarities between users and items</a:t>
            </a:r>
            <a:endParaRPr lang="zh-CN" altLang="en-US">
              <a:latin typeface="Times New Roman" panose="02020603050405020304" pitchFamily="18" charset="0"/>
              <a:cs typeface="Times New Roman" panose="02020603050405020304" pitchFamily="18" charset="0"/>
            </a:endParaRPr>
          </a:p>
        </p:txBody>
      </p:sp>
      <p:sp>
        <p:nvSpPr>
          <p:cNvPr id="19" name="矩形: 圆角 1"/>
          <p:cNvSpPr/>
          <p:nvPr/>
        </p:nvSpPr>
        <p:spPr>
          <a:xfrm>
            <a:off x="360045" y="4234180"/>
            <a:ext cx="4640580" cy="95694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20" name="矩形: 圆角 1"/>
          <p:cNvSpPr/>
          <p:nvPr/>
        </p:nvSpPr>
        <p:spPr>
          <a:xfrm>
            <a:off x="6156325" y="886460"/>
            <a:ext cx="4640580" cy="95694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22" name="燕尾形箭头 21"/>
          <p:cNvSpPr/>
          <p:nvPr/>
        </p:nvSpPr>
        <p:spPr>
          <a:xfrm>
            <a:off x="5226685" y="1118235"/>
            <a:ext cx="543560" cy="485775"/>
          </a:xfrm>
          <a:prstGeom prst="notched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23" name="文本框 22"/>
          <p:cNvSpPr txBox="1"/>
          <p:nvPr/>
        </p:nvSpPr>
        <p:spPr>
          <a:xfrm>
            <a:off x="6224905" y="921385"/>
            <a:ext cx="4497070" cy="92202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Data for a </a:t>
            </a:r>
            <a:r>
              <a:rPr lang="zh-CN" altLang="en-US">
                <a:solidFill>
                  <a:srgbClr val="FF0000"/>
                </a:solidFill>
                <a:latin typeface="Times New Roman" panose="02020603050405020304" pitchFamily="18" charset="0"/>
                <a:cs typeface="Times New Roman" panose="02020603050405020304" pitchFamily="18" charset="0"/>
              </a:rPr>
              <a:t>single behavior</a:t>
            </a:r>
            <a:r>
              <a:rPr lang="zh-CN" altLang="en-US">
                <a:latin typeface="Times New Roman" panose="02020603050405020304" pitchFamily="18" charset="0"/>
                <a:cs typeface="Times New Roman" panose="02020603050405020304" pitchFamily="18" charset="0"/>
              </a:rPr>
              <a:t> tends to be very sparse , which can affect the model's recommendation.</a:t>
            </a:r>
            <a:endParaRPr lang="zh-CN" altLang="en-US">
              <a:latin typeface="Times New Roman" panose="02020603050405020304" pitchFamily="18" charset="0"/>
              <a:cs typeface="Times New Roman" panose="02020603050405020304" pitchFamily="18" charset="0"/>
            </a:endParaRPr>
          </a:p>
        </p:txBody>
      </p:sp>
      <p:sp>
        <p:nvSpPr>
          <p:cNvPr id="24" name="环形箭头 23"/>
          <p:cNvSpPr/>
          <p:nvPr/>
        </p:nvSpPr>
        <p:spPr>
          <a:xfrm rot="3600000">
            <a:off x="11033760" y="1297305"/>
            <a:ext cx="979170" cy="979170"/>
          </a:xfrm>
          <a:prstGeom prst="circular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25" name="文本框 24"/>
          <p:cNvSpPr txBox="1"/>
          <p:nvPr/>
        </p:nvSpPr>
        <p:spPr>
          <a:xfrm>
            <a:off x="5770245" y="4270375"/>
            <a:ext cx="5376545" cy="92202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Integrating multiple user behaviors (e.g., clicking, adding to cart) into a collaborative filtering model can provide more data on user-item interactions</a:t>
            </a:r>
            <a:endParaRPr lang="zh-CN" altLang="en-US">
              <a:latin typeface="Times New Roman" panose="02020603050405020304" pitchFamily="18" charset="0"/>
              <a:cs typeface="Times New Roman" panose="02020603050405020304" pitchFamily="18" charset="0"/>
            </a:endParaRPr>
          </a:p>
        </p:txBody>
      </p:sp>
      <p:sp>
        <p:nvSpPr>
          <p:cNvPr id="26" name="矩形: 圆角 1"/>
          <p:cNvSpPr/>
          <p:nvPr/>
        </p:nvSpPr>
        <p:spPr>
          <a:xfrm>
            <a:off x="5577840" y="4231005"/>
            <a:ext cx="5826125" cy="95694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27" name="右箭头 26"/>
          <p:cNvSpPr/>
          <p:nvPr/>
        </p:nvSpPr>
        <p:spPr>
          <a:xfrm>
            <a:off x="8002905" y="3835400"/>
            <a:ext cx="532130" cy="26416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sp>
        <p:nvSpPr>
          <p:cNvPr id="28" name="文本框 27"/>
          <p:cNvSpPr txBox="1"/>
          <p:nvPr/>
        </p:nvSpPr>
        <p:spPr>
          <a:xfrm>
            <a:off x="8540750" y="3775075"/>
            <a:ext cx="895350" cy="368300"/>
          </a:xfrm>
          <a:prstGeom prst="rect">
            <a:avLst/>
          </a:prstGeom>
          <a:noFill/>
        </p:spPr>
        <p:txBody>
          <a:bodyPr wrap="square" rtlCol="0" anchor="t">
            <a:spAutoFit/>
          </a:bodyPr>
          <a:p>
            <a:r>
              <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rPr>
              <a:t>Cart</a:t>
            </a:r>
            <a:endParaRPr lang="en-US" dirty="0">
              <a:solidFill>
                <a:srgbClr val="242424"/>
              </a:solidFill>
              <a:effectLst/>
              <a:latin typeface="Times New Roman" panose="02020603050405020304" pitchFamily="18" charset="0"/>
              <a:ea typeface="宋体" pitchFamily="2" charset="-122"/>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Related work</a:t>
            </a:r>
            <a:endPar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8" name="文本框 57"/>
          <p:cNvSpPr txBox="1"/>
          <p:nvPr/>
        </p:nvSpPr>
        <p:spPr>
          <a:xfrm>
            <a:off x="608965" y="843915"/>
            <a:ext cx="4288790" cy="1476375"/>
          </a:xfrm>
          <a:prstGeom prst="rect">
            <a:avLst/>
          </a:prstGeom>
          <a:noFill/>
        </p:spPr>
        <p:txBody>
          <a:bodyPr wrap="square">
            <a:spAutoFit/>
          </a:bodyPr>
          <a:lstStyle/>
          <a:p>
            <a:pPr indent="0">
              <a:buFont typeface="Arial" panose="020B0604020202090204" pitchFamily="34" charset="0"/>
              <a:buNone/>
            </a:pPr>
            <a:r>
              <a:rPr b="1" dirty="0">
                <a:latin typeface="Times New Roman Regular" panose="02020603050405020304" charset="0"/>
                <a:cs typeface="Times New Roman Regular" panose="02020603050405020304" charset="0"/>
              </a:rPr>
              <a:t>Traditional Methods:</a:t>
            </a:r>
            <a:r>
              <a:rPr dirty="0">
                <a:latin typeface="Times New Roman Regular" panose="02020603050405020304" charset="0"/>
                <a:cs typeface="Times New Roman Regular" panose="02020603050405020304" charset="0"/>
              </a:rPr>
              <a:t>Based on traditional recommendation techniques, such as extending </a:t>
            </a:r>
            <a:r>
              <a:rPr b="1" dirty="0">
                <a:solidFill>
                  <a:schemeClr val="tx1"/>
                </a:solidFill>
                <a:latin typeface="Times New Roman Regular" panose="02020603050405020304" charset="0"/>
                <a:cs typeface="Times New Roman Regular" panose="02020603050405020304" charset="0"/>
              </a:rPr>
              <a:t>matrix factorization methods</a:t>
            </a:r>
            <a:r>
              <a:rPr dirty="0">
                <a:solidFill>
                  <a:srgbClr val="FF0000"/>
                </a:solidFill>
                <a:latin typeface="Times New Roman Regular" panose="02020603050405020304" charset="0"/>
                <a:cs typeface="Times New Roman Regular" panose="02020603050405020304" charset="0"/>
              </a:rPr>
              <a:t> </a:t>
            </a:r>
            <a:r>
              <a:rPr dirty="0">
                <a:latin typeface="Times New Roman Regular" panose="02020603050405020304" charset="0"/>
                <a:cs typeface="Times New Roman Regular" panose="02020603050405020304" charset="0"/>
              </a:rPr>
              <a:t>from single behavior to multi-behavior matrix decomposition</a:t>
            </a:r>
            <a:endParaRPr dirty="0">
              <a:latin typeface="Times New Roman Regular" panose="02020603050405020304" charset="0"/>
              <a:cs typeface="Times New Roman Regular" panose="02020603050405020304" charset="0"/>
            </a:endParaRPr>
          </a:p>
        </p:txBody>
      </p:sp>
      <p:sp>
        <p:nvSpPr>
          <p:cNvPr id="25" name="斜纹 2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斜纹 2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618490" y="3992880"/>
            <a:ext cx="4288790" cy="1198880"/>
          </a:xfrm>
          <a:prstGeom prst="rect">
            <a:avLst/>
          </a:prstGeom>
          <a:noFill/>
        </p:spPr>
        <p:txBody>
          <a:bodyPr wrap="square">
            <a:spAutoFit/>
          </a:bodyPr>
          <a:p>
            <a:pPr indent="0">
              <a:buFont typeface="Arial" panose="020B0604020202090204" pitchFamily="34" charset="0"/>
              <a:buNone/>
            </a:pPr>
            <a:r>
              <a:rPr b="1" dirty="0">
                <a:latin typeface="Times New Roman Regular" panose="02020603050405020304" charset="0"/>
                <a:cs typeface="Times New Roman Regular" panose="02020603050405020304" charset="0"/>
                <a:sym typeface="+mn-ea"/>
              </a:rPr>
              <a:t>Deep Learning Approaches</a:t>
            </a:r>
            <a:r>
              <a:rPr lang="zh-CN" dirty="0">
                <a:latin typeface="Times New Roman Regular" panose="02020603050405020304" charset="0"/>
                <a:cs typeface="Times New Roman Regular" panose="02020603050405020304" charset="0"/>
                <a:sym typeface="+mn-ea"/>
              </a:rPr>
              <a:t>：MATN and KHGT employ Transformer networks to model multi-behavior relations and learn user/item embeddings.</a:t>
            </a:r>
            <a:endParaRPr lang="zh-CN" dirty="0">
              <a:latin typeface="Times New Roman Regular" panose="02020603050405020304" charset="0"/>
              <a:cs typeface="Times New Roman Regular" panose="02020603050405020304" charset="0"/>
              <a:sym typeface="+mn-ea"/>
            </a:endParaRPr>
          </a:p>
        </p:txBody>
      </p:sp>
      <p:sp>
        <p:nvSpPr>
          <p:cNvPr id="11" name="文本框 10"/>
          <p:cNvSpPr txBox="1"/>
          <p:nvPr/>
        </p:nvSpPr>
        <p:spPr>
          <a:xfrm>
            <a:off x="5527040" y="4860925"/>
            <a:ext cx="6352540" cy="1476375"/>
          </a:xfrm>
          <a:prstGeom prst="rect">
            <a:avLst/>
          </a:prstGeom>
          <a:noFill/>
        </p:spPr>
        <p:txBody>
          <a:bodyPr wrap="square" rtlCol="0" anchor="t">
            <a:spAutoFit/>
          </a:bodyPr>
          <a:p>
            <a:pPr indent="0">
              <a:buFont typeface="Arial" panose="020B0604020202090204" pitchFamily="34" charset="0"/>
              <a:buNone/>
            </a:pPr>
            <a:r>
              <a:rPr lang="zh-CN" dirty="0">
                <a:solidFill>
                  <a:schemeClr val="tx1"/>
                </a:solidFill>
                <a:latin typeface="Times New Roman Regular" panose="02020603050405020304" charset="0"/>
                <a:cs typeface="Times New Roman Regular" panose="02020603050405020304" charset="0"/>
                <a:sym typeface="+mn-ea"/>
              </a:rPr>
              <a:t>Although some existing methods consider dependencies among multi-behaviors, most</a:t>
            </a:r>
            <a:r>
              <a:rPr lang="zh-CN" dirty="0">
                <a:solidFill>
                  <a:srgbClr val="C00000"/>
                </a:solidFill>
                <a:latin typeface="Times New Roman Regular" panose="02020603050405020304" charset="0"/>
                <a:cs typeface="Times New Roman Regular" panose="02020603050405020304" charset="0"/>
                <a:sym typeface="+mn-ea"/>
              </a:rPr>
              <a:t> do not explicitly leverage these dependencies</a:t>
            </a:r>
            <a:r>
              <a:rPr lang="zh-CN" dirty="0">
                <a:solidFill>
                  <a:schemeClr val="tx1"/>
                </a:solidFill>
                <a:latin typeface="Times New Roman Regular" panose="02020603050405020304" charset="0"/>
                <a:cs typeface="Times New Roman Regular" panose="02020603050405020304" charset="0"/>
                <a:sym typeface="+mn-ea"/>
              </a:rPr>
              <a:t> in the embedding learning process. Current models often ignore the order of behaviors, treating all auxiliary behaviors equivalently without modeling their sequential nature.</a:t>
            </a:r>
            <a:endParaRPr lang="zh-CN" dirty="0">
              <a:solidFill>
                <a:schemeClr val="tx1"/>
              </a:solidFill>
              <a:latin typeface="Times New Roman Regular" panose="02020603050405020304" charset="0"/>
              <a:cs typeface="Times New Roman Regular" panose="02020603050405020304" charset="0"/>
              <a:sym typeface="+mn-ea"/>
            </a:endParaRPr>
          </a:p>
        </p:txBody>
      </p:sp>
      <p:sp>
        <p:nvSpPr>
          <p:cNvPr id="19" name="矩形: 圆角 1"/>
          <p:cNvSpPr/>
          <p:nvPr/>
        </p:nvSpPr>
        <p:spPr>
          <a:xfrm>
            <a:off x="477520" y="808990"/>
            <a:ext cx="4640580" cy="151066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cs typeface="Times New Roman Regular" panose="02020603050405020304" charset="0"/>
            </a:endParaRPr>
          </a:p>
        </p:txBody>
      </p:sp>
      <p:pic>
        <p:nvPicPr>
          <p:cNvPr id="8" name="图片 7"/>
          <p:cNvPicPr>
            <a:picLocks noChangeAspect="1"/>
          </p:cNvPicPr>
          <p:nvPr/>
        </p:nvPicPr>
        <p:blipFill>
          <a:blip r:embed="rId2"/>
          <a:stretch>
            <a:fillRect/>
          </a:stretch>
        </p:blipFill>
        <p:spPr>
          <a:xfrm>
            <a:off x="788035" y="2361565"/>
            <a:ext cx="3705225" cy="1523365"/>
          </a:xfrm>
          <a:prstGeom prst="rect">
            <a:avLst/>
          </a:prstGeom>
        </p:spPr>
      </p:pic>
      <p:sp>
        <p:nvSpPr>
          <p:cNvPr id="10" name="矩形: 圆角 1"/>
          <p:cNvSpPr/>
          <p:nvPr/>
        </p:nvSpPr>
        <p:spPr>
          <a:xfrm>
            <a:off x="477520" y="3926840"/>
            <a:ext cx="4640580" cy="137668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cs typeface="Times New Roman Regular" panose="02020603050405020304" charset="0"/>
            </a:endParaRPr>
          </a:p>
        </p:txBody>
      </p:sp>
      <p:pic>
        <p:nvPicPr>
          <p:cNvPr id="12" name="图片 11"/>
          <p:cNvPicPr>
            <a:picLocks noChangeAspect="1"/>
          </p:cNvPicPr>
          <p:nvPr/>
        </p:nvPicPr>
        <p:blipFill>
          <a:blip r:embed="rId3"/>
          <a:stretch>
            <a:fillRect/>
          </a:stretch>
        </p:blipFill>
        <p:spPr>
          <a:xfrm>
            <a:off x="477520" y="5406390"/>
            <a:ext cx="4640580" cy="1139190"/>
          </a:xfrm>
          <a:prstGeom prst="rect">
            <a:avLst/>
          </a:prstGeom>
        </p:spPr>
      </p:pic>
      <p:sp>
        <p:nvSpPr>
          <p:cNvPr id="13" name="矩形: 圆角 1"/>
          <p:cNvSpPr/>
          <p:nvPr/>
        </p:nvSpPr>
        <p:spPr>
          <a:xfrm>
            <a:off x="5360035" y="808990"/>
            <a:ext cx="6155690" cy="127825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cs typeface="Times New Roman Regular" panose="02020603050405020304" charset="0"/>
            </a:endParaRPr>
          </a:p>
        </p:txBody>
      </p:sp>
      <p:sp>
        <p:nvSpPr>
          <p:cNvPr id="15" name="文本框 14"/>
          <p:cNvSpPr txBox="1"/>
          <p:nvPr/>
        </p:nvSpPr>
        <p:spPr>
          <a:xfrm>
            <a:off x="5527040" y="876300"/>
            <a:ext cx="6095365" cy="1240790"/>
          </a:xfrm>
          <a:prstGeom prst="rect">
            <a:avLst/>
          </a:prstGeom>
        </p:spPr>
        <p:txBody>
          <a:bodyPr wrap="square">
            <a:noAutofit/>
          </a:bodyPr>
          <a:p>
            <a:r>
              <a:rPr lang="en-US" altLang="zh-CN" sz="1600" b="1">
                <a:solidFill>
                  <a:schemeClr val="tx1"/>
                </a:solidFill>
                <a:latin typeface="Times New Roman Regular" panose="02020603050405020304" charset="0"/>
                <a:cs typeface="Times New Roman Regular" panose="02020603050405020304" charset="0"/>
              </a:rPr>
              <a:t>GCN-based Models:</a:t>
            </a:r>
            <a:r>
              <a:rPr lang="en-US" altLang="zh-CN" sz="1600">
                <a:latin typeface="Times New Roman Regular" panose="02020603050405020304" charset="0"/>
                <a:cs typeface="Times New Roman Regular" panose="02020603050405020304" charset="0"/>
              </a:rPr>
              <a:t> GCN models typically construct a unified graph based on all types of interaction behaviors and then perform GCN operations on the graph to learn user and item embeddings. Existing methods like GHCF and MBGCN adopt this strategy.</a:t>
            </a:r>
            <a:endParaRPr lang="en-US" altLang="zh-CN" sz="1600">
              <a:latin typeface="Times New Roman Regular" panose="02020603050405020304" charset="0"/>
              <a:cs typeface="Times New Roman Regular" panose="02020603050405020304" charset="0"/>
            </a:endParaRPr>
          </a:p>
        </p:txBody>
      </p:sp>
      <p:sp>
        <p:nvSpPr>
          <p:cNvPr id="18" name="矩形: 圆角 1"/>
          <p:cNvSpPr/>
          <p:nvPr/>
        </p:nvSpPr>
        <p:spPr>
          <a:xfrm>
            <a:off x="5359400" y="4836795"/>
            <a:ext cx="6452235" cy="170878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cs typeface="Times New Roman Regular" panose="02020603050405020304" charset="0"/>
            </a:endParaRPr>
          </a:p>
        </p:txBody>
      </p:sp>
      <p:pic>
        <p:nvPicPr>
          <p:cNvPr id="20" name="图片 19"/>
          <p:cNvPicPr>
            <a:picLocks noChangeAspect="1"/>
          </p:cNvPicPr>
          <p:nvPr/>
        </p:nvPicPr>
        <p:blipFill>
          <a:blip r:embed="rId4"/>
          <a:stretch>
            <a:fillRect/>
          </a:stretch>
        </p:blipFill>
        <p:spPr>
          <a:xfrm>
            <a:off x="5527040" y="2204720"/>
            <a:ext cx="5092065" cy="246570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ontributions</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5" name="斜纹 34"/>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斜纹 35"/>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981710" y="704215"/>
            <a:ext cx="10063480" cy="2324100"/>
          </a:xfrm>
          <a:prstGeom prst="rect">
            <a:avLst/>
          </a:prstGeom>
          <a:noFill/>
        </p:spPr>
        <p:txBody>
          <a:bodyPr wrap="square">
            <a:noAutofit/>
          </a:bodyPr>
          <a:lstStyle/>
          <a:p>
            <a:r>
              <a:rPr lang="en-US" altLang="zh-CN" dirty="0">
                <a:latin typeface="Times New Roman Regular" panose="02020603050405020304" charset="0"/>
                <a:cs typeface="Times New Roman Regular" panose="02020603050405020304" charset="0"/>
              </a:rPr>
              <a:t>1.They</a:t>
            </a:r>
            <a:r>
              <a:rPr lang="zh-CN" altLang="en-US" dirty="0">
                <a:latin typeface="Times New Roman Regular" panose="02020603050405020304" charset="0"/>
                <a:cs typeface="Times New Roman Regular" panose="02020603050405020304" charset="0"/>
              </a:rPr>
              <a:t> highlight the importance of exploiting the behavior dependencies in a </a:t>
            </a:r>
            <a:r>
              <a:rPr lang="zh-CN" altLang="en-US" dirty="0">
                <a:solidFill>
                  <a:srgbClr val="C00000"/>
                </a:solidFill>
                <a:latin typeface="Times New Roman Regular" panose="02020603050405020304" charset="0"/>
                <a:cs typeface="Times New Roman Regular" panose="02020603050405020304" charset="0"/>
              </a:rPr>
              <a:t>behavior chain</a:t>
            </a:r>
            <a:r>
              <a:rPr lang="zh-CN" altLang="en-US" dirty="0">
                <a:latin typeface="Times New Roman Regular" panose="02020603050405020304" charset="0"/>
                <a:cs typeface="Times New Roman Regular" panose="02020603050405020304" charset="0"/>
              </a:rPr>
              <a:t> in multi-behavior recommendation and propose to distill the behavioral features of a former behavior to facilitate the </a:t>
            </a:r>
            <a:r>
              <a:rPr lang="zh-CN" altLang="en-US" dirty="0">
                <a:solidFill>
                  <a:srgbClr val="C00000"/>
                </a:solidFill>
                <a:latin typeface="Times New Roman Regular" panose="02020603050405020304" charset="0"/>
                <a:cs typeface="Times New Roman Regular" panose="02020603050405020304" charset="0"/>
              </a:rPr>
              <a:t>embedding learning</a:t>
            </a:r>
            <a:r>
              <a:rPr lang="zh-CN" altLang="en-US" dirty="0">
                <a:latin typeface="Times New Roman Regular" panose="02020603050405020304" charset="0"/>
                <a:cs typeface="Times New Roman Regular" panose="02020603050405020304" charset="0"/>
              </a:rPr>
              <a:t> in the latter one.</a:t>
            </a:r>
            <a:endParaRPr lang="zh-CN" altLang="en-US" dirty="0">
              <a:latin typeface="Times New Roman Regular" panose="02020603050405020304" charset="0"/>
              <a:cs typeface="Times New Roman Regular" panose="02020603050405020304" charset="0"/>
            </a:endParaRPr>
          </a:p>
          <a:p>
            <a:r>
              <a:rPr lang="en-US" altLang="zh-CN" dirty="0">
                <a:latin typeface="Times New Roman Regular" panose="02020603050405020304" charset="0"/>
                <a:cs typeface="Times New Roman Regular" panose="02020603050405020304" charset="0"/>
              </a:rPr>
              <a:t>2.</a:t>
            </a:r>
            <a:r>
              <a:rPr lang="zh-CN" altLang="en-US" dirty="0">
                <a:latin typeface="Times New Roman Regular" panose="02020603050405020304" charset="0"/>
                <a:cs typeface="Times New Roman Regular" panose="02020603050405020304" charset="0"/>
              </a:rPr>
              <a:t> </a:t>
            </a:r>
            <a:r>
              <a:rPr lang="en-US" altLang="zh-CN" dirty="0">
                <a:latin typeface="Times New Roman Regular" panose="02020603050405020304" charset="0"/>
                <a:cs typeface="Times New Roman Regular" panose="02020603050405020304" charset="0"/>
              </a:rPr>
              <a:t>They</a:t>
            </a:r>
            <a:r>
              <a:rPr lang="zh-CN" altLang="en-US" dirty="0">
                <a:latin typeface="Times New Roman Regular" panose="02020603050405020304" charset="0"/>
                <a:cs typeface="Times New Roman Regular" panose="02020603050405020304" charset="0"/>
              </a:rPr>
              <a:t> propose a novel multi-behavior recommendation model MBCGCN with a simple structure. It mainly consists of </a:t>
            </a:r>
            <a:r>
              <a:rPr lang="zh-CN" altLang="en-US" dirty="0">
                <a:solidFill>
                  <a:srgbClr val="C00000"/>
                </a:solidFill>
                <a:latin typeface="Times New Roman Regular" panose="02020603050405020304" charset="0"/>
                <a:cs typeface="Times New Roman Regular" panose="02020603050405020304" charset="0"/>
              </a:rPr>
              <a:t>a sequence of GCN blocks</a:t>
            </a:r>
            <a:r>
              <a:rPr lang="zh-CN" altLang="en-US" dirty="0">
                <a:latin typeface="Times New Roman Regular" panose="02020603050405020304" charset="0"/>
                <a:cs typeface="Times New Roman Regular" panose="02020603050405020304" charset="0"/>
              </a:rPr>
              <a:t>, in which the embeddings learned in a previous GCN are processed by a feature transformation operation and then used as the input to the next one.</a:t>
            </a:r>
            <a:endParaRPr lang="zh-CN" altLang="en-US" dirty="0">
              <a:latin typeface="Times New Roman Regular" panose="02020603050405020304" charset="0"/>
              <a:cs typeface="Times New Roman Regular" panose="02020603050405020304" charset="0"/>
            </a:endParaRPr>
          </a:p>
          <a:p>
            <a:r>
              <a:rPr lang="en-US" altLang="zh-CN" dirty="0">
                <a:latin typeface="Times New Roman Regular" panose="02020603050405020304" charset="0"/>
                <a:cs typeface="Times New Roman Regular" panose="02020603050405020304" charset="0"/>
              </a:rPr>
              <a:t>3.</a:t>
            </a:r>
            <a:r>
              <a:rPr dirty="0">
                <a:latin typeface="Times New Roman Regular" panose="02020603050405020304" charset="0"/>
                <a:cs typeface="Times New Roman Regular" panose="02020603050405020304" charset="0"/>
              </a:rPr>
              <a:t>We comprehensively evaluate the efectiveness of MB-CGCN on two real-word datasets. Experiment results show that our model can signifcantly improve the recommendation performance with a large margin</a:t>
            </a:r>
            <a:endParaRPr dirty="0">
              <a:latin typeface="Times New Roman Regular" panose="02020603050405020304" charset="0"/>
              <a:cs typeface="Times New Roman Regular" panose="02020603050405020304" charset="0"/>
            </a:endParaRPr>
          </a:p>
          <a:p>
            <a:endParaRPr lang="en-US" altLang="zh-CN" dirty="0"/>
          </a:p>
          <a:p>
            <a:endParaRPr lang="zh-CN" altLang="en-US" dirty="0"/>
          </a:p>
        </p:txBody>
      </p:sp>
      <p:sp>
        <p:nvSpPr>
          <p:cNvPr id="7" name="矩形: 圆角 1"/>
          <p:cNvSpPr/>
          <p:nvPr/>
        </p:nvSpPr>
        <p:spPr>
          <a:xfrm>
            <a:off x="833755" y="699770"/>
            <a:ext cx="10210800" cy="241935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2"/>
          <a:stretch>
            <a:fillRect/>
          </a:stretch>
        </p:blipFill>
        <p:spPr>
          <a:xfrm>
            <a:off x="981710" y="3290570"/>
            <a:ext cx="8930005" cy="345694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857977" y="6583649"/>
            <a:ext cx="2764790" cy="245110"/>
          </a:xfrm>
          <a:prstGeom prst="rect">
            <a:avLst/>
          </a:prstGeom>
          <a:noFill/>
        </p:spPr>
        <p:txBody>
          <a:bodyPr wrap="none" rtlCol="0">
            <a:spAutoFit/>
          </a:bodyPr>
          <a:lstStyle/>
          <a:p>
            <a:pPr algn="r">
              <a:defRPr/>
            </a:pPr>
            <a:r>
              <a:rPr lang="en-US" altLang="zh-CN" sz="1000" spc="300" dirty="0">
                <a:solidFill>
                  <a:prstClr val="white"/>
                </a:solidFill>
                <a:latin typeface="Times New Roman Regular" panose="02020603050405020304" charset="0"/>
                <a:ea typeface="微软雅黑" panose="020B0503020204020204" pitchFamily="34" charset="-122"/>
                <a:cs typeface="Times New Roman Regular" panose="02020603050405020304" charset="0"/>
              </a:rPr>
              <a:t>Tsinghua University of China</a:t>
            </a:r>
            <a:endParaRPr lang="en-US" altLang="zh-CN" sz="1000" spc="300" dirty="0">
              <a:solidFill>
                <a:prstClr val="white"/>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Times New Roman Regular" panose="02020603050405020304" charset="0"/>
                <a:ea typeface="微软雅黑" panose="020B0503020204020204" pitchFamily="34" charset="-122"/>
                <a:cs typeface="Times New Roman Regular" panose="02020603050405020304" charset="0"/>
              </a:rPr>
              <a:t>Central South University</a:t>
            </a:r>
            <a:endParaRPr lang="en-US" altLang="zh-CN" sz="1000" spc="300" dirty="0">
              <a:solidFill>
                <a:prstClr val="white"/>
              </a:solidFill>
              <a:latin typeface="Times New Roman Regular" panose="02020603050405020304" charset="0"/>
              <a:ea typeface="微软雅黑" panose="020B0503020204020204" pitchFamily="34" charset="-122"/>
              <a:cs typeface="Times New Roman Regular" panose="0202060305040502030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Regular" panose="02020603050405020304" charset="0"/>
              <a:cs typeface="Times New Roman Regular" panose="02020603050405020304" charset="0"/>
            </a:endParaRPr>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Regular" panose="02020603050405020304" charset="0"/>
              <a:cs typeface="Times New Roman Regular" panose="02020603050405020304" charset="0"/>
            </a:endParaRPr>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Regular" panose="02020603050405020304" charset="0"/>
                <a:ea typeface="微软雅黑" panose="020B0503020204020204" pitchFamily="34" charset="-122"/>
                <a:cs typeface="Times New Roman Regular" panose="02020603050405020304" charset="0"/>
              </a:rPr>
              <a:t>Problem Formulation</a:t>
            </a:r>
            <a:endParaRPr lang="zh-CN" altLang="en-US" sz="2800" dirty="0">
              <a:solidFill>
                <a:sysClr val="windowText" lastClr="000000"/>
              </a:solidFill>
              <a:latin typeface="Times New Roman Regular" panose="02020603050405020304" charset="0"/>
              <a:ea typeface="微软雅黑" panose="020B0503020204020204" pitchFamily="34" charset="-122"/>
              <a:cs typeface="Times New Roman Regular" panose="02020603050405020304" charset="0"/>
            </a:endParaRPr>
          </a:p>
        </p:txBody>
      </p:sp>
      <p:sp>
        <p:nvSpPr>
          <p:cNvPr id="31" name="斜纹 30"/>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Regular" panose="02020603050405020304" charset="0"/>
              <a:cs typeface="Times New Roman Regular" panose="02020603050405020304" charset="0"/>
            </a:endParaRPr>
          </a:p>
        </p:txBody>
      </p:sp>
      <p:sp>
        <p:nvSpPr>
          <p:cNvPr id="33" name="斜纹 32"/>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Regular" panose="02020603050405020304" charset="0"/>
              <a:cs typeface="Times New Roman Regular" panose="02020603050405020304" charset="0"/>
            </a:endParaRPr>
          </a:p>
        </p:txBody>
      </p:sp>
      <p:sp>
        <p:nvSpPr>
          <p:cNvPr id="7" name="矩形: 圆角 1"/>
          <p:cNvSpPr/>
          <p:nvPr/>
        </p:nvSpPr>
        <p:spPr>
          <a:xfrm>
            <a:off x="318135" y="4719320"/>
            <a:ext cx="11154410" cy="114363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cs typeface="Times New Roman Regular" panose="02020603050405020304" charset="0"/>
            </a:endParaRPr>
          </a:p>
        </p:txBody>
      </p:sp>
      <p:sp>
        <p:nvSpPr>
          <p:cNvPr id="19" name="文本框 18"/>
          <p:cNvSpPr txBox="1"/>
          <p:nvPr/>
        </p:nvSpPr>
        <p:spPr>
          <a:xfrm>
            <a:off x="618490" y="4830445"/>
            <a:ext cx="10458450" cy="922020"/>
          </a:xfrm>
          <a:prstGeom prst="rect">
            <a:avLst/>
          </a:prstGeom>
          <a:noFill/>
        </p:spPr>
        <p:txBody>
          <a:bodyPr wrap="square" rtlCol="0" anchor="t">
            <a:spAutoFit/>
          </a:bodyPr>
          <a:p>
            <a:r>
              <a:rPr>
                <a:latin typeface="Times New Roman Regular" panose="02020603050405020304" charset="0"/>
                <a:cs typeface="Times New Roman Regular" panose="02020603050405020304" charset="0"/>
              </a:rPr>
              <a:t>These auxiliary behaviors also contain rich information about user preferences and can be used to alleviate the data sparsity and cold-start issues. In this work, </a:t>
            </a:r>
            <a:r>
              <a:rPr>
                <a:solidFill>
                  <a:srgbClr val="C00000"/>
                </a:solidFill>
                <a:latin typeface="Times New Roman Regular" panose="02020603050405020304" charset="0"/>
                <a:cs typeface="Times New Roman Regular" panose="02020603050405020304" charset="0"/>
              </a:rPr>
              <a:t>our goal</a:t>
            </a:r>
            <a:r>
              <a:rPr>
                <a:latin typeface="Times New Roman Regular" panose="02020603050405020304" charset="0"/>
                <a:cs typeface="Times New Roman Regular" panose="02020603050405020304" charset="0"/>
              </a:rPr>
              <a:t> is to design a recommendation model for the target behavior by exploiting the auxiliary behaviors.</a:t>
            </a:r>
            <a:endParaRPr>
              <a:latin typeface="Times New Roman Regular" panose="02020603050405020304" charset="0"/>
              <a:cs typeface="Times New Roman Regular" panose="02020603050405020304" charset="0"/>
            </a:endParaRPr>
          </a:p>
        </p:txBody>
      </p:sp>
      <p:sp>
        <p:nvSpPr>
          <p:cNvPr id="12" name="矩形: 圆角 1"/>
          <p:cNvSpPr/>
          <p:nvPr/>
        </p:nvSpPr>
        <p:spPr>
          <a:xfrm>
            <a:off x="318135" y="949325"/>
            <a:ext cx="11155680" cy="124269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ea typeface="宋体" pitchFamily="2" charset="-122"/>
              <a:cs typeface="Times New Roman Regular" panose="02020603050405020304" charset="0"/>
            </a:endParaRPr>
          </a:p>
        </p:txBody>
      </p:sp>
      <mc:AlternateContent xmlns:mc="http://schemas.openxmlformats.org/markup-compatibility/2006">
        <mc:Choice xmlns:a14="http://schemas.microsoft.com/office/drawing/2010/main" Requires="a14">
          <p:sp>
            <p:nvSpPr>
              <p:cNvPr id="5" name="文本框 4"/>
              <p:cNvSpPr txBox="1"/>
              <p:nvPr/>
            </p:nvSpPr>
            <p:spPr>
              <a:xfrm>
                <a:off x="396875" y="958215"/>
                <a:ext cx="10804525" cy="1228725"/>
              </a:xfrm>
              <a:prstGeom prst="rect">
                <a:avLst/>
              </a:prstGeom>
              <a:noFill/>
            </p:spPr>
            <p:txBody>
              <a:bodyPr wrap="square" rtlCol="0" anchor="t">
                <a:spAutoFit/>
              </a:bodyPr>
              <a:p>
                <a:r>
                  <a:rPr lang="zh-CN" altLang="en-US">
                    <a:latin typeface="Times New Roman Regular" panose="02020603050405020304" charset="0"/>
                    <a:cs typeface="Times New Roman Regular" panose="02020603050405020304" charset="0"/>
                  </a:rPr>
                  <a:t>Let U and I be the user set and item set with </a:t>
                </a:r>
                <a:r>
                  <a:rPr lang="en-US" altLang="zh-CN">
                    <a:latin typeface="Times New Roman Regular" panose="02020603050405020304" charset="0"/>
                    <a:cs typeface="Times New Roman Regular" panose="02020603050405020304" charset="0"/>
                  </a:rPr>
                  <a:t>M</a:t>
                </a:r>
                <a:r>
                  <a:rPr lang="zh-CN" altLang="en-US">
                    <a:latin typeface="Times New Roman Regular" panose="02020603050405020304" charset="0"/>
                    <a:cs typeface="Times New Roman Regular" panose="02020603050405020304" charset="0"/>
                  </a:rPr>
                  <a:t> and </a:t>
                </a:r>
                <a:r>
                  <a:rPr lang="en-US" altLang="zh-CN">
                    <a:latin typeface="Times New Roman Regular" panose="02020603050405020304" charset="0"/>
                    <a:cs typeface="Times New Roman Regular" panose="02020603050405020304" charset="0"/>
                  </a:rPr>
                  <a:t>N</a:t>
                </a:r>
                <a:r>
                  <a:rPr lang="zh-CN" altLang="en-US">
                    <a:latin typeface="Times New Roman Regular" panose="02020603050405020304" charset="0"/>
                    <a:cs typeface="Times New Roman Regular" panose="02020603050405020304" charset="0"/>
                  </a:rPr>
                  <a:t> users and items, respectively. We use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ea typeface="宋体" pitchFamily="2" charset="-122"/>
                            <a:cs typeface="DejaVu Math TeX Gyre" panose="02000503000000000000" charset="0"/>
                          </a:rPr>
                          <m:t>1</m:t>
                        </m:r>
                      </m:sup>
                    </m:sSup>
                  </m:oMath>
                </a14:m>
                <a:r>
                  <a:rPr lang="zh-CN" altLang="en-US">
                    <a:latin typeface="Times New Roman Regular" panose="02020603050405020304" charset="0"/>
                    <a:cs typeface="Times New Roman Regular" panose="02020603050405020304" charset="0"/>
                  </a:rPr>
                  <a:t>,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ea typeface="宋体" pitchFamily="2" charset="-122"/>
                            <a:cs typeface="DejaVu Math TeX Gyre" panose="02000503000000000000" charset="0"/>
                          </a:rPr>
                          <m:t>2</m:t>
                        </m:r>
                      </m:sup>
                    </m:sSup>
                  </m:oMath>
                </a14:m>
                <a:r>
                  <a:rPr lang="zh-CN" altLang="en-US">
                    <a:latin typeface="Times New Roman Regular" panose="02020603050405020304" charset="0"/>
                    <a:cs typeface="Times New Roman Regular" panose="02020603050405020304" charset="0"/>
                  </a:rPr>
                  <a:t>, · · · ,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cs typeface="DejaVu Math TeX Gyre" panose="02000503000000000000" charset="0"/>
                          </a:rPr>
                          <m:t>𝐵</m:t>
                        </m:r>
                      </m:sup>
                    </m:sSup>
                  </m:oMath>
                </a14:m>
                <a:r>
                  <a:rPr lang="zh-CN" altLang="en-US">
                    <a:latin typeface="Times New Roman Regular" panose="02020603050405020304" charset="0"/>
                    <a:cs typeface="Times New Roman Regular" panose="02020603050405020304" charset="0"/>
                  </a:rPr>
                  <a:t> } to denote the multibehavior interaction matrices sorted in a behavior order. </a:t>
                </a:r>
                <a:r>
                  <a:rPr lang="en-US" altLang="zh-CN">
                    <a:latin typeface="Times New Roman Regular" panose="02020603050405020304" charset="0"/>
                    <a:cs typeface="Times New Roman Regular" panose="02020603050405020304" charset="0"/>
                  </a:rPr>
                  <a:t>B</a:t>
                </a:r>
                <a:r>
                  <a:rPr lang="zh-CN" altLang="en-US">
                    <a:latin typeface="Times New Roman Regular" panose="02020603050405020304" charset="0"/>
                    <a:cs typeface="Times New Roman Regular" panose="02020603050405020304" charset="0"/>
                  </a:rPr>
                  <a:t> is the number of behavior types.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cs typeface="DejaVu Math TeX Gyre" panose="02000503000000000000" charset="0"/>
                          </a:rPr>
                          <m:t>𝑏</m:t>
                        </m:r>
                      </m:sup>
                    </m:sSup>
                  </m:oMath>
                </a14:m>
                <a:r>
                  <a:rPr lang="zh-CN" altLang="en-US">
                    <a:latin typeface="Times New Roman Regular" panose="02020603050405020304" charset="0"/>
                    <a:cs typeface="Times New Roman Regular" panose="02020603050405020304" charset="0"/>
                  </a:rPr>
                  <a:t> is the interaction matrix of the </a:t>
                </a:r>
                <a:r>
                  <a:rPr lang="en-US" altLang="zh-CN">
                    <a:latin typeface="Times New Roman Regular" panose="02020603050405020304" charset="0"/>
                    <a:cs typeface="Times New Roman Regular" panose="02020603050405020304" charset="0"/>
                  </a:rPr>
                  <a:t>b</a:t>
                </a:r>
                <a:r>
                  <a:rPr lang="zh-CN" altLang="en-US">
                    <a:latin typeface="Times New Roman Regular" panose="02020603050405020304" charset="0"/>
                    <a:cs typeface="Times New Roman Regular" panose="02020603050405020304" charset="0"/>
                  </a:rPr>
                  <a:t>-th behavior and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cs typeface="DejaVu Math TeX Gyre" panose="02000503000000000000" charset="0"/>
                          </a:rPr>
                          <m:t>𝐵</m:t>
                        </m:r>
                      </m:sup>
                    </m:sSup>
                  </m:oMath>
                </a14:m>
                <a:r>
                  <a:rPr lang="zh-CN" altLang="en-US">
                    <a:latin typeface="Times New Roman Regular" panose="02020603050405020304" charset="0"/>
                    <a:cs typeface="Times New Roman Regular" panose="02020603050405020304" charset="0"/>
                  </a:rPr>
                  <a:t> is the target behavior. All the interaction matrices are binary, which means that each entry in the matrices has a value 1 or 0, defned as:</a:t>
                </a:r>
                <a:endParaRPr lang="zh-CN" altLang="en-US">
                  <a:latin typeface="Times New Roman Regular" panose="02020603050405020304" charset="0"/>
                  <a:cs typeface="Times New Roman Regular" panose="02020603050405020304" charset="0"/>
                </a:endParaRPr>
              </a:p>
            </p:txBody>
          </p:sp>
        </mc:Choice>
        <mc:Fallback>
          <p:sp>
            <p:nvSpPr>
              <p:cNvPr id="5" name="文本框 4"/>
              <p:cNvSpPr txBox="1">
                <a:spLocks noRot="1" noChangeAspect="1" noMove="1" noResize="1" noEditPoints="1" noAdjustHandles="1" noChangeArrowheads="1" noChangeShapeType="1" noTextEdit="1"/>
              </p:cNvSpPr>
              <p:nvPr/>
            </p:nvSpPr>
            <p:spPr>
              <a:xfrm>
                <a:off x="396875" y="958215"/>
                <a:ext cx="10804525" cy="1228725"/>
              </a:xfrm>
              <a:prstGeom prst="rect">
                <a:avLst/>
              </a:prstGeom>
              <a:blipFill rotWithShape="1">
                <a:blip r:embed="rId2"/>
                <a:stretch>
                  <a:fillRect b="-207"/>
                </a:stretch>
              </a:blipFill>
            </p:spPr>
            <p:txBody>
              <a:bodyPr/>
              <a:lstStyle/>
              <a:p>
                <a:r>
                  <a:rPr lang="zh-CN" altLang="en-US">
                    <a:noFill/>
                  </a:rPr>
                  <a:t> </a:t>
                </a:r>
              </a:p>
            </p:txBody>
          </p:sp>
        </mc:Fallback>
      </mc:AlternateContent>
      <p:pic>
        <p:nvPicPr>
          <p:cNvPr id="8" name="图片 7"/>
          <p:cNvPicPr>
            <a:picLocks noChangeAspect="1"/>
          </p:cNvPicPr>
          <p:nvPr/>
        </p:nvPicPr>
        <p:blipFill>
          <a:blip r:embed="rId3"/>
          <a:stretch>
            <a:fillRect/>
          </a:stretch>
        </p:blipFill>
        <p:spPr>
          <a:xfrm>
            <a:off x="363855" y="2407285"/>
            <a:ext cx="6315710" cy="635635"/>
          </a:xfrm>
          <a:prstGeom prst="rect">
            <a:avLst/>
          </a:prstGeom>
        </p:spPr>
      </p:pic>
      <p:sp>
        <p:nvSpPr>
          <p:cNvPr id="11" name="矩形: 圆角 1"/>
          <p:cNvSpPr/>
          <p:nvPr/>
        </p:nvSpPr>
        <p:spPr>
          <a:xfrm>
            <a:off x="360045" y="3236595"/>
            <a:ext cx="11155680" cy="1242695"/>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Regular" panose="02020603050405020304" charset="0"/>
              <a:ea typeface="宋体" pitchFamily="2" charset="-122"/>
              <a:cs typeface="Times New Roman Regular" panose="02020603050405020304" charset="0"/>
            </a:endParaRPr>
          </a:p>
        </p:txBody>
      </p:sp>
      <p:sp>
        <p:nvSpPr>
          <p:cNvPr id="13" name="文本框 12"/>
          <p:cNvSpPr txBox="1"/>
          <p:nvPr/>
        </p:nvSpPr>
        <p:spPr>
          <a:xfrm>
            <a:off x="520700" y="3275330"/>
            <a:ext cx="10355580" cy="398145"/>
          </a:xfrm>
          <a:prstGeom prst="rect">
            <a:avLst/>
          </a:prstGeom>
          <a:noFill/>
        </p:spPr>
        <p:txBody>
          <a:bodyPr wrap="square" rtlCol="0" anchor="t">
            <a:noAutofit/>
          </a:bodyPr>
          <a:p>
            <a:r>
              <a:rPr lang="zh-CN" altLang="en-US">
                <a:solidFill>
                  <a:srgbClr val="C00000"/>
                </a:solidFill>
                <a:latin typeface="Times New Roman Regular" panose="02020603050405020304" charset="0"/>
                <a:cs typeface="Times New Roman Regular" panose="02020603050405020304" charset="0"/>
              </a:rPr>
              <a:t>The task</a:t>
            </a:r>
            <a:r>
              <a:rPr lang="zh-CN" altLang="en-US">
                <a:latin typeface="Times New Roman Regular" panose="02020603050405020304" charset="0"/>
                <a:cs typeface="Times New Roman Regular" panose="02020603050405020304" charset="0"/>
              </a:rPr>
              <a:t> of multi-behavior recommendation is formulated as: </a:t>
            </a:r>
            <a:endParaRPr lang="zh-CN" altLang="en-US">
              <a:latin typeface="Times New Roman Regular" panose="02020603050405020304" charset="0"/>
              <a:cs typeface="Times New Roman Regular" panose="02020603050405020304" charset="0"/>
            </a:endParaRPr>
          </a:p>
        </p:txBody>
      </p:sp>
      <p:sp>
        <p:nvSpPr>
          <p:cNvPr id="15" name="文本框 14"/>
          <p:cNvSpPr txBox="1"/>
          <p:nvPr/>
        </p:nvSpPr>
        <p:spPr>
          <a:xfrm>
            <a:off x="520700" y="3806190"/>
            <a:ext cx="10556240" cy="645160"/>
          </a:xfrm>
          <a:prstGeom prst="rect">
            <a:avLst/>
          </a:prstGeom>
          <a:noFill/>
        </p:spPr>
        <p:txBody>
          <a:bodyPr wrap="square" rtlCol="0" anchor="t">
            <a:spAutoFit/>
          </a:bodyPr>
          <a:p>
            <a:r>
              <a:rPr lang="zh-CN" altLang="en-US" b="1">
                <a:latin typeface="Times New Roman Regular" panose="02020603050405020304" charset="0"/>
                <a:cs typeface="Times New Roman Regular" panose="02020603050405020304" charset="0"/>
                <a:sym typeface="+mn-ea"/>
              </a:rPr>
              <a:t>Output:</a:t>
            </a:r>
            <a:r>
              <a:rPr lang="zh-CN" altLang="en-US">
                <a:latin typeface="Times New Roman Regular" panose="02020603050405020304" charset="0"/>
                <a:cs typeface="Times New Roman Regular" panose="02020603050405020304" charset="0"/>
                <a:sym typeface="+mn-ea"/>
              </a:rPr>
              <a:t> A recommendation model to predict the probability that a user </a:t>
            </a:r>
            <a:r>
              <a:rPr lang="en-US" altLang="zh-CN">
                <a:latin typeface="Times New Roman Regular" panose="02020603050405020304" charset="0"/>
                <a:cs typeface="Times New Roman Regular" panose="02020603050405020304" charset="0"/>
                <a:sym typeface="+mn-ea"/>
              </a:rPr>
              <a:t>u</a:t>
            </a:r>
            <a:r>
              <a:rPr lang="zh-CN" altLang="en-US">
                <a:latin typeface="Times New Roman Regular" panose="02020603050405020304" charset="0"/>
                <a:cs typeface="Times New Roman Regular" panose="02020603050405020304" charset="0"/>
                <a:sym typeface="+mn-ea"/>
              </a:rPr>
              <a:t> will interact with an item </a:t>
            </a:r>
            <a:r>
              <a:rPr lang="en-US" altLang="zh-CN">
                <a:latin typeface="Times New Roman Regular" panose="02020603050405020304" charset="0"/>
                <a:cs typeface="Times New Roman Regular" panose="02020603050405020304" charset="0"/>
                <a:sym typeface="+mn-ea"/>
              </a:rPr>
              <a:t>i</a:t>
            </a:r>
            <a:r>
              <a:rPr lang="zh-CN" altLang="en-US">
                <a:latin typeface="Times New Roman Regular" panose="02020603050405020304" charset="0"/>
                <a:cs typeface="Times New Roman Regular" panose="02020603050405020304" charset="0"/>
                <a:sym typeface="+mn-ea"/>
              </a:rPr>
              <a:t> under the </a:t>
            </a:r>
            <a:r>
              <a:rPr lang="en-US" altLang="zh-CN">
                <a:latin typeface="Times New Roman Regular" panose="02020603050405020304" charset="0"/>
                <a:cs typeface="Times New Roman Regular" panose="02020603050405020304" charset="0"/>
                <a:sym typeface="+mn-ea"/>
              </a:rPr>
              <a:t>B</a:t>
            </a:r>
            <a:r>
              <a:rPr lang="zh-CN" altLang="en-US">
                <a:latin typeface="Times New Roman Regular" panose="02020603050405020304" charset="0"/>
                <a:cs typeface="Times New Roman Regular" panose="02020603050405020304" charset="0"/>
                <a:sym typeface="+mn-ea"/>
              </a:rPr>
              <a:t>-th behavior, i.e., target behavior.</a:t>
            </a:r>
            <a:endParaRPr lang="zh-CN" altLang="en-US">
              <a:latin typeface="Times New Roman Regular" panose="02020603050405020304" charset="0"/>
              <a:cs typeface="Times New Roman Regular" panose="02020603050405020304" charset="0"/>
              <a:sym typeface="+mn-ea"/>
            </a:endParaRPr>
          </a:p>
        </p:txBody>
      </p:sp>
      <mc:AlternateContent xmlns:mc="http://schemas.openxmlformats.org/markup-compatibility/2006">
        <mc:Choice xmlns:a14="http://schemas.microsoft.com/office/drawing/2010/main" Requires="a14">
          <p:sp>
            <p:nvSpPr>
              <p:cNvPr id="17" name="文本框 16"/>
              <p:cNvSpPr txBox="1"/>
              <p:nvPr/>
            </p:nvSpPr>
            <p:spPr>
              <a:xfrm>
                <a:off x="524510" y="3547745"/>
                <a:ext cx="6096000" cy="379730"/>
              </a:xfrm>
              <a:prstGeom prst="rect">
                <a:avLst/>
              </a:prstGeom>
              <a:noFill/>
            </p:spPr>
            <p:txBody>
              <a:bodyPr wrap="square" rtlCol="0" anchor="t">
                <a:spAutoFit/>
              </a:bodyPr>
              <a:p>
                <a:r>
                  <a:rPr lang="en-US" altLang="zh-CN" b="1">
                    <a:latin typeface="Times New Roman Regular" panose="02020603050405020304" charset="0"/>
                    <a:cs typeface="Times New Roman Regular" panose="02020603050405020304" charset="0"/>
                    <a:sym typeface="+mn-ea"/>
                  </a:rPr>
                  <a:t>I</a:t>
                </a:r>
                <a:r>
                  <a:rPr lang="zh-CN" altLang="en-US" b="1">
                    <a:latin typeface="Times New Roman Regular" panose="02020603050405020304" charset="0"/>
                    <a:cs typeface="Times New Roman Regular" panose="02020603050405020304" charset="0"/>
                    <a:sym typeface="+mn-ea"/>
                  </a:rPr>
                  <a:t>nput:</a:t>
                </a:r>
                <a:r>
                  <a:rPr lang="zh-CN" altLang="en-US">
                    <a:latin typeface="Times New Roman Regular" panose="02020603050405020304" charset="0"/>
                    <a:cs typeface="Times New Roman Regular" panose="02020603050405020304" charset="0"/>
                    <a:sym typeface="+mn-ea"/>
                  </a:rPr>
                  <a:t>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ea typeface="宋体" pitchFamily="2" charset="-122"/>
                            <a:cs typeface="DejaVu Math TeX Gyre" panose="02000503000000000000" charset="0"/>
                          </a:rPr>
                          <m:t>1</m:t>
                        </m:r>
                      </m:sup>
                    </m:sSup>
                  </m:oMath>
                </a14:m>
                <a:r>
                  <a:rPr lang="zh-CN" altLang="en-US">
                    <a:latin typeface="Times New Roman Regular" panose="02020603050405020304" charset="0"/>
                    <a:cs typeface="Times New Roman Regular" panose="02020603050405020304" charset="0"/>
                    <a:sym typeface="+mn-ea"/>
                  </a:rPr>
                  <a:t>,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ea typeface="宋体" pitchFamily="2" charset="-122"/>
                            <a:cs typeface="DejaVu Math TeX Gyre" panose="02000503000000000000" charset="0"/>
                          </a:rPr>
                          <m:t>2</m:t>
                        </m:r>
                      </m:sup>
                    </m:sSup>
                  </m:oMath>
                </a14:m>
                <a:r>
                  <a:rPr lang="zh-CN" altLang="en-US">
                    <a:latin typeface="Times New Roman Regular" panose="02020603050405020304" charset="0"/>
                    <a:cs typeface="Times New Roman Regular" panose="02020603050405020304" charset="0"/>
                    <a:sym typeface="+mn-ea"/>
                  </a:rPr>
                  <a:t>, · · · , </a:t>
                </a:r>
                <a14:m>
                  <m:oMath xmlns:m="http://schemas.openxmlformats.org/officeDocument/2006/math">
                    <m:sSup>
                      <m:sSupPr>
                        <m:ctrlPr>
                          <a:rPr lang="en-US" altLang="zh-CN" i="1">
                            <a:latin typeface="DejaVu Math TeX Gyre" panose="02000503000000000000" charset="0"/>
                            <a:cs typeface="DejaVu Math TeX Gyre" panose="02000503000000000000" charset="0"/>
                          </a:rPr>
                        </m:ctrlPr>
                      </m:sSupPr>
                      <m:e>
                        <m:r>
                          <a:rPr lang="en-US" altLang="zh-CN" i="1">
                            <a:latin typeface="DejaVu Math TeX Gyre" panose="02000503000000000000" charset="0"/>
                            <a:cs typeface="DejaVu Math TeX Gyre" panose="02000503000000000000" charset="0"/>
                          </a:rPr>
                          <m:t>𝑌</m:t>
                        </m:r>
                      </m:e>
                      <m:sup>
                        <m:r>
                          <a:rPr lang="en-US" altLang="zh-CN" i="1">
                            <a:latin typeface="DejaVu Math TeX Gyre" panose="02000503000000000000" charset="0"/>
                            <a:cs typeface="DejaVu Math TeX Gyre" panose="02000503000000000000" charset="0"/>
                          </a:rPr>
                          <m:t>𝐵</m:t>
                        </m:r>
                      </m:sup>
                    </m:sSup>
                  </m:oMath>
                </a14:m>
                <a:r>
                  <a:rPr lang="zh-CN" altLang="en-US">
                    <a:latin typeface="Times New Roman Regular" panose="02020603050405020304" charset="0"/>
                    <a:cs typeface="Times New Roman Regular" panose="02020603050405020304" charset="0"/>
                    <a:sym typeface="+mn-ea"/>
                  </a:rPr>
                  <a:t> }, for a user set U and an item set I. </a:t>
                </a:r>
                <a:endParaRPr lang="zh-CN" altLang="en-US">
                  <a:latin typeface="Times New Roman Regular" panose="02020603050405020304" charset="0"/>
                  <a:cs typeface="Times New Roman Regular" panose="02020603050405020304" charset="0"/>
                  <a:sym typeface="+mn-ea"/>
                </a:endParaRPr>
              </a:p>
            </p:txBody>
          </p:sp>
        </mc:Choice>
        <mc:Fallback>
          <p:sp>
            <p:nvSpPr>
              <p:cNvPr id="17" name="文本框 16"/>
              <p:cNvSpPr txBox="1">
                <a:spLocks noRot="1" noChangeAspect="1" noMove="1" noResize="1" noEditPoints="1" noAdjustHandles="1" noChangeArrowheads="1" noChangeShapeType="1" noTextEdit="1"/>
              </p:cNvSpPr>
              <p:nvPr/>
            </p:nvSpPr>
            <p:spPr>
              <a:xfrm>
                <a:off x="524510" y="3547745"/>
                <a:ext cx="6096000" cy="379730"/>
              </a:xfrm>
              <a:prstGeom prst="rect">
                <a:avLst/>
              </a:prstGeom>
              <a:blipFill rotWithShape="1">
                <a:blip r:embed="rId4"/>
                <a:stretch>
                  <a:fillRect/>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a:off x="619171" y="413358"/>
            <a:ext cx="276225"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标题占位符 1"/>
          <p:cNvSpPr txBox="1"/>
          <p:nvPr/>
        </p:nvSpPr>
        <p:spPr>
          <a:xfrm>
            <a:off x="895350" y="173990"/>
            <a:ext cx="5544185" cy="47879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Overview of</a:t>
            </a: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MB-CGCN model.</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720090" y="4946015"/>
            <a:ext cx="10730865" cy="1476375"/>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1) </a:t>
            </a:r>
            <a:r>
              <a:rPr lang="zh-CN" altLang="en-US">
                <a:latin typeface="Times New Roman" panose="02020603050405020304" pitchFamily="18" charset="0"/>
                <a:cs typeface="Times New Roman" panose="02020603050405020304" pitchFamily="18" charset="0"/>
              </a:rPr>
              <a:t>Embedding initialization, which initializes user and item embeddings for the subsequent learning based on the behaviors in a defned order. 2) Cascading GCN blocks, in which LightGCN is adopted to learn the user and item embeddings for each behaviors. More specifcally, the embeddings learned from a previous behavior will be delivered to facilitate the next behavior’s embedding learning via a feature transformation. </a:t>
            </a:r>
            <a:r>
              <a:rPr lang="zh-CN" altLang="en-US">
                <a:latin typeface="Times New Roman" panose="02020603050405020304" pitchFamily="18" charset="0"/>
                <a:cs typeface="Times New Roman" panose="02020603050405020304" pitchFamily="18" charset="0"/>
              </a:rPr>
              <a:t>3) Embedding aggregation, which aggregates the embeddings learned from each behavior for the target behavior prediction.</a:t>
            </a:r>
            <a:endParaRPr lang="zh-CN" altLang="en-US">
              <a:latin typeface="Times New Roman" panose="02020603050405020304" pitchFamily="18" charset="0"/>
              <a:cs typeface="Times New Roman" panose="02020603050405020304" pitchFamily="18" charset="0"/>
            </a:endParaRPr>
          </a:p>
        </p:txBody>
      </p:sp>
      <p:sp>
        <p:nvSpPr>
          <p:cNvPr id="3" name="矩形: 圆角 1"/>
          <p:cNvSpPr/>
          <p:nvPr/>
        </p:nvSpPr>
        <p:spPr>
          <a:xfrm>
            <a:off x="475615" y="4899660"/>
            <a:ext cx="11154410" cy="160210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8" name="图片 7"/>
          <p:cNvPicPr>
            <a:picLocks noChangeAspect="1"/>
          </p:cNvPicPr>
          <p:nvPr/>
        </p:nvPicPr>
        <p:blipFill>
          <a:blip r:embed="rId2"/>
          <a:stretch>
            <a:fillRect/>
          </a:stretch>
        </p:blipFill>
        <p:spPr>
          <a:xfrm>
            <a:off x="374650" y="805815"/>
            <a:ext cx="10279380" cy="397954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6" name="直接连接符 5"/>
          <p:cNvCxnSpPr>
            <a:stCxn id="4" idx="6"/>
            <a:endCxn id="30" idx="1"/>
          </p:cNvCxnSpPr>
          <p:nvPr/>
        </p:nvCxnSpPr>
        <p:spPr>
          <a:xfrm flipV="1">
            <a:off x="618536" y="413357"/>
            <a:ext cx="27654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076" y="174114"/>
            <a:ext cx="7715328" cy="478485"/>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ethodology</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26" name="矩形: 圆角 1"/>
          <p:cNvSpPr/>
          <p:nvPr/>
        </p:nvSpPr>
        <p:spPr>
          <a:xfrm>
            <a:off x="317500" y="2110740"/>
            <a:ext cx="11343005" cy="1149350"/>
          </a:xfrm>
          <a:prstGeom prst="roundRect">
            <a:avLst/>
          </a:prstGeom>
          <a:noFill/>
          <a:ln w="12700" cmpd="sng">
            <a:solidFill>
              <a:schemeClr val="accent1">
                <a:shade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618490" y="1291590"/>
            <a:ext cx="4745990" cy="658495"/>
          </a:xfrm>
          <a:prstGeom prst="rect">
            <a:avLst/>
          </a:prstGeom>
        </p:spPr>
      </p:pic>
      <p:sp>
        <p:nvSpPr>
          <p:cNvPr id="10" name="文本框 9"/>
          <p:cNvSpPr txBox="1"/>
          <p:nvPr/>
        </p:nvSpPr>
        <p:spPr>
          <a:xfrm>
            <a:off x="83820" y="732155"/>
            <a:ext cx="6096000" cy="745490"/>
          </a:xfrm>
          <a:prstGeom prst="rect">
            <a:avLst/>
          </a:prstGeom>
          <a:noFill/>
        </p:spPr>
        <p:txBody>
          <a:bodyPr wrap="square" rtlCol="0" anchor="t">
            <a:noAutofit/>
          </a:bodyPr>
          <a:p>
            <a:pPr marL="457200" indent="-457200">
              <a:buFont typeface="Wingdings" panose="05000000000000000000" charset="0"/>
              <a:buChar char="n"/>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Embedding Initialization.</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mc:AlternateContent xmlns:mc="http://schemas.openxmlformats.org/markup-compatibility/2006">
        <mc:Choice xmlns:a14="http://schemas.microsoft.com/office/drawing/2010/main" Requires="a14">
          <p:sp>
            <p:nvSpPr>
              <p:cNvPr id="2" name="文本框 1"/>
              <p:cNvSpPr txBox="1"/>
              <p:nvPr/>
            </p:nvSpPr>
            <p:spPr>
              <a:xfrm>
                <a:off x="374650" y="2200910"/>
                <a:ext cx="10995025" cy="676910"/>
              </a:xfrm>
              <a:prstGeom prst="rect">
                <a:avLst/>
              </a:prstGeom>
              <a:noFill/>
            </p:spPr>
            <p:txBody>
              <a:bodyPr wrap="square" rtlCol="0" anchor="t">
                <a:noAutofit/>
              </a:bodyPr>
              <a:p>
                <a:r>
                  <a:rPr lang="zh-CN" altLang="en-US">
                    <a:latin typeface="Times New Roman" panose="02020603050405020304" pitchFamily="18" charset="0"/>
                    <a:cs typeface="Times New Roman" panose="02020603050405020304" pitchFamily="18" charset="0"/>
                  </a:rPr>
                  <a:t>where P and Q denote the embedding matrices of users and items, respectively; and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𝐼𝐷</m:t>
                        </m:r>
                      </m:e>
                      <m:sub>
                        <m:r>
                          <a:rPr lang="en-US" altLang="zh-CN" i="1">
                            <a:latin typeface="Cambria Math" panose="02040503050406030204" charset="0"/>
                            <a:cs typeface="Cambria Math" panose="02040503050406030204" charset="0"/>
                          </a:rPr>
                          <m:t>𝑚</m:t>
                        </m:r>
                      </m:sub>
                      <m:sup>
                        <m:r>
                          <a:rPr lang="en-US" altLang="zh-CN" i="1">
                            <a:latin typeface="Cambria Math" panose="02040503050406030204" charset="0"/>
                            <a:cs typeface="Cambria Math" panose="02040503050406030204" charset="0"/>
                          </a:rPr>
                          <m:t>𝑈</m:t>
                        </m:r>
                      </m:sup>
                    </m:sSubSup>
                  </m:oMath>
                </a14:m>
                <a:r>
                  <a:rPr lang="zh-CN" altLang="en-US">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𝐼𝐷</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𝐼</m:t>
                        </m:r>
                      </m:sup>
                    </m:sSubSup>
                  </m:oMath>
                </a14:m>
                <a:r>
                  <a:rPr lang="zh-CN" altLang="en-US">
                    <a:latin typeface="Times New Roman" panose="02020603050405020304" pitchFamily="18" charset="0"/>
                    <a:cs typeface="Times New Roman" panose="02020603050405020304" pitchFamily="18" charset="0"/>
                  </a:rPr>
                  <a:t> denote one hot vector matrix of all users and items, respectively. The initialized embeddings are used for the input features of users and items in LightGCN for the first behavior.</a:t>
                </a:r>
                <a:endParaRPr lang="zh-CN" altLang="en-US">
                  <a:latin typeface="Times New Roman" panose="02020603050405020304" pitchFamily="18" charset="0"/>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374650" y="2200910"/>
                <a:ext cx="10995025" cy="676910"/>
              </a:xfrm>
              <a:prstGeom prst="rect">
                <a:avLst/>
              </a:prstGeom>
              <a:blipFill rotWithShape="1">
                <a:blip r:embed="rId3"/>
                <a:stretch>
                  <a:fillRect b="-35272"/>
                </a:stretch>
              </a:blipFill>
            </p:spPr>
            <p:txBody>
              <a:bodyPr/>
              <a:lstStyle/>
              <a:p>
                <a:r>
                  <a:rPr lang="zh-CN" altLang="en-US">
                    <a:noFill/>
                  </a:rPr>
                  <a:t> </a:t>
                </a:r>
              </a:p>
            </p:txBody>
          </p:sp>
        </mc:Fallback>
      </mc:AlternateContent>
      <p:sp>
        <p:nvSpPr>
          <p:cNvPr id="5" name="文本框 4"/>
          <p:cNvSpPr txBox="1"/>
          <p:nvPr/>
        </p:nvSpPr>
        <p:spPr>
          <a:xfrm>
            <a:off x="83820" y="3353435"/>
            <a:ext cx="6096000" cy="745490"/>
          </a:xfrm>
          <a:prstGeom prst="rect">
            <a:avLst/>
          </a:prstGeom>
          <a:noFill/>
        </p:spPr>
        <p:txBody>
          <a:bodyPr wrap="square" rtlCol="0" anchor="t">
            <a:noAutofit/>
          </a:bodyPr>
          <a:p>
            <a:pPr marL="457200" indent="-457200">
              <a:buFont typeface="Wingdings" panose="05000000000000000000" charset="0"/>
              <a:buChar char="n"/>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Cascading GCN blocks</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466725" y="3945255"/>
            <a:ext cx="11107420" cy="720725"/>
          </a:xfrm>
          <a:prstGeom prst="rect">
            <a:avLst/>
          </a:prstGeom>
          <a:noFill/>
        </p:spPr>
        <p:txBody>
          <a:bodyPr wrap="square" rtlCol="0" anchor="t">
            <a:noAutofit/>
          </a:bodyPr>
          <a:p>
            <a:r>
              <a:rPr lang="zh-CN" altLang="en-US">
                <a:latin typeface="Times New Roman" panose="02020603050405020304" pitchFamily="18" charset="0"/>
                <a:cs typeface="Times New Roman" panose="02020603050405020304" pitchFamily="18" charset="0"/>
              </a:rPr>
              <a:t> The basic idea is to use cascaded LightGCNs to extract features from different behaviors and use dependencies in the chain of behaviors to help learn features for the latter behavior.</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sp>
        <p:nvSpPr>
          <p:cNvPr id="11" name="矩形: 圆角 1"/>
          <p:cNvSpPr/>
          <p:nvPr/>
        </p:nvSpPr>
        <p:spPr>
          <a:xfrm>
            <a:off x="317500" y="3870325"/>
            <a:ext cx="11343005" cy="88201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Times New Roman" panose="02020603050405020304" pitchFamily="18" charset="0"/>
              <a:cs typeface="Times New Roman" panose="02020603050405020304" pitchFamily="18" charset="0"/>
            </a:endParaRPr>
          </a:p>
        </p:txBody>
      </p:sp>
      <p:pic>
        <p:nvPicPr>
          <p:cNvPr id="13" name="图片 12"/>
          <p:cNvPicPr>
            <a:picLocks noChangeAspect="1"/>
          </p:cNvPicPr>
          <p:nvPr/>
        </p:nvPicPr>
        <p:blipFill>
          <a:blip r:embed="rId4"/>
          <a:stretch>
            <a:fillRect/>
          </a:stretch>
        </p:blipFill>
        <p:spPr>
          <a:xfrm>
            <a:off x="374650" y="4834255"/>
            <a:ext cx="3623945" cy="1466850"/>
          </a:xfrm>
          <a:prstGeom prst="rect">
            <a:avLst/>
          </a:prstGeom>
        </p:spPr>
      </p:pic>
      <mc:AlternateContent xmlns:mc="http://schemas.openxmlformats.org/markup-compatibility/2006">
        <mc:Choice xmlns:a14="http://schemas.microsoft.com/office/drawing/2010/main" Requires="a14">
          <p:sp>
            <p:nvSpPr>
              <p:cNvPr id="15" name="文本框 14"/>
              <p:cNvSpPr txBox="1"/>
              <p:nvPr/>
            </p:nvSpPr>
            <p:spPr>
              <a:xfrm>
                <a:off x="4001770" y="4914265"/>
                <a:ext cx="7658735" cy="1290955"/>
              </a:xfrm>
              <a:prstGeom prst="rect">
                <a:avLst/>
              </a:prstGeom>
              <a:noFill/>
            </p:spPr>
            <p:txBody>
              <a:bodyPr wrap="square" rtlCol="0" anchor="t">
                <a:noAutofit/>
              </a:bodyPr>
              <a:p>
                <a:r>
                  <a:rPr lang="zh-CN" altLang="en-US">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𝑢</m:t>
                        </m:r>
                      </m:sub>
                      <m:sup>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ea typeface="ＭＳ 明朝" panose="02020609040205080304" charset="-128"/>
                            <a:cs typeface="Cambria Math" panose="02040503050406030204" charset="0"/>
                          </a:rPr>
                          <m:t>)</m:t>
                        </m:r>
                      </m:sup>
                    </m:sSubSup>
                  </m:oMath>
                </a14:m>
                <a:r>
                  <a:rPr lang="zh-CN" altLang="en-US">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𝑙</m:t>
                        </m:r>
                        <m:r>
                          <a:rPr lang="en-US" altLang="zh-CN" i="1">
                            <a:latin typeface="Cambria Math" panose="02040503050406030204" charset="0"/>
                            <a:ea typeface="ＭＳ 明朝" panose="02020609040205080304" charset="-128"/>
                            <a:cs typeface="Cambria Math" panose="02040503050406030204" charset="0"/>
                          </a:rPr>
                          <m:t>)</m:t>
                        </m:r>
                      </m:sup>
                    </m:sSubSup>
                  </m:oMath>
                </a14:m>
                <a:r>
                  <a:rPr lang="zh-CN" altLang="en-US">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rPr>
                  <a:t> respectively denote the updated embeddings of user </a:t>
                </a:r>
                <a:r>
                  <a:rPr lang="en-US" altLang="zh-CN">
                    <a:latin typeface="Times New Roman" panose="02020603050405020304" pitchFamily="18" charset="0"/>
                    <a:cs typeface="Times New Roman" panose="02020603050405020304" pitchFamily="18" charset="0"/>
                  </a:rPr>
                  <a:t>u</a:t>
                </a:r>
                <a:r>
                  <a:rPr lang="zh-CN" altLang="en-US">
                    <a:latin typeface="Times New Roman" panose="02020603050405020304" pitchFamily="18" charset="0"/>
                    <a:cs typeface="Times New Roman" panose="02020603050405020304" pitchFamily="18" charset="0"/>
                  </a:rPr>
                  <a:t> and item </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 under behavior </a:t>
                </a:r>
                <a:r>
                  <a:rPr lang="en-US" altLang="zh-CN">
                    <a:latin typeface="Times New Roman" panose="02020603050405020304" pitchFamily="18" charset="0"/>
                    <a:cs typeface="Times New Roman" panose="02020603050405020304" pitchFamily="18" charset="0"/>
                  </a:rPr>
                  <a:t>b</a:t>
                </a:r>
                <a:r>
                  <a:rPr lang="zh-CN" altLang="en-US">
                    <a:latin typeface="Times New Roman" panose="02020603050405020304" pitchFamily="18" charset="0"/>
                    <a:cs typeface="Times New Roman" panose="02020603050405020304" pitchFamily="18" charset="0"/>
                  </a:rPr>
                  <a:t> after </a:t>
                </a:r>
                <a:r>
                  <a:rPr lang="en-US" altLang="zh-CN">
                    <a:latin typeface="Times New Roman" panose="02020603050405020304" pitchFamily="18" charset="0"/>
                    <a:cs typeface="Times New Roman" panose="02020603050405020304" pitchFamily="18" charset="0"/>
                  </a:rPr>
                  <a:t>l</a:t>
                </a:r>
                <a:r>
                  <a:rPr lang="zh-CN" altLang="en-US">
                    <a:latin typeface="Times New Roman" panose="02020603050405020304" pitchFamily="18" charset="0"/>
                    <a:cs typeface="Times New Roman" panose="02020603050405020304" pitchFamily="18" charset="0"/>
                  </a:rPr>
                  <a:t> layers’ propagation.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𝑢</m:t>
                        </m:r>
                      </m:sub>
                    </m:sSub>
                  </m:oMath>
                </a14:m>
                <a:r>
                  <a:rPr lang="zh-CN" altLang="en-US">
                    <a:latin typeface="Times New Roman" panose="02020603050405020304" pitchFamily="18" charset="0"/>
                    <a:cs typeface="Times New Roman" panose="02020603050405020304" pitchFamily="18" charset="0"/>
                  </a:rPr>
                  <a:t> denotes the set of items that are interacted by user </a:t>
                </a:r>
                <a:r>
                  <a:rPr lang="en-US" altLang="zh-CN">
                    <a:latin typeface="Times New Roman" panose="02020603050405020304" pitchFamily="18" charset="0"/>
                    <a:cs typeface="Times New Roman" panose="02020603050405020304" pitchFamily="18" charset="0"/>
                  </a:rPr>
                  <a:t>u</a:t>
                </a:r>
                <a:r>
                  <a:rPr lang="zh-CN" altLang="en-US">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𝑁</m:t>
                        </m:r>
                      </m:e>
                      <m:sub>
                        <m:r>
                          <a:rPr lang="en-US" altLang="zh-CN" i="1">
                            <a:latin typeface="Cambria Math" panose="02040503050406030204" charset="0"/>
                            <a:cs typeface="Cambria Math" panose="02040503050406030204" charset="0"/>
                          </a:rPr>
                          <m:t>𝑖</m:t>
                        </m:r>
                      </m:sub>
                    </m:sSub>
                  </m:oMath>
                </a14:m>
                <a:r>
                  <a:rPr lang="zh-CN" altLang="en-US">
                    <a:latin typeface="Times New Roman" panose="02020603050405020304" pitchFamily="18" charset="0"/>
                    <a:cs typeface="Times New Roman" panose="02020603050405020304" pitchFamily="18" charset="0"/>
                  </a:rPr>
                  <a:t> denotes the set of users </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LightGCN gets 𝐿 +1 embedding to describe users and goods:</a:t>
                </a:r>
                <a:endParaRPr lang="en-US" altLang="zh-CN">
                  <a:latin typeface="Times New Roman" panose="02020603050405020304" pitchFamily="18" charset="0"/>
                  <a:cs typeface="Times New Roman" panose="02020603050405020304" pitchFamily="18" charset="0"/>
                </a:endParaRPr>
              </a:p>
            </p:txBody>
          </p:sp>
        </mc:Choice>
        <mc:Fallback>
          <p:sp>
            <p:nvSpPr>
              <p:cNvPr id="15" name="文本框 14"/>
              <p:cNvSpPr txBox="1">
                <a:spLocks noRot="1" noChangeAspect="1" noMove="1" noResize="1" noEditPoints="1" noAdjustHandles="1" noChangeArrowheads="1" noChangeShapeType="1" noTextEdit="1"/>
              </p:cNvSpPr>
              <p:nvPr/>
            </p:nvSpPr>
            <p:spPr>
              <a:xfrm>
                <a:off x="4001770" y="4914265"/>
                <a:ext cx="7658735" cy="1290955"/>
              </a:xfrm>
              <a:prstGeom prst="rect">
                <a:avLst/>
              </a:prstGeom>
              <a:blipFill rotWithShape="1">
                <a:blip r:embed="rId5"/>
                <a:stretch>
                  <a:fillRect b="-639"/>
                </a:stretch>
              </a:blipFill>
            </p:spPr>
            <p:txBody>
              <a:bodyPr/>
              <a:lstStyle/>
              <a:p>
                <a:r>
                  <a:rPr lang="zh-CN" altLang="en-US">
                    <a:noFill/>
                  </a:rPr>
                  <a:t> </a:t>
                </a:r>
              </a:p>
            </p:txBody>
          </p:sp>
        </mc:Fallback>
      </mc:AlternateContent>
      <p:pic>
        <p:nvPicPr>
          <p:cNvPr id="16" name="图片 15"/>
          <p:cNvPicPr>
            <a:picLocks noChangeAspect="1"/>
          </p:cNvPicPr>
          <p:nvPr/>
        </p:nvPicPr>
        <p:blipFill>
          <a:blip r:embed="rId6"/>
          <a:stretch>
            <a:fillRect/>
          </a:stretch>
        </p:blipFill>
        <p:spPr>
          <a:xfrm>
            <a:off x="5889625" y="6181090"/>
            <a:ext cx="2928620" cy="6769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1"/>
          <a:stretch>
            <a:fillRect/>
          </a:stretch>
        </p:blipFill>
        <p:spPr>
          <a:xfrm>
            <a:off x="4665980" y="6004560"/>
            <a:ext cx="3485515" cy="686435"/>
          </a:xfrm>
          <a:prstGeom prst="rect">
            <a:avLst/>
          </a:prstGeom>
        </p:spPr>
      </p:pic>
      <p:pic>
        <p:nvPicPr>
          <p:cNvPr id="63" name="图片 6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a:off x="619171" y="413358"/>
            <a:ext cx="276225"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895350" y="173990"/>
            <a:ext cx="2021840" cy="478790"/>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ethodology</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9" name="斜纹 28"/>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斜纹 30"/>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圆角 1"/>
          <p:cNvSpPr/>
          <p:nvPr/>
        </p:nvSpPr>
        <p:spPr>
          <a:xfrm>
            <a:off x="216535" y="1205230"/>
            <a:ext cx="11343005" cy="141351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0" name="文本框 9"/>
          <p:cNvSpPr txBox="1"/>
          <p:nvPr/>
        </p:nvSpPr>
        <p:spPr>
          <a:xfrm>
            <a:off x="83820" y="732155"/>
            <a:ext cx="6096000" cy="443865"/>
          </a:xfrm>
          <a:prstGeom prst="rect">
            <a:avLst/>
          </a:prstGeom>
          <a:noFill/>
        </p:spPr>
        <p:txBody>
          <a:bodyPr wrap="square" rtlCol="0" anchor="t">
            <a:noAutofit/>
          </a:bodyPr>
          <a:p>
            <a:pPr marL="457200" indent="-457200">
              <a:buFont typeface="Wingdings" panose="05000000000000000000" charset="0"/>
              <a:buChar char="n"/>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Feature Transformation.</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2" name="文本框 1"/>
          <p:cNvSpPr txBox="1"/>
          <p:nvPr/>
        </p:nvSpPr>
        <p:spPr>
          <a:xfrm>
            <a:off x="273685" y="1184910"/>
            <a:ext cx="10995025" cy="1437005"/>
          </a:xfrm>
          <a:prstGeom prst="rect">
            <a:avLst/>
          </a:prstGeom>
          <a:noFill/>
        </p:spPr>
        <p:txBody>
          <a:bodyPr wrap="square" rtlCol="0" anchor="t">
            <a:noAutofit/>
          </a:bodyPr>
          <a:p>
            <a:r>
              <a:rPr>
                <a:latin typeface="Times New Roman" panose="02020603050405020304" pitchFamily="18" charset="0"/>
                <a:cs typeface="Times New Roman" panose="02020603050405020304" pitchFamily="18" charset="0"/>
              </a:rPr>
              <a:t>Considering that directly using the features of the previous behavior as the initialization embedding can be seen as refining the embedding using the latter behavior, which may lose the different information conveyed by different behaviors. On the other hand, the noisy information in the former behavior can seriously affect the learning process of the latter behavior. Based on this consideration, we introduce a feature transformation design in MB-CGCN to process the learned embeddings before delivery.</a:t>
            </a:r>
            <a:endParaRPr>
              <a:latin typeface="Times New Roman" panose="02020603050405020304" pitchFamily="18" charset="0"/>
              <a:cs typeface="Times New Roman" panose="02020603050405020304" pitchFamily="18" charset="0"/>
            </a:endParaRPr>
          </a:p>
        </p:txBody>
      </p:sp>
      <p:sp>
        <p:nvSpPr>
          <p:cNvPr id="5" name="文本框 4"/>
          <p:cNvSpPr txBox="1"/>
          <p:nvPr/>
        </p:nvSpPr>
        <p:spPr>
          <a:xfrm>
            <a:off x="83820" y="4227830"/>
            <a:ext cx="6096000" cy="745490"/>
          </a:xfrm>
          <a:prstGeom prst="rect">
            <a:avLst/>
          </a:prstGeom>
          <a:noFill/>
        </p:spPr>
        <p:txBody>
          <a:bodyPr wrap="square" rtlCol="0" anchor="t">
            <a:noAutofit/>
          </a:bodyPr>
          <a:p>
            <a:pPr marL="457200" indent="-457200">
              <a:buFont typeface="Wingdings" panose="05000000000000000000" charset="0"/>
              <a:buChar char="n"/>
              <a:defRPr/>
            </a:pPr>
            <a:r>
              <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rPr>
              <a:t>Embedding Aggregation.</a:t>
            </a:r>
            <a:endParaRPr lang="zh-CN" altLang="en-US" sz="2800" dirty="0" err="1">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p:txBody>
      </p:sp>
      <p:sp>
        <p:nvSpPr>
          <p:cNvPr id="9" name="文本框 8"/>
          <p:cNvSpPr txBox="1"/>
          <p:nvPr/>
        </p:nvSpPr>
        <p:spPr>
          <a:xfrm>
            <a:off x="4244340" y="4809490"/>
            <a:ext cx="7024370" cy="720725"/>
          </a:xfrm>
          <a:prstGeom prst="rect">
            <a:avLst/>
          </a:prstGeom>
          <a:noFill/>
        </p:spPr>
        <p:txBody>
          <a:bodyPr wrap="square" rtlCol="0" anchor="t">
            <a:noAutofit/>
          </a:bodyPr>
          <a:p>
            <a:r>
              <a:rPr lang="zh-CN" altLang="en-US">
                <a:latin typeface="Times New Roman" panose="02020603050405020304" pitchFamily="18" charset="0"/>
                <a:cs typeface="Times New Roman" panose="02020603050405020304" pitchFamily="18" charset="0"/>
              </a:rPr>
              <a:t>Use linear combinations to aggregate features learned from different behaviors (similar to the LightGCN aggregation method mentioned above)</a:t>
            </a:r>
            <a:endParaRPr lang="zh-CN" altLang="en-US">
              <a:latin typeface="Times New Roman" panose="02020603050405020304" pitchFamily="18" charset="0"/>
              <a:cs typeface="Times New Roman" panose="02020603050405020304" pitchFamily="18" charset="0"/>
            </a:endParaRPr>
          </a:p>
        </p:txBody>
      </p:sp>
      <p:sp>
        <p:nvSpPr>
          <p:cNvPr id="11" name="矩形: 圆角 1"/>
          <p:cNvSpPr/>
          <p:nvPr/>
        </p:nvSpPr>
        <p:spPr>
          <a:xfrm>
            <a:off x="4244975" y="4809490"/>
            <a:ext cx="7023735" cy="88201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p:cNvPicPr>
            <a:picLocks noChangeAspect="1"/>
          </p:cNvPicPr>
          <p:nvPr/>
        </p:nvPicPr>
        <p:blipFill>
          <a:blip r:embed="rId3"/>
          <a:stretch>
            <a:fillRect/>
          </a:stretch>
        </p:blipFill>
        <p:spPr>
          <a:xfrm>
            <a:off x="716915" y="2743200"/>
            <a:ext cx="4600575" cy="685800"/>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363855" y="3446145"/>
                <a:ext cx="11195685" cy="708025"/>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where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𝑢</m:t>
                        </m:r>
                      </m:sub>
                      <m:sup>
                        <m:r>
                          <a:rPr lang="en-US" altLang="zh-CN" i="1">
                            <a:latin typeface="Cambria Math" panose="02040503050406030204" charset="0"/>
                            <a:cs typeface="Cambria Math" panose="02040503050406030204" charset="0"/>
                          </a:rPr>
                          <m:t>𝑏</m:t>
                        </m:r>
                      </m:sup>
                    </m:sSubSup>
                  </m:oMath>
                </a14:m>
                <a:r>
                  <a:rPr lang="zh-CN" altLang="en-US">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𝑊</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cs typeface="Cambria Math" panose="02040503050406030204" charset="0"/>
                          </a:rPr>
                          <m:t>𝑏</m:t>
                        </m:r>
                      </m:sup>
                    </m:sSubSup>
                  </m:oMath>
                </a14:m>
                <a:r>
                  <a:rPr lang="zh-CN" altLang="en-US">
                    <a:latin typeface="Times New Roman" panose="02020603050405020304" pitchFamily="18" charset="0"/>
                    <a:cs typeface="Times New Roman" panose="02020603050405020304" pitchFamily="18" charset="0"/>
                    <a:sym typeface="+mn-ea"/>
                  </a:rPr>
                  <a:t> </a:t>
                </a:r>
                <a:r>
                  <a:rPr lang="zh-CN" altLang="en-US">
                    <a:latin typeface="Times New Roman" panose="02020603050405020304" pitchFamily="18" charset="0"/>
                    <a:cs typeface="Times New Roman" panose="02020603050405020304" pitchFamily="18" charset="0"/>
                  </a:rPr>
                  <a:t> respectively denote the transformation vector for user </a:t>
                </a:r>
                <a:r>
                  <a:rPr lang="en-US" altLang="zh-CN">
                    <a:latin typeface="Times New Roman" panose="02020603050405020304" pitchFamily="18" charset="0"/>
                    <a:cs typeface="Times New Roman" panose="02020603050405020304" pitchFamily="18" charset="0"/>
                  </a:rPr>
                  <a:t>u</a:t>
                </a:r>
                <a:r>
                  <a:rPr lang="zh-CN" altLang="en-US">
                    <a:latin typeface="Times New Roman" panose="02020603050405020304" pitchFamily="18" charset="0"/>
                    <a:cs typeface="Times New Roman" panose="02020603050405020304" pitchFamily="18" charset="0"/>
                  </a:rPr>
                  <a:t> and item </a:t>
                </a:r>
                <a:r>
                  <a:rPr lang="en-US" altLang="zh-CN">
                    <a:latin typeface="Times New Roman" panose="02020603050405020304" pitchFamily="18" charset="0"/>
                    <a:cs typeface="Times New Roman" panose="02020603050405020304" pitchFamily="18" charset="0"/>
                  </a:rPr>
                  <a:t>i</a:t>
                </a:r>
                <a:r>
                  <a:rPr lang="zh-CN" altLang="en-US">
                    <a:latin typeface="Times New Roman" panose="02020603050405020304" pitchFamily="18" charset="0"/>
                    <a:cs typeface="Times New Roman" panose="02020603050405020304" pitchFamily="18" charset="0"/>
                  </a:rPr>
                  <a:t>.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𝑢</m:t>
                        </m:r>
                      </m:sub>
                      <m:sup>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ea typeface="ＭＳ 明朝" panose="02020609040205080304" charset="-128"/>
                            <a:cs typeface="Cambria Math" panose="02040503050406030204" charset="0"/>
                          </a:rPr>
                          <m:t>1</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ea typeface="ＭＳ 明朝" panose="02020609040205080304" charset="-128"/>
                            <a:cs typeface="Cambria Math" panose="02040503050406030204" charset="0"/>
                          </a:rPr>
                          <m:t>0</m:t>
                        </m:r>
                        <m:r>
                          <a:rPr lang="en-US" altLang="zh-CN" i="1">
                            <a:latin typeface="Cambria Math" panose="02040503050406030204" charset="0"/>
                            <a:ea typeface="ＭＳ 明朝" panose="02020609040205080304" charset="-128"/>
                            <a:cs typeface="Cambria Math" panose="02040503050406030204" charset="0"/>
                          </a:rPr>
                          <m:t>)</m:t>
                        </m:r>
                      </m:sup>
                    </m:sSubSup>
                  </m:oMath>
                </a14:m>
                <a:r>
                  <a:rPr lang="zh-CN" altLang="en-US">
                    <a:latin typeface="Times New Roman" panose="02020603050405020304" pitchFamily="18" charset="0"/>
                    <a:cs typeface="Times New Roman" panose="02020603050405020304" pitchFamily="18" charset="0"/>
                  </a:rPr>
                  <a:t> and </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𝑒</m:t>
                        </m:r>
                      </m:e>
                      <m:sub>
                        <m:r>
                          <a:rPr lang="en-US" altLang="zh-CN" i="1">
                            <a:latin typeface="Cambria Math" panose="02040503050406030204" charset="0"/>
                            <a:cs typeface="Cambria Math" panose="02040503050406030204" charset="0"/>
                          </a:rPr>
                          <m:t>𝑖</m:t>
                        </m:r>
                      </m:sub>
                      <m:sup>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cs typeface="Cambria Math" panose="02040503050406030204" charset="0"/>
                          </a:rPr>
                          <m:t>𝑏</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ea typeface="ＭＳ 明朝" panose="02020609040205080304" charset="-128"/>
                            <a:cs typeface="Cambria Math" panose="02040503050406030204" charset="0"/>
                          </a:rPr>
                          <m:t>1</m:t>
                        </m:r>
                        <m:r>
                          <a:rPr lang="en-US" altLang="zh-CN" i="1">
                            <a:latin typeface="Cambria Math" panose="02040503050406030204" charset="0"/>
                            <a:ea typeface="ＭＳ 明朝" panose="02020609040205080304" charset="-128"/>
                            <a:cs typeface="Cambria Math" panose="02040503050406030204" charset="0"/>
                          </a:rPr>
                          <m:t>,</m:t>
                        </m:r>
                        <m:r>
                          <a:rPr lang="en-US" altLang="zh-CN" i="1">
                            <a:latin typeface="Cambria Math" panose="02040503050406030204" charset="0"/>
                            <a:ea typeface="ＭＳ 明朝" panose="02020609040205080304" charset="-128"/>
                            <a:cs typeface="Cambria Math" panose="02040503050406030204" charset="0"/>
                          </a:rPr>
                          <m:t>0</m:t>
                        </m:r>
                        <m:r>
                          <a:rPr lang="en-US" altLang="zh-CN" i="1">
                            <a:latin typeface="Cambria Math" panose="02040503050406030204" charset="0"/>
                            <a:ea typeface="ＭＳ 明朝" panose="02020609040205080304" charset="-128"/>
                            <a:cs typeface="Cambria Math" panose="02040503050406030204" charset="0"/>
                          </a:rPr>
                          <m:t>)</m:t>
                        </m:r>
                      </m:sup>
                    </m:sSubSup>
                  </m:oMath>
                </a14:m>
                <a:r>
                  <a:rPr lang="zh-CN" altLang="en-US">
                    <a:latin typeface="Times New Roman" panose="02020603050405020304" pitchFamily="18" charset="0"/>
                    <a:cs typeface="Times New Roman" panose="02020603050405020304" pitchFamily="18" charset="0"/>
                  </a:rPr>
                  <a:t> denote the initial embeddings</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363855" y="3446145"/>
                <a:ext cx="11195685" cy="708025"/>
              </a:xfrm>
              <a:prstGeom prst="rect">
                <a:avLst/>
              </a:prstGeom>
              <a:blipFill rotWithShape="1">
                <a:blip r:embed="rId4"/>
                <a:stretch>
                  <a:fillRect/>
                </a:stretch>
              </a:blipFill>
            </p:spPr>
            <p:txBody>
              <a:bodyPr/>
              <a:lstStyle/>
              <a:p>
                <a:r>
                  <a:rPr lang="zh-CN" altLang="en-US">
                    <a:noFill/>
                  </a:rPr>
                  <a:t> </a:t>
                </a:r>
              </a:p>
            </p:txBody>
          </p:sp>
        </mc:Fallback>
      </mc:AlternateContent>
      <p:pic>
        <p:nvPicPr>
          <p:cNvPr id="12" name="图片 11"/>
          <p:cNvPicPr>
            <a:picLocks noChangeAspect="1"/>
          </p:cNvPicPr>
          <p:nvPr/>
        </p:nvPicPr>
        <p:blipFill>
          <a:blip r:embed="rId5"/>
          <a:stretch>
            <a:fillRect/>
          </a:stretch>
        </p:blipFill>
        <p:spPr>
          <a:xfrm>
            <a:off x="216535" y="4795520"/>
            <a:ext cx="3240405" cy="920750"/>
          </a:xfrm>
          <a:prstGeom prst="rect">
            <a:avLst/>
          </a:prstGeom>
        </p:spPr>
      </p:pic>
      <p:sp>
        <p:nvSpPr>
          <p:cNvPr id="14" name="文本框 13"/>
          <p:cNvSpPr txBox="1"/>
          <p:nvPr/>
        </p:nvSpPr>
        <p:spPr>
          <a:xfrm>
            <a:off x="542290" y="5759450"/>
            <a:ext cx="6096000"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The final prediction score is</a:t>
            </a:r>
            <a:endParaRPr lang="zh-CN" altLang="en-US">
              <a:latin typeface="Times New Roman" panose="02020603050405020304" pitchFamily="18" charset="0"/>
              <a:cs typeface="Times New Roman" panose="02020603050405020304" pitchFamily="18" charset="0"/>
            </a:endParaRPr>
          </a:p>
        </p:txBody>
      </p:sp>
      <p:pic>
        <p:nvPicPr>
          <p:cNvPr id="17" name="图片 16"/>
          <p:cNvPicPr>
            <a:picLocks noChangeAspect="1"/>
          </p:cNvPicPr>
          <p:nvPr/>
        </p:nvPicPr>
        <p:blipFill>
          <a:blip r:embed="rId6"/>
          <a:stretch>
            <a:fillRect/>
          </a:stretch>
        </p:blipFill>
        <p:spPr>
          <a:xfrm>
            <a:off x="727075" y="6127750"/>
            <a:ext cx="1924050" cy="704850"/>
          </a:xfrm>
          <a:prstGeom prst="rect">
            <a:avLst/>
          </a:prstGeom>
        </p:spPr>
      </p:pic>
      <p:sp>
        <p:nvSpPr>
          <p:cNvPr id="20" name="文本框 19"/>
          <p:cNvSpPr txBox="1"/>
          <p:nvPr/>
        </p:nvSpPr>
        <p:spPr>
          <a:xfrm>
            <a:off x="4334510" y="5808980"/>
            <a:ext cx="6811010"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rPr>
              <a:t>Using the standard BPR loss, the objective function expression is:</a:t>
            </a:r>
            <a:endParaRPr lang="zh-CN" altLang="en-US">
              <a:latin typeface="Times New Roman" panose="02020603050405020304" pitchFamily="18" charset="0"/>
              <a:cs typeface="Times New Roman" panose="02020603050405020304" pitchFamily="18" charset="0"/>
            </a:endParaRPr>
          </a:p>
        </p:txBody>
      </p:sp>
      <p:sp>
        <p:nvSpPr>
          <p:cNvPr id="19" name="矩形: 圆角 1"/>
          <p:cNvSpPr/>
          <p:nvPr/>
        </p:nvSpPr>
        <p:spPr>
          <a:xfrm>
            <a:off x="4244975" y="5808980"/>
            <a:ext cx="7023735" cy="882015"/>
          </a:xfrm>
          <a:prstGeom prst="roundRect">
            <a:avLst/>
          </a:prstGeom>
          <a:noFill/>
          <a:ln w="12700" cmpd="sng">
            <a:solidFill>
              <a:schemeClr val="accent1">
                <a:shade val="5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文本框 47"/>
          <p:cNvSpPr txBox="1"/>
          <p:nvPr/>
        </p:nvSpPr>
        <p:spPr>
          <a:xfrm>
            <a:off x="8610404" y="6583649"/>
            <a:ext cx="3012363" cy="246221"/>
          </a:xfrm>
          <a:prstGeom prst="rect">
            <a:avLst/>
          </a:prstGeom>
          <a:noFill/>
        </p:spPr>
        <p:txBody>
          <a:bodyPr wrap="none" rtlCol="0">
            <a:spAutoFit/>
          </a:bodyPr>
          <a:lstStyle/>
          <a:p>
            <a:pPr algn="r">
              <a:defRPr/>
            </a:pPr>
            <a:r>
              <a:rPr lang="en-US" altLang="zh-CN"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rPr>
              <a:t>Tsinghua University of China</a:t>
            </a:r>
            <a:endParaRPr lang="zh-CN" altLang="en-US" sz="1000" spc="300" dirty="0">
              <a:solidFill>
                <a:prstClr val="white"/>
              </a:solidFill>
              <a:latin typeface="微软雅黑" panose="020B0503020204020204" pitchFamily="34" charset="-122"/>
              <a:ea typeface="微软雅黑" panose="020B0503020204020204" pitchFamily="34" charset="-122"/>
              <a:cs typeface="Arial" panose="020B0604020202090204" pitchFamily="34" charset="0"/>
            </a:endParaRPr>
          </a:p>
        </p:txBody>
      </p:sp>
      <p:sp>
        <p:nvSpPr>
          <p:cNvPr id="56" name="文本框 55"/>
          <p:cNvSpPr txBox="1"/>
          <p:nvPr/>
        </p:nvSpPr>
        <p:spPr>
          <a:xfrm>
            <a:off x="9137792" y="6583649"/>
            <a:ext cx="2484975" cy="246221"/>
          </a:xfrm>
          <a:prstGeom prst="rect">
            <a:avLst/>
          </a:prstGeom>
          <a:noFill/>
        </p:spPr>
        <p:txBody>
          <a:bodyPr wrap="none" rtlCol="0">
            <a:spAutoFit/>
          </a:bodyPr>
          <a:lstStyle/>
          <a:p>
            <a:pPr algn="r">
              <a:defRPr/>
            </a:pPr>
            <a:r>
              <a:rPr lang="en-US" altLang="zh-CN" sz="1000" spc="300" dirty="0">
                <a:solidFill>
                  <a:prstClr val="white"/>
                </a:solidFill>
                <a:latin typeface="Arial" panose="020B0604020202090204" pitchFamily="34" charset="0"/>
                <a:ea typeface="微软雅黑" panose="020B0503020204020204" pitchFamily="34" charset="-122"/>
                <a:cs typeface="Arial" panose="020B0604020202090204" pitchFamily="34" charset="0"/>
              </a:rPr>
              <a:t>Central South University</a:t>
            </a:r>
            <a:endParaRPr lang="zh-CN" altLang="en-US" sz="1000" spc="300" dirty="0">
              <a:solidFill>
                <a:prstClr val="white"/>
              </a:solidFill>
              <a:latin typeface="Arial" panose="020B0604020202090204" pitchFamily="34" charset="0"/>
              <a:ea typeface="微软雅黑" panose="020B0503020204020204" pitchFamily="34" charset="-122"/>
              <a:cs typeface="Arial" panose="020B0604020202090204" pitchFamily="34" charset="0"/>
            </a:endParaRPr>
          </a:p>
        </p:txBody>
      </p:sp>
      <p:pic>
        <p:nvPicPr>
          <p:cNvPr id="63" name="图片 6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617971" y="135406"/>
            <a:ext cx="1897854" cy="555905"/>
          </a:xfrm>
          <a:prstGeom prst="rect">
            <a:avLst/>
          </a:prstGeom>
        </p:spPr>
      </p:pic>
      <p:sp>
        <p:nvSpPr>
          <p:cNvPr id="4" name="椭圆 3"/>
          <p:cNvSpPr/>
          <p:nvPr/>
        </p:nvSpPr>
        <p:spPr>
          <a:xfrm>
            <a:off x="363540" y="290247"/>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6" name="直接连接符 5"/>
          <p:cNvCxnSpPr>
            <a:stCxn id="4" idx="6"/>
            <a:endCxn id="30" idx="1"/>
          </p:cNvCxnSpPr>
          <p:nvPr/>
        </p:nvCxnSpPr>
        <p:spPr>
          <a:xfrm flipV="1">
            <a:off x="618536" y="413357"/>
            <a:ext cx="300280" cy="1"/>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21" name="椭圆 20"/>
          <p:cNvSpPr/>
          <p:nvPr/>
        </p:nvSpPr>
        <p:spPr>
          <a:xfrm>
            <a:off x="11715476" y="6491316"/>
            <a:ext cx="254996" cy="246221"/>
          </a:xfrm>
          <a:prstGeom prst="ellips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2" name="直接连接符 21"/>
          <p:cNvCxnSpPr>
            <a:endCxn id="21" idx="2"/>
          </p:cNvCxnSpPr>
          <p:nvPr/>
        </p:nvCxnSpPr>
        <p:spPr>
          <a:xfrm>
            <a:off x="9579524" y="6614427"/>
            <a:ext cx="2135952" cy="0"/>
          </a:xfrm>
          <a:prstGeom prst="line">
            <a:avLst/>
          </a:prstGeom>
          <a:ln>
            <a:solidFill>
              <a:srgbClr val="1A6298"/>
            </a:solidFill>
          </a:ln>
        </p:spPr>
        <p:style>
          <a:lnRef idx="3">
            <a:schemeClr val="accent1"/>
          </a:lnRef>
          <a:fillRef idx="0">
            <a:schemeClr val="accent1"/>
          </a:fillRef>
          <a:effectRef idx="2">
            <a:schemeClr val="accent1"/>
          </a:effectRef>
          <a:fontRef idx="minor">
            <a:schemeClr val="tx1"/>
          </a:fontRef>
        </p:style>
      </p:cxnSp>
      <p:sp>
        <p:nvSpPr>
          <p:cNvPr id="30" name="标题占位符 1"/>
          <p:cNvSpPr txBox="1"/>
          <p:nvPr/>
        </p:nvSpPr>
        <p:spPr>
          <a:xfrm>
            <a:off x="918816" y="189980"/>
            <a:ext cx="4199437" cy="446753"/>
          </a:xfrm>
          <a:prstGeom prst="rect">
            <a:avLst/>
          </a:prstGeom>
          <a:ln>
            <a:noFill/>
          </a:ln>
        </p:spPr>
        <p:txBody>
          <a:bodyPr vert="horz" lIns="0" tIns="45720" rIns="91440" bIns="45720"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rPr>
              <a:t>Experiment</a:t>
            </a:r>
            <a:endParaRPr lang="zh-CN" altLang="en-US" sz="2800" dirty="0">
              <a:solidFill>
                <a:sysClr val="windowText" lastClr="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斜纹 13"/>
          <p:cNvSpPr/>
          <p:nvPr/>
        </p:nvSpPr>
        <p:spPr>
          <a:xfrm rot="16200000">
            <a:off x="-22189" y="6619500"/>
            <a:ext cx="260689" cy="216311"/>
          </a:xfrm>
          <a:prstGeom prst="diagStripe">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斜纹 14"/>
          <p:cNvSpPr/>
          <p:nvPr/>
        </p:nvSpPr>
        <p:spPr>
          <a:xfrm rot="16200000">
            <a:off x="-52498" y="6430851"/>
            <a:ext cx="479647" cy="374651"/>
          </a:xfrm>
          <a:prstGeom prst="diagStripe">
            <a:avLst>
              <a:gd name="adj" fmla="val 71702"/>
            </a:avLst>
          </a:prstGeom>
          <a:solidFill>
            <a:srgbClr val="1A62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2"/>
          <a:stretch>
            <a:fillRect/>
          </a:stretch>
        </p:blipFill>
        <p:spPr>
          <a:xfrm>
            <a:off x="0" y="814070"/>
            <a:ext cx="8280400" cy="2366010"/>
          </a:xfrm>
          <a:prstGeom prst="rect">
            <a:avLst/>
          </a:prstGeom>
        </p:spPr>
      </p:pic>
      <p:sp>
        <p:nvSpPr>
          <p:cNvPr id="5" name="矩形 4"/>
          <p:cNvSpPr/>
          <p:nvPr/>
        </p:nvSpPr>
        <p:spPr>
          <a:xfrm>
            <a:off x="6664960" y="1116330"/>
            <a:ext cx="939800" cy="2135505"/>
          </a:xfrm>
          <a:prstGeom prst="rect">
            <a:avLst/>
          </a:prstGeom>
          <a:noFill/>
          <a:ln w="28575" cap="flat" cmpd="sng">
            <a:solidFill>
              <a:srgbClr val="C00000"/>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3" name="文本框 22"/>
          <p:cNvSpPr txBox="1"/>
          <p:nvPr/>
        </p:nvSpPr>
        <p:spPr>
          <a:xfrm>
            <a:off x="8467725" y="944880"/>
            <a:ext cx="3416300" cy="2306955"/>
          </a:xfrm>
          <a:prstGeom prst="rect">
            <a:avLst/>
          </a:prstGeom>
          <a:noFill/>
        </p:spPr>
        <p:txBody>
          <a:bodyPr wrap="square" rtlCol="0" anchor="t">
            <a:spAutoFit/>
          </a:bodyPr>
          <a:p>
            <a:r>
              <a:rPr lang="zh-CN" altLang="en-US">
                <a:solidFill>
                  <a:srgbClr val="FF0000"/>
                </a:solidFill>
                <a:latin typeface="Times New Roman" panose="02020603050405020304" pitchFamily="18" charset="0"/>
                <a:cs typeface="Times New Roman" panose="02020603050405020304" pitchFamily="18" charset="0"/>
              </a:rPr>
              <a:t>Multi-behavioral </a:t>
            </a:r>
            <a:r>
              <a:rPr lang="zh-CN" altLang="en-US">
                <a:latin typeface="Times New Roman" panose="02020603050405020304" pitchFamily="18" charset="0"/>
                <a:cs typeface="Times New Roman" panose="02020603050405020304" pitchFamily="18" charset="0"/>
              </a:rPr>
              <a:t>models can achieve better performance than </a:t>
            </a:r>
            <a:r>
              <a:rPr lang="zh-CN" altLang="en-US">
                <a:solidFill>
                  <a:srgbClr val="FF0000"/>
                </a:solidFill>
                <a:latin typeface="Times New Roman" panose="02020603050405020304" pitchFamily="18" charset="0"/>
                <a:cs typeface="Times New Roman" panose="02020603050405020304" pitchFamily="18" charset="0"/>
              </a:rPr>
              <a:t>single-behavioral</a:t>
            </a:r>
            <a:r>
              <a:rPr lang="zh-CN" altLang="en-US">
                <a:latin typeface="Times New Roman" panose="02020603050405020304" pitchFamily="18" charset="0"/>
                <a:cs typeface="Times New Roman" panose="02020603050405020304" pitchFamily="18" charset="0"/>
              </a:rPr>
              <a:t> models, demonstrating the benefits of using auxiliary behaviors (i.e., viewing and shopping carts) for the prediction of target behaviors (i.e., purchases).</a:t>
            </a:r>
            <a:endParaRPr lang="zh-CN" altLang="en-US">
              <a:latin typeface="Times New Roman" panose="02020603050405020304" pitchFamily="18" charset="0"/>
              <a:cs typeface="Times New Roman" panose="02020603050405020304" pitchFamily="18" charset="0"/>
            </a:endParaRPr>
          </a:p>
        </p:txBody>
      </p:sp>
      <p:sp>
        <p:nvSpPr>
          <p:cNvPr id="24" name="矩形: 圆角 1"/>
          <p:cNvSpPr/>
          <p:nvPr/>
        </p:nvSpPr>
        <p:spPr>
          <a:xfrm>
            <a:off x="8371840" y="814705"/>
            <a:ext cx="3512185" cy="2614295"/>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5" name="图片 24"/>
          <p:cNvPicPr>
            <a:picLocks noChangeAspect="1"/>
          </p:cNvPicPr>
          <p:nvPr/>
        </p:nvPicPr>
        <p:blipFill>
          <a:blip r:embed="rId3"/>
          <a:stretch>
            <a:fillRect/>
          </a:stretch>
        </p:blipFill>
        <p:spPr>
          <a:xfrm>
            <a:off x="127635" y="3580765"/>
            <a:ext cx="4368165" cy="1661795"/>
          </a:xfrm>
          <a:prstGeom prst="rect">
            <a:avLst/>
          </a:prstGeom>
        </p:spPr>
      </p:pic>
      <p:pic>
        <p:nvPicPr>
          <p:cNvPr id="26" name="图片 25"/>
          <p:cNvPicPr>
            <a:picLocks noChangeAspect="1"/>
          </p:cNvPicPr>
          <p:nvPr/>
        </p:nvPicPr>
        <p:blipFill>
          <a:blip r:embed="rId4"/>
          <a:stretch>
            <a:fillRect/>
          </a:stretch>
        </p:blipFill>
        <p:spPr>
          <a:xfrm>
            <a:off x="4615815" y="3580765"/>
            <a:ext cx="5038725" cy="1628775"/>
          </a:xfrm>
          <a:prstGeom prst="rect">
            <a:avLst/>
          </a:prstGeom>
        </p:spPr>
      </p:pic>
      <p:sp>
        <p:nvSpPr>
          <p:cNvPr id="27" name="文本框 26"/>
          <p:cNvSpPr txBox="1"/>
          <p:nvPr/>
        </p:nvSpPr>
        <p:spPr>
          <a:xfrm>
            <a:off x="618490" y="5358130"/>
            <a:ext cx="10699750" cy="1076325"/>
          </a:xfrm>
          <a:prstGeom prst="rect">
            <a:avLst/>
          </a:prstGeom>
        </p:spPr>
        <p:txBody>
          <a:bodyPr wrap="square">
            <a:spAutoFit/>
          </a:bodyPr>
          <a:p>
            <a:pPr marL="0" indent="0"/>
            <a:r>
              <a:rPr lang="en-US" altLang="zh-CN" sz="1600" b="0" i="0">
                <a:solidFill>
                  <a:schemeClr val="tx1"/>
                </a:solidFill>
                <a:latin typeface="Times New Roman" panose="02020603050405020304" pitchFamily="18" charset="0"/>
                <a:ea typeface="Helvetica Neue" panose="02000503000000020004"/>
                <a:cs typeface="Times New Roman" panose="02020603050405020304" pitchFamily="18" charset="0"/>
              </a:rPr>
              <a:t>Through</a:t>
            </a:r>
            <a:r>
              <a:rPr lang="en-US" altLang="zh-CN" sz="1600" b="0" i="0">
                <a:solidFill>
                  <a:srgbClr val="FF0000"/>
                </a:solidFill>
                <a:latin typeface="Times New Roman" panose="02020603050405020304" pitchFamily="18" charset="0"/>
                <a:ea typeface="Helvetica Neue" panose="02000503000000020004"/>
                <a:cs typeface="Times New Roman" panose="02020603050405020304" pitchFamily="18" charset="0"/>
              </a:rPr>
              <a:t> feature transformation</a:t>
            </a:r>
            <a:r>
              <a:rPr lang="en-US" altLang="zh-CN" sz="1600" b="0" i="0">
                <a:solidFill>
                  <a:schemeClr val="tx1"/>
                </a:solidFill>
                <a:latin typeface="Times New Roman" panose="02020603050405020304" pitchFamily="18" charset="0"/>
                <a:ea typeface="Helvetica Neue" panose="02000503000000020004"/>
                <a:cs typeface="Times New Roman" panose="02020603050405020304" pitchFamily="18" charset="0"/>
              </a:rPr>
              <a:t>, MB-CGCN on BeiBei rRecall@20 and NDCG@20 The relative improvement rates are 9.0% and 5.8%, respectively, and the relative improvement rates on Tmall are 0.7% and 6.7%, respectively. The results demonstrate the effectiveness of feature transformation schemes in extracting useful information from early behaviors to assist in learning user and item embeddings in later behaviors.</a:t>
            </a:r>
            <a:endParaRPr lang="en-US" altLang="zh-CN" sz="1600" b="0" i="0">
              <a:solidFill>
                <a:schemeClr val="tx1"/>
              </a:solidFill>
              <a:latin typeface="Times New Roman" panose="02020603050405020304" pitchFamily="18" charset="0"/>
              <a:ea typeface="Helvetica Neue" panose="02000503000000020004"/>
              <a:cs typeface="Times New Roman" panose="02020603050405020304" pitchFamily="18" charset="0"/>
            </a:endParaRPr>
          </a:p>
        </p:txBody>
      </p:sp>
      <p:sp>
        <p:nvSpPr>
          <p:cNvPr id="28" name="矩形: 圆角 1"/>
          <p:cNvSpPr/>
          <p:nvPr/>
        </p:nvSpPr>
        <p:spPr>
          <a:xfrm>
            <a:off x="363855" y="5387975"/>
            <a:ext cx="11061700" cy="1103630"/>
          </a:xfrm>
          <a:prstGeom prst="roundRect">
            <a:avLst/>
          </a:prstGeom>
          <a:noFill/>
          <a:ln w="12700" cmpd="sng">
            <a:solidFill>
              <a:schemeClr val="accent1">
                <a:shade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tags/tag1.xml><?xml version="1.0" encoding="utf-8"?>
<p:tagLst xmlns:p="http://schemas.openxmlformats.org/presentationml/2006/main">
  <p:tag name="commondata" val="eyJoZGlkIjoiNGE5NGQ1NTZlZjc1MDJiOGU4NjMyNTFmNmZlODE3NDc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8332</Words>
  <Application>WPS 演示</Application>
  <PresentationFormat>宽屏</PresentationFormat>
  <Paragraphs>142</Paragraphs>
  <Slides>12</Slides>
  <Notes>13</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12</vt:i4>
      </vt:variant>
    </vt:vector>
  </HeadingPairs>
  <TitlesOfParts>
    <vt:vector size="41" baseType="lpstr">
      <vt:lpstr>Arial</vt:lpstr>
      <vt:lpstr>宋体</vt:lpstr>
      <vt:lpstr>Wingdings</vt:lpstr>
      <vt:lpstr>微软雅黑</vt:lpstr>
      <vt:lpstr>Times New Roman</vt:lpstr>
      <vt:lpstr>汉仪旗黑</vt:lpstr>
      <vt:lpstr>Arial</vt:lpstr>
      <vt:lpstr>Calibri</vt:lpstr>
      <vt:lpstr>Calibri</vt:lpstr>
      <vt:lpstr>Times New Roman Regular</vt:lpstr>
      <vt:lpstr>DejaVu Math TeX Gyre</vt:lpstr>
      <vt:lpstr>Wingdings</vt:lpstr>
      <vt:lpstr>Cambria Math</vt:lpstr>
      <vt:lpstr>ＭＳ 明朝</vt:lpstr>
      <vt:lpstr>Helvetica Neue</vt:lpstr>
      <vt:lpstr>方正宋刻本秀楷简体</vt:lpstr>
      <vt:lpstr>汉仪书宋二KW</vt:lpstr>
      <vt:lpstr>宋体</vt:lpstr>
      <vt:lpstr>Arial Unicode MS</vt:lpstr>
      <vt:lpstr>等线</vt:lpstr>
      <vt:lpstr>汉仪中等线KW</vt:lpstr>
      <vt:lpstr>Helvetica Neue</vt:lpstr>
      <vt:lpstr>Kingsoft Math</vt:lpstr>
      <vt:lpstr>BatangChe</vt:lpstr>
      <vt:lpstr>Apple SD Gothic Neo</vt:lpstr>
      <vt:lpstr>DejaVuMathTeXGyre</vt:lpstr>
      <vt:lpstr>Hiragino Sans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林丰 罗</dc:creator>
  <cp:lastModifiedBy>Decade</cp:lastModifiedBy>
  <cp:revision>208</cp:revision>
  <dcterms:created xsi:type="dcterms:W3CDTF">2024-09-11T06:08:48Z</dcterms:created>
  <dcterms:modified xsi:type="dcterms:W3CDTF">2024-09-11T06:08:48Z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C543EEFDB5104411880D42683DF069EE_13</vt:lpwstr>
  </property>
  <property fmtid="{D5CDD505-2E9C-101B-9397-08002B2CF9AE}" pid="3" name="KSOProductBuildVer">
    <vt:lpwstr>2052-6.9.0.8865</vt:lpwstr>
  </property>
</Properties>
</file>