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3"/>
  </p:notesMasterIdLst>
  <p:sldIdLst>
    <p:sldId id="3726" r:id="rId3"/>
    <p:sldId id="3630" r:id="rId4"/>
    <p:sldId id="3615" r:id="rId5"/>
    <p:sldId id="3727" r:id="rId6"/>
    <p:sldId id="3623" r:id="rId7"/>
    <p:sldId id="3684" r:id="rId8"/>
    <p:sldId id="3701" r:id="rId9"/>
    <p:sldId id="3713" r:id="rId10"/>
    <p:sldId id="3717" r:id="rId11"/>
    <p:sldId id="3719" r:id="rId12"/>
    <p:sldId id="3718" r:id="rId13"/>
    <p:sldId id="3720" r:id="rId14"/>
    <p:sldId id="3715" r:id="rId15"/>
    <p:sldId id="3632" r:id="rId16"/>
    <p:sldId id="3723" r:id="rId17"/>
    <p:sldId id="3728" r:id="rId18"/>
    <p:sldId id="3729" r:id="rId19"/>
    <p:sldId id="3730" r:id="rId20"/>
    <p:sldId id="3714" r:id="rId21"/>
    <p:sldId id="3645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啸楠 王" initials="啸王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EFA"/>
    <a:srgbClr val="1A6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56" autoAdjust="0"/>
    <p:restoredTop sz="86978"/>
  </p:normalViewPr>
  <p:slideViewPr>
    <p:cSldViewPr snapToGrid="0">
      <p:cViewPr varScale="1">
        <p:scale>
          <a:sx n="74" d="100"/>
          <a:sy n="74" d="100"/>
        </p:scale>
        <p:origin x="6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EC4E-2C54-4268-ADB4-DAF232CBCBDF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FDBB5-9AD0-4915-9874-41713F8742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11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989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670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13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502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14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15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567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16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0281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17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7160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18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4201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19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340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5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6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7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8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9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25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10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85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9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90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730" indent="0">
              <a:buNone/>
              <a:defRPr sz="2000"/>
            </a:lvl6pPr>
            <a:lvl7pPr marL="2741930" indent="0">
              <a:buNone/>
              <a:defRPr sz="2000"/>
            </a:lvl7pPr>
            <a:lvl8pPr marL="3198495" indent="0">
              <a:buNone/>
              <a:defRPr sz="2000"/>
            </a:lvl8pPr>
            <a:lvl9pPr marL="3655695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EF06-2174-4056-AE19-36684AA5D270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7732-9016-40D7-958B-C0E2D950DBD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2DE3-FE0A-428A-AB10-325226F2F564}" type="datetimeFigureOut">
              <a:rPr lang="zh-CN" altLang="en-US" smtClean="0"/>
              <a:t>2024/9/11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Click="0" advTm="1000">
    <p:randomBar dir="vert"/>
  </p:transition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file:////var/folders/6w/0ftrt2wj1sx03zt3_zycm4_c0000gn/T/com.microsoft.Powerpoint/converted_emf.emf" TargetMode="Externa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6w/0ftrt2wj1sx03zt3_zycm4_c0000gn/T/com.microsoft.Powerpoint/converted_emf.emf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33" name="圆角矩形 32"/>
          <p:cNvSpPr/>
          <p:nvPr/>
        </p:nvSpPr>
        <p:spPr>
          <a:xfrm>
            <a:off x="6726879" y="1134124"/>
            <a:ext cx="5458771" cy="1814651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-6350" y="1959963"/>
            <a:ext cx="12192000" cy="2207895"/>
          </a:xfrm>
          <a:prstGeom prst="rect">
            <a:avLst/>
          </a:prstGeom>
          <a:solidFill>
            <a:srgbClr val="1A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latin typeface="+mj-ea"/>
                <a:ea typeface="+mj-ea"/>
              </a:rPr>
              <a:t>                    </a:t>
            </a:r>
            <a:r>
              <a:rPr lang="en-GB" altLang="zh-CN" sz="3200" b="1" dirty="0">
                <a:latin typeface="+mj-ea"/>
                <a:ea typeface="+mj-ea"/>
              </a:rPr>
              <a:t>   </a:t>
            </a:r>
            <a:r>
              <a:rPr lang="en-US" altLang="en-GB" sz="3200" b="1" dirty="0">
                <a:latin typeface="+mj-ea"/>
                <a:ea typeface="+mj-ea"/>
              </a:rPr>
              <a:t>   TIMESNET: TEMPORAL 2D-VARIATION     </a:t>
            </a:r>
          </a:p>
          <a:p>
            <a:r>
              <a:rPr lang="en-US" altLang="en-GB" sz="3200" b="1" dirty="0">
                <a:latin typeface="+mj-ea"/>
                <a:ea typeface="+mj-ea"/>
              </a:rPr>
              <a:t>                          MODELING FOR GENERAL TIME SERIES               </a:t>
            </a:r>
          </a:p>
          <a:p>
            <a:r>
              <a:rPr lang="en-US" altLang="en-GB" sz="3200" b="1" dirty="0">
                <a:latin typeface="+mj-ea"/>
                <a:ea typeface="+mj-ea"/>
              </a:rPr>
              <a:t>                          ANALYSIS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 </a:t>
            </a:r>
            <a:r>
              <a:rPr lang="en-US" altLang="zh-CN" sz="1600" b="1" dirty="0">
                <a:latin typeface="Calibri" panose="020F0502020204030204" charset="0"/>
                <a:ea typeface="微软雅黑" panose="020B0503020204020204" pitchFamily="34" charset="-122"/>
                <a:cs typeface="Calibri" panose="020F0502020204030204" charset="0"/>
              </a:rPr>
              <a:t>2023 ICLR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algn="r"/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137712" y="4914938"/>
            <a:ext cx="214672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汇报人：蒲思孚</a:t>
            </a:r>
            <a:endParaRPr lang="en-US" altLang="zh-CN" b="1" dirty="0">
              <a:solidFill>
                <a:srgbClr val="453D3A"/>
              </a:solidFill>
            </a:endParaRPr>
          </a:p>
          <a:p>
            <a:endParaRPr lang="en-US" altLang="zh-CN" b="1" dirty="0">
              <a:solidFill>
                <a:srgbClr val="453D3A"/>
              </a:solidFill>
            </a:endParaRPr>
          </a:p>
          <a:p>
            <a:r>
              <a:rPr lang="zh-CN" altLang="en-US" b="1" dirty="0">
                <a:solidFill>
                  <a:srgbClr val="453D3A"/>
                </a:solidFill>
              </a:rPr>
              <a:t>日期：</a:t>
            </a:r>
            <a:r>
              <a:rPr lang="en-US" altLang="zh-CN" b="1" dirty="0">
                <a:solidFill>
                  <a:srgbClr val="453D3A"/>
                </a:solidFill>
              </a:rPr>
              <a:t>2024.9.11 </a:t>
            </a:r>
          </a:p>
        </p:txBody>
      </p:sp>
      <p:pic>
        <p:nvPicPr>
          <p:cNvPr id="25" name="图片 24" descr="201591622512334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3370" y="2062602"/>
            <a:ext cx="2466589" cy="200436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22195" y="701483"/>
            <a:ext cx="63500" cy="762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BA06EE8-EAFD-B929-AEFB-D369A7124B2A}"/>
              </a:ext>
            </a:extLst>
          </p:cNvPr>
          <p:cNvSpPr txBox="1"/>
          <p:nvPr/>
        </p:nvSpPr>
        <p:spPr>
          <a:xfrm>
            <a:off x="2389910" y="5077545"/>
            <a:ext cx="527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作者：</a:t>
            </a:r>
            <a:r>
              <a:rPr lang="en-US" altLang="zh-CN" b="1" dirty="0" err="1"/>
              <a:t>Haixu</a:t>
            </a:r>
            <a:r>
              <a:rPr lang="en-US" altLang="zh-CN" b="1" dirty="0"/>
              <a:t> Wu∗,</a:t>
            </a:r>
            <a:r>
              <a:rPr lang="en-US" altLang="zh-CN" b="1" dirty="0" err="1"/>
              <a:t>Tengge</a:t>
            </a:r>
            <a:r>
              <a:rPr lang="en-US" altLang="zh-CN" b="1" dirty="0"/>
              <a:t> </a:t>
            </a:r>
            <a:r>
              <a:rPr lang="en-US" altLang="zh-CN" b="1" dirty="0" err="1"/>
              <a:t>Hu∗,Yong</a:t>
            </a:r>
            <a:r>
              <a:rPr lang="en-US" altLang="zh-CN" b="1" dirty="0"/>
              <a:t> </a:t>
            </a:r>
            <a:r>
              <a:rPr lang="en-US" altLang="zh-CN" b="1" dirty="0" err="1"/>
              <a:t>Liu∗,Hang</a:t>
            </a:r>
            <a:r>
              <a:rPr lang="en-US" altLang="zh-CN" b="1" dirty="0"/>
              <a:t> Zhou, </a:t>
            </a:r>
            <a:r>
              <a:rPr lang="en-US" altLang="zh-CN" b="1" dirty="0" err="1"/>
              <a:t>Jianmin</a:t>
            </a:r>
            <a:r>
              <a:rPr lang="en-US" altLang="zh-CN" b="1" dirty="0"/>
              <a:t> Wang, </a:t>
            </a:r>
            <a:r>
              <a:rPr lang="en-US" altLang="zh-CN" b="1" dirty="0" err="1"/>
              <a:t>Mingsheng</a:t>
            </a:r>
            <a:r>
              <a:rPr lang="en-US" altLang="zh-CN" b="1" dirty="0"/>
              <a:t> Long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141"/>
    </mc:Choice>
    <mc:Fallback>
      <p:transition spd="slow" advTm="141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Method &amp; Model</a:t>
            </a:r>
            <a:endParaRPr lang="en-US" altLang="zh-CN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8AD86DE-EAD9-D0A8-9DC5-8131F40C5C10}"/>
              </a:ext>
            </a:extLst>
          </p:cNvPr>
          <p:cNvSpPr txBox="1"/>
          <p:nvPr/>
        </p:nvSpPr>
        <p:spPr>
          <a:xfrm>
            <a:off x="768372" y="893099"/>
            <a:ext cx="5327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55" dirty="0">
                <a:solidFill>
                  <a:srgbClr val="17468F"/>
                </a:solidFill>
                <a:latin typeface="+mn-ea"/>
                <a:cs typeface="Arial"/>
              </a:rPr>
              <a:t>TIMESBLOCK</a:t>
            </a:r>
            <a:r>
              <a:rPr lang="en-US" altLang="zh-CN" sz="2800" spc="55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:</a:t>
            </a:r>
            <a:endParaRPr lang="zh-CN" altLang="en-US" sz="28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E5F08A-4249-E450-4A76-42DCC811B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493" y="1672938"/>
            <a:ext cx="5862680" cy="40514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D6EC00-CDA8-1FD2-4DCE-ADBB10C58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9785" y="1116165"/>
            <a:ext cx="5305425" cy="14478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FC88BCA-70F9-CDC7-700E-67012CF1ADB0}"/>
              </a:ext>
            </a:extLst>
          </p:cNvPr>
          <p:cNvSpPr txBox="1"/>
          <p:nvPr/>
        </p:nvSpPr>
        <p:spPr>
          <a:xfrm>
            <a:off x="6849194" y="5367050"/>
            <a:ext cx="2036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72EFA"/>
                </a:solidFill>
              </a:rPr>
              <a:t>一维</a:t>
            </a:r>
            <a:r>
              <a:rPr lang="zh-CN" altLang="en-US" sz="2400" dirty="0"/>
              <a:t>        </a:t>
            </a:r>
            <a:r>
              <a:rPr lang="zh-CN" altLang="en-US" sz="2400" dirty="0">
                <a:solidFill>
                  <a:srgbClr val="072EFA"/>
                </a:solidFill>
              </a:rPr>
              <a:t>二维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24DF082A-F10B-9426-2132-C1D4058DC522}"/>
              </a:ext>
            </a:extLst>
          </p:cNvPr>
          <p:cNvSpPr/>
          <p:nvPr/>
        </p:nvSpPr>
        <p:spPr>
          <a:xfrm rot="16200000" flipV="1">
            <a:off x="7637378" y="5051236"/>
            <a:ext cx="341432" cy="2901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105D6C-443B-12E3-2B65-DAE8C7862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9030" y="5927887"/>
            <a:ext cx="5495589" cy="46166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A58CEF4-73E0-E8DC-99DA-86C4487600E9}"/>
              </a:ext>
            </a:extLst>
          </p:cNvPr>
          <p:cNvSpPr txBox="1"/>
          <p:nvPr/>
        </p:nvSpPr>
        <p:spPr>
          <a:xfrm>
            <a:off x="6789785" y="3590031"/>
            <a:ext cx="2036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72EFA"/>
                </a:solidFill>
              </a:rPr>
              <a:t>二维</a:t>
            </a:r>
            <a:r>
              <a:rPr lang="zh-CN" altLang="en-US" sz="2400" dirty="0"/>
              <a:t>         </a:t>
            </a:r>
            <a:r>
              <a:rPr lang="zh-CN" altLang="en-US" sz="2400" dirty="0">
                <a:solidFill>
                  <a:srgbClr val="072EFA"/>
                </a:solidFill>
              </a:rPr>
              <a:t>一维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31E6CE5-327A-8F6A-428D-012B622AD242}"/>
              </a:ext>
            </a:extLst>
          </p:cNvPr>
          <p:cNvSpPr txBox="1"/>
          <p:nvPr/>
        </p:nvSpPr>
        <p:spPr>
          <a:xfrm>
            <a:off x="6578115" y="4505148"/>
            <a:ext cx="3295461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提取二维时序变化表征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51ECB99-6A65-957C-1CCB-61EA4CD8A693}"/>
              </a:ext>
            </a:extLst>
          </p:cNvPr>
          <p:cNvCxnSpPr/>
          <p:nvPr/>
        </p:nvCxnSpPr>
        <p:spPr>
          <a:xfrm>
            <a:off x="7592094" y="5605456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93536C7-A9E9-FAB5-6A15-0E5F3F42E00B}"/>
              </a:ext>
            </a:extLst>
          </p:cNvPr>
          <p:cNvCxnSpPr/>
          <p:nvPr/>
        </p:nvCxnSpPr>
        <p:spPr>
          <a:xfrm>
            <a:off x="7559570" y="3820863"/>
            <a:ext cx="432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箭头: 右 14">
            <a:extLst>
              <a:ext uri="{FF2B5EF4-FFF2-40B4-BE49-F238E27FC236}">
                <a16:creationId xmlns:a16="http://schemas.microsoft.com/office/drawing/2014/main" id="{F1C769CE-AD99-A110-F978-A70AA84250D5}"/>
              </a:ext>
            </a:extLst>
          </p:cNvPr>
          <p:cNvSpPr/>
          <p:nvPr/>
        </p:nvSpPr>
        <p:spPr>
          <a:xfrm rot="16200000" flipV="1">
            <a:off x="7579179" y="4038259"/>
            <a:ext cx="341432" cy="2901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E3FB0E8-18CC-89BC-46D1-C7122510060D}"/>
              </a:ext>
            </a:extLst>
          </p:cNvPr>
          <p:cNvSpPr/>
          <p:nvPr/>
        </p:nvSpPr>
        <p:spPr>
          <a:xfrm rot="16200000" flipV="1">
            <a:off x="7539200" y="3295559"/>
            <a:ext cx="341432" cy="2901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2D8889-97A4-C4D5-08BA-1BD997AE03CE}"/>
              </a:ext>
            </a:extLst>
          </p:cNvPr>
          <p:cNvSpPr txBox="1"/>
          <p:nvPr/>
        </p:nvSpPr>
        <p:spPr>
          <a:xfrm>
            <a:off x="6538838" y="2768830"/>
            <a:ext cx="203661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自适应融合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EC25764-5B49-4B50-4161-1FDF0DA9C8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5845" y="3987504"/>
            <a:ext cx="3689161" cy="49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348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575"/>
    </mc:Choice>
    <mc:Fallback>
      <p:transition spd="slow" advTm="6857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Method &amp; Model</a:t>
            </a:r>
            <a:endParaRPr lang="en-US" altLang="zh-CN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8AD86DE-EAD9-D0A8-9DC5-8131F40C5C10}"/>
              </a:ext>
            </a:extLst>
          </p:cNvPr>
          <p:cNvSpPr txBox="1"/>
          <p:nvPr/>
        </p:nvSpPr>
        <p:spPr>
          <a:xfrm>
            <a:off x="768372" y="893099"/>
            <a:ext cx="5327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55" dirty="0">
                <a:solidFill>
                  <a:srgbClr val="17468F"/>
                </a:solidFill>
                <a:latin typeface="+mn-ea"/>
                <a:cs typeface="Arial"/>
              </a:rPr>
              <a:t>Inception</a:t>
            </a:r>
            <a:r>
              <a:rPr lang="en-US" altLang="zh-CN" sz="2800" spc="55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:</a:t>
            </a:r>
            <a:endParaRPr lang="zh-CN" altLang="en-US" sz="28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CF2905-6BB8-31F7-4BA6-46F672CD6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7275" y="1429968"/>
            <a:ext cx="75247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0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423"/>
    </mc:Choice>
    <mc:Fallback>
      <p:transition spd="slow" advTm="1642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Method &amp; Model</a:t>
            </a:r>
            <a:endParaRPr lang="en-US" altLang="zh-CN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8AD86DE-EAD9-D0A8-9DC5-8131F40C5C10}"/>
              </a:ext>
            </a:extLst>
          </p:cNvPr>
          <p:cNvSpPr txBox="1"/>
          <p:nvPr/>
        </p:nvSpPr>
        <p:spPr>
          <a:xfrm>
            <a:off x="768372" y="950159"/>
            <a:ext cx="5327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55" dirty="0">
                <a:solidFill>
                  <a:srgbClr val="17468F"/>
                </a:solidFill>
                <a:latin typeface="+mn-ea"/>
                <a:cs typeface="Arial"/>
              </a:rPr>
              <a:t>TIMESBLOCK</a:t>
            </a:r>
            <a:r>
              <a:rPr lang="zh-CN" altLang="en-US" sz="2400" spc="55" dirty="0">
                <a:solidFill>
                  <a:srgbClr val="17468F"/>
                </a:solidFill>
                <a:latin typeface="+mn-ea"/>
                <a:cs typeface="Arial"/>
              </a:rPr>
              <a:t>堆叠</a:t>
            </a:r>
            <a:r>
              <a:rPr lang="en-US" altLang="zh-CN" sz="2400" spc="75" dirty="0">
                <a:solidFill>
                  <a:srgbClr val="17468F"/>
                </a:solidFill>
                <a:latin typeface="+mn-ea"/>
                <a:cs typeface="Arial"/>
              </a:rPr>
              <a:t> </a:t>
            </a:r>
            <a:r>
              <a:rPr lang="en-US" altLang="zh-CN" sz="2800" spc="75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:</a:t>
            </a:r>
            <a:endParaRPr lang="zh-CN" altLang="en-US" sz="28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61ADAD5-F6CA-15EC-E947-B19F6973D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96" y="1699371"/>
            <a:ext cx="6238875" cy="4114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D44574-0BC9-CF8A-536F-B7F1FC87B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659" y="936272"/>
            <a:ext cx="5000625" cy="6572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3882754-D65A-A091-2FD9-6194872500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9221" y="2011362"/>
            <a:ext cx="40481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92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709"/>
    </mc:Choice>
    <mc:Fallback>
      <p:transition spd="slow" advTm="970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Experiments &amp; Results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object 3">
            <a:extLst>
              <a:ext uri="{FF2B5EF4-FFF2-40B4-BE49-F238E27FC236}">
                <a16:creationId xmlns:a16="http://schemas.microsoft.com/office/drawing/2014/main" id="{A4E4BE5E-AE92-A598-B4A3-65FBD0C31814}"/>
              </a:ext>
            </a:extLst>
          </p:cNvPr>
          <p:cNvSpPr txBox="1">
            <a:spLocks/>
          </p:cNvSpPr>
          <p:nvPr/>
        </p:nvSpPr>
        <p:spPr>
          <a:xfrm>
            <a:off x="851338" y="984002"/>
            <a:ext cx="3988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 b="1" dirty="0">
                <a:latin typeface="+mn-ea"/>
                <a:ea typeface="+mn-ea"/>
                <a:cs typeface="微软雅黑"/>
              </a:rPr>
              <a:t>实验</a:t>
            </a:r>
            <a:r>
              <a:rPr lang="zh-CN" altLang="en-US" sz="2400" b="1" dirty="0">
                <a:latin typeface="+mn-ea"/>
                <a:ea typeface="+mn-ea"/>
              </a:rPr>
              <a:t>结果</a:t>
            </a:r>
            <a:r>
              <a:rPr lang="en-US" altLang="zh-CN" sz="2400" b="1" dirty="0">
                <a:latin typeface="+mn-ea"/>
                <a:ea typeface="+mn-ea"/>
              </a:rPr>
              <a:t>:</a:t>
            </a:r>
            <a:endParaRPr lang="zh-CN" altLang="en-US" sz="2400" b="1" dirty="0">
              <a:latin typeface="+mn-ea"/>
              <a:ea typeface="+mn-ea"/>
              <a:cs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D3F3EF-E648-9D41-1896-1D1B8C075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632" y="1354380"/>
            <a:ext cx="7515225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26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447"/>
    </mc:Choice>
    <mc:Fallback>
      <p:transition spd="slow" advTm="2044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Experiments &amp; Results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object 3">
            <a:extLst>
              <a:ext uri="{FF2B5EF4-FFF2-40B4-BE49-F238E27FC236}">
                <a16:creationId xmlns:a16="http://schemas.microsoft.com/office/drawing/2014/main" id="{C235DA8F-2FCA-4265-D45D-5BA6D21F58A4}"/>
              </a:ext>
            </a:extLst>
          </p:cNvPr>
          <p:cNvSpPr txBox="1"/>
          <p:nvPr/>
        </p:nvSpPr>
        <p:spPr>
          <a:xfrm>
            <a:off x="929104" y="978249"/>
            <a:ext cx="3683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 err="1">
                <a:latin typeface="+mn-ea"/>
                <a:cs typeface="微软雅黑"/>
              </a:rPr>
              <a:t>实验评估</a:t>
            </a:r>
            <a:r>
              <a:rPr sz="2400" b="1" dirty="0">
                <a:latin typeface="+mn-ea"/>
                <a:cs typeface="微软雅黑"/>
              </a:rPr>
              <a:t>：</a:t>
            </a:r>
            <a:r>
              <a:rPr lang="zh-CN" altLang="en-US" sz="2400" b="1" dirty="0">
                <a:latin typeface="+mn-ea"/>
                <a:cs typeface="微软雅黑"/>
              </a:rPr>
              <a:t>长期预测</a:t>
            </a:r>
            <a:endParaRPr sz="2400" dirty="0">
              <a:latin typeface="+mn-ea"/>
              <a:cs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93351A-43D0-DD34-51DD-8043D5916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369" y="1587244"/>
            <a:ext cx="8734425" cy="4629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189"/>
    </mc:Choice>
    <mc:Fallback>
      <p:transition spd="slow" advTm="2018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Experiments &amp; Results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object 3">
            <a:extLst>
              <a:ext uri="{FF2B5EF4-FFF2-40B4-BE49-F238E27FC236}">
                <a16:creationId xmlns:a16="http://schemas.microsoft.com/office/drawing/2014/main" id="{C235DA8F-2FCA-4265-D45D-5BA6D21F58A4}"/>
              </a:ext>
            </a:extLst>
          </p:cNvPr>
          <p:cNvSpPr txBox="1"/>
          <p:nvPr/>
        </p:nvSpPr>
        <p:spPr>
          <a:xfrm>
            <a:off x="929104" y="978249"/>
            <a:ext cx="3683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 err="1">
                <a:latin typeface="+mn-ea"/>
                <a:cs typeface="微软雅黑"/>
              </a:rPr>
              <a:t>实验评估</a:t>
            </a:r>
            <a:r>
              <a:rPr sz="2400" b="1" dirty="0">
                <a:latin typeface="+mn-ea"/>
                <a:cs typeface="微软雅黑"/>
              </a:rPr>
              <a:t>：</a:t>
            </a:r>
            <a:r>
              <a:rPr lang="zh-CN" altLang="en-US" sz="2400" b="1" dirty="0">
                <a:latin typeface="+mn-ea"/>
                <a:cs typeface="微软雅黑"/>
              </a:rPr>
              <a:t>短期预测</a:t>
            </a:r>
            <a:endParaRPr sz="2400" dirty="0">
              <a:latin typeface="+mn-ea"/>
              <a:cs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FEF977-BF78-CF79-CCC8-FECB66786C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1554" y="1598058"/>
            <a:ext cx="8848725" cy="20383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3E8FAA4-FB3C-DCD6-C23D-DC8D20FEC6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766" y="4087523"/>
            <a:ext cx="849630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59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567"/>
    </mc:Choice>
    <mc:Fallback>
      <p:transition spd="slow" advTm="2356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Experiments &amp; Results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object 3">
            <a:extLst>
              <a:ext uri="{FF2B5EF4-FFF2-40B4-BE49-F238E27FC236}">
                <a16:creationId xmlns:a16="http://schemas.microsoft.com/office/drawing/2014/main" id="{C235DA8F-2FCA-4265-D45D-5BA6D21F58A4}"/>
              </a:ext>
            </a:extLst>
          </p:cNvPr>
          <p:cNvSpPr txBox="1"/>
          <p:nvPr/>
        </p:nvSpPr>
        <p:spPr>
          <a:xfrm>
            <a:off x="929104" y="978249"/>
            <a:ext cx="3683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 err="1">
                <a:latin typeface="+mn-ea"/>
                <a:cs typeface="微软雅黑"/>
              </a:rPr>
              <a:t>实验评估</a:t>
            </a:r>
            <a:r>
              <a:rPr sz="2400" b="1" dirty="0">
                <a:latin typeface="+mn-ea"/>
                <a:cs typeface="微软雅黑"/>
              </a:rPr>
              <a:t>：</a:t>
            </a:r>
            <a:r>
              <a:rPr lang="zh-CN" altLang="en-US" sz="2400" b="1" dirty="0">
                <a:latin typeface="+mn-ea"/>
                <a:cs typeface="微软雅黑"/>
              </a:rPr>
              <a:t>插补</a:t>
            </a:r>
            <a:endParaRPr sz="2400" dirty="0">
              <a:latin typeface="+mn-ea"/>
              <a:cs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6D43AE-DAF6-68A8-8910-F18EF2021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137" y="1587244"/>
            <a:ext cx="112490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4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089"/>
    </mc:Choice>
    <mc:Fallback>
      <p:transition spd="slow" advTm="808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Experiments &amp; Results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object 3">
            <a:extLst>
              <a:ext uri="{FF2B5EF4-FFF2-40B4-BE49-F238E27FC236}">
                <a16:creationId xmlns:a16="http://schemas.microsoft.com/office/drawing/2014/main" id="{C235DA8F-2FCA-4265-D45D-5BA6D21F58A4}"/>
              </a:ext>
            </a:extLst>
          </p:cNvPr>
          <p:cNvSpPr txBox="1"/>
          <p:nvPr/>
        </p:nvSpPr>
        <p:spPr>
          <a:xfrm>
            <a:off x="929104" y="978249"/>
            <a:ext cx="3683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 err="1">
                <a:latin typeface="+mn-ea"/>
                <a:cs typeface="微软雅黑"/>
              </a:rPr>
              <a:t>实验评估</a:t>
            </a:r>
            <a:r>
              <a:rPr sz="2400" b="1" dirty="0">
                <a:latin typeface="+mn-ea"/>
                <a:cs typeface="微软雅黑"/>
              </a:rPr>
              <a:t>：</a:t>
            </a:r>
            <a:r>
              <a:rPr lang="zh-CN" altLang="en-US" sz="2400" b="1" dirty="0">
                <a:latin typeface="+mn-ea"/>
                <a:cs typeface="微软雅黑"/>
              </a:rPr>
              <a:t>分类</a:t>
            </a:r>
            <a:endParaRPr sz="2400" dirty="0">
              <a:latin typeface="+mn-ea"/>
              <a:cs typeface="微软雅黑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F64F0C-2116-A456-B47E-A3DE0286A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921" y="1559879"/>
            <a:ext cx="69627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911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995"/>
    </mc:Choice>
    <mc:Fallback>
      <p:transition spd="slow" advTm="1999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Experiments &amp; Results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object 3">
            <a:extLst>
              <a:ext uri="{FF2B5EF4-FFF2-40B4-BE49-F238E27FC236}">
                <a16:creationId xmlns:a16="http://schemas.microsoft.com/office/drawing/2014/main" id="{C235DA8F-2FCA-4265-D45D-5BA6D21F58A4}"/>
              </a:ext>
            </a:extLst>
          </p:cNvPr>
          <p:cNvSpPr txBox="1"/>
          <p:nvPr/>
        </p:nvSpPr>
        <p:spPr>
          <a:xfrm>
            <a:off x="929104" y="978249"/>
            <a:ext cx="3683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 err="1">
                <a:latin typeface="+mn-ea"/>
                <a:cs typeface="微软雅黑"/>
              </a:rPr>
              <a:t>实验评估</a:t>
            </a:r>
            <a:r>
              <a:rPr sz="2400" b="1" dirty="0">
                <a:latin typeface="+mn-ea"/>
                <a:cs typeface="微软雅黑"/>
              </a:rPr>
              <a:t>：</a:t>
            </a:r>
            <a:r>
              <a:rPr lang="zh-CN" altLang="en-US" sz="2400" b="1" dirty="0">
                <a:latin typeface="+mn-ea"/>
                <a:cs typeface="微软雅黑"/>
              </a:rPr>
              <a:t>异常检测</a:t>
            </a:r>
            <a:endParaRPr sz="2400" dirty="0">
              <a:latin typeface="+mn-ea"/>
              <a:cs typeface="微软雅黑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B3B37BD-D6DE-2080-EF0D-A8FEA1031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554" y="1836849"/>
            <a:ext cx="1128712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57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924"/>
    </mc:Choice>
    <mc:Fallback>
      <p:transition spd="slow" advTm="1292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Conclusion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AB400BC-4A07-561F-136A-1CD17F17E7C5}"/>
              </a:ext>
            </a:extLst>
          </p:cNvPr>
          <p:cNvSpPr txBox="1"/>
          <p:nvPr/>
        </p:nvSpPr>
        <p:spPr>
          <a:xfrm>
            <a:off x="965199" y="1584473"/>
            <a:ext cx="9549246" cy="2790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720000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TIMESNET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提出了一种新颖的时间序列分析方法，能够处理复杂的时间模式，并通过将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时间序列转换为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2D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张量，有效地捕捉了周期内和跨周期的变化。模型在五个主流时间序列分析任务中实现了一致的最先进性能，包括短期和长期预测、数据插补、分类和异常检测。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720000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未来的研究进一步探索时间序列中的大规模预训练方法，这些方法利用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TimesNet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作为骨干，通常可以使广泛的下游任务受益。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741"/>
    </mc:Choice>
    <mc:Fallback>
      <p:transition spd="slow" advTm="267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>
            <a:off x="196464" y="1615712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0"/>
            <a:ext cx="3216275" cy="6858000"/>
          </a:xfrm>
          <a:prstGeom prst="rect">
            <a:avLst/>
          </a:prstGeom>
          <a:solidFill>
            <a:srgbClr val="1A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77896" y="2560076"/>
            <a:ext cx="23201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6000" b="1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目录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3556441"/>
            <a:ext cx="3225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40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4033520" y="1953768"/>
            <a:ext cx="3591560" cy="828384"/>
            <a:chOff x="3909356" y="1685526"/>
            <a:chExt cx="3370054" cy="828000"/>
          </a:xfrm>
        </p:grpSpPr>
        <p:sp>
          <p:nvSpPr>
            <p:cNvPr id="19" name="文本框 18"/>
            <p:cNvSpPr txBox="1"/>
            <p:nvPr/>
          </p:nvSpPr>
          <p:spPr>
            <a:xfrm>
              <a:off x="4884552" y="1768466"/>
              <a:ext cx="2394858" cy="521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Introduction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3909356" y="1685526"/>
              <a:ext cx="828000" cy="828000"/>
              <a:chOff x="3909356" y="1685526"/>
              <a:chExt cx="828000" cy="828000"/>
            </a:xfrm>
          </p:grpSpPr>
          <p:sp>
            <p:nvSpPr>
              <p:cNvPr id="17" name="文本框 16"/>
              <p:cNvSpPr txBox="1"/>
              <p:nvPr/>
            </p:nvSpPr>
            <p:spPr>
              <a:xfrm>
                <a:off x="3909356" y="1745583"/>
                <a:ext cx="828000" cy="7064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01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3909356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3997640" y="3522935"/>
            <a:ext cx="3470452" cy="1032889"/>
            <a:chOff x="3873413" y="3203903"/>
            <a:chExt cx="3470452" cy="1032889"/>
          </a:xfrm>
        </p:grpSpPr>
        <p:sp>
          <p:nvSpPr>
            <p:cNvPr id="55" name="文本框 54"/>
            <p:cNvSpPr txBox="1"/>
            <p:nvPr/>
          </p:nvSpPr>
          <p:spPr>
            <a:xfrm>
              <a:off x="4949007" y="3282685"/>
              <a:ext cx="23948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Experiments &amp; Results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3873413" y="3203903"/>
              <a:ext cx="899886" cy="828000"/>
              <a:chOff x="3873413" y="3203903"/>
              <a:chExt cx="899886" cy="828000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3873413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03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909356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8032062" y="3512901"/>
            <a:ext cx="3375077" cy="1105848"/>
            <a:chOff x="8098970" y="3203903"/>
            <a:chExt cx="3375077" cy="1105848"/>
          </a:xfrm>
        </p:grpSpPr>
        <p:sp>
          <p:nvSpPr>
            <p:cNvPr id="44" name="文本框 43"/>
            <p:cNvSpPr txBox="1"/>
            <p:nvPr/>
          </p:nvSpPr>
          <p:spPr>
            <a:xfrm>
              <a:off x="9079189" y="3356616"/>
              <a:ext cx="2394858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2800" b="1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Conclusion</a:t>
              </a:r>
              <a:endParaRPr lang="en-US" altLang="en-GB" sz="28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endParaRPr>
            </a:p>
            <a:p>
              <a:endParaRPr lang="zh-CN" altLang="en-US" sz="2800" b="1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8098970" y="3203903"/>
              <a:ext cx="899886" cy="828000"/>
              <a:chOff x="8098970" y="3203903"/>
              <a:chExt cx="899886" cy="828000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8098970" y="3233183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04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8134913" y="3203903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8032062" y="1952937"/>
            <a:ext cx="3882041" cy="828000"/>
            <a:chOff x="8098970" y="1685526"/>
            <a:chExt cx="3882041" cy="828000"/>
          </a:xfrm>
        </p:grpSpPr>
        <p:sp>
          <p:nvSpPr>
            <p:cNvPr id="50" name="文本框 49"/>
            <p:cNvSpPr txBox="1"/>
            <p:nvPr/>
          </p:nvSpPr>
          <p:spPr>
            <a:xfrm>
              <a:off x="9044484" y="1769304"/>
              <a:ext cx="2936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Method &amp; Model</a:t>
              </a:r>
              <a:endPara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8098970" y="1685526"/>
              <a:ext cx="899886" cy="828000"/>
              <a:chOff x="8098970" y="1685526"/>
              <a:chExt cx="899886" cy="828000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8098970" y="1714806"/>
                <a:ext cx="899886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400" b="1" dirty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02</a:t>
                </a:r>
                <a:endParaRPr lang="zh-CN" altLang="en-US" sz="4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8134913" y="1685526"/>
                <a:ext cx="828000" cy="82800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p:transition advTm="14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78050"/>
            <a:ext cx="12192000" cy="2207895"/>
          </a:xfrm>
          <a:prstGeom prst="rect">
            <a:avLst/>
          </a:prstGeom>
          <a:solidFill>
            <a:srgbClr val="1A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388023" y="2963189"/>
            <a:ext cx="86117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buClrTx/>
              <a:buSzTx/>
              <a:buFontTx/>
              <a:defRPr/>
            </a:pPr>
            <a:r>
              <a:rPr lang="zh-CN" altLang="en-US" sz="3600" b="1" dirty="0">
                <a:solidFill>
                  <a:schemeClr val="bg1"/>
                </a:solidFill>
              </a:rPr>
              <a:t>谢谢大家</a:t>
            </a:r>
            <a:r>
              <a:rPr lang="zh-CN" sz="3600" b="1" dirty="0">
                <a:solidFill>
                  <a:schemeClr val="bg1"/>
                </a:solidFill>
              </a:rPr>
              <a:t>！</a:t>
            </a:r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210264" y="2962924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7" name="图片 16" descr="20159162251233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2580" y="2244090"/>
            <a:ext cx="2369820" cy="19272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49888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Introduction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29104" y="1247150"/>
            <a:ext cx="10858500" cy="5044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26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时间序列分析在多个关键领域中发挥着重要作用：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天气预报：预测气象因素，帮助农业、航空等行业做出决策。</a:t>
            </a:r>
          </a:p>
          <a:p>
            <a:pPr>
              <a:lnSpc>
                <a:spcPts val="26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异常检测：在工业监测数据中发现异常，预防设备故障。</a:t>
            </a:r>
          </a:p>
          <a:p>
            <a:pPr>
              <a:lnSpc>
                <a:spcPts val="26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行为识别：通过分析轨迹数据来识别人类行为模式。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时间序列数据具有以下特点：</a:t>
            </a:r>
          </a:p>
          <a:p>
            <a:pPr>
              <a:lnSpc>
                <a:spcPts val="26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连续记录，每个时间点仅保存一些标量值。</a:t>
            </a:r>
          </a:p>
          <a:p>
            <a:pPr>
              <a:lnSpc>
                <a:spcPts val="26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单点数据通常不足以提供足够的语义信息进行分析。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</a:pP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现有方法的局限性：</a:t>
            </a:r>
          </a:p>
          <a:p>
            <a:pPr>
              <a:lnSpc>
                <a:spcPts val="26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传统方法（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RNN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TCN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）主要关注捕捉临近时刻之间的变化，在长期依赖上建模能力不足。</a:t>
            </a:r>
          </a:p>
          <a:p>
            <a:pPr>
              <a:lnSpc>
                <a:spcPts val="26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Transformer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虽然在建模长期依赖上具有天然优势，但由于现实世界的时序变化极其复杂，仅仅依靠离散时间点之间的注意力（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Attention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）难以挖掘出可靠的时序依赖。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841"/>
    </mc:Choice>
    <mc:Fallback>
      <p:transition spd="slow" advTm="4084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49888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Introduction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29104" y="1662198"/>
            <a:ext cx="10858500" cy="504456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26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时间序列的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多周期性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：相互重叠、相互影响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周期内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intraperiod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变化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相邻区域时间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短期时间模式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>
              <a:lnSpc>
                <a:spcPts val="26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周期间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interperiod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变化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相邻时段的变化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连续不同时期的长期趋势）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不同的周期，会导致不同的周期内和周期间变化。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2004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201"/>
    </mc:Choice>
    <mc:Fallback>
      <p:transition spd="slow" advTm="4720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Introduction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object 7">
            <a:extLst>
              <a:ext uri="{FF2B5EF4-FFF2-40B4-BE49-F238E27FC236}">
                <a16:creationId xmlns:a16="http://schemas.microsoft.com/office/drawing/2014/main" id="{3B9A3157-6559-0AED-E049-62A11CB6B270}"/>
              </a:ext>
            </a:extLst>
          </p:cNvPr>
          <p:cNvSpPr txBox="1"/>
          <p:nvPr/>
        </p:nvSpPr>
        <p:spPr>
          <a:xfrm>
            <a:off x="1021383" y="2154238"/>
            <a:ext cx="8716645" cy="17652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spcBef>
                <a:spcPts val="105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模块化的时间变化建模方法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一维→二维，同时表示周期内和周期间的变化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indent="-343535">
              <a:spcBef>
                <a:spcPts val="105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lang="en-US" sz="2000" dirty="0" err="1">
                <a:latin typeface="微软雅黑"/>
                <a:cs typeface="微软雅黑"/>
              </a:rPr>
              <a:t>TimesNet</a:t>
            </a:r>
            <a:r>
              <a:rPr lang="en-US" sz="2000" dirty="0">
                <a:latin typeface="微软雅黑"/>
                <a:cs typeface="微软雅黑"/>
              </a:rPr>
              <a:t> with </a:t>
            </a:r>
            <a:r>
              <a:rPr lang="en-US" sz="2000" dirty="0" err="1">
                <a:latin typeface="微软雅黑"/>
                <a:cs typeface="微软雅黑"/>
              </a:rPr>
              <a:t>TimesBlock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：自适应地发现多周期、从二维张量中，捕获时间变化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300" dirty="0">
              <a:latin typeface="微软雅黑"/>
              <a:cs typeface="微软雅黑"/>
            </a:endParaRPr>
          </a:p>
          <a:p>
            <a:pPr marL="355600" indent="-343535">
              <a:lnSpc>
                <a:spcPct val="100000"/>
              </a:lnSpc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任务通用型基础模型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683B6B-25C8-1DA2-57AA-DA5997195AF3}"/>
              </a:ext>
            </a:extLst>
          </p:cNvPr>
          <p:cNvSpPr txBox="1"/>
          <p:nvPr/>
        </p:nvSpPr>
        <p:spPr>
          <a:xfrm>
            <a:off x="1021383" y="1173363"/>
            <a:ext cx="2077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n-ea"/>
              </a:rPr>
              <a:t>创新点</a:t>
            </a:r>
            <a:r>
              <a:rPr lang="en-US" altLang="zh-CN" sz="2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8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293"/>
    </mc:Choice>
    <mc:Fallback>
      <p:transition spd="slow" advTm="4129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Method &amp; Model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F3DEB12-A843-08D9-04C5-FCA249568B33}"/>
              </a:ext>
            </a:extLst>
          </p:cNvPr>
          <p:cNvSpPr txBox="1"/>
          <p:nvPr/>
        </p:nvSpPr>
        <p:spPr>
          <a:xfrm>
            <a:off x="414826" y="1051138"/>
            <a:ext cx="327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n-ea"/>
              </a:rPr>
              <a:t>两种数据变化趋势</a:t>
            </a:r>
            <a:r>
              <a:rPr lang="en-US" altLang="zh-CN" sz="2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8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E9D51E-C7C5-2F62-A71A-C431CBCE6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38" y="1886155"/>
            <a:ext cx="5092262" cy="218602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91052F-0F12-EE32-1C84-4FF6B69E8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961" y="1952162"/>
            <a:ext cx="5543662" cy="2026383"/>
          </a:xfrm>
          <a:prstGeom prst="rect">
            <a:avLst/>
          </a:prstGeom>
        </p:spPr>
      </p:pic>
      <p:pic>
        <p:nvPicPr>
          <p:cNvPr id="6" name="table">
            <a:extLst>
              <a:ext uri="{FF2B5EF4-FFF2-40B4-BE49-F238E27FC236}">
                <a16:creationId xmlns:a16="http://schemas.microsoft.com/office/drawing/2014/main" id="{94D3FF77-63C1-2386-FA84-F382F3B78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2923" y="4386060"/>
            <a:ext cx="7966075" cy="1507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19"/>
    </mc:Choice>
    <mc:Fallback>
      <p:transition spd="slow" advTm="311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Method &amp; Model</a:t>
            </a:r>
            <a:endParaRPr lang="en-US" altLang="zh-CN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87CD4118-DD15-50A9-C89F-2C51BEF98026}"/>
              </a:ext>
            </a:extLst>
          </p:cNvPr>
          <p:cNvSpPr txBox="1"/>
          <p:nvPr/>
        </p:nvSpPr>
        <p:spPr>
          <a:xfrm>
            <a:off x="768372" y="893099"/>
            <a:ext cx="11004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  <a:latin typeface="+mn-ea"/>
              </a:rPr>
              <a:t>同时表示周期内和周期间变化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</a:rPr>
              <a:t>-1D-2D</a:t>
            </a:r>
            <a:r>
              <a:rPr lang="en-US" altLang="zh-CN" sz="2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8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53ECB4F-299B-61D0-AA42-C643241A0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17" y="1428246"/>
            <a:ext cx="11068050" cy="3438525"/>
          </a:xfrm>
          <a:prstGeom prst="rect">
            <a:avLst/>
          </a:prstGeom>
        </p:spPr>
      </p:pic>
      <p:sp>
        <p:nvSpPr>
          <p:cNvPr id="3" name="文本框 8">
            <a:extLst>
              <a:ext uri="{FF2B5EF4-FFF2-40B4-BE49-F238E27FC236}">
                <a16:creationId xmlns:a16="http://schemas.microsoft.com/office/drawing/2014/main" id="{20CB3B60-2BB8-5D15-B06C-050438C055A3}"/>
              </a:ext>
            </a:extLst>
          </p:cNvPr>
          <p:cNvSpPr txBox="1"/>
          <p:nvPr/>
        </p:nvSpPr>
        <p:spPr>
          <a:xfrm>
            <a:off x="1291936" y="5259832"/>
            <a:ext cx="6096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1D</a:t>
            </a:r>
            <a:r>
              <a:rPr lang="zh-CN" altLang="en-US" sz="2000" dirty="0"/>
              <a:t>卷积只能学习相邻时间点之间的变化</a:t>
            </a:r>
          </a:p>
          <a:p>
            <a:r>
              <a:rPr lang="en-US" altLang="zh-CN" sz="2000" dirty="0">
                <a:sym typeface="+mn-ea"/>
              </a:rPr>
              <a:t>2D</a:t>
            </a:r>
            <a:r>
              <a:rPr lang="zh-CN" altLang="en-US" sz="2000" dirty="0">
                <a:sym typeface="+mn-ea"/>
              </a:rPr>
              <a:t>卷积可以不同周期间离散点的变化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4749"/>
    </mc:Choice>
    <mc:Fallback>
      <p:transition spd="slow" advTm="8474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Method &amp; Model</a:t>
            </a:r>
            <a:endParaRPr lang="en-US" altLang="zh-CN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8AD86DE-EAD9-D0A8-9DC5-8131F40C5C10}"/>
              </a:ext>
            </a:extLst>
          </p:cNvPr>
          <p:cNvSpPr txBox="1"/>
          <p:nvPr/>
        </p:nvSpPr>
        <p:spPr>
          <a:xfrm>
            <a:off x="768371" y="893099"/>
            <a:ext cx="6141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spc="90" dirty="0">
                <a:solidFill>
                  <a:srgbClr val="17468F"/>
                </a:solidFill>
                <a:latin typeface="+mn-ea"/>
                <a:cs typeface="Arial"/>
              </a:rPr>
              <a:t>Generality in 2D vision backbones </a:t>
            </a:r>
            <a:r>
              <a:rPr lang="en-US" altLang="zh-CN" sz="2800" spc="9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/>
              </a:rPr>
              <a:t>:</a:t>
            </a:r>
            <a:endParaRPr lang="zh-CN" altLang="en-US" sz="28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6">
            <a:extLst>
              <a:ext uri="{FF2B5EF4-FFF2-40B4-BE49-F238E27FC236}">
                <a16:creationId xmlns:a16="http://schemas.microsoft.com/office/drawing/2014/main" id="{1AE0CE34-CCF2-58BE-933F-BC07101F35B0}"/>
              </a:ext>
            </a:extLst>
          </p:cNvPr>
          <p:cNvSpPr txBox="1"/>
          <p:nvPr/>
        </p:nvSpPr>
        <p:spPr>
          <a:xfrm>
            <a:off x="851338" y="1606394"/>
            <a:ext cx="609600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/>
              <a:t>将1D时间序列转换为时间2</a:t>
            </a:r>
            <a:r>
              <a:rPr lang="en-US" altLang="zh-CN" sz="2000" dirty="0"/>
              <a:t>D</a:t>
            </a:r>
            <a:r>
              <a:rPr lang="zh-CN" altLang="en-US" sz="2000" dirty="0"/>
              <a:t>变化，可以选择计算机视觉主干网络来进行表示学习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73518B-4A9D-B597-537A-F6EA9A404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473" y="2347009"/>
            <a:ext cx="4844636" cy="32916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DC92433-D8EC-ED3B-006F-DDCCC0437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9134" y="1963883"/>
            <a:ext cx="3834141" cy="36747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686"/>
    </mc:Choice>
    <mc:Fallback>
      <p:transition spd="slow" advTm="2568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Method &amp; Model</a:t>
            </a:r>
            <a:endParaRPr lang="en-US" altLang="zh-CN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E8AD86DE-EAD9-D0A8-9DC5-8131F40C5C10}"/>
              </a:ext>
            </a:extLst>
          </p:cNvPr>
          <p:cNvSpPr txBox="1"/>
          <p:nvPr/>
        </p:nvSpPr>
        <p:spPr>
          <a:xfrm>
            <a:off x="768372" y="893099"/>
            <a:ext cx="5327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spc="55" dirty="0">
                <a:solidFill>
                  <a:srgbClr val="17468F"/>
                </a:solidFill>
                <a:latin typeface="+mn-ea"/>
                <a:cs typeface="Arial"/>
              </a:rPr>
              <a:t>自适应发现多周期</a:t>
            </a:r>
            <a:r>
              <a:rPr lang="en-US" altLang="zh-CN" sz="2400" spc="55" dirty="0">
                <a:solidFill>
                  <a:schemeClr val="accent1"/>
                </a:solidFill>
                <a:latin typeface="+mn-ea"/>
                <a:cs typeface="Arial"/>
              </a:rPr>
              <a:t>:</a:t>
            </a:r>
            <a:endParaRPr lang="zh-CN" altLang="en-US" sz="2400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9E5DF73-3E55-A6A9-4CCA-8BA8AA6E50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2774"/>
          <a:stretch>
            <a:fillRect/>
          </a:stretch>
        </p:blipFill>
        <p:spPr>
          <a:xfrm>
            <a:off x="720418" y="1322801"/>
            <a:ext cx="5423535" cy="3048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93FA7E1-C4A4-9AAE-2179-6295F5E58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7300" y="1416319"/>
            <a:ext cx="5181600" cy="5715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519AE68-7FD6-8494-0AB9-AD366A2D2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6954" y="2251404"/>
            <a:ext cx="5781675" cy="5334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351D12F-8FC8-FF91-B584-EC819F0AF0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4566" y="3186311"/>
            <a:ext cx="1866900" cy="3810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0088BFE-A133-DBD0-EFA6-4B488C09FB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6953" y="4036483"/>
            <a:ext cx="1762125" cy="390525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F463240-97E0-6709-4333-0544668EB679}"/>
              </a:ext>
            </a:extLst>
          </p:cNvPr>
          <p:cNvCxnSpPr>
            <a:cxnSpLocks/>
          </p:cNvCxnSpPr>
          <p:nvPr/>
        </p:nvCxnSpPr>
        <p:spPr>
          <a:xfrm>
            <a:off x="8478982" y="1901536"/>
            <a:ext cx="0" cy="436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8DFABDB8-B1E8-9AC0-6AE4-3977119323B3}"/>
              </a:ext>
            </a:extLst>
          </p:cNvPr>
          <p:cNvCxnSpPr>
            <a:cxnSpLocks/>
          </p:cNvCxnSpPr>
          <p:nvPr/>
        </p:nvCxnSpPr>
        <p:spPr>
          <a:xfrm>
            <a:off x="8478982" y="2784804"/>
            <a:ext cx="0" cy="436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283E842-0434-81DA-09E9-67A667E2883C}"/>
              </a:ext>
            </a:extLst>
          </p:cNvPr>
          <p:cNvCxnSpPr>
            <a:cxnSpLocks/>
          </p:cNvCxnSpPr>
          <p:nvPr/>
        </p:nvCxnSpPr>
        <p:spPr>
          <a:xfrm>
            <a:off x="8485909" y="3567311"/>
            <a:ext cx="0" cy="4364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143DAD10-9858-CFC9-42B5-9A50F57BB6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128" y="4504268"/>
            <a:ext cx="1562100" cy="3429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1F5CA34-1467-DFF4-418F-18136E2847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9151" y="4856831"/>
            <a:ext cx="10258425" cy="78105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9B7E29DC-153D-BA1B-3032-D1A81311F1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0128" y="5530094"/>
            <a:ext cx="8429625" cy="390525"/>
          </a:xfrm>
          <a:prstGeom prst="rect">
            <a:avLst/>
          </a:prstGeom>
        </p:spPr>
      </p:pic>
      <p:sp>
        <p:nvSpPr>
          <p:cNvPr id="31" name="文本框 13">
            <a:extLst>
              <a:ext uri="{FF2B5EF4-FFF2-40B4-BE49-F238E27FC236}">
                <a16:creationId xmlns:a16="http://schemas.microsoft.com/office/drawing/2014/main" id="{AF502B75-5D4C-8ADD-0D17-8CD133D97154}"/>
              </a:ext>
            </a:extLst>
          </p:cNvPr>
          <p:cNvSpPr txBox="1"/>
          <p:nvPr/>
        </p:nvSpPr>
        <p:spPr>
          <a:xfrm>
            <a:off x="768372" y="6061159"/>
            <a:ext cx="95631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Tx/>
              <a:buSzTx/>
              <a:buNone/>
            </a:pPr>
            <a:r>
              <a:rPr lang="zh-CN" altLang="en-US" sz="2000" dirty="0">
                <a:latin typeface="+mn-ea"/>
                <a:sym typeface="+mn-ea"/>
              </a:rPr>
              <a:t>快速傅里叶变换FFT</a:t>
            </a:r>
            <a:r>
              <a:rPr lang="en-US" altLang="zh-CN" sz="2000" dirty="0">
                <a:latin typeface="+mn-ea"/>
                <a:sym typeface="+mn-ea"/>
              </a:rPr>
              <a:t>,</a:t>
            </a:r>
            <a:r>
              <a:rPr lang="zh-CN" altLang="en-US" sz="2000" dirty="0">
                <a:latin typeface="+mn-ea"/>
                <a:sym typeface="+mn-ea"/>
              </a:rPr>
              <a:t>避免无意义高频带来的噪声</a:t>
            </a:r>
            <a:r>
              <a:rPr lang="en-US" altLang="zh-CN" sz="2000" dirty="0">
                <a:latin typeface="+mn-ea"/>
                <a:sym typeface="+mn-ea"/>
              </a:rPr>
              <a:t>,</a:t>
            </a:r>
            <a:r>
              <a:rPr lang="zh-CN" altLang="en-US" sz="2000" dirty="0">
                <a:latin typeface="+mn-ea"/>
                <a:sym typeface="+mn-ea"/>
              </a:rPr>
              <a:t>只选择前k幅值，不同特征之间取</a:t>
            </a:r>
            <a:r>
              <a:rPr lang="en-US" altLang="zh-CN" sz="2000" dirty="0">
                <a:latin typeface="+mn-ea"/>
                <a:sym typeface="+mn-ea"/>
              </a:rPr>
              <a:t>avg</a:t>
            </a:r>
          </a:p>
        </p:txBody>
      </p:sp>
    </p:spTree>
    <p:extLst>
      <p:ext uri="{BB962C8B-B14F-4D97-AF65-F5344CB8AC3E}">
        <p14:creationId xmlns:p14="http://schemas.microsoft.com/office/powerpoint/2010/main" val="2668416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901"/>
    </mc:Choice>
    <mc:Fallback>
      <p:transition spd="slow" advTm="10290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ExODJlNGQ0MjBiZjEwMWYzNDQxOTY2NjM0NGUxOG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1225</Words>
  <Application>Microsoft Office PowerPoint</Application>
  <PresentationFormat>宽屏</PresentationFormat>
  <Paragraphs>219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-apple-system</vt:lpstr>
      <vt:lpstr>Söhne</vt:lpstr>
      <vt:lpstr>等线</vt:lpstr>
      <vt:lpstr>等线 Light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 晶晶</dc:creator>
  <cp:lastModifiedBy>思孚 蒲</cp:lastModifiedBy>
  <cp:revision>1461</cp:revision>
  <dcterms:created xsi:type="dcterms:W3CDTF">2021-12-22T05:58:00Z</dcterms:created>
  <dcterms:modified xsi:type="dcterms:W3CDTF">2024-09-11T03:57:21Z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881C99C5FAA64FE696539BCAAA436A1D_13</vt:lpwstr>
  </property>
</Properties>
</file>