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4"/>
  </p:notesMasterIdLst>
  <p:handoutMasterIdLst>
    <p:handoutMasterId r:id="rId25"/>
  </p:handoutMasterIdLst>
  <p:sldIdLst>
    <p:sldId id="256" r:id="rId3"/>
    <p:sldId id="258" r:id="rId4"/>
    <p:sldId id="260" r:id="rId5"/>
    <p:sldId id="259" r:id="rId6"/>
    <p:sldId id="261" r:id="rId7"/>
    <p:sldId id="3853" r:id="rId8"/>
    <p:sldId id="3866" r:id="rId9"/>
    <p:sldId id="3865" r:id="rId10"/>
    <p:sldId id="263" r:id="rId11"/>
    <p:sldId id="508" r:id="rId12"/>
    <p:sldId id="3852" r:id="rId13"/>
    <p:sldId id="3868" r:id="rId14"/>
    <p:sldId id="3869" r:id="rId15"/>
    <p:sldId id="3871" r:id="rId16"/>
    <p:sldId id="262" r:id="rId17"/>
    <p:sldId id="3855" r:id="rId18"/>
    <p:sldId id="3872" r:id="rId19"/>
    <p:sldId id="3873" r:id="rId20"/>
    <p:sldId id="3874" r:id="rId21"/>
    <p:sldId id="3854" r:id="rId22"/>
    <p:sldId id="3858" r:id="rId23"/>
  </p:sldIdLst>
  <p:sldSz cx="12192000" cy="6858000"/>
  <p:notesSz cx="6858000" cy="9144000"/>
  <p:embeddedFontLst>
    <p:embeddedFont>
      <p:font typeface="幼圆" panose="02010509060101010101" charset="-122"/>
      <p:regular r:id="rId29"/>
    </p:embeddedFont>
  </p:embeddedFontLst>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3" d="100"/>
          <a:sy n="73" d="100"/>
        </p:scale>
        <p:origin x="788" y="55"/>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gs" Target="tags/tag28.xml"/><Relationship Id="rId3" Type="http://schemas.openxmlformats.org/officeDocument/2006/relationships/slide" Target="slides/slide1.xml"/><Relationship Id="rId29" Type="http://schemas.openxmlformats.org/officeDocument/2006/relationships/font" Target="fonts/font1.fntdata"/><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notesMaster" Target="notesMasters/notesMaster1.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AvantGarde Bk BT" panose="020B0402020202020204" charset="0"/>
              <a:ea typeface="幼圆" panose="02010509060101010101"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AvantGarde Bk BT" panose="020B0402020202020204" charset="0"/>
              </a:rPr>
            </a:fld>
            <a:endParaRPr lang="zh-CN" altLang="en-US">
              <a:latin typeface="AvantGarde Bk BT" panose="020B0402020202020204"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AvantGarde Bk BT" panose="020B0402020202020204" charset="0"/>
              <a:ea typeface="幼圆" panose="02010509060101010101"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AvantGarde Bk BT" panose="020B0402020202020204" charset="0"/>
              </a:rPr>
            </a:fld>
            <a:endParaRPr lang="zh-CN" altLang="en-US">
              <a:latin typeface="AvantGarde Bk BT" panose="020B040202020202020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幼圆" panose="02010509060101010101" charset="-122"/>
                <a:ea typeface="幼圆" panose="02010509060101010101"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幼圆" panose="02010509060101010101" charset="-122"/>
                <a:ea typeface="幼圆" panose="02010509060101010101" charset="-122"/>
              </a:defRPr>
            </a:lvl1pPr>
          </a:lstStyle>
          <a:p>
            <a:fld id="{845856A5-8DB2-4F61-8706-FDE2FDC74E0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幼圆" panose="02010509060101010101" charset="-122"/>
                <a:ea typeface="幼圆" panose="02010509060101010101"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幼圆" panose="02010509060101010101" charset="-122"/>
                <a:ea typeface="幼圆" panose="02010509060101010101" charset="-122"/>
              </a:defRPr>
            </a:lvl1pPr>
          </a:lstStyle>
          <a:p>
            <a:fld id="{EE01CB33-9E15-42E3-893A-B6CA2EA6A79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幼圆" panose="02010509060101010101" charset="-122"/>
        <a:ea typeface="幼圆" panose="02010509060101010101" charset="-122"/>
        <a:cs typeface="+mn-cs"/>
      </a:defRPr>
    </a:lvl1pPr>
    <a:lvl2pPr marL="457200" algn="l" defTabSz="914400" rtl="0" eaLnBrk="1" latinLnBrk="0" hangingPunct="1">
      <a:defRPr sz="1200" kern="1200">
        <a:solidFill>
          <a:schemeClr val="tx1"/>
        </a:solidFill>
        <a:latin typeface="幼圆" panose="02010509060101010101" charset="-122"/>
        <a:ea typeface="幼圆" panose="02010509060101010101" charset="-122"/>
        <a:cs typeface="+mn-cs"/>
      </a:defRPr>
    </a:lvl2pPr>
    <a:lvl3pPr marL="914400" algn="l" defTabSz="914400" rtl="0" eaLnBrk="1" latinLnBrk="0" hangingPunct="1">
      <a:defRPr sz="1200" kern="1200">
        <a:solidFill>
          <a:schemeClr val="tx1"/>
        </a:solidFill>
        <a:latin typeface="幼圆" panose="02010509060101010101" charset="-122"/>
        <a:ea typeface="幼圆" panose="02010509060101010101" charset="-122"/>
        <a:cs typeface="+mn-cs"/>
      </a:defRPr>
    </a:lvl3pPr>
    <a:lvl4pPr marL="1371600" algn="l" defTabSz="914400" rtl="0" eaLnBrk="1" latinLnBrk="0" hangingPunct="1">
      <a:defRPr sz="1200" kern="1200">
        <a:solidFill>
          <a:schemeClr val="tx1"/>
        </a:solidFill>
        <a:latin typeface="幼圆" panose="02010509060101010101" charset="-122"/>
        <a:ea typeface="幼圆" panose="02010509060101010101" charset="-122"/>
        <a:cs typeface="+mn-cs"/>
      </a:defRPr>
    </a:lvl4pPr>
    <a:lvl5pPr marL="1828800" algn="l" defTabSz="914400" rtl="0" eaLnBrk="1" latinLnBrk="0" hangingPunct="1">
      <a:defRPr sz="1200" kern="1200">
        <a:solidFill>
          <a:schemeClr val="tx1"/>
        </a:solidFill>
        <a:latin typeface="幼圆" panose="02010509060101010101" charset="-122"/>
        <a:ea typeface="幼圆" panose="02010509060101010101"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7" name="组合 6"/>
          <p:cNvGrpSpPr/>
          <p:nvPr userDrawn="1"/>
        </p:nvGrpSpPr>
        <p:grpSpPr>
          <a:xfrm>
            <a:off x="-28955" y="0"/>
            <a:ext cx="12249910" cy="6858001"/>
            <a:chOff x="-28955" y="0"/>
            <a:chExt cx="12249910" cy="6858001"/>
          </a:xfrm>
        </p:grpSpPr>
        <p:sp>
          <p:nvSpPr>
            <p:cNvPr id="8" name="矩形 7"/>
            <p:cNvSpPr/>
            <p:nvPr/>
          </p:nvSpPr>
          <p:spPr>
            <a:xfrm>
              <a:off x="436306" y="390832"/>
              <a:ext cx="11319388" cy="607633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任意多边形: 形状 8"/>
            <p:cNvSpPr/>
            <p:nvPr/>
          </p:nvSpPr>
          <p:spPr>
            <a:xfrm>
              <a:off x="9607347" y="1"/>
              <a:ext cx="2613608" cy="2014383"/>
            </a:xfrm>
            <a:custGeom>
              <a:avLst/>
              <a:gdLst>
                <a:gd name="connsiteX0" fmla="*/ 4903 w 2613608"/>
                <a:gd name="connsiteY0" fmla="*/ 0 h 2014383"/>
                <a:gd name="connsiteX1" fmla="*/ 2613608 w 2613608"/>
                <a:gd name="connsiteY1" fmla="*/ 0 h 2014383"/>
                <a:gd name="connsiteX2" fmla="*/ 2613608 w 2613608"/>
                <a:gd name="connsiteY2" fmla="*/ 1882005 h 2014383"/>
                <a:gd name="connsiteX3" fmla="*/ 2487433 w 2613608"/>
                <a:gd name="connsiteY3" fmla="*/ 1928185 h 2014383"/>
                <a:gd name="connsiteX4" fmla="*/ 1917290 w 2613608"/>
                <a:gd name="connsiteY4" fmla="*/ 2014383 h 2014383"/>
                <a:gd name="connsiteX5" fmla="*/ 0 w 2613608"/>
                <a:gd name="connsiteY5" fmla="*/ 97093 h 2014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3608" h="2014383">
                  <a:moveTo>
                    <a:pt x="4903" y="0"/>
                  </a:moveTo>
                  <a:lnTo>
                    <a:pt x="2613608" y="0"/>
                  </a:lnTo>
                  <a:lnTo>
                    <a:pt x="2613608" y="1882005"/>
                  </a:lnTo>
                  <a:lnTo>
                    <a:pt x="2487433" y="1928185"/>
                  </a:lnTo>
                  <a:cubicBezTo>
                    <a:pt x="2307325" y="1984205"/>
                    <a:pt x="2115832" y="2014383"/>
                    <a:pt x="1917290" y="2014383"/>
                  </a:cubicBezTo>
                  <a:cubicBezTo>
                    <a:pt x="858400" y="2014383"/>
                    <a:pt x="0" y="1155983"/>
                    <a:pt x="0" y="97093"/>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0" name="椭圆 9"/>
            <p:cNvSpPr/>
            <p:nvPr/>
          </p:nvSpPr>
          <p:spPr>
            <a:xfrm>
              <a:off x="8492399" y="0"/>
              <a:ext cx="935747" cy="93574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任意多边形: 形状 10"/>
            <p:cNvSpPr/>
            <p:nvPr/>
          </p:nvSpPr>
          <p:spPr>
            <a:xfrm>
              <a:off x="-28955" y="4843618"/>
              <a:ext cx="2613608" cy="2014383"/>
            </a:xfrm>
            <a:custGeom>
              <a:avLst/>
              <a:gdLst>
                <a:gd name="connsiteX0" fmla="*/ 696318 w 2613608"/>
                <a:gd name="connsiteY0" fmla="*/ 0 h 2014383"/>
                <a:gd name="connsiteX1" fmla="*/ 2613608 w 2613608"/>
                <a:gd name="connsiteY1" fmla="*/ 1917290 h 2014383"/>
                <a:gd name="connsiteX2" fmla="*/ 2608705 w 2613608"/>
                <a:gd name="connsiteY2" fmla="*/ 2014383 h 2014383"/>
                <a:gd name="connsiteX3" fmla="*/ 0 w 2613608"/>
                <a:gd name="connsiteY3" fmla="*/ 2014383 h 2014383"/>
                <a:gd name="connsiteX4" fmla="*/ 0 w 2613608"/>
                <a:gd name="connsiteY4" fmla="*/ 132378 h 2014383"/>
                <a:gd name="connsiteX5" fmla="*/ 126175 w 2613608"/>
                <a:gd name="connsiteY5" fmla="*/ 86198 h 2014383"/>
                <a:gd name="connsiteX6" fmla="*/ 696318 w 2613608"/>
                <a:gd name="connsiteY6" fmla="*/ 0 h 2014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13608" h="2014383">
                  <a:moveTo>
                    <a:pt x="696318" y="0"/>
                  </a:moveTo>
                  <a:cubicBezTo>
                    <a:pt x="1755208" y="0"/>
                    <a:pt x="2613608" y="858400"/>
                    <a:pt x="2613608" y="1917290"/>
                  </a:cubicBezTo>
                  <a:lnTo>
                    <a:pt x="2608705" y="2014383"/>
                  </a:lnTo>
                  <a:lnTo>
                    <a:pt x="0" y="2014383"/>
                  </a:lnTo>
                  <a:lnTo>
                    <a:pt x="0" y="132378"/>
                  </a:lnTo>
                  <a:lnTo>
                    <a:pt x="126175" y="86198"/>
                  </a:lnTo>
                  <a:cubicBezTo>
                    <a:pt x="306283" y="30178"/>
                    <a:pt x="497776" y="0"/>
                    <a:pt x="696318" y="0"/>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 name="椭圆 11"/>
            <p:cNvSpPr/>
            <p:nvPr/>
          </p:nvSpPr>
          <p:spPr>
            <a:xfrm>
              <a:off x="2824706" y="5922253"/>
              <a:ext cx="935747" cy="93574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3" name="组合 12"/>
            <p:cNvGrpSpPr/>
            <p:nvPr/>
          </p:nvGrpSpPr>
          <p:grpSpPr>
            <a:xfrm>
              <a:off x="11662673" y="499894"/>
              <a:ext cx="186041" cy="1133803"/>
              <a:chOff x="5559847" y="2479549"/>
              <a:chExt cx="521110" cy="3175843"/>
            </a:xfrm>
            <a:solidFill>
              <a:schemeClr val="accent1"/>
            </a:solidFill>
          </p:grpSpPr>
          <p:sp>
            <p:nvSpPr>
              <p:cNvPr id="20" name="等腰三角形 19"/>
              <p:cNvSpPr/>
              <p:nvPr/>
            </p:nvSpPr>
            <p:spPr>
              <a:xfrm>
                <a:off x="5559847" y="2479549"/>
                <a:ext cx="521110" cy="44923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1" name="等腰三角形 20"/>
              <p:cNvSpPr/>
              <p:nvPr/>
            </p:nvSpPr>
            <p:spPr>
              <a:xfrm>
                <a:off x="5559847" y="3161202"/>
                <a:ext cx="521110" cy="44923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2" name="等腰三角形 21"/>
              <p:cNvSpPr/>
              <p:nvPr/>
            </p:nvSpPr>
            <p:spPr>
              <a:xfrm>
                <a:off x="5559847" y="3842855"/>
                <a:ext cx="521110" cy="44923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3" name="等腰三角形 22"/>
              <p:cNvSpPr/>
              <p:nvPr/>
            </p:nvSpPr>
            <p:spPr>
              <a:xfrm>
                <a:off x="5559847" y="4524508"/>
                <a:ext cx="521110" cy="44923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4" name="等腰三角形 23"/>
              <p:cNvSpPr/>
              <p:nvPr/>
            </p:nvSpPr>
            <p:spPr>
              <a:xfrm>
                <a:off x="5559847" y="5206159"/>
                <a:ext cx="521110" cy="44923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4" name="组合 13"/>
            <p:cNvGrpSpPr/>
            <p:nvPr/>
          </p:nvGrpSpPr>
          <p:grpSpPr>
            <a:xfrm>
              <a:off x="371707" y="5333365"/>
              <a:ext cx="186041" cy="1133803"/>
              <a:chOff x="5559847" y="2479549"/>
              <a:chExt cx="521110" cy="3175843"/>
            </a:xfrm>
            <a:solidFill>
              <a:schemeClr val="accent1"/>
            </a:solidFill>
          </p:grpSpPr>
          <p:sp>
            <p:nvSpPr>
              <p:cNvPr id="15" name="等腰三角形 14"/>
              <p:cNvSpPr/>
              <p:nvPr/>
            </p:nvSpPr>
            <p:spPr>
              <a:xfrm>
                <a:off x="5559847" y="2479549"/>
                <a:ext cx="521110" cy="44923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6" name="等腰三角形 15"/>
              <p:cNvSpPr/>
              <p:nvPr/>
            </p:nvSpPr>
            <p:spPr>
              <a:xfrm>
                <a:off x="5559847" y="3161202"/>
                <a:ext cx="521110" cy="44923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 name="等腰三角形 16"/>
              <p:cNvSpPr/>
              <p:nvPr/>
            </p:nvSpPr>
            <p:spPr>
              <a:xfrm>
                <a:off x="5559847" y="3842855"/>
                <a:ext cx="521110" cy="44923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 name="等腰三角形 17"/>
              <p:cNvSpPr/>
              <p:nvPr/>
            </p:nvSpPr>
            <p:spPr>
              <a:xfrm>
                <a:off x="5559847" y="4524508"/>
                <a:ext cx="521110" cy="44923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9" name="等腰三角形 18"/>
              <p:cNvSpPr/>
              <p:nvPr/>
            </p:nvSpPr>
            <p:spPr>
              <a:xfrm>
                <a:off x="5559847" y="5206159"/>
                <a:ext cx="521110" cy="44923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grpSp>
        <p:nvGrpSpPr>
          <p:cNvPr id="25" name="组合 24"/>
          <p:cNvGrpSpPr/>
          <p:nvPr userDrawn="1"/>
        </p:nvGrpSpPr>
        <p:grpSpPr>
          <a:xfrm>
            <a:off x="10757221" y="5846823"/>
            <a:ext cx="767416" cy="433219"/>
            <a:chOff x="4468761" y="1799303"/>
            <a:chExt cx="914400" cy="516194"/>
          </a:xfrm>
          <a:solidFill>
            <a:schemeClr val="accent1">
              <a:lumMod val="20000"/>
              <a:lumOff val="80000"/>
            </a:schemeClr>
          </a:solidFill>
        </p:grpSpPr>
        <p:sp>
          <p:nvSpPr>
            <p:cNvPr id="26" name="矩形 25"/>
            <p:cNvSpPr/>
            <p:nvPr/>
          </p:nvSpPr>
          <p:spPr>
            <a:xfrm>
              <a:off x="4468761" y="1799303"/>
              <a:ext cx="914400" cy="1149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7" name="矩形 26"/>
            <p:cNvSpPr/>
            <p:nvPr/>
          </p:nvSpPr>
          <p:spPr>
            <a:xfrm>
              <a:off x="4468761" y="1999942"/>
              <a:ext cx="914400" cy="1149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8" name="矩形 27"/>
            <p:cNvSpPr/>
            <p:nvPr/>
          </p:nvSpPr>
          <p:spPr>
            <a:xfrm>
              <a:off x="4468761" y="2200580"/>
              <a:ext cx="914400" cy="1149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7" name="矩形 6"/>
          <p:cNvSpPr/>
          <p:nvPr/>
        </p:nvSpPr>
        <p:spPr>
          <a:xfrm>
            <a:off x="436306" y="390832"/>
            <a:ext cx="11319388" cy="607633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24" name="组合 23"/>
          <p:cNvGrpSpPr/>
          <p:nvPr userDrawn="1"/>
        </p:nvGrpSpPr>
        <p:grpSpPr>
          <a:xfrm>
            <a:off x="10950497" y="2"/>
            <a:ext cx="1270457" cy="2291617"/>
            <a:chOff x="10950497" y="2"/>
            <a:chExt cx="1270457" cy="2291617"/>
          </a:xfrm>
        </p:grpSpPr>
        <p:sp>
          <p:nvSpPr>
            <p:cNvPr id="8" name="任意多边形: 形状 7"/>
            <p:cNvSpPr/>
            <p:nvPr/>
          </p:nvSpPr>
          <p:spPr>
            <a:xfrm>
              <a:off x="10950497" y="2"/>
              <a:ext cx="1270457" cy="979178"/>
            </a:xfrm>
            <a:custGeom>
              <a:avLst/>
              <a:gdLst>
                <a:gd name="connsiteX0" fmla="*/ 4903 w 2613608"/>
                <a:gd name="connsiteY0" fmla="*/ 0 h 2014383"/>
                <a:gd name="connsiteX1" fmla="*/ 2613608 w 2613608"/>
                <a:gd name="connsiteY1" fmla="*/ 0 h 2014383"/>
                <a:gd name="connsiteX2" fmla="*/ 2613608 w 2613608"/>
                <a:gd name="connsiteY2" fmla="*/ 1882005 h 2014383"/>
                <a:gd name="connsiteX3" fmla="*/ 2487433 w 2613608"/>
                <a:gd name="connsiteY3" fmla="*/ 1928185 h 2014383"/>
                <a:gd name="connsiteX4" fmla="*/ 1917290 w 2613608"/>
                <a:gd name="connsiteY4" fmla="*/ 2014383 h 2014383"/>
                <a:gd name="connsiteX5" fmla="*/ 0 w 2613608"/>
                <a:gd name="connsiteY5" fmla="*/ 97093 h 2014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3608" h="2014383">
                  <a:moveTo>
                    <a:pt x="4903" y="0"/>
                  </a:moveTo>
                  <a:lnTo>
                    <a:pt x="2613608" y="0"/>
                  </a:lnTo>
                  <a:lnTo>
                    <a:pt x="2613608" y="1882005"/>
                  </a:lnTo>
                  <a:lnTo>
                    <a:pt x="2487433" y="1928185"/>
                  </a:lnTo>
                  <a:cubicBezTo>
                    <a:pt x="2307325" y="1984205"/>
                    <a:pt x="2115832" y="2014383"/>
                    <a:pt x="1917290" y="2014383"/>
                  </a:cubicBezTo>
                  <a:cubicBezTo>
                    <a:pt x="858400" y="2014383"/>
                    <a:pt x="0" y="1155983"/>
                    <a:pt x="0" y="97093"/>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2" name="组合 11"/>
            <p:cNvGrpSpPr/>
            <p:nvPr/>
          </p:nvGrpSpPr>
          <p:grpSpPr>
            <a:xfrm>
              <a:off x="11379690" y="1157816"/>
              <a:ext cx="186041" cy="1133803"/>
              <a:chOff x="5559847" y="2479549"/>
              <a:chExt cx="521110" cy="3175843"/>
            </a:xfrm>
            <a:solidFill>
              <a:schemeClr val="accent1"/>
            </a:solidFill>
          </p:grpSpPr>
          <p:sp>
            <p:nvSpPr>
              <p:cNvPr id="19" name="等腰三角形 18"/>
              <p:cNvSpPr/>
              <p:nvPr/>
            </p:nvSpPr>
            <p:spPr>
              <a:xfrm>
                <a:off x="5559847" y="2479549"/>
                <a:ext cx="521110" cy="44923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0" name="等腰三角形 19"/>
              <p:cNvSpPr/>
              <p:nvPr/>
            </p:nvSpPr>
            <p:spPr>
              <a:xfrm>
                <a:off x="5559847" y="3161202"/>
                <a:ext cx="521110" cy="44923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1" name="等腰三角形 20"/>
              <p:cNvSpPr/>
              <p:nvPr/>
            </p:nvSpPr>
            <p:spPr>
              <a:xfrm>
                <a:off x="5559847" y="3842855"/>
                <a:ext cx="521110" cy="44923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2" name="等腰三角形 21"/>
              <p:cNvSpPr/>
              <p:nvPr/>
            </p:nvSpPr>
            <p:spPr>
              <a:xfrm>
                <a:off x="5559847" y="4524508"/>
                <a:ext cx="521110" cy="44923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3" name="等腰三角形 22"/>
              <p:cNvSpPr/>
              <p:nvPr/>
            </p:nvSpPr>
            <p:spPr>
              <a:xfrm>
                <a:off x="5559847" y="5206159"/>
                <a:ext cx="521110" cy="44923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grpSp>
        <p:nvGrpSpPr>
          <p:cNvPr id="25" name="组合 24"/>
          <p:cNvGrpSpPr/>
          <p:nvPr userDrawn="1"/>
        </p:nvGrpSpPr>
        <p:grpSpPr>
          <a:xfrm rot="10800000">
            <a:off x="1" y="4566383"/>
            <a:ext cx="1270457" cy="2291617"/>
            <a:chOff x="10950497" y="2"/>
            <a:chExt cx="1270457" cy="2291617"/>
          </a:xfrm>
        </p:grpSpPr>
        <p:sp>
          <p:nvSpPr>
            <p:cNvPr id="26" name="任意多边形: 形状 25"/>
            <p:cNvSpPr/>
            <p:nvPr/>
          </p:nvSpPr>
          <p:spPr>
            <a:xfrm>
              <a:off x="10950497" y="2"/>
              <a:ext cx="1270457" cy="979178"/>
            </a:xfrm>
            <a:custGeom>
              <a:avLst/>
              <a:gdLst>
                <a:gd name="connsiteX0" fmla="*/ 4903 w 2613608"/>
                <a:gd name="connsiteY0" fmla="*/ 0 h 2014383"/>
                <a:gd name="connsiteX1" fmla="*/ 2613608 w 2613608"/>
                <a:gd name="connsiteY1" fmla="*/ 0 h 2014383"/>
                <a:gd name="connsiteX2" fmla="*/ 2613608 w 2613608"/>
                <a:gd name="connsiteY2" fmla="*/ 1882005 h 2014383"/>
                <a:gd name="connsiteX3" fmla="*/ 2487433 w 2613608"/>
                <a:gd name="connsiteY3" fmla="*/ 1928185 h 2014383"/>
                <a:gd name="connsiteX4" fmla="*/ 1917290 w 2613608"/>
                <a:gd name="connsiteY4" fmla="*/ 2014383 h 2014383"/>
                <a:gd name="connsiteX5" fmla="*/ 0 w 2613608"/>
                <a:gd name="connsiteY5" fmla="*/ 97093 h 2014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3608" h="2014383">
                  <a:moveTo>
                    <a:pt x="4903" y="0"/>
                  </a:moveTo>
                  <a:lnTo>
                    <a:pt x="2613608" y="0"/>
                  </a:lnTo>
                  <a:lnTo>
                    <a:pt x="2613608" y="1882005"/>
                  </a:lnTo>
                  <a:lnTo>
                    <a:pt x="2487433" y="1928185"/>
                  </a:lnTo>
                  <a:cubicBezTo>
                    <a:pt x="2307325" y="1984205"/>
                    <a:pt x="2115832" y="2014383"/>
                    <a:pt x="1917290" y="2014383"/>
                  </a:cubicBezTo>
                  <a:cubicBezTo>
                    <a:pt x="858400" y="2014383"/>
                    <a:pt x="0" y="1155983"/>
                    <a:pt x="0" y="97093"/>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27" name="组合 26"/>
            <p:cNvGrpSpPr/>
            <p:nvPr/>
          </p:nvGrpSpPr>
          <p:grpSpPr>
            <a:xfrm>
              <a:off x="11379690" y="1157816"/>
              <a:ext cx="186041" cy="1133803"/>
              <a:chOff x="5559847" y="2479549"/>
              <a:chExt cx="521110" cy="3175843"/>
            </a:xfrm>
            <a:solidFill>
              <a:schemeClr val="accent1"/>
            </a:solidFill>
          </p:grpSpPr>
          <p:sp>
            <p:nvSpPr>
              <p:cNvPr id="28" name="等腰三角形 27"/>
              <p:cNvSpPr/>
              <p:nvPr/>
            </p:nvSpPr>
            <p:spPr>
              <a:xfrm>
                <a:off x="5559847" y="2479549"/>
                <a:ext cx="521110" cy="44923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9" name="等腰三角形 28"/>
              <p:cNvSpPr/>
              <p:nvPr/>
            </p:nvSpPr>
            <p:spPr>
              <a:xfrm>
                <a:off x="5559847" y="3161202"/>
                <a:ext cx="521110" cy="44923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0" name="等腰三角形 29"/>
              <p:cNvSpPr/>
              <p:nvPr/>
            </p:nvSpPr>
            <p:spPr>
              <a:xfrm>
                <a:off x="5559847" y="3842855"/>
                <a:ext cx="521110" cy="44923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1" name="等腰三角形 30"/>
              <p:cNvSpPr/>
              <p:nvPr/>
            </p:nvSpPr>
            <p:spPr>
              <a:xfrm>
                <a:off x="5559847" y="4524508"/>
                <a:ext cx="521110" cy="44923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2" name="等腰三角形 31"/>
              <p:cNvSpPr/>
              <p:nvPr/>
            </p:nvSpPr>
            <p:spPr>
              <a:xfrm>
                <a:off x="5559847" y="5206159"/>
                <a:ext cx="521110" cy="44923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sp>
        <p:nvSpPr>
          <p:cNvPr id="9" name="椭圆 8"/>
          <p:cNvSpPr/>
          <p:nvPr/>
        </p:nvSpPr>
        <p:spPr>
          <a:xfrm>
            <a:off x="10650680" y="597491"/>
            <a:ext cx="395123" cy="39512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椭圆 10"/>
          <p:cNvSpPr/>
          <p:nvPr/>
        </p:nvSpPr>
        <p:spPr>
          <a:xfrm>
            <a:off x="1186302" y="5864996"/>
            <a:ext cx="395123" cy="39512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33" name="组合 32"/>
          <p:cNvGrpSpPr/>
          <p:nvPr userDrawn="1"/>
        </p:nvGrpSpPr>
        <p:grpSpPr>
          <a:xfrm>
            <a:off x="10889597" y="5858219"/>
            <a:ext cx="676134" cy="381689"/>
            <a:chOff x="4468761" y="1799303"/>
            <a:chExt cx="914400" cy="516194"/>
          </a:xfrm>
          <a:solidFill>
            <a:schemeClr val="accent1">
              <a:lumMod val="20000"/>
              <a:lumOff val="80000"/>
            </a:schemeClr>
          </a:solidFill>
        </p:grpSpPr>
        <p:sp>
          <p:nvSpPr>
            <p:cNvPr id="34" name="矩形 33"/>
            <p:cNvSpPr/>
            <p:nvPr/>
          </p:nvSpPr>
          <p:spPr>
            <a:xfrm>
              <a:off x="4468761" y="1799303"/>
              <a:ext cx="914400" cy="1149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5" name="矩形 34"/>
            <p:cNvSpPr/>
            <p:nvPr/>
          </p:nvSpPr>
          <p:spPr>
            <a:xfrm>
              <a:off x="4468761" y="1999942"/>
              <a:ext cx="914400" cy="1149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6" name="矩形 35"/>
            <p:cNvSpPr/>
            <p:nvPr/>
          </p:nvSpPr>
          <p:spPr>
            <a:xfrm>
              <a:off x="4468761" y="2200580"/>
              <a:ext cx="914400" cy="1149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userDrawn="1"/>
        </p:nvSpPr>
        <p:spPr>
          <a:xfrm>
            <a:off x="436306" y="390832"/>
            <a:ext cx="11319388" cy="607633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 name="任意多边形: 形状 6"/>
          <p:cNvSpPr/>
          <p:nvPr/>
        </p:nvSpPr>
        <p:spPr>
          <a:xfrm>
            <a:off x="11379690" y="2"/>
            <a:ext cx="841264" cy="648387"/>
          </a:xfrm>
          <a:custGeom>
            <a:avLst/>
            <a:gdLst>
              <a:gd name="connsiteX0" fmla="*/ 4903 w 2613608"/>
              <a:gd name="connsiteY0" fmla="*/ 0 h 2014383"/>
              <a:gd name="connsiteX1" fmla="*/ 2613608 w 2613608"/>
              <a:gd name="connsiteY1" fmla="*/ 0 h 2014383"/>
              <a:gd name="connsiteX2" fmla="*/ 2613608 w 2613608"/>
              <a:gd name="connsiteY2" fmla="*/ 1882005 h 2014383"/>
              <a:gd name="connsiteX3" fmla="*/ 2487433 w 2613608"/>
              <a:gd name="connsiteY3" fmla="*/ 1928185 h 2014383"/>
              <a:gd name="connsiteX4" fmla="*/ 1917290 w 2613608"/>
              <a:gd name="connsiteY4" fmla="*/ 2014383 h 2014383"/>
              <a:gd name="connsiteX5" fmla="*/ 0 w 2613608"/>
              <a:gd name="connsiteY5" fmla="*/ 97093 h 2014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3608" h="2014383">
                <a:moveTo>
                  <a:pt x="4903" y="0"/>
                </a:moveTo>
                <a:lnTo>
                  <a:pt x="2613608" y="0"/>
                </a:lnTo>
                <a:lnTo>
                  <a:pt x="2613608" y="1882005"/>
                </a:lnTo>
                <a:lnTo>
                  <a:pt x="2487433" y="1928185"/>
                </a:lnTo>
                <a:cubicBezTo>
                  <a:pt x="2307325" y="1984205"/>
                  <a:pt x="2115832" y="2014383"/>
                  <a:pt x="1917290" y="2014383"/>
                </a:cubicBezTo>
                <a:cubicBezTo>
                  <a:pt x="858400" y="2014383"/>
                  <a:pt x="0" y="1155983"/>
                  <a:pt x="0" y="97093"/>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32" name="组合 31"/>
          <p:cNvGrpSpPr/>
          <p:nvPr userDrawn="1"/>
        </p:nvGrpSpPr>
        <p:grpSpPr>
          <a:xfrm>
            <a:off x="11859995" y="797633"/>
            <a:ext cx="216293" cy="1527440"/>
            <a:chOff x="11349438" y="764179"/>
            <a:chExt cx="216293" cy="1527440"/>
          </a:xfrm>
        </p:grpSpPr>
        <p:sp>
          <p:nvSpPr>
            <p:cNvPr id="9" name="等腰三角形 8"/>
            <p:cNvSpPr/>
            <p:nvPr/>
          </p:nvSpPr>
          <p:spPr>
            <a:xfrm>
              <a:off x="11379690" y="1157816"/>
              <a:ext cx="186041" cy="160380"/>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0" name="等腰三角形 9"/>
            <p:cNvSpPr/>
            <p:nvPr/>
          </p:nvSpPr>
          <p:spPr>
            <a:xfrm>
              <a:off x="11379690" y="1401172"/>
              <a:ext cx="186041" cy="16038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等腰三角形 10"/>
            <p:cNvSpPr/>
            <p:nvPr/>
          </p:nvSpPr>
          <p:spPr>
            <a:xfrm>
              <a:off x="11379690" y="1644528"/>
              <a:ext cx="186041" cy="160380"/>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 name="等腰三角形 11"/>
            <p:cNvSpPr/>
            <p:nvPr/>
          </p:nvSpPr>
          <p:spPr>
            <a:xfrm>
              <a:off x="11379690" y="1887884"/>
              <a:ext cx="186041" cy="16038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 name="等腰三角形 12"/>
            <p:cNvSpPr/>
            <p:nvPr/>
          </p:nvSpPr>
          <p:spPr>
            <a:xfrm>
              <a:off x="11379690" y="2131239"/>
              <a:ext cx="186041" cy="160380"/>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2" name="椭圆 21"/>
            <p:cNvSpPr/>
            <p:nvPr/>
          </p:nvSpPr>
          <p:spPr>
            <a:xfrm>
              <a:off x="11349438" y="764179"/>
              <a:ext cx="216293" cy="21629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43" name="任意多边形: 形状 42"/>
          <p:cNvSpPr/>
          <p:nvPr userDrawn="1"/>
        </p:nvSpPr>
        <p:spPr>
          <a:xfrm rot="10800000">
            <a:off x="1" y="6209613"/>
            <a:ext cx="841264" cy="648387"/>
          </a:xfrm>
          <a:custGeom>
            <a:avLst/>
            <a:gdLst>
              <a:gd name="connsiteX0" fmla="*/ 4903 w 2613608"/>
              <a:gd name="connsiteY0" fmla="*/ 0 h 2014383"/>
              <a:gd name="connsiteX1" fmla="*/ 2613608 w 2613608"/>
              <a:gd name="connsiteY1" fmla="*/ 0 h 2014383"/>
              <a:gd name="connsiteX2" fmla="*/ 2613608 w 2613608"/>
              <a:gd name="connsiteY2" fmla="*/ 1882005 h 2014383"/>
              <a:gd name="connsiteX3" fmla="*/ 2487433 w 2613608"/>
              <a:gd name="connsiteY3" fmla="*/ 1928185 h 2014383"/>
              <a:gd name="connsiteX4" fmla="*/ 1917290 w 2613608"/>
              <a:gd name="connsiteY4" fmla="*/ 2014383 h 2014383"/>
              <a:gd name="connsiteX5" fmla="*/ 0 w 2613608"/>
              <a:gd name="connsiteY5" fmla="*/ 97093 h 2014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3608" h="2014383">
                <a:moveTo>
                  <a:pt x="4903" y="0"/>
                </a:moveTo>
                <a:lnTo>
                  <a:pt x="2613608" y="0"/>
                </a:lnTo>
                <a:lnTo>
                  <a:pt x="2613608" y="1882005"/>
                </a:lnTo>
                <a:lnTo>
                  <a:pt x="2487433" y="1928185"/>
                </a:lnTo>
                <a:cubicBezTo>
                  <a:pt x="2307325" y="1984205"/>
                  <a:pt x="2115832" y="2014383"/>
                  <a:pt x="1917290" y="2014383"/>
                </a:cubicBezTo>
                <a:cubicBezTo>
                  <a:pt x="858400" y="2014383"/>
                  <a:pt x="0" y="1155983"/>
                  <a:pt x="0" y="97093"/>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44" name="组合 43"/>
          <p:cNvGrpSpPr/>
          <p:nvPr userDrawn="1"/>
        </p:nvGrpSpPr>
        <p:grpSpPr>
          <a:xfrm rot="10800000">
            <a:off x="110007" y="4544081"/>
            <a:ext cx="216293" cy="1527440"/>
            <a:chOff x="11349438" y="764179"/>
            <a:chExt cx="216293" cy="1527440"/>
          </a:xfrm>
        </p:grpSpPr>
        <p:sp>
          <p:nvSpPr>
            <p:cNvPr id="45" name="等腰三角形 44"/>
            <p:cNvSpPr/>
            <p:nvPr/>
          </p:nvSpPr>
          <p:spPr>
            <a:xfrm>
              <a:off x="11379690" y="1157816"/>
              <a:ext cx="186041" cy="160380"/>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6" name="等腰三角形 45"/>
            <p:cNvSpPr/>
            <p:nvPr/>
          </p:nvSpPr>
          <p:spPr>
            <a:xfrm>
              <a:off x="11379690" y="1401172"/>
              <a:ext cx="186041" cy="16038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7" name="等腰三角形 46"/>
            <p:cNvSpPr/>
            <p:nvPr/>
          </p:nvSpPr>
          <p:spPr>
            <a:xfrm>
              <a:off x="11379690" y="1644528"/>
              <a:ext cx="186041" cy="160380"/>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8" name="等腰三角形 47"/>
            <p:cNvSpPr/>
            <p:nvPr/>
          </p:nvSpPr>
          <p:spPr>
            <a:xfrm>
              <a:off x="11379690" y="1887884"/>
              <a:ext cx="186041" cy="16038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9" name="等腰三角形 48"/>
            <p:cNvSpPr/>
            <p:nvPr/>
          </p:nvSpPr>
          <p:spPr>
            <a:xfrm>
              <a:off x="11379690" y="2131239"/>
              <a:ext cx="186041" cy="160380"/>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0" name="椭圆 49"/>
            <p:cNvSpPr/>
            <p:nvPr/>
          </p:nvSpPr>
          <p:spPr>
            <a:xfrm>
              <a:off x="11349438" y="764179"/>
              <a:ext cx="216293" cy="21629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1.png"/><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9" Type="http://schemas.openxmlformats.org/officeDocument/2006/relationships/tags" Target="../tags/tag19.xml"/><Relationship Id="rId8" Type="http://schemas.openxmlformats.org/officeDocument/2006/relationships/image" Target="../media/image5.png"/><Relationship Id="rId7" Type="http://schemas.openxmlformats.org/officeDocument/2006/relationships/tags" Target="../tags/tag18.xml"/><Relationship Id="rId6" Type="http://schemas.openxmlformats.org/officeDocument/2006/relationships/image" Target="../media/image4.png"/><Relationship Id="rId5" Type="http://schemas.openxmlformats.org/officeDocument/2006/relationships/tags" Target="../tags/tag17.xml"/><Relationship Id="rId4" Type="http://schemas.openxmlformats.org/officeDocument/2006/relationships/image" Target="../media/image3.png"/><Relationship Id="rId3" Type="http://schemas.openxmlformats.org/officeDocument/2006/relationships/tags" Target="../tags/tag16.xml"/><Relationship Id="rId2" Type="http://schemas.openxmlformats.org/officeDocument/2006/relationships/image" Target="../media/image2.png"/><Relationship Id="rId10" Type="http://schemas.openxmlformats.org/officeDocument/2006/relationships/slideLayout" Target="../slideLayouts/slideLayout8.xml"/><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6.png"/><Relationship Id="rId1" Type="http://schemas.openxmlformats.org/officeDocument/2006/relationships/tags" Target="../tags/tag20.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7.png"/><Relationship Id="rId1" Type="http://schemas.openxmlformats.org/officeDocument/2006/relationships/tags" Target="../tags/tag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8.png"/><Relationship Id="rId1" Type="http://schemas.openxmlformats.org/officeDocument/2006/relationships/tags" Target="../tags/tag22.xml"/></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image" Target="../media/image10.png"/><Relationship Id="rId3" Type="http://schemas.openxmlformats.org/officeDocument/2006/relationships/tags" Target="../tags/tag24.xml"/><Relationship Id="rId2" Type="http://schemas.openxmlformats.org/officeDocument/2006/relationships/image" Target="../media/image9.png"/><Relationship Id="rId1" Type="http://schemas.openxmlformats.org/officeDocument/2006/relationships/tags" Target="../tags/tag23.xml"/></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8.xml"/><Relationship Id="rId5" Type="http://schemas.openxmlformats.org/officeDocument/2006/relationships/image" Target="../media/image12.png"/><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image" Target="../media/image11.png"/><Relationship Id="rId1" Type="http://schemas.openxmlformats.org/officeDocument/2006/relationships/tags" Target="../tags/tag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8.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0610237" y="5790594"/>
            <a:ext cx="914400" cy="516194"/>
            <a:chOff x="4468761" y="1799303"/>
            <a:chExt cx="914400" cy="516194"/>
          </a:xfrm>
          <a:solidFill>
            <a:schemeClr val="accent1">
              <a:lumMod val="20000"/>
              <a:lumOff val="80000"/>
            </a:schemeClr>
          </a:solidFill>
        </p:grpSpPr>
        <p:sp>
          <p:nvSpPr>
            <p:cNvPr id="11" name="矩形 10"/>
            <p:cNvSpPr/>
            <p:nvPr/>
          </p:nvSpPr>
          <p:spPr>
            <a:xfrm>
              <a:off x="4468761" y="1799303"/>
              <a:ext cx="914400" cy="1149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 name="矩形 11"/>
            <p:cNvSpPr/>
            <p:nvPr/>
          </p:nvSpPr>
          <p:spPr>
            <a:xfrm>
              <a:off x="4468761" y="1999942"/>
              <a:ext cx="914400" cy="1149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 name="矩形 12"/>
            <p:cNvSpPr/>
            <p:nvPr/>
          </p:nvSpPr>
          <p:spPr>
            <a:xfrm>
              <a:off x="4468761" y="2200580"/>
              <a:ext cx="914400" cy="1149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sp>
        <p:nvSpPr>
          <p:cNvPr id="46" name="矩形 45"/>
          <p:cNvSpPr/>
          <p:nvPr/>
        </p:nvSpPr>
        <p:spPr>
          <a:xfrm>
            <a:off x="2294317" y="3158276"/>
            <a:ext cx="7603367" cy="1066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dist"/>
            <a:r>
              <a:rPr lang="zh-CN" altLang="en-US" sz="2000" b="1" dirty="0">
                <a:solidFill>
                  <a:schemeClr val="tx1"/>
                </a:solidFill>
                <a:cs typeface="+mn-ea"/>
                <a:sym typeface="+mn-lt"/>
              </a:rPr>
              <a:t>NSTransformers: 非平稳时间序列的通用预测框架</a:t>
            </a:r>
            <a:endParaRPr lang="zh-CN" altLang="en-US" sz="2000" b="1" dirty="0">
              <a:solidFill>
                <a:schemeClr val="tx1"/>
              </a:solidFill>
              <a:cs typeface="+mn-ea"/>
              <a:sym typeface="+mn-lt"/>
            </a:endParaRPr>
          </a:p>
        </p:txBody>
      </p:sp>
      <p:sp>
        <p:nvSpPr>
          <p:cNvPr id="47" name="文本框"/>
          <p:cNvSpPr txBox="1"/>
          <p:nvPr/>
        </p:nvSpPr>
        <p:spPr>
          <a:xfrm>
            <a:off x="217805" y="2456815"/>
            <a:ext cx="11307445" cy="977265"/>
          </a:xfrm>
          <a:prstGeom prst="rect">
            <a:avLst/>
          </a:prstGeom>
        </p:spPr>
        <p:txBody>
          <a:bodyPr wrap="square"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latin typeface="+mn-lt"/>
                <a:ea typeface="+mn-ea"/>
                <a:cs typeface="+mn-ea"/>
                <a:sym typeface="+mn-lt"/>
              </a:rPr>
              <a:t>Non-stationary Transformers:</a:t>
            </a:r>
            <a:endParaRPr lang="en-US" sz="3200" b="1" dirty="0">
              <a:latin typeface="+mn-lt"/>
              <a:ea typeface="+mn-ea"/>
              <a:cs typeface="+mn-ea"/>
              <a:sym typeface="+mn-lt"/>
            </a:endParaRPr>
          </a:p>
          <a:p>
            <a:pPr algn="ctr"/>
            <a:r>
              <a:rPr lang="en-US" sz="3200" b="1" dirty="0">
                <a:latin typeface="+mn-lt"/>
                <a:ea typeface="+mn-ea"/>
                <a:cs typeface="+mn-ea"/>
                <a:sym typeface="+mn-lt"/>
              </a:rPr>
              <a:t>Exploring the Stationarity in Time Series Forecasting</a:t>
            </a:r>
            <a:endParaRPr lang="en-US" sz="3200" b="1" dirty="0">
              <a:latin typeface="+mn-lt"/>
              <a:ea typeface="+mn-ea"/>
              <a:cs typeface="+mn-ea"/>
              <a:sym typeface="+mn-lt"/>
            </a:endParaRPr>
          </a:p>
        </p:txBody>
      </p:sp>
      <p:sp>
        <p:nvSpPr>
          <p:cNvPr id="54" name="矩形 53"/>
          <p:cNvSpPr/>
          <p:nvPr/>
        </p:nvSpPr>
        <p:spPr>
          <a:xfrm>
            <a:off x="8232140" y="4562475"/>
            <a:ext cx="1953260" cy="33718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dirty="0">
                <a:cs typeface="+mn-ea"/>
                <a:sym typeface="+mn-lt"/>
              </a:rPr>
              <a:t>汇报人：孙天翔</a:t>
            </a:r>
            <a:endParaRPr lang="zh-CN" altLang="en-US" sz="1600" dirty="0">
              <a:cs typeface="+mn-ea"/>
              <a:sym typeface="+mn-lt"/>
            </a:endParaRPr>
          </a:p>
        </p:txBody>
      </p:sp>
      <p:sp>
        <p:nvSpPr>
          <p:cNvPr id="2" name="文本框 1"/>
          <p:cNvSpPr txBox="1"/>
          <p:nvPr/>
        </p:nvSpPr>
        <p:spPr>
          <a:xfrm>
            <a:off x="4646930" y="3942715"/>
            <a:ext cx="1781175" cy="368300"/>
          </a:xfrm>
          <a:prstGeom prst="rect">
            <a:avLst/>
          </a:prstGeom>
          <a:noFill/>
        </p:spPr>
        <p:txBody>
          <a:bodyPr wrap="square" rtlCol="0">
            <a:spAutoFit/>
          </a:bodyPr>
          <a:p>
            <a:r>
              <a:rPr lang="en-US" altLang="zh-CN"/>
              <a:t>NeurIPS-2022</a:t>
            </a:r>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0"/>
          <p:cNvGrpSpPr/>
          <p:nvPr/>
        </p:nvGrpSpPr>
        <p:grpSpPr>
          <a:xfrm rot="5400000">
            <a:off x="961961" y="1950300"/>
            <a:ext cx="529404" cy="64771"/>
            <a:chOff x="9137503" y="1527024"/>
            <a:chExt cx="529404" cy="64771"/>
          </a:xfrm>
          <a:solidFill>
            <a:schemeClr val="accent1"/>
          </a:solidFill>
        </p:grpSpPr>
        <p:cxnSp>
          <p:nvCxnSpPr>
            <p:cNvPr id="3" name="Straight Connector 91"/>
            <p:cNvCxnSpPr/>
            <p:nvPr/>
          </p:nvCxnSpPr>
          <p:spPr>
            <a:xfrm rot="16200000">
              <a:off x="9346208" y="1350704"/>
              <a:ext cx="0" cy="417409"/>
            </a:xfrm>
            <a:prstGeom prst="line">
              <a:avLst/>
            </a:prstGeom>
            <a:grpFill/>
            <a:ln w="4445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Oval 92"/>
            <p:cNvSpPr>
              <a:spLocks noChangeAspect="1"/>
            </p:cNvSpPr>
            <p:nvPr/>
          </p:nvSpPr>
          <p:spPr>
            <a:xfrm>
              <a:off x="9602136" y="1527024"/>
              <a:ext cx="64771" cy="64771"/>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cs typeface="+mn-ea"/>
                <a:sym typeface="+mn-lt"/>
              </a:endParaRPr>
            </a:p>
          </p:txBody>
        </p:sp>
      </p:grpSp>
      <p:grpSp>
        <p:nvGrpSpPr>
          <p:cNvPr id="8" name="Group 102"/>
          <p:cNvGrpSpPr/>
          <p:nvPr/>
        </p:nvGrpSpPr>
        <p:grpSpPr>
          <a:xfrm rot="5400000">
            <a:off x="961961" y="4116480"/>
            <a:ext cx="529404" cy="64771"/>
            <a:chOff x="9137503" y="1527024"/>
            <a:chExt cx="529404" cy="64771"/>
          </a:xfrm>
          <a:solidFill>
            <a:schemeClr val="accent1"/>
          </a:solidFill>
        </p:grpSpPr>
        <p:cxnSp>
          <p:nvCxnSpPr>
            <p:cNvPr id="9" name="Straight Connector 103"/>
            <p:cNvCxnSpPr/>
            <p:nvPr/>
          </p:nvCxnSpPr>
          <p:spPr>
            <a:xfrm rot="16200000">
              <a:off x="9346208" y="1350704"/>
              <a:ext cx="0" cy="417409"/>
            </a:xfrm>
            <a:prstGeom prst="line">
              <a:avLst/>
            </a:prstGeom>
            <a:grpFill/>
            <a:ln w="4445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Oval 104"/>
            <p:cNvSpPr>
              <a:spLocks noChangeAspect="1"/>
            </p:cNvSpPr>
            <p:nvPr/>
          </p:nvSpPr>
          <p:spPr>
            <a:xfrm>
              <a:off x="9602136" y="1527024"/>
              <a:ext cx="64771" cy="64771"/>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cs typeface="+mn-ea"/>
                <a:sym typeface="+mn-lt"/>
              </a:endParaRPr>
            </a:p>
          </p:txBody>
        </p:sp>
      </p:grpSp>
      <p:sp>
        <p:nvSpPr>
          <p:cNvPr id="38" name="Text Box 10"/>
          <p:cNvSpPr txBox="1">
            <a:spLocks noChangeArrowheads="1"/>
          </p:cNvSpPr>
          <p:nvPr/>
        </p:nvSpPr>
        <p:spPr bwMode="auto">
          <a:xfrm>
            <a:off x="1522095" y="2007235"/>
            <a:ext cx="9315450" cy="1029970"/>
          </a:xfrm>
          <a:prstGeom prst="rect">
            <a:avLst/>
          </a:prstGeom>
          <a:noFill/>
          <a:ln w="9525">
            <a:noFill/>
            <a:miter lim="800000"/>
          </a:ln>
        </p:spPr>
        <p:txBody>
          <a:bodyPr wrap="square" lIns="60960" tIns="30480" rIns="60960" bIns="3048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450975"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effectLst/>
                <a:uLnTx/>
                <a:uFillTx/>
                <a:cs typeface="+mn-ea"/>
                <a:sym typeface="+mn-lt"/>
              </a:rPr>
              <a:t>平稳化技术对原始数据的存在退化影响，这种退化显然会导致Transformer在时序依赖的建模上失去其原本优势。</a:t>
            </a:r>
            <a:endParaRPr kumimoji="0" lang="zh-CN" altLang="en-US" sz="1400" b="0" i="0" u="none" strike="noStrike" kern="1200" cap="none" spc="0" normalizeH="0" baseline="0" noProof="0" dirty="0">
              <a:ln>
                <a:noFill/>
              </a:ln>
              <a:effectLst/>
              <a:uLnTx/>
              <a:uFillTx/>
              <a:cs typeface="+mn-ea"/>
              <a:sym typeface="+mn-lt"/>
            </a:endParaRPr>
          </a:p>
          <a:p>
            <a:pPr marL="0" marR="0" lvl="0" indent="0" algn="l" defTabSz="1450975" rtl="0" eaLnBrk="1" fontAlgn="auto" latinLnBrk="0" hangingPunct="1">
              <a:lnSpc>
                <a:spcPct val="150000"/>
              </a:lnSpc>
              <a:spcBef>
                <a:spcPts val="0"/>
              </a:spcBef>
              <a:spcAft>
                <a:spcPts val="0"/>
              </a:spcAft>
              <a:buClrTx/>
              <a:buSzTx/>
              <a:buFontTx/>
              <a:buNone/>
              <a:defRPr/>
            </a:pPr>
            <a:endParaRPr kumimoji="0" lang="zh-CN" altLang="en-US" sz="1400" b="0" i="0" u="none" strike="noStrike" kern="1200" cap="none" spc="0" normalizeH="0" baseline="0" noProof="0" dirty="0">
              <a:ln>
                <a:noFill/>
              </a:ln>
              <a:effectLst/>
              <a:uLnTx/>
              <a:uFillTx/>
              <a:cs typeface="+mn-ea"/>
              <a:sym typeface="+mn-lt"/>
            </a:endParaRPr>
          </a:p>
          <a:p>
            <a:pPr marL="0" marR="0" lvl="0" indent="0" algn="l" defTabSz="1450975"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effectLst/>
                <a:uLnTx/>
                <a:uFillTx/>
                <a:cs typeface="+mn-ea"/>
                <a:sym typeface="+mn-lt"/>
              </a:rPr>
              <a:t>如何同时提高时序数据的可预测性以及充分利用深度模型的时序建模能力，是提高非平稳时序预测效果的关键。</a:t>
            </a:r>
            <a:endParaRPr kumimoji="0" lang="zh-CN" altLang="en-US" sz="1200" b="0" i="0" u="none" strike="noStrike" kern="1200" cap="none" spc="0" normalizeH="0" baseline="0" noProof="0" dirty="0">
              <a:ln>
                <a:noFill/>
              </a:ln>
              <a:solidFill>
                <a:srgbClr val="000000"/>
              </a:solidFill>
              <a:effectLst/>
              <a:uLnTx/>
              <a:uFillTx/>
              <a:cs typeface="+mn-ea"/>
              <a:sym typeface="+mn-lt"/>
            </a:endParaRPr>
          </a:p>
        </p:txBody>
      </p:sp>
      <p:sp>
        <p:nvSpPr>
          <p:cNvPr id="39" name="矩形 38"/>
          <p:cNvSpPr/>
          <p:nvPr/>
        </p:nvSpPr>
        <p:spPr>
          <a:xfrm>
            <a:off x="1438107" y="1605409"/>
            <a:ext cx="1999668" cy="36830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srgbClr val="000000"/>
                </a:solidFill>
                <a:effectLst/>
                <a:uLnTx/>
                <a:uFillTx/>
                <a:cs typeface="+mn-ea"/>
                <a:sym typeface="+mn-lt"/>
              </a:rPr>
              <a:t>问题分析</a:t>
            </a:r>
            <a:endParaRPr kumimoji="0" lang="zh-CN" altLang="en-US" b="1" i="0" u="none" strike="noStrike" kern="1200" cap="none" spc="0" normalizeH="0" baseline="0" noProof="0" dirty="0">
              <a:ln>
                <a:noFill/>
              </a:ln>
              <a:solidFill>
                <a:srgbClr val="000000"/>
              </a:solidFill>
              <a:effectLst/>
              <a:uLnTx/>
              <a:uFillTx/>
              <a:cs typeface="+mn-ea"/>
              <a:sym typeface="+mn-lt"/>
            </a:endParaRPr>
          </a:p>
        </p:txBody>
      </p:sp>
      <p:sp>
        <p:nvSpPr>
          <p:cNvPr id="42" name="Text Box 10"/>
          <p:cNvSpPr txBox="1">
            <a:spLocks noChangeArrowheads="1"/>
          </p:cNvSpPr>
          <p:nvPr/>
        </p:nvSpPr>
        <p:spPr bwMode="auto">
          <a:xfrm>
            <a:off x="1467485" y="4103370"/>
            <a:ext cx="9156065" cy="1676400"/>
          </a:xfrm>
          <a:prstGeom prst="rect">
            <a:avLst/>
          </a:prstGeom>
          <a:noFill/>
          <a:ln w="9525">
            <a:noFill/>
            <a:miter lim="800000"/>
          </a:ln>
        </p:spPr>
        <p:txBody>
          <a:bodyPr wrap="square" lIns="60960" tIns="30480" rIns="60960" bIns="3048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450975"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effectLst/>
                <a:uLnTx/>
                <a:uFillTx/>
                <a:cs typeface="+mn-ea"/>
                <a:sym typeface="+mn-lt"/>
              </a:rPr>
              <a:t>Non-stationary Transformers包含：</a:t>
            </a:r>
            <a:endParaRPr kumimoji="0" lang="zh-CN" altLang="en-US" sz="1400" b="0" i="0" u="none" strike="noStrike" kern="1200" cap="none" spc="0" normalizeH="0" baseline="0" noProof="0" dirty="0">
              <a:ln>
                <a:noFill/>
              </a:ln>
              <a:effectLst/>
              <a:uLnTx/>
              <a:uFillTx/>
              <a:cs typeface="+mn-ea"/>
              <a:sym typeface="+mn-lt"/>
            </a:endParaRPr>
          </a:p>
          <a:p>
            <a:pPr marL="0" marR="0" lvl="0" indent="0" algn="l" defTabSz="1450975" rtl="0" eaLnBrk="1" fontAlgn="auto" latinLnBrk="0" hangingPunct="1">
              <a:lnSpc>
                <a:spcPct val="150000"/>
              </a:lnSpc>
              <a:spcBef>
                <a:spcPts val="0"/>
              </a:spcBef>
              <a:spcAft>
                <a:spcPts val="0"/>
              </a:spcAft>
              <a:buClrTx/>
              <a:buSzTx/>
              <a:buFontTx/>
              <a:buNone/>
              <a:defRPr/>
            </a:pPr>
            <a:endParaRPr kumimoji="0" lang="zh-CN" altLang="en-US" sz="1400" b="0" i="0" u="none" strike="noStrike" kern="1200" cap="none" spc="0" normalizeH="0" baseline="0" noProof="0" dirty="0">
              <a:ln>
                <a:noFill/>
              </a:ln>
              <a:effectLst/>
              <a:uLnTx/>
              <a:uFillTx/>
              <a:cs typeface="+mn-ea"/>
              <a:sym typeface="+mn-lt"/>
            </a:endParaRPr>
          </a:p>
          <a:p>
            <a:pPr marL="0" marR="0" lvl="0" indent="0" algn="l" defTabSz="1450975"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effectLst/>
                <a:uLnTx/>
                <a:uFillTx/>
                <a:cs typeface="+mn-ea"/>
                <a:sym typeface="+mn-lt"/>
              </a:rPr>
              <a:t>序列平稳化模块：以增强输入数据的平稳性；</a:t>
            </a:r>
            <a:endParaRPr kumimoji="0" lang="zh-CN" altLang="en-US" sz="1400" b="0" i="0" u="none" strike="noStrike" kern="1200" cap="none" spc="0" normalizeH="0" baseline="0" noProof="0" dirty="0">
              <a:ln>
                <a:noFill/>
              </a:ln>
              <a:effectLst/>
              <a:uLnTx/>
              <a:uFillTx/>
              <a:cs typeface="+mn-ea"/>
              <a:sym typeface="+mn-lt"/>
            </a:endParaRPr>
          </a:p>
          <a:p>
            <a:pPr marL="0" marR="0" lvl="0" indent="0" algn="l" defTabSz="1450975" rtl="0" eaLnBrk="1" fontAlgn="auto" latinLnBrk="0" hangingPunct="1">
              <a:lnSpc>
                <a:spcPct val="150000"/>
              </a:lnSpc>
              <a:spcBef>
                <a:spcPts val="0"/>
              </a:spcBef>
              <a:spcAft>
                <a:spcPts val="0"/>
              </a:spcAft>
              <a:buClrTx/>
              <a:buSzTx/>
              <a:buFontTx/>
              <a:buNone/>
              <a:defRPr/>
            </a:pPr>
            <a:endParaRPr kumimoji="0" lang="zh-CN" altLang="en-US" sz="1400" b="0" i="0" u="none" strike="noStrike" kern="1200" cap="none" spc="0" normalizeH="0" baseline="0" noProof="0" dirty="0">
              <a:ln>
                <a:noFill/>
              </a:ln>
              <a:effectLst/>
              <a:uLnTx/>
              <a:uFillTx/>
              <a:cs typeface="+mn-ea"/>
              <a:sym typeface="+mn-lt"/>
            </a:endParaRPr>
          </a:p>
          <a:p>
            <a:pPr marL="0" marR="0" lvl="0" indent="0" algn="l" defTabSz="1450975"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effectLst/>
                <a:uLnTx/>
                <a:uFillTx/>
                <a:cs typeface="+mn-ea"/>
                <a:sym typeface="+mn-lt"/>
              </a:rPr>
              <a:t>去平稳注意模块：用来重新整合非平稳信息到模型内部的时序依赖建模中，从而缓解过平稳问题。</a:t>
            </a:r>
            <a:endParaRPr kumimoji="0" lang="zh-CN" altLang="en-US" sz="1400" b="0" i="0" u="none" strike="noStrike" kern="1200" cap="none" spc="0" normalizeH="0" baseline="0" noProof="0" dirty="0">
              <a:ln>
                <a:noFill/>
              </a:ln>
              <a:effectLst/>
              <a:uLnTx/>
              <a:uFillTx/>
              <a:cs typeface="+mn-ea"/>
              <a:sym typeface="+mn-lt"/>
            </a:endParaRPr>
          </a:p>
        </p:txBody>
      </p:sp>
      <p:sp>
        <p:nvSpPr>
          <p:cNvPr id="43" name="矩形 42"/>
          <p:cNvSpPr/>
          <p:nvPr/>
        </p:nvSpPr>
        <p:spPr>
          <a:xfrm>
            <a:off x="1438107" y="3766137"/>
            <a:ext cx="1999668" cy="36830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srgbClr val="000000"/>
                </a:solidFill>
                <a:effectLst/>
                <a:uLnTx/>
                <a:uFillTx/>
                <a:cs typeface="+mn-ea"/>
                <a:sym typeface="+mn-lt"/>
              </a:rPr>
              <a:t>模型设计</a:t>
            </a:r>
            <a:endParaRPr kumimoji="0" lang="zh-CN" altLang="en-US" b="1" i="0" u="none" strike="noStrike" kern="1200" cap="none" spc="0" normalizeH="0" baseline="0" noProof="0" dirty="0">
              <a:ln>
                <a:noFill/>
              </a:ln>
              <a:solidFill>
                <a:srgbClr val="000000"/>
              </a:solidFill>
              <a:effectLst/>
              <a:uLnTx/>
              <a:uFillTx/>
              <a:cs typeface="+mn-ea"/>
              <a:sym typeface="+mn-lt"/>
            </a:endParaRPr>
          </a:p>
        </p:txBody>
      </p:sp>
      <p:grpSp>
        <p:nvGrpSpPr>
          <p:cNvPr id="52" name="组合 51"/>
          <p:cNvGrpSpPr/>
          <p:nvPr/>
        </p:nvGrpSpPr>
        <p:grpSpPr>
          <a:xfrm>
            <a:off x="748244" y="776125"/>
            <a:ext cx="352439" cy="299049"/>
            <a:chOff x="4468761" y="1799303"/>
            <a:chExt cx="914400" cy="516194"/>
          </a:xfrm>
          <a:solidFill>
            <a:schemeClr val="accent1">
              <a:lumMod val="20000"/>
              <a:lumOff val="80000"/>
            </a:schemeClr>
          </a:solidFill>
        </p:grpSpPr>
        <p:sp>
          <p:nvSpPr>
            <p:cNvPr id="53" name="矩形 52"/>
            <p:cNvSpPr/>
            <p:nvPr/>
          </p:nvSpPr>
          <p:spPr>
            <a:xfrm>
              <a:off x="4468761" y="1799303"/>
              <a:ext cx="914400" cy="1149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54" name="矩形 53"/>
            <p:cNvSpPr/>
            <p:nvPr/>
          </p:nvSpPr>
          <p:spPr>
            <a:xfrm>
              <a:off x="4468761" y="1999942"/>
              <a:ext cx="914400" cy="1149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55" name="矩形 54"/>
            <p:cNvSpPr/>
            <p:nvPr/>
          </p:nvSpPr>
          <p:spPr>
            <a:xfrm>
              <a:off x="4468761" y="2200580"/>
              <a:ext cx="914400" cy="1149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sp>
        <p:nvSpPr>
          <p:cNvPr id="56" name="Footer Text"/>
          <p:cNvSpPr txBox="1"/>
          <p:nvPr/>
        </p:nvSpPr>
        <p:spPr>
          <a:xfrm>
            <a:off x="1343025" y="709930"/>
            <a:ext cx="5718810" cy="430530"/>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cs typeface="+mn-ea"/>
                <a:sym typeface="+mn-lt"/>
              </a:rPr>
              <a:t>Non-stationary Transformers</a:t>
            </a:r>
            <a:endParaRPr lang="zh-CN" altLang="en-US" sz="2800" dirty="0">
              <a:cs typeface="+mn-ea"/>
              <a:sym typeface="+mn-lt"/>
            </a:endParaRPr>
          </a:p>
        </p:txBody>
      </p:sp>
      <p:sp>
        <p:nvSpPr>
          <p:cNvPr id="29" name="左大括号 28"/>
          <p:cNvSpPr/>
          <p:nvPr/>
        </p:nvSpPr>
        <p:spPr>
          <a:xfrm>
            <a:off x="1193800" y="4909820"/>
            <a:ext cx="149225" cy="79565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748030" y="1240790"/>
            <a:ext cx="8932545" cy="33718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b="1" dirty="0">
                <a:cs typeface="+mn-ea"/>
                <a:sym typeface="+mn-lt"/>
              </a:rPr>
              <a:t>序列平稳化: 包含两个阶段：窗口归一化（Normalization）与反归一化（De-normalization）</a:t>
            </a:r>
            <a:endParaRPr lang="zh-CN" altLang="en-US" sz="1600" b="1" dirty="0">
              <a:cs typeface="+mn-ea"/>
              <a:sym typeface="+mn-lt"/>
            </a:endParaRPr>
          </a:p>
        </p:txBody>
      </p:sp>
      <p:sp>
        <p:nvSpPr>
          <p:cNvPr id="24" name="矩形 23"/>
          <p:cNvSpPr/>
          <p:nvPr/>
        </p:nvSpPr>
        <p:spPr>
          <a:xfrm>
            <a:off x="7387590" y="1678305"/>
            <a:ext cx="4112260" cy="4649470"/>
          </a:xfrm>
          <a:prstGeom prst="rect">
            <a:avLst/>
          </a:prstGeom>
          <a:solidFill>
            <a:schemeClr val="accent1">
              <a:lumMod val="20000"/>
              <a:lumOff val="80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nvGrpSpPr>
          <p:cNvPr id="25" name="组合 24"/>
          <p:cNvGrpSpPr/>
          <p:nvPr/>
        </p:nvGrpSpPr>
        <p:grpSpPr>
          <a:xfrm>
            <a:off x="7543508" y="1963474"/>
            <a:ext cx="1447971" cy="341307"/>
            <a:chOff x="1265732" y="3016591"/>
            <a:chExt cx="1371009" cy="323166"/>
          </a:xfrm>
        </p:grpSpPr>
        <p:sp>
          <p:nvSpPr>
            <p:cNvPr id="31" name="Rectangle: Rounded Corners 30"/>
            <p:cNvSpPr/>
            <p:nvPr/>
          </p:nvSpPr>
          <p:spPr>
            <a:xfrm>
              <a:off x="1265732" y="3031980"/>
              <a:ext cx="1371009" cy="307777"/>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a:cs typeface="+mn-ea"/>
                <a:sym typeface="+mn-lt"/>
              </a:endParaRPr>
            </a:p>
          </p:txBody>
        </p:sp>
        <p:sp>
          <p:nvSpPr>
            <p:cNvPr id="32" name="TextBox 30"/>
            <p:cNvSpPr txBox="1"/>
            <p:nvPr/>
          </p:nvSpPr>
          <p:spPr>
            <a:xfrm>
              <a:off x="1477453" y="3016591"/>
              <a:ext cx="947568" cy="319263"/>
            </a:xfrm>
            <a:prstGeom prst="rect">
              <a:avLst/>
            </a:prstGeom>
            <a:noFill/>
          </p:spPr>
          <p:txBody>
            <a:bodyPr wrap="square" rtlCol="0" anchor="t">
              <a:spAutoFit/>
            </a:bodyPr>
            <a:lstStyle>
              <a:defPPr>
                <a:defRPr lang="en-US"/>
              </a:defPPr>
              <a:lvl1pPr>
                <a:defRPr sz="1600">
                  <a:solidFill>
                    <a:schemeClr val="bg1"/>
                  </a:solidFill>
                  <a:latin typeface="Montserrat" panose="00000500000000000000" pitchFamily="50" charset="0"/>
                  <a:cs typeface="Montserrat" panose="00000500000000000000" pitchFamily="50" charset="0"/>
                </a:defRPr>
              </a:lvl1pPr>
            </a:lstStyle>
            <a:p>
              <a:pPr algn="ctr"/>
              <a:r>
                <a:rPr lang="zh-CN" altLang="en-US" b="1" dirty="0">
                  <a:latin typeface="+mn-lt"/>
                  <a:cs typeface="+mn-ea"/>
                  <a:sym typeface="+mn-lt"/>
                </a:rPr>
                <a:t>第一阶段</a:t>
              </a:r>
              <a:endParaRPr lang="zh-CN" altLang="en-US" b="1" dirty="0">
                <a:latin typeface="+mn-lt"/>
                <a:cs typeface="+mn-ea"/>
                <a:sym typeface="+mn-lt"/>
              </a:endParaRPr>
            </a:p>
          </p:txBody>
        </p:sp>
      </p:grpSp>
      <p:sp>
        <p:nvSpPr>
          <p:cNvPr id="26" name="Text Box 10"/>
          <p:cNvSpPr txBox="1">
            <a:spLocks noChangeArrowheads="1"/>
          </p:cNvSpPr>
          <p:nvPr/>
        </p:nvSpPr>
        <p:spPr bwMode="auto">
          <a:xfrm>
            <a:off x="7472045" y="2309495"/>
            <a:ext cx="3944620" cy="891540"/>
          </a:xfrm>
          <a:prstGeom prst="rect">
            <a:avLst/>
          </a:prstGeom>
          <a:noFill/>
          <a:ln w="9525">
            <a:noFill/>
            <a:miter lim="800000"/>
          </a:ln>
        </p:spPr>
        <p:txBody>
          <a:bodyPr wrap="square" lIns="60960" tIns="30480" rIns="60960" bIns="3048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450975" rtl="0" eaLnBrk="1" fontAlgn="auto" latinLnBrk="0" hangingPunct="1">
              <a:lnSpc>
                <a:spcPct val="15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rgbClr val="000000"/>
                </a:solidFill>
                <a:effectLst/>
                <a:uLnTx/>
                <a:uFillTx/>
                <a:cs typeface="+mn-ea"/>
                <a:sym typeface="+mn-lt"/>
              </a:rPr>
              <a:t>第一阶段，对每一模型输入中的各个变量分别进行在时间维度的归一化。</a:t>
            </a:r>
            <a:endParaRPr kumimoji="0" lang="zh-CN" altLang="en-US" sz="1200" b="0" i="0" u="none" strike="noStrike" kern="1200" cap="none" spc="0" normalizeH="0" baseline="0" noProof="0" dirty="0">
              <a:ln>
                <a:noFill/>
              </a:ln>
              <a:solidFill>
                <a:srgbClr val="000000"/>
              </a:solidFill>
              <a:effectLst/>
              <a:uLnTx/>
              <a:uFillTx/>
              <a:cs typeface="+mn-ea"/>
              <a:sym typeface="+mn-lt"/>
            </a:endParaRPr>
          </a:p>
          <a:p>
            <a:pPr marL="0" marR="0" lvl="0" indent="0" algn="l" defTabSz="1450975" rtl="0" eaLnBrk="1" fontAlgn="auto" latinLnBrk="0" hangingPunct="1">
              <a:lnSpc>
                <a:spcPct val="15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rgbClr val="000000"/>
                </a:solidFill>
                <a:effectLst/>
                <a:uLnTx/>
                <a:uFillTx/>
                <a:cs typeface="+mn-ea"/>
                <a:sym typeface="+mn-lt"/>
              </a:rPr>
              <a:t>存储各个窗口内序列原本的均值和方差。</a:t>
            </a:r>
            <a:endParaRPr kumimoji="0" lang="zh-CN" altLang="en-US" sz="1200" b="0" i="0" u="none" strike="noStrike" kern="1200" cap="none" spc="0" normalizeH="0" baseline="0" noProof="0" dirty="0">
              <a:ln>
                <a:noFill/>
              </a:ln>
              <a:solidFill>
                <a:srgbClr val="000000"/>
              </a:solidFill>
              <a:effectLst/>
              <a:uLnTx/>
              <a:uFillTx/>
              <a:cs typeface="+mn-ea"/>
              <a:sym typeface="+mn-lt"/>
            </a:endParaRPr>
          </a:p>
        </p:txBody>
      </p:sp>
      <p:grpSp>
        <p:nvGrpSpPr>
          <p:cNvPr id="27" name="组合 26"/>
          <p:cNvGrpSpPr/>
          <p:nvPr/>
        </p:nvGrpSpPr>
        <p:grpSpPr>
          <a:xfrm>
            <a:off x="7543508" y="3598684"/>
            <a:ext cx="1447971" cy="341307"/>
            <a:chOff x="1265732" y="4592810"/>
            <a:chExt cx="1371009" cy="323166"/>
          </a:xfrm>
        </p:grpSpPr>
        <p:sp>
          <p:nvSpPr>
            <p:cNvPr id="29" name="Rectangle: Rounded Corners 30"/>
            <p:cNvSpPr/>
            <p:nvPr/>
          </p:nvSpPr>
          <p:spPr>
            <a:xfrm>
              <a:off x="1265732" y="4608199"/>
              <a:ext cx="1371009" cy="307777"/>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a:cs typeface="+mn-ea"/>
                <a:sym typeface="+mn-lt"/>
              </a:endParaRPr>
            </a:p>
          </p:txBody>
        </p:sp>
        <p:sp>
          <p:nvSpPr>
            <p:cNvPr id="30" name="TextBox 30"/>
            <p:cNvSpPr txBox="1"/>
            <p:nvPr/>
          </p:nvSpPr>
          <p:spPr>
            <a:xfrm>
              <a:off x="1374321" y="4592810"/>
              <a:ext cx="1153831" cy="319263"/>
            </a:xfrm>
            <a:prstGeom prst="rect">
              <a:avLst/>
            </a:prstGeom>
            <a:noFill/>
          </p:spPr>
          <p:txBody>
            <a:bodyPr wrap="square" rtlCol="0" anchor="t">
              <a:spAutoFit/>
            </a:bodyPr>
            <a:lstStyle>
              <a:defPPr>
                <a:defRPr lang="en-US"/>
              </a:defPPr>
              <a:lvl1pPr>
                <a:defRPr sz="1600">
                  <a:solidFill>
                    <a:schemeClr val="bg1"/>
                  </a:solidFill>
                  <a:latin typeface="Montserrat" panose="00000500000000000000" pitchFamily="50" charset="0"/>
                  <a:cs typeface="Montserrat" panose="00000500000000000000" pitchFamily="50" charset="0"/>
                </a:defRPr>
              </a:lvl1pPr>
            </a:lstStyle>
            <a:p>
              <a:pPr algn="ctr"/>
              <a:r>
                <a:rPr lang="zh-CN" altLang="en-US" b="1" dirty="0">
                  <a:latin typeface="+mn-lt"/>
                  <a:cs typeface="+mn-ea"/>
                  <a:sym typeface="+mn-lt"/>
                </a:rPr>
                <a:t>第二阶段</a:t>
              </a:r>
              <a:endParaRPr lang="en-US" b="1" dirty="0">
                <a:latin typeface="+mn-lt"/>
                <a:cs typeface="+mn-ea"/>
                <a:sym typeface="+mn-lt"/>
              </a:endParaRPr>
            </a:p>
          </p:txBody>
        </p:sp>
      </p:grpSp>
      <p:sp>
        <p:nvSpPr>
          <p:cNvPr id="28" name="Text Box 10"/>
          <p:cNvSpPr txBox="1">
            <a:spLocks noChangeArrowheads="1"/>
          </p:cNvSpPr>
          <p:nvPr/>
        </p:nvSpPr>
        <p:spPr bwMode="auto">
          <a:xfrm>
            <a:off x="7472045" y="3944620"/>
            <a:ext cx="3943985" cy="614680"/>
          </a:xfrm>
          <a:prstGeom prst="rect">
            <a:avLst/>
          </a:prstGeom>
          <a:noFill/>
          <a:ln w="9525">
            <a:noFill/>
            <a:miter lim="800000"/>
          </a:ln>
        </p:spPr>
        <p:txBody>
          <a:bodyPr wrap="square" lIns="60960" tIns="30480" rIns="60960" bIns="3048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450975" rtl="0" eaLnBrk="1" fontAlgn="auto" latinLnBrk="0" hangingPunct="1">
              <a:lnSpc>
                <a:spcPct val="15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rgbClr val="000000"/>
                </a:solidFill>
                <a:effectLst/>
                <a:uLnTx/>
                <a:uFillTx/>
                <a:cs typeface="+mn-ea"/>
                <a:sym typeface="+mn-lt"/>
              </a:rPr>
              <a:t>在第二阶段中用这些统计量重新对模型的输出进行反向尺度变换，以恢复其归一化时丢失的分布信息。</a:t>
            </a:r>
            <a:endParaRPr kumimoji="0" lang="zh-CN" altLang="en-US" sz="1200" b="0" i="0" u="none" strike="noStrike" kern="1200" cap="none" spc="0" normalizeH="0" baseline="0" noProof="0" dirty="0">
              <a:ln>
                <a:noFill/>
              </a:ln>
              <a:solidFill>
                <a:srgbClr val="000000"/>
              </a:solidFill>
              <a:effectLst/>
              <a:uLnTx/>
              <a:uFillTx/>
              <a:cs typeface="+mn-ea"/>
              <a:sym typeface="+mn-lt"/>
            </a:endParaRPr>
          </a:p>
        </p:txBody>
      </p:sp>
      <p:grpSp>
        <p:nvGrpSpPr>
          <p:cNvPr id="34" name="组合 33"/>
          <p:cNvGrpSpPr/>
          <p:nvPr/>
        </p:nvGrpSpPr>
        <p:grpSpPr>
          <a:xfrm>
            <a:off x="748244" y="776125"/>
            <a:ext cx="352439" cy="299049"/>
            <a:chOff x="4468761" y="1799303"/>
            <a:chExt cx="914400" cy="516194"/>
          </a:xfrm>
          <a:solidFill>
            <a:schemeClr val="accent1">
              <a:lumMod val="20000"/>
              <a:lumOff val="80000"/>
            </a:schemeClr>
          </a:solidFill>
        </p:grpSpPr>
        <p:sp>
          <p:nvSpPr>
            <p:cNvPr id="35" name="矩形 34"/>
            <p:cNvSpPr/>
            <p:nvPr/>
          </p:nvSpPr>
          <p:spPr>
            <a:xfrm>
              <a:off x="4468761" y="1799303"/>
              <a:ext cx="914400" cy="1149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36" name="矩形 35"/>
            <p:cNvSpPr/>
            <p:nvPr/>
          </p:nvSpPr>
          <p:spPr>
            <a:xfrm>
              <a:off x="4468761" y="1999942"/>
              <a:ext cx="914400" cy="1149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37" name="矩形 36"/>
            <p:cNvSpPr/>
            <p:nvPr/>
          </p:nvSpPr>
          <p:spPr>
            <a:xfrm>
              <a:off x="4468761" y="2200580"/>
              <a:ext cx="914400" cy="1149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sp>
        <p:nvSpPr>
          <p:cNvPr id="38" name="Footer Text"/>
          <p:cNvSpPr txBox="1"/>
          <p:nvPr/>
        </p:nvSpPr>
        <p:spPr>
          <a:xfrm>
            <a:off x="1343247" y="710205"/>
            <a:ext cx="3295624" cy="430530"/>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cs typeface="+mn-ea"/>
                <a:sym typeface="+mn-lt"/>
              </a:rPr>
              <a:t>非固定式</a:t>
            </a:r>
            <a:r>
              <a:rPr lang="en-US" altLang="zh-CN" sz="2800" b="1" dirty="0">
                <a:cs typeface="+mn-ea"/>
                <a:sym typeface="+mn-lt"/>
              </a:rPr>
              <a:t>transformer</a:t>
            </a:r>
            <a:endParaRPr lang="zh-CN" altLang="en-US" sz="2800" dirty="0">
              <a:cs typeface="+mn-ea"/>
              <a:sym typeface="+mn-lt"/>
            </a:endParaRPr>
          </a:p>
        </p:txBody>
      </p:sp>
      <p:pic>
        <p:nvPicPr>
          <p:cNvPr id="20" name="图片 19"/>
          <p:cNvPicPr>
            <a:picLocks noChangeAspect="1"/>
          </p:cNvPicPr>
          <p:nvPr>
            <p:custDataLst>
              <p:tags r:id="rId1"/>
            </p:custDataLst>
          </p:nvPr>
        </p:nvPicPr>
        <p:blipFill>
          <a:blip r:embed="rId2"/>
          <a:stretch>
            <a:fillRect/>
          </a:stretch>
        </p:blipFill>
        <p:spPr>
          <a:xfrm>
            <a:off x="847725" y="1678305"/>
            <a:ext cx="6383655" cy="4733290"/>
          </a:xfrm>
          <a:prstGeom prst="rect">
            <a:avLst/>
          </a:prstGeom>
        </p:spPr>
      </p:pic>
      <p:sp>
        <p:nvSpPr>
          <p:cNvPr id="23" name="文本框 22"/>
          <p:cNvSpPr txBox="1"/>
          <p:nvPr/>
        </p:nvSpPr>
        <p:spPr bwMode="auto">
          <a:xfrm>
            <a:off x="7472045" y="5134610"/>
            <a:ext cx="3943350" cy="891540"/>
          </a:xfrm>
          <a:prstGeom prst="rect">
            <a:avLst/>
          </a:prstGeom>
          <a:noFill/>
          <a:ln w="9525">
            <a:noFill/>
            <a:miter lim="800000"/>
          </a:ln>
        </p:spPr>
        <p:txBody>
          <a:bodyPr wrap="square" lIns="60960" tIns="30480" rIns="60960" bIns="30480"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defTabSz="1450975">
              <a:lnSpc>
                <a:spcPct val="150000"/>
              </a:lnSpc>
              <a:spcBef>
                <a:spcPts val="0"/>
              </a:spcBef>
              <a:spcAft>
                <a:spcPts val="0"/>
              </a:spcAft>
              <a:buClrTx/>
              <a:buSzTx/>
              <a:buFontTx/>
              <a:defRPr/>
            </a:pPr>
            <a:r>
              <a:rPr lang="zh-CN" altLang="en-US" sz="1200" noProof="0" dirty="0">
                <a:ln>
                  <a:noFill/>
                </a:ln>
                <a:solidFill>
                  <a:srgbClr val="000000"/>
                </a:solidFill>
                <a:effectLst/>
                <a:uLnTx/>
                <a:uFillTx/>
                <a:cs typeface="+mn-ea"/>
                <a:sym typeface="+mn-ea"/>
              </a:rPr>
              <a:t>序列平稳化作为两阶段数据处理模块，可以封装在任意深度模型前后层，在提高模型输入的可预测性的同时，尽可能还原原始输入的时变分布。</a:t>
            </a:r>
            <a:endParaRPr lang="zh-CN" altLang="en-US" sz="1200" noProof="0" dirty="0">
              <a:ln>
                <a:noFill/>
              </a:ln>
              <a:solidFill>
                <a:srgbClr val="000000"/>
              </a:solidFill>
              <a:effectLst/>
              <a:uLnTx/>
              <a:uFillTx/>
              <a:cs typeface="+mn-ea"/>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748030" y="1240790"/>
            <a:ext cx="10578465" cy="33718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b="1" dirty="0">
                <a:cs typeface="+mn-ea"/>
                <a:sym typeface="+mn-lt"/>
              </a:rPr>
              <a:t>去平稳化注意力:深入模型内部，基于详细的理论推导，设计了面向非平稳时序数据的去平稳化注意力模块。 </a:t>
            </a:r>
            <a:endParaRPr lang="zh-CN" altLang="en-US" sz="1600" b="1" dirty="0">
              <a:cs typeface="+mn-ea"/>
              <a:sym typeface="+mn-lt"/>
            </a:endParaRPr>
          </a:p>
        </p:txBody>
      </p:sp>
      <p:sp>
        <p:nvSpPr>
          <p:cNvPr id="26" name="Text Box 10"/>
          <p:cNvSpPr txBox="1">
            <a:spLocks noChangeArrowheads="1"/>
          </p:cNvSpPr>
          <p:nvPr/>
        </p:nvSpPr>
        <p:spPr bwMode="auto">
          <a:xfrm>
            <a:off x="748030" y="1765300"/>
            <a:ext cx="10285095" cy="706755"/>
          </a:xfrm>
          <a:prstGeom prst="rect">
            <a:avLst/>
          </a:prstGeom>
          <a:noFill/>
          <a:ln w="9525">
            <a:noFill/>
            <a:miter lim="800000"/>
          </a:ln>
        </p:spPr>
        <p:txBody>
          <a:bodyPr wrap="square" lIns="60960" tIns="30480" rIns="60960" bIns="3048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450975"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rgbClr val="000000"/>
                </a:solidFill>
                <a:effectLst/>
                <a:uLnTx/>
                <a:uFillTx/>
                <a:cs typeface="+mn-ea"/>
                <a:sym typeface="+mn-lt"/>
              </a:rPr>
              <a:t>其推导的核心在于：使用经过归一化后的输入和归一化时存储的统计量，以近似未归一化时原始输入时本应得到的注意力图。</a:t>
            </a:r>
            <a:endParaRPr kumimoji="0" lang="zh-CN" altLang="en-US" sz="1400" b="0" i="0" u="none" strike="noStrike" kern="1200" cap="none" spc="0" normalizeH="0" baseline="0" noProof="0" dirty="0">
              <a:ln>
                <a:noFill/>
              </a:ln>
              <a:solidFill>
                <a:srgbClr val="000000"/>
              </a:solidFill>
              <a:effectLst/>
              <a:uLnTx/>
              <a:uFillTx/>
              <a:cs typeface="+mn-ea"/>
              <a:sym typeface="+mn-lt"/>
            </a:endParaRPr>
          </a:p>
          <a:p>
            <a:pPr marL="0" marR="0" lvl="0" indent="0" algn="l" defTabSz="1450975"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rgbClr val="000000"/>
                </a:solidFill>
                <a:effectLst/>
                <a:uLnTx/>
                <a:uFillTx/>
                <a:cs typeface="+mn-ea"/>
                <a:sym typeface="+mn-lt"/>
              </a:rPr>
              <a:t>根据Transformer的注意力计算公式：</a:t>
            </a:r>
            <a:endParaRPr kumimoji="0" lang="zh-CN" altLang="en-US" sz="1400" b="0" i="0" u="none" strike="noStrike" kern="1200" cap="none" spc="0" normalizeH="0" baseline="0" noProof="0" dirty="0">
              <a:ln>
                <a:noFill/>
              </a:ln>
              <a:solidFill>
                <a:srgbClr val="000000"/>
              </a:solidFill>
              <a:effectLst/>
              <a:uLnTx/>
              <a:uFillTx/>
              <a:cs typeface="+mn-ea"/>
              <a:sym typeface="+mn-lt"/>
            </a:endParaRPr>
          </a:p>
        </p:txBody>
      </p:sp>
      <p:grpSp>
        <p:nvGrpSpPr>
          <p:cNvPr id="34" name="组合 33"/>
          <p:cNvGrpSpPr/>
          <p:nvPr/>
        </p:nvGrpSpPr>
        <p:grpSpPr>
          <a:xfrm>
            <a:off x="748244" y="776125"/>
            <a:ext cx="352439" cy="299049"/>
            <a:chOff x="4468761" y="1799303"/>
            <a:chExt cx="914400" cy="516194"/>
          </a:xfrm>
          <a:solidFill>
            <a:schemeClr val="accent1">
              <a:lumMod val="20000"/>
              <a:lumOff val="80000"/>
            </a:schemeClr>
          </a:solidFill>
        </p:grpSpPr>
        <p:sp>
          <p:nvSpPr>
            <p:cNvPr id="35" name="矩形 34"/>
            <p:cNvSpPr/>
            <p:nvPr/>
          </p:nvSpPr>
          <p:spPr>
            <a:xfrm>
              <a:off x="4468761" y="1799303"/>
              <a:ext cx="914400" cy="1149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36" name="矩形 35"/>
            <p:cNvSpPr/>
            <p:nvPr/>
          </p:nvSpPr>
          <p:spPr>
            <a:xfrm>
              <a:off x="4468761" y="1999942"/>
              <a:ext cx="914400" cy="1149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37" name="矩形 36"/>
            <p:cNvSpPr/>
            <p:nvPr/>
          </p:nvSpPr>
          <p:spPr>
            <a:xfrm>
              <a:off x="4468761" y="2200580"/>
              <a:ext cx="914400" cy="1149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sp>
        <p:nvSpPr>
          <p:cNvPr id="38" name="Footer Text"/>
          <p:cNvSpPr txBox="1"/>
          <p:nvPr/>
        </p:nvSpPr>
        <p:spPr>
          <a:xfrm>
            <a:off x="1343247" y="710205"/>
            <a:ext cx="3295624" cy="430530"/>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cs typeface="+mn-ea"/>
                <a:sym typeface="+mn-lt"/>
              </a:rPr>
              <a:t>非固定式</a:t>
            </a:r>
            <a:r>
              <a:rPr lang="en-US" altLang="zh-CN" sz="2800" b="1" dirty="0">
                <a:cs typeface="+mn-ea"/>
                <a:sym typeface="+mn-lt"/>
              </a:rPr>
              <a:t>transformer</a:t>
            </a:r>
            <a:endParaRPr lang="zh-CN" altLang="en-US" sz="2800" dirty="0">
              <a:cs typeface="+mn-ea"/>
              <a:sym typeface="+mn-lt"/>
            </a:endParaRPr>
          </a:p>
        </p:txBody>
      </p:sp>
      <p:pic>
        <p:nvPicPr>
          <p:cNvPr id="2" name="图片 1"/>
          <p:cNvPicPr>
            <a:picLocks noChangeAspect="1"/>
          </p:cNvPicPr>
          <p:nvPr>
            <p:custDataLst>
              <p:tags r:id="rId1"/>
            </p:custDataLst>
          </p:nvPr>
        </p:nvPicPr>
        <p:blipFill>
          <a:blip r:embed="rId2"/>
          <a:stretch>
            <a:fillRect/>
          </a:stretch>
        </p:blipFill>
        <p:spPr>
          <a:xfrm>
            <a:off x="1099185" y="2659380"/>
            <a:ext cx="3352800" cy="539750"/>
          </a:xfrm>
          <a:prstGeom prst="rect">
            <a:avLst/>
          </a:prstGeom>
        </p:spPr>
      </p:pic>
      <p:sp>
        <p:nvSpPr>
          <p:cNvPr id="4" name="文本框 3"/>
          <p:cNvSpPr txBox="1"/>
          <p:nvPr/>
        </p:nvSpPr>
        <p:spPr>
          <a:xfrm>
            <a:off x="733425" y="3307715"/>
            <a:ext cx="10110470" cy="306705"/>
          </a:xfrm>
          <a:prstGeom prst="rect">
            <a:avLst/>
          </a:prstGeom>
          <a:noFill/>
        </p:spPr>
        <p:txBody>
          <a:bodyPr wrap="square" rtlCol="0" anchor="t">
            <a:spAutoFit/>
          </a:bodyPr>
          <a:p>
            <a:r>
              <a:rPr lang="zh-CN" altLang="en-US" sz="1400" noProof="0" dirty="0">
                <a:ln>
                  <a:noFill/>
                </a:ln>
                <a:solidFill>
                  <a:srgbClr val="000000"/>
                </a:solidFill>
                <a:effectLst/>
                <a:uLnTx/>
                <a:uFillTx/>
                <a:cs typeface="+mn-ea"/>
              </a:rPr>
              <a:t>以及进行序列平稳化时，模型输入在时间维进行的尺度变换公式（</a:t>
            </a:r>
            <a:r>
              <a:rPr lang="en-US" altLang="zh-CN" sz="1400" noProof="0" dirty="0">
                <a:ln>
                  <a:noFill/>
                </a:ln>
                <a:solidFill>
                  <a:srgbClr val="000000"/>
                </a:solidFill>
                <a:effectLst/>
                <a:uLnTx/>
                <a:uFillTx/>
                <a:cs typeface="+mn-ea"/>
              </a:rPr>
              <a:t>S</a:t>
            </a:r>
            <a:r>
              <a:rPr lang="zh-CN" altLang="en-US" sz="1400" noProof="0" dirty="0">
                <a:ln>
                  <a:noFill/>
                </a:ln>
                <a:solidFill>
                  <a:srgbClr val="000000"/>
                </a:solidFill>
                <a:effectLst/>
                <a:uLnTx/>
                <a:uFillTx/>
                <a:cs typeface="+mn-ea"/>
              </a:rPr>
              <a:t>为序列长度）：</a:t>
            </a:r>
            <a:endParaRPr lang="zh-CN" altLang="en-US" sz="1400" noProof="0" dirty="0">
              <a:ln>
                <a:noFill/>
              </a:ln>
              <a:solidFill>
                <a:srgbClr val="000000"/>
              </a:solidFill>
              <a:effectLst/>
              <a:uLnTx/>
              <a:uFillTx/>
              <a:cs typeface="+mn-ea"/>
            </a:endParaRPr>
          </a:p>
        </p:txBody>
      </p:sp>
      <p:pic>
        <p:nvPicPr>
          <p:cNvPr id="5" name="图片 4"/>
          <p:cNvPicPr>
            <a:picLocks noChangeAspect="1"/>
          </p:cNvPicPr>
          <p:nvPr>
            <p:custDataLst>
              <p:tags r:id="rId3"/>
            </p:custDataLst>
          </p:nvPr>
        </p:nvPicPr>
        <p:blipFill>
          <a:blip r:embed="rId4"/>
          <a:stretch>
            <a:fillRect/>
          </a:stretch>
        </p:blipFill>
        <p:spPr>
          <a:xfrm>
            <a:off x="831215" y="3643630"/>
            <a:ext cx="5276850" cy="908050"/>
          </a:xfrm>
          <a:prstGeom prst="rect">
            <a:avLst/>
          </a:prstGeom>
        </p:spPr>
      </p:pic>
      <p:sp>
        <p:nvSpPr>
          <p:cNvPr id="6" name="文本框 5"/>
          <p:cNvSpPr txBox="1"/>
          <p:nvPr/>
        </p:nvSpPr>
        <p:spPr>
          <a:xfrm>
            <a:off x="748030" y="4520565"/>
            <a:ext cx="6601460" cy="521970"/>
          </a:xfrm>
          <a:prstGeom prst="rect">
            <a:avLst/>
          </a:prstGeom>
          <a:noFill/>
        </p:spPr>
        <p:txBody>
          <a:bodyPr wrap="square" rtlCol="0" anchor="t">
            <a:spAutoFit/>
          </a:bodyPr>
          <a:p>
            <a:r>
              <a:rPr lang="zh-CN" altLang="en-US" sz="1400" noProof="0" dirty="0">
                <a:ln>
                  <a:noFill/>
                </a:ln>
                <a:solidFill>
                  <a:srgbClr val="000000"/>
                </a:solidFill>
                <a:effectLst/>
                <a:uLnTx/>
                <a:uFillTx/>
                <a:cs typeface="+mn-ea"/>
              </a:rPr>
              <a:t>基于模型嵌入层（Embedding）和前向传播层（FFN）在时间维度的线性假设，可导出注意力层的输入</a:t>
            </a:r>
            <a:r>
              <a:rPr lang="en-US" altLang="zh-CN" sz="1400" noProof="0" dirty="0">
                <a:ln>
                  <a:noFill/>
                </a:ln>
                <a:solidFill>
                  <a:srgbClr val="000000"/>
                </a:solidFill>
                <a:effectLst/>
                <a:uLnTx/>
                <a:uFillTx/>
                <a:cs typeface="+mn-ea"/>
              </a:rPr>
              <a:t>Q</a:t>
            </a:r>
            <a:r>
              <a:rPr lang="zh-CN" altLang="en-US" sz="1400" noProof="0" dirty="0">
                <a:ln>
                  <a:noFill/>
                </a:ln>
                <a:solidFill>
                  <a:srgbClr val="000000"/>
                </a:solidFill>
                <a:effectLst/>
                <a:uLnTx/>
                <a:uFillTx/>
                <a:cs typeface="+mn-ea"/>
              </a:rPr>
              <a:t>、</a:t>
            </a:r>
            <a:r>
              <a:rPr lang="en-US" altLang="zh-CN" sz="1400" noProof="0" dirty="0">
                <a:ln>
                  <a:noFill/>
                </a:ln>
                <a:solidFill>
                  <a:srgbClr val="000000"/>
                </a:solidFill>
                <a:effectLst/>
                <a:uLnTx/>
                <a:uFillTx/>
                <a:cs typeface="+mn-ea"/>
              </a:rPr>
              <a:t>K</a:t>
            </a:r>
            <a:r>
              <a:rPr lang="zh-CN" altLang="en-US" sz="1400" noProof="0" dirty="0">
                <a:ln>
                  <a:noFill/>
                </a:ln>
                <a:solidFill>
                  <a:srgbClr val="000000"/>
                </a:solidFill>
                <a:effectLst/>
                <a:uLnTx/>
                <a:uFillTx/>
                <a:cs typeface="+mn-ea"/>
              </a:rPr>
              <a:t>分别满足：</a:t>
            </a:r>
            <a:endParaRPr lang="zh-CN" altLang="en-US" sz="1400" noProof="0" dirty="0">
              <a:ln>
                <a:noFill/>
              </a:ln>
              <a:solidFill>
                <a:srgbClr val="000000"/>
              </a:solidFill>
              <a:effectLst/>
              <a:uLnTx/>
              <a:uFillTx/>
              <a:cs typeface="+mn-ea"/>
            </a:endParaRPr>
          </a:p>
        </p:txBody>
      </p:sp>
      <p:pic>
        <p:nvPicPr>
          <p:cNvPr id="7" name="图片 6"/>
          <p:cNvPicPr>
            <a:picLocks noChangeAspect="1"/>
          </p:cNvPicPr>
          <p:nvPr>
            <p:custDataLst>
              <p:tags r:id="rId5"/>
            </p:custDataLst>
          </p:nvPr>
        </p:nvPicPr>
        <p:blipFill>
          <a:blip r:embed="rId6"/>
          <a:stretch>
            <a:fillRect/>
          </a:stretch>
        </p:blipFill>
        <p:spPr>
          <a:xfrm>
            <a:off x="710565" y="5060950"/>
            <a:ext cx="3448050" cy="812800"/>
          </a:xfrm>
          <a:prstGeom prst="rect">
            <a:avLst/>
          </a:prstGeom>
        </p:spPr>
      </p:pic>
      <p:sp>
        <p:nvSpPr>
          <p:cNvPr id="8" name="右大括号 7"/>
          <p:cNvSpPr/>
          <p:nvPr/>
        </p:nvSpPr>
        <p:spPr>
          <a:xfrm>
            <a:off x="7424420" y="2688590"/>
            <a:ext cx="201930" cy="339661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pic>
        <p:nvPicPr>
          <p:cNvPr id="9" name="图片 8"/>
          <p:cNvPicPr>
            <a:picLocks noChangeAspect="1"/>
          </p:cNvPicPr>
          <p:nvPr>
            <p:custDataLst>
              <p:tags r:id="rId7"/>
            </p:custDataLst>
          </p:nvPr>
        </p:nvPicPr>
        <p:blipFill>
          <a:blip r:embed="rId8"/>
          <a:srcRect l="7709"/>
          <a:stretch>
            <a:fillRect/>
          </a:stretch>
        </p:blipFill>
        <p:spPr>
          <a:xfrm>
            <a:off x="7701280" y="3955415"/>
            <a:ext cx="3973195" cy="758825"/>
          </a:xfrm>
          <a:prstGeom prst="rect">
            <a:avLst/>
          </a:prstGeom>
        </p:spPr>
      </p:pic>
      <p:sp>
        <p:nvSpPr>
          <p:cNvPr id="3" name="文本框 2"/>
          <p:cNvSpPr txBox="1"/>
          <p:nvPr>
            <p:custDataLst>
              <p:tags r:id="rId9"/>
            </p:custDataLst>
          </p:nvPr>
        </p:nvSpPr>
        <p:spPr>
          <a:xfrm>
            <a:off x="8252460" y="3614420"/>
            <a:ext cx="2712085" cy="306705"/>
          </a:xfrm>
          <a:prstGeom prst="rect">
            <a:avLst/>
          </a:prstGeom>
          <a:noFill/>
        </p:spPr>
        <p:txBody>
          <a:bodyPr wrap="square" rtlCol="0" anchor="t">
            <a:spAutoFit/>
          </a:bodyPr>
          <a:p>
            <a:r>
              <a:rPr lang="zh-CN" altLang="en-US" sz="1400"/>
              <a:t>带入注意力公式简化后</a:t>
            </a:r>
            <a:endParaRPr lang="zh-CN" altLang="en-US" sz="1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Box 10"/>
          <p:cNvSpPr txBox="1">
            <a:spLocks noChangeArrowheads="1"/>
          </p:cNvSpPr>
          <p:nvPr/>
        </p:nvSpPr>
        <p:spPr bwMode="auto">
          <a:xfrm>
            <a:off x="784860" y="1327785"/>
            <a:ext cx="10285095" cy="706755"/>
          </a:xfrm>
          <a:prstGeom prst="rect">
            <a:avLst/>
          </a:prstGeom>
          <a:noFill/>
          <a:ln w="9525">
            <a:noFill/>
            <a:miter lim="800000"/>
          </a:ln>
        </p:spPr>
        <p:txBody>
          <a:bodyPr wrap="square" lIns="60960" tIns="30480" rIns="60960" bIns="3048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450975"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rgbClr val="000000"/>
                </a:solidFill>
                <a:effectLst/>
                <a:uLnTx/>
                <a:uFillTx/>
                <a:cs typeface="+mn-ea"/>
                <a:sym typeface="+mn-lt"/>
              </a:rPr>
              <a:t>为了近似原始输入的注意力图，引入了两个尺度变换因子， 定义为去平稳化因子（De-stationary factors），作用在经过归一化后的输入得到的注意力图上。</a:t>
            </a:r>
            <a:endParaRPr kumimoji="0" lang="zh-CN" altLang="en-US" sz="1400" b="0" i="0" u="none" strike="noStrike" kern="1200" cap="none" spc="0" normalizeH="0" baseline="0" noProof="0" dirty="0">
              <a:ln>
                <a:noFill/>
              </a:ln>
              <a:solidFill>
                <a:srgbClr val="000000"/>
              </a:solidFill>
              <a:effectLst/>
              <a:uLnTx/>
              <a:uFillTx/>
              <a:cs typeface="+mn-ea"/>
              <a:sym typeface="+mn-lt"/>
            </a:endParaRPr>
          </a:p>
        </p:txBody>
      </p:sp>
      <p:grpSp>
        <p:nvGrpSpPr>
          <p:cNvPr id="34" name="组合 33"/>
          <p:cNvGrpSpPr/>
          <p:nvPr/>
        </p:nvGrpSpPr>
        <p:grpSpPr>
          <a:xfrm>
            <a:off x="748244" y="776125"/>
            <a:ext cx="352439" cy="299049"/>
            <a:chOff x="4468761" y="1799303"/>
            <a:chExt cx="914400" cy="516194"/>
          </a:xfrm>
          <a:solidFill>
            <a:schemeClr val="accent1">
              <a:lumMod val="20000"/>
              <a:lumOff val="80000"/>
            </a:schemeClr>
          </a:solidFill>
        </p:grpSpPr>
        <p:sp>
          <p:nvSpPr>
            <p:cNvPr id="35" name="矩形 34"/>
            <p:cNvSpPr/>
            <p:nvPr/>
          </p:nvSpPr>
          <p:spPr>
            <a:xfrm>
              <a:off x="4468761" y="1799303"/>
              <a:ext cx="914400" cy="1149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36" name="矩形 35"/>
            <p:cNvSpPr/>
            <p:nvPr/>
          </p:nvSpPr>
          <p:spPr>
            <a:xfrm>
              <a:off x="4468761" y="1999942"/>
              <a:ext cx="914400" cy="1149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37" name="矩形 36"/>
            <p:cNvSpPr/>
            <p:nvPr/>
          </p:nvSpPr>
          <p:spPr>
            <a:xfrm>
              <a:off x="4468761" y="2200580"/>
              <a:ext cx="914400" cy="1149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sp>
        <p:nvSpPr>
          <p:cNvPr id="38" name="Footer Text"/>
          <p:cNvSpPr txBox="1"/>
          <p:nvPr/>
        </p:nvSpPr>
        <p:spPr>
          <a:xfrm>
            <a:off x="1343247" y="710205"/>
            <a:ext cx="3295624" cy="430530"/>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cs typeface="+mn-ea"/>
                <a:sym typeface="+mn-lt"/>
              </a:rPr>
              <a:t>非固定式</a:t>
            </a:r>
            <a:r>
              <a:rPr lang="en-US" altLang="zh-CN" sz="2800" b="1" dirty="0">
                <a:cs typeface="+mn-ea"/>
                <a:sym typeface="+mn-lt"/>
              </a:rPr>
              <a:t>transformer</a:t>
            </a:r>
            <a:endParaRPr lang="zh-CN" altLang="en-US" sz="2800" dirty="0">
              <a:cs typeface="+mn-ea"/>
              <a:sym typeface="+mn-lt"/>
            </a:endParaRPr>
          </a:p>
        </p:txBody>
      </p:sp>
      <p:pic>
        <p:nvPicPr>
          <p:cNvPr id="3" name="图片 2"/>
          <p:cNvPicPr>
            <a:picLocks noChangeAspect="1"/>
          </p:cNvPicPr>
          <p:nvPr>
            <p:custDataLst>
              <p:tags r:id="rId1"/>
            </p:custDataLst>
          </p:nvPr>
        </p:nvPicPr>
        <p:blipFill>
          <a:blip r:embed="rId2"/>
          <a:stretch>
            <a:fillRect/>
          </a:stretch>
        </p:blipFill>
        <p:spPr>
          <a:xfrm>
            <a:off x="624205" y="2403475"/>
            <a:ext cx="8681720" cy="3665220"/>
          </a:xfrm>
          <a:prstGeom prst="rect">
            <a:avLst/>
          </a:prstGeom>
        </p:spPr>
      </p:pic>
      <p:sp>
        <p:nvSpPr>
          <p:cNvPr id="4" name="文本框 3"/>
          <p:cNvSpPr txBox="1"/>
          <p:nvPr/>
        </p:nvSpPr>
        <p:spPr>
          <a:xfrm>
            <a:off x="9439910" y="3324225"/>
            <a:ext cx="1958975" cy="1637030"/>
          </a:xfrm>
          <a:prstGeom prst="rect">
            <a:avLst/>
          </a:prstGeom>
          <a:noFill/>
        </p:spPr>
        <p:txBody>
          <a:bodyPr wrap="square" rtlCol="0" anchor="t">
            <a:noAutofit/>
          </a:bodyPr>
          <a:p>
            <a:r>
              <a:rPr lang="zh-CN" altLang="en-US" sz="1400"/>
              <a:t>采用一个多层感知机（MLP）从原始序列划窗得到的输入集以及相应均值方差中，自适应地学习去平稳化因子</a:t>
            </a:r>
            <a:endParaRPr lang="zh-CN" altLang="en-US" sz="1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Box 10"/>
          <p:cNvSpPr txBox="1">
            <a:spLocks noChangeArrowheads="1"/>
          </p:cNvSpPr>
          <p:nvPr/>
        </p:nvSpPr>
        <p:spPr bwMode="auto">
          <a:xfrm>
            <a:off x="784860" y="1327785"/>
            <a:ext cx="10285095" cy="383540"/>
          </a:xfrm>
          <a:prstGeom prst="rect">
            <a:avLst/>
          </a:prstGeom>
          <a:noFill/>
          <a:ln w="9525">
            <a:noFill/>
            <a:miter lim="800000"/>
          </a:ln>
        </p:spPr>
        <p:txBody>
          <a:bodyPr wrap="square" lIns="60960" tIns="30480" rIns="60960" bIns="3048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450975"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rgbClr val="000000"/>
                </a:solidFill>
                <a:effectLst/>
                <a:uLnTx/>
                <a:uFillTx/>
                <a:cs typeface="+mn-ea"/>
                <a:sym typeface="+mn-lt"/>
              </a:rPr>
              <a:t>整体结构：</a:t>
            </a:r>
            <a:endParaRPr kumimoji="0" lang="zh-CN" altLang="en-US" sz="1400" b="0" i="0" u="none" strike="noStrike" kern="1200" cap="none" spc="0" normalizeH="0" baseline="0" noProof="0" dirty="0">
              <a:ln>
                <a:noFill/>
              </a:ln>
              <a:solidFill>
                <a:srgbClr val="000000"/>
              </a:solidFill>
              <a:effectLst/>
              <a:uLnTx/>
              <a:uFillTx/>
              <a:cs typeface="+mn-ea"/>
              <a:sym typeface="+mn-lt"/>
            </a:endParaRPr>
          </a:p>
        </p:txBody>
      </p:sp>
      <p:grpSp>
        <p:nvGrpSpPr>
          <p:cNvPr id="34" name="组合 33"/>
          <p:cNvGrpSpPr/>
          <p:nvPr/>
        </p:nvGrpSpPr>
        <p:grpSpPr>
          <a:xfrm>
            <a:off x="748244" y="776125"/>
            <a:ext cx="352439" cy="299049"/>
            <a:chOff x="4468761" y="1799303"/>
            <a:chExt cx="914400" cy="516194"/>
          </a:xfrm>
          <a:solidFill>
            <a:schemeClr val="accent1">
              <a:lumMod val="20000"/>
              <a:lumOff val="80000"/>
            </a:schemeClr>
          </a:solidFill>
        </p:grpSpPr>
        <p:sp>
          <p:nvSpPr>
            <p:cNvPr id="35" name="矩形 34"/>
            <p:cNvSpPr/>
            <p:nvPr/>
          </p:nvSpPr>
          <p:spPr>
            <a:xfrm>
              <a:off x="4468761" y="1799303"/>
              <a:ext cx="914400" cy="1149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36" name="矩形 35"/>
            <p:cNvSpPr/>
            <p:nvPr/>
          </p:nvSpPr>
          <p:spPr>
            <a:xfrm>
              <a:off x="4468761" y="1999942"/>
              <a:ext cx="914400" cy="1149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37" name="矩形 36"/>
            <p:cNvSpPr/>
            <p:nvPr/>
          </p:nvSpPr>
          <p:spPr>
            <a:xfrm>
              <a:off x="4468761" y="2200580"/>
              <a:ext cx="914400" cy="1149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sp>
        <p:nvSpPr>
          <p:cNvPr id="38" name="Footer Text"/>
          <p:cNvSpPr txBox="1"/>
          <p:nvPr/>
        </p:nvSpPr>
        <p:spPr>
          <a:xfrm>
            <a:off x="1343247" y="710205"/>
            <a:ext cx="3295624" cy="430530"/>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cs typeface="+mn-ea"/>
                <a:sym typeface="+mn-lt"/>
              </a:rPr>
              <a:t>非固定式</a:t>
            </a:r>
            <a:r>
              <a:rPr lang="en-US" altLang="zh-CN" sz="2800" b="1" dirty="0">
                <a:cs typeface="+mn-ea"/>
                <a:sym typeface="+mn-lt"/>
              </a:rPr>
              <a:t>transformer</a:t>
            </a:r>
            <a:endParaRPr lang="zh-CN" altLang="en-US" sz="2800" dirty="0">
              <a:cs typeface="+mn-ea"/>
              <a:sym typeface="+mn-lt"/>
            </a:endParaRPr>
          </a:p>
        </p:txBody>
      </p:sp>
      <p:pic>
        <p:nvPicPr>
          <p:cNvPr id="2" name="图片 1"/>
          <p:cNvPicPr>
            <a:picLocks noChangeAspect="1"/>
          </p:cNvPicPr>
          <p:nvPr>
            <p:custDataLst>
              <p:tags r:id="rId1"/>
            </p:custDataLst>
          </p:nvPr>
        </p:nvPicPr>
        <p:blipFill>
          <a:blip r:embed="rId2"/>
          <a:stretch>
            <a:fillRect/>
          </a:stretch>
        </p:blipFill>
        <p:spPr>
          <a:xfrm>
            <a:off x="953135" y="2080260"/>
            <a:ext cx="6896100" cy="30543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p:cNvSpPr/>
          <p:nvPr/>
        </p:nvSpPr>
        <p:spPr>
          <a:xfrm>
            <a:off x="4921405" y="2577273"/>
            <a:ext cx="2349190" cy="46755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3200" b="1" dirty="0">
                <a:cs typeface="+mn-ea"/>
                <a:sym typeface="+mn-lt"/>
              </a:rPr>
              <a:t>PART 04</a:t>
            </a:r>
            <a:endParaRPr lang="zh-CN" altLang="en-US" sz="3200" b="1" dirty="0">
              <a:cs typeface="+mn-ea"/>
              <a:sym typeface="+mn-lt"/>
            </a:endParaRPr>
          </a:p>
        </p:txBody>
      </p:sp>
      <p:sp>
        <p:nvSpPr>
          <p:cNvPr id="5" name="Footer Text"/>
          <p:cNvSpPr txBox="1"/>
          <p:nvPr/>
        </p:nvSpPr>
        <p:spPr>
          <a:xfrm>
            <a:off x="4448188" y="3282921"/>
            <a:ext cx="3295624" cy="553720"/>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3600" b="1" dirty="0">
                <a:cs typeface="+mn-ea"/>
                <a:sym typeface="+mn-lt"/>
              </a:rPr>
              <a:t>实验</a:t>
            </a:r>
            <a:endParaRPr lang="en-US" altLang="zh-CN" sz="3600" b="1" dirty="0">
              <a:cs typeface="+mn-ea"/>
              <a:sym typeface="+mn-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7"/>
          <p:cNvSpPr/>
          <p:nvPr/>
        </p:nvSpPr>
        <p:spPr>
          <a:xfrm rot="5400000">
            <a:off x="4771390" y="-2183765"/>
            <a:ext cx="2647315" cy="9508490"/>
          </a:xfrm>
          <a:prstGeom prst="roundRect">
            <a:avLst/>
          </a:prstGeom>
          <a:solidFill>
            <a:schemeClr val="bg1"/>
          </a:solidFill>
          <a:ln>
            <a:solidFill>
              <a:schemeClr val="accent1">
                <a:lumMod val="20000"/>
                <a:lumOff val="80000"/>
              </a:schemeClr>
            </a:solidFill>
          </a:ln>
        </p:spPr>
        <p:txBody>
          <a:bodyPr vert="horz" wrap="square" lIns="91440" tIns="45720" rIns="91440" bIns="45720" numCol="1" anchor="t" anchorCtr="0" compatLnSpc="1">
            <a:noAutofit/>
          </a:bodyPr>
          <a:lstStyle/>
          <a:p>
            <a:endParaRPr lang="en-US" dirty="0">
              <a:cs typeface="+mn-ea"/>
              <a:sym typeface="+mn-lt"/>
            </a:endParaRPr>
          </a:p>
        </p:txBody>
      </p:sp>
      <p:sp>
        <p:nvSpPr>
          <p:cNvPr id="41" name="Text Box 10"/>
          <p:cNvSpPr txBox="1">
            <a:spLocks noChangeArrowheads="1"/>
          </p:cNvSpPr>
          <p:nvPr/>
        </p:nvSpPr>
        <p:spPr bwMode="auto">
          <a:xfrm>
            <a:off x="3954780" y="1373505"/>
            <a:ext cx="6894830" cy="2276475"/>
          </a:xfrm>
          <a:prstGeom prst="rect">
            <a:avLst/>
          </a:prstGeom>
          <a:noFill/>
          <a:ln w="9525">
            <a:noFill/>
            <a:miter lim="800000"/>
          </a:ln>
        </p:spPr>
        <p:txBody>
          <a:bodyPr wrap="square" lIns="60960" tIns="30480" rIns="60960" bIns="3048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450975">
              <a:lnSpc>
                <a:spcPct val="150000"/>
              </a:lnSpc>
            </a:pPr>
            <a:r>
              <a:rPr lang="zh-CN" altLang="en-US" sz="1200" dirty="0">
                <a:cs typeface="+mn-ea"/>
                <a:sym typeface="+mn-lt"/>
              </a:rPr>
              <a:t>(1)</a:t>
            </a:r>
            <a:r>
              <a:rPr lang="en-US" altLang="zh-CN" sz="1200" dirty="0">
                <a:cs typeface="+mn-ea"/>
                <a:sym typeface="+mn-lt"/>
              </a:rPr>
              <a:t> </a:t>
            </a:r>
            <a:r>
              <a:rPr lang="zh-CN" altLang="en-US" sz="1200" dirty="0">
                <a:cs typeface="+mn-ea"/>
                <a:sym typeface="+mn-lt"/>
              </a:rPr>
              <a:t>Electricity：记录了2012 - 2014年321个客户的每小时用电量。</a:t>
            </a:r>
            <a:endParaRPr lang="zh-CN" altLang="en-US" sz="1200" dirty="0">
              <a:cs typeface="+mn-ea"/>
              <a:sym typeface="+mn-lt"/>
            </a:endParaRPr>
          </a:p>
          <a:p>
            <a:pPr defTabSz="1450975">
              <a:lnSpc>
                <a:spcPct val="150000"/>
              </a:lnSpc>
            </a:pPr>
            <a:r>
              <a:rPr lang="zh-CN" altLang="en-US" sz="1200" dirty="0">
                <a:cs typeface="+mn-ea"/>
                <a:sym typeface="+mn-lt"/>
              </a:rPr>
              <a:t>(2) ETT：包含了2016年7月至2018年7月电力变压器采集的油减震因子和电力负荷的时间序列。</a:t>
            </a:r>
            <a:endParaRPr lang="zh-CN" altLang="en-US" sz="1200" dirty="0">
              <a:cs typeface="+mn-ea"/>
              <a:sym typeface="+mn-lt"/>
            </a:endParaRPr>
          </a:p>
          <a:p>
            <a:pPr defTabSz="1450975">
              <a:lnSpc>
                <a:spcPct val="150000"/>
              </a:lnSpc>
            </a:pPr>
            <a:r>
              <a:rPr lang="zh-CN" altLang="en-US" sz="1200" dirty="0">
                <a:cs typeface="+mn-ea"/>
                <a:sym typeface="+mn-lt"/>
              </a:rPr>
              <a:t>(3) Exchange：收集了8个国家从1990年到2016年每日汇率的面板数据。</a:t>
            </a:r>
            <a:endParaRPr lang="zh-CN" altLang="en-US" sz="1200" dirty="0">
              <a:cs typeface="+mn-ea"/>
              <a:sym typeface="+mn-lt"/>
            </a:endParaRPr>
          </a:p>
          <a:p>
            <a:pPr defTabSz="1450975">
              <a:lnSpc>
                <a:spcPct val="150000"/>
              </a:lnSpc>
            </a:pPr>
            <a:r>
              <a:rPr lang="zh-CN" altLang="en-US" sz="1200" dirty="0">
                <a:cs typeface="+mn-ea"/>
                <a:sym typeface="+mn-lt"/>
              </a:rPr>
              <a:t>(4) ILI：</a:t>
            </a:r>
            <a:r>
              <a:rPr lang="en-US" altLang="zh-CN" sz="1200" dirty="0">
                <a:cs typeface="+mn-ea"/>
                <a:sym typeface="+mn-lt"/>
              </a:rPr>
              <a:t> </a:t>
            </a:r>
            <a:r>
              <a:rPr lang="zh-CN" altLang="en-US" sz="1200" dirty="0">
                <a:cs typeface="+mn-ea"/>
                <a:sym typeface="+mn-lt"/>
              </a:rPr>
              <a:t>收集了一周内流感样疾病患者与总患者的比例，这是美国疾病控制和预防中心从2002年到2021年每周报告的数据。</a:t>
            </a:r>
            <a:endParaRPr lang="zh-CN" altLang="en-US" sz="1200" dirty="0">
              <a:cs typeface="+mn-ea"/>
              <a:sym typeface="+mn-lt"/>
            </a:endParaRPr>
          </a:p>
          <a:p>
            <a:pPr defTabSz="1450975">
              <a:lnSpc>
                <a:spcPct val="150000"/>
              </a:lnSpc>
            </a:pPr>
            <a:r>
              <a:rPr lang="zh-CN" altLang="en-US" sz="1200" dirty="0">
                <a:cs typeface="+mn-ea"/>
                <a:sym typeface="+mn-lt"/>
              </a:rPr>
              <a:t>(5) Traffic：</a:t>
            </a:r>
            <a:r>
              <a:rPr lang="en-US" altLang="zh-CN" sz="1200" dirty="0">
                <a:cs typeface="+mn-ea"/>
                <a:sym typeface="+mn-lt"/>
              </a:rPr>
              <a:t> </a:t>
            </a:r>
            <a:r>
              <a:rPr lang="zh-CN" altLang="en-US" sz="1200" dirty="0">
                <a:cs typeface="+mn-ea"/>
                <a:sym typeface="+mn-lt"/>
              </a:rPr>
              <a:t>包含2015年1月至2016年12月旧金山湾区高速公路上862个传感器测量的每小时道路占有率。(6) Weather：包括2020年从马克斯·普朗克生物地球化学研究所气象站每10分钟采集的21个天气指标的气象时间序列。</a:t>
            </a:r>
            <a:endParaRPr lang="zh-CN" altLang="en-US" sz="1200" dirty="0">
              <a:cs typeface="+mn-ea"/>
              <a:sym typeface="+mn-lt"/>
            </a:endParaRPr>
          </a:p>
        </p:txBody>
      </p:sp>
      <p:sp>
        <p:nvSpPr>
          <p:cNvPr id="42" name="矩形 41"/>
          <p:cNvSpPr/>
          <p:nvPr/>
        </p:nvSpPr>
        <p:spPr>
          <a:xfrm>
            <a:off x="1522726" y="1481580"/>
            <a:ext cx="1583692" cy="368300"/>
          </a:xfrm>
          <a:prstGeom prst="rect">
            <a:avLst/>
          </a:prstGeom>
          <a:solidFill>
            <a:schemeClr val="accent1"/>
          </a:solid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b="1" dirty="0">
                <a:solidFill>
                  <a:schemeClr val="bg1"/>
                </a:solidFill>
                <a:cs typeface="+mn-ea"/>
                <a:sym typeface="+mn-lt"/>
              </a:rPr>
              <a:t>数据集</a:t>
            </a:r>
            <a:endParaRPr lang="zh-CN" altLang="en-US" b="1" dirty="0">
              <a:solidFill>
                <a:schemeClr val="bg1"/>
              </a:solidFill>
              <a:cs typeface="+mn-ea"/>
              <a:sym typeface="+mn-lt"/>
            </a:endParaRPr>
          </a:p>
        </p:txBody>
      </p:sp>
      <p:grpSp>
        <p:nvGrpSpPr>
          <p:cNvPr id="50" name="组合 49"/>
          <p:cNvGrpSpPr/>
          <p:nvPr/>
        </p:nvGrpSpPr>
        <p:grpSpPr>
          <a:xfrm>
            <a:off x="748244" y="776125"/>
            <a:ext cx="352439" cy="299049"/>
            <a:chOff x="4468761" y="1799303"/>
            <a:chExt cx="914400" cy="516194"/>
          </a:xfrm>
          <a:solidFill>
            <a:schemeClr val="accent1">
              <a:lumMod val="20000"/>
              <a:lumOff val="80000"/>
            </a:schemeClr>
          </a:solidFill>
        </p:grpSpPr>
        <p:sp>
          <p:nvSpPr>
            <p:cNvPr id="51" name="矩形 50"/>
            <p:cNvSpPr/>
            <p:nvPr/>
          </p:nvSpPr>
          <p:spPr>
            <a:xfrm>
              <a:off x="4468761" y="1799303"/>
              <a:ext cx="914400" cy="1149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52" name="矩形 51"/>
            <p:cNvSpPr/>
            <p:nvPr/>
          </p:nvSpPr>
          <p:spPr>
            <a:xfrm>
              <a:off x="4468761" y="1999942"/>
              <a:ext cx="914400" cy="1149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53" name="矩形 52"/>
            <p:cNvSpPr/>
            <p:nvPr/>
          </p:nvSpPr>
          <p:spPr>
            <a:xfrm>
              <a:off x="4468761" y="2200580"/>
              <a:ext cx="914400" cy="1149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sp>
        <p:nvSpPr>
          <p:cNvPr id="54" name="Footer Text"/>
          <p:cNvSpPr txBox="1"/>
          <p:nvPr/>
        </p:nvSpPr>
        <p:spPr>
          <a:xfrm>
            <a:off x="1343247" y="710205"/>
            <a:ext cx="3295624" cy="430530"/>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dirty="0">
                <a:cs typeface="+mn-ea"/>
                <a:sym typeface="+mn-lt"/>
              </a:rPr>
              <a:t>实验</a:t>
            </a:r>
            <a:endParaRPr lang="zh-CN" altLang="en-US" sz="2800" dirty="0">
              <a:cs typeface="+mn-ea"/>
              <a:sym typeface="+mn-lt"/>
            </a:endParaRPr>
          </a:p>
        </p:txBody>
      </p:sp>
      <p:pic>
        <p:nvPicPr>
          <p:cNvPr id="6" name="图片 5"/>
          <p:cNvPicPr>
            <a:picLocks noChangeAspect="1"/>
          </p:cNvPicPr>
          <p:nvPr>
            <p:custDataLst>
              <p:tags r:id="rId1"/>
            </p:custDataLst>
          </p:nvPr>
        </p:nvPicPr>
        <p:blipFill>
          <a:blip r:embed="rId2"/>
          <a:stretch>
            <a:fillRect/>
          </a:stretch>
        </p:blipFill>
        <p:spPr>
          <a:xfrm>
            <a:off x="1451610" y="4219575"/>
            <a:ext cx="7048500" cy="1581150"/>
          </a:xfrm>
          <a:prstGeom prst="rect">
            <a:avLst/>
          </a:prstGeom>
        </p:spPr>
      </p:pic>
      <p:sp>
        <p:nvSpPr>
          <p:cNvPr id="7" name="文本框 6"/>
          <p:cNvSpPr txBox="1"/>
          <p:nvPr/>
        </p:nvSpPr>
        <p:spPr>
          <a:xfrm>
            <a:off x="1609725" y="5840095"/>
            <a:ext cx="6096000" cy="368300"/>
          </a:xfrm>
          <a:prstGeom prst="rect">
            <a:avLst/>
          </a:prstGeom>
          <a:noFill/>
        </p:spPr>
        <p:txBody>
          <a:bodyPr wrap="square" rtlCol="0" anchor="t">
            <a:spAutoFit/>
          </a:bodyPr>
          <a:p>
            <a:r>
              <a:rPr lang="zh-CN" altLang="en-US"/>
              <a:t>更低的ADF Test Statistic意味着更高的数据平稳性</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a:off x="748244" y="776125"/>
            <a:ext cx="352439" cy="299049"/>
            <a:chOff x="4468761" y="1799303"/>
            <a:chExt cx="914400" cy="516194"/>
          </a:xfrm>
          <a:solidFill>
            <a:schemeClr val="accent1">
              <a:lumMod val="20000"/>
              <a:lumOff val="80000"/>
            </a:schemeClr>
          </a:solidFill>
        </p:grpSpPr>
        <p:sp>
          <p:nvSpPr>
            <p:cNvPr id="51" name="矩形 50"/>
            <p:cNvSpPr/>
            <p:nvPr/>
          </p:nvSpPr>
          <p:spPr>
            <a:xfrm>
              <a:off x="4468761" y="1799303"/>
              <a:ext cx="914400" cy="1149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52" name="矩形 51"/>
            <p:cNvSpPr/>
            <p:nvPr/>
          </p:nvSpPr>
          <p:spPr>
            <a:xfrm>
              <a:off x="4468761" y="1999942"/>
              <a:ext cx="914400" cy="1149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53" name="矩形 52"/>
            <p:cNvSpPr/>
            <p:nvPr/>
          </p:nvSpPr>
          <p:spPr>
            <a:xfrm>
              <a:off x="4468761" y="2200580"/>
              <a:ext cx="914400" cy="1149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sp>
        <p:nvSpPr>
          <p:cNvPr id="54" name="Footer Text"/>
          <p:cNvSpPr txBox="1"/>
          <p:nvPr/>
        </p:nvSpPr>
        <p:spPr>
          <a:xfrm>
            <a:off x="1343247" y="710205"/>
            <a:ext cx="3295624" cy="430530"/>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dirty="0">
                <a:cs typeface="+mn-ea"/>
                <a:sym typeface="+mn-lt"/>
              </a:rPr>
              <a:t>实验</a:t>
            </a:r>
            <a:endParaRPr lang="zh-CN" altLang="en-US" sz="2800" dirty="0">
              <a:cs typeface="+mn-ea"/>
              <a:sym typeface="+mn-lt"/>
            </a:endParaRPr>
          </a:p>
        </p:txBody>
      </p:sp>
      <p:pic>
        <p:nvPicPr>
          <p:cNvPr id="3" name="图片 2"/>
          <p:cNvPicPr>
            <a:picLocks noChangeAspect="1"/>
          </p:cNvPicPr>
          <p:nvPr>
            <p:custDataLst>
              <p:tags r:id="rId1"/>
            </p:custDataLst>
          </p:nvPr>
        </p:nvPicPr>
        <p:blipFill>
          <a:blip r:embed="rId2"/>
          <a:stretch>
            <a:fillRect/>
          </a:stretch>
        </p:blipFill>
        <p:spPr>
          <a:xfrm>
            <a:off x="706755" y="1495425"/>
            <a:ext cx="6213475" cy="2181225"/>
          </a:xfrm>
          <a:prstGeom prst="rect">
            <a:avLst/>
          </a:prstGeom>
        </p:spPr>
      </p:pic>
      <p:sp>
        <p:nvSpPr>
          <p:cNvPr id="5" name="文本框 4"/>
          <p:cNvSpPr txBox="1"/>
          <p:nvPr/>
        </p:nvSpPr>
        <p:spPr>
          <a:xfrm>
            <a:off x="881380" y="1188720"/>
            <a:ext cx="10502265" cy="306705"/>
          </a:xfrm>
          <a:prstGeom prst="rect">
            <a:avLst/>
          </a:prstGeom>
          <a:noFill/>
        </p:spPr>
        <p:txBody>
          <a:bodyPr wrap="square" rtlCol="0" anchor="t">
            <a:spAutoFit/>
          </a:bodyPr>
          <a:p>
            <a:r>
              <a:rPr lang="zh-CN" altLang="en-US" sz="1400"/>
              <a:t>与时下最先进的深度时序预测模型的对比中，均取得了最优（SOTA）效果，特别是在在非平稳时序数据上，效果领先尤为明显。</a:t>
            </a:r>
            <a:endParaRPr lang="zh-CN" altLang="en-US" sz="1400"/>
          </a:p>
        </p:txBody>
      </p:sp>
      <p:pic>
        <p:nvPicPr>
          <p:cNvPr id="6" name="图片 5"/>
          <p:cNvPicPr>
            <a:picLocks noChangeAspect="1"/>
          </p:cNvPicPr>
          <p:nvPr>
            <p:custDataLst>
              <p:tags r:id="rId3"/>
            </p:custDataLst>
          </p:nvPr>
        </p:nvPicPr>
        <p:blipFill>
          <a:blip r:embed="rId4"/>
          <a:stretch>
            <a:fillRect/>
          </a:stretch>
        </p:blipFill>
        <p:spPr>
          <a:xfrm>
            <a:off x="748030" y="3835400"/>
            <a:ext cx="5229860" cy="2602865"/>
          </a:xfrm>
          <a:prstGeom prst="rect">
            <a:avLst/>
          </a:prstGeom>
        </p:spPr>
      </p:pic>
      <p:sp>
        <p:nvSpPr>
          <p:cNvPr id="7" name="文本框 6"/>
          <p:cNvSpPr txBox="1"/>
          <p:nvPr/>
        </p:nvSpPr>
        <p:spPr>
          <a:xfrm>
            <a:off x="5783580" y="5362575"/>
            <a:ext cx="5055870" cy="306705"/>
          </a:xfrm>
          <a:prstGeom prst="rect">
            <a:avLst/>
          </a:prstGeom>
          <a:noFill/>
        </p:spPr>
        <p:txBody>
          <a:bodyPr wrap="square" rtlCol="0" anchor="t">
            <a:spAutoFit/>
          </a:bodyPr>
          <a:p>
            <a:r>
              <a:rPr lang="zh-CN" altLang="en-US" sz="1400"/>
              <a:t>引入Non-stationary Transformers带来的预测效果提升</a:t>
            </a:r>
            <a:endParaRPr lang="zh-CN" altLang="en-US" sz="1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a:off x="748244" y="776125"/>
            <a:ext cx="352439" cy="299049"/>
            <a:chOff x="4468761" y="1799303"/>
            <a:chExt cx="914400" cy="516194"/>
          </a:xfrm>
          <a:solidFill>
            <a:schemeClr val="accent1">
              <a:lumMod val="20000"/>
              <a:lumOff val="80000"/>
            </a:schemeClr>
          </a:solidFill>
        </p:grpSpPr>
        <p:sp>
          <p:nvSpPr>
            <p:cNvPr id="51" name="矩形 50"/>
            <p:cNvSpPr/>
            <p:nvPr/>
          </p:nvSpPr>
          <p:spPr>
            <a:xfrm>
              <a:off x="4468761" y="1799303"/>
              <a:ext cx="914400" cy="1149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52" name="矩形 51"/>
            <p:cNvSpPr/>
            <p:nvPr/>
          </p:nvSpPr>
          <p:spPr>
            <a:xfrm>
              <a:off x="4468761" y="1999942"/>
              <a:ext cx="914400" cy="1149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53" name="矩形 52"/>
            <p:cNvSpPr/>
            <p:nvPr/>
          </p:nvSpPr>
          <p:spPr>
            <a:xfrm>
              <a:off x="4468761" y="2200580"/>
              <a:ext cx="914400" cy="1149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sp>
        <p:nvSpPr>
          <p:cNvPr id="54" name="Footer Text"/>
          <p:cNvSpPr txBox="1"/>
          <p:nvPr/>
        </p:nvSpPr>
        <p:spPr>
          <a:xfrm>
            <a:off x="1343247" y="710205"/>
            <a:ext cx="3295624" cy="430530"/>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dirty="0">
                <a:cs typeface="+mn-ea"/>
                <a:sym typeface="+mn-lt"/>
              </a:rPr>
              <a:t>实验</a:t>
            </a:r>
            <a:endParaRPr lang="zh-CN" altLang="en-US" sz="2800" dirty="0">
              <a:cs typeface="+mn-ea"/>
              <a:sym typeface="+mn-lt"/>
            </a:endParaRPr>
          </a:p>
        </p:txBody>
      </p:sp>
      <p:sp>
        <p:nvSpPr>
          <p:cNvPr id="5" name="文本框 4"/>
          <p:cNvSpPr txBox="1"/>
          <p:nvPr/>
        </p:nvSpPr>
        <p:spPr>
          <a:xfrm>
            <a:off x="881380" y="1188720"/>
            <a:ext cx="10502265" cy="306705"/>
          </a:xfrm>
          <a:prstGeom prst="rect">
            <a:avLst/>
          </a:prstGeom>
          <a:noFill/>
        </p:spPr>
        <p:txBody>
          <a:bodyPr wrap="square" rtlCol="0" anchor="t">
            <a:spAutoFit/>
          </a:bodyPr>
          <a:p>
            <a:r>
              <a:rPr lang="zh-CN" altLang="en-US" sz="1400"/>
              <a:t>消融实验</a:t>
            </a:r>
            <a:endParaRPr lang="zh-CN" altLang="en-US" sz="1400"/>
          </a:p>
        </p:txBody>
      </p:sp>
      <p:pic>
        <p:nvPicPr>
          <p:cNvPr id="2" name="图片 1"/>
          <p:cNvPicPr>
            <a:picLocks noChangeAspect="1"/>
          </p:cNvPicPr>
          <p:nvPr>
            <p:custDataLst>
              <p:tags r:id="rId1"/>
            </p:custDataLst>
          </p:nvPr>
        </p:nvPicPr>
        <p:blipFill>
          <a:blip r:embed="rId2"/>
          <a:stretch>
            <a:fillRect/>
          </a:stretch>
        </p:blipFill>
        <p:spPr>
          <a:xfrm>
            <a:off x="657225" y="1582420"/>
            <a:ext cx="7486650" cy="1771650"/>
          </a:xfrm>
          <a:prstGeom prst="rect">
            <a:avLst/>
          </a:prstGeom>
        </p:spPr>
      </p:pic>
      <p:sp>
        <p:nvSpPr>
          <p:cNvPr id="4" name="文本框 3"/>
          <p:cNvSpPr txBox="1"/>
          <p:nvPr>
            <p:custDataLst>
              <p:tags r:id="rId3"/>
            </p:custDataLst>
          </p:nvPr>
        </p:nvSpPr>
        <p:spPr>
          <a:xfrm>
            <a:off x="1149985" y="3435350"/>
            <a:ext cx="5055870" cy="306705"/>
          </a:xfrm>
          <a:prstGeom prst="rect">
            <a:avLst/>
          </a:prstGeom>
          <a:noFill/>
        </p:spPr>
        <p:txBody>
          <a:bodyPr wrap="square" rtlCol="0" anchor="t">
            <a:spAutoFit/>
          </a:bodyPr>
          <a:p>
            <a:r>
              <a:rPr lang="zh-CN" altLang="en-US" sz="1400"/>
              <a:t>模型预测与真实值对比</a:t>
            </a:r>
            <a:endParaRPr lang="zh-CN" altLang="en-US" sz="1400"/>
          </a:p>
        </p:txBody>
      </p:sp>
      <p:pic>
        <p:nvPicPr>
          <p:cNvPr id="8" name="图片 7"/>
          <p:cNvPicPr>
            <a:picLocks noChangeAspect="1"/>
          </p:cNvPicPr>
          <p:nvPr>
            <p:custDataLst>
              <p:tags r:id="rId4"/>
            </p:custDataLst>
          </p:nvPr>
        </p:nvPicPr>
        <p:blipFill>
          <a:blip r:embed="rId5"/>
          <a:srcRect r="5758"/>
          <a:stretch>
            <a:fillRect/>
          </a:stretch>
        </p:blipFill>
        <p:spPr>
          <a:xfrm>
            <a:off x="748030" y="3754755"/>
            <a:ext cx="7109460" cy="2343150"/>
          </a:xfrm>
          <a:prstGeom prst="rect">
            <a:avLst/>
          </a:prstGeom>
        </p:spPr>
      </p:pic>
      <p:sp>
        <p:nvSpPr>
          <p:cNvPr id="9" name="文本框 8"/>
          <p:cNvSpPr txBox="1"/>
          <p:nvPr/>
        </p:nvSpPr>
        <p:spPr>
          <a:xfrm>
            <a:off x="1100455" y="5980430"/>
            <a:ext cx="6096000" cy="368300"/>
          </a:xfrm>
          <a:prstGeom prst="rect">
            <a:avLst/>
          </a:prstGeom>
          <a:noFill/>
        </p:spPr>
        <p:txBody>
          <a:bodyPr wrap="square" rtlCol="0" anchor="t">
            <a:spAutoFit/>
          </a:bodyPr>
          <a:p>
            <a:r>
              <a:rPr lang="zh-CN" altLang="en-US"/>
              <a:t> </a:t>
            </a:r>
            <a:r>
              <a:rPr lang="zh-CN" altLang="en-US" sz="1400"/>
              <a:t>模型预测值平稳性与真实值平稳性对比</a:t>
            </a:r>
            <a:endParaRPr lang="zh-CN" altLang="en-US" sz="1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p:cNvSpPr/>
          <p:nvPr/>
        </p:nvSpPr>
        <p:spPr>
          <a:xfrm>
            <a:off x="4921405" y="2577273"/>
            <a:ext cx="2349190" cy="46755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3200" b="1" dirty="0">
                <a:cs typeface="+mn-ea"/>
                <a:sym typeface="+mn-lt"/>
              </a:rPr>
              <a:t>PART 05</a:t>
            </a:r>
            <a:endParaRPr lang="zh-CN" altLang="en-US" sz="3200" b="1" dirty="0">
              <a:cs typeface="+mn-ea"/>
              <a:sym typeface="+mn-lt"/>
            </a:endParaRPr>
          </a:p>
        </p:txBody>
      </p:sp>
      <p:sp>
        <p:nvSpPr>
          <p:cNvPr id="5" name="Footer Text"/>
          <p:cNvSpPr txBox="1"/>
          <p:nvPr/>
        </p:nvSpPr>
        <p:spPr>
          <a:xfrm>
            <a:off x="4448188" y="3282921"/>
            <a:ext cx="3295624" cy="553720"/>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3600" b="1" dirty="0">
                <a:cs typeface="+mn-ea"/>
                <a:sym typeface="+mn-lt"/>
              </a:rPr>
              <a:t>总结</a:t>
            </a:r>
            <a:endParaRPr lang="zh-CN" altLang="en-US" sz="3600" b="1" dirty="0">
              <a:cs typeface="+mn-ea"/>
              <a:sym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p:cNvSpPr/>
          <p:nvPr/>
        </p:nvSpPr>
        <p:spPr>
          <a:xfrm>
            <a:off x="4296937" y="991160"/>
            <a:ext cx="3598126" cy="71613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dirty="0">
                <a:cs typeface="+mn-ea"/>
                <a:sym typeface="+mn-lt"/>
              </a:rPr>
              <a:t>目录</a:t>
            </a:r>
            <a:r>
              <a:rPr lang="en-US" altLang="zh-CN" sz="3200" dirty="0">
                <a:cs typeface="+mn-ea"/>
                <a:sym typeface="+mn-lt"/>
              </a:rPr>
              <a:t>/Contents</a:t>
            </a:r>
            <a:endParaRPr lang="en-US" altLang="zh-CN" sz="3200" dirty="0">
              <a:cs typeface="+mn-ea"/>
              <a:sym typeface="+mn-lt"/>
            </a:endParaRPr>
          </a:p>
        </p:txBody>
      </p:sp>
      <p:sp>
        <p:nvSpPr>
          <p:cNvPr id="3" name="文本框"/>
          <p:cNvSpPr/>
          <p:nvPr/>
        </p:nvSpPr>
        <p:spPr>
          <a:xfrm>
            <a:off x="1822952" y="1843781"/>
            <a:ext cx="1086878" cy="66715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5400" dirty="0">
                <a:solidFill>
                  <a:schemeClr val="accent1"/>
                </a:solidFill>
                <a:cs typeface="+mn-ea"/>
                <a:sym typeface="+mn-lt"/>
              </a:rPr>
              <a:t>01</a:t>
            </a:r>
            <a:endParaRPr lang="ru-RU" sz="5400" dirty="0">
              <a:solidFill>
                <a:schemeClr val="accent1"/>
              </a:solidFill>
              <a:cs typeface="+mn-ea"/>
              <a:sym typeface="+mn-lt"/>
            </a:endParaRPr>
          </a:p>
        </p:txBody>
      </p:sp>
      <p:sp>
        <p:nvSpPr>
          <p:cNvPr id="4" name="TextBox 14"/>
          <p:cNvSpPr txBox="1"/>
          <p:nvPr/>
        </p:nvSpPr>
        <p:spPr>
          <a:xfrm>
            <a:off x="2774804" y="1885574"/>
            <a:ext cx="3294142" cy="583565"/>
          </a:xfrm>
          <a:prstGeom prst="rect">
            <a:avLst/>
          </a:prstGeom>
          <a:noFill/>
        </p:spPr>
        <p:txBody>
          <a:bodyPr wrap="squar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dirty="0">
                <a:cs typeface="+mn-ea"/>
                <a:sym typeface="+mn-lt"/>
              </a:rPr>
              <a:t>绪论</a:t>
            </a:r>
            <a:endParaRPr lang="en-US" altLang="zh-CN" sz="3200" dirty="0">
              <a:cs typeface="+mn-ea"/>
              <a:sym typeface="+mn-lt"/>
            </a:endParaRPr>
          </a:p>
        </p:txBody>
      </p:sp>
      <p:sp>
        <p:nvSpPr>
          <p:cNvPr id="6" name="文本框"/>
          <p:cNvSpPr/>
          <p:nvPr/>
        </p:nvSpPr>
        <p:spPr>
          <a:xfrm>
            <a:off x="6612281" y="1843781"/>
            <a:ext cx="1086878" cy="66715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5400" dirty="0">
                <a:solidFill>
                  <a:schemeClr val="accent1"/>
                </a:solidFill>
                <a:cs typeface="+mn-ea"/>
                <a:sym typeface="+mn-lt"/>
              </a:rPr>
              <a:t>02</a:t>
            </a:r>
            <a:endParaRPr lang="ru-RU" sz="5400" dirty="0">
              <a:solidFill>
                <a:schemeClr val="accent1"/>
              </a:solidFill>
              <a:cs typeface="+mn-ea"/>
              <a:sym typeface="+mn-lt"/>
            </a:endParaRPr>
          </a:p>
        </p:txBody>
      </p:sp>
      <p:sp>
        <p:nvSpPr>
          <p:cNvPr id="9" name="TextBox 14"/>
          <p:cNvSpPr txBox="1"/>
          <p:nvPr/>
        </p:nvSpPr>
        <p:spPr>
          <a:xfrm>
            <a:off x="7614373" y="1885574"/>
            <a:ext cx="3294142" cy="583565"/>
          </a:xfrm>
          <a:prstGeom prst="rect">
            <a:avLst/>
          </a:prstGeom>
          <a:noFill/>
        </p:spPr>
        <p:txBody>
          <a:bodyPr wrap="squar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dirty="0">
                <a:cs typeface="+mn-ea"/>
                <a:sym typeface="+mn-lt"/>
              </a:rPr>
              <a:t>相关工作</a:t>
            </a:r>
            <a:endParaRPr lang="en-US" altLang="zh-CN" sz="3200" dirty="0">
              <a:cs typeface="+mn-ea"/>
              <a:sym typeface="+mn-lt"/>
            </a:endParaRPr>
          </a:p>
        </p:txBody>
      </p:sp>
      <p:sp>
        <p:nvSpPr>
          <p:cNvPr id="5" name="文本框"/>
          <p:cNvSpPr/>
          <p:nvPr/>
        </p:nvSpPr>
        <p:spPr>
          <a:xfrm>
            <a:off x="1822952" y="3340798"/>
            <a:ext cx="1086878" cy="66715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5400" dirty="0">
                <a:solidFill>
                  <a:schemeClr val="accent1"/>
                </a:solidFill>
                <a:cs typeface="+mn-ea"/>
                <a:sym typeface="+mn-lt"/>
              </a:rPr>
              <a:t>03</a:t>
            </a:r>
            <a:endParaRPr lang="ru-RU" sz="5400" dirty="0">
              <a:solidFill>
                <a:schemeClr val="accent1"/>
              </a:solidFill>
              <a:cs typeface="+mn-ea"/>
              <a:sym typeface="+mn-lt"/>
            </a:endParaRPr>
          </a:p>
        </p:txBody>
      </p:sp>
      <p:sp>
        <p:nvSpPr>
          <p:cNvPr id="7" name="文本框"/>
          <p:cNvSpPr/>
          <p:nvPr/>
        </p:nvSpPr>
        <p:spPr>
          <a:xfrm>
            <a:off x="6612281" y="3340798"/>
            <a:ext cx="1086878" cy="66715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5400" dirty="0">
                <a:solidFill>
                  <a:schemeClr val="accent1"/>
                </a:solidFill>
                <a:cs typeface="+mn-ea"/>
                <a:sym typeface="+mn-lt"/>
              </a:rPr>
              <a:t>04</a:t>
            </a:r>
            <a:endParaRPr lang="ru-RU" sz="5400" dirty="0">
              <a:solidFill>
                <a:schemeClr val="accent1"/>
              </a:solidFill>
              <a:cs typeface="+mn-ea"/>
              <a:sym typeface="+mn-lt"/>
            </a:endParaRPr>
          </a:p>
        </p:txBody>
      </p:sp>
      <p:sp>
        <p:nvSpPr>
          <p:cNvPr id="8" name="TextBox 14"/>
          <p:cNvSpPr txBox="1"/>
          <p:nvPr/>
        </p:nvSpPr>
        <p:spPr>
          <a:xfrm>
            <a:off x="2774950" y="3136265"/>
            <a:ext cx="3921760" cy="1076325"/>
          </a:xfrm>
          <a:prstGeom prst="rect">
            <a:avLst/>
          </a:prstGeom>
          <a:noFill/>
        </p:spPr>
        <p:txBody>
          <a:bodyPr wrap="squar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dirty="0">
                <a:cs typeface="+mn-ea"/>
                <a:sym typeface="+mn-lt"/>
              </a:rPr>
              <a:t>Non-stationary Transformers</a:t>
            </a:r>
            <a:endParaRPr lang="en-US" altLang="zh-CN" sz="3200" dirty="0">
              <a:cs typeface="+mn-ea"/>
              <a:sym typeface="+mn-lt"/>
            </a:endParaRPr>
          </a:p>
        </p:txBody>
      </p:sp>
      <p:sp>
        <p:nvSpPr>
          <p:cNvPr id="10" name="TextBox 14"/>
          <p:cNvSpPr txBox="1"/>
          <p:nvPr/>
        </p:nvSpPr>
        <p:spPr>
          <a:xfrm>
            <a:off x="7614373" y="3382590"/>
            <a:ext cx="3294142" cy="583565"/>
          </a:xfrm>
          <a:prstGeom prst="rect">
            <a:avLst/>
          </a:prstGeom>
          <a:noFill/>
        </p:spPr>
        <p:txBody>
          <a:bodyPr wrap="squar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dirty="0">
                <a:cs typeface="+mn-ea"/>
                <a:sym typeface="+mn-lt"/>
              </a:rPr>
              <a:t>实验</a:t>
            </a:r>
            <a:endParaRPr lang="en-US" altLang="zh-CN" sz="3200" dirty="0">
              <a:cs typeface="+mn-ea"/>
              <a:sym typeface="+mn-lt"/>
            </a:endParaRPr>
          </a:p>
        </p:txBody>
      </p:sp>
      <p:sp>
        <p:nvSpPr>
          <p:cNvPr id="11" name="文本框"/>
          <p:cNvSpPr/>
          <p:nvPr>
            <p:custDataLst>
              <p:tags r:id="rId1"/>
            </p:custDataLst>
          </p:nvPr>
        </p:nvSpPr>
        <p:spPr>
          <a:xfrm>
            <a:off x="1761357" y="4862893"/>
            <a:ext cx="1086878" cy="66715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5400" dirty="0">
                <a:solidFill>
                  <a:schemeClr val="accent1"/>
                </a:solidFill>
                <a:cs typeface="+mn-ea"/>
                <a:sym typeface="+mn-lt"/>
              </a:rPr>
              <a:t>05</a:t>
            </a:r>
            <a:endParaRPr lang="ru-RU" sz="5400" dirty="0">
              <a:solidFill>
                <a:schemeClr val="accent1"/>
              </a:solidFill>
              <a:cs typeface="+mn-ea"/>
              <a:sym typeface="+mn-lt"/>
            </a:endParaRPr>
          </a:p>
        </p:txBody>
      </p:sp>
      <p:sp>
        <p:nvSpPr>
          <p:cNvPr id="12" name="TextBox 14"/>
          <p:cNvSpPr txBox="1"/>
          <p:nvPr>
            <p:custDataLst>
              <p:tags r:id="rId2"/>
            </p:custDataLst>
          </p:nvPr>
        </p:nvSpPr>
        <p:spPr>
          <a:xfrm>
            <a:off x="2713355" y="4904740"/>
            <a:ext cx="3921760" cy="583565"/>
          </a:xfrm>
          <a:prstGeom prst="rect">
            <a:avLst/>
          </a:prstGeom>
          <a:noFill/>
        </p:spPr>
        <p:txBody>
          <a:bodyPr wrap="squar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dirty="0">
                <a:cs typeface="+mn-ea"/>
                <a:sym typeface="+mn-lt"/>
              </a:rPr>
              <a:t>总结</a:t>
            </a:r>
            <a:endParaRPr lang="en-US" altLang="zh-CN" sz="3200" dirty="0">
              <a:cs typeface="+mn-ea"/>
              <a:sym typeface="+mn-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Box 10"/>
          <p:cNvSpPr txBox="1">
            <a:spLocks noChangeArrowheads="1"/>
          </p:cNvSpPr>
          <p:nvPr/>
        </p:nvSpPr>
        <p:spPr bwMode="auto">
          <a:xfrm>
            <a:off x="1052830" y="1483995"/>
            <a:ext cx="9754235" cy="799465"/>
          </a:xfrm>
          <a:prstGeom prst="rect">
            <a:avLst/>
          </a:prstGeom>
          <a:noFill/>
          <a:ln w="9525">
            <a:noFill/>
            <a:miter lim="800000"/>
          </a:ln>
        </p:spPr>
        <p:txBody>
          <a:bodyPr wrap="square" lIns="60960" tIns="30480" rIns="60960" bIns="3048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450975">
              <a:lnSpc>
                <a:spcPct val="150000"/>
              </a:lnSpc>
            </a:pPr>
            <a:r>
              <a:rPr lang="zh-CN" altLang="en-US" sz="1600" dirty="0">
                <a:cs typeface="+mn-ea"/>
                <a:sym typeface="+mn-lt"/>
              </a:rPr>
              <a:t>本文从平稳性的角度研究时间序列预测。提出了一种提高序列平稳性的方法，并且改进了Transformer内部的注意力机制，重新纳入非平稳信息，同时提高数据的可预测性，以及释放注意力机制优秀的时序建模能力</a:t>
            </a:r>
            <a:r>
              <a:rPr lang="zh-CN" altLang="en-US" sz="1200" dirty="0">
                <a:cs typeface="+mn-ea"/>
                <a:sym typeface="+mn-lt"/>
              </a:rPr>
              <a:t>。</a:t>
            </a:r>
            <a:endParaRPr lang="zh-CN" altLang="en-US" sz="1200" dirty="0">
              <a:cs typeface="+mn-ea"/>
              <a:sym typeface="+mn-lt"/>
            </a:endParaRPr>
          </a:p>
        </p:txBody>
      </p:sp>
      <p:grpSp>
        <p:nvGrpSpPr>
          <p:cNvPr id="32" name="组合 31"/>
          <p:cNvGrpSpPr/>
          <p:nvPr/>
        </p:nvGrpSpPr>
        <p:grpSpPr>
          <a:xfrm>
            <a:off x="748244" y="776125"/>
            <a:ext cx="352439" cy="299049"/>
            <a:chOff x="4468761" y="1799303"/>
            <a:chExt cx="914400" cy="516194"/>
          </a:xfrm>
          <a:solidFill>
            <a:schemeClr val="accent1">
              <a:lumMod val="20000"/>
              <a:lumOff val="80000"/>
            </a:schemeClr>
          </a:solidFill>
        </p:grpSpPr>
        <p:sp>
          <p:nvSpPr>
            <p:cNvPr id="33" name="矩形 32"/>
            <p:cNvSpPr/>
            <p:nvPr/>
          </p:nvSpPr>
          <p:spPr>
            <a:xfrm>
              <a:off x="4468761" y="1799303"/>
              <a:ext cx="914400" cy="1149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34" name="矩形 33"/>
            <p:cNvSpPr/>
            <p:nvPr/>
          </p:nvSpPr>
          <p:spPr>
            <a:xfrm>
              <a:off x="4468761" y="1999942"/>
              <a:ext cx="914400" cy="1149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35" name="矩形 34"/>
            <p:cNvSpPr/>
            <p:nvPr/>
          </p:nvSpPr>
          <p:spPr>
            <a:xfrm>
              <a:off x="4468761" y="2200580"/>
              <a:ext cx="914400" cy="1149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sp>
        <p:nvSpPr>
          <p:cNvPr id="36" name="Footer Text"/>
          <p:cNvSpPr txBox="1"/>
          <p:nvPr/>
        </p:nvSpPr>
        <p:spPr>
          <a:xfrm>
            <a:off x="1343247" y="710205"/>
            <a:ext cx="3295624" cy="430530"/>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dirty="0">
                <a:cs typeface="+mn-ea"/>
                <a:sym typeface="+mn-lt"/>
              </a:rPr>
              <a:t>总结与感想</a:t>
            </a:r>
            <a:endParaRPr lang="zh-CN" altLang="en-US" sz="2800" dirty="0">
              <a:cs typeface="+mn-ea"/>
              <a:sym typeface="+mn-lt"/>
            </a:endParaRPr>
          </a:p>
        </p:txBody>
      </p:sp>
      <p:sp>
        <p:nvSpPr>
          <p:cNvPr id="2" name="文本框 1"/>
          <p:cNvSpPr txBox="1"/>
          <p:nvPr/>
        </p:nvSpPr>
        <p:spPr>
          <a:xfrm>
            <a:off x="1052830" y="2988310"/>
            <a:ext cx="9853930" cy="2861310"/>
          </a:xfrm>
          <a:prstGeom prst="rect">
            <a:avLst/>
          </a:prstGeom>
          <a:noFill/>
        </p:spPr>
        <p:txBody>
          <a:bodyPr wrap="square" rtlCol="0" anchor="t">
            <a:spAutoFit/>
          </a:bodyPr>
          <a:p>
            <a:r>
              <a:rPr lang="zh-CN" altLang="en-US"/>
              <a:t>轴承剩余使用寿命预测是一个典型的非平稳时间序列问题，因为轴承的运行状态会随着时间和工况的变化而发生变化。因此，可以尝试使用这篇论文的方法来处理轴承的振动信号数据。</a:t>
            </a:r>
            <a:endParaRPr lang="zh-CN" altLang="en-US"/>
          </a:p>
          <a:p>
            <a:endParaRPr lang="zh-CN" altLang="en-US"/>
          </a:p>
          <a:p>
            <a:r>
              <a:rPr lang="zh-CN" altLang="en-US">
                <a:sym typeface="+mn-ea"/>
              </a:rPr>
              <a:t>对数据进行预处理和特征提取。这篇论文使用了时域和频域特征作为输入，符合轴承的数据特点。可以对数据使用文中的方法进行归一化或标准化，以便于使用序列平稳化模块。</a:t>
            </a:r>
            <a:endParaRPr lang="zh-CN" altLang="en-US"/>
          </a:p>
          <a:p>
            <a:endParaRPr lang="zh-CN" altLang="en-US"/>
          </a:p>
          <a:p>
            <a:r>
              <a:rPr lang="zh-CN" altLang="en-US"/>
              <a:t>这篇论文提供了四种</a:t>
            </a:r>
            <a:r>
              <a:rPr lang="en-US" altLang="zh-CN"/>
              <a:t>transformer</a:t>
            </a:r>
            <a:r>
              <a:rPr lang="zh-CN" altLang="en-US"/>
              <a:t>模型：Transformer ，Informer ，Reformer  和 Autoformer 。可以根据模型特点等因素来选择适合的模型。</a:t>
            </a:r>
            <a:endParaRPr lang="zh-CN" altLang="en-US"/>
          </a:p>
          <a:p>
            <a:endParaRPr lang="zh-CN" altLang="en-US"/>
          </a:p>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0610237" y="5790594"/>
            <a:ext cx="914400" cy="516194"/>
            <a:chOff x="4468761" y="1799303"/>
            <a:chExt cx="914400" cy="516194"/>
          </a:xfrm>
          <a:solidFill>
            <a:schemeClr val="accent1">
              <a:lumMod val="20000"/>
              <a:lumOff val="80000"/>
            </a:schemeClr>
          </a:solidFill>
        </p:grpSpPr>
        <p:sp>
          <p:nvSpPr>
            <p:cNvPr id="11" name="矩形 10"/>
            <p:cNvSpPr/>
            <p:nvPr/>
          </p:nvSpPr>
          <p:spPr>
            <a:xfrm>
              <a:off x="4468761" y="1799303"/>
              <a:ext cx="914400" cy="1149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 name="矩形 11"/>
            <p:cNvSpPr/>
            <p:nvPr/>
          </p:nvSpPr>
          <p:spPr>
            <a:xfrm>
              <a:off x="4468761" y="1999942"/>
              <a:ext cx="914400" cy="1149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 name="矩形 12"/>
            <p:cNvSpPr/>
            <p:nvPr/>
          </p:nvSpPr>
          <p:spPr>
            <a:xfrm>
              <a:off x="4468761" y="2200580"/>
              <a:ext cx="914400" cy="1149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sp>
        <p:nvSpPr>
          <p:cNvPr id="46" name="矩形 45"/>
          <p:cNvSpPr/>
          <p:nvPr/>
        </p:nvSpPr>
        <p:spPr>
          <a:xfrm>
            <a:off x="2294316" y="2426996"/>
            <a:ext cx="7603367" cy="1066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dist"/>
            <a:r>
              <a:rPr lang="zh-CN" altLang="en-US" sz="5400" dirty="0">
                <a:solidFill>
                  <a:schemeClr val="tx1"/>
                </a:solidFill>
                <a:cs typeface="+mn-ea"/>
                <a:sym typeface="+mn-lt"/>
              </a:rPr>
              <a:t>谢谢老师和同学们</a:t>
            </a:r>
            <a:endParaRPr lang="en-US" altLang="zh-CN" sz="5400" dirty="0">
              <a:solidFill>
                <a:schemeClr val="tx1"/>
              </a:solidFill>
              <a:cs typeface="+mn-ea"/>
              <a:sym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p:cNvSpPr/>
          <p:nvPr/>
        </p:nvSpPr>
        <p:spPr>
          <a:xfrm>
            <a:off x="4921405" y="2577273"/>
            <a:ext cx="2349190" cy="46755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3200" b="1" dirty="0">
                <a:cs typeface="+mn-ea"/>
                <a:sym typeface="+mn-lt"/>
              </a:rPr>
              <a:t>PART 01</a:t>
            </a:r>
            <a:endParaRPr lang="zh-CN" altLang="en-US" sz="3200" b="1" dirty="0">
              <a:cs typeface="+mn-ea"/>
              <a:sym typeface="+mn-lt"/>
            </a:endParaRPr>
          </a:p>
        </p:txBody>
      </p:sp>
      <p:sp>
        <p:nvSpPr>
          <p:cNvPr id="10" name="Footer Text"/>
          <p:cNvSpPr txBox="1"/>
          <p:nvPr/>
        </p:nvSpPr>
        <p:spPr>
          <a:xfrm>
            <a:off x="4448188" y="3282921"/>
            <a:ext cx="3295624" cy="553720"/>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3600" b="1" dirty="0">
                <a:cs typeface="+mn-ea"/>
                <a:sym typeface="+mn-lt"/>
              </a:rPr>
              <a:t>绪论</a:t>
            </a:r>
            <a:endParaRPr lang="zh-CN" altLang="en-US" sz="3600" b="1" dirty="0">
              <a:cs typeface="+mn-ea"/>
              <a:sym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48244" y="776125"/>
            <a:ext cx="352439" cy="299049"/>
            <a:chOff x="4468761" y="1799303"/>
            <a:chExt cx="914400" cy="516194"/>
          </a:xfrm>
          <a:solidFill>
            <a:schemeClr val="accent1">
              <a:lumMod val="20000"/>
              <a:lumOff val="80000"/>
            </a:schemeClr>
          </a:solidFill>
        </p:grpSpPr>
        <p:sp>
          <p:nvSpPr>
            <p:cNvPr id="3" name="矩形 2"/>
            <p:cNvSpPr/>
            <p:nvPr/>
          </p:nvSpPr>
          <p:spPr>
            <a:xfrm>
              <a:off x="4468761" y="1799303"/>
              <a:ext cx="914400" cy="1149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4" name="矩形 3"/>
            <p:cNvSpPr/>
            <p:nvPr/>
          </p:nvSpPr>
          <p:spPr>
            <a:xfrm>
              <a:off x="4468761" y="1999942"/>
              <a:ext cx="914400" cy="1149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5" name="矩形 4"/>
            <p:cNvSpPr/>
            <p:nvPr/>
          </p:nvSpPr>
          <p:spPr>
            <a:xfrm>
              <a:off x="4468761" y="2200580"/>
              <a:ext cx="914400" cy="1149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sp>
        <p:nvSpPr>
          <p:cNvPr id="6" name="Freeform: Shape 14"/>
          <p:cNvSpPr/>
          <p:nvPr/>
        </p:nvSpPr>
        <p:spPr>
          <a:xfrm>
            <a:off x="763704" y="1491955"/>
            <a:ext cx="310886" cy="325016"/>
          </a:xfrm>
          <a:custGeom>
            <a:avLst/>
            <a:gdLst>
              <a:gd name="connsiteX0" fmla="*/ 7691 w 376007"/>
              <a:gd name="connsiteY0" fmla="*/ 393526 h 393098"/>
              <a:gd name="connsiteX1" fmla="*/ 14528 w 376007"/>
              <a:gd name="connsiteY1" fmla="*/ 391817 h 393098"/>
              <a:gd name="connsiteX2" fmla="*/ 33328 w 376007"/>
              <a:gd name="connsiteY2" fmla="*/ 373016 h 393098"/>
              <a:gd name="connsiteX3" fmla="*/ 55547 w 376007"/>
              <a:gd name="connsiteY3" fmla="*/ 378144 h 393098"/>
              <a:gd name="connsiteX4" fmla="*/ 146130 w 376007"/>
              <a:gd name="connsiteY4" fmla="*/ 330288 h 393098"/>
              <a:gd name="connsiteX5" fmla="*/ 308497 w 376007"/>
              <a:gd name="connsiteY5" fmla="*/ 167921 h 393098"/>
              <a:gd name="connsiteX6" fmla="*/ 332425 w 376007"/>
              <a:gd name="connsiteY6" fmla="*/ 191849 h 393098"/>
              <a:gd name="connsiteX7" fmla="*/ 193986 w 376007"/>
              <a:gd name="connsiteY7" fmla="*/ 330288 h 393098"/>
              <a:gd name="connsiteX8" fmla="*/ 193986 w 376007"/>
              <a:gd name="connsiteY8" fmla="*/ 342252 h 393098"/>
              <a:gd name="connsiteX9" fmla="*/ 200822 w 376007"/>
              <a:gd name="connsiteY9" fmla="*/ 343961 h 393098"/>
              <a:gd name="connsiteX10" fmla="*/ 207659 w 376007"/>
              <a:gd name="connsiteY10" fmla="*/ 342252 h 393098"/>
              <a:gd name="connsiteX11" fmla="*/ 376862 w 376007"/>
              <a:gd name="connsiteY11" fmla="*/ 173049 h 393098"/>
              <a:gd name="connsiteX12" fmla="*/ 376862 w 376007"/>
              <a:gd name="connsiteY12" fmla="*/ 161085 h 393098"/>
              <a:gd name="connsiteX13" fmla="*/ 364898 w 376007"/>
              <a:gd name="connsiteY13" fmla="*/ 161085 h 393098"/>
              <a:gd name="connsiteX14" fmla="*/ 346098 w 376007"/>
              <a:gd name="connsiteY14" fmla="*/ 179885 h 393098"/>
              <a:gd name="connsiteX15" fmla="*/ 322170 w 376007"/>
              <a:gd name="connsiteY15" fmla="*/ 155958 h 393098"/>
              <a:gd name="connsiteX16" fmla="*/ 364898 w 376007"/>
              <a:gd name="connsiteY16" fmla="*/ 113230 h 393098"/>
              <a:gd name="connsiteX17" fmla="*/ 364898 w 376007"/>
              <a:gd name="connsiteY17" fmla="*/ 101265 h 393098"/>
              <a:gd name="connsiteX18" fmla="*/ 358062 w 376007"/>
              <a:gd name="connsiteY18" fmla="*/ 94429 h 393098"/>
              <a:gd name="connsiteX19" fmla="*/ 383699 w 376007"/>
              <a:gd name="connsiteY19" fmla="*/ 68792 h 393098"/>
              <a:gd name="connsiteX20" fmla="*/ 383699 w 376007"/>
              <a:gd name="connsiteY20" fmla="*/ 24355 h 393098"/>
              <a:gd name="connsiteX21" fmla="*/ 368317 w 376007"/>
              <a:gd name="connsiteY21" fmla="*/ 8973 h 393098"/>
              <a:gd name="connsiteX22" fmla="*/ 323879 w 376007"/>
              <a:gd name="connsiteY22" fmla="*/ 8973 h 393098"/>
              <a:gd name="connsiteX23" fmla="*/ 298242 w 376007"/>
              <a:gd name="connsiteY23" fmla="*/ 34610 h 393098"/>
              <a:gd name="connsiteX24" fmla="*/ 291406 w 376007"/>
              <a:gd name="connsiteY24" fmla="*/ 27773 h 393098"/>
              <a:gd name="connsiteX25" fmla="*/ 279442 w 376007"/>
              <a:gd name="connsiteY25" fmla="*/ 27773 h 393098"/>
              <a:gd name="connsiteX26" fmla="*/ 243550 w 376007"/>
              <a:gd name="connsiteY26" fmla="*/ 63665 h 393098"/>
              <a:gd name="connsiteX27" fmla="*/ 135875 w 376007"/>
              <a:gd name="connsiteY27" fmla="*/ 171340 h 393098"/>
              <a:gd name="connsiteX28" fmla="*/ 62383 w 376007"/>
              <a:gd name="connsiteY28" fmla="*/ 244832 h 393098"/>
              <a:gd name="connsiteX29" fmla="*/ 21364 w 376007"/>
              <a:gd name="connsiteY29" fmla="*/ 359343 h 393098"/>
              <a:gd name="connsiteX30" fmla="*/ 2564 w 376007"/>
              <a:gd name="connsiteY30" fmla="*/ 378144 h 393098"/>
              <a:gd name="connsiteX31" fmla="*/ 2564 w 376007"/>
              <a:gd name="connsiteY31" fmla="*/ 390108 h 393098"/>
              <a:gd name="connsiteX32" fmla="*/ 7691 w 376007"/>
              <a:gd name="connsiteY32" fmla="*/ 393526 h 393098"/>
              <a:gd name="connsiteX33" fmla="*/ 334134 w 376007"/>
              <a:gd name="connsiteY33" fmla="*/ 22646 h 393098"/>
              <a:gd name="connsiteX34" fmla="*/ 354643 w 376007"/>
              <a:gd name="connsiteY34" fmla="*/ 22646 h 393098"/>
              <a:gd name="connsiteX35" fmla="*/ 370026 w 376007"/>
              <a:gd name="connsiteY35" fmla="*/ 38028 h 393098"/>
              <a:gd name="connsiteX36" fmla="*/ 370026 w 376007"/>
              <a:gd name="connsiteY36" fmla="*/ 58537 h 393098"/>
              <a:gd name="connsiteX37" fmla="*/ 344389 w 376007"/>
              <a:gd name="connsiteY37" fmla="*/ 84174 h 393098"/>
              <a:gd name="connsiteX38" fmla="*/ 308497 w 376007"/>
              <a:gd name="connsiteY38" fmla="*/ 48283 h 393098"/>
              <a:gd name="connsiteX39" fmla="*/ 334134 w 376007"/>
              <a:gd name="connsiteY39" fmla="*/ 22646 h 393098"/>
              <a:gd name="connsiteX40" fmla="*/ 284569 w 376007"/>
              <a:gd name="connsiteY40" fmla="*/ 48283 h 393098"/>
              <a:gd name="connsiteX41" fmla="*/ 291406 w 376007"/>
              <a:gd name="connsiteY41" fmla="*/ 55119 h 393098"/>
              <a:gd name="connsiteX42" fmla="*/ 339261 w 376007"/>
              <a:gd name="connsiteY42" fmla="*/ 102975 h 393098"/>
              <a:gd name="connsiteX43" fmla="*/ 346098 w 376007"/>
              <a:gd name="connsiteY43" fmla="*/ 109811 h 393098"/>
              <a:gd name="connsiteX44" fmla="*/ 137585 w 376007"/>
              <a:gd name="connsiteY44" fmla="*/ 314906 h 393098"/>
              <a:gd name="connsiteX45" fmla="*/ 135875 w 376007"/>
              <a:gd name="connsiteY45" fmla="*/ 314906 h 393098"/>
              <a:gd name="connsiteX46" fmla="*/ 106820 w 376007"/>
              <a:gd name="connsiteY46" fmla="*/ 301233 h 393098"/>
              <a:gd name="connsiteX47" fmla="*/ 77765 w 376007"/>
              <a:gd name="connsiteY47" fmla="*/ 256796 h 393098"/>
              <a:gd name="connsiteX48" fmla="*/ 77765 w 376007"/>
              <a:gd name="connsiteY48" fmla="*/ 255087 h 393098"/>
              <a:gd name="connsiteX49" fmla="*/ 142712 w 376007"/>
              <a:gd name="connsiteY49" fmla="*/ 190140 h 393098"/>
              <a:gd name="connsiteX50" fmla="*/ 173476 w 376007"/>
              <a:gd name="connsiteY50" fmla="*/ 220904 h 393098"/>
              <a:gd name="connsiteX51" fmla="*/ 180313 w 376007"/>
              <a:gd name="connsiteY51" fmla="*/ 222613 h 393098"/>
              <a:gd name="connsiteX52" fmla="*/ 187149 w 376007"/>
              <a:gd name="connsiteY52" fmla="*/ 220904 h 393098"/>
              <a:gd name="connsiteX53" fmla="*/ 293115 w 376007"/>
              <a:gd name="connsiteY53" fmla="*/ 114939 h 393098"/>
              <a:gd name="connsiteX54" fmla="*/ 294824 w 376007"/>
              <a:gd name="connsiteY54" fmla="*/ 108102 h 393098"/>
              <a:gd name="connsiteX55" fmla="*/ 293115 w 376007"/>
              <a:gd name="connsiteY55" fmla="*/ 101265 h 393098"/>
              <a:gd name="connsiteX56" fmla="*/ 262351 w 376007"/>
              <a:gd name="connsiteY56" fmla="*/ 70501 h 393098"/>
              <a:gd name="connsiteX57" fmla="*/ 284569 w 376007"/>
              <a:gd name="connsiteY57" fmla="*/ 48283 h 393098"/>
              <a:gd name="connsiteX58" fmla="*/ 248678 w 376007"/>
              <a:gd name="connsiteY58" fmla="*/ 84174 h 393098"/>
              <a:gd name="connsiteX59" fmla="*/ 272605 w 376007"/>
              <a:gd name="connsiteY59" fmla="*/ 108102 h 393098"/>
              <a:gd name="connsiteX60" fmla="*/ 178604 w 376007"/>
              <a:gd name="connsiteY60" fmla="*/ 202104 h 393098"/>
              <a:gd name="connsiteX61" fmla="*/ 154676 w 376007"/>
              <a:gd name="connsiteY61" fmla="*/ 178176 h 393098"/>
              <a:gd name="connsiteX62" fmla="*/ 248678 w 376007"/>
              <a:gd name="connsiteY62" fmla="*/ 84174 h 393098"/>
              <a:gd name="connsiteX63" fmla="*/ 64092 w 376007"/>
              <a:gd name="connsiteY63" fmla="*/ 270469 h 393098"/>
              <a:gd name="connsiteX64" fmla="*/ 64092 w 376007"/>
              <a:gd name="connsiteY64" fmla="*/ 272178 h 393098"/>
              <a:gd name="connsiteX65" fmla="*/ 65801 w 376007"/>
              <a:gd name="connsiteY65" fmla="*/ 275596 h 393098"/>
              <a:gd name="connsiteX66" fmla="*/ 69220 w 376007"/>
              <a:gd name="connsiteY66" fmla="*/ 282433 h 393098"/>
              <a:gd name="connsiteX67" fmla="*/ 70929 w 376007"/>
              <a:gd name="connsiteY67" fmla="*/ 285851 h 393098"/>
              <a:gd name="connsiteX68" fmla="*/ 76056 w 376007"/>
              <a:gd name="connsiteY68" fmla="*/ 292688 h 393098"/>
              <a:gd name="connsiteX69" fmla="*/ 77765 w 376007"/>
              <a:gd name="connsiteY69" fmla="*/ 296106 h 393098"/>
              <a:gd name="connsiteX70" fmla="*/ 94856 w 376007"/>
              <a:gd name="connsiteY70" fmla="*/ 313197 h 393098"/>
              <a:gd name="connsiteX71" fmla="*/ 98275 w 376007"/>
              <a:gd name="connsiteY71" fmla="*/ 314906 h 393098"/>
              <a:gd name="connsiteX72" fmla="*/ 105111 w 376007"/>
              <a:gd name="connsiteY72" fmla="*/ 320033 h 393098"/>
              <a:gd name="connsiteX73" fmla="*/ 108529 w 376007"/>
              <a:gd name="connsiteY73" fmla="*/ 321743 h 393098"/>
              <a:gd name="connsiteX74" fmla="*/ 115366 w 376007"/>
              <a:gd name="connsiteY74" fmla="*/ 325161 h 393098"/>
              <a:gd name="connsiteX75" fmla="*/ 118784 w 376007"/>
              <a:gd name="connsiteY75" fmla="*/ 326870 h 393098"/>
              <a:gd name="connsiteX76" fmla="*/ 120493 w 376007"/>
              <a:gd name="connsiteY76" fmla="*/ 326870 h 393098"/>
              <a:gd name="connsiteX77" fmla="*/ 35037 w 376007"/>
              <a:gd name="connsiteY77" fmla="*/ 352507 h 393098"/>
              <a:gd name="connsiteX78" fmla="*/ 64092 w 376007"/>
              <a:gd name="connsiteY78" fmla="*/ 270469 h 393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376007" h="393098">
                <a:moveTo>
                  <a:pt x="7691" y="393526"/>
                </a:moveTo>
                <a:cubicBezTo>
                  <a:pt x="9400" y="393526"/>
                  <a:pt x="12818" y="393526"/>
                  <a:pt x="14528" y="391817"/>
                </a:cubicBezTo>
                <a:lnTo>
                  <a:pt x="33328" y="373016"/>
                </a:lnTo>
                <a:cubicBezTo>
                  <a:pt x="40164" y="376435"/>
                  <a:pt x="47001" y="378144"/>
                  <a:pt x="55547" y="378144"/>
                </a:cubicBezTo>
                <a:cubicBezTo>
                  <a:pt x="81183" y="378144"/>
                  <a:pt x="117075" y="361053"/>
                  <a:pt x="146130" y="330288"/>
                </a:cubicBezTo>
                <a:lnTo>
                  <a:pt x="308497" y="167921"/>
                </a:lnTo>
                <a:lnTo>
                  <a:pt x="332425" y="191849"/>
                </a:lnTo>
                <a:lnTo>
                  <a:pt x="193986" y="330288"/>
                </a:lnTo>
                <a:cubicBezTo>
                  <a:pt x="190567" y="333706"/>
                  <a:pt x="190567" y="338834"/>
                  <a:pt x="193986" y="342252"/>
                </a:cubicBezTo>
                <a:cubicBezTo>
                  <a:pt x="195695" y="343961"/>
                  <a:pt x="197404" y="343961"/>
                  <a:pt x="200822" y="343961"/>
                </a:cubicBezTo>
                <a:cubicBezTo>
                  <a:pt x="204240" y="343961"/>
                  <a:pt x="205950" y="343961"/>
                  <a:pt x="207659" y="342252"/>
                </a:cubicBezTo>
                <a:lnTo>
                  <a:pt x="376862" y="173049"/>
                </a:lnTo>
                <a:cubicBezTo>
                  <a:pt x="380280" y="169630"/>
                  <a:pt x="380280" y="164503"/>
                  <a:pt x="376862" y="161085"/>
                </a:cubicBezTo>
                <a:cubicBezTo>
                  <a:pt x="373444" y="157667"/>
                  <a:pt x="368317" y="157667"/>
                  <a:pt x="364898" y="161085"/>
                </a:cubicBezTo>
                <a:lnTo>
                  <a:pt x="346098" y="179885"/>
                </a:lnTo>
                <a:lnTo>
                  <a:pt x="322170" y="155958"/>
                </a:lnTo>
                <a:lnTo>
                  <a:pt x="364898" y="113230"/>
                </a:lnTo>
                <a:cubicBezTo>
                  <a:pt x="368317" y="109811"/>
                  <a:pt x="368317" y="104684"/>
                  <a:pt x="364898" y="101265"/>
                </a:cubicBezTo>
                <a:lnTo>
                  <a:pt x="358062" y="94429"/>
                </a:lnTo>
                <a:lnTo>
                  <a:pt x="383699" y="68792"/>
                </a:lnTo>
                <a:cubicBezTo>
                  <a:pt x="395663" y="56828"/>
                  <a:pt x="395663" y="36319"/>
                  <a:pt x="383699" y="24355"/>
                </a:cubicBezTo>
                <a:lnTo>
                  <a:pt x="368317" y="8973"/>
                </a:lnTo>
                <a:cubicBezTo>
                  <a:pt x="356353" y="-2991"/>
                  <a:pt x="335843" y="-2991"/>
                  <a:pt x="323879" y="8973"/>
                </a:cubicBezTo>
                <a:lnTo>
                  <a:pt x="298242" y="34610"/>
                </a:lnTo>
                <a:lnTo>
                  <a:pt x="291406" y="27773"/>
                </a:lnTo>
                <a:cubicBezTo>
                  <a:pt x="287988" y="24355"/>
                  <a:pt x="282860" y="24355"/>
                  <a:pt x="279442" y="27773"/>
                </a:cubicBezTo>
                <a:lnTo>
                  <a:pt x="243550" y="63665"/>
                </a:lnTo>
                <a:lnTo>
                  <a:pt x="135875" y="171340"/>
                </a:lnTo>
                <a:lnTo>
                  <a:pt x="62383" y="244832"/>
                </a:lnTo>
                <a:cubicBezTo>
                  <a:pt x="21364" y="285851"/>
                  <a:pt x="5982" y="331997"/>
                  <a:pt x="21364" y="359343"/>
                </a:cubicBezTo>
                <a:lnTo>
                  <a:pt x="2564" y="378144"/>
                </a:lnTo>
                <a:cubicBezTo>
                  <a:pt x="-855" y="381562"/>
                  <a:pt x="-855" y="386689"/>
                  <a:pt x="2564" y="390108"/>
                </a:cubicBezTo>
                <a:cubicBezTo>
                  <a:pt x="2564" y="393526"/>
                  <a:pt x="5982" y="393526"/>
                  <a:pt x="7691" y="393526"/>
                </a:cubicBezTo>
                <a:close/>
                <a:moveTo>
                  <a:pt x="334134" y="22646"/>
                </a:moveTo>
                <a:cubicBezTo>
                  <a:pt x="339261" y="17518"/>
                  <a:pt x="349516" y="17518"/>
                  <a:pt x="354643" y="22646"/>
                </a:cubicBezTo>
                <a:lnTo>
                  <a:pt x="370026" y="38028"/>
                </a:lnTo>
                <a:cubicBezTo>
                  <a:pt x="375153" y="43155"/>
                  <a:pt x="375153" y="53410"/>
                  <a:pt x="370026" y="58537"/>
                </a:cubicBezTo>
                <a:lnTo>
                  <a:pt x="344389" y="84174"/>
                </a:lnTo>
                <a:lnTo>
                  <a:pt x="308497" y="48283"/>
                </a:lnTo>
                <a:lnTo>
                  <a:pt x="334134" y="22646"/>
                </a:lnTo>
                <a:close/>
                <a:moveTo>
                  <a:pt x="284569" y="48283"/>
                </a:moveTo>
                <a:lnTo>
                  <a:pt x="291406" y="55119"/>
                </a:lnTo>
                <a:lnTo>
                  <a:pt x="339261" y="102975"/>
                </a:lnTo>
                <a:lnTo>
                  <a:pt x="346098" y="109811"/>
                </a:lnTo>
                <a:lnTo>
                  <a:pt x="137585" y="314906"/>
                </a:lnTo>
                <a:lnTo>
                  <a:pt x="135875" y="314906"/>
                </a:lnTo>
                <a:cubicBezTo>
                  <a:pt x="125621" y="313197"/>
                  <a:pt x="115366" y="308070"/>
                  <a:pt x="106820" y="301233"/>
                </a:cubicBezTo>
                <a:cubicBezTo>
                  <a:pt x="93147" y="290978"/>
                  <a:pt x="82893" y="275596"/>
                  <a:pt x="77765" y="256796"/>
                </a:cubicBezTo>
                <a:lnTo>
                  <a:pt x="77765" y="255087"/>
                </a:lnTo>
                <a:lnTo>
                  <a:pt x="142712" y="190140"/>
                </a:lnTo>
                <a:lnTo>
                  <a:pt x="173476" y="220904"/>
                </a:lnTo>
                <a:cubicBezTo>
                  <a:pt x="175185" y="222613"/>
                  <a:pt x="176894" y="222613"/>
                  <a:pt x="180313" y="222613"/>
                </a:cubicBezTo>
                <a:cubicBezTo>
                  <a:pt x="183731" y="222613"/>
                  <a:pt x="185440" y="220904"/>
                  <a:pt x="187149" y="220904"/>
                </a:cubicBezTo>
                <a:lnTo>
                  <a:pt x="293115" y="114939"/>
                </a:lnTo>
                <a:cubicBezTo>
                  <a:pt x="294824" y="113230"/>
                  <a:pt x="294824" y="111520"/>
                  <a:pt x="294824" y="108102"/>
                </a:cubicBezTo>
                <a:cubicBezTo>
                  <a:pt x="294824" y="104684"/>
                  <a:pt x="293115" y="102975"/>
                  <a:pt x="293115" y="101265"/>
                </a:cubicBezTo>
                <a:lnTo>
                  <a:pt x="262351" y="70501"/>
                </a:lnTo>
                <a:lnTo>
                  <a:pt x="284569" y="48283"/>
                </a:lnTo>
                <a:close/>
                <a:moveTo>
                  <a:pt x="248678" y="84174"/>
                </a:moveTo>
                <a:lnTo>
                  <a:pt x="272605" y="108102"/>
                </a:lnTo>
                <a:lnTo>
                  <a:pt x="178604" y="202104"/>
                </a:lnTo>
                <a:lnTo>
                  <a:pt x="154676" y="178176"/>
                </a:lnTo>
                <a:lnTo>
                  <a:pt x="248678" y="84174"/>
                </a:lnTo>
                <a:close/>
                <a:moveTo>
                  <a:pt x="64092" y="270469"/>
                </a:moveTo>
                <a:cubicBezTo>
                  <a:pt x="64092" y="270469"/>
                  <a:pt x="64092" y="272178"/>
                  <a:pt x="64092" y="272178"/>
                </a:cubicBezTo>
                <a:cubicBezTo>
                  <a:pt x="64092" y="273887"/>
                  <a:pt x="65801" y="275596"/>
                  <a:pt x="65801" y="275596"/>
                </a:cubicBezTo>
                <a:cubicBezTo>
                  <a:pt x="67510" y="277305"/>
                  <a:pt x="67510" y="280724"/>
                  <a:pt x="69220" y="282433"/>
                </a:cubicBezTo>
                <a:cubicBezTo>
                  <a:pt x="69220" y="284142"/>
                  <a:pt x="70929" y="285851"/>
                  <a:pt x="70929" y="285851"/>
                </a:cubicBezTo>
                <a:cubicBezTo>
                  <a:pt x="72638" y="287560"/>
                  <a:pt x="74347" y="290978"/>
                  <a:pt x="76056" y="292688"/>
                </a:cubicBezTo>
                <a:cubicBezTo>
                  <a:pt x="76056" y="294397"/>
                  <a:pt x="77765" y="294397"/>
                  <a:pt x="77765" y="296106"/>
                </a:cubicBezTo>
                <a:cubicBezTo>
                  <a:pt x="82893" y="302942"/>
                  <a:pt x="88020" y="308070"/>
                  <a:pt x="94856" y="313197"/>
                </a:cubicBezTo>
                <a:cubicBezTo>
                  <a:pt x="96566" y="313197"/>
                  <a:pt x="96566" y="314906"/>
                  <a:pt x="98275" y="314906"/>
                </a:cubicBezTo>
                <a:cubicBezTo>
                  <a:pt x="99984" y="316615"/>
                  <a:pt x="103402" y="318324"/>
                  <a:pt x="105111" y="320033"/>
                </a:cubicBezTo>
                <a:cubicBezTo>
                  <a:pt x="106820" y="320033"/>
                  <a:pt x="108529" y="321743"/>
                  <a:pt x="108529" y="321743"/>
                </a:cubicBezTo>
                <a:cubicBezTo>
                  <a:pt x="110239" y="323452"/>
                  <a:pt x="113657" y="323452"/>
                  <a:pt x="115366" y="325161"/>
                </a:cubicBezTo>
                <a:cubicBezTo>
                  <a:pt x="117075" y="325161"/>
                  <a:pt x="118784" y="326870"/>
                  <a:pt x="118784" y="326870"/>
                </a:cubicBezTo>
                <a:cubicBezTo>
                  <a:pt x="118784" y="326870"/>
                  <a:pt x="120493" y="326870"/>
                  <a:pt x="120493" y="326870"/>
                </a:cubicBezTo>
                <a:cubicBezTo>
                  <a:pt x="84602" y="357634"/>
                  <a:pt x="48710" y="366180"/>
                  <a:pt x="35037" y="352507"/>
                </a:cubicBezTo>
                <a:cubicBezTo>
                  <a:pt x="24782" y="342252"/>
                  <a:pt x="33328" y="304651"/>
                  <a:pt x="64092" y="270469"/>
                </a:cubicBezTo>
                <a:close/>
              </a:path>
            </a:pathLst>
          </a:custGeom>
          <a:solidFill>
            <a:schemeClr val="accent1"/>
          </a:solidFill>
          <a:ln w="17082" cap="flat">
            <a:noFill/>
            <a:prstDash val="solid"/>
            <a:miter/>
          </a:ln>
        </p:spPr>
        <p:txBody>
          <a:bodyPr rtlCol="0" anchor="ctr"/>
          <a:lstStyle/>
          <a:p>
            <a:endParaRPr lang="en-ID">
              <a:cs typeface="+mn-ea"/>
              <a:sym typeface="+mn-lt"/>
            </a:endParaRPr>
          </a:p>
        </p:txBody>
      </p:sp>
      <p:sp>
        <p:nvSpPr>
          <p:cNvPr id="7" name="Freeform: Shape 15"/>
          <p:cNvSpPr/>
          <p:nvPr/>
        </p:nvSpPr>
        <p:spPr>
          <a:xfrm>
            <a:off x="776208" y="3104013"/>
            <a:ext cx="296753" cy="325016"/>
          </a:xfrm>
          <a:custGeom>
            <a:avLst/>
            <a:gdLst>
              <a:gd name="connsiteX0" fmla="*/ 274315 w 358916"/>
              <a:gd name="connsiteY0" fmla="*/ 0 h 393098"/>
              <a:gd name="connsiteX1" fmla="*/ 207659 w 358916"/>
              <a:gd name="connsiteY1" fmla="*/ 27346 h 393098"/>
              <a:gd name="connsiteX2" fmla="*/ 2564 w 358916"/>
              <a:gd name="connsiteY2" fmla="*/ 234150 h 393098"/>
              <a:gd name="connsiteX3" fmla="*/ 2564 w 358916"/>
              <a:gd name="connsiteY3" fmla="*/ 246114 h 393098"/>
              <a:gd name="connsiteX4" fmla="*/ 14528 w 358916"/>
              <a:gd name="connsiteY4" fmla="*/ 246114 h 393098"/>
              <a:gd name="connsiteX5" fmla="*/ 219623 w 358916"/>
              <a:gd name="connsiteY5" fmla="*/ 39310 h 393098"/>
              <a:gd name="connsiteX6" fmla="*/ 274315 w 358916"/>
              <a:gd name="connsiteY6" fmla="*/ 17091 h 393098"/>
              <a:gd name="connsiteX7" fmla="*/ 329007 w 358916"/>
              <a:gd name="connsiteY7" fmla="*/ 39310 h 393098"/>
              <a:gd name="connsiteX8" fmla="*/ 351225 w 358916"/>
              <a:gd name="connsiteY8" fmla="*/ 94002 h 393098"/>
              <a:gd name="connsiteX9" fmla="*/ 329007 w 358916"/>
              <a:gd name="connsiteY9" fmla="*/ 148694 h 393098"/>
              <a:gd name="connsiteX10" fmla="*/ 117075 w 358916"/>
              <a:gd name="connsiteY10" fmla="*/ 360625 h 393098"/>
              <a:gd name="connsiteX11" fmla="*/ 45292 w 358916"/>
              <a:gd name="connsiteY11" fmla="*/ 360625 h 393098"/>
              <a:gd name="connsiteX12" fmla="*/ 45292 w 358916"/>
              <a:gd name="connsiteY12" fmla="*/ 288842 h 393098"/>
              <a:gd name="connsiteX13" fmla="*/ 221332 w 358916"/>
              <a:gd name="connsiteY13" fmla="*/ 112802 h 393098"/>
              <a:gd name="connsiteX14" fmla="*/ 257223 w 358916"/>
              <a:gd name="connsiteY14" fmla="*/ 112802 h 393098"/>
              <a:gd name="connsiteX15" fmla="*/ 257223 w 358916"/>
              <a:gd name="connsiteY15" fmla="*/ 148694 h 393098"/>
              <a:gd name="connsiteX16" fmla="*/ 171767 w 358916"/>
              <a:gd name="connsiteY16" fmla="*/ 232441 h 393098"/>
              <a:gd name="connsiteX17" fmla="*/ 171767 w 358916"/>
              <a:gd name="connsiteY17" fmla="*/ 244405 h 393098"/>
              <a:gd name="connsiteX18" fmla="*/ 178604 w 358916"/>
              <a:gd name="connsiteY18" fmla="*/ 246114 h 393098"/>
              <a:gd name="connsiteX19" fmla="*/ 185440 w 358916"/>
              <a:gd name="connsiteY19" fmla="*/ 244405 h 393098"/>
              <a:gd name="connsiteX20" fmla="*/ 270896 w 358916"/>
              <a:gd name="connsiteY20" fmla="*/ 160658 h 393098"/>
              <a:gd name="connsiteX21" fmla="*/ 270896 w 358916"/>
              <a:gd name="connsiteY21" fmla="*/ 100838 h 393098"/>
              <a:gd name="connsiteX22" fmla="*/ 211077 w 358916"/>
              <a:gd name="connsiteY22" fmla="*/ 100838 h 393098"/>
              <a:gd name="connsiteX23" fmla="*/ 35037 w 358916"/>
              <a:gd name="connsiteY23" fmla="*/ 276878 h 393098"/>
              <a:gd name="connsiteX24" fmla="*/ 35037 w 358916"/>
              <a:gd name="connsiteY24" fmla="*/ 374298 h 393098"/>
              <a:gd name="connsiteX25" fmla="*/ 82893 w 358916"/>
              <a:gd name="connsiteY25" fmla="*/ 394808 h 393098"/>
              <a:gd name="connsiteX26" fmla="*/ 130748 w 358916"/>
              <a:gd name="connsiteY26" fmla="*/ 374298 h 393098"/>
              <a:gd name="connsiteX27" fmla="*/ 342680 w 358916"/>
              <a:gd name="connsiteY27" fmla="*/ 162367 h 393098"/>
              <a:gd name="connsiteX28" fmla="*/ 370026 w 358916"/>
              <a:gd name="connsiteY28" fmla="*/ 95711 h 393098"/>
              <a:gd name="connsiteX29" fmla="*/ 342680 w 358916"/>
              <a:gd name="connsiteY29" fmla="*/ 29055 h 393098"/>
              <a:gd name="connsiteX30" fmla="*/ 274315 w 358916"/>
              <a:gd name="connsiteY30" fmla="*/ 0 h 393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58916" h="393098">
                <a:moveTo>
                  <a:pt x="274315" y="0"/>
                </a:moveTo>
                <a:cubicBezTo>
                  <a:pt x="248678" y="0"/>
                  <a:pt x="224750" y="10255"/>
                  <a:pt x="207659" y="27346"/>
                </a:cubicBezTo>
                <a:lnTo>
                  <a:pt x="2564" y="234150"/>
                </a:lnTo>
                <a:cubicBezTo>
                  <a:pt x="-855" y="237568"/>
                  <a:pt x="-855" y="242696"/>
                  <a:pt x="2564" y="246114"/>
                </a:cubicBezTo>
                <a:cubicBezTo>
                  <a:pt x="5982" y="249532"/>
                  <a:pt x="11109" y="249532"/>
                  <a:pt x="14528" y="246114"/>
                </a:cubicBezTo>
                <a:lnTo>
                  <a:pt x="219623" y="39310"/>
                </a:lnTo>
                <a:cubicBezTo>
                  <a:pt x="233296" y="23928"/>
                  <a:pt x="253805" y="17091"/>
                  <a:pt x="274315" y="17091"/>
                </a:cubicBezTo>
                <a:cubicBezTo>
                  <a:pt x="294824" y="17091"/>
                  <a:pt x="313624" y="25637"/>
                  <a:pt x="329007" y="39310"/>
                </a:cubicBezTo>
                <a:cubicBezTo>
                  <a:pt x="344389" y="54692"/>
                  <a:pt x="351225" y="73492"/>
                  <a:pt x="351225" y="94002"/>
                </a:cubicBezTo>
                <a:cubicBezTo>
                  <a:pt x="351225" y="114511"/>
                  <a:pt x="342680" y="133312"/>
                  <a:pt x="329007" y="148694"/>
                </a:cubicBezTo>
                <a:lnTo>
                  <a:pt x="117075" y="360625"/>
                </a:lnTo>
                <a:cubicBezTo>
                  <a:pt x="96566" y="381135"/>
                  <a:pt x="64092" y="381135"/>
                  <a:pt x="45292" y="360625"/>
                </a:cubicBezTo>
                <a:cubicBezTo>
                  <a:pt x="24782" y="340116"/>
                  <a:pt x="24782" y="307642"/>
                  <a:pt x="45292" y="288842"/>
                </a:cubicBezTo>
                <a:lnTo>
                  <a:pt x="221332" y="112802"/>
                </a:lnTo>
                <a:cubicBezTo>
                  <a:pt x="231587" y="102547"/>
                  <a:pt x="248678" y="102547"/>
                  <a:pt x="257223" y="112802"/>
                </a:cubicBezTo>
                <a:cubicBezTo>
                  <a:pt x="267478" y="123057"/>
                  <a:pt x="267478" y="138439"/>
                  <a:pt x="257223" y="148694"/>
                </a:cubicBezTo>
                <a:lnTo>
                  <a:pt x="171767" y="232441"/>
                </a:lnTo>
                <a:cubicBezTo>
                  <a:pt x="168349" y="235859"/>
                  <a:pt x="168349" y="240987"/>
                  <a:pt x="171767" y="244405"/>
                </a:cubicBezTo>
                <a:cubicBezTo>
                  <a:pt x="173476" y="246114"/>
                  <a:pt x="175185" y="246114"/>
                  <a:pt x="178604" y="246114"/>
                </a:cubicBezTo>
                <a:cubicBezTo>
                  <a:pt x="182022" y="246114"/>
                  <a:pt x="183731" y="246114"/>
                  <a:pt x="185440" y="244405"/>
                </a:cubicBezTo>
                <a:lnTo>
                  <a:pt x="270896" y="160658"/>
                </a:lnTo>
                <a:cubicBezTo>
                  <a:pt x="287987" y="143566"/>
                  <a:pt x="287987" y="116221"/>
                  <a:pt x="270896" y="100838"/>
                </a:cubicBezTo>
                <a:cubicBezTo>
                  <a:pt x="255514" y="85456"/>
                  <a:pt x="226459" y="85456"/>
                  <a:pt x="211077" y="100838"/>
                </a:cubicBezTo>
                <a:lnTo>
                  <a:pt x="35037" y="276878"/>
                </a:lnTo>
                <a:cubicBezTo>
                  <a:pt x="7691" y="304224"/>
                  <a:pt x="7691" y="346952"/>
                  <a:pt x="35037" y="374298"/>
                </a:cubicBezTo>
                <a:cubicBezTo>
                  <a:pt x="48710" y="387971"/>
                  <a:pt x="65801" y="394808"/>
                  <a:pt x="82893" y="394808"/>
                </a:cubicBezTo>
                <a:cubicBezTo>
                  <a:pt x="99984" y="394808"/>
                  <a:pt x="117075" y="387971"/>
                  <a:pt x="130748" y="374298"/>
                </a:cubicBezTo>
                <a:lnTo>
                  <a:pt x="342680" y="162367"/>
                </a:lnTo>
                <a:cubicBezTo>
                  <a:pt x="359771" y="145276"/>
                  <a:pt x="370026" y="121348"/>
                  <a:pt x="370026" y="95711"/>
                </a:cubicBezTo>
                <a:cubicBezTo>
                  <a:pt x="370026" y="70074"/>
                  <a:pt x="359771" y="46146"/>
                  <a:pt x="342680" y="29055"/>
                </a:cubicBezTo>
                <a:cubicBezTo>
                  <a:pt x="323879" y="10255"/>
                  <a:pt x="299952" y="0"/>
                  <a:pt x="274315" y="0"/>
                </a:cubicBezTo>
                <a:close/>
              </a:path>
            </a:pathLst>
          </a:custGeom>
          <a:solidFill>
            <a:schemeClr val="accent1"/>
          </a:solidFill>
          <a:ln w="17082" cap="flat">
            <a:noFill/>
            <a:prstDash val="solid"/>
            <a:miter/>
          </a:ln>
        </p:spPr>
        <p:txBody>
          <a:bodyPr rtlCol="0" anchor="ctr"/>
          <a:lstStyle/>
          <a:p>
            <a:endParaRPr lang="en-ID">
              <a:cs typeface="+mn-ea"/>
              <a:sym typeface="+mn-lt"/>
            </a:endParaRPr>
          </a:p>
        </p:txBody>
      </p:sp>
      <p:sp>
        <p:nvSpPr>
          <p:cNvPr id="8" name="Freeform: Shape 16"/>
          <p:cNvSpPr/>
          <p:nvPr/>
        </p:nvSpPr>
        <p:spPr>
          <a:xfrm>
            <a:off x="789064" y="5080673"/>
            <a:ext cx="310886" cy="325016"/>
          </a:xfrm>
          <a:custGeom>
            <a:avLst/>
            <a:gdLst>
              <a:gd name="connsiteX0" fmla="*/ 1709 w 376007"/>
              <a:gd name="connsiteY0" fmla="*/ 391484 h 393098"/>
              <a:gd name="connsiteX1" fmla="*/ 8546 w 376007"/>
              <a:gd name="connsiteY1" fmla="*/ 393194 h 393098"/>
              <a:gd name="connsiteX2" fmla="*/ 11964 w 376007"/>
              <a:gd name="connsiteY2" fmla="*/ 393194 h 393098"/>
              <a:gd name="connsiteX3" fmla="*/ 126475 w 376007"/>
              <a:gd name="connsiteY3" fmla="*/ 350465 h 393098"/>
              <a:gd name="connsiteX4" fmla="*/ 157240 w 376007"/>
              <a:gd name="connsiteY4" fmla="*/ 367557 h 393098"/>
              <a:gd name="connsiteX5" fmla="*/ 179458 w 376007"/>
              <a:gd name="connsiteY5" fmla="*/ 372684 h 393098"/>
              <a:gd name="connsiteX6" fmla="*/ 206804 w 376007"/>
              <a:gd name="connsiteY6" fmla="*/ 365847 h 393098"/>
              <a:gd name="connsiteX7" fmla="*/ 234150 w 376007"/>
              <a:gd name="connsiteY7" fmla="*/ 323119 h 393098"/>
              <a:gd name="connsiteX8" fmla="*/ 225605 w 376007"/>
              <a:gd name="connsiteY8" fmla="*/ 270137 h 393098"/>
              <a:gd name="connsiteX9" fmla="*/ 299097 w 376007"/>
              <a:gd name="connsiteY9" fmla="*/ 196644 h 393098"/>
              <a:gd name="connsiteX10" fmla="*/ 309352 w 376007"/>
              <a:gd name="connsiteY10" fmla="*/ 198353 h 393098"/>
              <a:gd name="connsiteX11" fmla="*/ 321315 w 376007"/>
              <a:gd name="connsiteY11" fmla="*/ 198353 h 393098"/>
              <a:gd name="connsiteX12" fmla="*/ 384553 w 376007"/>
              <a:gd name="connsiteY12" fmla="*/ 171007 h 393098"/>
              <a:gd name="connsiteX13" fmla="*/ 386262 w 376007"/>
              <a:gd name="connsiteY13" fmla="*/ 169298 h 393098"/>
              <a:gd name="connsiteX14" fmla="*/ 387972 w 376007"/>
              <a:gd name="connsiteY14" fmla="*/ 167589 h 393098"/>
              <a:gd name="connsiteX15" fmla="*/ 387972 w 376007"/>
              <a:gd name="connsiteY15" fmla="*/ 167589 h 393098"/>
              <a:gd name="connsiteX16" fmla="*/ 333279 w 376007"/>
              <a:gd name="connsiteY16" fmla="*/ 59914 h 393098"/>
              <a:gd name="connsiteX17" fmla="*/ 225605 w 376007"/>
              <a:gd name="connsiteY17" fmla="*/ 5222 h 393098"/>
              <a:gd name="connsiteX18" fmla="*/ 199968 w 376007"/>
              <a:gd name="connsiteY18" fmla="*/ 92388 h 393098"/>
              <a:gd name="connsiteX19" fmla="*/ 124766 w 376007"/>
              <a:gd name="connsiteY19" fmla="*/ 167589 h 393098"/>
              <a:gd name="connsiteX20" fmla="*/ 70074 w 376007"/>
              <a:gd name="connsiteY20" fmla="*/ 159044 h 393098"/>
              <a:gd name="connsiteX21" fmla="*/ 27346 w 376007"/>
              <a:gd name="connsiteY21" fmla="*/ 186389 h 393098"/>
              <a:gd name="connsiteX22" fmla="*/ 25637 w 376007"/>
              <a:gd name="connsiteY22" fmla="*/ 237663 h 393098"/>
              <a:gd name="connsiteX23" fmla="*/ 42728 w 376007"/>
              <a:gd name="connsiteY23" fmla="*/ 268427 h 393098"/>
              <a:gd name="connsiteX24" fmla="*/ 0 w 376007"/>
              <a:gd name="connsiteY24" fmla="*/ 382939 h 393098"/>
              <a:gd name="connsiteX25" fmla="*/ 1709 w 376007"/>
              <a:gd name="connsiteY25" fmla="*/ 391484 h 393098"/>
              <a:gd name="connsiteX26" fmla="*/ 321315 w 376007"/>
              <a:gd name="connsiteY26" fmla="*/ 71878 h 393098"/>
              <a:gd name="connsiteX27" fmla="*/ 376008 w 376007"/>
              <a:gd name="connsiteY27" fmla="*/ 153916 h 393098"/>
              <a:gd name="connsiteX28" fmla="*/ 358916 w 376007"/>
              <a:gd name="connsiteY28" fmla="*/ 148789 h 393098"/>
              <a:gd name="connsiteX29" fmla="*/ 357207 w 376007"/>
              <a:gd name="connsiteY29" fmla="*/ 148789 h 393098"/>
              <a:gd name="connsiteX30" fmla="*/ 348661 w 376007"/>
              <a:gd name="connsiteY30" fmla="*/ 143661 h 393098"/>
              <a:gd name="connsiteX31" fmla="*/ 345244 w 376007"/>
              <a:gd name="connsiteY31" fmla="*/ 141952 h 393098"/>
              <a:gd name="connsiteX32" fmla="*/ 336698 w 376007"/>
              <a:gd name="connsiteY32" fmla="*/ 136825 h 393098"/>
              <a:gd name="connsiteX33" fmla="*/ 331570 w 376007"/>
              <a:gd name="connsiteY33" fmla="*/ 133407 h 393098"/>
              <a:gd name="connsiteX34" fmla="*/ 323025 w 376007"/>
              <a:gd name="connsiteY34" fmla="*/ 126570 h 393098"/>
              <a:gd name="connsiteX35" fmla="*/ 314479 w 376007"/>
              <a:gd name="connsiteY35" fmla="*/ 119734 h 393098"/>
              <a:gd name="connsiteX36" fmla="*/ 307643 w 376007"/>
              <a:gd name="connsiteY36" fmla="*/ 114606 h 393098"/>
              <a:gd name="connsiteX37" fmla="*/ 292261 w 376007"/>
              <a:gd name="connsiteY37" fmla="*/ 99224 h 393098"/>
              <a:gd name="connsiteX38" fmla="*/ 276879 w 376007"/>
              <a:gd name="connsiteY38" fmla="*/ 82133 h 393098"/>
              <a:gd name="connsiteX39" fmla="*/ 237568 w 376007"/>
              <a:gd name="connsiteY39" fmla="*/ 15477 h 393098"/>
              <a:gd name="connsiteX40" fmla="*/ 239278 w 376007"/>
              <a:gd name="connsiteY40" fmla="*/ 15477 h 393098"/>
              <a:gd name="connsiteX41" fmla="*/ 321315 w 376007"/>
              <a:gd name="connsiteY41" fmla="*/ 71878 h 393098"/>
              <a:gd name="connsiteX42" fmla="*/ 223896 w 376007"/>
              <a:gd name="connsiteY42" fmla="*/ 35987 h 393098"/>
              <a:gd name="connsiteX43" fmla="*/ 223896 w 376007"/>
              <a:gd name="connsiteY43" fmla="*/ 35987 h 393098"/>
              <a:gd name="connsiteX44" fmla="*/ 225605 w 376007"/>
              <a:gd name="connsiteY44" fmla="*/ 41114 h 393098"/>
              <a:gd name="connsiteX45" fmla="*/ 227313 w 376007"/>
              <a:gd name="connsiteY45" fmla="*/ 44532 h 393098"/>
              <a:gd name="connsiteX46" fmla="*/ 232441 w 376007"/>
              <a:gd name="connsiteY46" fmla="*/ 53078 h 393098"/>
              <a:gd name="connsiteX47" fmla="*/ 280296 w 376007"/>
              <a:gd name="connsiteY47" fmla="*/ 114606 h 393098"/>
              <a:gd name="connsiteX48" fmla="*/ 302515 w 376007"/>
              <a:gd name="connsiteY48" fmla="*/ 135116 h 393098"/>
              <a:gd name="connsiteX49" fmla="*/ 302515 w 376007"/>
              <a:gd name="connsiteY49" fmla="*/ 135116 h 393098"/>
              <a:gd name="connsiteX50" fmla="*/ 312770 w 376007"/>
              <a:gd name="connsiteY50" fmla="*/ 143661 h 393098"/>
              <a:gd name="connsiteX51" fmla="*/ 316188 w 376007"/>
              <a:gd name="connsiteY51" fmla="*/ 147080 h 393098"/>
              <a:gd name="connsiteX52" fmla="*/ 323025 w 376007"/>
              <a:gd name="connsiteY52" fmla="*/ 152207 h 393098"/>
              <a:gd name="connsiteX53" fmla="*/ 328152 w 376007"/>
              <a:gd name="connsiteY53" fmla="*/ 155625 h 393098"/>
              <a:gd name="connsiteX54" fmla="*/ 331570 w 376007"/>
              <a:gd name="connsiteY54" fmla="*/ 157334 h 393098"/>
              <a:gd name="connsiteX55" fmla="*/ 355498 w 376007"/>
              <a:gd name="connsiteY55" fmla="*/ 171007 h 393098"/>
              <a:gd name="connsiteX56" fmla="*/ 357207 w 376007"/>
              <a:gd name="connsiteY56" fmla="*/ 171007 h 393098"/>
              <a:gd name="connsiteX57" fmla="*/ 311061 w 376007"/>
              <a:gd name="connsiteY57" fmla="*/ 181262 h 393098"/>
              <a:gd name="connsiteX58" fmla="*/ 297388 w 376007"/>
              <a:gd name="connsiteY58" fmla="*/ 177844 h 393098"/>
              <a:gd name="connsiteX59" fmla="*/ 290551 w 376007"/>
              <a:gd name="connsiteY59" fmla="*/ 174426 h 393098"/>
              <a:gd name="connsiteX60" fmla="*/ 282006 w 376007"/>
              <a:gd name="connsiteY60" fmla="*/ 171007 h 393098"/>
              <a:gd name="connsiteX61" fmla="*/ 275169 w 376007"/>
              <a:gd name="connsiteY61" fmla="*/ 167589 h 393098"/>
              <a:gd name="connsiteX62" fmla="*/ 264914 w 376007"/>
              <a:gd name="connsiteY62" fmla="*/ 160753 h 393098"/>
              <a:gd name="connsiteX63" fmla="*/ 259787 w 376007"/>
              <a:gd name="connsiteY63" fmla="*/ 157334 h 393098"/>
              <a:gd name="connsiteX64" fmla="*/ 246114 w 376007"/>
              <a:gd name="connsiteY64" fmla="*/ 145370 h 393098"/>
              <a:gd name="connsiteX65" fmla="*/ 235859 w 376007"/>
              <a:gd name="connsiteY65" fmla="*/ 133407 h 393098"/>
              <a:gd name="connsiteX66" fmla="*/ 215350 w 376007"/>
              <a:gd name="connsiteY66" fmla="*/ 92388 h 393098"/>
              <a:gd name="connsiteX67" fmla="*/ 215350 w 376007"/>
              <a:gd name="connsiteY67" fmla="*/ 92388 h 393098"/>
              <a:gd name="connsiteX68" fmla="*/ 223896 w 376007"/>
              <a:gd name="connsiteY68" fmla="*/ 35987 h 393098"/>
              <a:gd name="connsiteX69" fmla="*/ 210222 w 376007"/>
              <a:gd name="connsiteY69" fmla="*/ 121443 h 393098"/>
              <a:gd name="connsiteX70" fmla="*/ 211931 w 376007"/>
              <a:gd name="connsiteY70" fmla="*/ 123152 h 393098"/>
              <a:gd name="connsiteX71" fmla="*/ 217059 w 376007"/>
              <a:gd name="connsiteY71" fmla="*/ 133407 h 393098"/>
              <a:gd name="connsiteX72" fmla="*/ 218768 w 376007"/>
              <a:gd name="connsiteY72" fmla="*/ 136825 h 393098"/>
              <a:gd name="connsiteX73" fmla="*/ 225605 w 376007"/>
              <a:gd name="connsiteY73" fmla="*/ 145370 h 393098"/>
              <a:gd name="connsiteX74" fmla="*/ 227313 w 376007"/>
              <a:gd name="connsiteY74" fmla="*/ 147080 h 393098"/>
              <a:gd name="connsiteX75" fmla="*/ 235859 w 376007"/>
              <a:gd name="connsiteY75" fmla="*/ 157334 h 393098"/>
              <a:gd name="connsiteX76" fmla="*/ 246114 w 376007"/>
              <a:gd name="connsiteY76" fmla="*/ 165880 h 393098"/>
              <a:gd name="connsiteX77" fmla="*/ 249532 w 376007"/>
              <a:gd name="connsiteY77" fmla="*/ 167589 h 393098"/>
              <a:gd name="connsiteX78" fmla="*/ 256369 w 376007"/>
              <a:gd name="connsiteY78" fmla="*/ 172717 h 393098"/>
              <a:gd name="connsiteX79" fmla="*/ 259787 w 376007"/>
              <a:gd name="connsiteY79" fmla="*/ 174426 h 393098"/>
              <a:gd name="connsiteX80" fmla="*/ 268333 w 376007"/>
              <a:gd name="connsiteY80" fmla="*/ 179553 h 393098"/>
              <a:gd name="connsiteX81" fmla="*/ 270042 w 376007"/>
              <a:gd name="connsiteY81" fmla="*/ 181262 h 393098"/>
              <a:gd name="connsiteX82" fmla="*/ 282006 w 376007"/>
              <a:gd name="connsiteY82" fmla="*/ 186389 h 393098"/>
              <a:gd name="connsiteX83" fmla="*/ 244405 w 376007"/>
              <a:gd name="connsiteY83" fmla="*/ 223990 h 393098"/>
              <a:gd name="connsiteX84" fmla="*/ 208513 w 376007"/>
              <a:gd name="connsiteY84" fmla="*/ 259882 h 393098"/>
              <a:gd name="connsiteX85" fmla="*/ 162367 w 376007"/>
              <a:gd name="connsiteY85" fmla="*/ 229117 h 393098"/>
              <a:gd name="connsiteX86" fmla="*/ 133312 w 376007"/>
              <a:gd name="connsiteY86" fmla="*/ 188099 h 393098"/>
              <a:gd name="connsiteX87" fmla="*/ 131603 w 376007"/>
              <a:gd name="connsiteY87" fmla="*/ 182971 h 393098"/>
              <a:gd name="connsiteX88" fmla="*/ 205095 w 376007"/>
              <a:gd name="connsiteY88" fmla="*/ 109479 h 393098"/>
              <a:gd name="connsiteX89" fmla="*/ 210222 w 376007"/>
              <a:gd name="connsiteY89" fmla="*/ 121443 h 393098"/>
              <a:gd name="connsiteX90" fmla="*/ 42728 w 376007"/>
              <a:gd name="connsiteY90" fmla="*/ 194935 h 393098"/>
              <a:gd name="connsiteX91" fmla="*/ 71783 w 376007"/>
              <a:gd name="connsiteY91" fmla="*/ 176135 h 393098"/>
              <a:gd name="connsiteX92" fmla="*/ 80329 w 376007"/>
              <a:gd name="connsiteY92" fmla="*/ 176135 h 393098"/>
              <a:gd name="connsiteX93" fmla="*/ 112802 w 376007"/>
              <a:gd name="connsiteY93" fmla="*/ 181262 h 393098"/>
              <a:gd name="connsiteX94" fmla="*/ 112802 w 376007"/>
              <a:gd name="connsiteY94" fmla="*/ 184680 h 393098"/>
              <a:gd name="connsiteX95" fmla="*/ 150403 w 376007"/>
              <a:gd name="connsiteY95" fmla="*/ 244500 h 393098"/>
              <a:gd name="connsiteX96" fmla="*/ 208513 w 376007"/>
              <a:gd name="connsiteY96" fmla="*/ 282100 h 393098"/>
              <a:gd name="connsiteX97" fmla="*/ 210222 w 376007"/>
              <a:gd name="connsiteY97" fmla="*/ 282100 h 393098"/>
              <a:gd name="connsiteX98" fmla="*/ 210222 w 376007"/>
              <a:gd name="connsiteY98" fmla="*/ 282100 h 393098"/>
              <a:gd name="connsiteX99" fmla="*/ 210222 w 376007"/>
              <a:gd name="connsiteY99" fmla="*/ 282100 h 393098"/>
              <a:gd name="connsiteX100" fmla="*/ 215350 w 376007"/>
              <a:gd name="connsiteY100" fmla="*/ 323119 h 393098"/>
              <a:gd name="connsiteX101" fmla="*/ 196549 w 376007"/>
              <a:gd name="connsiteY101" fmla="*/ 352175 h 393098"/>
              <a:gd name="connsiteX102" fmla="*/ 160658 w 376007"/>
              <a:gd name="connsiteY102" fmla="*/ 353884 h 393098"/>
              <a:gd name="connsiteX103" fmla="*/ 129894 w 376007"/>
              <a:gd name="connsiteY103" fmla="*/ 335083 h 393098"/>
              <a:gd name="connsiteX104" fmla="*/ 129894 w 376007"/>
              <a:gd name="connsiteY104" fmla="*/ 335083 h 393098"/>
              <a:gd name="connsiteX105" fmla="*/ 109384 w 376007"/>
              <a:gd name="connsiteY105" fmla="*/ 319701 h 393098"/>
              <a:gd name="connsiteX106" fmla="*/ 109384 w 376007"/>
              <a:gd name="connsiteY106" fmla="*/ 319701 h 393098"/>
              <a:gd name="connsiteX107" fmla="*/ 90583 w 376007"/>
              <a:gd name="connsiteY107" fmla="*/ 302610 h 393098"/>
              <a:gd name="connsiteX108" fmla="*/ 73492 w 376007"/>
              <a:gd name="connsiteY108" fmla="*/ 283810 h 393098"/>
              <a:gd name="connsiteX109" fmla="*/ 73492 w 376007"/>
              <a:gd name="connsiteY109" fmla="*/ 283810 h 393098"/>
              <a:gd name="connsiteX110" fmla="*/ 58110 w 376007"/>
              <a:gd name="connsiteY110" fmla="*/ 265009 h 393098"/>
              <a:gd name="connsiteX111" fmla="*/ 39310 w 376007"/>
              <a:gd name="connsiteY111" fmla="*/ 232536 h 393098"/>
              <a:gd name="connsiteX112" fmla="*/ 42728 w 376007"/>
              <a:gd name="connsiteY112" fmla="*/ 194935 h 393098"/>
              <a:gd name="connsiteX113" fmla="*/ 54692 w 376007"/>
              <a:gd name="connsiteY113" fmla="*/ 283810 h 393098"/>
              <a:gd name="connsiteX114" fmla="*/ 58110 w 376007"/>
              <a:gd name="connsiteY114" fmla="*/ 288937 h 393098"/>
              <a:gd name="connsiteX115" fmla="*/ 64947 w 376007"/>
              <a:gd name="connsiteY115" fmla="*/ 295773 h 393098"/>
              <a:gd name="connsiteX116" fmla="*/ 80329 w 376007"/>
              <a:gd name="connsiteY116" fmla="*/ 312865 h 393098"/>
              <a:gd name="connsiteX117" fmla="*/ 97420 w 376007"/>
              <a:gd name="connsiteY117" fmla="*/ 328247 h 393098"/>
              <a:gd name="connsiteX118" fmla="*/ 105966 w 376007"/>
              <a:gd name="connsiteY118" fmla="*/ 335083 h 393098"/>
              <a:gd name="connsiteX119" fmla="*/ 111093 w 376007"/>
              <a:gd name="connsiteY119" fmla="*/ 338502 h 393098"/>
              <a:gd name="connsiteX120" fmla="*/ 25637 w 376007"/>
              <a:gd name="connsiteY120" fmla="*/ 370975 h 393098"/>
              <a:gd name="connsiteX121" fmla="*/ 54692 w 376007"/>
              <a:gd name="connsiteY121" fmla="*/ 283810 h 393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376007" h="393098">
                <a:moveTo>
                  <a:pt x="1709" y="391484"/>
                </a:moveTo>
                <a:cubicBezTo>
                  <a:pt x="3418" y="393194"/>
                  <a:pt x="5127" y="393194"/>
                  <a:pt x="8546" y="393194"/>
                </a:cubicBezTo>
                <a:cubicBezTo>
                  <a:pt x="10255" y="393194"/>
                  <a:pt x="10255" y="393194"/>
                  <a:pt x="11964" y="393194"/>
                </a:cubicBezTo>
                <a:lnTo>
                  <a:pt x="126475" y="350465"/>
                </a:lnTo>
                <a:cubicBezTo>
                  <a:pt x="136730" y="357302"/>
                  <a:pt x="146985" y="364138"/>
                  <a:pt x="157240" y="367557"/>
                </a:cubicBezTo>
                <a:cubicBezTo>
                  <a:pt x="164076" y="370975"/>
                  <a:pt x="172622" y="372684"/>
                  <a:pt x="179458" y="372684"/>
                </a:cubicBezTo>
                <a:cubicBezTo>
                  <a:pt x="189713" y="372684"/>
                  <a:pt x="198259" y="370975"/>
                  <a:pt x="206804" y="365847"/>
                </a:cubicBezTo>
                <a:cubicBezTo>
                  <a:pt x="222186" y="357302"/>
                  <a:pt x="232441" y="341920"/>
                  <a:pt x="234150" y="323119"/>
                </a:cubicBezTo>
                <a:cubicBezTo>
                  <a:pt x="235859" y="306028"/>
                  <a:pt x="232441" y="288937"/>
                  <a:pt x="225605" y="270137"/>
                </a:cubicBezTo>
                <a:lnTo>
                  <a:pt x="299097" y="196644"/>
                </a:lnTo>
                <a:cubicBezTo>
                  <a:pt x="302515" y="196644"/>
                  <a:pt x="305933" y="198353"/>
                  <a:pt x="309352" y="198353"/>
                </a:cubicBezTo>
                <a:cubicBezTo>
                  <a:pt x="312770" y="198353"/>
                  <a:pt x="317897" y="198353"/>
                  <a:pt x="321315" y="198353"/>
                </a:cubicBezTo>
                <a:cubicBezTo>
                  <a:pt x="345244" y="198353"/>
                  <a:pt x="367462" y="189808"/>
                  <a:pt x="384553" y="171007"/>
                </a:cubicBezTo>
                <a:cubicBezTo>
                  <a:pt x="384553" y="171007"/>
                  <a:pt x="384553" y="169298"/>
                  <a:pt x="386262" y="169298"/>
                </a:cubicBezTo>
                <a:cubicBezTo>
                  <a:pt x="386262" y="169298"/>
                  <a:pt x="387972" y="169298"/>
                  <a:pt x="387972" y="167589"/>
                </a:cubicBezTo>
                <a:cubicBezTo>
                  <a:pt x="387972" y="167589"/>
                  <a:pt x="387972" y="167589"/>
                  <a:pt x="387972" y="167589"/>
                </a:cubicBezTo>
                <a:cubicBezTo>
                  <a:pt x="408481" y="147080"/>
                  <a:pt x="362335" y="90679"/>
                  <a:pt x="333279" y="59914"/>
                </a:cubicBezTo>
                <a:cubicBezTo>
                  <a:pt x="304224" y="29150"/>
                  <a:pt x="246114" y="-15287"/>
                  <a:pt x="225605" y="5222"/>
                </a:cubicBezTo>
                <a:cubicBezTo>
                  <a:pt x="201677" y="29150"/>
                  <a:pt x="193131" y="59914"/>
                  <a:pt x="199968" y="92388"/>
                </a:cubicBezTo>
                <a:lnTo>
                  <a:pt x="124766" y="167589"/>
                </a:lnTo>
                <a:cubicBezTo>
                  <a:pt x="105966" y="160753"/>
                  <a:pt x="87165" y="157334"/>
                  <a:pt x="70074" y="159044"/>
                </a:cubicBezTo>
                <a:cubicBezTo>
                  <a:pt x="51274" y="160753"/>
                  <a:pt x="35892" y="171007"/>
                  <a:pt x="27346" y="186389"/>
                </a:cubicBezTo>
                <a:cubicBezTo>
                  <a:pt x="18800" y="201772"/>
                  <a:pt x="17091" y="220572"/>
                  <a:pt x="25637" y="237663"/>
                </a:cubicBezTo>
                <a:cubicBezTo>
                  <a:pt x="30764" y="247918"/>
                  <a:pt x="35892" y="258173"/>
                  <a:pt x="42728" y="268427"/>
                </a:cubicBezTo>
                <a:lnTo>
                  <a:pt x="0" y="382939"/>
                </a:lnTo>
                <a:cubicBezTo>
                  <a:pt x="0" y="384648"/>
                  <a:pt x="0" y="388066"/>
                  <a:pt x="1709" y="391484"/>
                </a:cubicBezTo>
                <a:close/>
                <a:moveTo>
                  <a:pt x="321315" y="71878"/>
                </a:moveTo>
                <a:cubicBezTo>
                  <a:pt x="365753" y="116315"/>
                  <a:pt x="379426" y="148789"/>
                  <a:pt x="376008" y="153916"/>
                </a:cubicBezTo>
                <a:cubicBezTo>
                  <a:pt x="372589" y="155625"/>
                  <a:pt x="367462" y="153916"/>
                  <a:pt x="358916" y="148789"/>
                </a:cubicBezTo>
                <a:cubicBezTo>
                  <a:pt x="358916" y="148789"/>
                  <a:pt x="358916" y="148789"/>
                  <a:pt x="357207" y="148789"/>
                </a:cubicBezTo>
                <a:cubicBezTo>
                  <a:pt x="353789" y="147080"/>
                  <a:pt x="352080" y="145370"/>
                  <a:pt x="348661" y="143661"/>
                </a:cubicBezTo>
                <a:cubicBezTo>
                  <a:pt x="346952" y="143661"/>
                  <a:pt x="346952" y="141952"/>
                  <a:pt x="345244" y="141952"/>
                </a:cubicBezTo>
                <a:cubicBezTo>
                  <a:pt x="341825" y="140243"/>
                  <a:pt x="340116" y="138534"/>
                  <a:pt x="336698" y="136825"/>
                </a:cubicBezTo>
                <a:cubicBezTo>
                  <a:pt x="334989" y="135116"/>
                  <a:pt x="333279" y="135116"/>
                  <a:pt x="331570" y="133407"/>
                </a:cubicBezTo>
                <a:cubicBezTo>
                  <a:pt x="328152" y="131697"/>
                  <a:pt x="326443" y="129988"/>
                  <a:pt x="323025" y="126570"/>
                </a:cubicBezTo>
                <a:cubicBezTo>
                  <a:pt x="321315" y="124861"/>
                  <a:pt x="317897" y="121443"/>
                  <a:pt x="314479" y="119734"/>
                </a:cubicBezTo>
                <a:cubicBezTo>
                  <a:pt x="312770" y="118024"/>
                  <a:pt x="309352" y="116315"/>
                  <a:pt x="307643" y="114606"/>
                </a:cubicBezTo>
                <a:cubicBezTo>
                  <a:pt x="302515" y="109479"/>
                  <a:pt x="297388" y="104352"/>
                  <a:pt x="292261" y="99224"/>
                </a:cubicBezTo>
                <a:cubicBezTo>
                  <a:pt x="287133" y="94097"/>
                  <a:pt x="282006" y="87260"/>
                  <a:pt x="276879" y="82133"/>
                </a:cubicBezTo>
                <a:cubicBezTo>
                  <a:pt x="244405" y="46241"/>
                  <a:pt x="235859" y="20604"/>
                  <a:pt x="237568" y="15477"/>
                </a:cubicBezTo>
                <a:cubicBezTo>
                  <a:pt x="237568" y="15477"/>
                  <a:pt x="239278" y="15477"/>
                  <a:pt x="239278" y="15477"/>
                </a:cubicBezTo>
                <a:cubicBezTo>
                  <a:pt x="249532" y="17186"/>
                  <a:pt x="278587" y="30859"/>
                  <a:pt x="321315" y="71878"/>
                </a:cubicBezTo>
                <a:close/>
                <a:moveTo>
                  <a:pt x="223896" y="35987"/>
                </a:moveTo>
                <a:cubicBezTo>
                  <a:pt x="223896" y="35987"/>
                  <a:pt x="223896" y="35987"/>
                  <a:pt x="223896" y="35987"/>
                </a:cubicBezTo>
                <a:cubicBezTo>
                  <a:pt x="223896" y="37696"/>
                  <a:pt x="225605" y="39405"/>
                  <a:pt x="225605" y="41114"/>
                </a:cubicBezTo>
                <a:cubicBezTo>
                  <a:pt x="225605" y="42823"/>
                  <a:pt x="227313" y="42823"/>
                  <a:pt x="227313" y="44532"/>
                </a:cubicBezTo>
                <a:cubicBezTo>
                  <a:pt x="229023" y="47950"/>
                  <a:pt x="230732" y="49659"/>
                  <a:pt x="232441" y="53078"/>
                </a:cubicBezTo>
                <a:cubicBezTo>
                  <a:pt x="242696" y="71878"/>
                  <a:pt x="259787" y="92388"/>
                  <a:pt x="280296" y="114606"/>
                </a:cubicBezTo>
                <a:cubicBezTo>
                  <a:pt x="287133" y="121443"/>
                  <a:pt x="293970" y="128279"/>
                  <a:pt x="302515" y="135116"/>
                </a:cubicBezTo>
                <a:cubicBezTo>
                  <a:pt x="302515" y="135116"/>
                  <a:pt x="302515" y="135116"/>
                  <a:pt x="302515" y="135116"/>
                </a:cubicBezTo>
                <a:cubicBezTo>
                  <a:pt x="305933" y="138534"/>
                  <a:pt x="309352" y="141952"/>
                  <a:pt x="312770" y="143661"/>
                </a:cubicBezTo>
                <a:cubicBezTo>
                  <a:pt x="314479" y="145370"/>
                  <a:pt x="314479" y="145370"/>
                  <a:pt x="316188" y="147080"/>
                </a:cubicBezTo>
                <a:cubicBezTo>
                  <a:pt x="317897" y="148789"/>
                  <a:pt x="321315" y="150498"/>
                  <a:pt x="323025" y="152207"/>
                </a:cubicBezTo>
                <a:cubicBezTo>
                  <a:pt x="324734" y="153916"/>
                  <a:pt x="326443" y="155625"/>
                  <a:pt x="328152" y="155625"/>
                </a:cubicBezTo>
                <a:cubicBezTo>
                  <a:pt x="329861" y="157334"/>
                  <a:pt x="329861" y="157334"/>
                  <a:pt x="331570" y="157334"/>
                </a:cubicBezTo>
                <a:cubicBezTo>
                  <a:pt x="340116" y="162462"/>
                  <a:pt x="348661" y="167589"/>
                  <a:pt x="355498" y="171007"/>
                </a:cubicBezTo>
                <a:cubicBezTo>
                  <a:pt x="355498" y="171007"/>
                  <a:pt x="355498" y="171007"/>
                  <a:pt x="357207" y="171007"/>
                </a:cubicBezTo>
                <a:cubicBezTo>
                  <a:pt x="343534" y="179553"/>
                  <a:pt x="326443" y="182971"/>
                  <a:pt x="311061" y="181262"/>
                </a:cubicBezTo>
                <a:cubicBezTo>
                  <a:pt x="305933" y="181262"/>
                  <a:pt x="302515" y="179553"/>
                  <a:pt x="297388" y="177844"/>
                </a:cubicBezTo>
                <a:cubicBezTo>
                  <a:pt x="295678" y="177844"/>
                  <a:pt x="292261" y="176135"/>
                  <a:pt x="290551" y="174426"/>
                </a:cubicBezTo>
                <a:cubicBezTo>
                  <a:pt x="287133" y="172717"/>
                  <a:pt x="285424" y="172717"/>
                  <a:pt x="282006" y="171007"/>
                </a:cubicBezTo>
                <a:cubicBezTo>
                  <a:pt x="280296" y="169298"/>
                  <a:pt x="276879" y="169298"/>
                  <a:pt x="275169" y="167589"/>
                </a:cubicBezTo>
                <a:cubicBezTo>
                  <a:pt x="271751" y="165880"/>
                  <a:pt x="268333" y="164171"/>
                  <a:pt x="264914" y="160753"/>
                </a:cubicBezTo>
                <a:cubicBezTo>
                  <a:pt x="263205" y="159044"/>
                  <a:pt x="261496" y="159044"/>
                  <a:pt x="259787" y="157334"/>
                </a:cubicBezTo>
                <a:cubicBezTo>
                  <a:pt x="254660" y="153916"/>
                  <a:pt x="249532" y="150498"/>
                  <a:pt x="246114" y="145370"/>
                </a:cubicBezTo>
                <a:cubicBezTo>
                  <a:pt x="242696" y="141952"/>
                  <a:pt x="239278" y="136825"/>
                  <a:pt x="235859" y="133407"/>
                </a:cubicBezTo>
                <a:cubicBezTo>
                  <a:pt x="225605" y="121443"/>
                  <a:pt x="218768" y="107770"/>
                  <a:pt x="215350" y="92388"/>
                </a:cubicBezTo>
                <a:cubicBezTo>
                  <a:pt x="215350" y="92388"/>
                  <a:pt x="215350" y="92388"/>
                  <a:pt x="215350" y="92388"/>
                </a:cubicBezTo>
                <a:cubicBezTo>
                  <a:pt x="211931" y="71878"/>
                  <a:pt x="213641" y="53078"/>
                  <a:pt x="223896" y="35987"/>
                </a:cubicBezTo>
                <a:close/>
                <a:moveTo>
                  <a:pt x="210222" y="121443"/>
                </a:moveTo>
                <a:cubicBezTo>
                  <a:pt x="210222" y="121443"/>
                  <a:pt x="210222" y="123152"/>
                  <a:pt x="211931" y="123152"/>
                </a:cubicBezTo>
                <a:cubicBezTo>
                  <a:pt x="213641" y="126570"/>
                  <a:pt x="215350" y="129988"/>
                  <a:pt x="217059" y="133407"/>
                </a:cubicBezTo>
                <a:cubicBezTo>
                  <a:pt x="217059" y="135116"/>
                  <a:pt x="218768" y="135116"/>
                  <a:pt x="218768" y="136825"/>
                </a:cubicBezTo>
                <a:cubicBezTo>
                  <a:pt x="220477" y="140243"/>
                  <a:pt x="222186" y="141952"/>
                  <a:pt x="225605" y="145370"/>
                </a:cubicBezTo>
                <a:cubicBezTo>
                  <a:pt x="225605" y="145370"/>
                  <a:pt x="227313" y="147080"/>
                  <a:pt x="227313" y="147080"/>
                </a:cubicBezTo>
                <a:cubicBezTo>
                  <a:pt x="230732" y="150498"/>
                  <a:pt x="232441" y="153916"/>
                  <a:pt x="235859" y="157334"/>
                </a:cubicBezTo>
                <a:cubicBezTo>
                  <a:pt x="239278" y="160753"/>
                  <a:pt x="242696" y="164171"/>
                  <a:pt x="246114" y="165880"/>
                </a:cubicBezTo>
                <a:cubicBezTo>
                  <a:pt x="247823" y="165880"/>
                  <a:pt x="247823" y="167589"/>
                  <a:pt x="249532" y="167589"/>
                </a:cubicBezTo>
                <a:cubicBezTo>
                  <a:pt x="251242" y="169298"/>
                  <a:pt x="254660" y="171007"/>
                  <a:pt x="256369" y="172717"/>
                </a:cubicBezTo>
                <a:cubicBezTo>
                  <a:pt x="258078" y="172717"/>
                  <a:pt x="258078" y="174426"/>
                  <a:pt x="259787" y="174426"/>
                </a:cubicBezTo>
                <a:cubicBezTo>
                  <a:pt x="263205" y="176135"/>
                  <a:pt x="266624" y="177844"/>
                  <a:pt x="268333" y="179553"/>
                </a:cubicBezTo>
                <a:cubicBezTo>
                  <a:pt x="268333" y="179553"/>
                  <a:pt x="270042" y="179553"/>
                  <a:pt x="270042" y="181262"/>
                </a:cubicBezTo>
                <a:cubicBezTo>
                  <a:pt x="273460" y="182971"/>
                  <a:pt x="278587" y="184680"/>
                  <a:pt x="282006" y="186389"/>
                </a:cubicBezTo>
                <a:lnTo>
                  <a:pt x="244405" y="223990"/>
                </a:lnTo>
                <a:lnTo>
                  <a:pt x="208513" y="259882"/>
                </a:lnTo>
                <a:cubicBezTo>
                  <a:pt x="193131" y="254754"/>
                  <a:pt x="177749" y="244500"/>
                  <a:pt x="162367" y="229117"/>
                </a:cubicBezTo>
                <a:cubicBezTo>
                  <a:pt x="146985" y="213735"/>
                  <a:pt x="138439" y="200062"/>
                  <a:pt x="133312" y="188099"/>
                </a:cubicBezTo>
                <a:cubicBezTo>
                  <a:pt x="133312" y="186389"/>
                  <a:pt x="131603" y="184680"/>
                  <a:pt x="131603" y="182971"/>
                </a:cubicBezTo>
                <a:lnTo>
                  <a:pt x="205095" y="109479"/>
                </a:lnTo>
                <a:cubicBezTo>
                  <a:pt x="206804" y="114606"/>
                  <a:pt x="208513" y="118024"/>
                  <a:pt x="210222" y="121443"/>
                </a:cubicBezTo>
                <a:close/>
                <a:moveTo>
                  <a:pt x="42728" y="194935"/>
                </a:moveTo>
                <a:cubicBezTo>
                  <a:pt x="49565" y="184680"/>
                  <a:pt x="59819" y="177844"/>
                  <a:pt x="71783" y="176135"/>
                </a:cubicBezTo>
                <a:cubicBezTo>
                  <a:pt x="75201" y="176135"/>
                  <a:pt x="76911" y="176135"/>
                  <a:pt x="80329" y="176135"/>
                </a:cubicBezTo>
                <a:cubicBezTo>
                  <a:pt x="90583" y="176135"/>
                  <a:pt x="100838" y="177844"/>
                  <a:pt x="112802" y="181262"/>
                </a:cubicBezTo>
                <a:cubicBezTo>
                  <a:pt x="112802" y="182971"/>
                  <a:pt x="112802" y="182971"/>
                  <a:pt x="112802" y="184680"/>
                </a:cubicBezTo>
                <a:cubicBezTo>
                  <a:pt x="117930" y="203481"/>
                  <a:pt x="129894" y="222281"/>
                  <a:pt x="150403" y="244500"/>
                </a:cubicBezTo>
                <a:cubicBezTo>
                  <a:pt x="169203" y="263300"/>
                  <a:pt x="189713" y="276973"/>
                  <a:pt x="208513" y="282100"/>
                </a:cubicBezTo>
                <a:cubicBezTo>
                  <a:pt x="208513" y="282100"/>
                  <a:pt x="210222" y="282100"/>
                  <a:pt x="210222" y="282100"/>
                </a:cubicBezTo>
                <a:cubicBezTo>
                  <a:pt x="210222" y="282100"/>
                  <a:pt x="210222" y="282100"/>
                  <a:pt x="210222" y="282100"/>
                </a:cubicBezTo>
                <a:cubicBezTo>
                  <a:pt x="210222" y="282100"/>
                  <a:pt x="210222" y="282100"/>
                  <a:pt x="210222" y="282100"/>
                </a:cubicBezTo>
                <a:cubicBezTo>
                  <a:pt x="215350" y="295773"/>
                  <a:pt x="217059" y="309447"/>
                  <a:pt x="215350" y="323119"/>
                </a:cubicBezTo>
                <a:cubicBezTo>
                  <a:pt x="213641" y="335083"/>
                  <a:pt x="206804" y="347047"/>
                  <a:pt x="196549" y="352175"/>
                </a:cubicBezTo>
                <a:cubicBezTo>
                  <a:pt x="186295" y="359011"/>
                  <a:pt x="172622" y="359011"/>
                  <a:pt x="160658" y="353884"/>
                </a:cubicBezTo>
                <a:cubicBezTo>
                  <a:pt x="150403" y="348756"/>
                  <a:pt x="140148" y="343629"/>
                  <a:pt x="129894" y="335083"/>
                </a:cubicBezTo>
                <a:cubicBezTo>
                  <a:pt x="129894" y="335083"/>
                  <a:pt x="129894" y="335083"/>
                  <a:pt x="129894" y="335083"/>
                </a:cubicBezTo>
                <a:cubicBezTo>
                  <a:pt x="123057" y="329956"/>
                  <a:pt x="116220" y="324829"/>
                  <a:pt x="109384" y="319701"/>
                </a:cubicBezTo>
                <a:cubicBezTo>
                  <a:pt x="109384" y="319701"/>
                  <a:pt x="109384" y="319701"/>
                  <a:pt x="109384" y="319701"/>
                </a:cubicBezTo>
                <a:cubicBezTo>
                  <a:pt x="102548" y="314574"/>
                  <a:pt x="95711" y="307737"/>
                  <a:pt x="90583" y="302610"/>
                </a:cubicBezTo>
                <a:cubicBezTo>
                  <a:pt x="83747" y="295773"/>
                  <a:pt x="78620" y="290646"/>
                  <a:pt x="73492" y="283810"/>
                </a:cubicBezTo>
                <a:cubicBezTo>
                  <a:pt x="73492" y="283810"/>
                  <a:pt x="73492" y="283810"/>
                  <a:pt x="73492" y="283810"/>
                </a:cubicBezTo>
                <a:cubicBezTo>
                  <a:pt x="68365" y="276973"/>
                  <a:pt x="63238" y="270137"/>
                  <a:pt x="58110" y="265009"/>
                </a:cubicBezTo>
                <a:cubicBezTo>
                  <a:pt x="49565" y="254754"/>
                  <a:pt x="44437" y="242791"/>
                  <a:pt x="39310" y="232536"/>
                </a:cubicBezTo>
                <a:cubicBezTo>
                  <a:pt x="35892" y="217154"/>
                  <a:pt x="35892" y="205190"/>
                  <a:pt x="42728" y="194935"/>
                </a:cubicBezTo>
                <a:close/>
                <a:moveTo>
                  <a:pt x="54692" y="283810"/>
                </a:moveTo>
                <a:cubicBezTo>
                  <a:pt x="56401" y="285519"/>
                  <a:pt x="58110" y="287228"/>
                  <a:pt x="58110" y="288937"/>
                </a:cubicBezTo>
                <a:cubicBezTo>
                  <a:pt x="59819" y="290646"/>
                  <a:pt x="61529" y="294064"/>
                  <a:pt x="64947" y="295773"/>
                </a:cubicBezTo>
                <a:cubicBezTo>
                  <a:pt x="70074" y="300901"/>
                  <a:pt x="75201" y="306028"/>
                  <a:pt x="80329" y="312865"/>
                </a:cubicBezTo>
                <a:cubicBezTo>
                  <a:pt x="85456" y="317992"/>
                  <a:pt x="90583" y="323119"/>
                  <a:pt x="97420" y="328247"/>
                </a:cubicBezTo>
                <a:cubicBezTo>
                  <a:pt x="100838" y="329956"/>
                  <a:pt x="102548" y="333374"/>
                  <a:pt x="105966" y="335083"/>
                </a:cubicBezTo>
                <a:cubicBezTo>
                  <a:pt x="107675" y="336792"/>
                  <a:pt x="109384" y="338502"/>
                  <a:pt x="111093" y="338502"/>
                </a:cubicBezTo>
                <a:lnTo>
                  <a:pt x="25637" y="370975"/>
                </a:lnTo>
                <a:lnTo>
                  <a:pt x="54692" y="283810"/>
                </a:lnTo>
                <a:close/>
              </a:path>
            </a:pathLst>
          </a:custGeom>
          <a:solidFill>
            <a:schemeClr val="accent1"/>
          </a:solidFill>
          <a:ln w="17082" cap="flat">
            <a:noFill/>
            <a:prstDash val="solid"/>
            <a:miter/>
          </a:ln>
        </p:spPr>
        <p:txBody>
          <a:bodyPr rtlCol="0" anchor="ctr"/>
          <a:lstStyle/>
          <a:p>
            <a:endParaRPr lang="en-ID">
              <a:cs typeface="+mn-ea"/>
              <a:sym typeface="+mn-lt"/>
            </a:endParaRPr>
          </a:p>
        </p:txBody>
      </p:sp>
      <p:sp>
        <p:nvSpPr>
          <p:cNvPr id="11" name="矩形 10"/>
          <p:cNvSpPr/>
          <p:nvPr/>
        </p:nvSpPr>
        <p:spPr>
          <a:xfrm>
            <a:off x="1312715" y="1491955"/>
            <a:ext cx="1456202" cy="36830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defTabSz="914400" rtl="0" eaLnBrk="1" fontAlgn="auto" latinLnBrk="0" hangingPunct="1">
              <a:lnSpc>
                <a:spcPct val="100000"/>
              </a:lnSpc>
              <a:spcBef>
                <a:spcPts val="0"/>
              </a:spcBef>
              <a:spcAft>
                <a:spcPts val="0"/>
              </a:spcAft>
              <a:buClrTx/>
              <a:buSzTx/>
              <a:defRPr/>
            </a:pPr>
            <a:r>
              <a:rPr kumimoji="0" lang="zh-CN" altLang="en-US" b="1" i="0" u="none" strike="noStrike" kern="1200" cap="none" spc="0" normalizeH="0" baseline="0" noProof="0" dirty="0">
                <a:ln>
                  <a:noFill/>
                </a:ln>
                <a:solidFill>
                  <a:srgbClr val="000000"/>
                </a:solidFill>
                <a:effectLst/>
                <a:uLnTx/>
                <a:uFillTx/>
                <a:cs typeface="+mn-ea"/>
                <a:sym typeface="+mn-lt"/>
              </a:rPr>
              <a:t>背景和挑战</a:t>
            </a:r>
            <a:endParaRPr kumimoji="0" lang="zh-CN" altLang="en-US" b="1" i="0" u="none" strike="noStrike" kern="1200" cap="none" spc="0" normalizeH="0" baseline="0" noProof="0" dirty="0">
              <a:ln>
                <a:noFill/>
              </a:ln>
              <a:solidFill>
                <a:srgbClr val="000000"/>
              </a:solidFill>
              <a:effectLst/>
              <a:uLnTx/>
              <a:uFillTx/>
              <a:cs typeface="+mn-ea"/>
              <a:sym typeface="+mn-lt"/>
            </a:endParaRPr>
          </a:p>
        </p:txBody>
      </p:sp>
      <p:sp>
        <p:nvSpPr>
          <p:cNvPr id="20" name="Text Box 10"/>
          <p:cNvSpPr txBox="1">
            <a:spLocks noChangeArrowheads="1"/>
          </p:cNvSpPr>
          <p:nvPr/>
        </p:nvSpPr>
        <p:spPr bwMode="auto">
          <a:xfrm>
            <a:off x="748030" y="2004060"/>
            <a:ext cx="10735310" cy="891540"/>
          </a:xfrm>
          <a:prstGeom prst="rect">
            <a:avLst/>
          </a:prstGeom>
          <a:noFill/>
          <a:ln w="9525">
            <a:noFill/>
            <a:miter lim="800000"/>
          </a:ln>
        </p:spPr>
        <p:txBody>
          <a:bodyPr wrap="square" lIns="60960" tIns="30480" rIns="60960" bIns="3048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450975">
              <a:lnSpc>
                <a:spcPct val="150000"/>
              </a:lnSpc>
              <a:defRPr/>
            </a:pPr>
            <a:r>
              <a:rPr kumimoji="0" lang="zh-CN" altLang="en-US" sz="1200" b="0" i="0" u="none" strike="noStrike" kern="1200" cap="none" spc="0" normalizeH="0" baseline="0" noProof="0" dirty="0">
                <a:ln>
                  <a:noFill/>
                </a:ln>
                <a:effectLst/>
                <a:uLnTx/>
                <a:uFillTx/>
                <a:cs typeface="+mn-ea"/>
                <a:sym typeface="+mn-lt"/>
              </a:rPr>
              <a:t>近年来，以注意力机制（Attention Mechanism）为结构核心的Transformer在深度时序预测领域取得了突破性进展，其点到点的注意力机制天然适合建模时间序列中的时序依赖（Temporal Dependency），可堆叠的编解码器也利于捕捉和聚合不同时间尺度下的时序特征。非平稳的时序数据在现实世界中非常普遍，具有相当复杂且难以捕捉的时序依赖，以及随着时间不断变化的数据分布，这对深度模型的建模能力以及泛化性都提出了很高的要求。</a:t>
            </a:r>
            <a:endParaRPr kumimoji="0" lang="zh-CN" altLang="en-US" sz="1200" b="0" i="0" u="none" strike="noStrike" kern="1200" cap="none" spc="0" normalizeH="0" baseline="0" noProof="0" dirty="0">
              <a:ln>
                <a:noFill/>
              </a:ln>
              <a:effectLst/>
              <a:uLnTx/>
              <a:uFillTx/>
              <a:cs typeface="+mn-ea"/>
              <a:sym typeface="+mn-lt"/>
            </a:endParaRPr>
          </a:p>
        </p:txBody>
      </p:sp>
      <p:sp>
        <p:nvSpPr>
          <p:cNvPr id="22" name="Footer Text"/>
          <p:cNvSpPr txBox="1"/>
          <p:nvPr/>
        </p:nvSpPr>
        <p:spPr>
          <a:xfrm>
            <a:off x="1343247" y="710205"/>
            <a:ext cx="3295624" cy="430530"/>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dirty="0">
                <a:cs typeface="+mn-ea"/>
                <a:sym typeface="+mn-lt"/>
              </a:rPr>
              <a:t>绪论</a:t>
            </a:r>
            <a:endParaRPr lang="zh-CN" altLang="en-US" sz="2800" dirty="0">
              <a:cs typeface="+mn-ea"/>
              <a:sym typeface="+mn-lt"/>
            </a:endParaRPr>
          </a:p>
        </p:txBody>
      </p:sp>
      <p:sp>
        <p:nvSpPr>
          <p:cNvPr id="19" name="矩形 18"/>
          <p:cNvSpPr/>
          <p:nvPr>
            <p:custDataLst>
              <p:tags r:id="rId1"/>
            </p:custDataLst>
          </p:nvPr>
        </p:nvSpPr>
        <p:spPr>
          <a:xfrm>
            <a:off x="1219370" y="5080340"/>
            <a:ext cx="1456202" cy="36830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defTabSz="914400" rtl="0" eaLnBrk="1" fontAlgn="auto" latinLnBrk="0" hangingPunct="1">
              <a:lnSpc>
                <a:spcPct val="100000"/>
              </a:lnSpc>
              <a:spcBef>
                <a:spcPts val="0"/>
              </a:spcBef>
              <a:spcAft>
                <a:spcPts val="0"/>
              </a:spcAft>
              <a:buClrTx/>
              <a:buSzTx/>
              <a:defRPr/>
            </a:pPr>
            <a:r>
              <a:rPr kumimoji="0" lang="zh-CN" altLang="en-US" b="1" i="0" u="none" strike="noStrike" kern="1200" cap="none" spc="0" normalizeH="0" baseline="0" noProof="0" dirty="0">
                <a:ln>
                  <a:noFill/>
                </a:ln>
                <a:solidFill>
                  <a:srgbClr val="000000"/>
                </a:solidFill>
                <a:effectLst/>
                <a:uLnTx/>
                <a:uFillTx/>
                <a:cs typeface="+mn-ea"/>
                <a:sym typeface="+mn-lt"/>
              </a:rPr>
              <a:t>应用领域</a:t>
            </a:r>
            <a:endParaRPr kumimoji="0" lang="zh-CN" altLang="en-US" b="1" i="0" u="none" strike="noStrike" kern="1200" cap="none" spc="0" normalizeH="0" baseline="0" noProof="0" dirty="0">
              <a:ln>
                <a:noFill/>
              </a:ln>
              <a:solidFill>
                <a:srgbClr val="000000"/>
              </a:solidFill>
              <a:effectLst/>
              <a:uLnTx/>
              <a:uFillTx/>
              <a:cs typeface="+mn-ea"/>
              <a:sym typeface="+mn-lt"/>
            </a:endParaRPr>
          </a:p>
        </p:txBody>
      </p:sp>
      <p:sp>
        <p:nvSpPr>
          <p:cNvPr id="21" name="矩形 20"/>
          <p:cNvSpPr/>
          <p:nvPr>
            <p:custDataLst>
              <p:tags r:id="rId2"/>
            </p:custDataLst>
          </p:nvPr>
        </p:nvSpPr>
        <p:spPr>
          <a:xfrm>
            <a:off x="1219200" y="3103880"/>
            <a:ext cx="4013835" cy="36830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defTabSz="914400" rtl="0" eaLnBrk="1" fontAlgn="auto" latinLnBrk="0" hangingPunct="1">
              <a:lnSpc>
                <a:spcPct val="100000"/>
              </a:lnSpc>
              <a:spcBef>
                <a:spcPts val="0"/>
              </a:spcBef>
              <a:spcAft>
                <a:spcPts val="0"/>
              </a:spcAft>
              <a:buClrTx/>
              <a:buSzTx/>
              <a:defRPr/>
            </a:pPr>
            <a:r>
              <a:rPr kumimoji="0" lang="zh-CN" altLang="en-US" b="1" i="0" u="none" strike="noStrike" kern="1200" cap="none" spc="0" normalizeH="0" baseline="0" noProof="0" dirty="0">
                <a:ln>
                  <a:noFill/>
                </a:ln>
                <a:solidFill>
                  <a:srgbClr val="000000"/>
                </a:solidFill>
                <a:effectLst/>
                <a:uLnTx/>
                <a:uFillTx/>
                <a:cs typeface="+mn-ea"/>
                <a:sym typeface="+mn-lt"/>
              </a:rPr>
              <a:t>以往的解决方法和存在的问题</a:t>
            </a:r>
            <a:endParaRPr kumimoji="0" lang="zh-CN" altLang="en-US" b="1" i="0" u="none" strike="noStrike" kern="1200" cap="none" spc="0" normalizeH="0" baseline="0" noProof="0" dirty="0">
              <a:ln>
                <a:noFill/>
              </a:ln>
              <a:solidFill>
                <a:srgbClr val="000000"/>
              </a:solidFill>
              <a:effectLst/>
              <a:uLnTx/>
              <a:uFillTx/>
              <a:cs typeface="+mn-ea"/>
              <a:sym typeface="+mn-lt"/>
            </a:endParaRPr>
          </a:p>
        </p:txBody>
      </p:sp>
      <p:sp>
        <p:nvSpPr>
          <p:cNvPr id="23" name="Text Box 10"/>
          <p:cNvSpPr txBox="1">
            <a:spLocks noChangeArrowheads="1"/>
          </p:cNvSpPr>
          <p:nvPr>
            <p:custDataLst>
              <p:tags r:id="rId3"/>
            </p:custDataLst>
          </p:nvPr>
        </p:nvSpPr>
        <p:spPr bwMode="auto">
          <a:xfrm>
            <a:off x="763905" y="3535045"/>
            <a:ext cx="10735310" cy="1537970"/>
          </a:xfrm>
          <a:prstGeom prst="rect">
            <a:avLst/>
          </a:prstGeom>
          <a:noFill/>
          <a:ln w="9525">
            <a:noFill/>
            <a:miter lim="800000"/>
          </a:ln>
        </p:spPr>
        <p:txBody>
          <a:bodyPr wrap="square" lIns="60960" tIns="30480" rIns="60960" bIns="3048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450975">
              <a:lnSpc>
                <a:spcPct val="150000"/>
              </a:lnSpc>
              <a:defRPr/>
            </a:pPr>
            <a:r>
              <a:rPr kumimoji="0" lang="zh-CN" altLang="en-US" sz="1600" b="0" i="0" u="none" strike="noStrike" kern="1200" cap="none" spc="0" normalizeH="0" baseline="0" noProof="0" dirty="0">
                <a:ln>
                  <a:noFill/>
                </a:ln>
                <a:effectLst/>
                <a:uLnTx/>
                <a:uFillTx/>
                <a:cs typeface="+mn-ea"/>
                <a:sym typeface="+mn-lt"/>
              </a:rPr>
              <a:t>利用平稳化技术消除数据在时间维度上的分布差异，以提高数据本身的可预测性。</a:t>
            </a:r>
            <a:endParaRPr kumimoji="0" lang="zh-CN" altLang="en-US" sz="1600" b="0" i="0" u="none" strike="noStrike" kern="1200" cap="none" spc="0" normalizeH="0" baseline="0" noProof="0" dirty="0">
              <a:ln>
                <a:noFill/>
              </a:ln>
              <a:effectLst/>
              <a:uLnTx/>
              <a:uFillTx/>
              <a:cs typeface="+mn-ea"/>
              <a:sym typeface="+mn-lt"/>
            </a:endParaRPr>
          </a:p>
          <a:p>
            <a:pPr defTabSz="1450975">
              <a:lnSpc>
                <a:spcPct val="150000"/>
              </a:lnSpc>
              <a:defRPr/>
            </a:pPr>
            <a:r>
              <a:rPr kumimoji="0" lang="zh-CN" altLang="en-US" sz="1600" b="1" i="0" u="none" strike="noStrike" kern="1200" cap="none" spc="0" normalizeH="0" baseline="0" noProof="0" dirty="0">
                <a:ln>
                  <a:noFill/>
                </a:ln>
                <a:effectLst/>
                <a:uLnTx/>
                <a:uFillTx/>
                <a:cs typeface="+mn-ea"/>
                <a:sym typeface="+mn-lt"/>
              </a:rPr>
              <a:t>过平稳现象（Over-stationarization）：</a:t>
            </a:r>
            <a:r>
              <a:rPr kumimoji="0" lang="zh-CN" altLang="en-US" sz="1600" b="0" i="0" u="none" strike="noStrike" kern="1200" cap="none" spc="0" normalizeH="0" baseline="0" noProof="0" dirty="0">
                <a:ln>
                  <a:noFill/>
                </a:ln>
                <a:effectLst/>
                <a:uLnTx/>
                <a:uFillTx/>
                <a:cs typeface="+mn-ea"/>
                <a:sym typeface="+mn-lt"/>
              </a:rPr>
              <a:t>在平稳化后的数据上进行模型训练会限制Transformer建模时序依赖的能力，导致模型仅能学到不易区分的注意力图与较弱的时序依赖，从而产生平稳性过高的预测输出与较大的预测误差。</a:t>
            </a:r>
            <a:endParaRPr kumimoji="0" lang="zh-CN" altLang="en-US" sz="1600" b="0" i="0" u="none" strike="noStrike" kern="1200" cap="none" spc="0" normalizeH="0" baseline="0" noProof="0" dirty="0">
              <a:ln>
                <a:noFill/>
              </a:ln>
              <a:effectLst/>
              <a:uLnTx/>
              <a:uFillTx/>
              <a:cs typeface="+mn-ea"/>
              <a:sym typeface="+mn-lt"/>
            </a:endParaRPr>
          </a:p>
          <a:p>
            <a:pPr defTabSz="1450975">
              <a:lnSpc>
                <a:spcPct val="150000"/>
              </a:lnSpc>
              <a:defRPr/>
            </a:pPr>
            <a:endParaRPr kumimoji="0" lang="zh-CN" altLang="en-US" sz="1600" b="0" i="0" u="none" strike="noStrike" kern="1200" cap="none" spc="0" normalizeH="0" baseline="0" noProof="0" dirty="0">
              <a:ln>
                <a:noFill/>
              </a:ln>
              <a:effectLst/>
              <a:uLnTx/>
              <a:uFillTx/>
              <a:cs typeface="+mn-ea"/>
              <a:sym typeface="+mn-lt"/>
            </a:endParaRPr>
          </a:p>
        </p:txBody>
      </p:sp>
      <p:sp>
        <p:nvSpPr>
          <p:cNvPr id="24" name="文本框 23"/>
          <p:cNvSpPr txBox="1"/>
          <p:nvPr/>
        </p:nvSpPr>
        <p:spPr>
          <a:xfrm>
            <a:off x="789305" y="5717540"/>
            <a:ext cx="6096000" cy="368300"/>
          </a:xfrm>
          <a:prstGeom prst="rect">
            <a:avLst/>
          </a:prstGeom>
          <a:noFill/>
        </p:spPr>
        <p:txBody>
          <a:bodyPr wrap="square" rtlCol="0" anchor="t">
            <a:spAutoFit/>
          </a:bodyPr>
          <a:p>
            <a:r>
              <a:rPr lang="zh-CN" altLang="en-US"/>
              <a:t>覆盖气象，能源，金融，医疗，工业等多个领域</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p:cNvSpPr/>
          <p:nvPr/>
        </p:nvSpPr>
        <p:spPr>
          <a:xfrm>
            <a:off x="4921405" y="2577273"/>
            <a:ext cx="2349190" cy="46755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3200" b="1" dirty="0">
                <a:cs typeface="+mn-ea"/>
                <a:sym typeface="+mn-lt"/>
              </a:rPr>
              <a:t>PART 02</a:t>
            </a:r>
            <a:endParaRPr lang="zh-CN" altLang="en-US" sz="3200" b="1" dirty="0">
              <a:cs typeface="+mn-ea"/>
              <a:sym typeface="+mn-lt"/>
            </a:endParaRPr>
          </a:p>
        </p:txBody>
      </p:sp>
      <p:sp>
        <p:nvSpPr>
          <p:cNvPr id="5" name="Footer Text"/>
          <p:cNvSpPr txBox="1"/>
          <p:nvPr/>
        </p:nvSpPr>
        <p:spPr>
          <a:xfrm>
            <a:off x="4477494" y="3282921"/>
            <a:ext cx="3295624" cy="553720"/>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3600" b="1" dirty="0">
                <a:cs typeface="+mn-ea"/>
                <a:sym typeface="+mn-lt"/>
              </a:rPr>
              <a:t>相关工作</a:t>
            </a:r>
            <a:endParaRPr lang="en-US" altLang="zh-CN" sz="3600" b="1" dirty="0">
              <a:cs typeface="+mn-ea"/>
              <a:sym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rot="0">
            <a:off x="632460" y="1174115"/>
            <a:ext cx="1443355" cy="2042160"/>
            <a:chOff x="219091" y="438086"/>
            <a:chExt cx="1443605" cy="2041926"/>
          </a:xfrm>
        </p:grpSpPr>
        <p:sp>
          <p:nvSpPr>
            <p:cNvPr id="23" name="Rectangle 4"/>
            <p:cNvSpPr/>
            <p:nvPr/>
          </p:nvSpPr>
          <p:spPr>
            <a:xfrm>
              <a:off x="219091" y="937432"/>
              <a:ext cx="1443605" cy="144360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cs typeface="+mn-ea"/>
                <a:sym typeface="+mn-lt"/>
              </a:endParaRPr>
            </a:p>
          </p:txBody>
        </p:sp>
        <p:grpSp>
          <p:nvGrpSpPr>
            <p:cNvPr id="24" name="组合 23"/>
            <p:cNvGrpSpPr/>
            <p:nvPr/>
          </p:nvGrpSpPr>
          <p:grpSpPr>
            <a:xfrm>
              <a:off x="662254" y="438086"/>
              <a:ext cx="617979" cy="617979"/>
              <a:chOff x="-218790" y="-621383"/>
              <a:chExt cx="985609" cy="985609"/>
            </a:xfrm>
          </p:grpSpPr>
          <p:sp>
            <p:nvSpPr>
              <p:cNvPr id="26" name="Oval 11"/>
              <p:cNvSpPr/>
              <p:nvPr/>
            </p:nvSpPr>
            <p:spPr>
              <a:xfrm>
                <a:off x="-218790" y="-621383"/>
                <a:ext cx="985609" cy="985609"/>
              </a:xfrm>
              <a:prstGeom prst="ellipse">
                <a:avLst/>
              </a:prstGeom>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cs typeface="+mn-ea"/>
                  <a:sym typeface="+mn-lt"/>
                </a:endParaRPr>
              </a:p>
            </p:txBody>
          </p:sp>
          <p:sp>
            <p:nvSpPr>
              <p:cNvPr id="27" name="Freeform 28"/>
              <p:cNvSpPr>
                <a:spLocks noChangeArrowheads="1"/>
              </p:cNvSpPr>
              <p:nvPr/>
            </p:nvSpPr>
            <p:spPr bwMode="auto">
              <a:xfrm>
                <a:off x="77090" y="-302558"/>
                <a:ext cx="498678" cy="417329"/>
              </a:xfrm>
              <a:custGeom>
                <a:avLst/>
                <a:gdLst>
                  <a:gd name="T0" fmla="*/ 55735 w 498"/>
                  <a:gd name="T1" fmla="*/ 36300 h 418"/>
                  <a:gd name="T2" fmla="*/ 55735 w 498"/>
                  <a:gd name="T3" fmla="*/ 36300 h 418"/>
                  <a:gd name="T4" fmla="*/ 16181 w 498"/>
                  <a:gd name="T5" fmla="*/ 115622 h 418"/>
                  <a:gd name="T6" fmla="*/ 155518 w 498"/>
                  <a:gd name="T7" fmla="*/ 51985 h 418"/>
                  <a:gd name="T8" fmla="*/ 4045 w 498"/>
                  <a:gd name="T9" fmla="*/ 171192 h 418"/>
                  <a:gd name="T10" fmla="*/ 19777 w 498"/>
                  <a:gd name="T11" fmla="*/ 179258 h 418"/>
                  <a:gd name="T12" fmla="*/ 43599 w 498"/>
                  <a:gd name="T13" fmla="*/ 139373 h 418"/>
                  <a:gd name="T14" fmla="*/ 131696 w 498"/>
                  <a:gd name="T15" fmla="*/ 139373 h 418"/>
                  <a:gd name="T16" fmla="*/ 210803 w 498"/>
                  <a:gd name="T17" fmla="*/ 32267 h 418"/>
                  <a:gd name="T18" fmla="*/ 55735 w 498"/>
                  <a:gd name="T19" fmla="*/ 36300 h 4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98" h="418">
                    <a:moveTo>
                      <a:pt x="124" y="81"/>
                    </a:moveTo>
                    <a:lnTo>
                      <a:pt x="124" y="81"/>
                    </a:lnTo>
                    <a:cubicBezTo>
                      <a:pt x="27" y="134"/>
                      <a:pt x="36" y="222"/>
                      <a:pt x="36" y="258"/>
                    </a:cubicBezTo>
                    <a:cubicBezTo>
                      <a:pt x="159" y="107"/>
                      <a:pt x="346" y="116"/>
                      <a:pt x="346" y="116"/>
                    </a:cubicBezTo>
                    <a:cubicBezTo>
                      <a:pt x="346" y="116"/>
                      <a:pt x="80" y="204"/>
                      <a:pt x="9" y="382"/>
                    </a:cubicBezTo>
                    <a:cubicBezTo>
                      <a:pt x="0" y="400"/>
                      <a:pt x="36" y="417"/>
                      <a:pt x="44" y="400"/>
                    </a:cubicBezTo>
                    <a:cubicBezTo>
                      <a:pt x="62" y="355"/>
                      <a:pt x="97" y="311"/>
                      <a:pt x="97" y="311"/>
                    </a:cubicBezTo>
                    <a:cubicBezTo>
                      <a:pt x="151" y="329"/>
                      <a:pt x="230" y="355"/>
                      <a:pt x="293" y="311"/>
                    </a:cubicBezTo>
                    <a:cubicBezTo>
                      <a:pt x="363" y="258"/>
                      <a:pt x="363" y="134"/>
                      <a:pt x="469" y="72"/>
                    </a:cubicBezTo>
                    <a:cubicBezTo>
                      <a:pt x="497" y="63"/>
                      <a:pt x="249" y="0"/>
                      <a:pt x="124" y="81"/>
                    </a:cubicBezTo>
                  </a:path>
                </a:pathLst>
              </a:custGeom>
              <a:solidFill>
                <a:schemeClr val="bg1"/>
              </a:solidFill>
              <a:ln>
                <a:noFill/>
              </a:ln>
              <a:effectLst/>
            </p:spPr>
            <p:txBody>
              <a:bodyPr wrap="none" lIns="34290" tIns="17145" rIns="34290" bIns="17145"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cs typeface="+mn-ea"/>
                  <a:sym typeface="+mn-lt"/>
                </a:endParaRPr>
              </a:p>
            </p:txBody>
          </p:sp>
        </p:grpSp>
        <p:sp>
          <p:nvSpPr>
            <p:cNvPr id="25" name="TextBox 32"/>
            <p:cNvSpPr txBox="1"/>
            <p:nvPr/>
          </p:nvSpPr>
          <p:spPr>
            <a:xfrm>
              <a:off x="420893" y="1556682"/>
              <a:ext cx="1118382" cy="9233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5400" dirty="0">
                  <a:solidFill>
                    <a:schemeClr val="bg1"/>
                  </a:solidFill>
                  <a:cs typeface="+mn-ea"/>
                  <a:sym typeface="+mn-lt"/>
                </a:rPr>
                <a:t>01</a:t>
              </a:r>
              <a:endParaRPr lang="id-ID" sz="5400" dirty="0">
                <a:solidFill>
                  <a:schemeClr val="bg1"/>
                </a:solidFill>
                <a:cs typeface="+mn-ea"/>
                <a:sym typeface="+mn-lt"/>
              </a:endParaRPr>
            </a:p>
          </p:txBody>
        </p:sp>
      </p:grpSp>
      <p:sp>
        <p:nvSpPr>
          <p:cNvPr id="43" name="矩形 42"/>
          <p:cNvSpPr/>
          <p:nvPr/>
        </p:nvSpPr>
        <p:spPr>
          <a:xfrm>
            <a:off x="2245360" y="1267460"/>
            <a:ext cx="3562350" cy="36830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a:cs typeface="+mn-ea"/>
                <a:sym typeface="+mn-lt"/>
              </a:rPr>
              <a:t>时间序列预测的模型调研</a:t>
            </a:r>
            <a:endParaRPr lang="zh-CN" altLang="en-US" b="1" dirty="0">
              <a:cs typeface="+mn-ea"/>
              <a:sym typeface="+mn-lt"/>
            </a:endParaRPr>
          </a:p>
        </p:txBody>
      </p:sp>
      <p:sp>
        <p:nvSpPr>
          <p:cNvPr id="46" name="Text Box 10"/>
          <p:cNvSpPr txBox="1">
            <a:spLocks noChangeArrowheads="1"/>
          </p:cNvSpPr>
          <p:nvPr/>
        </p:nvSpPr>
        <p:spPr bwMode="auto">
          <a:xfrm>
            <a:off x="2357120" y="1597660"/>
            <a:ext cx="8659495" cy="1168400"/>
          </a:xfrm>
          <a:prstGeom prst="rect">
            <a:avLst/>
          </a:prstGeom>
          <a:noFill/>
          <a:ln w="9525">
            <a:noFill/>
            <a:miter lim="800000"/>
          </a:ln>
        </p:spPr>
        <p:txBody>
          <a:bodyPr wrap="square" lIns="60960" tIns="30480" rIns="60960" bIns="3048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450975">
              <a:lnSpc>
                <a:spcPct val="150000"/>
              </a:lnSpc>
            </a:pPr>
            <a:r>
              <a:rPr lang="zh-CN" altLang="en-US" sz="1600" noProof="0" dirty="0">
                <a:ln>
                  <a:noFill/>
                </a:ln>
                <a:effectLst/>
                <a:uLnTx/>
                <a:uFillTx/>
                <a:cs typeface="+mn-ea"/>
                <a:sym typeface="+mn-lt"/>
              </a:rPr>
              <a:t>基于rnn的模型以自回归的方式应用于序列建模，但循环结构可能会受到建模长期依赖的影响。</a:t>
            </a:r>
            <a:endParaRPr lang="zh-CN" altLang="en-US" sz="1600" noProof="0" dirty="0">
              <a:ln>
                <a:noFill/>
              </a:ln>
              <a:effectLst/>
              <a:uLnTx/>
              <a:uFillTx/>
              <a:cs typeface="+mn-ea"/>
              <a:sym typeface="+mn-lt"/>
            </a:endParaRPr>
          </a:p>
          <a:p>
            <a:pPr defTabSz="1450975">
              <a:lnSpc>
                <a:spcPct val="150000"/>
              </a:lnSpc>
            </a:pPr>
            <a:endParaRPr lang="zh-CN" altLang="en-US" sz="1600" noProof="0" dirty="0">
              <a:ln>
                <a:noFill/>
              </a:ln>
              <a:effectLst/>
              <a:uLnTx/>
              <a:uFillTx/>
              <a:cs typeface="+mn-ea"/>
              <a:sym typeface="+mn-lt"/>
            </a:endParaRPr>
          </a:p>
          <a:p>
            <a:pPr defTabSz="1450975">
              <a:lnSpc>
                <a:spcPct val="150000"/>
              </a:lnSpc>
            </a:pPr>
            <a:endParaRPr lang="zh-CN" altLang="en-US" sz="1600" noProof="0" dirty="0">
              <a:ln>
                <a:noFill/>
              </a:ln>
              <a:effectLst/>
              <a:uLnTx/>
              <a:uFillTx/>
              <a:cs typeface="+mn-ea"/>
              <a:sym typeface="+mn-lt"/>
            </a:endParaRPr>
          </a:p>
        </p:txBody>
      </p:sp>
      <p:grpSp>
        <p:nvGrpSpPr>
          <p:cNvPr id="50" name="组合 49"/>
          <p:cNvGrpSpPr/>
          <p:nvPr/>
        </p:nvGrpSpPr>
        <p:grpSpPr>
          <a:xfrm>
            <a:off x="748244" y="776125"/>
            <a:ext cx="352439" cy="299049"/>
            <a:chOff x="4468761" y="1799303"/>
            <a:chExt cx="914400" cy="516194"/>
          </a:xfrm>
          <a:solidFill>
            <a:schemeClr val="accent1">
              <a:lumMod val="20000"/>
              <a:lumOff val="80000"/>
            </a:schemeClr>
          </a:solidFill>
        </p:grpSpPr>
        <p:sp>
          <p:nvSpPr>
            <p:cNvPr id="51" name="矩形 50"/>
            <p:cNvSpPr/>
            <p:nvPr/>
          </p:nvSpPr>
          <p:spPr>
            <a:xfrm>
              <a:off x="4468761" y="1799303"/>
              <a:ext cx="914400" cy="1149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52" name="矩形 51"/>
            <p:cNvSpPr/>
            <p:nvPr/>
          </p:nvSpPr>
          <p:spPr>
            <a:xfrm>
              <a:off x="4468761" y="1999942"/>
              <a:ext cx="914400" cy="1149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53" name="矩形 52"/>
            <p:cNvSpPr/>
            <p:nvPr/>
          </p:nvSpPr>
          <p:spPr>
            <a:xfrm>
              <a:off x="4468761" y="2200580"/>
              <a:ext cx="914400" cy="1149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sp>
        <p:nvSpPr>
          <p:cNvPr id="54" name="Footer Text"/>
          <p:cNvSpPr txBox="1"/>
          <p:nvPr/>
        </p:nvSpPr>
        <p:spPr>
          <a:xfrm>
            <a:off x="1343247" y="710205"/>
            <a:ext cx="3295624" cy="430530"/>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dirty="0">
                <a:cs typeface="+mn-ea"/>
                <a:sym typeface="+mn-lt"/>
              </a:rPr>
              <a:t>相关工作</a:t>
            </a:r>
            <a:endParaRPr lang="zh-CN" altLang="en-US" sz="2800" dirty="0">
              <a:cs typeface="+mn-ea"/>
              <a:sym typeface="+mn-lt"/>
            </a:endParaRPr>
          </a:p>
        </p:txBody>
      </p:sp>
      <p:sp>
        <p:nvSpPr>
          <p:cNvPr id="2" name="文本框 1"/>
          <p:cNvSpPr txBox="1"/>
          <p:nvPr/>
        </p:nvSpPr>
        <p:spPr>
          <a:xfrm>
            <a:off x="632460" y="4104640"/>
            <a:ext cx="1663700" cy="337185"/>
          </a:xfrm>
          <a:prstGeom prst="rect">
            <a:avLst/>
          </a:prstGeom>
          <a:noFill/>
        </p:spPr>
        <p:txBody>
          <a:bodyPr wrap="square" rtlCol="0" anchor="t">
            <a:spAutoFit/>
          </a:bodyPr>
          <a:p>
            <a:r>
              <a:rPr lang="zh-CN" altLang="en-US" sz="1600" noProof="0" dirty="0">
                <a:ln>
                  <a:noFill/>
                </a:ln>
                <a:effectLst/>
                <a:uLnTx/>
                <a:uFillTx/>
                <a:cs typeface="+mn-ea"/>
              </a:rPr>
              <a:t>Transformer</a:t>
            </a:r>
            <a:endParaRPr lang="zh-CN" altLang="en-US" sz="1600" noProof="0" dirty="0">
              <a:ln>
                <a:noFill/>
              </a:ln>
              <a:effectLst/>
              <a:uLnTx/>
              <a:uFillTx/>
              <a:cs typeface="+mn-ea"/>
            </a:endParaRPr>
          </a:p>
        </p:txBody>
      </p:sp>
      <p:sp>
        <p:nvSpPr>
          <p:cNvPr id="30" name="左大括号 29"/>
          <p:cNvSpPr/>
          <p:nvPr/>
        </p:nvSpPr>
        <p:spPr>
          <a:xfrm>
            <a:off x="2377440" y="2352040"/>
            <a:ext cx="233045" cy="39516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31" name="文本框 30"/>
          <p:cNvSpPr txBox="1"/>
          <p:nvPr/>
        </p:nvSpPr>
        <p:spPr>
          <a:xfrm>
            <a:off x="2790825" y="2242185"/>
            <a:ext cx="6860540" cy="3815080"/>
          </a:xfrm>
          <a:prstGeom prst="rect">
            <a:avLst/>
          </a:prstGeom>
          <a:noFill/>
        </p:spPr>
        <p:txBody>
          <a:bodyPr wrap="square" rtlCol="0" anchor="t">
            <a:spAutoFit/>
          </a:bodyPr>
          <a:p>
            <a:r>
              <a:rPr lang="zh-CN" altLang="en-US">
                <a:sym typeface="+mn-ea"/>
              </a:rPr>
              <a:t>Informer：</a:t>
            </a:r>
            <a:r>
              <a:rPr lang="zh-CN" altLang="en-US" sz="1600" noProof="0" dirty="0">
                <a:ln>
                  <a:noFill/>
                </a:ln>
                <a:effectLst/>
                <a:uLnTx/>
                <a:uFillTx/>
                <a:cs typeface="+mn-ea"/>
                <a:sym typeface="+mn-ea"/>
              </a:rPr>
              <a:t>扩展了具有KL-divergence准则的自注意来选择显性查询。</a:t>
            </a:r>
            <a:r>
              <a:rPr lang="zh-CN" altLang="en-US" sz="1600" noProof="0" dirty="0">
                <a:ln>
                  <a:noFill/>
                </a:ln>
                <a:effectLst/>
                <a:uLnTx/>
                <a:uFillTx/>
                <a:cs typeface="+mn-ea"/>
              </a:rPr>
              <a:t>克服了二次计算在序列长度上的增长，后续工作的目标是降低自注意的复杂度。</a:t>
            </a:r>
            <a:endParaRPr lang="zh-CN" altLang="en-US" sz="1600" noProof="0" dirty="0">
              <a:ln>
                <a:noFill/>
              </a:ln>
              <a:effectLst/>
              <a:uLnTx/>
              <a:uFillTx/>
              <a:cs typeface="+mn-ea"/>
            </a:endParaRPr>
          </a:p>
          <a:p>
            <a:endParaRPr lang="zh-CN" altLang="en-US"/>
          </a:p>
          <a:p>
            <a:r>
              <a:rPr lang="zh-CN" altLang="en-US"/>
              <a:t>Reformer：</a:t>
            </a:r>
            <a:r>
              <a:rPr lang="zh-CN" altLang="en-US" sz="1600" noProof="0" dirty="0">
                <a:ln>
                  <a:noFill/>
                </a:ln>
                <a:effectLst/>
                <a:uLnTx/>
                <a:uFillTx/>
                <a:cs typeface="+mn-ea"/>
              </a:rPr>
              <a:t>引入了局部敏感哈希(LSH)，通过分配类似的查询来近似关注。</a:t>
            </a:r>
            <a:endParaRPr lang="zh-CN" altLang="en-US" sz="1600" noProof="0" dirty="0">
              <a:ln>
                <a:noFill/>
              </a:ln>
              <a:effectLst/>
              <a:uLnTx/>
              <a:uFillTx/>
              <a:cs typeface="+mn-ea"/>
            </a:endParaRPr>
          </a:p>
          <a:p>
            <a:endParaRPr lang="zh-CN" altLang="en-US"/>
          </a:p>
          <a:p>
            <a:r>
              <a:rPr lang="zh-CN" altLang="en-US"/>
              <a:t>Autoformer：</a:t>
            </a:r>
            <a:r>
              <a:rPr lang="zh-CN" altLang="en-US" sz="1600" noProof="0" dirty="0">
                <a:ln>
                  <a:noFill/>
                </a:ln>
                <a:effectLst/>
                <a:uLnTx/>
                <a:uFillTx/>
                <a:cs typeface="+mn-ea"/>
              </a:rPr>
              <a:t>将分解块融合成一个规范结构，并发展自相关(Auto-Correlation)来发现串行连接。</a:t>
            </a:r>
            <a:endParaRPr lang="zh-CN" altLang="en-US"/>
          </a:p>
          <a:p>
            <a:endParaRPr lang="zh-CN" altLang="en-US"/>
          </a:p>
          <a:p>
            <a:r>
              <a:rPr lang="zh-CN" altLang="en-US"/>
              <a:t>Pyraformer：</a:t>
            </a:r>
            <a:r>
              <a:rPr lang="zh-CN" altLang="en-US" sz="1600" noProof="0" dirty="0">
                <a:ln>
                  <a:noFill/>
                </a:ln>
                <a:effectLst/>
                <a:uLnTx/>
                <a:uFillTx/>
                <a:cs typeface="+mn-ea"/>
              </a:rPr>
              <a:t>设计了金字塔注意模块(PAM)来捕获不同层次的时间依赖。其他深度但无变压器的模型也取得了显著的性能。</a:t>
            </a:r>
            <a:endParaRPr lang="zh-CN" altLang="en-US" sz="1600" noProof="0" dirty="0">
              <a:ln>
                <a:noFill/>
              </a:ln>
              <a:effectLst/>
              <a:uLnTx/>
              <a:uFillTx/>
              <a:cs typeface="+mn-ea"/>
            </a:endParaRPr>
          </a:p>
          <a:p>
            <a:endParaRPr lang="zh-CN" altLang="en-US" sz="1600" noProof="0" dirty="0">
              <a:ln>
                <a:noFill/>
              </a:ln>
              <a:effectLst/>
              <a:uLnTx/>
              <a:uFillTx/>
              <a:cs typeface="+mn-ea"/>
            </a:endParaRPr>
          </a:p>
          <a:p>
            <a:r>
              <a:rPr lang="zh-CN" altLang="en-US" sz="1600" noProof="0" dirty="0">
                <a:ln>
                  <a:noFill/>
                </a:ln>
                <a:effectLst/>
                <a:uLnTx/>
                <a:uFillTx/>
                <a:cs typeface="+mn-ea"/>
              </a:rPr>
              <a:t>N-BEATS：提出了对趋势项和季节项的明确分解，具有很强的可解释性。</a:t>
            </a:r>
            <a:endParaRPr lang="zh-CN" altLang="en-US" sz="1600" noProof="0" dirty="0">
              <a:ln>
                <a:noFill/>
              </a:ln>
              <a:effectLst/>
              <a:uLnTx/>
              <a:uFillTx/>
              <a:cs typeface="+mn-ea"/>
            </a:endParaRPr>
          </a:p>
          <a:p>
            <a:endParaRPr lang="zh-CN" altLang="en-US"/>
          </a:p>
          <a:p>
            <a:r>
              <a:rPr lang="zh-CN" altLang="en-US"/>
              <a:t>N-HiTS：</a:t>
            </a:r>
            <a:r>
              <a:rPr lang="zh-CN" altLang="en-US" sz="1600" noProof="0" dirty="0">
                <a:ln>
                  <a:noFill/>
                </a:ln>
                <a:effectLst/>
                <a:uLnTx/>
                <a:uFillTx/>
                <a:cs typeface="+mn-ea"/>
              </a:rPr>
              <a:t>引入了分层布局和多速率采样，用于处理不同频带的时间序列。</a:t>
            </a:r>
            <a:endParaRPr lang="zh-CN" altLang="en-US" sz="1600" noProof="0" dirty="0">
              <a:ln>
                <a:noFill/>
              </a:ln>
              <a:effectLst/>
              <a:uLnTx/>
              <a:uFillTx/>
              <a:cs typeface="+mn-ea"/>
            </a:endParaRPr>
          </a:p>
        </p:txBody>
      </p:sp>
      <p:sp>
        <p:nvSpPr>
          <p:cNvPr id="32" name="文本框 31"/>
          <p:cNvSpPr txBox="1"/>
          <p:nvPr/>
        </p:nvSpPr>
        <p:spPr>
          <a:xfrm>
            <a:off x="9786620" y="3937000"/>
            <a:ext cx="1946275" cy="1753235"/>
          </a:xfrm>
          <a:prstGeom prst="rect">
            <a:avLst/>
          </a:prstGeom>
          <a:noFill/>
        </p:spPr>
        <p:txBody>
          <a:bodyPr wrap="square" rtlCol="0" anchor="t">
            <a:spAutoFit/>
          </a:bodyPr>
          <a:p>
            <a:r>
              <a:rPr lang="zh-CN" altLang="en-US">
                <a:sym typeface="+mn-ea"/>
              </a:rPr>
              <a:t>模型不仅通过降低复杂性得到改善，还进一步为时间序列预测开发了精细的构建块。</a:t>
            </a:r>
            <a:endParaRPr lang="zh-CN" altLang="en-US">
              <a:sym typeface="+mn-ea"/>
            </a:endParaRPr>
          </a:p>
        </p:txBody>
      </p:sp>
      <p:sp>
        <p:nvSpPr>
          <p:cNvPr id="33" name="左大括号 32"/>
          <p:cNvSpPr/>
          <p:nvPr>
            <p:custDataLst>
              <p:tags r:id="rId1"/>
            </p:custDataLst>
          </p:nvPr>
        </p:nvSpPr>
        <p:spPr>
          <a:xfrm flipH="1">
            <a:off x="9401175" y="3642995"/>
            <a:ext cx="329565" cy="251333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p:cNvSpPr/>
          <p:nvPr/>
        </p:nvSpPr>
        <p:spPr>
          <a:xfrm>
            <a:off x="2245360" y="1267460"/>
            <a:ext cx="3562350" cy="36830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a:cs typeface="+mn-ea"/>
                <a:sym typeface="+mn-lt"/>
              </a:rPr>
              <a:t>时间序列预测的平稳化</a:t>
            </a:r>
            <a:endParaRPr lang="zh-CN" altLang="en-US" b="1" dirty="0">
              <a:cs typeface="+mn-ea"/>
              <a:sym typeface="+mn-lt"/>
            </a:endParaRPr>
          </a:p>
        </p:txBody>
      </p:sp>
      <p:sp>
        <p:nvSpPr>
          <p:cNvPr id="46" name="Text Box 10"/>
          <p:cNvSpPr txBox="1">
            <a:spLocks noChangeArrowheads="1"/>
          </p:cNvSpPr>
          <p:nvPr/>
        </p:nvSpPr>
        <p:spPr bwMode="auto">
          <a:xfrm>
            <a:off x="2357120" y="1631950"/>
            <a:ext cx="8659495" cy="799465"/>
          </a:xfrm>
          <a:prstGeom prst="rect">
            <a:avLst/>
          </a:prstGeom>
          <a:noFill/>
          <a:ln w="9525">
            <a:noFill/>
            <a:miter lim="800000"/>
          </a:ln>
        </p:spPr>
        <p:txBody>
          <a:bodyPr wrap="square" lIns="60960" tIns="30480" rIns="60960" bIns="3048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450975">
              <a:lnSpc>
                <a:spcPct val="150000"/>
              </a:lnSpc>
            </a:pPr>
            <a:endParaRPr lang="zh-CN" altLang="en-US" sz="1600" noProof="0" dirty="0">
              <a:ln>
                <a:noFill/>
              </a:ln>
              <a:effectLst/>
              <a:uLnTx/>
              <a:uFillTx/>
              <a:cs typeface="+mn-ea"/>
              <a:sym typeface="+mn-lt"/>
            </a:endParaRPr>
          </a:p>
          <a:p>
            <a:pPr defTabSz="1450975">
              <a:lnSpc>
                <a:spcPct val="150000"/>
              </a:lnSpc>
            </a:pPr>
            <a:endParaRPr lang="zh-CN" altLang="en-US" sz="1600" noProof="0" dirty="0">
              <a:ln>
                <a:noFill/>
              </a:ln>
              <a:effectLst/>
              <a:uLnTx/>
              <a:uFillTx/>
              <a:cs typeface="+mn-ea"/>
              <a:sym typeface="+mn-lt"/>
            </a:endParaRPr>
          </a:p>
        </p:txBody>
      </p:sp>
      <p:grpSp>
        <p:nvGrpSpPr>
          <p:cNvPr id="50" name="组合 49"/>
          <p:cNvGrpSpPr/>
          <p:nvPr/>
        </p:nvGrpSpPr>
        <p:grpSpPr>
          <a:xfrm>
            <a:off x="748244" y="776125"/>
            <a:ext cx="352439" cy="299049"/>
            <a:chOff x="4468761" y="1799303"/>
            <a:chExt cx="914400" cy="516194"/>
          </a:xfrm>
          <a:solidFill>
            <a:schemeClr val="accent1">
              <a:lumMod val="20000"/>
              <a:lumOff val="80000"/>
            </a:schemeClr>
          </a:solidFill>
        </p:grpSpPr>
        <p:sp>
          <p:nvSpPr>
            <p:cNvPr id="51" name="矩形 50"/>
            <p:cNvSpPr/>
            <p:nvPr/>
          </p:nvSpPr>
          <p:spPr>
            <a:xfrm>
              <a:off x="4468761" y="1799303"/>
              <a:ext cx="914400" cy="1149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52" name="矩形 51"/>
            <p:cNvSpPr/>
            <p:nvPr/>
          </p:nvSpPr>
          <p:spPr>
            <a:xfrm>
              <a:off x="4468761" y="1999942"/>
              <a:ext cx="914400" cy="1149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53" name="矩形 52"/>
            <p:cNvSpPr/>
            <p:nvPr/>
          </p:nvSpPr>
          <p:spPr>
            <a:xfrm>
              <a:off x="4468761" y="2200580"/>
              <a:ext cx="914400" cy="1149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sp>
        <p:nvSpPr>
          <p:cNvPr id="54" name="Footer Text"/>
          <p:cNvSpPr txBox="1"/>
          <p:nvPr/>
        </p:nvSpPr>
        <p:spPr>
          <a:xfrm>
            <a:off x="1343247" y="710205"/>
            <a:ext cx="3295624" cy="430530"/>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dirty="0">
                <a:cs typeface="+mn-ea"/>
                <a:sym typeface="+mn-lt"/>
              </a:rPr>
              <a:t>相关工作</a:t>
            </a:r>
            <a:endParaRPr lang="zh-CN" altLang="en-US" sz="2800" dirty="0">
              <a:cs typeface="+mn-ea"/>
              <a:sym typeface="+mn-lt"/>
            </a:endParaRPr>
          </a:p>
        </p:txBody>
      </p:sp>
      <p:sp>
        <p:nvSpPr>
          <p:cNvPr id="2" name="文本框 1"/>
          <p:cNvSpPr txBox="1"/>
          <p:nvPr/>
        </p:nvSpPr>
        <p:spPr>
          <a:xfrm>
            <a:off x="533400" y="4159250"/>
            <a:ext cx="1663700" cy="337185"/>
          </a:xfrm>
          <a:prstGeom prst="rect">
            <a:avLst/>
          </a:prstGeom>
          <a:noFill/>
        </p:spPr>
        <p:txBody>
          <a:bodyPr wrap="square" rtlCol="0" anchor="t">
            <a:spAutoFit/>
          </a:bodyPr>
          <a:p>
            <a:r>
              <a:rPr lang="zh-CN" altLang="en-US" sz="1600" noProof="0" dirty="0">
                <a:ln>
                  <a:noFill/>
                </a:ln>
                <a:effectLst/>
                <a:uLnTx/>
                <a:uFillTx/>
                <a:cs typeface="+mn-ea"/>
                <a:sym typeface="+mn-ea"/>
              </a:rPr>
              <a:t>对于深层模型</a:t>
            </a:r>
            <a:endParaRPr lang="zh-CN" altLang="en-US" sz="1600" noProof="0" dirty="0">
              <a:ln>
                <a:noFill/>
              </a:ln>
              <a:effectLst/>
              <a:uLnTx/>
              <a:uFillTx/>
              <a:cs typeface="+mn-ea"/>
            </a:endParaRPr>
          </a:p>
        </p:txBody>
      </p:sp>
      <p:sp>
        <p:nvSpPr>
          <p:cNvPr id="30" name="左大括号 29"/>
          <p:cNvSpPr/>
          <p:nvPr/>
        </p:nvSpPr>
        <p:spPr>
          <a:xfrm>
            <a:off x="2075815" y="2865755"/>
            <a:ext cx="233045" cy="292417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31" name="文本框 30"/>
          <p:cNvSpPr txBox="1"/>
          <p:nvPr/>
        </p:nvSpPr>
        <p:spPr>
          <a:xfrm>
            <a:off x="2378075" y="2865755"/>
            <a:ext cx="6860540" cy="2553335"/>
          </a:xfrm>
          <a:prstGeom prst="rect">
            <a:avLst/>
          </a:prstGeom>
          <a:noFill/>
        </p:spPr>
        <p:txBody>
          <a:bodyPr wrap="square" rtlCol="0" anchor="t">
            <a:spAutoFit/>
          </a:bodyPr>
          <a:p>
            <a:r>
              <a:rPr lang="zh-CN" altLang="en-US" sz="1600" noProof="0" dirty="0">
                <a:ln>
                  <a:noFill/>
                </a:ln>
                <a:effectLst/>
                <a:uLnTx/>
                <a:uFillTx/>
                <a:cs typeface="+mn-ea"/>
              </a:rPr>
              <a:t>Adaptive Norm通过采样集的全局统计对每个序列片段应用z-score归一化。</a:t>
            </a:r>
            <a:endParaRPr lang="zh-CN" altLang="en-US" sz="1600" noProof="0" dirty="0">
              <a:ln>
                <a:noFill/>
              </a:ln>
              <a:effectLst/>
              <a:uLnTx/>
              <a:uFillTx/>
              <a:cs typeface="+mn-ea"/>
            </a:endParaRPr>
          </a:p>
          <a:p>
            <a:endParaRPr lang="zh-CN" altLang="en-US" sz="1600" noProof="0" dirty="0">
              <a:ln>
                <a:noFill/>
              </a:ln>
              <a:effectLst/>
              <a:uLnTx/>
              <a:uFillTx/>
              <a:cs typeface="+mn-ea"/>
            </a:endParaRPr>
          </a:p>
          <a:p>
            <a:endParaRPr lang="zh-CN" altLang="en-US" sz="1600" noProof="0" dirty="0">
              <a:ln>
                <a:noFill/>
              </a:ln>
              <a:effectLst/>
              <a:uLnTx/>
              <a:uFillTx/>
              <a:cs typeface="+mn-ea"/>
            </a:endParaRPr>
          </a:p>
          <a:p>
            <a:endParaRPr lang="zh-CN" altLang="en-US" sz="1600" noProof="0" dirty="0">
              <a:ln>
                <a:noFill/>
              </a:ln>
              <a:effectLst/>
              <a:uLnTx/>
              <a:uFillTx/>
              <a:cs typeface="+mn-ea"/>
            </a:endParaRPr>
          </a:p>
          <a:p>
            <a:r>
              <a:rPr lang="zh-CN" altLang="en-US" sz="1600" noProof="0" dirty="0">
                <a:ln>
                  <a:noFill/>
                </a:ln>
                <a:effectLst/>
                <a:uLnTx/>
                <a:uFillTx/>
                <a:cs typeface="+mn-ea"/>
              </a:rPr>
              <a:t>DAIN采用非线性神经网络自适应平稳化具有观测训练分布的时间序列。</a:t>
            </a:r>
            <a:endParaRPr lang="zh-CN" altLang="en-US" sz="1600" noProof="0" dirty="0">
              <a:ln>
                <a:noFill/>
              </a:ln>
              <a:effectLst/>
              <a:uLnTx/>
              <a:uFillTx/>
              <a:cs typeface="+mn-ea"/>
            </a:endParaRPr>
          </a:p>
          <a:p>
            <a:endParaRPr lang="zh-CN" altLang="en-US" sz="1600" noProof="0" dirty="0">
              <a:ln>
                <a:noFill/>
              </a:ln>
              <a:effectLst/>
              <a:uLnTx/>
              <a:uFillTx/>
              <a:cs typeface="+mn-ea"/>
            </a:endParaRPr>
          </a:p>
          <a:p>
            <a:endParaRPr lang="zh-CN" altLang="en-US" sz="1600" noProof="0" dirty="0">
              <a:ln>
                <a:noFill/>
              </a:ln>
              <a:effectLst/>
              <a:uLnTx/>
              <a:uFillTx/>
              <a:cs typeface="+mn-ea"/>
            </a:endParaRPr>
          </a:p>
          <a:p>
            <a:endParaRPr lang="zh-CN" altLang="en-US" sz="1600" noProof="0" dirty="0">
              <a:ln>
                <a:noFill/>
              </a:ln>
              <a:effectLst/>
              <a:uLnTx/>
              <a:uFillTx/>
              <a:cs typeface="+mn-ea"/>
            </a:endParaRPr>
          </a:p>
          <a:p>
            <a:r>
              <a:rPr lang="zh-CN" altLang="en-US" sz="1600" noProof="0" dirty="0">
                <a:ln>
                  <a:noFill/>
                </a:ln>
                <a:effectLst/>
                <a:uLnTx/>
                <a:uFillTx/>
                <a:cs typeface="+mn-ea"/>
              </a:rPr>
              <a:t>RevIN引入了两阶段实例归一化，分别对模型的输入和输出进行转换，以减少每个序列的差异。</a:t>
            </a:r>
            <a:endParaRPr lang="zh-CN" altLang="en-US" sz="1600" noProof="0" dirty="0">
              <a:ln>
                <a:noFill/>
              </a:ln>
              <a:effectLst/>
              <a:uLnTx/>
              <a:uFillTx/>
              <a:cs typeface="+mn-ea"/>
            </a:endParaRPr>
          </a:p>
        </p:txBody>
      </p:sp>
      <p:grpSp>
        <p:nvGrpSpPr>
          <p:cNvPr id="5" name="组合 4"/>
          <p:cNvGrpSpPr/>
          <p:nvPr/>
        </p:nvGrpSpPr>
        <p:grpSpPr>
          <a:xfrm rot="0">
            <a:off x="632460" y="1335405"/>
            <a:ext cx="1443355" cy="1896744"/>
            <a:chOff x="3248605" y="729959"/>
            <a:chExt cx="1443605" cy="1896571"/>
          </a:xfrm>
        </p:grpSpPr>
        <p:sp>
          <p:nvSpPr>
            <p:cNvPr id="18" name="Rectangle 5"/>
            <p:cNvSpPr/>
            <p:nvPr>
              <p:custDataLst>
                <p:tags r:id="rId1"/>
              </p:custDataLst>
            </p:nvPr>
          </p:nvSpPr>
          <p:spPr>
            <a:xfrm>
              <a:off x="3248605" y="729959"/>
              <a:ext cx="1443605" cy="144360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cs typeface="+mn-ea"/>
                <a:sym typeface="+mn-lt"/>
              </a:endParaRPr>
            </a:p>
          </p:txBody>
        </p:sp>
        <p:grpSp>
          <p:nvGrpSpPr>
            <p:cNvPr id="19" name="组合 18"/>
            <p:cNvGrpSpPr/>
            <p:nvPr/>
          </p:nvGrpSpPr>
          <p:grpSpPr>
            <a:xfrm>
              <a:off x="3692695" y="2008551"/>
              <a:ext cx="617979" cy="617979"/>
              <a:chOff x="3514276" y="825658"/>
              <a:chExt cx="985609" cy="985609"/>
            </a:xfrm>
          </p:grpSpPr>
          <p:sp>
            <p:nvSpPr>
              <p:cNvPr id="21" name="Oval 12"/>
              <p:cNvSpPr/>
              <p:nvPr>
                <p:custDataLst>
                  <p:tags r:id="rId2"/>
                </p:custDataLst>
              </p:nvPr>
            </p:nvSpPr>
            <p:spPr>
              <a:xfrm>
                <a:off x="3514276" y="825658"/>
                <a:ext cx="985609" cy="985609"/>
              </a:xfrm>
              <a:prstGeom prst="ellipse">
                <a:avLst/>
              </a:prstGeom>
              <a:solidFill>
                <a:schemeClr val="accent1">
                  <a:lumMod val="20000"/>
                  <a:lumOff val="8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cs typeface="+mn-ea"/>
                  <a:sym typeface="+mn-lt"/>
                </a:endParaRPr>
              </a:p>
            </p:txBody>
          </p:sp>
          <p:sp>
            <p:nvSpPr>
              <p:cNvPr id="22" name="Freeform 134"/>
              <p:cNvSpPr>
                <a:spLocks noChangeArrowheads="1"/>
              </p:cNvSpPr>
              <p:nvPr>
                <p:custDataLst>
                  <p:tags r:id="rId3"/>
                </p:custDataLst>
              </p:nvPr>
            </p:nvSpPr>
            <p:spPr bwMode="auto">
              <a:xfrm>
                <a:off x="3756804" y="1045702"/>
                <a:ext cx="504709" cy="504709"/>
              </a:xfrm>
              <a:custGeom>
                <a:avLst/>
                <a:gdLst>
                  <a:gd name="T0" fmla="*/ 212011 w 634"/>
                  <a:gd name="T1" fmla="*/ 105984 h 634"/>
                  <a:gd name="T2" fmla="*/ 111414 w 634"/>
                  <a:gd name="T3" fmla="*/ 0 h 634"/>
                  <a:gd name="T4" fmla="*/ 15865 w 634"/>
                  <a:gd name="T5" fmla="*/ 105984 h 634"/>
                  <a:gd name="T6" fmla="*/ 0 w 634"/>
                  <a:gd name="T7" fmla="*/ 169790 h 634"/>
                  <a:gd name="T8" fmla="*/ 58411 w 634"/>
                  <a:gd name="T9" fmla="*/ 201874 h 634"/>
                  <a:gd name="T10" fmla="*/ 84732 w 634"/>
                  <a:gd name="T11" fmla="*/ 127253 h 634"/>
                  <a:gd name="T12" fmla="*/ 26321 w 634"/>
                  <a:gd name="T13" fmla="*/ 100937 h 634"/>
                  <a:gd name="T14" fmla="*/ 196146 w 634"/>
                  <a:gd name="T15" fmla="*/ 100937 h 634"/>
                  <a:gd name="T16" fmla="*/ 143144 w 634"/>
                  <a:gd name="T17" fmla="*/ 127253 h 634"/>
                  <a:gd name="T18" fmla="*/ 169825 w 634"/>
                  <a:gd name="T19" fmla="*/ 201874 h 634"/>
                  <a:gd name="T20" fmla="*/ 185690 w 634"/>
                  <a:gd name="T21" fmla="*/ 222782 h 634"/>
                  <a:gd name="T22" fmla="*/ 196146 w 634"/>
                  <a:gd name="T23" fmla="*/ 222782 h 634"/>
                  <a:gd name="T24" fmla="*/ 228236 w 634"/>
                  <a:gd name="T25" fmla="*/ 169790 h 634"/>
                  <a:gd name="T26" fmla="*/ 212011 w 634"/>
                  <a:gd name="T27" fmla="*/ 105984 h 634"/>
                  <a:gd name="T28" fmla="*/ 47594 w 634"/>
                  <a:gd name="T29" fmla="*/ 116798 h 634"/>
                  <a:gd name="T30" fmla="*/ 68868 w 634"/>
                  <a:gd name="T31" fmla="*/ 127253 h 634"/>
                  <a:gd name="T32" fmla="*/ 58411 w 634"/>
                  <a:gd name="T33" fmla="*/ 185652 h 634"/>
                  <a:gd name="T34" fmla="*/ 42186 w 634"/>
                  <a:gd name="T35" fmla="*/ 148521 h 634"/>
                  <a:gd name="T36" fmla="*/ 31730 w 634"/>
                  <a:gd name="T37" fmla="*/ 116798 h 634"/>
                  <a:gd name="T38" fmla="*/ 26321 w 634"/>
                  <a:gd name="T39" fmla="*/ 148521 h 634"/>
                  <a:gd name="T40" fmla="*/ 26321 w 634"/>
                  <a:gd name="T41" fmla="*/ 185652 h 634"/>
                  <a:gd name="T42" fmla="*/ 15865 w 634"/>
                  <a:gd name="T43" fmla="*/ 127253 h 634"/>
                  <a:gd name="T44" fmla="*/ 31730 w 634"/>
                  <a:gd name="T45" fmla="*/ 116798 h 634"/>
                  <a:gd name="T46" fmla="*/ 174873 w 634"/>
                  <a:gd name="T47" fmla="*/ 185652 h 634"/>
                  <a:gd name="T48" fmla="*/ 153600 w 634"/>
                  <a:gd name="T49" fmla="*/ 169790 h 634"/>
                  <a:gd name="T50" fmla="*/ 169825 w 634"/>
                  <a:gd name="T51" fmla="*/ 116798 h 634"/>
                  <a:gd name="T52" fmla="*/ 185690 w 634"/>
                  <a:gd name="T53" fmla="*/ 148521 h 634"/>
                  <a:gd name="T54" fmla="*/ 212011 w 634"/>
                  <a:gd name="T55" fmla="*/ 169790 h 634"/>
                  <a:gd name="T56" fmla="*/ 196146 w 634"/>
                  <a:gd name="T57" fmla="*/ 185652 h 634"/>
                  <a:gd name="T58" fmla="*/ 196146 w 634"/>
                  <a:gd name="T59" fmla="*/ 148521 h 634"/>
                  <a:gd name="T60" fmla="*/ 196146 w 634"/>
                  <a:gd name="T61" fmla="*/ 116798 h 634"/>
                  <a:gd name="T62" fmla="*/ 212011 w 634"/>
                  <a:gd name="T63" fmla="*/ 169790 h 6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34" h="634">
                    <a:moveTo>
                      <a:pt x="588" y="294"/>
                    </a:moveTo>
                    <a:lnTo>
                      <a:pt x="588" y="294"/>
                    </a:lnTo>
                    <a:cubicBezTo>
                      <a:pt x="588" y="280"/>
                      <a:pt x="588" y="280"/>
                      <a:pt x="588" y="265"/>
                    </a:cubicBezTo>
                    <a:cubicBezTo>
                      <a:pt x="588" y="118"/>
                      <a:pt x="471" y="0"/>
                      <a:pt x="309" y="0"/>
                    </a:cubicBezTo>
                    <a:cubicBezTo>
                      <a:pt x="162" y="0"/>
                      <a:pt x="44" y="118"/>
                      <a:pt x="44" y="265"/>
                    </a:cubicBezTo>
                    <a:cubicBezTo>
                      <a:pt x="44" y="280"/>
                      <a:pt x="44" y="280"/>
                      <a:pt x="44" y="294"/>
                    </a:cubicBezTo>
                    <a:cubicBezTo>
                      <a:pt x="14" y="309"/>
                      <a:pt x="0" y="324"/>
                      <a:pt x="0" y="353"/>
                    </a:cubicBezTo>
                    <a:cubicBezTo>
                      <a:pt x="0" y="471"/>
                      <a:pt x="0" y="471"/>
                      <a:pt x="0" y="471"/>
                    </a:cubicBezTo>
                    <a:cubicBezTo>
                      <a:pt x="0" y="515"/>
                      <a:pt x="29" y="560"/>
                      <a:pt x="73" y="560"/>
                    </a:cubicBezTo>
                    <a:lnTo>
                      <a:pt x="162" y="560"/>
                    </a:lnTo>
                    <a:cubicBezTo>
                      <a:pt x="206" y="560"/>
                      <a:pt x="235" y="515"/>
                      <a:pt x="235" y="471"/>
                    </a:cubicBezTo>
                    <a:cubicBezTo>
                      <a:pt x="235" y="353"/>
                      <a:pt x="235" y="353"/>
                      <a:pt x="235" y="353"/>
                    </a:cubicBezTo>
                    <a:cubicBezTo>
                      <a:pt x="235" y="309"/>
                      <a:pt x="206" y="280"/>
                      <a:pt x="162" y="280"/>
                    </a:cubicBezTo>
                    <a:cubicBezTo>
                      <a:pt x="162" y="280"/>
                      <a:pt x="88" y="280"/>
                      <a:pt x="73" y="280"/>
                    </a:cubicBezTo>
                    <a:cubicBezTo>
                      <a:pt x="73" y="147"/>
                      <a:pt x="176" y="44"/>
                      <a:pt x="309" y="44"/>
                    </a:cubicBezTo>
                    <a:cubicBezTo>
                      <a:pt x="442" y="44"/>
                      <a:pt x="544" y="133"/>
                      <a:pt x="544" y="280"/>
                    </a:cubicBezTo>
                    <a:lnTo>
                      <a:pt x="471" y="280"/>
                    </a:lnTo>
                    <a:cubicBezTo>
                      <a:pt x="426" y="280"/>
                      <a:pt x="397" y="309"/>
                      <a:pt x="397" y="353"/>
                    </a:cubicBezTo>
                    <a:cubicBezTo>
                      <a:pt x="397" y="471"/>
                      <a:pt x="397" y="471"/>
                      <a:pt x="397" y="471"/>
                    </a:cubicBezTo>
                    <a:cubicBezTo>
                      <a:pt x="397" y="515"/>
                      <a:pt x="426" y="560"/>
                      <a:pt x="471" y="560"/>
                    </a:cubicBezTo>
                    <a:lnTo>
                      <a:pt x="515" y="560"/>
                    </a:lnTo>
                    <a:cubicBezTo>
                      <a:pt x="515" y="618"/>
                      <a:pt x="515" y="618"/>
                      <a:pt x="515" y="618"/>
                    </a:cubicBezTo>
                    <a:cubicBezTo>
                      <a:pt x="515" y="618"/>
                      <a:pt x="515" y="633"/>
                      <a:pt x="530" y="633"/>
                    </a:cubicBezTo>
                    <a:cubicBezTo>
                      <a:pt x="544" y="633"/>
                      <a:pt x="544" y="618"/>
                      <a:pt x="544" y="618"/>
                    </a:cubicBezTo>
                    <a:cubicBezTo>
                      <a:pt x="544" y="560"/>
                      <a:pt x="544" y="560"/>
                      <a:pt x="544" y="560"/>
                    </a:cubicBezTo>
                    <a:cubicBezTo>
                      <a:pt x="588" y="560"/>
                      <a:pt x="633" y="515"/>
                      <a:pt x="633" y="471"/>
                    </a:cubicBezTo>
                    <a:cubicBezTo>
                      <a:pt x="633" y="353"/>
                      <a:pt x="633" y="353"/>
                      <a:pt x="633" y="353"/>
                    </a:cubicBezTo>
                    <a:cubicBezTo>
                      <a:pt x="633" y="324"/>
                      <a:pt x="618" y="309"/>
                      <a:pt x="588" y="294"/>
                    </a:cubicBezTo>
                    <a:close/>
                    <a:moveTo>
                      <a:pt x="132" y="324"/>
                    </a:moveTo>
                    <a:lnTo>
                      <a:pt x="132" y="324"/>
                    </a:lnTo>
                    <a:cubicBezTo>
                      <a:pt x="162" y="324"/>
                      <a:pt x="162" y="324"/>
                      <a:pt x="162" y="324"/>
                    </a:cubicBezTo>
                    <a:cubicBezTo>
                      <a:pt x="176" y="324"/>
                      <a:pt x="191" y="339"/>
                      <a:pt x="191" y="353"/>
                    </a:cubicBezTo>
                    <a:cubicBezTo>
                      <a:pt x="191" y="471"/>
                      <a:pt x="191" y="471"/>
                      <a:pt x="191" y="471"/>
                    </a:cubicBezTo>
                    <a:cubicBezTo>
                      <a:pt x="191" y="501"/>
                      <a:pt x="176" y="515"/>
                      <a:pt x="162" y="515"/>
                    </a:cubicBezTo>
                    <a:cubicBezTo>
                      <a:pt x="147" y="515"/>
                      <a:pt x="147" y="515"/>
                      <a:pt x="147" y="515"/>
                    </a:cubicBezTo>
                    <a:cubicBezTo>
                      <a:pt x="132" y="486"/>
                      <a:pt x="117" y="442"/>
                      <a:pt x="117" y="412"/>
                    </a:cubicBezTo>
                    <a:cubicBezTo>
                      <a:pt x="117" y="383"/>
                      <a:pt x="117" y="353"/>
                      <a:pt x="132" y="324"/>
                    </a:cubicBezTo>
                    <a:close/>
                    <a:moveTo>
                      <a:pt x="88" y="324"/>
                    </a:moveTo>
                    <a:lnTo>
                      <a:pt x="88" y="324"/>
                    </a:lnTo>
                    <a:cubicBezTo>
                      <a:pt x="88" y="353"/>
                      <a:pt x="73" y="383"/>
                      <a:pt x="73" y="412"/>
                    </a:cubicBezTo>
                    <a:cubicBezTo>
                      <a:pt x="73" y="442"/>
                      <a:pt x="88" y="486"/>
                      <a:pt x="103" y="515"/>
                    </a:cubicBezTo>
                    <a:cubicBezTo>
                      <a:pt x="73" y="515"/>
                      <a:pt x="73" y="515"/>
                      <a:pt x="73" y="515"/>
                    </a:cubicBezTo>
                    <a:cubicBezTo>
                      <a:pt x="59" y="515"/>
                      <a:pt x="44" y="501"/>
                      <a:pt x="44" y="471"/>
                    </a:cubicBezTo>
                    <a:cubicBezTo>
                      <a:pt x="44" y="353"/>
                      <a:pt x="44" y="353"/>
                      <a:pt x="44" y="353"/>
                    </a:cubicBezTo>
                    <a:cubicBezTo>
                      <a:pt x="44" y="339"/>
                      <a:pt x="59" y="324"/>
                      <a:pt x="73" y="324"/>
                    </a:cubicBezTo>
                    <a:lnTo>
                      <a:pt x="88" y="324"/>
                    </a:lnTo>
                    <a:close/>
                    <a:moveTo>
                      <a:pt x="485" y="515"/>
                    </a:moveTo>
                    <a:lnTo>
                      <a:pt x="485" y="515"/>
                    </a:lnTo>
                    <a:cubicBezTo>
                      <a:pt x="471" y="515"/>
                      <a:pt x="471" y="515"/>
                      <a:pt x="471" y="515"/>
                    </a:cubicBezTo>
                    <a:cubicBezTo>
                      <a:pt x="456" y="515"/>
                      <a:pt x="426" y="501"/>
                      <a:pt x="426" y="471"/>
                    </a:cubicBezTo>
                    <a:cubicBezTo>
                      <a:pt x="426" y="353"/>
                      <a:pt x="426" y="353"/>
                      <a:pt x="426" y="353"/>
                    </a:cubicBezTo>
                    <a:cubicBezTo>
                      <a:pt x="426" y="339"/>
                      <a:pt x="456" y="324"/>
                      <a:pt x="471" y="324"/>
                    </a:cubicBezTo>
                    <a:cubicBezTo>
                      <a:pt x="500" y="324"/>
                      <a:pt x="500" y="324"/>
                      <a:pt x="500" y="324"/>
                    </a:cubicBezTo>
                    <a:cubicBezTo>
                      <a:pt x="500" y="353"/>
                      <a:pt x="515" y="383"/>
                      <a:pt x="515" y="412"/>
                    </a:cubicBezTo>
                    <a:cubicBezTo>
                      <a:pt x="515" y="442"/>
                      <a:pt x="500" y="486"/>
                      <a:pt x="485" y="515"/>
                    </a:cubicBezTo>
                    <a:close/>
                    <a:moveTo>
                      <a:pt x="588" y="471"/>
                    </a:moveTo>
                    <a:lnTo>
                      <a:pt x="588" y="471"/>
                    </a:lnTo>
                    <a:cubicBezTo>
                      <a:pt x="588" y="501"/>
                      <a:pt x="574" y="515"/>
                      <a:pt x="544" y="515"/>
                    </a:cubicBezTo>
                    <a:cubicBezTo>
                      <a:pt x="530" y="515"/>
                      <a:pt x="530" y="515"/>
                      <a:pt x="530" y="515"/>
                    </a:cubicBezTo>
                    <a:cubicBezTo>
                      <a:pt x="544" y="486"/>
                      <a:pt x="544" y="442"/>
                      <a:pt x="544" y="412"/>
                    </a:cubicBezTo>
                    <a:cubicBezTo>
                      <a:pt x="544" y="383"/>
                      <a:pt x="544" y="353"/>
                      <a:pt x="530" y="324"/>
                    </a:cubicBezTo>
                    <a:cubicBezTo>
                      <a:pt x="544" y="324"/>
                      <a:pt x="544" y="324"/>
                      <a:pt x="544" y="324"/>
                    </a:cubicBezTo>
                    <a:cubicBezTo>
                      <a:pt x="574" y="324"/>
                      <a:pt x="588" y="339"/>
                      <a:pt x="588" y="353"/>
                    </a:cubicBezTo>
                    <a:lnTo>
                      <a:pt x="588" y="471"/>
                    </a:lnTo>
                    <a:close/>
                  </a:path>
                </a:pathLst>
              </a:custGeom>
              <a:solidFill>
                <a:schemeClr val="bg1"/>
              </a:solidFill>
              <a:ln>
                <a:noFill/>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bg1"/>
                  </a:solidFill>
                  <a:cs typeface="+mn-ea"/>
                  <a:sym typeface="+mn-lt"/>
                </a:endParaRPr>
              </a:p>
            </p:txBody>
          </p:sp>
        </p:grpSp>
        <p:sp>
          <p:nvSpPr>
            <p:cNvPr id="20" name="TextBox 33"/>
            <p:cNvSpPr txBox="1"/>
            <p:nvPr>
              <p:custDataLst>
                <p:tags r:id="rId4"/>
              </p:custDataLst>
            </p:nvPr>
          </p:nvSpPr>
          <p:spPr>
            <a:xfrm>
              <a:off x="3442007" y="902684"/>
              <a:ext cx="1118382" cy="9233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5400" dirty="0">
                  <a:solidFill>
                    <a:schemeClr val="accent1"/>
                  </a:solidFill>
                  <a:cs typeface="+mn-ea"/>
                  <a:sym typeface="+mn-lt"/>
                </a:rPr>
                <a:t>02</a:t>
              </a:r>
              <a:endParaRPr lang="id-ID" sz="5400" dirty="0">
                <a:solidFill>
                  <a:schemeClr val="accent1"/>
                </a:solidFill>
                <a:cs typeface="+mn-ea"/>
                <a:sym typeface="+mn-lt"/>
              </a:endParaRPr>
            </a:p>
          </p:txBody>
        </p:sp>
      </p:grpSp>
      <p:sp>
        <p:nvSpPr>
          <p:cNvPr id="3" name="文本框 2"/>
          <p:cNvSpPr txBox="1"/>
          <p:nvPr/>
        </p:nvSpPr>
        <p:spPr>
          <a:xfrm>
            <a:off x="2308860" y="1762760"/>
            <a:ext cx="8183245" cy="583565"/>
          </a:xfrm>
          <a:prstGeom prst="rect">
            <a:avLst/>
          </a:prstGeom>
          <a:noFill/>
        </p:spPr>
        <p:txBody>
          <a:bodyPr wrap="square" rtlCol="0" anchor="t">
            <a:spAutoFit/>
          </a:bodyPr>
          <a:p>
            <a:r>
              <a:rPr lang="zh-CN" altLang="en-US" sz="1600" noProof="0" dirty="0">
                <a:ln>
                  <a:noFill/>
                </a:ln>
                <a:effectLst/>
                <a:uLnTx/>
                <a:uFillTx/>
                <a:cs typeface="+mn-ea"/>
                <a:sym typeface="+mn-ea"/>
              </a:rPr>
              <a:t>虽然平稳性对时间序列的可预测性很重要，但现实世界的序列总是呈现非平稳性</a:t>
            </a:r>
            <a:endParaRPr lang="zh-CN" altLang="en-US" sz="1600" noProof="0" dirty="0">
              <a:ln>
                <a:noFill/>
              </a:ln>
              <a:effectLst/>
              <a:uLnTx/>
              <a:uFillTx/>
              <a:cs typeface="+mn-ea"/>
              <a:sym typeface="+mn-ea"/>
            </a:endParaRPr>
          </a:p>
          <a:p>
            <a:r>
              <a:rPr lang="zh-CN" altLang="en-US" sz="1600" noProof="0" dirty="0">
                <a:ln>
                  <a:noFill/>
                </a:ln>
                <a:effectLst/>
                <a:uLnTx/>
                <a:uFillTx/>
                <a:cs typeface="+mn-ea"/>
                <a:sym typeface="+mn-ea"/>
              </a:rPr>
              <a:t>经典的统计方法ARIMA通过差分使时间序列平稳。</a:t>
            </a:r>
            <a:endParaRPr lang="zh-CN" altLang="en-US" sz="1600" noProof="0" dirty="0">
              <a:ln>
                <a:noFill/>
              </a:ln>
              <a:effectLst/>
              <a:uLnTx/>
              <a:uFillTx/>
              <a:cs typeface="+mn-ea"/>
              <a:sym typeface="+mn-ea"/>
            </a:endParaRPr>
          </a:p>
        </p:txBody>
      </p:sp>
      <p:sp>
        <p:nvSpPr>
          <p:cNvPr id="6" name="左大括号 5"/>
          <p:cNvSpPr/>
          <p:nvPr>
            <p:custDataLst>
              <p:tags r:id="rId5"/>
            </p:custDataLst>
          </p:nvPr>
        </p:nvSpPr>
        <p:spPr>
          <a:xfrm flipH="1">
            <a:off x="9250680" y="2865755"/>
            <a:ext cx="156210" cy="292417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7" name="文本框 6"/>
          <p:cNvSpPr txBox="1"/>
          <p:nvPr>
            <p:custDataLst>
              <p:tags r:id="rId6"/>
            </p:custDataLst>
          </p:nvPr>
        </p:nvSpPr>
        <p:spPr>
          <a:xfrm>
            <a:off x="9584690" y="3629025"/>
            <a:ext cx="1946275" cy="1476375"/>
          </a:xfrm>
          <a:prstGeom prst="rect">
            <a:avLst/>
          </a:prstGeom>
          <a:noFill/>
        </p:spPr>
        <p:txBody>
          <a:bodyPr wrap="square" rtlCol="0" anchor="t">
            <a:spAutoFit/>
          </a:bodyPr>
          <a:p>
            <a:r>
              <a:rPr lang="zh-CN" altLang="en-US">
                <a:sym typeface="+mn-ea"/>
              </a:rPr>
              <a:t>缺点：直接平稳化时间序列会破坏模型对特定时间相关性的建模能力。</a:t>
            </a:r>
            <a:endParaRPr lang="zh-CN" altLang="en-US">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rot="0">
            <a:off x="632460" y="1174115"/>
            <a:ext cx="1443355" cy="2040744"/>
            <a:chOff x="219091" y="438086"/>
            <a:chExt cx="1443605" cy="2040510"/>
          </a:xfrm>
        </p:grpSpPr>
        <p:sp>
          <p:nvSpPr>
            <p:cNvPr id="23" name="Rectangle 4"/>
            <p:cNvSpPr/>
            <p:nvPr/>
          </p:nvSpPr>
          <p:spPr>
            <a:xfrm>
              <a:off x="219091" y="937432"/>
              <a:ext cx="1443605" cy="144360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cs typeface="+mn-ea"/>
                <a:sym typeface="+mn-lt"/>
              </a:endParaRPr>
            </a:p>
          </p:txBody>
        </p:sp>
        <p:grpSp>
          <p:nvGrpSpPr>
            <p:cNvPr id="24" name="组合 23"/>
            <p:cNvGrpSpPr/>
            <p:nvPr/>
          </p:nvGrpSpPr>
          <p:grpSpPr>
            <a:xfrm>
              <a:off x="662254" y="438086"/>
              <a:ext cx="617979" cy="617979"/>
              <a:chOff x="-218790" y="-621383"/>
              <a:chExt cx="985609" cy="985609"/>
            </a:xfrm>
          </p:grpSpPr>
          <p:sp>
            <p:nvSpPr>
              <p:cNvPr id="26" name="Oval 11"/>
              <p:cNvSpPr/>
              <p:nvPr/>
            </p:nvSpPr>
            <p:spPr>
              <a:xfrm>
                <a:off x="-218790" y="-621383"/>
                <a:ext cx="985609" cy="985609"/>
              </a:xfrm>
              <a:prstGeom prst="ellipse">
                <a:avLst/>
              </a:prstGeom>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cs typeface="+mn-ea"/>
                  <a:sym typeface="+mn-lt"/>
                </a:endParaRPr>
              </a:p>
            </p:txBody>
          </p:sp>
          <p:sp>
            <p:nvSpPr>
              <p:cNvPr id="27" name="Freeform 28"/>
              <p:cNvSpPr>
                <a:spLocks noChangeArrowheads="1"/>
              </p:cNvSpPr>
              <p:nvPr/>
            </p:nvSpPr>
            <p:spPr bwMode="auto">
              <a:xfrm>
                <a:off x="77090" y="-302558"/>
                <a:ext cx="498678" cy="417329"/>
              </a:xfrm>
              <a:custGeom>
                <a:avLst/>
                <a:gdLst>
                  <a:gd name="T0" fmla="*/ 55735 w 498"/>
                  <a:gd name="T1" fmla="*/ 36300 h 418"/>
                  <a:gd name="T2" fmla="*/ 55735 w 498"/>
                  <a:gd name="T3" fmla="*/ 36300 h 418"/>
                  <a:gd name="T4" fmla="*/ 16181 w 498"/>
                  <a:gd name="T5" fmla="*/ 115622 h 418"/>
                  <a:gd name="T6" fmla="*/ 155518 w 498"/>
                  <a:gd name="T7" fmla="*/ 51985 h 418"/>
                  <a:gd name="T8" fmla="*/ 4045 w 498"/>
                  <a:gd name="T9" fmla="*/ 171192 h 418"/>
                  <a:gd name="T10" fmla="*/ 19777 w 498"/>
                  <a:gd name="T11" fmla="*/ 179258 h 418"/>
                  <a:gd name="T12" fmla="*/ 43599 w 498"/>
                  <a:gd name="T13" fmla="*/ 139373 h 418"/>
                  <a:gd name="T14" fmla="*/ 131696 w 498"/>
                  <a:gd name="T15" fmla="*/ 139373 h 418"/>
                  <a:gd name="T16" fmla="*/ 210803 w 498"/>
                  <a:gd name="T17" fmla="*/ 32267 h 418"/>
                  <a:gd name="T18" fmla="*/ 55735 w 498"/>
                  <a:gd name="T19" fmla="*/ 36300 h 4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98" h="418">
                    <a:moveTo>
                      <a:pt x="124" y="81"/>
                    </a:moveTo>
                    <a:lnTo>
                      <a:pt x="124" y="81"/>
                    </a:lnTo>
                    <a:cubicBezTo>
                      <a:pt x="27" y="134"/>
                      <a:pt x="36" y="222"/>
                      <a:pt x="36" y="258"/>
                    </a:cubicBezTo>
                    <a:cubicBezTo>
                      <a:pt x="159" y="107"/>
                      <a:pt x="346" y="116"/>
                      <a:pt x="346" y="116"/>
                    </a:cubicBezTo>
                    <a:cubicBezTo>
                      <a:pt x="346" y="116"/>
                      <a:pt x="80" y="204"/>
                      <a:pt x="9" y="382"/>
                    </a:cubicBezTo>
                    <a:cubicBezTo>
                      <a:pt x="0" y="400"/>
                      <a:pt x="36" y="417"/>
                      <a:pt x="44" y="400"/>
                    </a:cubicBezTo>
                    <a:cubicBezTo>
                      <a:pt x="62" y="355"/>
                      <a:pt x="97" y="311"/>
                      <a:pt x="97" y="311"/>
                    </a:cubicBezTo>
                    <a:cubicBezTo>
                      <a:pt x="151" y="329"/>
                      <a:pt x="230" y="355"/>
                      <a:pt x="293" y="311"/>
                    </a:cubicBezTo>
                    <a:cubicBezTo>
                      <a:pt x="363" y="258"/>
                      <a:pt x="363" y="134"/>
                      <a:pt x="469" y="72"/>
                    </a:cubicBezTo>
                    <a:cubicBezTo>
                      <a:pt x="497" y="63"/>
                      <a:pt x="249" y="0"/>
                      <a:pt x="124" y="81"/>
                    </a:cubicBezTo>
                  </a:path>
                </a:pathLst>
              </a:custGeom>
              <a:solidFill>
                <a:schemeClr val="bg1"/>
              </a:solidFill>
              <a:ln>
                <a:noFill/>
              </a:ln>
              <a:effectLst/>
            </p:spPr>
            <p:txBody>
              <a:bodyPr wrap="none" lIns="34290" tIns="17145" rIns="34290" bIns="17145"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cs typeface="+mn-ea"/>
                  <a:sym typeface="+mn-lt"/>
                </a:endParaRPr>
              </a:p>
            </p:txBody>
          </p:sp>
        </p:grpSp>
        <p:sp>
          <p:nvSpPr>
            <p:cNvPr id="25" name="TextBox 32"/>
            <p:cNvSpPr txBox="1"/>
            <p:nvPr/>
          </p:nvSpPr>
          <p:spPr>
            <a:xfrm>
              <a:off x="420893" y="1556682"/>
              <a:ext cx="1118382" cy="92191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5400" dirty="0">
                  <a:solidFill>
                    <a:schemeClr val="bg1"/>
                  </a:solidFill>
                  <a:cs typeface="+mn-ea"/>
                  <a:sym typeface="+mn-lt"/>
                </a:rPr>
                <a:t>03</a:t>
              </a:r>
              <a:endParaRPr lang="id-ID" sz="5400" dirty="0">
                <a:solidFill>
                  <a:schemeClr val="bg1"/>
                </a:solidFill>
                <a:cs typeface="+mn-ea"/>
                <a:sym typeface="+mn-lt"/>
              </a:endParaRPr>
            </a:p>
          </p:txBody>
        </p:sp>
      </p:grpSp>
      <p:sp>
        <p:nvSpPr>
          <p:cNvPr id="15" name="TextBox 34"/>
          <p:cNvSpPr txBox="1"/>
          <p:nvPr/>
        </p:nvSpPr>
        <p:spPr>
          <a:xfrm>
            <a:off x="5712460" y="3963670"/>
            <a:ext cx="1118235" cy="922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5400" dirty="0">
                <a:solidFill>
                  <a:schemeClr val="bg1"/>
                </a:solidFill>
                <a:cs typeface="+mn-ea"/>
                <a:sym typeface="+mn-lt"/>
              </a:rPr>
              <a:t>0</a:t>
            </a:r>
            <a:endParaRPr lang="id-ID" sz="5400" dirty="0">
              <a:solidFill>
                <a:schemeClr val="bg1"/>
              </a:solidFill>
              <a:cs typeface="+mn-ea"/>
              <a:sym typeface="+mn-lt"/>
            </a:endParaRPr>
          </a:p>
        </p:txBody>
      </p:sp>
      <p:sp>
        <p:nvSpPr>
          <p:cNvPr id="43" name="矩形 42"/>
          <p:cNvSpPr/>
          <p:nvPr/>
        </p:nvSpPr>
        <p:spPr>
          <a:xfrm>
            <a:off x="2245360" y="1635760"/>
            <a:ext cx="2393315" cy="36830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a:cs typeface="+mn-ea"/>
                <a:sym typeface="+mn-lt"/>
              </a:rPr>
              <a:t>主要贡献</a:t>
            </a:r>
            <a:endParaRPr lang="zh-CN" altLang="en-US" b="1" dirty="0">
              <a:cs typeface="+mn-ea"/>
              <a:sym typeface="+mn-lt"/>
            </a:endParaRPr>
          </a:p>
        </p:txBody>
      </p:sp>
      <p:sp>
        <p:nvSpPr>
          <p:cNvPr id="46" name="Text Box 10"/>
          <p:cNvSpPr txBox="1">
            <a:spLocks noChangeArrowheads="1"/>
          </p:cNvSpPr>
          <p:nvPr/>
        </p:nvSpPr>
        <p:spPr bwMode="auto">
          <a:xfrm>
            <a:off x="2355850" y="2609215"/>
            <a:ext cx="8573135" cy="3015615"/>
          </a:xfrm>
          <a:prstGeom prst="rect">
            <a:avLst/>
          </a:prstGeom>
          <a:noFill/>
          <a:ln w="9525">
            <a:noFill/>
            <a:miter lim="800000"/>
          </a:ln>
        </p:spPr>
        <p:txBody>
          <a:bodyPr wrap="square" lIns="60960" tIns="30480" rIns="60960" bIns="3048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450975">
              <a:lnSpc>
                <a:spcPct val="150000"/>
              </a:lnSpc>
            </a:pPr>
            <a:r>
              <a:rPr lang="zh-CN" altLang="en-US" sz="1600" noProof="0" dirty="0">
                <a:ln>
                  <a:noFill/>
                </a:ln>
                <a:effectLst/>
                <a:uLnTx/>
                <a:uFillTx/>
                <a:cs typeface="+mn-ea"/>
                <a:sym typeface="+mn-lt"/>
              </a:rPr>
              <a:t>针对现有的平稳化方法会导致过度平稳化问题，限制</a:t>
            </a:r>
            <a:r>
              <a:rPr lang="en-US" altLang="zh-CN" sz="1600" noProof="0" dirty="0">
                <a:ln>
                  <a:noFill/>
                </a:ln>
                <a:effectLst/>
                <a:uLnTx/>
                <a:uFillTx/>
                <a:cs typeface="+mn-ea"/>
                <a:sym typeface="+mn-lt"/>
              </a:rPr>
              <a:t>transformer</a:t>
            </a:r>
            <a:r>
              <a:rPr lang="zh-CN" altLang="en-US" sz="1600" noProof="0" dirty="0">
                <a:ln>
                  <a:noFill/>
                </a:ln>
                <a:effectLst/>
                <a:uLnTx/>
                <a:uFillTx/>
                <a:cs typeface="+mn-ea"/>
                <a:sym typeface="+mn-lt"/>
              </a:rPr>
              <a:t>的预测能力，</a:t>
            </a:r>
            <a:r>
              <a:rPr lang="zh-CN" altLang="en-US" sz="1600" noProof="0" dirty="0">
                <a:ln>
                  <a:noFill/>
                </a:ln>
                <a:effectLst/>
                <a:uLnTx/>
                <a:uFillTx/>
                <a:cs typeface="+mn-ea"/>
                <a:sym typeface="+mn-lt"/>
              </a:rPr>
              <a:t>提炼出非平稳序列的预测能力。</a:t>
            </a:r>
            <a:endParaRPr lang="zh-CN" altLang="en-US" sz="1600" noProof="0" dirty="0">
              <a:ln>
                <a:noFill/>
              </a:ln>
              <a:effectLst/>
              <a:uLnTx/>
              <a:uFillTx/>
              <a:cs typeface="+mn-ea"/>
              <a:sym typeface="+mn-lt"/>
            </a:endParaRPr>
          </a:p>
          <a:p>
            <a:pPr defTabSz="1450975">
              <a:lnSpc>
                <a:spcPct val="150000"/>
              </a:lnSpc>
            </a:pPr>
            <a:endParaRPr lang="zh-CN" altLang="en-US" sz="1600" noProof="0" dirty="0">
              <a:ln>
                <a:noFill/>
              </a:ln>
              <a:effectLst/>
              <a:uLnTx/>
              <a:uFillTx/>
              <a:cs typeface="+mn-ea"/>
              <a:sym typeface="+mn-lt"/>
            </a:endParaRPr>
          </a:p>
          <a:p>
            <a:pPr defTabSz="1450975">
              <a:lnSpc>
                <a:spcPct val="150000"/>
              </a:lnSpc>
            </a:pPr>
            <a:r>
              <a:rPr lang="zh-CN" altLang="en-US" sz="1600" noProof="0" dirty="0">
                <a:ln>
                  <a:noFill/>
                </a:ln>
                <a:effectLst/>
                <a:uLnTx/>
                <a:uFillTx/>
                <a:cs typeface="+mn-ea"/>
                <a:sym typeface="+mn-lt"/>
              </a:rPr>
              <a:t>提出非平稳</a:t>
            </a:r>
            <a:r>
              <a:rPr lang="en-US" altLang="zh-CN" sz="1600" noProof="0" dirty="0">
                <a:ln>
                  <a:noFill/>
                </a:ln>
                <a:effectLst/>
                <a:uLnTx/>
                <a:uFillTx/>
                <a:cs typeface="+mn-ea"/>
                <a:sym typeface="+mn-lt"/>
              </a:rPr>
              <a:t>transformer</a:t>
            </a:r>
            <a:r>
              <a:rPr lang="zh-CN" altLang="en-US" sz="1600" noProof="0" dirty="0">
                <a:ln>
                  <a:noFill/>
                </a:ln>
                <a:effectLst/>
                <a:uLnTx/>
                <a:uFillTx/>
                <a:cs typeface="+mn-ea"/>
                <a:sym typeface="+mn-lt"/>
              </a:rPr>
              <a:t>作为一个通用框架，包括序列平稳化，使序列更可预测，并通过重新纳入原始序列的非平稳性来避免过度平稳化问题。</a:t>
            </a:r>
            <a:endParaRPr lang="zh-CN" altLang="en-US" sz="1600" noProof="0" dirty="0">
              <a:ln>
                <a:noFill/>
              </a:ln>
              <a:effectLst/>
              <a:uLnTx/>
              <a:uFillTx/>
              <a:cs typeface="+mn-ea"/>
              <a:sym typeface="+mn-lt"/>
            </a:endParaRPr>
          </a:p>
          <a:p>
            <a:pPr defTabSz="1450975">
              <a:lnSpc>
                <a:spcPct val="150000"/>
              </a:lnSpc>
            </a:pPr>
            <a:endParaRPr lang="zh-CN" altLang="en-US" sz="1600" noProof="0" dirty="0">
              <a:ln>
                <a:noFill/>
              </a:ln>
              <a:effectLst/>
              <a:uLnTx/>
              <a:uFillTx/>
              <a:cs typeface="+mn-ea"/>
              <a:sym typeface="+mn-lt"/>
            </a:endParaRPr>
          </a:p>
          <a:p>
            <a:pPr defTabSz="1450975">
              <a:lnSpc>
                <a:spcPct val="150000"/>
              </a:lnSpc>
            </a:pPr>
            <a:r>
              <a:rPr lang="zh-CN" altLang="en-US" sz="1600" noProof="0" dirty="0">
                <a:ln>
                  <a:noFill/>
                </a:ln>
                <a:effectLst/>
                <a:uLnTx/>
                <a:uFillTx/>
                <a:cs typeface="+mn-ea"/>
                <a:sym typeface="+mn-lt"/>
              </a:rPr>
              <a:t>所提出的新的</a:t>
            </a:r>
            <a:r>
              <a:rPr lang="en-US" altLang="zh-CN" sz="1600" noProof="0" dirty="0">
                <a:ln>
                  <a:noFill/>
                </a:ln>
                <a:effectLst/>
                <a:uLnTx/>
                <a:uFillTx/>
                <a:cs typeface="+mn-ea"/>
                <a:sym typeface="+mn-lt"/>
              </a:rPr>
              <a:t>transformer</a:t>
            </a:r>
            <a:r>
              <a:rPr lang="zh-CN" altLang="en-US" sz="1600" noProof="0" dirty="0">
                <a:ln>
                  <a:noFill/>
                </a:ln>
                <a:effectLst/>
                <a:uLnTx/>
                <a:uFillTx/>
                <a:cs typeface="+mn-ea"/>
                <a:sym typeface="+mn-lt"/>
              </a:rPr>
              <a:t>持续提高了4个主流</a:t>
            </a:r>
            <a:r>
              <a:rPr lang="en-US" altLang="zh-CN" sz="1600" noProof="0" dirty="0">
                <a:ln>
                  <a:noFill/>
                </a:ln>
                <a:effectLst/>
                <a:uLnTx/>
                <a:uFillTx/>
                <a:cs typeface="+mn-ea"/>
                <a:sym typeface="+mn-lt"/>
              </a:rPr>
              <a:t>transformer</a:t>
            </a:r>
            <a:r>
              <a:rPr lang="zh-CN" altLang="en-US" sz="1600" noProof="0" dirty="0">
                <a:ln>
                  <a:noFill/>
                </a:ln>
                <a:effectLst/>
                <a:uLnTx/>
                <a:uFillTx/>
                <a:cs typeface="+mn-ea"/>
                <a:sym typeface="+mn-lt"/>
              </a:rPr>
              <a:t>的性能（</a:t>
            </a:r>
            <a:r>
              <a:rPr lang="en-US" altLang="zh-CN" sz="1600" noProof="0" dirty="0">
                <a:ln>
                  <a:noFill/>
                </a:ln>
                <a:effectLst/>
                <a:uLnTx/>
                <a:uFillTx/>
                <a:cs typeface="+mn-ea"/>
                <a:sym typeface="+mn-lt"/>
              </a:rPr>
              <a:t>transformer</a:t>
            </a:r>
            <a:r>
              <a:rPr lang="zh-CN" altLang="en-US" sz="1600" noProof="0" dirty="0">
                <a:ln>
                  <a:noFill/>
                </a:ln>
                <a:effectLst/>
                <a:uLnTx/>
                <a:uFillTx/>
                <a:cs typeface="+mn-ea"/>
                <a:sym typeface="+mn-lt"/>
              </a:rPr>
              <a:t>、</a:t>
            </a:r>
            <a:r>
              <a:rPr lang="en-US" altLang="zh-CN" sz="1600" noProof="0" dirty="0">
                <a:ln>
                  <a:noFill/>
                </a:ln>
                <a:effectLst/>
                <a:uLnTx/>
                <a:uFillTx/>
                <a:cs typeface="+mn-ea"/>
                <a:sym typeface="+mn-lt"/>
              </a:rPr>
              <a:t>informer</a:t>
            </a:r>
            <a:r>
              <a:rPr lang="zh-CN" altLang="en-US" sz="1600" noProof="0" dirty="0">
                <a:ln>
                  <a:noFill/>
                </a:ln>
                <a:effectLst/>
                <a:uLnTx/>
                <a:uFillTx/>
                <a:cs typeface="+mn-ea"/>
                <a:sym typeface="+mn-lt"/>
              </a:rPr>
              <a:t>、</a:t>
            </a:r>
            <a:r>
              <a:rPr lang="en-US" altLang="zh-CN" sz="1600" noProof="0" dirty="0">
                <a:ln>
                  <a:noFill/>
                </a:ln>
                <a:effectLst/>
                <a:uLnTx/>
                <a:uFillTx/>
                <a:cs typeface="+mn-ea"/>
                <a:sym typeface="+mn-lt"/>
              </a:rPr>
              <a:t>reformer</a:t>
            </a:r>
            <a:r>
              <a:rPr lang="zh-CN" altLang="en-US" sz="1600" noProof="0" dirty="0">
                <a:ln>
                  <a:noFill/>
                </a:ln>
                <a:effectLst/>
                <a:uLnTx/>
                <a:uFillTx/>
                <a:cs typeface="+mn-ea"/>
                <a:sym typeface="+mn-lt"/>
              </a:rPr>
              <a:t>、</a:t>
            </a:r>
            <a:r>
              <a:rPr lang="en-US" altLang="zh-CN" sz="1600" noProof="0" dirty="0">
                <a:ln>
                  <a:noFill/>
                </a:ln>
                <a:effectLst/>
                <a:uLnTx/>
                <a:uFillTx/>
                <a:cs typeface="+mn-ea"/>
                <a:sym typeface="+mn-lt"/>
              </a:rPr>
              <a:t>autoformer</a:t>
            </a:r>
            <a:r>
              <a:rPr lang="zh-CN" altLang="en-US" sz="1600" noProof="0" dirty="0">
                <a:ln>
                  <a:noFill/>
                </a:ln>
                <a:effectLst/>
                <a:uLnTx/>
                <a:uFillTx/>
                <a:cs typeface="+mn-ea"/>
                <a:sym typeface="+mn-lt"/>
              </a:rPr>
              <a:t>）。</a:t>
            </a:r>
            <a:endParaRPr lang="zh-CN" altLang="en-US" sz="1600" noProof="0" dirty="0">
              <a:ln>
                <a:noFill/>
              </a:ln>
              <a:effectLst/>
              <a:uLnTx/>
              <a:uFillTx/>
              <a:cs typeface="+mn-ea"/>
              <a:sym typeface="+mn-lt"/>
            </a:endParaRPr>
          </a:p>
        </p:txBody>
      </p:sp>
      <p:grpSp>
        <p:nvGrpSpPr>
          <p:cNvPr id="50" name="组合 49"/>
          <p:cNvGrpSpPr/>
          <p:nvPr/>
        </p:nvGrpSpPr>
        <p:grpSpPr>
          <a:xfrm>
            <a:off x="748244" y="776125"/>
            <a:ext cx="352439" cy="299049"/>
            <a:chOff x="4468761" y="1799303"/>
            <a:chExt cx="914400" cy="516194"/>
          </a:xfrm>
          <a:solidFill>
            <a:schemeClr val="accent1">
              <a:lumMod val="20000"/>
              <a:lumOff val="80000"/>
            </a:schemeClr>
          </a:solidFill>
        </p:grpSpPr>
        <p:sp>
          <p:nvSpPr>
            <p:cNvPr id="51" name="矩形 50"/>
            <p:cNvSpPr/>
            <p:nvPr/>
          </p:nvSpPr>
          <p:spPr>
            <a:xfrm>
              <a:off x="4468761" y="1799303"/>
              <a:ext cx="914400" cy="1149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52" name="矩形 51"/>
            <p:cNvSpPr/>
            <p:nvPr/>
          </p:nvSpPr>
          <p:spPr>
            <a:xfrm>
              <a:off x="4468761" y="1999942"/>
              <a:ext cx="914400" cy="1149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53" name="矩形 52"/>
            <p:cNvSpPr/>
            <p:nvPr/>
          </p:nvSpPr>
          <p:spPr>
            <a:xfrm>
              <a:off x="4468761" y="2200580"/>
              <a:ext cx="914400" cy="1149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sp>
        <p:nvSpPr>
          <p:cNvPr id="54" name="Footer Text"/>
          <p:cNvSpPr txBox="1"/>
          <p:nvPr/>
        </p:nvSpPr>
        <p:spPr>
          <a:xfrm>
            <a:off x="1343247" y="710205"/>
            <a:ext cx="3295624" cy="430530"/>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dirty="0">
                <a:cs typeface="+mn-ea"/>
                <a:sym typeface="+mn-lt"/>
              </a:rPr>
              <a:t>相关工作</a:t>
            </a:r>
            <a:endParaRPr lang="zh-CN" altLang="en-US" sz="2800" dirty="0">
              <a:cs typeface="+mn-ea"/>
              <a:sym typeface="+mn-lt"/>
            </a:endParaRPr>
          </a:p>
        </p:txBody>
      </p:sp>
      <p:sp>
        <p:nvSpPr>
          <p:cNvPr id="32" name="左大括号 31"/>
          <p:cNvSpPr/>
          <p:nvPr>
            <p:custDataLst>
              <p:tags r:id="rId1"/>
            </p:custDataLst>
          </p:nvPr>
        </p:nvSpPr>
        <p:spPr>
          <a:xfrm>
            <a:off x="2099310" y="2794000"/>
            <a:ext cx="233045" cy="26803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p:cNvSpPr/>
          <p:nvPr/>
        </p:nvSpPr>
        <p:spPr>
          <a:xfrm>
            <a:off x="4921405" y="2577273"/>
            <a:ext cx="2349190" cy="46755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3200" b="1" dirty="0">
                <a:cs typeface="+mn-ea"/>
                <a:sym typeface="+mn-lt"/>
              </a:rPr>
              <a:t>PART 03</a:t>
            </a:r>
            <a:endParaRPr lang="zh-CN" altLang="en-US" sz="3200" b="1" dirty="0">
              <a:cs typeface="+mn-ea"/>
              <a:sym typeface="+mn-lt"/>
            </a:endParaRPr>
          </a:p>
        </p:txBody>
      </p:sp>
      <p:sp>
        <p:nvSpPr>
          <p:cNvPr id="5" name="Footer Text"/>
          <p:cNvSpPr txBox="1"/>
          <p:nvPr/>
        </p:nvSpPr>
        <p:spPr>
          <a:xfrm>
            <a:off x="2613025" y="3282950"/>
            <a:ext cx="8862695" cy="553720"/>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600" b="1" dirty="0">
                <a:cs typeface="+mn-ea"/>
                <a:sym typeface="+mn-lt"/>
              </a:rPr>
              <a:t>Non-stationary Transformerstransformer</a:t>
            </a:r>
            <a:endParaRPr lang="en-US" altLang="zh-CN" sz="3600" b="1" dirty="0">
              <a:cs typeface="+mn-ea"/>
              <a:sym typeface="+mn-lt"/>
            </a:endParaRPr>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 name="KSO_WM_UNIT_PLACING_PICTURE_USER_VIEWPORT" val="{&quot;height&quot;:3690,&quot;width&quot;:11880}"/>
</p:tagLst>
</file>

<file path=ppt/tags/tag28.xml><?xml version="1.0" encoding="utf-8"?>
<p:tagLst xmlns:p="http://schemas.openxmlformats.org/presentationml/2006/main">
  <p:tag name="KSO_WPP_MARK_KEY" val="519a6ca1-1462-4d18-ab49-2258927e3b67"/>
  <p:tag name="COMMONDATA" val="eyJjb3VudCI6MjMsImhkaWQiOiJiOTkzYTc3OWU2NjhjMjExNjQ0MTljYTRjNjAxNDY2NCIsInVzZXJDb3VudCI6MjN9"/>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rgbClr val="000000"/>
      </a:dk1>
      <a:lt1>
        <a:srgbClr val="FFFFFF"/>
      </a:lt1>
      <a:dk2>
        <a:srgbClr val="778495"/>
      </a:dk2>
      <a:lt2>
        <a:srgbClr val="F0F0F0"/>
      </a:lt2>
      <a:accent1>
        <a:srgbClr val="005FA5"/>
      </a:accent1>
      <a:accent2>
        <a:srgbClr val="D52323"/>
      </a:accent2>
      <a:accent3>
        <a:srgbClr val="5596BE"/>
      </a:accent3>
      <a:accent4>
        <a:srgbClr val="DC4646"/>
      </a:accent4>
      <a:accent5>
        <a:srgbClr val="82AACD"/>
      </a:accent5>
      <a:accent6>
        <a:srgbClr val="E68C8C"/>
      </a:accent6>
      <a:hlink>
        <a:srgbClr val="005FA5"/>
      </a:hlink>
      <a:folHlink>
        <a:srgbClr val="BFBFBF"/>
      </a:folHlink>
    </a:clrScheme>
    <a:fontScheme name="2hzfxry5">
      <a:majorFont>
        <a:latin typeface="AvantGarde Bk BT"/>
        <a:ea typeface="幼圆"/>
        <a:cs typeface=""/>
      </a:majorFont>
      <a:minorFont>
        <a:latin typeface="AvantGarde Bk BT"/>
        <a:ea typeface="幼圆"/>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幼圆"/>
        <a:ea typeface=""/>
        <a:cs typeface=""/>
        <a:font script="Jpan" typeface="游ゴシック"/>
        <a:font script="Hang" typeface="맑은 고딕"/>
        <a:font script="Hans" typeface="幼圆"/>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幼圆"/>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vantGarde Bk BT"/>
        <a:ea typeface=""/>
        <a:cs typeface=""/>
        <a:font script="Jpan" typeface="ＭＳ Ｐゴシック"/>
        <a:font script="Hang" typeface="맑은 고딕"/>
        <a:font script="Hans" typeface="幼圆"/>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005FA5"/>
    </a:accent1>
    <a:accent2>
      <a:srgbClr val="D52323"/>
    </a:accent2>
    <a:accent3>
      <a:srgbClr val="5596BE"/>
    </a:accent3>
    <a:accent4>
      <a:srgbClr val="DC4646"/>
    </a:accent4>
    <a:accent5>
      <a:srgbClr val="82AACD"/>
    </a:accent5>
    <a:accent6>
      <a:srgbClr val="E68C8C"/>
    </a:accent6>
    <a:hlink>
      <a:srgbClr val="005FA5"/>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0</TotalTime>
  <Words>3284</Words>
  <Application>WPS 演示</Application>
  <PresentationFormat>宽屏</PresentationFormat>
  <Paragraphs>226</Paragraphs>
  <Slides>21</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vt:i4>
      </vt:variant>
    </vt:vector>
  </HeadingPairs>
  <TitlesOfParts>
    <vt:vector size="32" baseType="lpstr">
      <vt:lpstr>Arial</vt:lpstr>
      <vt:lpstr>宋体</vt:lpstr>
      <vt:lpstr>Wingdings</vt:lpstr>
      <vt:lpstr>幼圆</vt:lpstr>
      <vt:lpstr>AvantGarde Bk BT</vt:lpstr>
      <vt:lpstr>Yu Gothic UI Semilight</vt:lpstr>
      <vt:lpstr>微软雅黑</vt:lpstr>
      <vt:lpstr>Arial Unicode MS</vt:lpstr>
      <vt:lpstr>Montserrat</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姚米多</dc:creator>
  <cp:lastModifiedBy>licht und schatten</cp:lastModifiedBy>
  <cp:revision>38</cp:revision>
  <dcterms:created xsi:type="dcterms:W3CDTF">2021-02-09T14:00:00Z</dcterms:created>
  <dcterms:modified xsi:type="dcterms:W3CDTF">2023-05-31T06:03:11Z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KSOTemplateUUID">
    <vt:lpwstr>v1.0_mb_zsGVZEXrJyLvs/h23AKHpQ==</vt:lpwstr>
  </property>
  <property fmtid="{D5CDD505-2E9C-101B-9397-08002B2CF9AE}" pid="4" name="ICV">
    <vt:lpwstr>26C810EABC374034A1824895F473098D_13</vt:lpwstr>
  </property>
</Properties>
</file>