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5"/>
  </p:notesMasterIdLst>
  <p:sldIdLst>
    <p:sldId id="256" r:id="rId4"/>
    <p:sldId id="336" r:id="rId6"/>
    <p:sldId id="257" r:id="rId7"/>
    <p:sldId id="258" r:id="rId8"/>
    <p:sldId id="304" r:id="rId9"/>
    <p:sldId id="307" r:id="rId10"/>
    <p:sldId id="306" r:id="rId11"/>
    <p:sldId id="308" r:id="rId12"/>
    <p:sldId id="259" r:id="rId13"/>
    <p:sldId id="309" r:id="rId14"/>
    <p:sldId id="310" r:id="rId15"/>
    <p:sldId id="311" r:id="rId16"/>
    <p:sldId id="262" r:id="rId17"/>
    <p:sldId id="260" r:id="rId18"/>
    <p:sldId id="313" r:id="rId19"/>
    <p:sldId id="312" r:id="rId20"/>
    <p:sldId id="314" r:id="rId21"/>
    <p:sldId id="268" r:id="rId22"/>
    <p:sldId id="315" r:id="rId23"/>
    <p:sldId id="316" r:id="rId24"/>
    <p:sldId id="318" r:id="rId25"/>
    <p:sldId id="322" r:id="rId26"/>
    <p:sldId id="324" r:id="rId27"/>
    <p:sldId id="328" r:id="rId28"/>
    <p:sldId id="329" r:id="rId29"/>
    <p:sldId id="330" r:id="rId30"/>
    <p:sldId id="331" r:id="rId31"/>
    <p:sldId id="332" r:id="rId32"/>
    <p:sldId id="333" r:id="rId33"/>
    <p:sldId id="337" r:id="rId34"/>
    <p:sldId id="339" r:id="rId35"/>
    <p:sldId id="34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6" y="30"/>
      </p:cViewPr>
      <p:guideLst>
        <p:guide orient="horz" pos="218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0" y="0"/>
            <a:ext cx="0" cy="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EFDD078-3C6F-4E14-819B-6A0F2662DFEF}"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EFDD078-3C6F-4E14-819B-6A0F2662DFEF}"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EFDD078-3C6F-4E14-819B-6A0F2662DFEF}" type="slidenum">
              <a:rPr lang="zh-CN"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EFDD078-3C6F-4E14-819B-6A0F2662DFEF}"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Lst>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4.png"/><Relationship Id="rId6" Type="http://schemas.openxmlformats.org/officeDocument/2006/relationships/image" Target="../media/image3.png"/><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p:cNvSpPr>
            <a:spLocks noGrp="1"/>
          </p:cNvSpPr>
          <p:nvPr>
            <p:ph type="dt" sz="half" idx="4294967295"/>
          </p:nvPr>
        </p:nvSpPr>
        <p:spPr>
          <a:xfrm>
            <a:off x="838200" y="13468350"/>
            <a:ext cx="2743200" cy="365125"/>
          </a:xfrm>
          <a:prstGeom prst="rect">
            <a:avLst/>
          </a:prstGeom>
        </p:spPr>
        <p:txBody>
          <a:bodyPr/>
          <a:lstStyle/>
          <a:p>
            <a:fld id="{F151A501-BF72-4E12-92EE-DBF4E3947B3D}" type="datetimeFigureOut">
              <a:rPr lang="zh-CN" altLang="en-US">
                <a:latin typeface="思源等宽 N"/>
              </a:rPr>
            </a:fld>
            <a:endParaRPr lang="zh-CN" altLang="en-US">
              <a:latin typeface="思源等宽 N"/>
            </a:endParaRPr>
          </a:p>
        </p:txBody>
      </p:sp>
      <p:sp>
        <p:nvSpPr>
          <p:cNvPr id="25" name="页脚占位符 4"/>
          <p:cNvSpPr>
            <a:spLocks noGrp="1"/>
          </p:cNvSpPr>
          <p:nvPr>
            <p:ph type="ftr" sz="quarter" idx="4294967295"/>
          </p:nvPr>
        </p:nvSpPr>
        <p:spPr>
          <a:xfrm>
            <a:off x="4038600" y="13468350"/>
            <a:ext cx="4114800" cy="365125"/>
          </a:xfrm>
          <a:prstGeom prst="rect">
            <a:avLst/>
          </a:prstGeom>
        </p:spPr>
        <p:txBody>
          <a:bodyPr/>
          <a:lstStyle/>
          <a:p/>
        </p:txBody>
      </p:sp>
      <p:sp>
        <p:nvSpPr>
          <p:cNvPr id="26" name="灯片编号占位符 5"/>
          <p:cNvSpPr>
            <a:spLocks noGrp="1"/>
          </p:cNvSpPr>
          <p:nvPr>
            <p:ph type="sldNum" sz="quarter" idx="4294967295"/>
          </p:nvPr>
        </p:nvSpPr>
        <p:spPr>
          <a:xfrm>
            <a:off x="8610600" y="13468350"/>
            <a:ext cx="2743200" cy="365125"/>
          </a:xfrm>
          <a:prstGeom prst="rect">
            <a:avLst/>
          </a:prstGeom>
        </p:spPr>
        <p:txBody>
          <a:bodyPr/>
          <a:lstStyle/>
          <a:p>
            <a:fld id="{D2C6BE57-22F4-4F2B-8445-09D3E815F71E}" type="slidenum">
              <a:rPr lang="zh-CN" altLang="en-US">
                <a:latin typeface="思源等宽 N"/>
              </a:rPr>
            </a:fld>
            <a:endParaRPr lang="zh-CN" altLang="en-US">
              <a:latin typeface="思源等宽 N"/>
            </a:endParaRPr>
          </a:p>
        </p:txBody>
      </p:sp>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7" name="文本框 6"/>
          <p:cNvSpPr txBox="1"/>
          <p:nvPr/>
        </p:nvSpPr>
        <p:spPr>
          <a:xfrm>
            <a:off x="1230340" y="2996480"/>
            <a:ext cx="9721079" cy="1654211"/>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7200">
                <a:solidFill>
                  <a:srgbClr val="1C4372"/>
                </a:solidFill>
                <a:latin typeface="思源等宽 N"/>
                <a:ea typeface="微软雅黑" panose="020B0503020204020204" pitchFamily="34" charset="-122"/>
              </a:rPr>
              <a:t>组会汇报</a:t>
            </a:r>
            <a:endParaRPr lang="zh-CN" altLang="en-US" sz="7200">
              <a:solidFill>
                <a:srgbClr val="1C4372"/>
              </a:solidFill>
              <a:latin typeface="思源等宽 N"/>
              <a:ea typeface="微软雅黑" panose="020B0503020204020204" pitchFamily="34" charset="-122"/>
            </a:endParaRPr>
          </a:p>
        </p:txBody>
      </p:sp>
      <p:sp>
        <p:nvSpPr>
          <p:cNvPr id="12" name="矩形: 圆顶角 11"/>
          <p:cNvSpPr/>
          <p:nvPr/>
        </p:nvSpPr>
        <p:spPr>
          <a:xfrm rot="10800000">
            <a:off x="5047737" y="219528"/>
            <a:ext cx="2086286" cy="2674094"/>
          </a:xfrm>
          <a:prstGeom prst="round2SameRect">
            <a:avLst>
              <a:gd name="adj1" fmla="val 50000"/>
              <a:gd name="adj2" fmla="val 0"/>
            </a:avLst>
          </a:prstGeom>
          <a:solidFill>
            <a:srgbClr val="1C4372"/>
          </a:solidFill>
          <a:ln>
            <a:noFill/>
          </a:ln>
          <a:effectLst>
            <a:outerShdw blurRad="50800" dist="38100" dir="16200000" sx="99000" sy="99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grpSp>
        <p:nvGrpSpPr>
          <p:cNvPr id="13" name="组合 12"/>
          <p:cNvGrpSpPr/>
          <p:nvPr/>
        </p:nvGrpSpPr>
        <p:grpSpPr>
          <a:xfrm>
            <a:off x="5418970" y="1224565"/>
            <a:ext cx="1354060" cy="1356796"/>
            <a:chOff x="10265088" y="255018"/>
            <a:chExt cx="1570606" cy="1573782"/>
          </a:xfrm>
        </p:grpSpPr>
        <p:grpSp>
          <p:nvGrpSpPr>
            <p:cNvPr id="14" name="Group 32"/>
            <p:cNvGrpSpPr/>
            <p:nvPr/>
          </p:nvGrpSpPr>
          <p:grpSpPr>
            <a:xfrm>
              <a:off x="10265088" y="255018"/>
              <a:ext cx="1570606" cy="1573782"/>
              <a:chOff x="3692576" y="1742634"/>
              <a:chExt cx="2790379" cy="2796023"/>
            </a:xfrm>
          </p:grpSpPr>
          <p:grpSp>
            <p:nvGrpSpPr>
              <p:cNvPr id="20" name="组合 79"/>
              <p:cNvGrpSpPr/>
              <p:nvPr/>
            </p:nvGrpSpPr>
            <p:grpSpPr>
              <a:xfrm>
                <a:off x="3692576" y="1742634"/>
                <a:ext cx="2790379" cy="2796023"/>
                <a:chOff x="6379729" y="2488774"/>
                <a:chExt cx="2513016" cy="2513016"/>
              </a:xfrm>
            </p:grpSpPr>
            <p:sp>
              <p:nvSpPr>
                <p:cNvPr id="22"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23"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BFBFBF"/>
                    </a:gs>
                  </a:gsLst>
                  <a:lin ang="2700000" scaled="1"/>
                  <a:tileRect/>
                </a:gradFill>
                <a:ln w="25400" cap="flat" cmpd="sng" algn="ctr">
                  <a:noFill/>
                  <a:prstDash val="solid"/>
                </a:ln>
                <a:effectLst>
                  <a:softEdge rad="0"/>
                </a:effectLst>
              </p:spPr>
              <p:txBody>
                <a:bodyPr anchor="ctr"/>
                <a:lstStyle>
                  <a:defPPr>
                    <a:defRPr lang="zh-CN"/>
                  </a:defPPr>
                  <a:lvl1pPr marL="0" algn="l" defTabSz="914400" rtl="0" eaLnBrk="0" latinLnBrk="0" hangingPunct="0">
                    <a:defRPr sz="1800" kern="1200">
                      <a:solidFill>
                        <a:schemeClr val="tx1"/>
                      </a:solidFill>
                      <a:latin typeface="Arial" panose="020B0604020202020204" pitchFamily="34" charset="0"/>
                      <a:ea typeface="宋体" pitchFamily="2" charset="-122"/>
                      <a:cs typeface="+mn-cs"/>
                    </a:defRPr>
                  </a:lvl1pPr>
                  <a:lvl2pPr marL="742950" indent="-285750" algn="l" defTabSz="914400" rtl="0" eaLnBrk="0" latinLnBrk="0" hangingPunct="0">
                    <a:defRPr sz="1800" kern="1200">
                      <a:solidFill>
                        <a:schemeClr val="tx1"/>
                      </a:solidFill>
                      <a:latin typeface="Arial" panose="020B0604020202020204" pitchFamily="34" charset="0"/>
                      <a:ea typeface="宋体" pitchFamily="2" charset="-122"/>
                      <a:cs typeface="+mn-cs"/>
                    </a:defRPr>
                  </a:lvl2pPr>
                  <a:lvl3pPr marL="1143000" indent="-228600" algn="l" defTabSz="914400" rtl="0" eaLnBrk="0" latinLnBrk="0" hangingPunct="0">
                    <a:defRPr sz="1800" kern="1200">
                      <a:solidFill>
                        <a:schemeClr val="tx1"/>
                      </a:solidFill>
                      <a:latin typeface="Arial" panose="020B0604020202020204" pitchFamily="34" charset="0"/>
                      <a:ea typeface="宋体" pitchFamily="2" charset="-122"/>
                      <a:cs typeface="+mn-cs"/>
                    </a:defRPr>
                  </a:lvl3pPr>
                  <a:lvl4pPr marL="1600200" indent="-228600" algn="l" defTabSz="914400" rtl="0" eaLnBrk="0" latinLnBrk="0" hangingPunct="0">
                    <a:defRPr sz="1800" kern="1200">
                      <a:solidFill>
                        <a:schemeClr val="tx1"/>
                      </a:solidFill>
                      <a:latin typeface="Arial" panose="020B0604020202020204" pitchFamily="34" charset="0"/>
                      <a:ea typeface="宋体" pitchFamily="2" charset="-122"/>
                      <a:cs typeface="+mn-cs"/>
                    </a:defRPr>
                  </a:lvl4pPr>
                  <a:lvl5pPr marL="2057400" indent="-228600" algn="l" defTabSz="914400" rtl="0" eaLnBrk="0" latinLnBrk="0" hangingPunct="0">
                    <a:defRPr sz="1800" kern="1200">
                      <a:solidFill>
                        <a:schemeClr val="tx1"/>
                      </a:solidFill>
                      <a:latin typeface="Arial" panose="020B0604020202020204" pitchFamily="34" charset="0"/>
                      <a:ea typeface="宋体" pitchFamily="2" charset="-122"/>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itchFamily="2" charset="-122"/>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itchFamily="2" charset="-122"/>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itchFamily="2" charset="-122"/>
                      <a:cs typeface="+mn-cs"/>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p:txBody>
            </p:sp>
          </p:grpSp>
          <p:sp>
            <p:nvSpPr>
              <p:cNvPr id="21" name="椭圆 80"/>
              <p:cNvSpPr/>
              <p:nvPr/>
            </p:nvSpPr>
            <p:spPr>
              <a:xfrm>
                <a:off x="4101618" y="2137562"/>
                <a:ext cx="2016471" cy="2020558"/>
              </a:xfrm>
              <a:prstGeom prst="ellipse">
                <a:avLst/>
              </a:prstGeom>
              <a:solidFill>
                <a:srgbClr val="1C4372"/>
              </a:solidFill>
              <a:ln w="25400" cap="flat" cmpd="sng" algn="ctr">
                <a:noFill/>
                <a:prstDash val="solid"/>
              </a:ln>
              <a:effectLst>
                <a:innerShdw blurRad="63500" dist="25400" dir="18660000">
                  <a:prstClr val="black">
                    <a:alpha val="35000"/>
                  </a:prstClr>
                </a:innerShdw>
              </a:effectLst>
            </p:spPr>
            <p:txBody>
              <a:bodyPr anchor="ctr"/>
              <a:lstStyle>
                <a:defPPr>
                  <a:defRPr lang="zh-CN"/>
                </a:defPPr>
                <a:lvl1pPr marL="0" algn="l" defTabSz="914400" rtl="0" eaLnBrk="0" latinLnBrk="0" hangingPunct="0">
                  <a:defRPr sz="1800" kern="1200">
                    <a:solidFill>
                      <a:schemeClr val="tx1"/>
                    </a:solidFill>
                    <a:latin typeface="Arial" panose="020B0604020202020204" pitchFamily="34" charset="0"/>
                    <a:ea typeface="宋体" pitchFamily="2" charset="-122"/>
                    <a:cs typeface="+mn-cs"/>
                  </a:defRPr>
                </a:lvl1pPr>
                <a:lvl2pPr marL="742950" indent="-285750" algn="l" defTabSz="914400" rtl="0" eaLnBrk="0" latinLnBrk="0" hangingPunct="0">
                  <a:defRPr sz="1800" kern="1200">
                    <a:solidFill>
                      <a:schemeClr val="tx1"/>
                    </a:solidFill>
                    <a:latin typeface="Arial" panose="020B0604020202020204" pitchFamily="34" charset="0"/>
                    <a:ea typeface="宋体" pitchFamily="2" charset="-122"/>
                    <a:cs typeface="+mn-cs"/>
                  </a:defRPr>
                </a:lvl2pPr>
                <a:lvl3pPr marL="1143000" indent="-228600" algn="l" defTabSz="914400" rtl="0" eaLnBrk="0" latinLnBrk="0" hangingPunct="0">
                  <a:defRPr sz="1800" kern="1200">
                    <a:solidFill>
                      <a:schemeClr val="tx1"/>
                    </a:solidFill>
                    <a:latin typeface="Arial" panose="020B0604020202020204" pitchFamily="34" charset="0"/>
                    <a:ea typeface="宋体" pitchFamily="2" charset="-122"/>
                    <a:cs typeface="+mn-cs"/>
                  </a:defRPr>
                </a:lvl3pPr>
                <a:lvl4pPr marL="1600200" indent="-228600" algn="l" defTabSz="914400" rtl="0" eaLnBrk="0" latinLnBrk="0" hangingPunct="0">
                  <a:defRPr sz="1800" kern="1200">
                    <a:solidFill>
                      <a:schemeClr val="tx1"/>
                    </a:solidFill>
                    <a:latin typeface="Arial" panose="020B0604020202020204" pitchFamily="34" charset="0"/>
                    <a:ea typeface="宋体" pitchFamily="2" charset="-122"/>
                    <a:cs typeface="+mn-cs"/>
                  </a:defRPr>
                </a:lvl4pPr>
                <a:lvl5pPr marL="2057400" indent="-228600" algn="l" defTabSz="914400" rtl="0" eaLnBrk="0" latinLnBrk="0" hangingPunct="0">
                  <a:defRPr sz="1800" kern="1200">
                    <a:solidFill>
                      <a:schemeClr val="tx1"/>
                    </a:solidFill>
                    <a:latin typeface="Arial" panose="020B0604020202020204" pitchFamily="34" charset="0"/>
                    <a:ea typeface="宋体" pitchFamily="2" charset="-122"/>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itchFamily="2" charset="-122"/>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itchFamily="2" charset="-122"/>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itchFamily="2" charset="-122"/>
                    <a:cs typeface="+mn-cs"/>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p:txBody>
          </p:sp>
        </p:grpSp>
        <p:grpSp>
          <p:nvGrpSpPr>
            <p:cNvPr id="15" name="组合 14"/>
            <p:cNvGrpSpPr/>
            <p:nvPr/>
          </p:nvGrpSpPr>
          <p:grpSpPr>
            <a:xfrm>
              <a:off x="10638670" y="749095"/>
              <a:ext cx="823442" cy="585626"/>
              <a:chOff x="1743075" y="720725"/>
              <a:chExt cx="5573713" cy="3963988"/>
            </a:xfrm>
            <a:solidFill>
              <a:schemeClr val="bg1"/>
            </a:solidFill>
          </p:grpSpPr>
          <p:sp>
            <p:nvSpPr>
              <p:cNvPr id="16" name="Freeform 27"/>
              <p:cNvSpPr/>
              <p:nvPr/>
            </p:nvSpPr>
            <p:spPr>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17" name="Freeform 28"/>
              <p:cNvSpPr/>
              <p:nvPr/>
            </p:nvSpPr>
            <p:spPr>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18" name="Freeform 29"/>
              <p:cNvSpPr/>
              <p:nvPr/>
            </p:nvSpPr>
            <p:spPr>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19" name="Freeform 30"/>
              <p:cNvSpPr/>
              <p:nvPr/>
            </p:nvSpPr>
            <p:spPr>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grpSp>
      </p:grpSp>
      <p:sp>
        <p:nvSpPr>
          <p:cNvPr id="2" name="文本框 1"/>
          <p:cNvSpPr txBox="1"/>
          <p:nvPr/>
        </p:nvSpPr>
        <p:spPr>
          <a:xfrm>
            <a:off x="1062700" y="4580805"/>
            <a:ext cx="9721079" cy="1654211"/>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a:ln/>
                <a:solidFill>
                  <a:schemeClr val="tx1"/>
                </a:solidFill>
                <a:effectLst>
                  <a:outerShdw blurRad="38100" dist="19050" dir="2700000" algn="tl" rotWithShape="0">
                    <a:schemeClr val="dk1">
                      <a:alpha val="40000"/>
                      <a:alpha val="40000"/>
                    </a:schemeClr>
                  </a:outerShdw>
                </a:effectLst>
                <a:latin typeface="思源等宽 N"/>
                <a:ea typeface="微软雅黑" panose="020B0503020204020204" pitchFamily="34" charset="-122"/>
              </a:rPr>
              <a:t>TranAD：用于多变量时间序列数据异常检测的深度转换器网络</a:t>
            </a:r>
            <a:endParaRPr lang="zh-CN" altLang="en-US" sz="3200">
              <a:ln/>
              <a:solidFill>
                <a:schemeClr val="tx1"/>
              </a:solidFill>
              <a:effectLst>
                <a:outerShdw blurRad="38100" dist="19050" dir="2700000" algn="tl" rotWithShape="0">
                  <a:schemeClr val="dk1">
                    <a:alpha val="40000"/>
                    <a:alpha val="40000"/>
                  </a:schemeClr>
                </a:outerShdw>
              </a:effectLst>
              <a:latin typeface="思源等宽 N"/>
              <a:ea typeface="微软雅黑" panose="020B0503020204020204" pitchFamily="34"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50" name="圆角淘宝网Chenying0907出品 39"/>
          <p:cNvSpPr/>
          <p:nvPr/>
        </p:nvSpPr>
        <p:spPr>
          <a:xfrm>
            <a:off x="1287145" y="1417320"/>
            <a:ext cx="84455" cy="1698625"/>
          </a:xfrm>
          <a:prstGeom prst="roundRect">
            <a:avLst>
              <a:gd name="adj" fmla="val 50000"/>
            </a:avLst>
          </a:prstGeom>
          <a:solidFill>
            <a:srgbClr val="1C43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lstStyle/>
          <a:p/>
        </p:txBody>
      </p:sp>
      <p:sp>
        <p:nvSpPr>
          <p:cNvPr id="54" name="椭圆 21"/>
          <p:cNvSpPr/>
          <p:nvPr/>
        </p:nvSpPr>
        <p:spPr>
          <a:xfrm>
            <a:off x="588908" y="417391"/>
            <a:ext cx="621956" cy="621958"/>
          </a:xfrm>
          <a:prstGeom prst="ellipse">
            <a:avLst/>
          </a:prstGeom>
          <a:solidFill>
            <a:srgbClr val="1B44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55" name="矩形 23"/>
          <p:cNvSpPr/>
          <p:nvPr/>
        </p:nvSpPr>
        <p:spPr>
          <a:xfrm>
            <a:off x="1287320" y="332656"/>
            <a:ext cx="10569319" cy="732252"/>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zh-CN" altLang="en-US" sz="2400">
                <a:solidFill>
                  <a:srgbClr val="1C4372"/>
                </a:solidFill>
                <a:latin typeface="思源等宽 N"/>
                <a:ea typeface="微软雅黑" panose="020B0503020204020204" pitchFamily="34" charset="-122"/>
              </a:rPr>
              <a:t>现有方法以及存在的问题（深度学习</a:t>
            </a:r>
            <a:r>
              <a:rPr lang="zh-CN" altLang="en-US" sz="2400">
                <a:solidFill>
                  <a:srgbClr val="1C4372"/>
                </a:solidFill>
                <a:latin typeface="思源等宽 N"/>
                <a:ea typeface="微软雅黑" panose="020B0503020204020204" pitchFamily="34" charset="-122"/>
              </a:rPr>
              <a:t>方法）</a:t>
            </a:r>
            <a:endParaRPr lang="zh-CN" altLang="en-US" sz="2400">
              <a:solidFill>
                <a:srgbClr val="1C4372"/>
              </a:solidFill>
              <a:latin typeface="思源等宽 N"/>
              <a:ea typeface="微软雅黑" panose="020B0503020204020204" pitchFamily="34" charset="-122"/>
            </a:endParaRPr>
          </a:p>
        </p:txBody>
      </p:sp>
      <p:sp>
        <p:nvSpPr>
          <p:cNvPr id="2" name="淘宝网Chenying0907出品 36"/>
          <p:cNvSpPr/>
          <p:nvPr/>
        </p:nvSpPr>
        <p:spPr>
          <a:xfrm>
            <a:off x="1631614" y="1485169"/>
            <a:ext cx="9376918" cy="1476375"/>
          </a:xfrm>
          <a:prstGeom prst="rect">
            <a:avLst/>
          </a:prstGeom>
        </p:spPr>
        <p:txBody>
          <a:bodyPr wrap="square" anchor="ctr">
            <a:spAutoFit/>
          </a:bodyPr>
          <a:p>
            <a:pPr>
              <a:lnSpc>
                <a:spcPct val="150000"/>
              </a:lnSpc>
              <a:defRPr/>
            </a:pPr>
            <a:r>
              <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多尺度对流递归编码器-解码器（MSCRED）：将输入序列窗口转换为归一化的二维图像，然后将其通过ConvLSTM层。该方法能够捕获更复杂的模态间相关性和时间信息，</a:t>
            </a:r>
            <a:r>
              <a:rPr kumimoji="1" lang="zh-CN" altLang="en-US"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但是无法推广到训练数据不足的设置。</a:t>
            </a:r>
            <a:endParaRPr kumimoji="1" lang="zh-CN" altLang="en-US"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p:txBody>
      </p:sp>
      <p:sp>
        <p:nvSpPr>
          <p:cNvPr id="8" name="淘宝网Chenying0907出品 36"/>
          <p:cNvSpPr/>
          <p:nvPr/>
        </p:nvSpPr>
        <p:spPr>
          <a:xfrm>
            <a:off x="1631614" y="3588289"/>
            <a:ext cx="9376918" cy="553085"/>
          </a:xfrm>
          <a:prstGeom prst="rect">
            <a:avLst/>
          </a:prstGeom>
        </p:spPr>
        <p:txBody>
          <a:bodyPr wrap="square" anchor="ctr">
            <a:spAutoFit/>
          </a:bodyPr>
          <a:p>
            <a:pPr>
              <a:lnSpc>
                <a:spcPct val="150000"/>
              </a:lnSpc>
              <a:defRPr/>
            </a:pPr>
            <a:endParaRPr kumimoji="1" lang="zh-CN" altLang="en-US"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p:txBody>
      </p:sp>
      <p:sp>
        <p:nvSpPr>
          <p:cNvPr id="3" name="圆角淘宝网Chenying0907出品 39"/>
          <p:cNvSpPr/>
          <p:nvPr/>
        </p:nvSpPr>
        <p:spPr>
          <a:xfrm>
            <a:off x="1287145" y="3721100"/>
            <a:ext cx="84455" cy="1698625"/>
          </a:xfrm>
          <a:prstGeom prst="roundRect">
            <a:avLst>
              <a:gd name="adj" fmla="val 50000"/>
            </a:avLst>
          </a:prstGeom>
          <a:solidFill>
            <a:srgbClr val="1C43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p/>
        </p:txBody>
      </p:sp>
      <p:sp>
        <p:nvSpPr>
          <p:cNvPr id="5" name="淘宝网Chenying0907出品 36"/>
          <p:cNvSpPr/>
          <p:nvPr/>
        </p:nvSpPr>
        <p:spPr>
          <a:xfrm>
            <a:off x="1631614" y="3788949"/>
            <a:ext cx="9376918" cy="1476375"/>
          </a:xfrm>
          <a:prstGeom prst="rect">
            <a:avLst/>
          </a:prstGeom>
        </p:spPr>
        <p:txBody>
          <a:bodyPr wrap="square" anchor="ctr">
            <a:spAutoFit/>
          </a:bodyPr>
          <a:p>
            <a:pPr algn="l">
              <a:lnSpc>
                <a:spcPct val="150000"/>
              </a:lnSpc>
              <a:buClrTx/>
              <a:buSzTx/>
              <a:buFontTx/>
              <a:defRPr/>
            </a:pPr>
            <a:r>
              <a:rPr kumimoji="1" lang="zh-CN" altLang="en-US"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CAEM方法：</a:t>
            </a:r>
            <a:r>
              <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CAEM使用卷积自动编码存储器网络，类似于MSCRED它通过CNN传递时间序列，输出由双向LSTM处理，以捕获长期的时间趋势。这种基于递归神经网络的模型已经被证明对于</a:t>
            </a:r>
            <a:r>
              <a:rPr kumimoji="1" lang="zh-CN" altLang="en-US"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高维数据集具有高计算成本和低可扩展性</a:t>
            </a:r>
            <a:r>
              <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a:t>
            </a:r>
            <a:endPar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animEffect transition="in" filter="fade" prLst="">
                                      <p:cBhvr>
                                        <p:cTn id="9" dur="500"/>
                                        <p:tgtEl>
                                          <p:spTgt spid="50"/>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53" presetClass="entr" presetSubtype="16" fill="hold" grpId="1"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animEffect transition="in" filter="fade" prLst="">
                                      <p:cBhvr>
                                        <p:cTn id="25" dur="500"/>
                                        <p:tgtEl>
                                          <p:spTgt spid="3"/>
                                        </p:tgtEl>
                                      </p:cBhvr>
                                    </p:animEffect>
                                  </p:childTnLst>
                                </p:cTn>
                              </p:par>
                            </p:childTnLst>
                          </p:cTn>
                        </p:par>
                        <p:par>
                          <p:cTn id="26" fill="hold">
                            <p:stCondLst>
                              <p:cond delay="2000"/>
                            </p:stCondLst>
                            <p:childTnLst>
                              <p:par>
                                <p:cTn id="27" presetID="2" presetClass="entr" presetSubtype="2"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1" bldLvl="0" animBg="1" advAuto="0"/>
      <p:bldP spid="2" grpId="0" advAuto="0"/>
      <p:bldP spid="8" grpId="0" advAuto="0"/>
      <p:bldP spid="3" grpId="1" bldLvl="0" animBg="1" advAuto="0"/>
      <p:bldP spid="5" grpId="0" advAuto="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54" name="椭圆 21"/>
          <p:cNvSpPr/>
          <p:nvPr/>
        </p:nvSpPr>
        <p:spPr>
          <a:xfrm>
            <a:off x="588908" y="417391"/>
            <a:ext cx="621956" cy="621958"/>
          </a:xfrm>
          <a:prstGeom prst="ellipse">
            <a:avLst/>
          </a:prstGeom>
          <a:solidFill>
            <a:srgbClr val="1B44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55" name="矩形 23"/>
          <p:cNvSpPr/>
          <p:nvPr/>
        </p:nvSpPr>
        <p:spPr>
          <a:xfrm>
            <a:off x="1287320" y="332656"/>
            <a:ext cx="10569319" cy="732252"/>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zh-CN" altLang="en-US" sz="2400">
                <a:solidFill>
                  <a:srgbClr val="1C4372"/>
                </a:solidFill>
                <a:latin typeface="思源等宽 N"/>
                <a:ea typeface="微软雅黑" panose="020B0503020204020204" pitchFamily="34" charset="-122"/>
              </a:rPr>
              <a:t>现有方法以及存在的问题（</a:t>
            </a:r>
            <a:r>
              <a:rPr lang="zh-CN" altLang="en-US" sz="2400">
                <a:solidFill>
                  <a:srgbClr val="1C4372"/>
                </a:solidFill>
                <a:latin typeface="思源等宽 N"/>
                <a:ea typeface="微软雅黑" panose="020B0503020204020204" pitchFamily="34" charset="-122"/>
              </a:rPr>
              <a:t>最新方法）</a:t>
            </a:r>
            <a:endParaRPr lang="zh-CN" altLang="en-US" sz="2400">
              <a:solidFill>
                <a:srgbClr val="1C4372"/>
              </a:solidFill>
              <a:latin typeface="思源等宽 N"/>
              <a:ea typeface="微软雅黑" panose="020B0503020204020204" pitchFamily="34" charset="-122"/>
            </a:endParaRPr>
          </a:p>
        </p:txBody>
      </p:sp>
      <p:sp>
        <p:nvSpPr>
          <p:cNvPr id="8" name="淘宝网Chenying0907出品 36"/>
          <p:cNvSpPr/>
          <p:nvPr/>
        </p:nvSpPr>
        <p:spPr>
          <a:xfrm>
            <a:off x="1631614" y="3588289"/>
            <a:ext cx="9376918" cy="553085"/>
          </a:xfrm>
          <a:prstGeom prst="rect">
            <a:avLst/>
          </a:prstGeom>
        </p:spPr>
        <p:txBody>
          <a:bodyPr wrap="square" anchor="ctr">
            <a:spAutoFit/>
          </a:bodyPr>
          <a:p>
            <a:pPr>
              <a:lnSpc>
                <a:spcPct val="150000"/>
              </a:lnSpc>
              <a:defRPr/>
            </a:pPr>
            <a:endParaRPr kumimoji="1" lang="zh-CN" altLang="en-US"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p:txBody>
      </p:sp>
      <p:sp>
        <p:nvSpPr>
          <p:cNvPr id="3" name="圆角淘宝网Chenying0907出品 39"/>
          <p:cNvSpPr/>
          <p:nvPr/>
        </p:nvSpPr>
        <p:spPr>
          <a:xfrm>
            <a:off x="1287780" y="2127885"/>
            <a:ext cx="119380" cy="4248785"/>
          </a:xfrm>
          <a:prstGeom prst="roundRect">
            <a:avLst>
              <a:gd name="adj" fmla="val 50000"/>
            </a:avLst>
          </a:prstGeom>
          <a:solidFill>
            <a:srgbClr val="1C43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p/>
        </p:txBody>
      </p:sp>
      <p:sp>
        <p:nvSpPr>
          <p:cNvPr id="5" name="淘宝网Chenying0907出品 36"/>
          <p:cNvSpPr/>
          <p:nvPr/>
        </p:nvSpPr>
        <p:spPr>
          <a:xfrm>
            <a:off x="1631614" y="1916334"/>
            <a:ext cx="9376918" cy="4661535"/>
          </a:xfrm>
          <a:prstGeom prst="rect">
            <a:avLst/>
          </a:prstGeom>
        </p:spPr>
        <p:txBody>
          <a:bodyPr wrap="square" anchor="ctr">
            <a:spAutoFit/>
          </a:bodyPr>
          <a:p>
            <a:pPr algn="l">
              <a:lnSpc>
                <a:spcPct val="150000"/>
              </a:lnSpc>
              <a:buClrTx/>
              <a:buSzTx/>
              <a:buFontTx/>
              <a:defRPr/>
            </a:pPr>
            <a:r>
              <a:rPr kumimoji="1" lang="zh-CN" altLang="en-US">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最近的作品，如USAD ，GDN 和openGauss ，不使用资源消耗的循环模型，而只使用基于注意力的网络架构来提高训练速度。</a:t>
            </a:r>
            <a:endParaRPr kumimoji="1" lang="zh-CN" altLang="en-US">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a:p>
            <a:pPr algn="l">
              <a:lnSpc>
                <a:spcPct val="150000"/>
              </a:lnSpc>
              <a:buClrTx/>
              <a:buSzTx/>
              <a:buFontTx/>
              <a:defRPr/>
            </a:pPr>
            <a:r>
              <a:rPr kumimoji="1" lang="zh-CN" altLang="en-US">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a:t>
            </a:r>
            <a:r>
              <a:rPr kumimoji="1" lang="en-US" altLang="zh-CN">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1</a:t>
            </a:r>
            <a:r>
              <a:rPr kumimoji="1" lang="zh-CN" altLang="en-US">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）USAD方法使用具有两个解码器的自动编码器，具有对抗游戏风格的训练框架。这是通过使用简单的自动编码器集中于低开销的早期作品之一，并且与现有技术相比可以实现训练时间的几倍减少。</a:t>
            </a:r>
            <a:endParaRPr kumimoji="1" lang="zh-CN" altLang="en-US">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a:p>
            <a:pPr algn="l">
              <a:lnSpc>
                <a:spcPct val="150000"/>
              </a:lnSpc>
              <a:buClrTx/>
              <a:buSzTx/>
              <a:buFontTx/>
              <a:defRPr/>
            </a:pPr>
            <a:r>
              <a:rPr kumimoji="1" lang="zh-CN" altLang="en-US">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a:t>
            </a:r>
            <a:r>
              <a:rPr kumimoji="1" lang="en-US" altLang="zh-CN">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2</a:t>
            </a:r>
            <a:r>
              <a:rPr kumimoji="1" lang="zh-CN" altLang="en-US">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）图偏差网络（GDN）方法学习数据模式之间的关系图，并使用基于注意力的预测和偏差评分来输出异常分数。</a:t>
            </a:r>
            <a:endParaRPr kumimoji="1" lang="zh-CN" altLang="en-US">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a:p>
            <a:pPr algn="l">
              <a:lnSpc>
                <a:spcPct val="150000"/>
              </a:lnSpc>
              <a:buClrTx/>
              <a:buSzTx/>
              <a:buFontTx/>
              <a:defRPr/>
            </a:pPr>
            <a:r>
              <a:rPr kumimoji="1" lang="zh-CN" altLang="en-US">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a:t>
            </a:r>
            <a:r>
              <a:rPr kumimoji="1" lang="en-US" altLang="zh-CN">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3</a:t>
            </a:r>
            <a:r>
              <a:rPr kumimoji="1" lang="zh-CN" altLang="en-US">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）基于树的LSTM，其具有较低的内存和计算占用，并且即使在有噪声的数据下也可以捕获时间趋势。</a:t>
            </a:r>
            <a:endParaRPr kumimoji="1" lang="zh-CN" altLang="en-US">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a:p>
            <a:pPr algn="l">
              <a:lnSpc>
                <a:spcPct val="150000"/>
              </a:lnSpc>
              <a:buClrTx/>
              <a:buSzTx/>
              <a:buFontTx/>
              <a:defRPr/>
            </a:pPr>
            <a:r>
              <a:rPr kumimoji="1" lang="zh-CN" altLang="en-US"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然而，由于作为输入的窗口较小，并且使用简单或无循环模型，最新模型无法有效地捕获长期依赖性。</a:t>
            </a:r>
            <a:endParaRPr kumimoji="1" lang="zh-CN" altLang="en-US"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p:txBody>
      </p:sp>
      <p:sp>
        <p:nvSpPr>
          <p:cNvPr id="28" name="矩形 27"/>
          <p:cNvSpPr/>
          <p:nvPr/>
        </p:nvSpPr>
        <p:spPr>
          <a:xfrm>
            <a:off x="1487170" y="1078230"/>
            <a:ext cx="9333230" cy="801370"/>
          </a:xfrm>
          <a:prstGeom prst="rect">
            <a:avLst/>
          </a:prstGeom>
          <a:solidFill>
            <a:srgbClr val="1C4372"/>
          </a:solidFill>
          <a:ln w="9525"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
        </p:txBody>
      </p:sp>
      <p:sp>
        <p:nvSpPr>
          <p:cNvPr id="38" name="TextBox 18"/>
          <p:cNvSpPr txBox="1"/>
          <p:nvPr/>
        </p:nvSpPr>
        <p:spPr>
          <a:xfrm>
            <a:off x="4655862" y="1196987"/>
            <a:ext cx="2364835" cy="706755"/>
          </a:xfrm>
          <a:prstGeom prst="rect">
            <a:avLst/>
          </a:prstGeom>
          <a:noFill/>
        </p:spPr>
        <p:txBody>
          <a:bodyPr wrap="square" rtlCol="0" anchor="ctr">
            <a:spAutoFit/>
          </a:bodyPr>
          <a:p>
            <a:pPr algn="ctr" fontAlgn="base">
              <a:spcBef>
                <a:spcPct val="0"/>
              </a:spcBef>
              <a:spcAft>
                <a:spcPct val="0"/>
              </a:spcAft>
              <a:buFont typeface="Arial" panose="020B0604020202020204" pitchFamily="34" charset="0"/>
              <a:buNone/>
            </a:pPr>
            <a:r>
              <a:rPr lang="zh-CN" altLang="en-US" sz="4000">
                <a:solidFill>
                  <a:srgbClr val="FFFFFF"/>
                </a:solidFill>
                <a:latin typeface="思源黑体 CN Normal"/>
                <a:ea typeface="微软雅黑"/>
              </a:rPr>
              <a:t>最新</a:t>
            </a:r>
            <a:r>
              <a:rPr lang="zh-CN" altLang="en-US" sz="4000">
                <a:solidFill>
                  <a:srgbClr val="FFFFFF"/>
                </a:solidFill>
                <a:latin typeface="思源黑体 CN Normal"/>
                <a:ea typeface="微软雅黑"/>
              </a:rPr>
              <a:t>方法</a:t>
            </a:r>
            <a:endParaRPr lang="zh-CN" altLang="en-US" sz="4000">
              <a:solidFill>
                <a:srgbClr val="FFFFFF"/>
              </a:solidFill>
              <a:latin typeface="思源黑体 CN Normal"/>
              <a:ea typeface="微软雅黑"/>
            </a:endParaRPr>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1"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rLst="">
                                      <p:cBhvr>
                                        <p:cTn id="14" dur="500"/>
                                        <p:tgtEl>
                                          <p:spTgt spid="3"/>
                                        </p:tgtEl>
                                      </p:cBhvr>
                                    </p:animEffect>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dvAuto="0"/>
      <p:bldP spid="3" grpId="1" bldLvl="0" animBg="1" advAuto="0"/>
      <p:bldP spid="5" grpId="0"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grpSp>
        <p:nvGrpSpPr>
          <p:cNvPr id="2" name="组合 1"/>
          <p:cNvGrpSpPr/>
          <p:nvPr/>
        </p:nvGrpSpPr>
        <p:grpSpPr>
          <a:xfrm rot="16200000">
            <a:off x="656905" y="1629096"/>
            <a:ext cx="2808514" cy="3599808"/>
            <a:chOff x="5047737" y="219528"/>
            <a:chExt cx="2086286" cy="2674094"/>
          </a:xfrm>
        </p:grpSpPr>
        <p:sp>
          <p:nvSpPr>
            <p:cNvPr id="12" name="矩形: 圆顶角 11"/>
            <p:cNvSpPr/>
            <p:nvPr/>
          </p:nvSpPr>
          <p:spPr>
            <a:xfrm rot="10800000">
              <a:off x="5047737" y="219528"/>
              <a:ext cx="2086286" cy="2674094"/>
            </a:xfrm>
            <a:prstGeom prst="round2SameRect">
              <a:avLst>
                <a:gd name="adj1" fmla="val 50000"/>
                <a:gd name="adj2" fmla="val 0"/>
              </a:avLst>
            </a:prstGeom>
            <a:solidFill>
              <a:srgbClr val="1C4372"/>
            </a:solidFill>
            <a:ln>
              <a:noFill/>
            </a:ln>
            <a:effectLst>
              <a:outerShdw blurRad="50800" dist="38100" dir="16200000" sx="99000" sy="99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grpSp>
          <p:nvGrpSpPr>
            <p:cNvPr id="13" name="组合 12"/>
            <p:cNvGrpSpPr/>
            <p:nvPr/>
          </p:nvGrpSpPr>
          <p:grpSpPr>
            <a:xfrm>
              <a:off x="5342280" y="1140465"/>
              <a:ext cx="1528882" cy="1531978"/>
              <a:chOff x="10176134" y="157468"/>
              <a:chExt cx="1773386" cy="1776980"/>
            </a:xfrm>
            <a:solidFill>
              <a:schemeClr val="bg1"/>
            </a:solidFill>
            <a:effectLst/>
          </p:grpSpPr>
          <p:sp>
            <p:nvSpPr>
              <p:cNvPr id="21" name="椭圆 80"/>
              <p:cNvSpPr/>
              <p:nvPr/>
            </p:nvSpPr>
            <p:spPr>
              <a:xfrm>
                <a:off x="10176134" y="157468"/>
                <a:ext cx="1773386" cy="1776980"/>
              </a:xfrm>
              <a:prstGeom prst="ellipse">
                <a:avLst/>
              </a:prstGeom>
              <a:grpFill/>
              <a:ln w="25400" cap="flat" cmpd="sng" algn="ctr">
                <a:noFill/>
                <a:prstDash val="solid"/>
              </a:ln>
              <a:effectLst>
                <a:innerShdw blurRad="63500" dist="25400" dir="18660000">
                  <a:prstClr val="black">
                    <a:alpha val="35000"/>
                  </a:prstClr>
                </a:innerShdw>
              </a:effectLst>
            </p:spPr>
            <p:txBody>
              <a:bodyPr anchor="ctr"/>
              <a:lstStyle>
                <a:defPPr>
                  <a:defRPr lang="zh-CN"/>
                </a:defPPr>
                <a:lvl1pPr marL="0" algn="l" defTabSz="914400" rtl="0" eaLnBrk="0" latinLnBrk="0" hangingPunct="0">
                  <a:defRPr sz="1800" kern="1200">
                    <a:solidFill>
                      <a:schemeClr val="tx1"/>
                    </a:solidFill>
                    <a:latin typeface="Arial" panose="020B0604020202020204" pitchFamily="34" charset="0"/>
                    <a:ea typeface="宋体" pitchFamily="2" charset="-122"/>
                    <a:cs typeface="+mn-cs"/>
                  </a:defRPr>
                </a:lvl1pPr>
                <a:lvl2pPr marL="742950" indent="-285750" algn="l" defTabSz="914400" rtl="0" eaLnBrk="0" latinLnBrk="0" hangingPunct="0">
                  <a:defRPr sz="1800" kern="1200">
                    <a:solidFill>
                      <a:schemeClr val="tx1"/>
                    </a:solidFill>
                    <a:latin typeface="Arial" panose="020B0604020202020204" pitchFamily="34" charset="0"/>
                    <a:ea typeface="宋体" pitchFamily="2" charset="-122"/>
                    <a:cs typeface="+mn-cs"/>
                  </a:defRPr>
                </a:lvl2pPr>
                <a:lvl3pPr marL="1143000" indent="-228600" algn="l" defTabSz="914400" rtl="0" eaLnBrk="0" latinLnBrk="0" hangingPunct="0">
                  <a:defRPr sz="1800" kern="1200">
                    <a:solidFill>
                      <a:schemeClr val="tx1"/>
                    </a:solidFill>
                    <a:latin typeface="Arial" panose="020B0604020202020204" pitchFamily="34" charset="0"/>
                    <a:ea typeface="宋体" pitchFamily="2" charset="-122"/>
                    <a:cs typeface="+mn-cs"/>
                  </a:defRPr>
                </a:lvl3pPr>
                <a:lvl4pPr marL="1600200" indent="-228600" algn="l" defTabSz="914400" rtl="0" eaLnBrk="0" latinLnBrk="0" hangingPunct="0">
                  <a:defRPr sz="1800" kern="1200">
                    <a:solidFill>
                      <a:schemeClr val="tx1"/>
                    </a:solidFill>
                    <a:latin typeface="Arial" panose="020B0604020202020204" pitchFamily="34" charset="0"/>
                    <a:ea typeface="宋体" pitchFamily="2" charset="-122"/>
                    <a:cs typeface="+mn-cs"/>
                  </a:defRPr>
                </a:lvl4pPr>
                <a:lvl5pPr marL="2057400" indent="-228600" algn="l" defTabSz="914400" rtl="0" eaLnBrk="0" latinLnBrk="0" hangingPunct="0">
                  <a:defRPr sz="1800" kern="1200">
                    <a:solidFill>
                      <a:schemeClr val="tx1"/>
                    </a:solidFill>
                    <a:latin typeface="Arial" panose="020B0604020202020204" pitchFamily="34" charset="0"/>
                    <a:ea typeface="宋体" pitchFamily="2" charset="-122"/>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itchFamily="2" charset="-122"/>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itchFamily="2" charset="-122"/>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itchFamily="2" charset="-122"/>
                    <a:cs typeface="+mn-cs"/>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p:txBody>
          </p:sp>
          <p:grpSp>
            <p:nvGrpSpPr>
              <p:cNvPr id="15" name="组合 14"/>
              <p:cNvGrpSpPr/>
              <p:nvPr/>
            </p:nvGrpSpPr>
            <p:grpSpPr>
              <a:xfrm>
                <a:off x="10638670" y="749095"/>
                <a:ext cx="823442" cy="585626"/>
                <a:chOff x="1743075" y="720725"/>
                <a:chExt cx="5573713" cy="3963988"/>
              </a:xfrm>
              <a:grpFill/>
            </p:grpSpPr>
            <p:sp>
              <p:nvSpPr>
                <p:cNvPr id="16" name="Freeform 27"/>
                <p:cNvSpPr/>
                <p:nvPr/>
              </p:nvSpPr>
              <p:spPr>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17" name="Freeform 28"/>
                <p:cNvSpPr/>
                <p:nvPr/>
              </p:nvSpPr>
              <p:spPr>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18" name="Freeform 29"/>
                <p:cNvSpPr/>
                <p:nvPr/>
              </p:nvSpPr>
              <p:spPr>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19" name="Freeform 30"/>
                <p:cNvSpPr/>
                <p:nvPr/>
              </p:nvSpPr>
              <p:spPr>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grpSp>
        </p:grpSp>
      </p:grpSp>
      <p:sp>
        <p:nvSpPr>
          <p:cNvPr id="36" name="文本框 35"/>
          <p:cNvSpPr txBox="1"/>
          <p:nvPr/>
        </p:nvSpPr>
        <p:spPr>
          <a:xfrm>
            <a:off x="1232722" y="2644170"/>
            <a:ext cx="2684346" cy="1556035"/>
          </a:xfrm>
          <a:prstGeom prst="rect">
            <a:avLst/>
          </a:prstGeom>
          <a:noFill/>
          <a:ln>
            <a:noFill/>
          </a:ln>
        </p:spPr>
        <p:txBody>
          <a:bodyPr wrap="square" rtlCol="0">
            <a:normAutofit/>
          </a:bodyPr>
          <a:lstStyle>
            <a:defPPr>
              <a:defRPr lang="zh-CN"/>
            </a:defPPr>
            <a:lvl1pPr marL="0" algn="ctr" defTabSz="914400" rtl="0" eaLnBrk="1" latinLnBrk="0" hangingPunct="1">
              <a:defRPr sz="6000" b="1" kern="1200">
                <a:blipFill dpi="0" rotWithShape="1">
                  <a:blip r:embed="rId1"/>
                  <a:srcRect/>
                  <a:stretch>
                    <a:fillRect/>
                  </a:stretch>
                </a:blip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stStyle>
          <a:p>
            <a:r>
              <a:rPr lang="en-US" altLang="zh-CN" sz="8800" b="0">
                <a:solidFill>
                  <a:srgbClr val="1C4372"/>
                </a:solidFill>
                <a:latin typeface="思源黑体 CN Normal"/>
                <a:ea typeface="微软雅黑" panose="020B0503020204020204" pitchFamily="34" charset="-122"/>
                <a:cs typeface="Arial" panose="020B0604020202020204" pitchFamily="34" charset="0"/>
              </a:rPr>
              <a:t>3</a:t>
            </a:r>
            <a:endParaRPr lang="en-US" altLang="zh-CN" sz="8800" b="0">
              <a:solidFill>
                <a:srgbClr val="1C4372"/>
              </a:solidFill>
              <a:latin typeface="思源黑体 CN Normal"/>
              <a:ea typeface="微软雅黑" panose="020B0503020204020204" pitchFamily="34" charset="-122"/>
              <a:cs typeface="Arial" panose="020B0604020202020204" pitchFamily="34" charset="0"/>
            </a:endParaRPr>
          </a:p>
        </p:txBody>
      </p:sp>
      <p:sp>
        <p:nvSpPr>
          <p:cNvPr id="37" name="矩形 36"/>
          <p:cNvSpPr/>
          <p:nvPr/>
        </p:nvSpPr>
        <p:spPr>
          <a:xfrm>
            <a:off x="4655840" y="2176749"/>
            <a:ext cx="6035157" cy="2404379"/>
          </a:xfrm>
          <a:prstGeom prst="rect">
            <a:avLst/>
          </a:prstGeom>
        </p:spPr>
        <p:txBody>
          <a:bodyPr wrap="square" anchor="ctr">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zh-CN" altLang="en-US" sz="4800">
                <a:solidFill>
                  <a:srgbClr val="1C4372"/>
                </a:solidFill>
                <a:latin typeface="思源等宽 N"/>
                <a:ea typeface="微软雅黑" panose="020B0503020204020204" pitchFamily="34" charset="-122"/>
              </a:rPr>
              <a:t>具体实现</a:t>
            </a:r>
            <a:endParaRPr lang="zh-CN" altLang="en-US" sz="4800">
              <a:solidFill>
                <a:srgbClr val="1C4372"/>
              </a:solidFill>
              <a:latin typeface="思源等宽 N"/>
              <a:ea typeface="微软雅黑" panose="020B0503020204020204" pitchFamily="34" charset="-122"/>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24" name="箭头3"/>
          <p:cNvSpPr/>
          <p:nvPr/>
        </p:nvSpPr>
        <p:spPr>
          <a:xfrm flipV="1">
            <a:off x="1820056" y="3637737"/>
            <a:ext cx="1092876" cy="1520708"/>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82816" tIns="41407" rIns="82816" bIns="41407"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6" name="箭头1"/>
          <p:cNvSpPr/>
          <p:nvPr/>
        </p:nvSpPr>
        <p:spPr>
          <a:xfrm>
            <a:off x="1813029" y="1976526"/>
            <a:ext cx="1092876" cy="1761588"/>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82816" tIns="41407" rIns="82816" bIns="41407"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7" name="文本1"/>
          <p:cNvSpPr>
            <a:spLocks noChangeArrowheads="1"/>
          </p:cNvSpPr>
          <p:nvPr/>
        </p:nvSpPr>
        <p:spPr>
          <a:xfrm>
            <a:off x="4473623" y="1587789"/>
            <a:ext cx="6310918" cy="1195991"/>
          </a:xfrm>
          <a:prstGeom prst="roundRect">
            <a:avLst>
              <a:gd name="adj" fmla="val 11505"/>
            </a:avLst>
          </a:prstGeom>
          <a:noFill/>
          <a:ln w="15875" cap="flat" cmpd="sng" algn="ctr">
            <a:solidFill>
              <a:schemeClr val="tx1">
                <a:lumMod val="50000"/>
                <a:lumOff val="50000"/>
              </a:schemeClr>
            </a:solidFill>
            <a:prstDash val="solid"/>
          </a:ln>
          <a:effectLst/>
        </p:spPr>
        <p:txBody>
          <a:bodyPr lIns="82816" tIns="41407" rIns="82816" bIns="4140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endParaRPr lang="en-US" altLang="zh-CN" sz="1600">
              <a:solidFill>
                <a:schemeClr val="tx1">
                  <a:lumMod val="50000"/>
                  <a:lumOff val="50000"/>
                </a:schemeClr>
              </a:solidFill>
              <a:latin typeface="思源黑体 CN Normal"/>
              <a:ea typeface="微软雅黑" panose="020B0503020204020204" pitchFamily="34" charset="-122"/>
            </a:endParaRPr>
          </a:p>
        </p:txBody>
      </p:sp>
      <p:sp>
        <p:nvSpPr>
          <p:cNvPr id="28" name="标题1"/>
          <p:cNvSpPr>
            <a:spLocks noChangeArrowheads="1"/>
          </p:cNvSpPr>
          <p:nvPr/>
        </p:nvSpPr>
        <p:spPr>
          <a:xfrm>
            <a:off x="3039181" y="1581668"/>
            <a:ext cx="1242444" cy="1202113"/>
          </a:xfrm>
          <a:prstGeom prst="roundRect">
            <a:avLst>
              <a:gd name="adj" fmla="val 11921"/>
            </a:avLst>
          </a:prstGeom>
          <a:solidFill>
            <a:srgbClr val="1C437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16" tIns="41407" rIns="82816" bIns="4140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900">
                <a:solidFill>
                  <a:schemeClr val="bg1"/>
                </a:solidFill>
                <a:latin typeface="思源黑体 CN Normal"/>
                <a:ea typeface="微软雅黑" panose="020B0503020204020204" pitchFamily="34" charset="-122"/>
              </a:rPr>
              <a:t>异常检测</a:t>
            </a:r>
            <a:endParaRPr lang="zh-CN" altLang="en-US" sz="1900">
              <a:solidFill>
                <a:schemeClr val="bg1"/>
              </a:solidFill>
              <a:latin typeface="思源黑体 CN Normal"/>
              <a:ea typeface="微软雅黑" panose="020B0503020204020204" pitchFamily="34" charset="-122"/>
            </a:endParaRPr>
          </a:p>
        </p:txBody>
      </p:sp>
      <p:sp>
        <p:nvSpPr>
          <p:cNvPr id="31" name="文本3"/>
          <p:cNvSpPr>
            <a:spLocks noChangeArrowheads="1"/>
          </p:cNvSpPr>
          <p:nvPr/>
        </p:nvSpPr>
        <p:spPr>
          <a:xfrm>
            <a:off x="4473623" y="4482238"/>
            <a:ext cx="6310918" cy="1181401"/>
          </a:xfrm>
          <a:prstGeom prst="roundRect">
            <a:avLst>
              <a:gd name="adj" fmla="val 11505"/>
            </a:avLst>
          </a:prstGeom>
          <a:noFill/>
          <a:ln w="15875" cap="flat" cmpd="sng" algn="ctr">
            <a:solidFill>
              <a:schemeClr val="tx1">
                <a:lumMod val="50000"/>
                <a:lumOff val="50000"/>
              </a:schemeClr>
            </a:solidFill>
            <a:prstDash val="solid"/>
          </a:ln>
          <a:effectLst/>
        </p:spPr>
        <p:txBody>
          <a:bodyPr lIns="82816" tIns="41407" rIns="82816" bIns="4140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base">
              <a:lnSpc>
                <a:spcPct val="120000"/>
              </a:lnSpc>
              <a:buClrTx/>
              <a:buSzTx/>
              <a:buFontTx/>
              <a:defRPr/>
            </a:pPr>
            <a:r>
              <a:rPr lang="zh-CN" altLang="en-US" sz="1800"/>
              <a:t>预测以表示出现异常的时间戳处的数据点的哪些模式是异常的。</a:t>
            </a:r>
            <a:endParaRPr lang="zh-CN" altLang="en-US" sz="1800"/>
          </a:p>
        </p:txBody>
      </p:sp>
      <p:sp>
        <p:nvSpPr>
          <p:cNvPr id="32" name="标题3"/>
          <p:cNvSpPr>
            <a:spLocks noChangeArrowheads="1"/>
          </p:cNvSpPr>
          <p:nvPr/>
        </p:nvSpPr>
        <p:spPr>
          <a:xfrm>
            <a:off x="3039181" y="4482238"/>
            <a:ext cx="1242444" cy="1181401"/>
          </a:xfrm>
          <a:prstGeom prst="roundRect">
            <a:avLst>
              <a:gd name="adj" fmla="val 11921"/>
            </a:avLst>
          </a:prstGeom>
          <a:solidFill>
            <a:srgbClr val="808080"/>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16" tIns="41407" rIns="82816" bIns="4140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900">
                <a:solidFill>
                  <a:schemeClr val="bg1"/>
                </a:solidFill>
                <a:latin typeface="思源黑体 CN Normal"/>
                <a:ea typeface="微软雅黑" panose="020B0503020204020204" pitchFamily="34" charset="-122"/>
              </a:rPr>
              <a:t>异常分析</a:t>
            </a:r>
            <a:endParaRPr lang="zh-CN" altLang="en-US" sz="1900">
              <a:solidFill>
                <a:schemeClr val="bg1"/>
              </a:solidFill>
              <a:latin typeface="思源黑体 CN Normal"/>
              <a:ea typeface="微软雅黑" panose="020B0503020204020204" pitchFamily="34" charset="-122"/>
            </a:endParaRPr>
          </a:p>
        </p:txBody>
      </p:sp>
      <p:sp>
        <p:nvSpPr>
          <p:cNvPr id="33" name="Oval 19"/>
          <p:cNvSpPr>
            <a:spLocks noChangeArrowheads="1"/>
          </p:cNvSpPr>
          <p:nvPr/>
        </p:nvSpPr>
        <p:spPr>
          <a:xfrm>
            <a:off x="1065295" y="2945436"/>
            <a:ext cx="1382389" cy="1384297"/>
          </a:xfrm>
          <a:prstGeom prst="ellipse">
            <a:avLst/>
          </a:prstGeom>
          <a:solidFill>
            <a:srgbClr val="1C4372"/>
          </a:solidFill>
          <a:ln w="63500">
            <a:solidFill>
              <a:schemeClr val="bg1"/>
            </a:solidFill>
            <a:round/>
          </a:ln>
          <a:effectLst>
            <a:outerShdw blurRad="127000" dist="38100" dir="5400000" algn="ctr" rotWithShape="0">
              <a:prstClr val="black">
                <a:alpha val="40000"/>
              </a:prstClr>
            </a:outerShdw>
          </a:effectLst>
        </p:spPr>
        <p:txBody>
          <a:bodyPr lIns="82816" tIns="41407" rIns="82816" bIns="41407" anchor="ctr">
            <a:normAutofit lnSpcReduction="20000"/>
          </a:bodyPr>
          <a:lstStyle/>
          <a:p>
            <a:pPr algn="ctr">
              <a:lnSpc>
                <a:spcPct val="120000"/>
              </a:lnSpc>
              <a:defRPr/>
            </a:pPr>
            <a:r>
              <a:rPr lang="zh-CN" altLang="en-US" b="1" kern="0">
                <a:solidFill>
                  <a:schemeClr val="bg1"/>
                </a:solidFill>
                <a:latin typeface="思源黑体 CN Normal"/>
                <a:ea typeface="微软雅黑" panose="020B0503020204020204" pitchFamily="34" charset="-122"/>
              </a:rPr>
              <a:t>方法</a:t>
            </a:r>
            <a:r>
              <a:rPr lang="zh-CN" altLang="en-US" b="1" kern="0">
                <a:solidFill>
                  <a:schemeClr val="bg1"/>
                </a:solidFill>
                <a:latin typeface="思源黑体 CN Normal"/>
                <a:ea typeface="微软雅黑" panose="020B0503020204020204" pitchFamily="34" charset="-122"/>
              </a:rPr>
              <a:t>表述</a:t>
            </a:r>
            <a:endParaRPr lang="zh-CN" altLang="en-US" b="1" kern="0">
              <a:solidFill>
                <a:schemeClr val="bg1"/>
              </a:solidFill>
              <a:latin typeface="思源黑体 CN Normal"/>
              <a:ea typeface="微软雅黑" panose="020B0503020204020204" pitchFamily="34" charset="-122"/>
            </a:endParaRPr>
          </a:p>
        </p:txBody>
      </p:sp>
      <p:sp>
        <p:nvSpPr>
          <p:cNvPr id="34" name="椭圆 21"/>
          <p:cNvSpPr/>
          <p:nvPr/>
        </p:nvSpPr>
        <p:spPr>
          <a:xfrm>
            <a:off x="588908" y="417391"/>
            <a:ext cx="621956" cy="621958"/>
          </a:xfrm>
          <a:prstGeom prst="ellipse">
            <a:avLst/>
          </a:prstGeom>
          <a:solidFill>
            <a:srgbClr val="1B44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35" name="矩形 23"/>
          <p:cNvSpPr/>
          <p:nvPr/>
        </p:nvSpPr>
        <p:spPr>
          <a:xfrm>
            <a:off x="1287320" y="332656"/>
            <a:ext cx="10569319" cy="732252"/>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zh-CN" altLang="en-US" sz="2400">
                <a:solidFill>
                  <a:srgbClr val="1C4372"/>
                </a:solidFill>
                <a:latin typeface="思源等宽 N"/>
                <a:ea typeface="微软雅黑" panose="020B0503020204020204" pitchFamily="34" charset="-122"/>
              </a:rPr>
              <a:t>具体</a:t>
            </a:r>
            <a:r>
              <a:rPr lang="zh-CN" altLang="en-US" sz="2400">
                <a:solidFill>
                  <a:srgbClr val="1C4372"/>
                </a:solidFill>
                <a:latin typeface="思源等宽 N"/>
                <a:ea typeface="微软雅黑" panose="020B0503020204020204" pitchFamily="34" charset="-122"/>
              </a:rPr>
              <a:t>实现</a:t>
            </a:r>
            <a:endParaRPr lang="zh-CN" altLang="en-US" sz="2400">
              <a:solidFill>
                <a:srgbClr val="1C4372"/>
              </a:solidFill>
              <a:latin typeface="思源等宽 N"/>
              <a:ea typeface="微软雅黑" panose="020B0503020204020204" pitchFamily="34" charset="-122"/>
            </a:endParaRPr>
          </a:p>
        </p:txBody>
      </p:sp>
      <p:sp>
        <p:nvSpPr>
          <p:cNvPr id="4" name="文本框 3"/>
          <p:cNvSpPr txBox="1"/>
          <p:nvPr/>
        </p:nvSpPr>
        <p:spPr>
          <a:xfrm>
            <a:off x="4655820" y="1772920"/>
            <a:ext cx="5881370" cy="755650"/>
          </a:xfrm>
          <a:prstGeom prst="rect">
            <a:avLst/>
          </a:prstGeom>
          <a:noFill/>
        </p:spPr>
        <p:txBody>
          <a:bodyPr wrap="square" rtlCol="0" anchor="t">
            <a:spAutoFit/>
          </a:bodyPr>
          <a:p>
            <a:pPr fontAlgn="base">
              <a:lnSpc>
                <a:spcPct val="120000"/>
              </a:lnSpc>
              <a:spcBef>
                <a:spcPct val="0"/>
              </a:spcBef>
              <a:spcAft>
                <a:spcPct val="0"/>
              </a:spcAft>
              <a:defRPr/>
            </a:pPr>
            <a:r>
              <a:rPr lang="zh-CN" altLang="en-US"/>
              <a:t>使用</a:t>
            </a:r>
            <a:r>
              <a:rPr lang="en-US" altLang="zh-CN"/>
              <a:t>0</a:t>
            </a:r>
            <a:r>
              <a:rPr lang="zh-CN" altLang="en-US"/>
              <a:t>，</a:t>
            </a:r>
            <a:r>
              <a:rPr lang="en-US" altLang="zh-CN"/>
              <a:t>1</a:t>
            </a:r>
            <a:r>
              <a:rPr lang="zh-CN" altLang="en-US"/>
              <a:t>标记检测时间戳处是否存在异常。（此时的异常检测不区分</a:t>
            </a:r>
            <a:r>
              <a:rPr lang="zh-CN" altLang="en-US"/>
              <a:t>多时间序列。）</a:t>
            </a: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9"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rLst="">
                                      <p:cBhvr>
                                        <p:cTn id="9" dur="500"/>
                                        <p:tgtEl>
                                          <p:spTgt spid="33"/>
                                        </p:tgtEl>
                                      </p:cBhvr>
                                    </p:animEffect>
                                  </p:childTnLst>
                                </p:cTn>
                              </p:par>
                            </p:childTnLst>
                          </p:cTn>
                        </p:par>
                        <p:par>
                          <p:cTn id="10" fill="hold">
                            <p:stCondLst>
                              <p:cond delay="500"/>
                            </p:stCondLst>
                            <p:childTnLst>
                              <p:par>
                                <p:cTn id="11" presetID="22" presetClass="entr" presetSubtype="8" fill="hold" grpId="2"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rLst="">
                                      <p:cBhvr>
                                        <p:cTn id="13" dur="500"/>
                                        <p:tgtEl>
                                          <p:spTgt spid="26"/>
                                        </p:tgtEl>
                                      </p:cBhvr>
                                    </p:animEffect>
                                  </p:childTnLst>
                                </p:cTn>
                              </p:par>
                            </p:childTnLst>
                          </p:cTn>
                        </p:par>
                        <p:par>
                          <p:cTn id="14" fill="hold">
                            <p:stCondLst>
                              <p:cond delay="1000"/>
                            </p:stCondLst>
                            <p:childTnLst>
                              <p:par>
                                <p:cTn id="15" presetID="22" presetClass="entr" presetSubtype="8" fill="hold" grpId="4"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rLst="">
                                      <p:cBhvr>
                                        <p:cTn id="17" dur="500"/>
                                        <p:tgtEl>
                                          <p:spTgt spid="28"/>
                                        </p:tgtEl>
                                      </p:cBhvr>
                                    </p:animEffect>
                                  </p:childTnLst>
                                </p:cTn>
                              </p:par>
                            </p:childTnLst>
                          </p:cTn>
                        </p:par>
                        <p:par>
                          <p:cTn id="18" fill="hold">
                            <p:stCondLst>
                              <p:cond delay="1500"/>
                            </p:stCondLst>
                            <p:childTnLst>
                              <p:par>
                                <p:cTn id="19" presetID="22" presetClass="entr" presetSubtype="8" fill="hold" grpId="3"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rLst="">
                                      <p:cBhvr>
                                        <p:cTn id="21" dur="500"/>
                                        <p:tgtEl>
                                          <p:spTgt spid="27"/>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rLst="">
                                      <p:cBhvr>
                                        <p:cTn id="25" dur="500"/>
                                        <p:tgtEl>
                                          <p:spTgt spid="24"/>
                                        </p:tgtEl>
                                      </p:cBhvr>
                                    </p:animEffect>
                                  </p:childTnLst>
                                </p:cTn>
                              </p:par>
                            </p:childTnLst>
                          </p:cTn>
                        </p:par>
                        <p:par>
                          <p:cTn id="26" fill="hold">
                            <p:stCondLst>
                              <p:cond delay="2500"/>
                            </p:stCondLst>
                            <p:childTnLst>
                              <p:par>
                                <p:cTn id="27" presetID="22" presetClass="entr" presetSubtype="8" fill="hold" grpId="8"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rLst="">
                                      <p:cBhvr>
                                        <p:cTn id="29" dur="500"/>
                                        <p:tgtEl>
                                          <p:spTgt spid="32"/>
                                        </p:tgtEl>
                                      </p:cBhvr>
                                    </p:animEffect>
                                  </p:childTnLst>
                                </p:cTn>
                              </p:par>
                            </p:childTnLst>
                          </p:cTn>
                        </p:par>
                        <p:par>
                          <p:cTn id="30" fill="hold">
                            <p:stCondLst>
                              <p:cond delay="3000"/>
                            </p:stCondLst>
                            <p:childTnLst>
                              <p:par>
                                <p:cTn id="31" presetID="22" presetClass="entr" presetSubtype="8" fill="hold" grpId="7"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rLst="">
                                      <p:cBhvr>
                                        <p:cTn id="3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dvAuto="0"/>
      <p:bldP spid="26" grpId="2" advAuto="0"/>
      <p:bldP spid="27" grpId="3" advAuto="0"/>
      <p:bldP spid="28" grpId="4" advAuto="0"/>
      <p:bldP spid="31" grpId="7" advAuto="0"/>
      <p:bldP spid="32" grpId="8" advAuto="0"/>
      <p:bldP spid="33" grpId="9" advAuto="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grpSp>
        <p:nvGrpSpPr>
          <p:cNvPr id="10" name="组合 9"/>
          <p:cNvGrpSpPr/>
          <p:nvPr/>
        </p:nvGrpSpPr>
        <p:grpSpPr>
          <a:xfrm>
            <a:off x="6455867" y="1343340"/>
            <a:ext cx="848652" cy="951236"/>
            <a:chOff x="6506667" y="2431095"/>
            <a:chExt cx="848652" cy="951236"/>
          </a:xfrm>
        </p:grpSpPr>
        <p:sp>
          <p:nvSpPr>
            <p:cNvPr id="11" name="MH_Other_1"/>
            <p:cNvSpPr/>
            <p:nvPr>
              <p:custDataLst>
                <p:tags r:id="rId2"/>
              </p:custDataLst>
            </p:nvPr>
          </p:nvSpPr>
          <p:spPr>
            <a:xfrm>
              <a:off x="6506667" y="2653811"/>
              <a:ext cx="336460" cy="505934"/>
            </a:xfrm>
            <a:custGeom>
              <a:avLst/>
              <a:gdLst>
                <a:gd name="connsiteX0" fmla="*/ 86053 w 347413"/>
                <a:gd name="connsiteY0" fmla="*/ 0 h 522514"/>
                <a:gd name="connsiteX1" fmla="*/ 347413 w 347413"/>
                <a:gd name="connsiteY1" fmla="*/ 261257 h 522514"/>
                <a:gd name="connsiteX2" fmla="*/ 86053 w 347413"/>
                <a:gd name="connsiteY2" fmla="*/ 522514 h 522514"/>
                <a:gd name="connsiteX3" fmla="*/ 33380 w 347413"/>
                <a:gd name="connsiteY3" fmla="*/ 517206 h 522514"/>
                <a:gd name="connsiteX4" fmla="*/ 10300 w 347413"/>
                <a:gd name="connsiteY4" fmla="*/ 510045 h 522514"/>
                <a:gd name="connsiteX5" fmla="*/ 0 w 347413"/>
                <a:gd name="connsiteY5" fmla="*/ 15666 h 522514"/>
                <a:gd name="connsiteX6" fmla="*/ 33380 w 347413"/>
                <a:gd name="connsiteY6" fmla="*/ 5308 h 522514"/>
                <a:gd name="connsiteX7" fmla="*/ 86053 w 347413"/>
                <a:gd name="connsiteY7" fmla="*/ 0 h 52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413" h="522514">
                  <a:moveTo>
                    <a:pt x="86053" y="0"/>
                  </a:moveTo>
                  <a:cubicBezTo>
                    <a:pt x="230398" y="0"/>
                    <a:pt x="347413" y="116969"/>
                    <a:pt x="347413" y="261257"/>
                  </a:cubicBezTo>
                  <a:cubicBezTo>
                    <a:pt x="347413" y="405545"/>
                    <a:pt x="230398" y="522514"/>
                    <a:pt x="86053" y="522514"/>
                  </a:cubicBezTo>
                  <a:cubicBezTo>
                    <a:pt x="68010" y="522514"/>
                    <a:pt x="50394" y="520686"/>
                    <a:pt x="33380" y="517206"/>
                  </a:cubicBezTo>
                  <a:lnTo>
                    <a:pt x="10300" y="510045"/>
                  </a:lnTo>
                  <a:lnTo>
                    <a:pt x="0" y="15666"/>
                  </a:lnTo>
                  <a:lnTo>
                    <a:pt x="33380" y="5308"/>
                  </a:lnTo>
                  <a:cubicBezTo>
                    <a:pt x="50394" y="1828"/>
                    <a:pt x="68010" y="0"/>
                    <a:pt x="86053" y="0"/>
                  </a:cubicBezTo>
                  <a:close/>
                </a:path>
              </a:pathLst>
            </a:custGeom>
            <a:solidFill>
              <a:srgbClr val="1C4372"/>
            </a:solidFill>
            <a:ln>
              <a:solidFill>
                <a:srgbClr val="1C437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altLang="zh-CN" b="1">
                  <a:solidFill>
                    <a:srgbClr val="FFFFFF"/>
                  </a:solidFill>
                  <a:latin typeface="思源黑体 CN Normal"/>
                  <a:ea typeface="微软雅黑" panose="020B0503020204020204" pitchFamily="34" charset="-122"/>
                </a:rPr>
                <a:t>1</a:t>
              </a:r>
              <a:endParaRPr lang="en-US" altLang="zh-CN" b="1">
                <a:solidFill>
                  <a:srgbClr val="FFFFFF"/>
                </a:solidFill>
                <a:latin typeface="思源黑体 CN Normal"/>
                <a:ea typeface="微软雅黑" panose="020B0503020204020204" pitchFamily="34" charset="-122"/>
              </a:endParaRPr>
            </a:p>
          </p:txBody>
        </p:sp>
        <p:sp>
          <p:nvSpPr>
            <p:cNvPr id="12" name="MH_SubTitle_1"/>
            <p:cNvSpPr/>
            <p:nvPr>
              <p:custDataLst>
                <p:tags r:id="rId3"/>
              </p:custDataLst>
            </p:nvPr>
          </p:nvSpPr>
          <p:spPr>
            <a:xfrm>
              <a:off x="6506667" y="2431095"/>
              <a:ext cx="848652" cy="951236"/>
            </a:xfrm>
            <a:custGeom>
              <a:avLst/>
              <a:gdLst>
                <a:gd name="connsiteX0" fmla="*/ 653143 w 1320800"/>
                <a:gd name="connsiteY0" fmla="*/ 0 h 1480457"/>
                <a:gd name="connsiteX1" fmla="*/ 14515 w 1320800"/>
                <a:gd name="connsiteY1" fmla="*/ 391886 h 1480457"/>
                <a:gd name="connsiteX2" fmla="*/ 0 w 1320800"/>
                <a:gd name="connsiteY2" fmla="*/ 1074057 h 1480457"/>
                <a:gd name="connsiteX3" fmla="*/ 667657 w 1320800"/>
                <a:gd name="connsiteY3" fmla="*/ 1480457 h 1480457"/>
                <a:gd name="connsiteX4" fmla="*/ 1320800 w 1320800"/>
                <a:gd name="connsiteY4" fmla="*/ 1103086 h 1480457"/>
                <a:gd name="connsiteX5" fmla="*/ 1306286 w 1320800"/>
                <a:gd name="connsiteY5" fmla="*/ 406400 h 1480457"/>
                <a:gd name="connsiteX6" fmla="*/ 653143 w 1320800"/>
                <a:gd name="connsiteY6" fmla="*/ 0 h 148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0800" h="1480457">
                  <a:moveTo>
                    <a:pt x="653143" y="0"/>
                  </a:moveTo>
                  <a:lnTo>
                    <a:pt x="14515" y="391886"/>
                  </a:lnTo>
                  <a:lnTo>
                    <a:pt x="0" y="1074057"/>
                  </a:lnTo>
                  <a:lnTo>
                    <a:pt x="667657" y="1480457"/>
                  </a:lnTo>
                  <a:lnTo>
                    <a:pt x="1320800" y="1103086"/>
                  </a:lnTo>
                  <a:lnTo>
                    <a:pt x="1306286" y="406400"/>
                  </a:lnTo>
                  <a:lnTo>
                    <a:pt x="653143" y="0"/>
                  </a:lnTo>
                  <a:close/>
                </a:path>
              </a:pathLst>
            </a:custGeom>
            <a:noFill/>
            <a:ln w="38100">
              <a:solidFill>
                <a:srgbClr val="1C4372"/>
              </a:solidFill>
            </a:ln>
          </p:spPr>
          <p:style>
            <a:lnRef idx="2">
              <a:schemeClr val="accent1">
                <a:shade val="50000"/>
              </a:schemeClr>
            </a:lnRef>
            <a:fillRef idx="1">
              <a:schemeClr val="accent1"/>
            </a:fillRef>
            <a:effectRef idx="0">
              <a:schemeClr val="accent1"/>
            </a:effectRef>
            <a:fontRef idx="minor">
              <a:schemeClr val="lt1"/>
            </a:fontRef>
          </p:style>
          <p:txBody>
            <a:bodyPr lIns="189000" tIns="0" rIns="0" bIns="0" anchor="ctr">
              <a:normAutofit/>
            </a:bodyPr>
            <a:lstStyle/>
            <a:p/>
          </p:txBody>
        </p:sp>
      </p:grpSp>
      <p:grpSp>
        <p:nvGrpSpPr>
          <p:cNvPr id="14" name="组合 13"/>
          <p:cNvGrpSpPr/>
          <p:nvPr/>
        </p:nvGrpSpPr>
        <p:grpSpPr>
          <a:xfrm>
            <a:off x="6455867" y="3296602"/>
            <a:ext cx="848652" cy="951236"/>
            <a:chOff x="6506667" y="4384357"/>
            <a:chExt cx="848652" cy="951236"/>
          </a:xfrm>
        </p:grpSpPr>
        <p:sp>
          <p:nvSpPr>
            <p:cNvPr id="15" name="MH_Other_1"/>
            <p:cNvSpPr/>
            <p:nvPr>
              <p:custDataLst>
                <p:tags r:id="rId4"/>
              </p:custDataLst>
            </p:nvPr>
          </p:nvSpPr>
          <p:spPr>
            <a:xfrm>
              <a:off x="6506667" y="4607073"/>
              <a:ext cx="336460" cy="505934"/>
            </a:xfrm>
            <a:custGeom>
              <a:avLst/>
              <a:gdLst>
                <a:gd name="connsiteX0" fmla="*/ 86053 w 347413"/>
                <a:gd name="connsiteY0" fmla="*/ 0 h 522514"/>
                <a:gd name="connsiteX1" fmla="*/ 347413 w 347413"/>
                <a:gd name="connsiteY1" fmla="*/ 261257 h 522514"/>
                <a:gd name="connsiteX2" fmla="*/ 86053 w 347413"/>
                <a:gd name="connsiteY2" fmla="*/ 522514 h 522514"/>
                <a:gd name="connsiteX3" fmla="*/ 33380 w 347413"/>
                <a:gd name="connsiteY3" fmla="*/ 517206 h 522514"/>
                <a:gd name="connsiteX4" fmla="*/ 10300 w 347413"/>
                <a:gd name="connsiteY4" fmla="*/ 510045 h 522514"/>
                <a:gd name="connsiteX5" fmla="*/ 0 w 347413"/>
                <a:gd name="connsiteY5" fmla="*/ 15666 h 522514"/>
                <a:gd name="connsiteX6" fmla="*/ 33380 w 347413"/>
                <a:gd name="connsiteY6" fmla="*/ 5308 h 522514"/>
                <a:gd name="connsiteX7" fmla="*/ 86053 w 347413"/>
                <a:gd name="connsiteY7" fmla="*/ 0 h 52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413" h="522514">
                  <a:moveTo>
                    <a:pt x="86053" y="0"/>
                  </a:moveTo>
                  <a:cubicBezTo>
                    <a:pt x="230398" y="0"/>
                    <a:pt x="347413" y="116969"/>
                    <a:pt x="347413" y="261257"/>
                  </a:cubicBezTo>
                  <a:cubicBezTo>
                    <a:pt x="347413" y="405545"/>
                    <a:pt x="230398" y="522514"/>
                    <a:pt x="86053" y="522514"/>
                  </a:cubicBezTo>
                  <a:cubicBezTo>
                    <a:pt x="68010" y="522514"/>
                    <a:pt x="50394" y="520686"/>
                    <a:pt x="33380" y="517206"/>
                  </a:cubicBezTo>
                  <a:lnTo>
                    <a:pt x="10300" y="510045"/>
                  </a:lnTo>
                  <a:lnTo>
                    <a:pt x="0" y="15666"/>
                  </a:lnTo>
                  <a:lnTo>
                    <a:pt x="33380" y="5308"/>
                  </a:lnTo>
                  <a:cubicBezTo>
                    <a:pt x="50394" y="1828"/>
                    <a:pt x="68010" y="0"/>
                    <a:pt x="86053" y="0"/>
                  </a:cubicBezTo>
                  <a:close/>
                </a:path>
              </a:pathLst>
            </a:custGeom>
            <a:solidFill>
              <a:srgbClr val="585858"/>
            </a:solidFill>
            <a:ln>
              <a:solidFill>
                <a:srgbClr val="585858"/>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altLang="zh-CN" b="1">
                  <a:solidFill>
                    <a:srgbClr val="FFFFFF"/>
                  </a:solidFill>
                  <a:latin typeface="思源黑体 CN Normal"/>
                  <a:ea typeface="微软雅黑" panose="020B0503020204020204" pitchFamily="34" charset="-122"/>
                </a:rPr>
                <a:t>2</a:t>
              </a:r>
              <a:endParaRPr lang="en-US" altLang="zh-CN" b="1">
                <a:solidFill>
                  <a:srgbClr val="FFFFFF"/>
                </a:solidFill>
                <a:latin typeface="思源黑体 CN Normal"/>
                <a:ea typeface="微软雅黑" panose="020B0503020204020204" pitchFamily="34" charset="-122"/>
              </a:endParaRPr>
            </a:p>
          </p:txBody>
        </p:sp>
        <p:sp>
          <p:nvSpPr>
            <p:cNvPr id="16" name="MH_SubTitle_1"/>
            <p:cNvSpPr/>
            <p:nvPr>
              <p:custDataLst>
                <p:tags r:id="rId5"/>
              </p:custDataLst>
            </p:nvPr>
          </p:nvSpPr>
          <p:spPr>
            <a:xfrm>
              <a:off x="6506667" y="4384357"/>
              <a:ext cx="848652" cy="951236"/>
            </a:xfrm>
            <a:custGeom>
              <a:avLst/>
              <a:gdLst>
                <a:gd name="connsiteX0" fmla="*/ 653143 w 1320800"/>
                <a:gd name="connsiteY0" fmla="*/ 0 h 1480457"/>
                <a:gd name="connsiteX1" fmla="*/ 14515 w 1320800"/>
                <a:gd name="connsiteY1" fmla="*/ 391886 h 1480457"/>
                <a:gd name="connsiteX2" fmla="*/ 0 w 1320800"/>
                <a:gd name="connsiteY2" fmla="*/ 1074057 h 1480457"/>
                <a:gd name="connsiteX3" fmla="*/ 667657 w 1320800"/>
                <a:gd name="connsiteY3" fmla="*/ 1480457 h 1480457"/>
                <a:gd name="connsiteX4" fmla="*/ 1320800 w 1320800"/>
                <a:gd name="connsiteY4" fmla="*/ 1103086 h 1480457"/>
                <a:gd name="connsiteX5" fmla="*/ 1306286 w 1320800"/>
                <a:gd name="connsiteY5" fmla="*/ 406400 h 1480457"/>
                <a:gd name="connsiteX6" fmla="*/ 653143 w 1320800"/>
                <a:gd name="connsiteY6" fmla="*/ 0 h 148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0800" h="1480457">
                  <a:moveTo>
                    <a:pt x="653143" y="0"/>
                  </a:moveTo>
                  <a:lnTo>
                    <a:pt x="14515" y="391886"/>
                  </a:lnTo>
                  <a:lnTo>
                    <a:pt x="0" y="1074057"/>
                  </a:lnTo>
                  <a:lnTo>
                    <a:pt x="667657" y="1480457"/>
                  </a:lnTo>
                  <a:lnTo>
                    <a:pt x="1320800" y="1103086"/>
                  </a:lnTo>
                  <a:lnTo>
                    <a:pt x="1306286" y="406400"/>
                  </a:lnTo>
                  <a:lnTo>
                    <a:pt x="653143" y="0"/>
                  </a:lnTo>
                  <a:close/>
                </a:path>
              </a:pathLst>
            </a:custGeom>
            <a:noFill/>
            <a:ln w="38100">
              <a:solidFill>
                <a:srgbClr val="585858"/>
              </a:solidFill>
            </a:ln>
          </p:spPr>
          <p:style>
            <a:lnRef idx="2">
              <a:schemeClr val="accent1">
                <a:shade val="50000"/>
              </a:schemeClr>
            </a:lnRef>
            <a:fillRef idx="1">
              <a:schemeClr val="accent1"/>
            </a:fillRef>
            <a:effectRef idx="0">
              <a:schemeClr val="accent1"/>
            </a:effectRef>
            <a:fontRef idx="minor">
              <a:schemeClr val="lt1"/>
            </a:fontRef>
          </p:style>
          <p:txBody>
            <a:bodyPr lIns="189000" tIns="0" rIns="0" bIns="0" anchor="ctr">
              <a:normAutofit/>
            </a:bodyPr>
            <a:lstStyle/>
            <a:p/>
          </p:txBody>
        </p:sp>
      </p:grpSp>
      <p:sp>
        <p:nvSpPr>
          <p:cNvPr id="18" name="矩形 17"/>
          <p:cNvSpPr/>
          <p:nvPr/>
        </p:nvSpPr>
        <p:spPr>
          <a:xfrm>
            <a:off x="7628965" y="1039464"/>
            <a:ext cx="3548807" cy="1345565"/>
          </a:xfrm>
          <a:prstGeom prst="rect">
            <a:avLst/>
          </a:prstGeom>
        </p:spPr>
        <p:txBody>
          <a:bodyPr wrap="square" anchor="ctr">
            <a:spAutoFit/>
            <a:scene3d>
              <a:camera prst="orthographicFront"/>
              <a:lightRig rig="threePt" dir="t"/>
            </a:scene3d>
            <a:sp3d contourW="12700"/>
          </a:bodyPr>
          <a:lstStyle/>
          <a:p>
            <a:pPr algn="just">
              <a:lnSpc>
                <a:spcPct val="120000"/>
              </a:lnSpc>
            </a:pPr>
            <a:r>
              <a:rPr lang="zh-CN" altLang="en-US" sz="2000" b="1">
                <a:solidFill>
                  <a:schemeClr val="tx1">
                    <a:lumMod val="75000"/>
                    <a:lumOff val="25000"/>
                  </a:schemeClr>
                </a:solidFill>
                <a:latin typeface="思源黑体 CN Normal"/>
                <a:ea typeface="思源黑体 CN Normal" panose="020B0400000000000000" pitchFamily="34" charset="-122"/>
              </a:rPr>
              <a:t>归一化处理</a:t>
            </a:r>
            <a:endParaRPr lang="en-US" altLang="zh-CN" sz="2000" b="1">
              <a:solidFill>
                <a:schemeClr val="tx1">
                  <a:lumMod val="75000"/>
                  <a:lumOff val="25000"/>
                </a:schemeClr>
              </a:solidFill>
              <a:latin typeface="思源黑体 CN Normal"/>
              <a:ea typeface="思源黑体 CN Normal" panose="020B0400000000000000" pitchFamily="34" charset="-122"/>
            </a:endParaRPr>
          </a:p>
          <a:p>
            <a:pPr algn="just">
              <a:lnSpc>
                <a:spcPct val="120000"/>
              </a:lnSpc>
            </a:pPr>
            <a:r>
              <a:rPr lang="en-US" altLang="zh-CN" sz="1600">
                <a:solidFill>
                  <a:schemeClr val="tx1">
                    <a:lumMod val="75000"/>
                    <a:lumOff val="25000"/>
                  </a:schemeClr>
                </a:solidFill>
                <a:latin typeface="思源黑体 CN Normal"/>
              </a:rPr>
              <a:t>为了使我们的模型更加稳健，我们对数据进行了归一化处理，我们将数据归一化以使其在范围[0，1）</a:t>
            </a:r>
            <a:endParaRPr lang="en-US" altLang="zh-CN" sz="1600">
              <a:solidFill>
                <a:schemeClr val="tx1">
                  <a:lumMod val="75000"/>
                  <a:lumOff val="25000"/>
                </a:schemeClr>
              </a:solidFill>
              <a:latin typeface="思源黑体 CN Normal"/>
            </a:endParaRPr>
          </a:p>
        </p:txBody>
      </p:sp>
      <p:sp>
        <p:nvSpPr>
          <p:cNvPr id="21" name="矩形 20"/>
          <p:cNvSpPr/>
          <p:nvPr/>
        </p:nvSpPr>
        <p:spPr>
          <a:xfrm>
            <a:off x="7700720" y="2947894"/>
            <a:ext cx="3548807" cy="1640205"/>
          </a:xfrm>
          <a:prstGeom prst="rect">
            <a:avLst/>
          </a:prstGeom>
        </p:spPr>
        <p:txBody>
          <a:bodyPr wrap="square" anchor="ctr">
            <a:spAutoFit/>
            <a:scene3d>
              <a:camera prst="orthographicFront"/>
              <a:lightRig rig="threePt" dir="t"/>
            </a:scene3d>
            <a:sp3d contourW="12700"/>
          </a:bodyPr>
          <a:lstStyle/>
          <a:p>
            <a:pPr algn="just">
              <a:lnSpc>
                <a:spcPct val="120000"/>
              </a:lnSpc>
            </a:pPr>
            <a:r>
              <a:rPr lang="zh-CN" altLang="en-US" sz="2000" b="1">
                <a:solidFill>
                  <a:schemeClr val="tx1">
                    <a:lumMod val="75000"/>
                    <a:lumOff val="25000"/>
                  </a:schemeClr>
                </a:solidFill>
                <a:latin typeface="思源黑体 CN Normal"/>
                <a:ea typeface="思源黑体 CN Normal" panose="020B0400000000000000" pitchFamily="34" charset="-122"/>
              </a:rPr>
              <a:t>转化为时间窗口</a:t>
            </a:r>
            <a:endParaRPr lang="zh-CN" altLang="en-US" sz="2000" b="1">
              <a:solidFill>
                <a:schemeClr val="tx1">
                  <a:lumMod val="75000"/>
                  <a:lumOff val="25000"/>
                </a:schemeClr>
              </a:solidFill>
              <a:latin typeface="思源黑体 CN Normal"/>
              <a:ea typeface="思源黑体 CN Normal" panose="020B0400000000000000" pitchFamily="34" charset="-122"/>
            </a:endParaRPr>
          </a:p>
          <a:p>
            <a:pPr algn="just">
              <a:lnSpc>
                <a:spcPct val="120000"/>
              </a:lnSpc>
              <a:buClrTx/>
              <a:buSzTx/>
              <a:buFontTx/>
            </a:pPr>
            <a:r>
              <a:rPr lang="en-US" altLang="zh-CN" sz="1600">
                <a:solidFill>
                  <a:schemeClr val="tx1">
                    <a:lumMod val="75000"/>
                    <a:lumOff val="25000"/>
                  </a:schemeClr>
                </a:solidFill>
                <a:latin typeface="思源黑体 CN Normal"/>
              </a:rPr>
              <a:t>K为滑动窗口的大小，若t小于K则进行填充，使用最后一个Xt进行复制达到填充目的</a:t>
            </a:r>
            <a:endParaRPr lang="en-US" altLang="zh-CN" sz="1600">
              <a:solidFill>
                <a:schemeClr val="tx1">
                  <a:lumMod val="75000"/>
                  <a:lumOff val="25000"/>
                </a:schemeClr>
              </a:solidFill>
              <a:latin typeface="思源黑体 CN Normal"/>
            </a:endParaRPr>
          </a:p>
          <a:p>
            <a:pPr algn="just">
              <a:lnSpc>
                <a:spcPct val="120000"/>
              </a:lnSpc>
            </a:pPr>
            <a:endParaRPr lang="en-US" altLang="zh-CN" sz="1600">
              <a:solidFill>
                <a:schemeClr val="tx1">
                  <a:lumMod val="75000"/>
                  <a:lumOff val="25000"/>
                </a:schemeClr>
              </a:solidFill>
              <a:latin typeface="思源黑体 CN Normal"/>
            </a:endParaRPr>
          </a:p>
        </p:txBody>
      </p:sp>
      <p:sp>
        <p:nvSpPr>
          <p:cNvPr id="27" name="椭圆 21"/>
          <p:cNvSpPr/>
          <p:nvPr/>
        </p:nvSpPr>
        <p:spPr>
          <a:xfrm>
            <a:off x="588908" y="417391"/>
            <a:ext cx="621956" cy="621958"/>
          </a:xfrm>
          <a:prstGeom prst="ellipse">
            <a:avLst/>
          </a:prstGeom>
          <a:solidFill>
            <a:srgbClr val="1B44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28" name="矩形 23"/>
          <p:cNvSpPr/>
          <p:nvPr/>
        </p:nvSpPr>
        <p:spPr>
          <a:xfrm>
            <a:off x="1287320" y="332656"/>
            <a:ext cx="10569319" cy="732252"/>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zh-CN" altLang="en-US" sz="2400">
                <a:solidFill>
                  <a:srgbClr val="1C4372"/>
                </a:solidFill>
                <a:latin typeface="思源等宽 N"/>
                <a:ea typeface="微软雅黑" panose="020B0503020204020204" pitchFamily="34" charset="-122"/>
              </a:rPr>
              <a:t>数据</a:t>
            </a:r>
            <a:r>
              <a:rPr lang="zh-CN" altLang="en-US" sz="2400">
                <a:solidFill>
                  <a:srgbClr val="1C4372"/>
                </a:solidFill>
                <a:latin typeface="思源等宽 N"/>
                <a:ea typeface="微软雅黑" panose="020B0503020204020204" pitchFamily="34" charset="-122"/>
              </a:rPr>
              <a:t>处理</a:t>
            </a:r>
            <a:endParaRPr lang="zh-CN" altLang="en-US" sz="2400">
              <a:solidFill>
                <a:srgbClr val="1C4372"/>
              </a:solidFill>
              <a:latin typeface="思源等宽 N"/>
              <a:ea typeface="微软雅黑" panose="020B0503020204020204" pitchFamily="34" charset="-122"/>
            </a:endParaRPr>
          </a:p>
        </p:txBody>
      </p:sp>
      <p:pic>
        <p:nvPicPr>
          <p:cNvPr id="2" name="图片 1" descr="截屏2023-05-30 17.09.55"/>
          <p:cNvPicPr>
            <a:picLocks noChangeAspect="1"/>
          </p:cNvPicPr>
          <p:nvPr/>
        </p:nvPicPr>
        <p:blipFill>
          <a:blip r:embed="rId6"/>
          <a:stretch>
            <a:fillRect/>
          </a:stretch>
        </p:blipFill>
        <p:spPr>
          <a:xfrm>
            <a:off x="871220" y="1351280"/>
            <a:ext cx="4889500" cy="1033780"/>
          </a:xfrm>
          <a:prstGeom prst="rect">
            <a:avLst/>
          </a:prstGeom>
        </p:spPr>
      </p:pic>
      <p:pic>
        <p:nvPicPr>
          <p:cNvPr id="3" name="图片 2" descr="截屏2023-05-30 17.12.48"/>
          <p:cNvPicPr>
            <a:picLocks noChangeAspect="1"/>
          </p:cNvPicPr>
          <p:nvPr/>
        </p:nvPicPr>
        <p:blipFill>
          <a:blip r:embed="rId7"/>
          <a:stretch>
            <a:fillRect/>
          </a:stretch>
        </p:blipFill>
        <p:spPr>
          <a:xfrm>
            <a:off x="1364615" y="3296285"/>
            <a:ext cx="4396105" cy="778510"/>
          </a:xfrm>
          <a:prstGeom prst="rect">
            <a:avLst/>
          </a:prstGeom>
        </p:spPr>
      </p:pic>
      <p:sp>
        <p:nvSpPr>
          <p:cNvPr id="4" name="文本框 3"/>
          <p:cNvSpPr txBox="1"/>
          <p:nvPr/>
        </p:nvSpPr>
        <p:spPr>
          <a:xfrm>
            <a:off x="1617980" y="4896485"/>
            <a:ext cx="9586595" cy="922020"/>
          </a:xfrm>
          <a:prstGeom prst="rect">
            <a:avLst/>
          </a:prstGeom>
          <a:noFill/>
        </p:spPr>
        <p:txBody>
          <a:bodyPr wrap="square" rtlCol="0">
            <a:spAutoFit/>
          </a:bodyPr>
          <a:p>
            <a:pPr algn="l"/>
            <a:r>
              <a:rPr lang="zh-CN" altLang="en-US"/>
              <a:t>预测该窗口的异常分数，而不是直接预测𝑦𝑡每个输入窗口𝑊𝑡的异常标签</a:t>
            </a:r>
            <a:r>
              <a:rPr lang="en-US" altLang="zh-CN"/>
              <a:t>y</a:t>
            </a:r>
            <a:r>
              <a:rPr lang="zh-CN" altLang="en-US"/>
              <a:t>𝑡。使用过去输入窗口</a:t>
            </a:r>
            <a:r>
              <a:rPr lang="en-US" altLang="zh-CN"/>
              <a:t> </a:t>
            </a:r>
            <a:endParaRPr lang="en-US" altLang="zh-CN"/>
          </a:p>
          <a:p>
            <a:pPr algn="l"/>
            <a:r>
              <a:rPr lang="en-US" altLang="zh-CN"/>
              <a:t> </a:t>
            </a:r>
            <a:endParaRPr lang="zh-CN" altLang="en-US"/>
          </a:p>
          <a:p>
            <a:pPr algn="l"/>
            <a:r>
              <a:rPr lang="zh-CN" altLang="en-US"/>
              <a:t>的异常分数，我们计算阈值𝐷，高于该阈值，我们将输入窗口标记为异常。</a:t>
            </a: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8" name="TextBox 76"/>
          <p:cNvSpPr txBox="1"/>
          <p:nvPr/>
        </p:nvSpPr>
        <p:spPr>
          <a:xfrm>
            <a:off x="1087514" y="1207452"/>
            <a:ext cx="10016972" cy="521970"/>
          </a:xfrm>
          <a:prstGeom prst="rect">
            <a:avLst/>
          </a:prstGeom>
          <a:noFill/>
        </p:spPr>
        <p:txBody>
          <a:bodyPr wrap="square" rtlCol="0" anchor="b">
            <a:spAutoFit/>
          </a:bodyPr>
          <a:lstStyle/>
          <a:p>
            <a:pPr algn="ctr"/>
            <a:r>
              <a:rPr lang="en-US" altLang="zh-CN" sz="2800" b="1">
                <a:solidFill>
                  <a:schemeClr val="tx1">
                    <a:lumMod val="95000"/>
                    <a:lumOff val="5000"/>
                  </a:schemeClr>
                </a:solidFill>
                <a:latin typeface="思源黑体 CN Normal"/>
                <a:ea typeface="微软雅黑" panose="020B0503020204020204" pitchFamily="34" charset="-122"/>
              </a:rPr>
              <a:t>TranAD</a:t>
            </a:r>
            <a:r>
              <a:rPr lang="zh-CN" altLang="en-US" sz="2800" b="1">
                <a:solidFill>
                  <a:schemeClr val="tx1">
                    <a:lumMod val="95000"/>
                    <a:lumOff val="5000"/>
                  </a:schemeClr>
                </a:solidFill>
                <a:latin typeface="思源黑体 CN Normal"/>
                <a:ea typeface="微软雅黑" panose="020B0503020204020204" pitchFamily="34" charset="-122"/>
              </a:rPr>
              <a:t>模型</a:t>
            </a:r>
            <a:endParaRPr lang="zh-CN" altLang="en-US" sz="2800" b="1">
              <a:solidFill>
                <a:schemeClr val="tx1">
                  <a:lumMod val="95000"/>
                  <a:lumOff val="5000"/>
                </a:schemeClr>
              </a:solidFill>
              <a:latin typeface="思源黑体 CN Normal"/>
              <a:ea typeface="微软雅黑" panose="020B0503020204020204" pitchFamily="34" charset="-122"/>
            </a:endParaRPr>
          </a:p>
        </p:txBody>
      </p:sp>
      <p:sp>
        <p:nvSpPr>
          <p:cNvPr id="14" name="椭圆 21"/>
          <p:cNvSpPr/>
          <p:nvPr/>
        </p:nvSpPr>
        <p:spPr>
          <a:xfrm>
            <a:off x="588908" y="417391"/>
            <a:ext cx="621956" cy="621958"/>
          </a:xfrm>
          <a:prstGeom prst="ellipse">
            <a:avLst/>
          </a:prstGeom>
          <a:solidFill>
            <a:srgbClr val="1B44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15" name="矩形 23"/>
          <p:cNvSpPr/>
          <p:nvPr/>
        </p:nvSpPr>
        <p:spPr>
          <a:xfrm>
            <a:off x="1287320" y="332656"/>
            <a:ext cx="10569319" cy="732252"/>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en-US" altLang="zh-CN" sz="2400">
                <a:solidFill>
                  <a:srgbClr val="1C4372"/>
                </a:solidFill>
                <a:latin typeface="思源等宽 N"/>
                <a:ea typeface="微软雅黑" panose="020B0503020204020204" pitchFamily="34" charset="-122"/>
              </a:rPr>
              <a:t>TranAD</a:t>
            </a:r>
            <a:r>
              <a:rPr lang="zh-CN" altLang="en-US" sz="2400">
                <a:solidFill>
                  <a:srgbClr val="1C4372"/>
                </a:solidFill>
                <a:latin typeface="思源等宽 N"/>
                <a:ea typeface="微软雅黑" panose="020B0503020204020204" pitchFamily="34" charset="-122"/>
              </a:rPr>
              <a:t>模型</a:t>
            </a:r>
            <a:endParaRPr lang="zh-CN" altLang="en-US" sz="2400">
              <a:solidFill>
                <a:srgbClr val="1C4372"/>
              </a:solidFill>
              <a:latin typeface="思源等宽 N"/>
              <a:ea typeface="微软雅黑" panose="020B0503020204020204" pitchFamily="34" charset="-122"/>
            </a:endParaRPr>
          </a:p>
        </p:txBody>
      </p:sp>
      <p:pic>
        <p:nvPicPr>
          <p:cNvPr id="9" name="图片 8" descr="截屏2023-05-30 17.28.09"/>
          <p:cNvPicPr>
            <a:picLocks noChangeAspect="1"/>
          </p:cNvPicPr>
          <p:nvPr/>
        </p:nvPicPr>
        <p:blipFill>
          <a:blip r:embed="rId2"/>
          <a:stretch>
            <a:fillRect/>
          </a:stretch>
        </p:blipFill>
        <p:spPr>
          <a:xfrm>
            <a:off x="254000" y="1733550"/>
            <a:ext cx="10553700" cy="3149600"/>
          </a:xfrm>
          <a:prstGeom prst="rect">
            <a:avLst/>
          </a:prstGeom>
        </p:spPr>
      </p:pic>
      <p:sp>
        <p:nvSpPr>
          <p:cNvPr id="10" name="文本框 9"/>
          <p:cNvSpPr txBox="1"/>
          <p:nvPr/>
        </p:nvSpPr>
        <p:spPr>
          <a:xfrm>
            <a:off x="908050" y="5010150"/>
            <a:ext cx="10665460" cy="922020"/>
          </a:xfrm>
          <a:prstGeom prst="rect">
            <a:avLst/>
          </a:prstGeom>
          <a:noFill/>
        </p:spPr>
        <p:txBody>
          <a:bodyPr wrap="none" rtlCol="0">
            <a:spAutoFit/>
          </a:bodyPr>
          <a:p>
            <a:pPr algn="l"/>
            <a:r>
              <a:rPr lang="zh-CN" altLang="en-US"/>
              <a:t>模型利用了具有时间效率的GAN式对抗训练方法，由两个变压器编码器和两个解码器</a:t>
            </a:r>
            <a:r>
              <a:rPr lang="zh-CN" altLang="en-US"/>
              <a:t>组成。编码器对完整</a:t>
            </a:r>
            <a:endParaRPr lang="zh-CN" altLang="en-US"/>
          </a:p>
          <a:p>
            <a:pPr algn="l"/>
            <a:r>
              <a:rPr lang="zh-CN" altLang="en-US"/>
              <a:t>的序列进行编码，直到当前时间戳C具有焦点分数(重构误差)。窗口编码器使用它来创建输入窗口</a:t>
            </a:r>
            <a:endParaRPr lang="zh-CN" altLang="en-US"/>
          </a:p>
          <a:p>
            <a:pPr algn="l"/>
            <a:r>
              <a:rPr lang="zh-CN" altLang="en-US"/>
              <a:t>W编码表示，然后将其传递给两个解码器以创建其重建。</a:t>
            </a:r>
            <a:endParaRPr lang="zh-CN" altLang="en-US"/>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30" name="椭圆 21"/>
          <p:cNvSpPr/>
          <p:nvPr/>
        </p:nvSpPr>
        <p:spPr>
          <a:xfrm>
            <a:off x="588908" y="417391"/>
            <a:ext cx="621956" cy="621958"/>
          </a:xfrm>
          <a:prstGeom prst="ellipse">
            <a:avLst/>
          </a:prstGeom>
          <a:solidFill>
            <a:srgbClr val="1B44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31" name="矩形 23"/>
          <p:cNvSpPr/>
          <p:nvPr/>
        </p:nvSpPr>
        <p:spPr>
          <a:xfrm>
            <a:off x="1287320" y="332656"/>
            <a:ext cx="10569319" cy="732252"/>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en-US" altLang="zh-CN" sz="2400">
                <a:solidFill>
                  <a:srgbClr val="1C4372"/>
                </a:solidFill>
                <a:latin typeface="思源等宽 N"/>
                <a:ea typeface="微软雅黑" panose="020B0503020204020204" pitchFamily="34" charset="-122"/>
              </a:rPr>
              <a:t>Tran</a:t>
            </a:r>
            <a:r>
              <a:rPr lang="en-US" altLang="zh-CN" sz="2400">
                <a:solidFill>
                  <a:srgbClr val="1C4372"/>
                </a:solidFill>
                <a:latin typeface="思源等宽 N"/>
                <a:ea typeface="微软雅黑" panose="020B0503020204020204" pitchFamily="34" charset="-122"/>
              </a:rPr>
              <a:t>AD</a:t>
            </a:r>
            <a:endParaRPr lang="en-US" altLang="zh-CN" sz="2400">
              <a:solidFill>
                <a:srgbClr val="1C4372"/>
              </a:solidFill>
              <a:latin typeface="思源等宽 N"/>
              <a:ea typeface="微软雅黑" panose="020B0503020204020204" pitchFamily="34" charset="-122"/>
            </a:endParaRPr>
          </a:p>
        </p:txBody>
      </p:sp>
      <p:sp>
        <p:nvSpPr>
          <p:cNvPr id="5" name="文本框 4"/>
          <p:cNvSpPr txBox="1"/>
          <p:nvPr/>
        </p:nvSpPr>
        <p:spPr>
          <a:xfrm>
            <a:off x="623570" y="3573145"/>
            <a:ext cx="6446520" cy="922020"/>
          </a:xfrm>
          <a:prstGeom prst="rect">
            <a:avLst/>
          </a:prstGeom>
          <a:noFill/>
        </p:spPr>
        <p:txBody>
          <a:bodyPr wrap="square" rtlCol="0">
            <a:spAutoFit/>
          </a:bodyPr>
          <a:p>
            <a:pPr marL="0" indent="0" algn="ctr">
              <a:lnSpc>
                <a:spcPct val="100000"/>
              </a:lnSpc>
              <a:buNone/>
              <a:defRPr/>
            </a:pPr>
            <a:r>
              <a:rPr lang="zh-CN" altLang="en-US">
                <a:solidFill>
                  <a:schemeClr val="tx1">
                    <a:lumMod val="85000"/>
                    <a:lumOff val="15000"/>
                  </a:schemeClr>
                </a:solidFill>
                <a:latin typeface="思源黑体 CN Normal"/>
                <a:ea typeface="黑体" panose="02010609060101010101" charset="-122"/>
                <a:cs typeface="+mn-ea"/>
                <a:sym typeface="+mn-lt"/>
              </a:rPr>
              <a:t>然后应用缩放点产品注意力作为Multi</a:t>
            </a:r>
            <a:r>
              <a:rPr lang="en-US" altLang="zh-CN">
                <a:solidFill>
                  <a:schemeClr val="tx1">
                    <a:lumMod val="85000"/>
                    <a:lumOff val="15000"/>
                  </a:schemeClr>
                </a:solidFill>
                <a:latin typeface="思源黑体 CN Normal"/>
                <a:ea typeface="黑体" panose="02010609060101010101" charset="-122"/>
                <a:cs typeface="+mn-ea"/>
                <a:sym typeface="+mn-lt"/>
              </a:rPr>
              <a:t>-</a:t>
            </a:r>
            <a:r>
              <a:rPr lang="zh-CN" altLang="en-US">
                <a:solidFill>
                  <a:schemeClr val="tx1">
                    <a:lumMod val="85000"/>
                    <a:lumOff val="15000"/>
                  </a:schemeClr>
                </a:solidFill>
                <a:latin typeface="思源黑体 CN Normal"/>
                <a:ea typeface="黑体" panose="02010609060101010101" charset="-122"/>
                <a:cs typeface="+mn-ea"/>
                <a:sym typeface="+mn-lt"/>
              </a:rPr>
              <a:t>Head</a:t>
            </a:r>
            <a:r>
              <a:rPr lang="en-US" altLang="zh-CN">
                <a:solidFill>
                  <a:schemeClr val="tx1">
                    <a:lumMod val="85000"/>
                    <a:lumOff val="15000"/>
                  </a:schemeClr>
                </a:solidFill>
                <a:latin typeface="思源黑体 CN Normal"/>
                <a:ea typeface="黑体" panose="02010609060101010101" charset="-122"/>
                <a:cs typeface="+mn-ea"/>
                <a:sym typeface="+mn-lt"/>
              </a:rPr>
              <a:t>-</a:t>
            </a:r>
            <a:r>
              <a:rPr lang="zh-CN" altLang="en-US">
                <a:solidFill>
                  <a:schemeClr val="tx1">
                    <a:lumMod val="85000"/>
                    <a:lumOff val="15000"/>
                  </a:schemeClr>
                </a:solidFill>
                <a:latin typeface="思源黑体 CN Normal"/>
                <a:ea typeface="黑体" panose="02010609060101010101" charset="-122"/>
                <a:cs typeface="+mn-ea"/>
                <a:sym typeface="+mn-lt"/>
              </a:rPr>
              <a:t>At</a:t>
            </a:r>
            <a:r>
              <a:rPr lang="en-US" altLang="zh-CN">
                <a:solidFill>
                  <a:schemeClr val="tx1">
                    <a:lumMod val="85000"/>
                    <a:lumOff val="15000"/>
                  </a:schemeClr>
                </a:solidFill>
                <a:latin typeface="思源黑体 CN Normal"/>
                <a:ea typeface="黑体" panose="02010609060101010101" charset="-122"/>
                <a:cs typeface="+mn-ea"/>
                <a:sym typeface="+mn-lt"/>
              </a:rPr>
              <a:t>tention</a:t>
            </a:r>
            <a:r>
              <a:rPr lang="zh-CN" altLang="en-US">
                <a:solidFill>
                  <a:schemeClr val="tx1">
                    <a:lumMod val="85000"/>
                    <a:lumOff val="15000"/>
                  </a:schemeClr>
                </a:solidFill>
                <a:latin typeface="思源黑体 CN Normal"/>
                <a:ea typeface="黑体" panose="02010609060101010101" charset="-122"/>
                <a:cs typeface="+mn-ea"/>
                <a:sym typeface="+mn-lt"/>
              </a:rPr>
              <a:t>（多头注意力</a:t>
            </a:r>
            <a:r>
              <a:rPr lang="zh-CN" altLang="en-US">
                <a:solidFill>
                  <a:schemeClr val="tx1">
                    <a:lumMod val="85000"/>
                    <a:lumOff val="15000"/>
                  </a:schemeClr>
                </a:solidFill>
                <a:latin typeface="思源黑体 CN Normal"/>
                <a:ea typeface="黑体" panose="02010609060101010101" charset="-122"/>
                <a:cs typeface="+mn-ea"/>
                <a:sym typeface="+mn-lt"/>
              </a:rPr>
              <a:t>机制）， 允许模型共同关注来自不同位置的不同表示子空间的信息。</a:t>
            </a:r>
            <a:endParaRPr lang="zh-CN" altLang="en-US">
              <a:solidFill>
                <a:schemeClr val="tx1">
                  <a:lumMod val="85000"/>
                  <a:lumOff val="15000"/>
                </a:schemeClr>
              </a:solidFill>
              <a:latin typeface="思源黑体 CN Normal"/>
              <a:ea typeface="黑体" panose="02010609060101010101" charset="-122"/>
              <a:cs typeface="+mn-ea"/>
              <a:sym typeface="+mn-lt"/>
            </a:endParaRPr>
          </a:p>
        </p:txBody>
      </p:sp>
      <p:pic>
        <p:nvPicPr>
          <p:cNvPr id="13" name="图片 12" descr="截屏2023-05-30 18.35.12"/>
          <p:cNvPicPr>
            <a:picLocks noChangeAspect="1"/>
          </p:cNvPicPr>
          <p:nvPr/>
        </p:nvPicPr>
        <p:blipFill>
          <a:blip r:embed="rId2"/>
          <a:stretch>
            <a:fillRect/>
          </a:stretch>
        </p:blipFill>
        <p:spPr>
          <a:xfrm>
            <a:off x="1487805" y="2420620"/>
            <a:ext cx="3517900" cy="749300"/>
          </a:xfrm>
          <a:prstGeom prst="rect">
            <a:avLst/>
          </a:prstGeom>
        </p:spPr>
      </p:pic>
      <p:pic>
        <p:nvPicPr>
          <p:cNvPr id="14" name="图片 13" descr="截屏2023-05-30 18.36.26"/>
          <p:cNvPicPr>
            <a:picLocks noChangeAspect="1"/>
          </p:cNvPicPr>
          <p:nvPr/>
        </p:nvPicPr>
        <p:blipFill>
          <a:blip r:embed="rId3"/>
          <a:stretch>
            <a:fillRect/>
          </a:stretch>
        </p:blipFill>
        <p:spPr>
          <a:xfrm>
            <a:off x="1199515" y="5013325"/>
            <a:ext cx="4521200" cy="736600"/>
          </a:xfrm>
          <a:prstGeom prst="rect">
            <a:avLst/>
          </a:prstGeom>
        </p:spPr>
      </p:pic>
      <p:sp>
        <p:nvSpPr>
          <p:cNvPr id="18" name="文本框 17"/>
          <p:cNvSpPr txBox="1"/>
          <p:nvPr/>
        </p:nvSpPr>
        <p:spPr>
          <a:xfrm>
            <a:off x="695325" y="1484630"/>
            <a:ext cx="6446520" cy="645160"/>
          </a:xfrm>
          <a:prstGeom prst="rect">
            <a:avLst/>
          </a:prstGeom>
          <a:noFill/>
        </p:spPr>
        <p:txBody>
          <a:bodyPr wrap="none" rtlCol="0">
            <a:spAutoFit/>
          </a:bodyPr>
          <a:p>
            <a:pPr algn="l"/>
            <a:r>
              <a:rPr lang="en-US" altLang="zh-CN">
                <a:solidFill>
                  <a:schemeClr val="tx1">
                    <a:lumMod val="85000"/>
                    <a:lumOff val="15000"/>
                  </a:schemeClr>
                </a:solidFill>
                <a:latin typeface="思源黑体 CN Normal"/>
                <a:ea typeface="黑体" panose="02010609060101010101" charset="-122"/>
                <a:cs typeface="+mn-ea"/>
                <a:sym typeface="+mn-lt"/>
              </a:rPr>
              <a:t>一个多变量序列如𝑊或𝐶首先被转换成一个矩阵形式的模态𝑚</a:t>
            </a:r>
            <a:r>
              <a:rPr lang="zh-CN" altLang="en-US">
                <a:solidFill>
                  <a:schemeClr val="tx1">
                    <a:lumMod val="85000"/>
                    <a:lumOff val="15000"/>
                  </a:schemeClr>
                </a:solidFill>
                <a:latin typeface="思源黑体 CN Normal"/>
                <a:ea typeface="黑体" panose="02010609060101010101" charset="-122"/>
                <a:cs typeface="+mn-ea"/>
                <a:sym typeface="+mn-lt"/>
              </a:rPr>
              <a:t>，</a:t>
            </a:r>
            <a:endParaRPr lang="zh-CN" altLang="en-US">
              <a:solidFill>
                <a:schemeClr val="tx1">
                  <a:lumMod val="85000"/>
                  <a:lumOff val="15000"/>
                </a:schemeClr>
              </a:solidFill>
              <a:latin typeface="思源黑体 CN Normal"/>
              <a:ea typeface="黑体" panose="02010609060101010101" charset="-122"/>
              <a:cs typeface="+mn-ea"/>
              <a:sym typeface="+mn-lt"/>
            </a:endParaRPr>
          </a:p>
          <a:p>
            <a:pPr algn="l"/>
            <a:r>
              <a:rPr lang="zh-CN" altLang="en-US">
                <a:solidFill>
                  <a:schemeClr val="tx1">
                    <a:lumMod val="85000"/>
                    <a:lumOff val="15000"/>
                  </a:schemeClr>
                </a:solidFill>
                <a:latin typeface="思源黑体 CN Normal"/>
                <a:ea typeface="黑体" panose="02010609060101010101" charset="-122"/>
                <a:cs typeface="+mn-ea"/>
                <a:sym typeface="+mn-lt"/>
              </a:rPr>
              <a:t>定义了三个矩阵</a:t>
            </a:r>
            <a:r>
              <a:rPr lang="en-US" altLang="zh-CN">
                <a:solidFill>
                  <a:schemeClr val="tx1">
                    <a:lumMod val="85000"/>
                    <a:lumOff val="15000"/>
                  </a:schemeClr>
                </a:solidFill>
                <a:latin typeface="思源黑体 CN Normal"/>
                <a:ea typeface="黑体" panose="02010609060101010101" charset="-122"/>
                <a:cs typeface="+mn-ea"/>
                <a:sym typeface="+mn-lt"/>
              </a:rPr>
              <a:t>Q</a:t>
            </a:r>
            <a:r>
              <a:rPr lang="zh-CN" altLang="en-US">
                <a:solidFill>
                  <a:schemeClr val="tx1">
                    <a:lumMod val="85000"/>
                    <a:lumOff val="15000"/>
                  </a:schemeClr>
                </a:solidFill>
                <a:latin typeface="思源黑体 CN Normal"/>
                <a:ea typeface="黑体" panose="02010609060101010101" charset="-122"/>
                <a:cs typeface="+mn-ea"/>
                <a:sym typeface="+mn-lt"/>
              </a:rPr>
              <a:t>，𝐾和的比例点积注意力。</a:t>
            </a:r>
            <a:endParaRPr lang="zh-CN" altLang="en-US"/>
          </a:p>
        </p:txBody>
      </p:sp>
      <p:pic>
        <p:nvPicPr>
          <p:cNvPr id="22" name="图片 21" descr="截屏2023-05-30 18.39.35"/>
          <p:cNvPicPr>
            <a:picLocks noChangeAspect="1"/>
          </p:cNvPicPr>
          <p:nvPr/>
        </p:nvPicPr>
        <p:blipFill>
          <a:blip r:embed="rId4"/>
          <a:stretch>
            <a:fillRect/>
          </a:stretch>
        </p:blipFill>
        <p:spPr>
          <a:xfrm>
            <a:off x="7536180" y="836930"/>
            <a:ext cx="2273300" cy="2806700"/>
          </a:xfrm>
          <a:prstGeom prst="rect">
            <a:avLst/>
          </a:prstGeom>
        </p:spPr>
      </p:pic>
      <p:pic>
        <p:nvPicPr>
          <p:cNvPr id="23" name="图片 22" descr="截屏2023-05-30 18.39.58"/>
          <p:cNvPicPr>
            <a:picLocks noChangeAspect="1"/>
          </p:cNvPicPr>
          <p:nvPr/>
        </p:nvPicPr>
        <p:blipFill>
          <a:blip r:embed="rId5"/>
          <a:stretch>
            <a:fillRect/>
          </a:stretch>
        </p:blipFill>
        <p:spPr>
          <a:xfrm>
            <a:off x="7536180" y="4077335"/>
            <a:ext cx="2540000" cy="2006600"/>
          </a:xfrm>
          <a:prstGeom prst="rect">
            <a:avLst/>
          </a:prstGeom>
        </p:spPr>
      </p:pic>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83615" y="548640"/>
            <a:ext cx="10888345" cy="645160"/>
          </a:xfrm>
          <a:prstGeom prst="rect">
            <a:avLst/>
          </a:prstGeom>
          <a:noFill/>
        </p:spPr>
        <p:txBody>
          <a:bodyPr wrap="square" rtlCol="0">
            <a:spAutoFit/>
          </a:bodyPr>
          <a:p>
            <a:pPr algn="l"/>
            <a:r>
              <a:rPr lang="zh-CN" altLang="en-US"/>
              <a:t>首先将𝑊</a:t>
            </a:r>
            <a:r>
              <a:rPr lang="zh-CN" altLang="en-US"/>
              <a:t>和𝐶对作为输入和焦点得分𝐹（我们通过广播𝐹来匹配的维度𝑊，使用适当的零填充并连接两者。然后我们应用位置编码并获得第一个编码器的输入，。第一编码器执行以下操作，并将其传到窗口编码器</a:t>
            </a:r>
            <a:r>
              <a:rPr lang="zh-CN" altLang="en-US"/>
              <a:t>中，</a:t>
            </a:r>
            <a:endParaRPr lang="zh-CN" altLang="en-US"/>
          </a:p>
        </p:txBody>
      </p:sp>
      <p:pic>
        <p:nvPicPr>
          <p:cNvPr id="3" name="图片 2" descr="截屏2023-05-30 18.45.11"/>
          <p:cNvPicPr>
            <a:picLocks noChangeAspect="1"/>
          </p:cNvPicPr>
          <p:nvPr/>
        </p:nvPicPr>
        <p:blipFill>
          <a:blip r:embed="rId1"/>
          <a:stretch>
            <a:fillRect/>
          </a:stretch>
        </p:blipFill>
        <p:spPr>
          <a:xfrm>
            <a:off x="2495550" y="1700530"/>
            <a:ext cx="4419600" cy="749300"/>
          </a:xfrm>
          <a:prstGeom prst="rect">
            <a:avLst/>
          </a:prstGeom>
        </p:spPr>
      </p:pic>
      <p:sp>
        <p:nvSpPr>
          <p:cNvPr id="4" name="文本框 3"/>
          <p:cNvSpPr txBox="1"/>
          <p:nvPr/>
        </p:nvSpPr>
        <p:spPr>
          <a:xfrm>
            <a:off x="767715" y="2780665"/>
            <a:ext cx="10852785" cy="922020"/>
          </a:xfrm>
          <a:prstGeom prst="rect">
            <a:avLst/>
          </a:prstGeom>
          <a:noFill/>
        </p:spPr>
        <p:txBody>
          <a:bodyPr wrap="square" rtlCol="0">
            <a:spAutoFit/>
          </a:bodyPr>
          <a:p>
            <a:pPr algn="l"/>
            <a:r>
              <a:rPr lang="zh-CN" altLang="en-US"/>
              <a:t>输入窗口应用位置编码𝑊以得到𝐼2。我们修改窗口编码器中的自注意力，以屏蔽后续位置处的数据。这样做是为了防止解码器在训练时将未来时间戳值的数据点视为所有数据𝑊，并且𝐶一次给出以允许并行训练。窗口编码器执行以下操作</a:t>
            </a:r>
            <a:endParaRPr lang="zh-CN" altLang="en-US"/>
          </a:p>
        </p:txBody>
      </p:sp>
      <p:pic>
        <p:nvPicPr>
          <p:cNvPr id="5" name="图片 4" descr="截屏2023-05-30 18.51.48"/>
          <p:cNvPicPr>
            <a:picLocks noChangeAspect="1"/>
          </p:cNvPicPr>
          <p:nvPr/>
        </p:nvPicPr>
        <p:blipFill>
          <a:blip r:embed="rId2"/>
          <a:stretch>
            <a:fillRect/>
          </a:stretch>
        </p:blipFill>
        <p:spPr>
          <a:xfrm>
            <a:off x="2763520" y="3963670"/>
            <a:ext cx="3810000" cy="1092200"/>
          </a:xfrm>
          <a:prstGeom prst="rect">
            <a:avLst/>
          </a:prstGeom>
        </p:spPr>
      </p:pic>
      <p:sp>
        <p:nvSpPr>
          <p:cNvPr id="7" name="文本框 6"/>
          <p:cNvSpPr txBox="1"/>
          <p:nvPr/>
        </p:nvSpPr>
        <p:spPr>
          <a:xfrm>
            <a:off x="1106805" y="5378450"/>
            <a:ext cx="10157460" cy="922020"/>
          </a:xfrm>
          <a:prstGeom prst="rect">
            <a:avLst/>
          </a:prstGeom>
          <a:noFill/>
        </p:spPr>
        <p:txBody>
          <a:bodyPr wrap="square" rtlCol="0">
            <a:spAutoFit/>
          </a:bodyPr>
          <a:p>
            <a:pPr algn="l"/>
            <a:r>
              <a:rPr lang="zh-CN" altLang="en-US"/>
              <a:t>最后，我们使用两个相同的解码器，其分别针对第一解码器和第二解码器执行操作Sigmoid激活用于生成范围[0，1]中的输出，以匹配归一化的输入窗口。因此，TranAD模型采用输入𝐶并𝑊生成两个输出𝑂1和𝑂2。</a:t>
            </a:r>
            <a:endParaRPr lang="zh-CN" altLang="en-US"/>
          </a:p>
        </p:txBody>
      </p:sp>
      <p:pic>
        <p:nvPicPr>
          <p:cNvPr id="8" name="图片 7" descr="截屏2023-05-30 19.43.35"/>
          <p:cNvPicPr>
            <a:picLocks noChangeAspect="1"/>
          </p:cNvPicPr>
          <p:nvPr/>
        </p:nvPicPr>
        <p:blipFill>
          <a:blip r:embed="rId3"/>
          <a:stretch>
            <a:fillRect/>
          </a:stretch>
        </p:blipFill>
        <p:spPr>
          <a:xfrm>
            <a:off x="2999740" y="6165215"/>
            <a:ext cx="4064000" cy="558800"/>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grpSp>
        <p:nvGrpSpPr>
          <p:cNvPr id="149" name="组合 2"/>
          <p:cNvGrpSpPr/>
          <p:nvPr/>
        </p:nvGrpSpPr>
        <p:grpSpPr>
          <a:xfrm>
            <a:off x="6024045" y="1636191"/>
            <a:ext cx="487212" cy="573520"/>
            <a:chOff x="685009" y="1529730"/>
            <a:chExt cx="365522" cy="430140"/>
          </a:xfrm>
        </p:grpSpPr>
        <p:sp>
          <p:nvSpPr>
            <p:cNvPr id="150" name="Flowchart: Off-page Connector 108"/>
            <p:cNvSpPr/>
            <p:nvPr/>
          </p:nvSpPr>
          <p:spPr>
            <a:xfrm>
              <a:off x="704059" y="1529730"/>
              <a:ext cx="317898" cy="422672"/>
            </a:xfrm>
            <a:prstGeom prst="flowChartOffpageConnector">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p:txBody>
        </p:sp>
        <p:sp>
          <p:nvSpPr>
            <p:cNvPr id="151" name="Oval 111"/>
            <p:cNvSpPr/>
            <p:nvPr/>
          </p:nvSpPr>
          <p:spPr>
            <a:xfrm>
              <a:off x="685009" y="1540770"/>
              <a:ext cx="365522" cy="419100"/>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a:solidFill>
                    <a:srgbClr val="FFFFFF"/>
                  </a:solidFill>
                  <a:latin typeface="思源黑体 CN Normal"/>
                  <a:cs typeface="Arial" panose="020B0604020202020204" pitchFamily="34" charset="0"/>
                </a:rPr>
                <a:t>31</a:t>
              </a:r>
              <a:endParaRPr lang="en-US" altLang="zh-CN">
                <a:solidFill>
                  <a:srgbClr val="FFFFFF"/>
                </a:solidFill>
                <a:latin typeface="思源黑体 CN Normal"/>
                <a:cs typeface="Arial" panose="020B0604020202020204" pitchFamily="34" charset="0"/>
              </a:endParaRPr>
            </a:p>
          </p:txBody>
        </p:sp>
      </p:grpSp>
      <p:grpSp>
        <p:nvGrpSpPr>
          <p:cNvPr id="152" name="组合 3"/>
          <p:cNvGrpSpPr/>
          <p:nvPr/>
        </p:nvGrpSpPr>
        <p:grpSpPr>
          <a:xfrm>
            <a:off x="6017695" y="4005178"/>
            <a:ext cx="487212" cy="635825"/>
            <a:chOff x="641657" y="3340767"/>
            <a:chExt cx="365522" cy="476870"/>
          </a:xfrm>
        </p:grpSpPr>
        <p:sp>
          <p:nvSpPr>
            <p:cNvPr id="153" name="Flowchart: Off-page Connector 109"/>
            <p:cNvSpPr/>
            <p:nvPr/>
          </p:nvSpPr>
          <p:spPr>
            <a:xfrm>
              <a:off x="660707" y="3394966"/>
              <a:ext cx="317898" cy="422671"/>
            </a:xfrm>
            <a:prstGeom prst="flowChartOffpageConnector">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p:txBody>
        </p:sp>
        <p:sp>
          <p:nvSpPr>
            <p:cNvPr id="154" name="Oval 112"/>
            <p:cNvSpPr/>
            <p:nvPr/>
          </p:nvSpPr>
          <p:spPr>
            <a:xfrm>
              <a:off x="641657" y="3340767"/>
              <a:ext cx="365522" cy="419100"/>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a:solidFill>
                    <a:srgbClr val="FFFFFF"/>
                  </a:solidFill>
                  <a:latin typeface="思源黑体 CN Normal"/>
                  <a:cs typeface="Arial" panose="020B0604020202020204" pitchFamily="34" charset="0"/>
                </a:rPr>
                <a:t>32</a:t>
              </a:r>
              <a:endParaRPr lang="en-US" altLang="zh-CN">
                <a:solidFill>
                  <a:srgbClr val="FFFFFF"/>
                </a:solidFill>
                <a:latin typeface="思源黑体 CN Normal"/>
                <a:cs typeface="Arial" panose="020B0604020202020204" pitchFamily="34" charset="0"/>
              </a:endParaRPr>
            </a:p>
          </p:txBody>
        </p:sp>
      </p:grpSp>
      <p:sp>
        <p:nvSpPr>
          <p:cNvPr id="171" name="Rectangle 1436"/>
          <p:cNvSpPr>
            <a:spLocks noChangeArrowheads="1"/>
          </p:cNvSpPr>
          <p:nvPr/>
        </p:nvSpPr>
        <p:spPr>
          <a:xfrm>
            <a:off x="6816392" y="1412918"/>
            <a:ext cx="4599504"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600">
                <a:solidFill>
                  <a:schemeClr val="tx1">
                    <a:lumMod val="75000"/>
                    <a:lumOff val="25000"/>
                  </a:schemeClr>
                </a:solidFill>
                <a:latin typeface="思源黑体 CN Normal"/>
                <a:ea typeface="微软雅黑" panose="020B0503020204020204" pitchFamily="34" charset="-122"/>
              </a:rPr>
              <a:t>Transformer模型使我们能够预测每个输入时间序列窗口的重建。它通过在每个时间戳充当编码器-解码器网络来实现这一点。然而，传统的编码器-解码器模型通常无法捕获短期趋势，并且如果偏差太小，则倾向于错过异常。为了</a:t>
            </a:r>
            <a:r>
              <a:rPr lang="zh-CN" altLang="en-US" sz="1600">
                <a:solidFill>
                  <a:schemeClr val="tx1">
                    <a:lumMod val="75000"/>
                    <a:lumOff val="25000"/>
                  </a:schemeClr>
                </a:solidFill>
                <a:latin typeface="思源黑体 CN Normal"/>
                <a:ea typeface="微软雅黑" panose="020B0503020204020204" pitchFamily="34" charset="-122"/>
              </a:rPr>
              <a:t>解决这个问题，</a:t>
            </a:r>
            <a:r>
              <a:rPr lang="en-US" altLang="zh-CN" sz="1600" b="1">
                <a:solidFill>
                  <a:schemeClr val="tx1">
                    <a:lumMod val="75000"/>
                    <a:lumOff val="25000"/>
                  </a:schemeClr>
                </a:solidFill>
                <a:latin typeface="思源黑体 CN Normal"/>
                <a:ea typeface="微软雅黑" panose="020B0503020204020204" pitchFamily="34" charset="-122"/>
              </a:rPr>
              <a:t>预测重建的窗口在两个阶段。</a:t>
            </a:r>
            <a:endParaRPr lang="en-US" altLang="zh-CN" sz="1600" b="1">
              <a:solidFill>
                <a:schemeClr val="tx1">
                  <a:lumMod val="75000"/>
                  <a:lumOff val="25000"/>
                </a:schemeClr>
              </a:solidFill>
              <a:latin typeface="思源黑体 CN Normal"/>
              <a:ea typeface="微软雅黑" panose="020B0503020204020204" pitchFamily="34" charset="-122"/>
            </a:endParaRPr>
          </a:p>
        </p:txBody>
      </p:sp>
      <p:sp>
        <p:nvSpPr>
          <p:cNvPr id="172" name="椭圆 21"/>
          <p:cNvSpPr/>
          <p:nvPr/>
        </p:nvSpPr>
        <p:spPr>
          <a:xfrm>
            <a:off x="588908" y="417391"/>
            <a:ext cx="621956" cy="621958"/>
          </a:xfrm>
          <a:prstGeom prst="ellipse">
            <a:avLst/>
          </a:prstGeom>
          <a:solidFill>
            <a:srgbClr val="1B44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173" name="矩形 23"/>
          <p:cNvSpPr/>
          <p:nvPr/>
        </p:nvSpPr>
        <p:spPr>
          <a:xfrm>
            <a:off x="1287320" y="332656"/>
            <a:ext cx="10569319" cy="732252"/>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zh-CN" altLang="en-US" sz="2400">
                <a:solidFill>
                  <a:srgbClr val="1C4372"/>
                </a:solidFill>
                <a:latin typeface="思源等宽 N"/>
                <a:ea typeface="微软雅黑" panose="020B0503020204020204" pitchFamily="34" charset="-122"/>
              </a:rPr>
              <a:t>算法</a:t>
            </a:r>
            <a:r>
              <a:rPr lang="en-US" altLang="zh-CN" sz="2400">
                <a:solidFill>
                  <a:srgbClr val="1C4372"/>
                </a:solidFill>
                <a:latin typeface="思源等宽 N"/>
                <a:ea typeface="微软雅黑" panose="020B0503020204020204" pitchFamily="34" charset="-122"/>
              </a:rPr>
              <a:t>1</a:t>
            </a:r>
            <a:r>
              <a:rPr lang="zh-CN" altLang="en-US" sz="2400">
                <a:solidFill>
                  <a:srgbClr val="1C4372"/>
                </a:solidFill>
                <a:latin typeface="思源等宽 N"/>
                <a:ea typeface="微软雅黑" panose="020B0503020204020204" pitchFamily="34" charset="-122"/>
              </a:rPr>
              <a:t>总结的TranAD模型中的对抗训练过程和两阶段训练</a:t>
            </a:r>
            <a:r>
              <a:rPr lang="zh-CN" altLang="en-US" sz="2400">
                <a:solidFill>
                  <a:srgbClr val="1C4372"/>
                </a:solidFill>
                <a:latin typeface="思源等宽 N"/>
                <a:ea typeface="微软雅黑" panose="020B0503020204020204" pitchFamily="34" charset="-122"/>
              </a:rPr>
              <a:t>算法。</a:t>
            </a:r>
            <a:endParaRPr lang="zh-CN" altLang="en-US" sz="2400">
              <a:solidFill>
                <a:srgbClr val="1C4372"/>
              </a:solidFill>
              <a:latin typeface="思源等宽 N"/>
              <a:ea typeface="微软雅黑" panose="020B0503020204020204" pitchFamily="34" charset="-122"/>
            </a:endParaRPr>
          </a:p>
        </p:txBody>
      </p:sp>
      <p:pic>
        <p:nvPicPr>
          <p:cNvPr id="2" name="图片 1" descr="截屏2023-05-30 19.49.08"/>
          <p:cNvPicPr>
            <a:picLocks noChangeAspect="1"/>
          </p:cNvPicPr>
          <p:nvPr/>
        </p:nvPicPr>
        <p:blipFill>
          <a:blip r:embed="rId2"/>
          <a:stretch>
            <a:fillRect/>
          </a:stretch>
        </p:blipFill>
        <p:spPr>
          <a:xfrm>
            <a:off x="623570" y="1308100"/>
            <a:ext cx="5283200" cy="4597400"/>
          </a:xfrm>
          <a:prstGeom prst="rect">
            <a:avLst/>
          </a:prstGeom>
        </p:spPr>
      </p:pic>
      <p:sp>
        <p:nvSpPr>
          <p:cNvPr id="3" name="文本框 2"/>
          <p:cNvSpPr txBox="1"/>
          <p:nvPr/>
        </p:nvSpPr>
        <p:spPr>
          <a:xfrm>
            <a:off x="3575685" y="2132965"/>
            <a:ext cx="2188845" cy="645160"/>
          </a:xfrm>
          <a:prstGeom prst="rect">
            <a:avLst/>
          </a:prstGeom>
          <a:noFill/>
        </p:spPr>
        <p:txBody>
          <a:bodyPr wrap="square" rtlCol="0" anchor="t">
            <a:spAutoFit/>
          </a:bodyPr>
          <a:p>
            <a:r>
              <a:rPr lang="zh-CN" altLang="en-US" sz="1200"/>
              <a:t>编码器𝐸、解码器𝐷1和𝐷2用于训练W的数据集进化超参数𝜖迭代极限𝑁：</a:t>
            </a:r>
            <a:endParaRPr lang="zh-CN" altLang="en-US" sz="1200"/>
          </a:p>
        </p:txBody>
      </p:sp>
      <p:sp>
        <p:nvSpPr>
          <p:cNvPr id="5" name="文本框 4"/>
          <p:cNvSpPr txBox="1"/>
          <p:nvPr/>
        </p:nvSpPr>
        <p:spPr>
          <a:xfrm>
            <a:off x="6744335" y="2889885"/>
            <a:ext cx="4564380" cy="860425"/>
          </a:xfrm>
          <a:prstGeom prst="rect">
            <a:avLst/>
          </a:prstGeom>
          <a:noFill/>
        </p:spPr>
        <p:txBody>
          <a:bodyPr wrap="square" rtlCol="0">
            <a:spAutoFit/>
          </a:bodyPr>
          <a:p>
            <a:pPr algn="l"/>
            <a:r>
              <a:rPr lang="en-US" altLang="zh-CN" sz="1600">
                <a:solidFill>
                  <a:schemeClr val="tx1">
                    <a:lumMod val="75000"/>
                    <a:lumOff val="25000"/>
                  </a:schemeClr>
                </a:solidFill>
                <a:latin typeface="思源黑体 CN Normal"/>
                <a:ea typeface="微软雅黑" panose="020B0503020204020204" pitchFamily="34" charset="-122"/>
              </a:rPr>
              <a:t>在第一阶段，该模型旨在生成输入窗口的近似重建。第二阶段的输出是以第一阶段产生的偏差为条件的</a:t>
            </a:r>
            <a:r>
              <a:rPr lang="zh-CN" altLang="en-US"/>
              <a:t>。（等式</a:t>
            </a:r>
            <a:r>
              <a:rPr lang="en-US" altLang="zh-CN"/>
              <a:t>5</a:t>
            </a:r>
            <a:r>
              <a:rPr lang="zh-CN" altLang="en-US"/>
              <a:t>，</a:t>
            </a:r>
            <a:r>
              <a:rPr lang="en-US" altLang="zh-CN"/>
              <a:t>6</a:t>
            </a:r>
            <a:r>
              <a:rPr lang="zh-CN" altLang="en-US"/>
              <a:t>）</a:t>
            </a:r>
            <a:endParaRPr lang="zh-CN" altLang="en-US"/>
          </a:p>
        </p:txBody>
      </p:sp>
      <p:sp>
        <p:nvSpPr>
          <p:cNvPr id="6" name="文本框 5"/>
          <p:cNvSpPr txBox="1"/>
          <p:nvPr/>
        </p:nvSpPr>
        <p:spPr>
          <a:xfrm>
            <a:off x="6744335" y="3853815"/>
            <a:ext cx="4532630" cy="860425"/>
          </a:xfrm>
          <a:prstGeom prst="rect">
            <a:avLst/>
          </a:prstGeom>
          <a:noFill/>
        </p:spPr>
        <p:txBody>
          <a:bodyPr wrap="square" rtlCol="0">
            <a:spAutoFit/>
          </a:bodyPr>
          <a:p>
            <a:pPr algn="l"/>
            <a:r>
              <a:rPr lang="en-US" altLang="zh-CN" sz="1600">
                <a:solidFill>
                  <a:schemeClr val="tx1">
                    <a:lumMod val="75000"/>
                    <a:lumOff val="25000"/>
                  </a:schemeClr>
                </a:solidFill>
                <a:latin typeface="思源黑体 CN Normal"/>
                <a:ea typeface="微软雅黑" panose="020B0503020204020204" pitchFamily="34" charset="-122"/>
              </a:rPr>
              <a:t>保持训练的稳定性。为了解决这个问题，设计了一个对抗性训练程序，使用两个独立的解码器（图1中的解码器1和2）的输出</a:t>
            </a:r>
            <a:r>
              <a:rPr lang="zh-CN" altLang="en-US"/>
              <a:t>。</a:t>
            </a:r>
            <a:endParaRPr lang="zh-CN" altLang="en-US"/>
          </a:p>
        </p:txBody>
      </p:sp>
      <p:sp>
        <p:nvSpPr>
          <p:cNvPr id="8" name="文本框 7"/>
          <p:cNvSpPr txBox="1"/>
          <p:nvPr/>
        </p:nvSpPr>
        <p:spPr>
          <a:xfrm>
            <a:off x="6744335" y="4714240"/>
            <a:ext cx="4852035" cy="1322070"/>
          </a:xfrm>
          <a:prstGeom prst="rect">
            <a:avLst/>
          </a:prstGeom>
          <a:noFill/>
        </p:spPr>
        <p:txBody>
          <a:bodyPr wrap="square" rtlCol="0">
            <a:spAutoFit/>
          </a:bodyPr>
          <a:p>
            <a:pPr algn="l">
              <a:buClrTx/>
              <a:buSzTx/>
              <a:buFontTx/>
            </a:pPr>
            <a:r>
              <a:rPr lang="en-US" altLang="zh-CN" sz="1600">
                <a:solidFill>
                  <a:schemeClr val="tx1">
                    <a:lumMod val="75000"/>
                    <a:lumOff val="25000"/>
                  </a:schemeClr>
                </a:solidFill>
                <a:latin typeface="思源黑体 CN Normal"/>
                <a:ea typeface="微软雅黑" panose="020B0503020204020204" pitchFamily="34" charset="-122"/>
              </a:rPr>
              <a:t>第一个解码器的目标是最小化这个自调节输出的重构误差，而第二个解码器的目标是最大化同样的误差。通过使用损失来实现这一点。我们使用一个进化损失函数，将两个阶段的重建和对抗性损失函数结合起来。</a:t>
            </a:r>
            <a:r>
              <a:rPr lang="zh-CN" altLang="en-US" sz="1600">
                <a:solidFill>
                  <a:schemeClr val="tx1">
                    <a:lumMod val="75000"/>
                    <a:lumOff val="25000"/>
                  </a:schemeClr>
                </a:solidFill>
                <a:latin typeface="思源黑体 CN Normal"/>
                <a:ea typeface="微软雅黑" panose="020B0503020204020204" pitchFamily="34" charset="-122"/>
                <a:sym typeface="+mn-ea"/>
              </a:rPr>
              <a:t>（等式</a:t>
            </a:r>
            <a:r>
              <a:rPr lang="en-US" altLang="zh-CN" sz="1600">
                <a:solidFill>
                  <a:schemeClr val="tx1">
                    <a:lumMod val="75000"/>
                    <a:lumOff val="25000"/>
                  </a:schemeClr>
                </a:solidFill>
                <a:latin typeface="思源黑体 CN Normal"/>
                <a:ea typeface="微软雅黑" panose="020B0503020204020204" pitchFamily="34" charset="-122"/>
                <a:sym typeface="+mn-ea"/>
              </a:rPr>
              <a:t>7</a:t>
            </a:r>
            <a:r>
              <a:rPr lang="zh-CN" altLang="en-US" sz="1600">
                <a:solidFill>
                  <a:schemeClr val="tx1">
                    <a:lumMod val="75000"/>
                    <a:lumOff val="25000"/>
                  </a:schemeClr>
                </a:solidFill>
                <a:latin typeface="思源黑体 CN Normal"/>
                <a:ea typeface="微软雅黑" panose="020B0503020204020204" pitchFamily="34" charset="-122"/>
                <a:sym typeface="+mn-ea"/>
              </a:rPr>
              <a:t>，</a:t>
            </a:r>
            <a:r>
              <a:rPr lang="en-US" altLang="zh-CN" sz="1600">
                <a:solidFill>
                  <a:schemeClr val="tx1">
                    <a:lumMod val="75000"/>
                    <a:lumOff val="25000"/>
                  </a:schemeClr>
                </a:solidFill>
                <a:latin typeface="思源黑体 CN Normal"/>
                <a:ea typeface="微软雅黑" panose="020B0503020204020204" pitchFamily="34" charset="-122"/>
                <a:sym typeface="+mn-ea"/>
              </a:rPr>
              <a:t>8</a:t>
            </a:r>
            <a:r>
              <a:rPr lang="zh-CN" altLang="en-US" sz="1600">
                <a:solidFill>
                  <a:schemeClr val="tx1">
                    <a:lumMod val="75000"/>
                    <a:lumOff val="25000"/>
                  </a:schemeClr>
                </a:solidFill>
                <a:latin typeface="思源黑体 CN Normal"/>
                <a:ea typeface="微软雅黑" panose="020B0503020204020204" pitchFamily="34" charset="-122"/>
                <a:sym typeface="+mn-ea"/>
              </a:rPr>
              <a:t>）</a:t>
            </a:r>
            <a:endParaRPr lang="en-US" altLang="zh-CN" sz="1600">
              <a:solidFill>
                <a:schemeClr val="tx1">
                  <a:lumMod val="75000"/>
                  <a:lumOff val="25000"/>
                </a:schemeClr>
              </a:solidFill>
              <a:latin typeface="思源黑体 CN Normal"/>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rLst="">
                                      <p:cBhvr>
                                        <p:cTn id="7" dur="750"/>
                                        <p:tgtEl>
                                          <p:spTgt spid="149"/>
                                        </p:tgtEl>
                                      </p:cBhvr>
                                    </p:animEffect>
                                    <p:anim calcmode="lin" valueType="num">
                                      <p:cBhvr>
                                        <p:cTn id="8" dur="750" fill="hold"/>
                                        <p:tgtEl>
                                          <p:spTgt spid="149"/>
                                        </p:tgtEl>
                                        <p:attrNameLst>
                                          <p:attrName>ppt_x</p:attrName>
                                        </p:attrNameLst>
                                      </p:cBhvr>
                                      <p:tavLst>
                                        <p:tav tm="0">
                                          <p:val>
                                            <p:strVal val="#ppt_x"/>
                                          </p:val>
                                        </p:tav>
                                        <p:tav tm="100000">
                                          <p:val>
                                            <p:strVal val="#ppt_x"/>
                                          </p:val>
                                        </p:tav>
                                      </p:tavLst>
                                    </p:anim>
                                    <p:anim calcmode="lin" valueType="num">
                                      <p:cBhvr>
                                        <p:cTn id="9" dur="750" fill="hold"/>
                                        <p:tgtEl>
                                          <p:spTgt spid="14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152"/>
                                        </p:tgtEl>
                                        <p:attrNameLst>
                                          <p:attrName>style.visibility</p:attrName>
                                        </p:attrNameLst>
                                      </p:cBhvr>
                                      <p:to>
                                        <p:strVal val="visible"/>
                                      </p:to>
                                    </p:set>
                                    <p:animEffect transition="in" filter="fade" prLst="">
                                      <p:cBhvr>
                                        <p:cTn id="13" dur="750"/>
                                        <p:tgtEl>
                                          <p:spTgt spid="152"/>
                                        </p:tgtEl>
                                      </p:cBhvr>
                                    </p:animEffect>
                                    <p:anim calcmode="lin" valueType="num">
                                      <p:cBhvr>
                                        <p:cTn id="14" dur="750" fill="hold"/>
                                        <p:tgtEl>
                                          <p:spTgt spid="152"/>
                                        </p:tgtEl>
                                        <p:attrNameLst>
                                          <p:attrName>ppt_x</p:attrName>
                                        </p:attrNameLst>
                                      </p:cBhvr>
                                      <p:tavLst>
                                        <p:tav tm="0">
                                          <p:val>
                                            <p:strVal val="#ppt_x"/>
                                          </p:val>
                                        </p:tav>
                                        <p:tav tm="100000">
                                          <p:val>
                                            <p:strVal val="#ppt_x"/>
                                          </p:val>
                                        </p:tav>
                                      </p:tavLst>
                                    </p:anim>
                                    <p:anim calcmode="lin" valueType="num">
                                      <p:cBhvr>
                                        <p:cTn id="15" dur="750" fill="hold"/>
                                        <p:tgtEl>
                                          <p:spTgt spid="15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8" fill="hold" grpId="12" nodeType="afterEffect">
                                  <p:stCondLst>
                                    <p:cond delay="0"/>
                                  </p:stCondLst>
                                  <p:childTnLst>
                                    <p:set>
                                      <p:cBhvr>
                                        <p:cTn id="18" dur="1" fill="hold">
                                          <p:stCondLst>
                                            <p:cond delay="0"/>
                                          </p:stCondLst>
                                        </p:cTn>
                                        <p:tgtEl>
                                          <p:spTgt spid="171"/>
                                        </p:tgtEl>
                                        <p:attrNameLst>
                                          <p:attrName>style.visibility</p:attrName>
                                        </p:attrNameLst>
                                      </p:cBhvr>
                                      <p:to>
                                        <p:strVal val="visible"/>
                                      </p:to>
                                    </p:set>
                                    <p:animEffect transition="in" filter="wipe(left)" prLst="">
                                      <p:cBhvr>
                                        <p:cTn id="19"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12" advAuto="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grpSp>
        <p:nvGrpSpPr>
          <p:cNvPr id="149" name="组合 2"/>
          <p:cNvGrpSpPr/>
          <p:nvPr/>
        </p:nvGrpSpPr>
        <p:grpSpPr>
          <a:xfrm>
            <a:off x="6036745" y="2045766"/>
            <a:ext cx="487212" cy="573520"/>
            <a:chOff x="685009" y="1529730"/>
            <a:chExt cx="365522" cy="430140"/>
          </a:xfrm>
        </p:grpSpPr>
        <p:sp>
          <p:nvSpPr>
            <p:cNvPr id="150" name="Flowchart: Off-page Connector 108"/>
            <p:cNvSpPr/>
            <p:nvPr/>
          </p:nvSpPr>
          <p:spPr>
            <a:xfrm>
              <a:off x="704059" y="1529730"/>
              <a:ext cx="317898" cy="422672"/>
            </a:xfrm>
            <a:prstGeom prst="flowChartOffpageConnector">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p:txBody>
        </p:sp>
        <p:sp>
          <p:nvSpPr>
            <p:cNvPr id="151" name="Oval 111"/>
            <p:cNvSpPr/>
            <p:nvPr/>
          </p:nvSpPr>
          <p:spPr>
            <a:xfrm>
              <a:off x="685009" y="1540770"/>
              <a:ext cx="365522" cy="419100"/>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a:solidFill>
                    <a:srgbClr val="FFFFFF"/>
                  </a:solidFill>
                  <a:latin typeface="思源黑体 CN Normal"/>
                  <a:cs typeface="Arial" panose="020B0604020202020204" pitchFamily="34" charset="0"/>
                </a:rPr>
                <a:t>33</a:t>
              </a:r>
              <a:endParaRPr lang="en-US" altLang="zh-CN">
                <a:solidFill>
                  <a:srgbClr val="FFFFFF"/>
                </a:solidFill>
                <a:latin typeface="思源黑体 CN Normal"/>
                <a:cs typeface="Arial" panose="020B0604020202020204" pitchFamily="34" charset="0"/>
              </a:endParaRPr>
            </a:p>
          </p:txBody>
        </p:sp>
      </p:grpSp>
      <p:grpSp>
        <p:nvGrpSpPr>
          <p:cNvPr id="152" name="组合 3"/>
          <p:cNvGrpSpPr/>
          <p:nvPr/>
        </p:nvGrpSpPr>
        <p:grpSpPr>
          <a:xfrm>
            <a:off x="6081830" y="3854048"/>
            <a:ext cx="487212" cy="635825"/>
            <a:chOff x="641657" y="3340767"/>
            <a:chExt cx="365522" cy="476870"/>
          </a:xfrm>
        </p:grpSpPr>
        <p:sp>
          <p:nvSpPr>
            <p:cNvPr id="153" name="Flowchart: Off-page Connector 109"/>
            <p:cNvSpPr/>
            <p:nvPr/>
          </p:nvSpPr>
          <p:spPr>
            <a:xfrm>
              <a:off x="660707" y="3394966"/>
              <a:ext cx="317898" cy="422671"/>
            </a:xfrm>
            <a:prstGeom prst="flowChartOffpageConnector">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p:txBody>
        </p:sp>
        <p:sp>
          <p:nvSpPr>
            <p:cNvPr id="154" name="Oval 112"/>
            <p:cNvSpPr/>
            <p:nvPr/>
          </p:nvSpPr>
          <p:spPr>
            <a:xfrm>
              <a:off x="641657" y="3340767"/>
              <a:ext cx="365522" cy="419100"/>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a:solidFill>
                    <a:srgbClr val="FFFFFF"/>
                  </a:solidFill>
                  <a:latin typeface="思源黑体 CN Normal"/>
                  <a:cs typeface="Arial" panose="020B0604020202020204" pitchFamily="34" charset="0"/>
                </a:rPr>
                <a:t>34</a:t>
              </a:r>
              <a:endParaRPr lang="en-US" altLang="zh-CN">
                <a:solidFill>
                  <a:srgbClr val="FFFFFF"/>
                </a:solidFill>
                <a:latin typeface="思源黑体 CN Normal"/>
                <a:cs typeface="Arial" panose="020B0604020202020204" pitchFamily="34" charset="0"/>
              </a:endParaRPr>
            </a:p>
          </p:txBody>
        </p:sp>
      </p:grpSp>
      <p:sp>
        <p:nvSpPr>
          <p:cNvPr id="171" name="Rectangle 1436"/>
          <p:cNvSpPr>
            <a:spLocks noChangeArrowheads="1"/>
          </p:cNvSpPr>
          <p:nvPr/>
        </p:nvSpPr>
        <p:spPr>
          <a:xfrm>
            <a:off x="6771307" y="1700573"/>
            <a:ext cx="4599504" cy="1384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a:solidFill>
                  <a:schemeClr val="tx1">
                    <a:lumMod val="75000"/>
                    <a:lumOff val="25000"/>
                  </a:schemeClr>
                </a:solidFill>
                <a:latin typeface="思源黑体 CN Normal"/>
                <a:ea typeface="微软雅黑" panose="020B0503020204020204" pitchFamily="34" charset="-122"/>
              </a:rPr>
              <a:t>训练过程并不假设数据是按顺序提供的，完整的时间序列可以被分割成（W , C）对，模型可以使用输入批次进行训练。屏蔽式多头关注使我们能够在几个批次中并行运行，并加快训练过程。</a:t>
            </a:r>
            <a:endParaRPr lang="en-US" altLang="zh-CN">
              <a:solidFill>
                <a:schemeClr val="tx1">
                  <a:lumMod val="75000"/>
                  <a:lumOff val="25000"/>
                </a:schemeClr>
              </a:solidFill>
              <a:latin typeface="思源黑体 CN Normal"/>
              <a:ea typeface="微软雅黑" panose="020B0503020204020204" pitchFamily="34" charset="-122"/>
            </a:endParaRPr>
          </a:p>
        </p:txBody>
      </p:sp>
      <p:sp>
        <p:nvSpPr>
          <p:cNvPr id="172" name="椭圆 21"/>
          <p:cNvSpPr/>
          <p:nvPr/>
        </p:nvSpPr>
        <p:spPr>
          <a:xfrm>
            <a:off x="588908" y="417391"/>
            <a:ext cx="621956" cy="621958"/>
          </a:xfrm>
          <a:prstGeom prst="ellipse">
            <a:avLst/>
          </a:prstGeom>
          <a:solidFill>
            <a:srgbClr val="1B44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173" name="矩形 23"/>
          <p:cNvSpPr/>
          <p:nvPr/>
        </p:nvSpPr>
        <p:spPr>
          <a:xfrm>
            <a:off x="1287320" y="332656"/>
            <a:ext cx="10569319" cy="732252"/>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zh-CN" altLang="en-US" sz="2400">
                <a:solidFill>
                  <a:srgbClr val="1C4372"/>
                </a:solidFill>
                <a:latin typeface="思源等宽 N"/>
                <a:ea typeface="微软雅黑" panose="020B0503020204020204" pitchFamily="34" charset="-122"/>
              </a:rPr>
              <a:t>算法</a:t>
            </a:r>
            <a:r>
              <a:rPr lang="en-US" altLang="zh-CN" sz="2400">
                <a:solidFill>
                  <a:srgbClr val="1C4372"/>
                </a:solidFill>
                <a:latin typeface="思源等宽 N"/>
                <a:ea typeface="微软雅黑" panose="020B0503020204020204" pitchFamily="34" charset="-122"/>
              </a:rPr>
              <a:t>1</a:t>
            </a:r>
            <a:r>
              <a:rPr lang="zh-CN" altLang="en-US" sz="2400">
                <a:solidFill>
                  <a:srgbClr val="1C4372"/>
                </a:solidFill>
                <a:latin typeface="思源等宽 N"/>
                <a:ea typeface="微软雅黑" panose="020B0503020204020204" pitchFamily="34" charset="-122"/>
              </a:rPr>
              <a:t>总结的TranAD模型中的对抗训练过程和两阶段训练</a:t>
            </a:r>
            <a:r>
              <a:rPr lang="zh-CN" altLang="en-US" sz="2400">
                <a:solidFill>
                  <a:srgbClr val="1C4372"/>
                </a:solidFill>
                <a:latin typeface="思源等宽 N"/>
                <a:ea typeface="微软雅黑" panose="020B0503020204020204" pitchFamily="34" charset="-122"/>
              </a:rPr>
              <a:t>算法。</a:t>
            </a:r>
            <a:endParaRPr lang="zh-CN" altLang="en-US" sz="2400">
              <a:solidFill>
                <a:srgbClr val="1C4372"/>
              </a:solidFill>
              <a:latin typeface="思源等宽 N"/>
              <a:ea typeface="微软雅黑" panose="020B0503020204020204" pitchFamily="34" charset="-122"/>
            </a:endParaRPr>
          </a:p>
        </p:txBody>
      </p:sp>
      <p:pic>
        <p:nvPicPr>
          <p:cNvPr id="2" name="图片 1" descr="截屏2023-05-30 19.49.08"/>
          <p:cNvPicPr>
            <a:picLocks noChangeAspect="1"/>
          </p:cNvPicPr>
          <p:nvPr/>
        </p:nvPicPr>
        <p:blipFill>
          <a:blip r:embed="rId2"/>
          <a:stretch>
            <a:fillRect/>
          </a:stretch>
        </p:blipFill>
        <p:spPr>
          <a:xfrm>
            <a:off x="623570" y="1308100"/>
            <a:ext cx="5283200" cy="4597400"/>
          </a:xfrm>
          <a:prstGeom prst="rect">
            <a:avLst/>
          </a:prstGeom>
        </p:spPr>
      </p:pic>
      <p:sp>
        <p:nvSpPr>
          <p:cNvPr id="3" name="文本框 2"/>
          <p:cNvSpPr txBox="1"/>
          <p:nvPr/>
        </p:nvSpPr>
        <p:spPr>
          <a:xfrm>
            <a:off x="3575685" y="2132965"/>
            <a:ext cx="2188845" cy="645160"/>
          </a:xfrm>
          <a:prstGeom prst="rect">
            <a:avLst/>
          </a:prstGeom>
          <a:noFill/>
        </p:spPr>
        <p:txBody>
          <a:bodyPr wrap="square" rtlCol="0" anchor="t">
            <a:spAutoFit/>
          </a:bodyPr>
          <a:p>
            <a:r>
              <a:rPr lang="zh-CN" altLang="en-US" sz="1200"/>
              <a:t>编码器𝐸、解码器𝐷1和𝐷2用于训练W的数据集进化超参数𝜖迭代极限𝑁：</a:t>
            </a:r>
            <a:endParaRPr lang="zh-CN" altLang="en-US" sz="1200"/>
          </a:p>
        </p:txBody>
      </p:sp>
      <p:sp>
        <p:nvSpPr>
          <p:cNvPr id="5" name="文本框 4"/>
          <p:cNvSpPr txBox="1"/>
          <p:nvPr/>
        </p:nvSpPr>
        <p:spPr>
          <a:xfrm>
            <a:off x="6744335" y="2889885"/>
            <a:ext cx="4564380" cy="368300"/>
          </a:xfrm>
          <a:prstGeom prst="rect">
            <a:avLst/>
          </a:prstGeom>
          <a:noFill/>
        </p:spPr>
        <p:txBody>
          <a:bodyPr wrap="square" rtlCol="0">
            <a:spAutoFit/>
          </a:bodyPr>
          <a:p>
            <a:pPr algn="l"/>
            <a:endParaRPr lang="zh-CN" altLang="en-US"/>
          </a:p>
        </p:txBody>
      </p:sp>
      <p:sp>
        <p:nvSpPr>
          <p:cNvPr id="6" name="文本框 5"/>
          <p:cNvSpPr txBox="1"/>
          <p:nvPr/>
        </p:nvSpPr>
        <p:spPr>
          <a:xfrm>
            <a:off x="6744335" y="3853815"/>
            <a:ext cx="4532630" cy="1198880"/>
          </a:xfrm>
          <a:prstGeom prst="rect">
            <a:avLst/>
          </a:prstGeom>
          <a:noFill/>
        </p:spPr>
        <p:txBody>
          <a:bodyPr wrap="square" rtlCol="0">
            <a:spAutoFit/>
          </a:bodyPr>
          <a:p>
            <a:pPr algn="l"/>
            <a:r>
              <a:rPr lang="zh-CN" altLang="en-US"/>
              <a:t>最后，我们的训练循环使用元</a:t>
            </a:r>
            <a:r>
              <a:rPr lang="zh-CN" altLang="en-US"/>
              <a:t>学习，这是一种用于快速适应神经网络的少量学习模型，有助于我们的TranAD模型在有限数据的输入训练时间序列中学习时间趋势</a:t>
            </a:r>
            <a:endParaRPr lang="zh-CN" altLang="en-US"/>
          </a:p>
        </p:txBody>
      </p:sp>
      <p:sp>
        <p:nvSpPr>
          <p:cNvPr id="8" name="文本框 7"/>
          <p:cNvSpPr txBox="1"/>
          <p:nvPr/>
        </p:nvSpPr>
        <p:spPr>
          <a:xfrm>
            <a:off x="6744335" y="4725035"/>
            <a:ext cx="4852035" cy="337185"/>
          </a:xfrm>
          <a:prstGeom prst="rect">
            <a:avLst/>
          </a:prstGeom>
          <a:noFill/>
        </p:spPr>
        <p:txBody>
          <a:bodyPr wrap="square" rtlCol="0">
            <a:spAutoFit/>
          </a:bodyPr>
          <a:p>
            <a:pPr algn="l">
              <a:buClrTx/>
              <a:buSzTx/>
              <a:buFontTx/>
            </a:pPr>
            <a:endParaRPr lang="zh-CN" altLang="en-US" sz="1600">
              <a:solidFill>
                <a:schemeClr val="tx1">
                  <a:lumMod val="75000"/>
                  <a:lumOff val="25000"/>
                </a:schemeClr>
              </a:solidFill>
              <a:latin typeface="思源黑体 CN Normal"/>
              <a:ea typeface="微软雅黑" panose="020B0503020204020204" pitchFamily="34" charset="-122"/>
            </a:endParaRPr>
          </a:p>
        </p:txBody>
      </p:sp>
      <p:sp>
        <p:nvSpPr>
          <p:cNvPr id="4" name="文本框 3"/>
          <p:cNvSpPr txBox="1"/>
          <p:nvPr/>
        </p:nvSpPr>
        <p:spPr>
          <a:xfrm>
            <a:off x="6584950" y="4718050"/>
            <a:ext cx="309880" cy="368300"/>
          </a:xfrm>
          <a:prstGeom prst="rect">
            <a:avLst/>
          </a:prstGeom>
          <a:noFill/>
        </p:spPr>
        <p:txBody>
          <a:bodyPr wrap="none" rtlCol="0">
            <a:spAutoFit/>
          </a:bodyPr>
          <a:p>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rLst="">
                                      <p:cBhvr>
                                        <p:cTn id="7" dur="750"/>
                                        <p:tgtEl>
                                          <p:spTgt spid="149"/>
                                        </p:tgtEl>
                                      </p:cBhvr>
                                    </p:animEffect>
                                    <p:anim calcmode="lin" valueType="num">
                                      <p:cBhvr>
                                        <p:cTn id="8" dur="750" fill="hold"/>
                                        <p:tgtEl>
                                          <p:spTgt spid="149"/>
                                        </p:tgtEl>
                                        <p:attrNameLst>
                                          <p:attrName>ppt_x</p:attrName>
                                        </p:attrNameLst>
                                      </p:cBhvr>
                                      <p:tavLst>
                                        <p:tav tm="0">
                                          <p:val>
                                            <p:strVal val="#ppt_x"/>
                                          </p:val>
                                        </p:tav>
                                        <p:tav tm="100000">
                                          <p:val>
                                            <p:strVal val="#ppt_x"/>
                                          </p:val>
                                        </p:tav>
                                      </p:tavLst>
                                    </p:anim>
                                    <p:anim calcmode="lin" valueType="num">
                                      <p:cBhvr>
                                        <p:cTn id="9" dur="750" fill="hold"/>
                                        <p:tgtEl>
                                          <p:spTgt spid="14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152"/>
                                        </p:tgtEl>
                                        <p:attrNameLst>
                                          <p:attrName>style.visibility</p:attrName>
                                        </p:attrNameLst>
                                      </p:cBhvr>
                                      <p:to>
                                        <p:strVal val="visible"/>
                                      </p:to>
                                    </p:set>
                                    <p:animEffect transition="in" filter="fade" prLst="">
                                      <p:cBhvr>
                                        <p:cTn id="13" dur="750"/>
                                        <p:tgtEl>
                                          <p:spTgt spid="152"/>
                                        </p:tgtEl>
                                      </p:cBhvr>
                                    </p:animEffect>
                                    <p:anim calcmode="lin" valueType="num">
                                      <p:cBhvr>
                                        <p:cTn id="14" dur="750" fill="hold"/>
                                        <p:tgtEl>
                                          <p:spTgt spid="152"/>
                                        </p:tgtEl>
                                        <p:attrNameLst>
                                          <p:attrName>ppt_x</p:attrName>
                                        </p:attrNameLst>
                                      </p:cBhvr>
                                      <p:tavLst>
                                        <p:tav tm="0">
                                          <p:val>
                                            <p:strVal val="#ppt_x"/>
                                          </p:val>
                                        </p:tav>
                                        <p:tav tm="100000">
                                          <p:val>
                                            <p:strVal val="#ppt_x"/>
                                          </p:val>
                                        </p:tav>
                                      </p:tavLst>
                                    </p:anim>
                                    <p:anim calcmode="lin" valueType="num">
                                      <p:cBhvr>
                                        <p:cTn id="15" dur="750" fill="hold"/>
                                        <p:tgtEl>
                                          <p:spTgt spid="15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8" fill="hold" grpId="12" nodeType="afterEffect">
                                  <p:stCondLst>
                                    <p:cond delay="0"/>
                                  </p:stCondLst>
                                  <p:childTnLst>
                                    <p:set>
                                      <p:cBhvr>
                                        <p:cTn id="18" dur="1" fill="hold">
                                          <p:stCondLst>
                                            <p:cond delay="0"/>
                                          </p:stCondLst>
                                        </p:cTn>
                                        <p:tgtEl>
                                          <p:spTgt spid="171"/>
                                        </p:tgtEl>
                                        <p:attrNameLst>
                                          <p:attrName>style.visibility</p:attrName>
                                        </p:attrNameLst>
                                      </p:cBhvr>
                                      <p:to>
                                        <p:strVal val="visible"/>
                                      </p:to>
                                    </p:set>
                                    <p:animEffect transition="in" filter="wipe(left)" prLst="">
                                      <p:cBhvr>
                                        <p:cTn id="19"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12"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箭头3"/>
          <p:cNvSpPr/>
          <p:nvPr/>
        </p:nvSpPr>
        <p:spPr>
          <a:xfrm flipV="1">
            <a:off x="1780686" y="3037027"/>
            <a:ext cx="1092876" cy="1520708"/>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82816" tIns="41407" rIns="82816" bIns="41407"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5" name="箭头2"/>
          <p:cNvSpPr/>
          <p:nvPr/>
        </p:nvSpPr>
        <p:spPr>
          <a:xfrm rot="16200000">
            <a:off x="2068644" y="2404239"/>
            <a:ext cx="324863" cy="1299035"/>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65000"/>
            </a:schemeClr>
          </a:solidFill>
          <a:ln>
            <a:noFill/>
          </a:ln>
          <a:effectLst/>
        </p:spPr>
        <p:txBody>
          <a:bodyPr wrap="none" lIns="82816" tIns="41407" rIns="82816" bIns="41407"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6" name="箭头1"/>
          <p:cNvSpPr/>
          <p:nvPr/>
        </p:nvSpPr>
        <p:spPr>
          <a:xfrm>
            <a:off x="1773659" y="1375816"/>
            <a:ext cx="1092876" cy="1761588"/>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82816" tIns="41407" rIns="82816" bIns="41407"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7" name="文本1"/>
          <p:cNvSpPr>
            <a:spLocks noChangeArrowheads="1"/>
          </p:cNvSpPr>
          <p:nvPr/>
        </p:nvSpPr>
        <p:spPr>
          <a:xfrm>
            <a:off x="4655868" y="987714"/>
            <a:ext cx="6310918" cy="1195991"/>
          </a:xfrm>
          <a:prstGeom prst="roundRect">
            <a:avLst>
              <a:gd name="adj" fmla="val 11505"/>
            </a:avLst>
          </a:prstGeom>
          <a:noFill/>
          <a:ln w="15875" cap="flat" cmpd="sng" algn="ctr">
            <a:solidFill>
              <a:schemeClr val="tx1">
                <a:lumMod val="50000"/>
                <a:lumOff val="50000"/>
              </a:schemeClr>
            </a:solidFill>
            <a:prstDash val="solid"/>
          </a:ln>
          <a:effectLst/>
        </p:spPr>
        <p:txBody>
          <a:bodyPr lIns="82816" tIns="41407" rIns="82816" bIns="4140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4000">
                <a:solidFill>
                  <a:schemeClr val="tx1">
                    <a:lumMod val="50000"/>
                    <a:lumOff val="50000"/>
                  </a:schemeClr>
                </a:solidFill>
                <a:latin typeface="思源黑体 CN Normal"/>
                <a:ea typeface="微软雅黑" panose="020B0503020204020204" pitchFamily="34" charset="-122"/>
              </a:rPr>
              <a:t>研究背景及意义</a:t>
            </a:r>
            <a:endParaRPr lang="zh-CN" altLang="en-US" sz="4000">
              <a:solidFill>
                <a:schemeClr val="tx1">
                  <a:lumMod val="50000"/>
                  <a:lumOff val="50000"/>
                </a:schemeClr>
              </a:solidFill>
              <a:latin typeface="思源黑体 CN Normal"/>
              <a:ea typeface="微软雅黑" panose="020B0503020204020204" pitchFamily="34" charset="-122"/>
            </a:endParaRPr>
          </a:p>
        </p:txBody>
      </p:sp>
      <p:sp>
        <p:nvSpPr>
          <p:cNvPr id="28" name="标题1"/>
          <p:cNvSpPr>
            <a:spLocks noChangeArrowheads="1"/>
          </p:cNvSpPr>
          <p:nvPr/>
        </p:nvSpPr>
        <p:spPr>
          <a:xfrm>
            <a:off x="2999811" y="980958"/>
            <a:ext cx="1242444" cy="1202113"/>
          </a:xfrm>
          <a:prstGeom prst="roundRect">
            <a:avLst>
              <a:gd name="adj" fmla="val 11921"/>
            </a:avLst>
          </a:prstGeom>
          <a:solidFill>
            <a:srgbClr val="1C437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16" tIns="41407" rIns="82816" bIns="4140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900">
                <a:solidFill>
                  <a:schemeClr val="bg1"/>
                </a:solidFill>
                <a:latin typeface="思源黑体 CN Normal"/>
                <a:ea typeface="微软雅黑" panose="020B0503020204020204" pitchFamily="34" charset="-122"/>
              </a:rPr>
              <a:t>1</a:t>
            </a:r>
            <a:endParaRPr lang="en-US" altLang="zh-CN" sz="1900">
              <a:solidFill>
                <a:schemeClr val="bg1"/>
              </a:solidFill>
              <a:latin typeface="思源黑体 CN Normal"/>
              <a:ea typeface="微软雅黑" panose="020B0503020204020204" pitchFamily="34" charset="-122"/>
            </a:endParaRPr>
          </a:p>
        </p:txBody>
      </p:sp>
      <p:sp>
        <p:nvSpPr>
          <p:cNvPr id="29" name="文本2"/>
          <p:cNvSpPr>
            <a:spLocks noChangeArrowheads="1"/>
          </p:cNvSpPr>
          <p:nvPr/>
        </p:nvSpPr>
        <p:spPr>
          <a:xfrm>
            <a:off x="4655868" y="2420770"/>
            <a:ext cx="6310918" cy="1192036"/>
          </a:xfrm>
          <a:prstGeom prst="roundRect">
            <a:avLst>
              <a:gd name="adj" fmla="val 11505"/>
            </a:avLst>
          </a:prstGeom>
          <a:noFill/>
          <a:ln w="15875" cap="flat" cmpd="sng" algn="ctr">
            <a:solidFill>
              <a:schemeClr val="tx1">
                <a:lumMod val="50000"/>
                <a:lumOff val="50000"/>
              </a:schemeClr>
            </a:solidFill>
            <a:prstDash val="solid"/>
          </a:ln>
          <a:effectLst/>
        </p:spPr>
        <p:txBody>
          <a:bodyPr lIns="82816" tIns="41407" rIns="82816" bIns="4140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buClrTx/>
              <a:buSzTx/>
              <a:buFontTx/>
              <a:defRPr/>
            </a:pPr>
            <a:r>
              <a:rPr lang="zh-CN" altLang="en-US" sz="4000">
                <a:solidFill>
                  <a:schemeClr val="tx1">
                    <a:lumMod val="50000"/>
                    <a:lumOff val="50000"/>
                  </a:schemeClr>
                </a:solidFill>
                <a:latin typeface="思源黑体 CN Normal"/>
                <a:ea typeface="微软雅黑" panose="020B0503020204020204" pitchFamily="34" charset="-122"/>
              </a:rPr>
              <a:t>现有方法以及存在的问题</a:t>
            </a:r>
            <a:endParaRPr lang="zh-CN" altLang="en-US" sz="4000">
              <a:solidFill>
                <a:schemeClr val="tx1">
                  <a:lumMod val="50000"/>
                  <a:lumOff val="50000"/>
                </a:schemeClr>
              </a:solidFill>
              <a:latin typeface="思源黑体 CN Normal"/>
              <a:ea typeface="微软雅黑" panose="020B0503020204020204" pitchFamily="34" charset="-122"/>
            </a:endParaRPr>
          </a:p>
        </p:txBody>
      </p:sp>
      <p:sp>
        <p:nvSpPr>
          <p:cNvPr id="30" name="标题2"/>
          <p:cNvSpPr>
            <a:spLocks noChangeArrowheads="1"/>
          </p:cNvSpPr>
          <p:nvPr/>
        </p:nvSpPr>
        <p:spPr>
          <a:xfrm>
            <a:off x="2999813" y="2440455"/>
            <a:ext cx="1242445" cy="1192036"/>
          </a:xfrm>
          <a:prstGeom prst="roundRect">
            <a:avLst>
              <a:gd name="adj" fmla="val 11921"/>
            </a:avLst>
          </a:prstGeom>
          <a:solidFill>
            <a:srgbClr val="585858"/>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16" tIns="41407" rIns="82816" bIns="4140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900">
                <a:solidFill>
                  <a:schemeClr val="bg1"/>
                </a:solidFill>
                <a:latin typeface="思源黑体 CN Normal"/>
                <a:ea typeface="微软雅黑" panose="020B0503020204020204" pitchFamily="34" charset="-122"/>
              </a:rPr>
              <a:t>2</a:t>
            </a:r>
            <a:endParaRPr lang="en-US" altLang="zh-CN" sz="1900">
              <a:solidFill>
                <a:schemeClr val="bg1"/>
              </a:solidFill>
              <a:latin typeface="思源黑体 CN Normal"/>
              <a:ea typeface="微软雅黑" panose="020B0503020204020204" pitchFamily="34" charset="-122"/>
            </a:endParaRPr>
          </a:p>
        </p:txBody>
      </p:sp>
      <p:sp>
        <p:nvSpPr>
          <p:cNvPr id="31" name="文本3"/>
          <p:cNvSpPr>
            <a:spLocks noChangeArrowheads="1"/>
          </p:cNvSpPr>
          <p:nvPr/>
        </p:nvSpPr>
        <p:spPr>
          <a:xfrm>
            <a:off x="4655868" y="3923438"/>
            <a:ext cx="6310918" cy="1181401"/>
          </a:xfrm>
          <a:prstGeom prst="roundRect">
            <a:avLst>
              <a:gd name="adj" fmla="val 11505"/>
            </a:avLst>
          </a:prstGeom>
          <a:noFill/>
          <a:ln w="15875" cap="flat" cmpd="sng" algn="ctr">
            <a:solidFill>
              <a:schemeClr val="tx1">
                <a:lumMod val="50000"/>
                <a:lumOff val="50000"/>
              </a:schemeClr>
            </a:solidFill>
            <a:prstDash val="solid"/>
          </a:ln>
          <a:effectLst/>
        </p:spPr>
        <p:txBody>
          <a:bodyPr lIns="82816" tIns="41407" rIns="82816" bIns="4140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4000">
                <a:solidFill>
                  <a:schemeClr val="tx1">
                    <a:lumMod val="50000"/>
                    <a:lumOff val="50000"/>
                  </a:schemeClr>
                </a:solidFill>
                <a:latin typeface="思源黑体 CN Normal"/>
                <a:ea typeface="微软雅黑" panose="020B0503020204020204" pitchFamily="34" charset="-122"/>
              </a:rPr>
              <a:t>新方法的具体实现</a:t>
            </a:r>
            <a:endParaRPr lang="zh-CN" altLang="en-US" sz="1600">
              <a:solidFill>
                <a:schemeClr val="tx1">
                  <a:lumMod val="50000"/>
                  <a:lumOff val="50000"/>
                </a:schemeClr>
              </a:solidFill>
              <a:latin typeface="思源黑体 CN Normal"/>
              <a:ea typeface="微软雅黑" panose="020B0503020204020204" pitchFamily="34" charset="-122"/>
            </a:endParaRPr>
          </a:p>
        </p:txBody>
      </p:sp>
      <p:sp>
        <p:nvSpPr>
          <p:cNvPr id="32" name="标题3"/>
          <p:cNvSpPr>
            <a:spLocks noChangeArrowheads="1"/>
          </p:cNvSpPr>
          <p:nvPr/>
        </p:nvSpPr>
        <p:spPr>
          <a:xfrm>
            <a:off x="2999811" y="3881528"/>
            <a:ext cx="1242444" cy="1181401"/>
          </a:xfrm>
          <a:prstGeom prst="roundRect">
            <a:avLst>
              <a:gd name="adj" fmla="val 11921"/>
            </a:avLst>
          </a:prstGeom>
          <a:solidFill>
            <a:srgbClr val="808080"/>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16" tIns="41407" rIns="82816" bIns="4140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900">
                <a:solidFill>
                  <a:schemeClr val="bg1"/>
                </a:solidFill>
                <a:latin typeface="思源黑体 CN Normal"/>
                <a:ea typeface="微软雅黑" panose="020B0503020204020204" pitchFamily="34" charset="-122"/>
              </a:rPr>
              <a:t>3</a:t>
            </a:r>
            <a:endParaRPr lang="en-US" altLang="zh-CN" sz="1900">
              <a:solidFill>
                <a:schemeClr val="bg1"/>
              </a:solidFill>
              <a:latin typeface="思源黑体 CN Normal"/>
              <a:ea typeface="微软雅黑" panose="020B0503020204020204" pitchFamily="34" charset="-122"/>
            </a:endParaRPr>
          </a:p>
        </p:txBody>
      </p:sp>
      <p:sp>
        <p:nvSpPr>
          <p:cNvPr id="33" name="Oval 19"/>
          <p:cNvSpPr>
            <a:spLocks noChangeArrowheads="1"/>
          </p:cNvSpPr>
          <p:nvPr/>
        </p:nvSpPr>
        <p:spPr>
          <a:xfrm>
            <a:off x="1025925" y="2344726"/>
            <a:ext cx="1382389" cy="1384297"/>
          </a:xfrm>
          <a:prstGeom prst="ellipse">
            <a:avLst/>
          </a:prstGeom>
          <a:solidFill>
            <a:srgbClr val="1C4372"/>
          </a:solidFill>
          <a:ln w="63500">
            <a:solidFill>
              <a:schemeClr val="bg1"/>
            </a:solidFill>
            <a:round/>
          </a:ln>
          <a:effectLst>
            <a:outerShdw blurRad="127000" dist="38100" dir="5400000" algn="ctr" rotWithShape="0">
              <a:prstClr val="black">
                <a:alpha val="40000"/>
              </a:prstClr>
            </a:outerShdw>
          </a:effectLst>
        </p:spPr>
        <p:txBody>
          <a:bodyPr lIns="82816" tIns="41407" rIns="82816" bIns="41407" anchor="ctr">
            <a:normAutofit/>
          </a:bodyPr>
          <a:lstStyle/>
          <a:p>
            <a:pPr algn="ctr">
              <a:lnSpc>
                <a:spcPct val="120000"/>
              </a:lnSpc>
              <a:defRPr/>
            </a:pPr>
            <a:r>
              <a:rPr lang="zh-CN" altLang="en-US" b="1" kern="0">
                <a:solidFill>
                  <a:schemeClr val="bg1"/>
                </a:solidFill>
                <a:latin typeface="思源黑体 CN Normal"/>
                <a:ea typeface="微软雅黑" panose="020B0503020204020204" pitchFamily="34" charset="-122"/>
              </a:rPr>
              <a:t>目录</a:t>
            </a:r>
            <a:endParaRPr lang="zh-CN" altLang="en-US" b="1" kern="0">
              <a:solidFill>
                <a:schemeClr val="bg1"/>
              </a:solidFill>
              <a:latin typeface="思源黑体 CN Normal"/>
              <a:ea typeface="微软雅黑" panose="020B0503020204020204" pitchFamily="34" charset="-122"/>
            </a:endParaRPr>
          </a:p>
        </p:txBody>
      </p:sp>
      <p:sp>
        <p:nvSpPr>
          <p:cNvPr id="34" name="椭圆 21"/>
          <p:cNvSpPr/>
          <p:nvPr/>
        </p:nvSpPr>
        <p:spPr>
          <a:xfrm>
            <a:off x="588908" y="417391"/>
            <a:ext cx="621956" cy="621958"/>
          </a:xfrm>
          <a:prstGeom prst="ellipse">
            <a:avLst/>
          </a:prstGeom>
          <a:solidFill>
            <a:srgbClr val="1B44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35" name="矩形 23"/>
          <p:cNvSpPr/>
          <p:nvPr/>
        </p:nvSpPr>
        <p:spPr>
          <a:xfrm>
            <a:off x="1287320" y="332656"/>
            <a:ext cx="10569319" cy="732252"/>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zh-CN" altLang="en-US" sz="2400">
                <a:solidFill>
                  <a:srgbClr val="1C4372"/>
                </a:solidFill>
                <a:latin typeface="思源等宽 N"/>
                <a:ea typeface="微软雅黑" panose="020B0503020204020204" pitchFamily="34" charset="-122"/>
              </a:rPr>
              <a:t>目录</a:t>
            </a:r>
            <a:endParaRPr lang="zh-CN" altLang="en-US" sz="2400">
              <a:solidFill>
                <a:srgbClr val="1C4372"/>
              </a:solidFill>
              <a:latin typeface="思源等宽 N"/>
              <a:ea typeface="微软雅黑" panose="020B0503020204020204" pitchFamily="34" charset="-122"/>
            </a:endParaRPr>
          </a:p>
        </p:txBody>
      </p:sp>
      <p:sp>
        <p:nvSpPr>
          <p:cNvPr id="2" name="箭头3"/>
          <p:cNvSpPr/>
          <p:nvPr/>
        </p:nvSpPr>
        <p:spPr>
          <a:xfrm flipV="1">
            <a:off x="1787671" y="4196537"/>
            <a:ext cx="1092876" cy="1520708"/>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82816" tIns="41407" rIns="82816" bIns="41407"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3" name="标题1"/>
          <p:cNvSpPr>
            <a:spLocks noChangeArrowheads="1"/>
          </p:cNvSpPr>
          <p:nvPr/>
        </p:nvSpPr>
        <p:spPr>
          <a:xfrm>
            <a:off x="2999811" y="5312293"/>
            <a:ext cx="1242444" cy="1202113"/>
          </a:xfrm>
          <a:prstGeom prst="roundRect">
            <a:avLst>
              <a:gd name="adj" fmla="val 11921"/>
            </a:avLst>
          </a:prstGeom>
          <a:solidFill>
            <a:srgbClr val="1C437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16" tIns="41407" rIns="82816" bIns="4140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900">
                <a:solidFill>
                  <a:schemeClr val="bg1"/>
                </a:solidFill>
                <a:latin typeface="思源黑体 CN Normal"/>
                <a:ea typeface="微软雅黑" panose="020B0503020204020204" pitchFamily="34" charset="-122"/>
              </a:rPr>
              <a:t>4</a:t>
            </a:r>
            <a:endParaRPr lang="en-US" altLang="zh-CN" sz="1900">
              <a:solidFill>
                <a:schemeClr val="bg1"/>
              </a:solidFill>
              <a:latin typeface="思源黑体 CN Normal"/>
              <a:ea typeface="微软雅黑" panose="020B0503020204020204" pitchFamily="34" charset="-122"/>
            </a:endParaRPr>
          </a:p>
        </p:txBody>
      </p:sp>
      <p:sp>
        <p:nvSpPr>
          <p:cNvPr id="5" name="文本3"/>
          <p:cNvSpPr>
            <a:spLocks noChangeArrowheads="1"/>
          </p:cNvSpPr>
          <p:nvPr/>
        </p:nvSpPr>
        <p:spPr>
          <a:xfrm>
            <a:off x="4656503" y="5333138"/>
            <a:ext cx="6310918" cy="1181401"/>
          </a:xfrm>
          <a:prstGeom prst="roundRect">
            <a:avLst>
              <a:gd name="adj" fmla="val 11505"/>
            </a:avLst>
          </a:prstGeom>
          <a:noFill/>
          <a:ln w="15875" cap="flat" cmpd="sng" algn="ctr">
            <a:solidFill>
              <a:schemeClr val="tx1">
                <a:lumMod val="50000"/>
                <a:lumOff val="50000"/>
              </a:schemeClr>
            </a:solidFill>
            <a:prstDash val="solid"/>
          </a:ln>
          <a:effectLst/>
        </p:spPr>
        <p:txBody>
          <a:bodyPr lIns="82816" tIns="41407" rIns="82816" bIns="4140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buClrTx/>
              <a:buSzTx/>
              <a:buFontTx/>
              <a:defRPr/>
            </a:pPr>
            <a:r>
              <a:rPr lang="zh-CN" altLang="en-US" sz="4000">
                <a:solidFill>
                  <a:schemeClr val="tx1">
                    <a:lumMod val="50000"/>
                    <a:lumOff val="50000"/>
                  </a:schemeClr>
                </a:solidFill>
                <a:latin typeface="思源黑体 CN Normal"/>
                <a:ea typeface="微软雅黑" panose="020B0503020204020204" pitchFamily="34" charset="-122"/>
              </a:rPr>
              <a:t>实验结果</a:t>
            </a:r>
            <a:endParaRPr lang="zh-CN" altLang="en-US" sz="4000">
              <a:solidFill>
                <a:schemeClr val="tx1">
                  <a:lumMod val="50000"/>
                  <a:lumOff val="50000"/>
                </a:schemeClr>
              </a:solidFill>
              <a:latin typeface="思源黑体 CN Normal"/>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9"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rLst="">
                                      <p:cBhvr>
                                        <p:cTn id="9" dur="500"/>
                                        <p:tgtEl>
                                          <p:spTgt spid="33"/>
                                        </p:tgtEl>
                                      </p:cBhvr>
                                    </p:animEffect>
                                  </p:childTnLst>
                                </p:cTn>
                              </p:par>
                            </p:childTnLst>
                          </p:cTn>
                        </p:par>
                        <p:par>
                          <p:cTn id="10" fill="hold">
                            <p:stCondLst>
                              <p:cond delay="500"/>
                            </p:stCondLst>
                            <p:childTnLst>
                              <p:par>
                                <p:cTn id="11" presetID="22" presetClass="entr" presetSubtype="8" fill="hold" grpId="2"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rLst="">
                                      <p:cBhvr>
                                        <p:cTn id="13" dur="500"/>
                                        <p:tgtEl>
                                          <p:spTgt spid="26"/>
                                        </p:tgtEl>
                                      </p:cBhvr>
                                    </p:animEffect>
                                  </p:childTnLst>
                                </p:cTn>
                              </p:par>
                            </p:childTnLst>
                          </p:cTn>
                        </p:par>
                        <p:par>
                          <p:cTn id="14" fill="hold">
                            <p:stCondLst>
                              <p:cond delay="1000"/>
                            </p:stCondLst>
                            <p:childTnLst>
                              <p:par>
                                <p:cTn id="15" presetID="22" presetClass="entr" presetSubtype="8" fill="hold" grpId="4"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rLst="">
                                      <p:cBhvr>
                                        <p:cTn id="17" dur="500"/>
                                        <p:tgtEl>
                                          <p:spTgt spid="28"/>
                                        </p:tgtEl>
                                      </p:cBhvr>
                                    </p:animEffect>
                                  </p:childTnLst>
                                </p:cTn>
                              </p:par>
                            </p:childTnLst>
                          </p:cTn>
                        </p:par>
                        <p:par>
                          <p:cTn id="18" fill="hold">
                            <p:stCondLst>
                              <p:cond delay="1500"/>
                            </p:stCondLst>
                            <p:childTnLst>
                              <p:par>
                                <p:cTn id="19" presetID="22" presetClass="entr" presetSubtype="8" fill="hold" grpId="3"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rLst="">
                                      <p:cBhvr>
                                        <p:cTn id="21" dur="500"/>
                                        <p:tgtEl>
                                          <p:spTgt spid="27"/>
                                        </p:tgtEl>
                                      </p:cBhvr>
                                    </p:animEffect>
                                  </p:childTnLst>
                                </p:cTn>
                              </p:par>
                            </p:childTnLst>
                          </p:cTn>
                        </p:par>
                        <p:par>
                          <p:cTn id="22" fill="hold">
                            <p:stCondLst>
                              <p:cond delay="2000"/>
                            </p:stCondLst>
                            <p:childTnLst>
                              <p:par>
                                <p:cTn id="23" presetID="22" presetClass="entr" presetSubtype="8" fill="hold" grpId="1"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rLst="">
                                      <p:cBhvr>
                                        <p:cTn id="25" dur="500"/>
                                        <p:tgtEl>
                                          <p:spTgt spid="25"/>
                                        </p:tgtEl>
                                      </p:cBhvr>
                                    </p:animEffect>
                                  </p:childTnLst>
                                </p:cTn>
                              </p:par>
                            </p:childTnLst>
                          </p:cTn>
                        </p:par>
                        <p:par>
                          <p:cTn id="26" fill="hold">
                            <p:stCondLst>
                              <p:cond delay="2500"/>
                            </p:stCondLst>
                            <p:childTnLst>
                              <p:par>
                                <p:cTn id="27" presetID="22" presetClass="entr" presetSubtype="8" fill="hold" grpId="6"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rLst="">
                                      <p:cBhvr>
                                        <p:cTn id="29" dur="500"/>
                                        <p:tgtEl>
                                          <p:spTgt spid="30"/>
                                        </p:tgtEl>
                                      </p:cBhvr>
                                    </p:animEffect>
                                  </p:childTnLst>
                                </p:cTn>
                              </p:par>
                            </p:childTnLst>
                          </p:cTn>
                        </p:par>
                        <p:par>
                          <p:cTn id="30" fill="hold">
                            <p:stCondLst>
                              <p:cond delay="3000"/>
                            </p:stCondLst>
                            <p:childTnLst>
                              <p:par>
                                <p:cTn id="31" presetID="22" presetClass="entr" presetSubtype="8" fill="hold" grpId="5"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left)" prLst="">
                                      <p:cBhvr>
                                        <p:cTn id="33" dur="500"/>
                                        <p:tgtEl>
                                          <p:spTgt spid="29"/>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rLst="">
                                      <p:cBhvr>
                                        <p:cTn id="37" dur="500"/>
                                        <p:tgtEl>
                                          <p:spTgt spid="24"/>
                                        </p:tgtEl>
                                      </p:cBhvr>
                                    </p:animEffect>
                                  </p:childTnLst>
                                </p:cTn>
                              </p:par>
                            </p:childTnLst>
                          </p:cTn>
                        </p:par>
                        <p:par>
                          <p:cTn id="38" fill="hold">
                            <p:stCondLst>
                              <p:cond delay="4000"/>
                            </p:stCondLst>
                            <p:childTnLst>
                              <p:par>
                                <p:cTn id="39" presetID="22" presetClass="entr" presetSubtype="8" fill="hold" grpId="8"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left)" prLst="">
                                      <p:cBhvr>
                                        <p:cTn id="41" dur="500"/>
                                        <p:tgtEl>
                                          <p:spTgt spid="32"/>
                                        </p:tgtEl>
                                      </p:cBhvr>
                                    </p:animEffect>
                                  </p:childTnLst>
                                </p:cTn>
                              </p:par>
                            </p:childTnLst>
                          </p:cTn>
                        </p:par>
                        <p:par>
                          <p:cTn id="42" fill="hold">
                            <p:stCondLst>
                              <p:cond delay="4500"/>
                            </p:stCondLst>
                            <p:childTnLst>
                              <p:par>
                                <p:cTn id="43" presetID="22" presetClass="entr" presetSubtype="8" fill="hold" grpId="7" nodeType="after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left)" prLst="">
                                      <p:cBhvr>
                                        <p:cTn id="45" dur="500"/>
                                        <p:tgtEl>
                                          <p:spTgt spid="31"/>
                                        </p:tgtEl>
                                      </p:cBhvr>
                                    </p:animEffect>
                                  </p:childTnLst>
                                </p:cTn>
                              </p:par>
                            </p:childTnLst>
                          </p:cTn>
                        </p:par>
                        <p:par>
                          <p:cTn id="46" fill="hold">
                            <p:stCondLst>
                              <p:cond delay="5000"/>
                            </p:stCondLst>
                            <p:childTnLst>
                              <p:par>
                                <p:cTn id="47" presetID="22" presetClass="entr" presetSubtype="8" fill="hold" grpId="0" nodeType="after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wipe(left)" prLst="">
                                      <p:cBhvr>
                                        <p:cTn id="49" dur="500"/>
                                        <p:tgtEl>
                                          <p:spTgt spid="2"/>
                                        </p:tgtEl>
                                      </p:cBhvr>
                                    </p:animEffect>
                                  </p:childTnLst>
                                </p:cTn>
                              </p:par>
                            </p:childTnLst>
                          </p:cTn>
                        </p:par>
                        <p:par>
                          <p:cTn id="50" fill="hold">
                            <p:stCondLst>
                              <p:cond delay="5500"/>
                            </p:stCondLst>
                            <p:childTnLst>
                              <p:par>
                                <p:cTn id="51" presetID="22" presetClass="entr" presetSubtype="8" fill="hold" grpId="4" nodeType="after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wipe(left)" prLst="">
                                      <p:cBhvr>
                                        <p:cTn id="53" dur="500"/>
                                        <p:tgtEl>
                                          <p:spTgt spid="3"/>
                                        </p:tgtEl>
                                      </p:cBhvr>
                                    </p:animEffect>
                                  </p:childTnLst>
                                </p:cTn>
                              </p:par>
                            </p:childTnLst>
                          </p:cTn>
                        </p:par>
                        <p:par>
                          <p:cTn id="54" fill="hold">
                            <p:stCondLst>
                              <p:cond delay="6000"/>
                            </p:stCondLst>
                            <p:childTnLst>
                              <p:par>
                                <p:cTn id="55" presetID="22" presetClass="entr" presetSubtype="8" fill="hold" grpId="7" nodeType="after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left)" prLst="">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advAuto="0"/>
      <p:bldP spid="25" grpId="1" bldLvl="0" animBg="1" advAuto="0"/>
      <p:bldP spid="26" grpId="2" bldLvl="0" animBg="1" advAuto="0"/>
      <p:bldP spid="27" grpId="3" bldLvl="0" animBg="1" advAuto="0"/>
      <p:bldP spid="28" grpId="4" bldLvl="0" animBg="1" advAuto="0"/>
      <p:bldP spid="29" grpId="5" bldLvl="0" animBg="1" advAuto="0"/>
      <p:bldP spid="30" grpId="6" bldLvl="0" animBg="1" advAuto="0"/>
      <p:bldP spid="31" grpId="7" bldLvl="0" animBg="1" advAuto="0"/>
      <p:bldP spid="32" grpId="8" bldLvl="0" animBg="1" advAuto="0"/>
      <p:bldP spid="33" grpId="9" bldLvl="0" animBg="1" advAuto="0"/>
      <p:bldP spid="2" grpId="0" bldLvl="0" animBg="1" advAuto="0"/>
      <p:bldP spid="3" grpId="4" bldLvl="0" animBg="1" advAuto="0"/>
      <p:bldP spid="5" grpId="7" bldLvl="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grpSp>
        <p:nvGrpSpPr>
          <p:cNvPr id="149" name="组合 2"/>
          <p:cNvGrpSpPr/>
          <p:nvPr/>
        </p:nvGrpSpPr>
        <p:grpSpPr>
          <a:xfrm>
            <a:off x="6094530" y="1412671"/>
            <a:ext cx="487212" cy="573520"/>
            <a:chOff x="685009" y="1529730"/>
            <a:chExt cx="365522" cy="430140"/>
          </a:xfrm>
        </p:grpSpPr>
        <p:sp>
          <p:nvSpPr>
            <p:cNvPr id="150" name="Flowchart: Off-page Connector 108"/>
            <p:cNvSpPr/>
            <p:nvPr/>
          </p:nvSpPr>
          <p:spPr>
            <a:xfrm>
              <a:off x="704059" y="1529730"/>
              <a:ext cx="317898" cy="422672"/>
            </a:xfrm>
            <a:prstGeom prst="flowChartOffpageConnector">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p:txBody>
        </p:sp>
        <p:sp>
          <p:nvSpPr>
            <p:cNvPr id="151" name="Oval 111"/>
            <p:cNvSpPr/>
            <p:nvPr/>
          </p:nvSpPr>
          <p:spPr>
            <a:xfrm>
              <a:off x="685009" y="1540770"/>
              <a:ext cx="365522" cy="419100"/>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a:solidFill>
                    <a:srgbClr val="FFFFFF"/>
                  </a:solidFill>
                  <a:latin typeface="思源黑体 CN Normal"/>
                  <a:cs typeface="Arial" panose="020B0604020202020204" pitchFamily="34" charset="0"/>
                </a:rPr>
                <a:t>33</a:t>
              </a:r>
              <a:endParaRPr lang="en-US" altLang="zh-CN">
                <a:solidFill>
                  <a:srgbClr val="FFFFFF"/>
                </a:solidFill>
                <a:latin typeface="思源黑体 CN Normal"/>
                <a:cs typeface="Arial" panose="020B0604020202020204" pitchFamily="34" charset="0"/>
              </a:endParaRPr>
            </a:p>
          </p:txBody>
        </p:sp>
      </p:grpSp>
      <p:sp>
        <p:nvSpPr>
          <p:cNvPr id="171" name="Rectangle 1436"/>
          <p:cNvSpPr>
            <a:spLocks noChangeArrowheads="1"/>
          </p:cNvSpPr>
          <p:nvPr/>
        </p:nvSpPr>
        <p:spPr>
          <a:xfrm>
            <a:off x="6816392" y="1340528"/>
            <a:ext cx="4599504"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a:solidFill>
                  <a:schemeClr val="tx1">
                    <a:lumMod val="75000"/>
                    <a:lumOff val="25000"/>
                  </a:schemeClr>
                </a:solidFill>
                <a:latin typeface="思源黑体 CN Normal"/>
                <a:ea typeface="微软雅黑" panose="020B0503020204020204" pitchFamily="34" charset="-122"/>
              </a:rPr>
              <a:t>对于不可见的数据（W</a:t>
            </a:r>
            <a:r>
              <a:rPr lang="zh-CN" altLang="en-US">
                <a:solidFill>
                  <a:schemeClr val="tx1">
                    <a:lumMod val="75000"/>
                    <a:lumOff val="25000"/>
                  </a:schemeClr>
                </a:solidFill>
                <a:latin typeface="思源黑体 CN Normal"/>
                <a:ea typeface="微软雅黑" panose="020B0503020204020204" pitchFamily="34" charset="-122"/>
              </a:rPr>
              <a:t>，</a:t>
            </a:r>
            <a:r>
              <a:rPr lang="en-US" altLang="zh-CN">
                <a:solidFill>
                  <a:schemeClr val="tx1">
                    <a:lumMod val="75000"/>
                    <a:lumOff val="25000"/>
                  </a:schemeClr>
                </a:solidFill>
                <a:latin typeface="思源黑体 CN Normal"/>
                <a:ea typeface="微软雅黑" panose="020B0503020204020204" pitchFamily="34" charset="-122"/>
              </a:rPr>
              <a:t>𝐶），异常分数s被定义为</a:t>
            </a:r>
            <a:r>
              <a:rPr lang="zh-CN" altLang="en-US">
                <a:solidFill>
                  <a:schemeClr val="tx1">
                    <a:lumMod val="75000"/>
                    <a:lumOff val="25000"/>
                  </a:schemeClr>
                </a:solidFill>
                <a:latin typeface="思源黑体 CN Normal"/>
                <a:ea typeface="微软雅黑" panose="020B0503020204020204" pitchFamily="34" charset="-122"/>
              </a:rPr>
              <a:t>等式（</a:t>
            </a:r>
            <a:r>
              <a:rPr lang="en-US" altLang="zh-CN">
                <a:solidFill>
                  <a:schemeClr val="tx1">
                    <a:lumMod val="75000"/>
                    <a:lumOff val="25000"/>
                  </a:schemeClr>
                </a:solidFill>
                <a:latin typeface="思源黑体 CN Normal"/>
                <a:ea typeface="微软雅黑" panose="020B0503020204020204" pitchFamily="34" charset="-122"/>
              </a:rPr>
              <a:t>4</a:t>
            </a:r>
            <a:r>
              <a:rPr lang="zh-CN" altLang="en-US">
                <a:solidFill>
                  <a:schemeClr val="tx1">
                    <a:lumMod val="75000"/>
                    <a:lumOff val="25000"/>
                  </a:schemeClr>
                </a:solidFill>
                <a:latin typeface="思源黑体 CN Normal"/>
                <a:ea typeface="微软雅黑" panose="020B0503020204020204" pitchFamily="34" charset="-122"/>
              </a:rPr>
              <a:t>）</a:t>
            </a:r>
            <a:endParaRPr lang="zh-CN" altLang="en-US">
              <a:solidFill>
                <a:schemeClr val="tx1">
                  <a:lumMod val="75000"/>
                  <a:lumOff val="25000"/>
                </a:schemeClr>
              </a:solidFill>
              <a:latin typeface="思源黑体 CN Normal"/>
              <a:ea typeface="微软雅黑" panose="020B0503020204020204" pitchFamily="34" charset="-122"/>
            </a:endParaRPr>
          </a:p>
        </p:txBody>
      </p:sp>
      <p:sp>
        <p:nvSpPr>
          <p:cNvPr id="172" name="椭圆 21"/>
          <p:cNvSpPr/>
          <p:nvPr/>
        </p:nvSpPr>
        <p:spPr>
          <a:xfrm>
            <a:off x="588908" y="417391"/>
            <a:ext cx="621956" cy="621958"/>
          </a:xfrm>
          <a:prstGeom prst="ellipse">
            <a:avLst/>
          </a:prstGeom>
          <a:solidFill>
            <a:srgbClr val="1B44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173" name="矩形 23"/>
          <p:cNvSpPr/>
          <p:nvPr/>
        </p:nvSpPr>
        <p:spPr>
          <a:xfrm>
            <a:off x="1287320" y="332656"/>
            <a:ext cx="10569319" cy="732252"/>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zh-CN" altLang="en-US" sz="2400">
                <a:solidFill>
                  <a:srgbClr val="1C4372"/>
                </a:solidFill>
                <a:latin typeface="思源等宽 N"/>
                <a:ea typeface="微软雅黑" panose="020B0503020204020204" pitchFamily="34" charset="-122"/>
              </a:rPr>
              <a:t>算法</a:t>
            </a:r>
            <a:r>
              <a:rPr lang="en-US" altLang="zh-CN" sz="2400">
                <a:solidFill>
                  <a:srgbClr val="1C4372"/>
                </a:solidFill>
                <a:latin typeface="思源等宽 N"/>
                <a:ea typeface="微软雅黑" panose="020B0503020204020204" pitchFamily="34" charset="-122"/>
              </a:rPr>
              <a:t>2</a:t>
            </a:r>
            <a:r>
              <a:rPr lang="zh-CN" altLang="en-US" sz="2400">
                <a:solidFill>
                  <a:srgbClr val="1C4372"/>
                </a:solidFill>
                <a:latin typeface="思源等宽 N"/>
                <a:ea typeface="微软雅黑" panose="020B0503020204020204" pitchFamily="34" charset="-122"/>
              </a:rPr>
              <a:t>，在线推理、异常检测和诊断</a:t>
            </a:r>
            <a:r>
              <a:rPr lang="zh-CN" altLang="en-US" sz="2400">
                <a:solidFill>
                  <a:srgbClr val="1C4372"/>
                </a:solidFill>
                <a:latin typeface="思源等宽 N"/>
                <a:ea typeface="微软雅黑" panose="020B0503020204020204" pitchFamily="34" charset="-122"/>
              </a:rPr>
              <a:t>算法。</a:t>
            </a:r>
            <a:endParaRPr lang="zh-CN" altLang="en-US" sz="2400">
              <a:solidFill>
                <a:srgbClr val="1C4372"/>
              </a:solidFill>
              <a:latin typeface="思源等宽 N"/>
              <a:ea typeface="微软雅黑" panose="020B0503020204020204" pitchFamily="34" charset="-122"/>
            </a:endParaRPr>
          </a:p>
        </p:txBody>
      </p:sp>
      <p:sp>
        <p:nvSpPr>
          <p:cNvPr id="5" name="文本框 4"/>
          <p:cNvSpPr txBox="1"/>
          <p:nvPr/>
        </p:nvSpPr>
        <p:spPr>
          <a:xfrm>
            <a:off x="6789420" y="2529840"/>
            <a:ext cx="4564380" cy="368300"/>
          </a:xfrm>
          <a:prstGeom prst="rect">
            <a:avLst/>
          </a:prstGeom>
          <a:noFill/>
        </p:spPr>
        <p:txBody>
          <a:bodyPr wrap="square" rtlCol="0">
            <a:spAutoFit/>
          </a:bodyPr>
          <a:p>
            <a:pPr algn="l"/>
            <a:endParaRPr lang="zh-CN" altLang="en-US"/>
          </a:p>
        </p:txBody>
      </p:sp>
      <p:sp>
        <p:nvSpPr>
          <p:cNvPr id="6" name="文本框 5"/>
          <p:cNvSpPr txBox="1"/>
          <p:nvPr/>
        </p:nvSpPr>
        <p:spPr>
          <a:xfrm>
            <a:off x="6671945" y="2051050"/>
            <a:ext cx="4532630" cy="2306955"/>
          </a:xfrm>
          <a:prstGeom prst="rect">
            <a:avLst/>
          </a:prstGeom>
          <a:noFill/>
        </p:spPr>
        <p:txBody>
          <a:bodyPr wrap="square" rtlCol="0">
            <a:spAutoFit/>
          </a:bodyPr>
          <a:p>
            <a:pPr algn="l"/>
            <a:r>
              <a:rPr lang="zh-CN" altLang="en-US"/>
              <a:t>在测试时，只考虑当前时间戳之前的数据，因此该操作以在线方式顺序运行。</a:t>
            </a:r>
            <a:r>
              <a:rPr lang="zh-CN" altLang="en-US" b="1"/>
              <a:t>一旦我们有了每个维度的时间戳的异常分数𝑠𝑖，如果这个分数大于阈值，我们就将时间戳标记为异常</a:t>
            </a:r>
            <a:r>
              <a:rPr lang="zh-CN" altLang="en-US"/>
              <a:t>。等式（</a:t>
            </a:r>
            <a:r>
              <a:rPr lang="en-US" altLang="zh-CN"/>
              <a:t>5</a:t>
            </a:r>
            <a:r>
              <a:rPr lang="zh-CN" altLang="en-US"/>
              <a:t>）</a:t>
            </a:r>
            <a:endParaRPr lang="zh-CN" altLang="en-US"/>
          </a:p>
          <a:p>
            <a:pPr algn="l"/>
            <a:endParaRPr lang="zh-CN" altLang="en-US"/>
          </a:p>
          <a:p>
            <a:pPr algn="l"/>
            <a:r>
              <a:rPr lang="zh-CN" altLang="en-US"/>
              <a:t>使用超过阈值的峰值（POT）方法来自动和动态地选择阈值。</a:t>
            </a:r>
            <a:endParaRPr lang="zh-CN" altLang="en-US"/>
          </a:p>
        </p:txBody>
      </p:sp>
      <p:sp>
        <p:nvSpPr>
          <p:cNvPr id="4" name="文本框 3"/>
          <p:cNvSpPr txBox="1"/>
          <p:nvPr/>
        </p:nvSpPr>
        <p:spPr>
          <a:xfrm>
            <a:off x="6087745" y="4869180"/>
            <a:ext cx="5768975" cy="645160"/>
          </a:xfrm>
          <a:prstGeom prst="rect">
            <a:avLst/>
          </a:prstGeom>
          <a:noFill/>
        </p:spPr>
        <p:txBody>
          <a:bodyPr wrap="square" rtlCol="0">
            <a:spAutoFit/>
          </a:bodyPr>
          <a:p>
            <a:pPr algn="l"/>
            <a:r>
              <a:rPr lang="zh-CN" altLang="en-US"/>
              <a:t>如图：如果任何维度是异常的，则我们将当前时间戳标记为异常，左</a:t>
            </a:r>
            <a:r>
              <a:rPr lang="zh-CN" altLang="en-US"/>
              <a:t>图，说明了样本时间序列的此过程。</a:t>
            </a:r>
            <a:endParaRPr lang="zh-CN" altLang="en-US"/>
          </a:p>
        </p:txBody>
      </p:sp>
      <p:pic>
        <p:nvPicPr>
          <p:cNvPr id="7" name="图片 6" descr="截屏2023-05-30 22.35.15"/>
          <p:cNvPicPr>
            <a:picLocks noChangeAspect="1"/>
          </p:cNvPicPr>
          <p:nvPr/>
        </p:nvPicPr>
        <p:blipFill>
          <a:blip r:embed="rId2"/>
          <a:stretch>
            <a:fillRect/>
          </a:stretch>
        </p:blipFill>
        <p:spPr>
          <a:xfrm>
            <a:off x="711200" y="1124585"/>
            <a:ext cx="5118100" cy="2717800"/>
          </a:xfrm>
          <a:prstGeom prst="rect">
            <a:avLst/>
          </a:prstGeom>
        </p:spPr>
      </p:pic>
      <p:pic>
        <p:nvPicPr>
          <p:cNvPr id="9" name="图片 8" descr="截屏2023-05-30 23.03.54"/>
          <p:cNvPicPr>
            <a:picLocks noChangeAspect="1"/>
          </p:cNvPicPr>
          <p:nvPr/>
        </p:nvPicPr>
        <p:blipFill>
          <a:blip r:embed="rId3"/>
          <a:stretch>
            <a:fillRect/>
          </a:stretch>
        </p:blipFill>
        <p:spPr>
          <a:xfrm>
            <a:off x="839470" y="4077335"/>
            <a:ext cx="4838700" cy="246380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rLst="">
                                      <p:cBhvr>
                                        <p:cTn id="7" dur="750"/>
                                        <p:tgtEl>
                                          <p:spTgt spid="149"/>
                                        </p:tgtEl>
                                      </p:cBhvr>
                                    </p:animEffect>
                                    <p:anim calcmode="lin" valueType="num">
                                      <p:cBhvr>
                                        <p:cTn id="8" dur="750" fill="hold"/>
                                        <p:tgtEl>
                                          <p:spTgt spid="149"/>
                                        </p:tgtEl>
                                        <p:attrNameLst>
                                          <p:attrName>ppt_x</p:attrName>
                                        </p:attrNameLst>
                                      </p:cBhvr>
                                      <p:tavLst>
                                        <p:tav tm="0">
                                          <p:val>
                                            <p:strVal val="#ppt_x"/>
                                          </p:val>
                                        </p:tav>
                                        <p:tav tm="100000">
                                          <p:val>
                                            <p:strVal val="#ppt_x"/>
                                          </p:val>
                                        </p:tav>
                                      </p:tavLst>
                                    </p:anim>
                                    <p:anim calcmode="lin" valueType="num">
                                      <p:cBhvr>
                                        <p:cTn id="9" dur="750" fill="hold"/>
                                        <p:tgtEl>
                                          <p:spTgt spid="14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12" nodeType="afterEffect">
                                  <p:stCondLst>
                                    <p:cond delay="0"/>
                                  </p:stCondLst>
                                  <p:childTnLst>
                                    <p:set>
                                      <p:cBhvr>
                                        <p:cTn id="12" dur="1" fill="hold">
                                          <p:stCondLst>
                                            <p:cond delay="0"/>
                                          </p:stCondLst>
                                        </p:cTn>
                                        <p:tgtEl>
                                          <p:spTgt spid="171"/>
                                        </p:tgtEl>
                                        <p:attrNameLst>
                                          <p:attrName>style.visibility</p:attrName>
                                        </p:attrNameLst>
                                      </p:cBhvr>
                                      <p:to>
                                        <p:strVal val="visible"/>
                                      </p:to>
                                    </p:set>
                                    <p:animEffect transition="in" filter="wipe(left)" prLst="">
                                      <p:cBhvr>
                                        <p:cTn id="13"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12" advAuto="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172" name="椭圆 21"/>
          <p:cNvSpPr/>
          <p:nvPr/>
        </p:nvSpPr>
        <p:spPr>
          <a:xfrm>
            <a:off x="588908" y="417391"/>
            <a:ext cx="621956" cy="621958"/>
          </a:xfrm>
          <a:prstGeom prst="ellipse">
            <a:avLst/>
          </a:prstGeom>
          <a:solidFill>
            <a:srgbClr val="1B44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173" name="矩形 23"/>
          <p:cNvSpPr/>
          <p:nvPr/>
        </p:nvSpPr>
        <p:spPr>
          <a:xfrm>
            <a:off x="1287320" y="332656"/>
            <a:ext cx="10569319" cy="732252"/>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zh-CN" altLang="en-US" sz="2400">
                <a:solidFill>
                  <a:srgbClr val="1C4372"/>
                </a:solidFill>
                <a:latin typeface="思源等宽 N"/>
                <a:ea typeface="微软雅黑" panose="020B0503020204020204" pitchFamily="34" charset="-122"/>
              </a:rPr>
              <a:t>算法</a:t>
            </a:r>
            <a:r>
              <a:rPr lang="en-US" altLang="zh-CN" sz="2400">
                <a:solidFill>
                  <a:srgbClr val="1C4372"/>
                </a:solidFill>
                <a:latin typeface="思源等宽 N"/>
                <a:ea typeface="微软雅黑" panose="020B0503020204020204" pitchFamily="34" charset="-122"/>
              </a:rPr>
              <a:t>2</a:t>
            </a:r>
            <a:r>
              <a:rPr lang="zh-CN" altLang="en-US" sz="2400">
                <a:solidFill>
                  <a:srgbClr val="1C4372"/>
                </a:solidFill>
                <a:latin typeface="思源等宽 N"/>
                <a:ea typeface="微软雅黑" panose="020B0503020204020204" pitchFamily="34" charset="-122"/>
              </a:rPr>
              <a:t>，在线推理、异常检测和诊断</a:t>
            </a:r>
            <a:r>
              <a:rPr lang="zh-CN" altLang="en-US" sz="2400">
                <a:solidFill>
                  <a:srgbClr val="1C4372"/>
                </a:solidFill>
                <a:latin typeface="思源等宽 N"/>
                <a:ea typeface="微软雅黑" panose="020B0503020204020204" pitchFamily="34" charset="-122"/>
              </a:rPr>
              <a:t>算法。</a:t>
            </a:r>
            <a:endParaRPr lang="zh-CN" altLang="en-US" sz="2400">
              <a:solidFill>
                <a:srgbClr val="1C4372"/>
              </a:solidFill>
              <a:latin typeface="思源等宽 N"/>
              <a:ea typeface="微软雅黑" panose="020B0503020204020204" pitchFamily="34" charset="-122"/>
            </a:endParaRPr>
          </a:p>
        </p:txBody>
      </p:sp>
      <p:pic>
        <p:nvPicPr>
          <p:cNvPr id="2" name="图片 1" descr="截屏2023-05-30 23.11.46"/>
          <p:cNvPicPr>
            <a:picLocks noChangeAspect="1"/>
          </p:cNvPicPr>
          <p:nvPr/>
        </p:nvPicPr>
        <p:blipFill>
          <a:blip r:embed="rId2"/>
          <a:stretch>
            <a:fillRect/>
          </a:stretch>
        </p:blipFill>
        <p:spPr>
          <a:xfrm>
            <a:off x="1210945" y="1268730"/>
            <a:ext cx="4648200" cy="5372100"/>
          </a:xfrm>
          <a:prstGeom prst="rect">
            <a:avLst/>
          </a:prstGeom>
        </p:spPr>
      </p:pic>
      <p:sp>
        <p:nvSpPr>
          <p:cNvPr id="3" name="文本框 2"/>
          <p:cNvSpPr txBox="1"/>
          <p:nvPr/>
        </p:nvSpPr>
        <p:spPr>
          <a:xfrm>
            <a:off x="6456045" y="1484630"/>
            <a:ext cx="4243705" cy="3969385"/>
          </a:xfrm>
          <a:prstGeom prst="rect">
            <a:avLst/>
          </a:prstGeom>
          <a:noFill/>
        </p:spPr>
        <p:txBody>
          <a:bodyPr wrap="square" rtlCol="0">
            <a:spAutoFit/>
          </a:bodyPr>
          <a:p>
            <a:pPr algn="l"/>
            <a:r>
              <a:rPr lang="zh-CN" altLang="en-US"/>
              <a:t>作图显示了在SMD数据集上训练的TranAD模型的注意力和专注力分数。</a:t>
            </a:r>
            <a:endParaRPr lang="zh-CN" altLang="en-US"/>
          </a:p>
          <a:p>
            <a:pPr algn="l"/>
            <a:r>
              <a:rPr lang="zh-CN" altLang="en-US"/>
              <a:t>显示了时间序列，每个窗口的平均注意力权重（在多个头上平均）和数据集前六个维度的焦点得分。</a:t>
            </a:r>
            <a:endParaRPr lang="zh-CN" altLang="en-US"/>
          </a:p>
          <a:p>
            <a:pPr algn="l"/>
            <a:endParaRPr lang="zh-CN" altLang="en-US"/>
          </a:p>
          <a:p>
            <a:pPr algn="l"/>
            <a:r>
              <a:rPr lang="zh-CN" altLang="en-US"/>
              <a:t>显然，聚焦分数与数据中的峰值和噪声高度相关。</a:t>
            </a:r>
            <a:r>
              <a:rPr lang="zh-CN" altLang="en-US" b="1"/>
              <a:t>各维度的专注分数也有很高的相关性。对于在时间序列中具有突然变化的时间戳，关注分数更高。此外，模型给予更高的注意力权重的时间序列的特定维度的偏差是较高的</a:t>
            </a:r>
            <a:r>
              <a:rPr lang="zh-CN" altLang="en-US"/>
              <a:t>。这允许模型以完整序列的上下文趋势作为先验，具体地单独检测每个维度中的异常。</a:t>
            </a:r>
            <a:endParaRPr lang="zh-CN" altLang="en-US"/>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grpSp>
        <p:nvGrpSpPr>
          <p:cNvPr id="2" name="组合 1"/>
          <p:cNvGrpSpPr/>
          <p:nvPr/>
        </p:nvGrpSpPr>
        <p:grpSpPr>
          <a:xfrm rot="16200000">
            <a:off x="656905" y="1629096"/>
            <a:ext cx="2808514" cy="3599808"/>
            <a:chOff x="5047737" y="219528"/>
            <a:chExt cx="2086286" cy="2674094"/>
          </a:xfrm>
        </p:grpSpPr>
        <p:sp>
          <p:nvSpPr>
            <p:cNvPr id="12" name="矩形: 圆顶角 11"/>
            <p:cNvSpPr/>
            <p:nvPr/>
          </p:nvSpPr>
          <p:spPr>
            <a:xfrm rot="10800000">
              <a:off x="5047737" y="219528"/>
              <a:ext cx="2086286" cy="2674094"/>
            </a:xfrm>
            <a:prstGeom prst="round2SameRect">
              <a:avLst>
                <a:gd name="adj1" fmla="val 50000"/>
                <a:gd name="adj2" fmla="val 0"/>
              </a:avLst>
            </a:prstGeom>
            <a:solidFill>
              <a:srgbClr val="1C4372"/>
            </a:solidFill>
            <a:ln>
              <a:noFill/>
            </a:ln>
            <a:effectLst>
              <a:outerShdw blurRad="50800" dist="38100" dir="16200000" sx="99000" sy="99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grpSp>
          <p:nvGrpSpPr>
            <p:cNvPr id="13" name="组合 12"/>
            <p:cNvGrpSpPr/>
            <p:nvPr/>
          </p:nvGrpSpPr>
          <p:grpSpPr>
            <a:xfrm>
              <a:off x="5342280" y="1140465"/>
              <a:ext cx="1528882" cy="1531978"/>
              <a:chOff x="10176134" y="157468"/>
              <a:chExt cx="1773386" cy="1776980"/>
            </a:xfrm>
            <a:solidFill>
              <a:schemeClr val="bg1"/>
            </a:solidFill>
            <a:effectLst/>
          </p:grpSpPr>
          <p:sp>
            <p:nvSpPr>
              <p:cNvPr id="21" name="椭圆 80"/>
              <p:cNvSpPr/>
              <p:nvPr/>
            </p:nvSpPr>
            <p:spPr>
              <a:xfrm>
                <a:off x="10176134" y="157468"/>
                <a:ext cx="1773386" cy="1776980"/>
              </a:xfrm>
              <a:prstGeom prst="ellipse">
                <a:avLst/>
              </a:prstGeom>
              <a:grpFill/>
              <a:ln w="25400" cap="flat" cmpd="sng" algn="ctr">
                <a:noFill/>
                <a:prstDash val="solid"/>
              </a:ln>
              <a:effectLst>
                <a:innerShdw blurRad="63500" dist="25400" dir="18660000">
                  <a:prstClr val="black">
                    <a:alpha val="35000"/>
                  </a:prstClr>
                </a:innerShdw>
              </a:effectLst>
            </p:spPr>
            <p:txBody>
              <a:bodyPr anchor="ctr"/>
              <a:lstStyle>
                <a:defPPr>
                  <a:defRPr lang="zh-CN"/>
                </a:defPPr>
                <a:lvl1pPr marL="0" algn="l" defTabSz="914400" rtl="0" eaLnBrk="0" latinLnBrk="0" hangingPunct="0">
                  <a:defRPr sz="1800" kern="1200">
                    <a:solidFill>
                      <a:schemeClr val="tx1"/>
                    </a:solidFill>
                    <a:latin typeface="Arial" panose="020B0604020202020204" pitchFamily="34" charset="0"/>
                    <a:ea typeface="宋体" pitchFamily="2" charset="-122"/>
                    <a:cs typeface="+mn-cs"/>
                  </a:defRPr>
                </a:lvl1pPr>
                <a:lvl2pPr marL="742950" indent="-285750" algn="l" defTabSz="914400" rtl="0" eaLnBrk="0" latinLnBrk="0" hangingPunct="0">
                  <a:defRPr sz="1800" kern="1200">
                    <a:solidFill>
                      <a:schemeClr val="tx1"/>
                    </a:solidFill>
                    <a:latin typeface="Arial" panose="020B0604020202020204" pitchFamily="34" charset="0"/>
                    <a:ea typeface="宋体" pitchFamily="2" charset="-122"/>
                    <a:cs typeface="+mn-cs"/>
                  </a:defRPr>
                </a:lvl2pPr>
                <a:lvl3pPr marL="1143000" indent="-228600" algn="l" defTabSz="914400" rtl="0" eaLnBrk="0" latinLnBrk="0" hangingPunct="0">
                  <a:defRPr sz="1800" kern="1200">
                    <a:solidFill>
                      <a:schemeClr val="tx1"/>
                    </a:solidFill>
                    <a:latin typeface="Arial" panose="020B0604020202020204" pitchFamily="34" charset="0"/>
                    <a:ea typeface="宋体" pitchFamily="2" charset="-122"/>
                    <a:cs typeface="+mn-cs"/>
                  </a:defRPr>
                </a:lvl3pPr>
                <a:lvl4pPr marL="1600200" indent="-228600" algn="l" defTabSz="914400" rtl="0" eaLnBrk="0" latinLnBrk="0" hangingPunct="0">
                  <a:defRPr sz="1800" kern="1200">
                    <a:solidFill>
                      <a:schemeClr val="tx1"/>
                    </a:solidFill>
                    <a:latin typeface="Arial" panose="020B0604020202020204" pitchFamily="34" charset="0"/>
                    <a:ea typeface="宋体" pitchFamily="2" charset="-122"/>
                    <a:cs typeface="+mn-cs"/>
                  </a:defRPr>
                </a:lvl4pPr>
                <a:lvl5pPr marL="2057400" indent="-228600" algn="l" defTabSz="914400" rtl="0" eaLnBrk="0" latinLnBrk="0" hangingPunct="0">
                  <a:defRPr sz="1800" kern="1200">
                    <a:solidFill>
                      <a:schemeClr val="tx1"/>
                    </a:solidFill>
                    <a:latin typeface="Arial" panose="020B0604020202020204" pitchFamily="34" charset="0"/>
                    <a:ea typeface="宋体" pitchFamily="2" charset="-122"/>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itchFamily="2" charset="-122"/>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itchFamily="2" charset="-122"/>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itchFamily="2" charset="-122"/>
                    <a:cs typeface="+mn-cs"/>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p:txBody>
          </p:sp>
          <p:grpSp>
            <p:nvGrpSpPr>
              <p:cNvPr id="15" name="组合 14"/>
              <p:cNvGrpSpPr/>
              <p:nvPr/>
            </p:nvGrpSpPr>
            <p:grpSpPr>
              <a:xfrm>
                <a:off x="10638670" y="749095"/>
                <a:ext cx="823442" cy="585626"/>
                <a:chOff x="1743075" y="720725"/>
                <a:chExt cx="5573713" cy="3963988"/>
              </a:xfrm>
              <a:grpFill/>
            </p:grpSpPr>
            <p:sp>
              <p:nvSpPr>
                <p:cNvPr id="16" name="Freeform 27"/>
                <p:cNvSpPr/>
                <p:nvPr/>
              </p:nvSpPr>
              <p:spPr>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17" name="Freeform 28"/>
                <p:cNvSpPr/>
                <p:nvPr/>
              </p:nvSpPr>
              <p:spPr>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18" name="Freeform 29"/>
                <p:cNvSpPr/>
                <p:nvPr/>
              </p:nvSpPr>
              <p:spPr>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19" name="Freeform 30"/>
                <p:cNvSpPr/>
                <p:nvPr/>
              </p:nvSpPr>
              <p:spPr>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grpSp>
        </p:grpSp>
      </p:grpSp>
      <p:sp>
        <p:nvSpPr>
          <p:cNvPr id="36" name="文本框 35"/>
          <p:cNvSpPr txBox="1"/>
          <p:nvPr/>
        </p:nvSpPr>
        <p:spPr>
          <a:xfrm>
            <a:off x="1232722" y="2644170"/>
            <a:ext cx="2684346" cy="1556035"/>
          </a:xfrm>
          <a:prstGeom prst="rect">
            <a:avLst/>
          </a:prstGeom>
          <a:noFill/>
          <a:ln>
            <a:noFill/>
          </a:ln>
        </p:spPr>
        <p:txBody>
          <a:bodyPr wrap="square" rtlCol="0">
            <a:normAutofit/>
          </a:bodyPr>
          <a:lstStyle>
            <a:defPPr>
              <a:defRPr lang="zh-CN"/>
            </a:defPPr>
            <a:lvl1pPr marL="0" algn="ctr" defTabSz="914400" rtl="0" eaLnBrk="1" latinLnBrk="0" hangingPunct="1">
              <a:defRPr sz="6000" b="1" kern="1200">
                <a:blipFill dpi="0" rotWithShape="1">
                  <a:blip r:embed="rId1"/>
                  <a:srcRect/>
                  <a:stretch>
                    <a:fillRect/>
                  </a:stretch>
                </a:blip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stStyle>
          <a:p>
            <a:r>
              <a:rPr lang="en-US" altLang="zh-CN" sz="8800" b="0">
                <a:solidFill>
                  <a:srgbClr val="1C4372"/>
                </a:solidFill>
                <a:latin typeface="思源黑体 CN Normal"/>
                <a:ea typeface="微软雅黑" panose="020B0503020204020204" pitchFamily="34" charset="-122"/>
                <a:cs typeface="Arial" panose="020B0604020202020204" pitchFamily="34" charset="0"/>
              </a:rPr>
              <a:t>4</a:t>
            </a:r>
            <a:endParaRPr lang="en-US" altLang="zh-CN" sz="8800" b="0">
              <a:solidFill>
                <a:srgbClr val="1C4372"/>
              </a:solidFill>
              <a:latin typeface="思源黑体 CN Normal"/>
              <a:ea typeface="微软雅黑" panose="020B0503020204020204" pitchFamily="34" charset="-122"/>
              <a:cs typeface="Arial" panose="020B0604020202020204" pitchFamily="34" charset="0"/>
            </a:endParaRPr>
          </a:p>
        </p:txBody>
      </p:sp>
      <p:sp>
        <p:nvSpPr>
          <p:cNvPr id="37" name="矩形 36"/>
          <p:cNvSpPr/>
          <p:nvPr/>
        </p:nvSpPr>
        <p:spPr>
          <a:xfrm>
            <a:off x="4655840" y="2176749"/>
            <a:ext cx="6035157" cy="2404379"/>
          </a:xfrm>
          <a:prstGeom prst="rect">
            <a:avLst/>
          </a:prstGeom>
        </p:spPr>
        <p:txBody>
          <a:bodyPr wrap="square" anchor="ctr">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zh-CN" altLang="en-US" sz="4800">
                <a:solidFill>
                  <a:srgbClr val="1C4372"/>
                </a:solidFill>
                <a:latin typeface="思源等宽 N"/>
                <a:ea typeface="微软雅黑" panose="020B0503020204020204" pitchFamily="34" charset="-122"/>
              </a:rPr>
              <a:t>实验</a:t>
            </a:r>
            <a:r>
              <a:rPr lang="zh-CN" altLang="en-US" sz="4800">
                <a:solidFill>
                  <a:srgbClr val="1C4372"/>
                </a:solidFill>
                <a:latin typeface="思源等宽 N"/>
                <a:ea typeface="微软雅黑" panose="020B0503020204020204" pitchFamily="34" charset="-122"/>
              </a:rPr>
              <a:t>结果</a:t>
            </a:r>
            <a:endParaRPr lang="zh-CN" altLang="en-US" sz="4800">
              <a:solidFill>
                <a:srgbClr val="1C4372"/>
              </a:solidFill>
              <a:latin typeface="思源等宽 N"/>
              <a:ea typeface="微软雅黑" panose="020B0503020204020204" pitchFamily="34" charset="-122"/>
            </a:endParaRP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grpSp>
        <p:nvGrpSpPr>
          <p:cNvPr id="34" name="组合 33"/>
          <p:cNvGrpSpPr/>
          <p:nvPr/>
        </p:nvGrpSpPr>
        <p:grpSpPr>
          <a:xfrm>
            <a:off x="6306598" y="1718592"/>
            <a:ext cx="4779304" cy="1892512"/>
            <a:chOff x="6320496" y="1808239"/>
            <a:chExt cx="4779304" cy="1892512"/>
          </a:xfrm>
        </p:grpSpPr>
        <p:sp>
          <p:nvSpPr>
            <p:cNvPr id="35" name="矩形 34"/>
            <p:cNvSpPr/>
            <p:nvPr/>
          </p:nvSpPr>
          <p:spPr>
            <a:xfrm>
              <a:off x="6320496" y="1808239"/>
              <a:ext cx="4779304" cy="1892512"/>
            </a:xfrm>
            <a:prstGeom prst="rect">
              <a:avLst/>
            </a:prstGeom>
            <a:solidFill>
              <a:sysClr val="window" lastClr="FFFFFF"/>
            </a:solidFill>
            <a:ln w="12700" cap="flat" cmpd="sng" algn="ctr">
              <a:solidFill>
                <a:schemeClr val="bg1">
                  <a:lumMod val="85000"/>
                </a:schemeClr>
              </a:solidFill>
              <a:prstDash val="solid"/>
              <a:miter lim="800000"/>
            </a:ln>
            <a:effectLst>
              <a:outerShdw blurRad="698500" dist="419100" dir="2700000" algn="tl" rotWithShape="0">
                <a:prstClr val="black">
                  <a:alpha val="5000"/>
                </a:prstClr>
              </a:outerShdw>
            </a:effectLst>
          </p:spPr>
          <p:txBody>
            <a:bodyPr rtlCol="0" anchor="ctr"/>
            <a:lstStyle/>
            <a:p/>
          </p:txBody>
        </p:sp>
        <p:sp>
          <p:nvSpPr>
            <p:cNvPr id="36" name="矩形 35"/>
            <p:cNvSpPr/>
            <p:nvPr/>
          </p:nvSpPr>
          <p:spPr>
            <a:xfrm>
              <a:off x="10406743" y="1808239"/>
              <a:ext cx="435428" cy="105231"/>
            </a:xfrm>
            <a:prstGeom prst="rect">
              <a:avLst/>
            </a:prstGeom>
            <a:solidFill>
              <a:srgbClr val="1C4372"/>
            </a:solidFill>
            <a:ln w="12700" cap="flat" cmpd="sng" algn="ctr">
              <a:solidFill>
                <a:schemeClr val="bg1">
                  <a:lumMod val="85000"/>
                </a:schemeClr>
              </a:solidFill>
              <a:prstDash val="solid"/>
              <a:miter lim="800000"/>
            </a:ln>
            <a:effectLst/>
          </p:spPr>
          <p:txBody>
            <a:bodyPr rtlCol="0" anchor="ctr"/>
            <a:lstStyle/>
            <a:p/>
          </p:txBody>
        </p:sp>
      </p:grpSp>
      <p:grpSp>
        <p:nvGrpSpPr>
          <p:cNvPr id="37" name="组合 36"/>
          <p:cNvGrpSpPr/>
          <p:nvPr/>
        </p:nvGrpSpPr>
        <p:grpSpPr>
          <a:xfrm>
            <a:off x="6306820" y="3986530"/>
            <a:ext cx="4841240" cy="2416810"/>
            <a:chOff x="6320496" y="4159945"/>
            <a:chExt cx="4779304" cy="1892512"/>
          </a:xfrm>
        </p:grpSpPr>
        <p:sp>
          <p:nvSpPr>
            <p:cNvPr id="38" name="矩形 37"/>
            <p:cNvSpPr/>
            <p:nvPr/>
          </p:nvSpPr>
          <p:spPr>
            <a:xfrm>
              <a:off x="6320496" y="4159945"/>
              <a:ext cx="4779304" cy="1892512"/>
            </a:xfrm>
            <a:prstGeom prst="rect">
              <a:avLst/>
            </a:prstGeom>
            <a:solidFill>
              <a:sysClr val="window" lastClr="FFFFFF"/>
            </a:solidFill>
            <a:ln w="12700" cap="flat" cmpd="sng" algn="ctr">
              <a:solidFill>
                <a:schemeClr val="bg1">
                  <a:lumMod val="85000"/>
                </a:schemeClr>
              </a:solidFill>
              <a:prstDash val="solid"/>
              <a:miter lim="800000"/>
            </a:ln>
            <a:effectLst>
              <a:outerShdw blurRad="698500" dist="419100" dir="2700000" algn="tl" rotWithShape="0">
                <a:prstClr val="black">
                  <a:alpha val="5000"/>
                </a:prstClr>
              </a:outerShdw>
            </a:effectLst>
          </p:spPr>
          <p:txBody>
            <a:bodyPr rtlCol="0" anchor="ctr"/>
            <a:lstStyle/>
            <a:p/>
          </p:txBody>
        </p:sp>
        <p:sp>
          <p:nvSpPr>
            <p:cNvPr id="39" name="矩形 38"/>
            <p:cNvSpPr/>
            <p:nvPr/>
          </p:nvSpPr>
          <p:spPr>
            <a:xfrm>
              <a:off x="10406743" y="4159945"/>
              <a:ext cx="435428" cy="105231"/>
            </a:xfrm>
            <a:prstGeom prst="rect">
              <a:avLst/>
            </a:prstGeom>
            <a:solidFill>
              <a:srgbClr val="1C4372"/>
            </a:solidFill>
            <a:ln w="12700" cap="flat" cmpd="sng" algn="ctr">
              <a:solidFill>
                <a:schemeClr val="bg1">
                  <a:lumMod val="85000"/>
                </a:schemeClr>
              </a:solidFill>
              <a:prstDash val="solid"/>
              <a:miter lim="800000"/>
            </a:ln>
            <a:effectLst/>
          </p:spPr>
          <p:txBody>
            <a:bodyPr rtlCol="0" anchor="ctr"/>
            <a:lstStyle/>
            <a:p/>
          </p:txBody>
        </p:sp>
      </p:grpSp>
      <p:sp>
        <p:nvSpPr>
          <p:cNvPr id="46" name="文本框 45"/>
          <p:cNvSpPr txBox="1"/>
          <p:nvPr/>
        </p:nvSpPr>
        <p:spPr>
          <a:xfrm>
            <a:off x="6599921" y="1972908"/>
            <a:ext cx="4271352" cy="534035"/>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pPr algn="l"/>
            <a:r>
              <a:rPr lang="en-US" altLang="zh-CN">
                <a:solidFill>
                  <a:srgbClr val="3A404B"/>
                </a:solidFill>
                <a:latin typeface="思源黑体 CN Normal"/>
                <a:ea typeface="微软雅黑" panose="020B0503020204020204" pitchFamily="34" charset="-122"/>
              </a:rPr>
              <a:t>Numenta异常基准（NAB）：</a:t>
            </a:r>
            <a:endParaRPr lang="en-US" altLang="zh-CN">
              <a:solidFill>
                <a:srgbClr val="3A404B"/>
              </a:solidFill>
              <a:latin typeface="思源黑体 CN Normal"/>
              <a:ea typeface="微软雅黑" panose="020B0503020204020204" pitchFamily="34" charset="-122"/>
            </a:endParaRPr>
          </a:p>
        </p:txBody>
      </p:sp>
      <p:sp>
        <p:nvSpPr>
          <p:cNvPr id="47" name="矩形 46"/>
          <p:cNvSpPr/>
          <p:nvPr/>
        </p:nvSpPr>
        <p:spPr>
          <a:xfrm>
            <a:off x="6561186" y="2636980"/>
            <a:ext cx="4271353" cy="1050925"/>
          </a:xfrm>
          <a:prstGeom prst="rect">
            <a:avLst/>
          </a:prstGeom>
          <a:noFill/>
        </p:spPr>
        <p:txBody>
          <a:bodyPr wrap="square" rtlCol="0">
            <a:spAutoFit/>
          </a:bodyPr>
          <a:lstStyle/>
          <a:p>
            <a:pPr>
              <a:lnSpc>
                <a:spcPct val="130000"/>
              </a:lnSpc>
            </a:pPr>
            <a:r>
              <a:rPr lang="en-US" altLang="zh-CN" sz="1600">
                <a:solidFill>
                  <a:srgbClr val="3A404B">
                    <a:alpha val="78000"/>
                  </a:srgbClr>
                </a:solidFill>
                <a:latin typeface="思源黑体 CN Normal"/>
                <a:ea typeface="微软雅黑" panose="020B0503020204020204" pitchFamily="34" charset="-122"/>
              </a:rPr>
              <a:t>是多个真实世界数据跟踪的数据集，包括来自温度传感器的读数、云机器的CPU利用率、服务请求延迟和纽约市的出租车需求</a:t>
            </a:r>
            <a:endParaRPr lang="en-US" altLang="zh-CN" sz="1600">
              <a:solidFill>
                <a:srgbClr val="3A404B">
                  <a:alpha val="78000"/>
                </a:srgbClr>
              </a:solidFill>
              <a:latin typeface="思源黑体 CN Normal"/>
              <a:ea typeface="微软雅黑" panose="020B0503020204020204" pitchFamily="34" charset="-122"/>
            </a:endParaRPr>
          </a:p>
        </p:txBody>
      </p:sp>
      <p:cxnSp>
        <p:nvCxnSpPr>
          <p:cNvPr id="48" name="直接连接符 47"/>
          <p:cNvCxnSpPr/>
          <p:nvPr/>
        </p:nvCxnSpPr>
        <p:spPr>
          <a:xfrm>
            <a:off x="6662786" y="2500594"/>
            <a:ext cx="266700" cy="0"/>
          </a:xfrm>
          <a:prstGeom prst="line">
            <a:avLst/>
          </a:prstGeom>
          <a:noFill/>
          <a:ln w="12700" cap="flat" cmpd="sng" algn="ctr">
            <a:solidFill>
              <a:srgbClr val="3A404B">
                <a:alpha val="23000"/>
              </a:srgbClr>
            </a:solidFill>
            <a:prstDash val="solid"/>
            <a:miter lim="800000"/>
          </a:ln>
          <a:effectLst/>
        </p:spPr>
      </p:cxnSp>
      <p:sp>
        <p:nvSpPr>
          <p:cNvPr id="52" name="文本框 51"/>
          <p:cNvSpPr txBox="1"/>
          <p:nvPr/>
        </p:nvSpPr>
        <p:spPr>
          <a:xfrm>
            <a:off x="6561455" y="3999230"/>
            <a:ext cx="4081145" cy="977265"/>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pPr algn="l"/>
            <a:r>
              <a:rPr lang="en-US" altLang="zh-CN">
                <a:solidFill>
                  <a:srgbClr val="3A404B">
                    <a:alpha val="78000"/>
                  </a:srgbClr>
                </a:solidFill>
                <a:latin typeface="思源黑体 CN Normal"/>
                <a:ea typeface="微软雅黑" panose="020B0503020204020204" pitchFamily="34" charset="-122"/>
                <a:sym typeface="+mn-ea"/>
              </a:rPr>
              <a:t>SecureWaterTreatment（SWaT）数据集：</a:t>
            </a:r>
            <a:endParaRPr lang="en-US" altLang="zh-CN">
              <a:solidFill>
                <a:srgbClr val="3A404B"/>
              </a:solidFill>
              <a:latin typeface="思源黑体 CN Normal"/>
              <a:ea typeface="微软雅黑" panose="020B0503020204020204" pitchFamily="34" charset="-122"/>
            </a:endParaRPr>
          </a:p>
        </p:txBody>
      </p:sp>
      <p:sp>
        <p:nvSpPr>
          <p:cNvPr id="53" name="矩形 52"/>
          <p:cNvSpPr/>
          <p:nvPr/>
        </p:nvSpPr>
        <p:spPr>
          <a:xfrm>
            <a:off x="6561186" y="4904773"/>
            <a:ext cx="4271353" cy="1370965"/>
          </a:xfrm>
          <a:prstGeom prst="rect">
            <a:avLst/>
          </a:prstGeom>
          <a:noFill/>
        </p:spPr>
        <p:txBody>
          <a:bodyPr wrap="square" rtlCol="0">
            <a:spAutoFit/>
          </a:bodyPr>
          <a:lstStyle/>
          <a:p>
            <a:pPr>
              <a:lnSpc>
                <a:spcPct val="130000"/>
              </a:lnSpc>
            </a:pPr>
            <a:r>
              <a:rPr lang="en-US" altLang="zh-CN" sz="1600">
                <a:solidFill>
                  <a:srgbClr val="3A404B">
                    <a:alpha val="78000"/>
                  </a:srgbClr>
                </a:solidFill>
                <a:latin typeface="思源黑体 CN Normal"/>
                <a:ea typeface="微软雅黑" panose="020B0503020204020204" pitchFamily="34" charset="-122"/>
              </a:rPr>
              <a:t>该数据集是从真实世界的水处理厂收集的，其中正常运行7天，异常运行4天[33]。该数据集由传感器值（水位、流速等）组成。和致动器操作（阀和泵）。</a:t>
            </a:r>
            <a:endParaRPr lang="en-US" altLang="zh-CN" sz="1600">
              <a:solidFill>
                <a:srgbClr val="3A404B">
                  <a:alpha val="78000"/>
                </a:srgbClr>
              </a:solidFill>
              <a:latin typeface="思源黑体 CN Normal"/>
              <a:ea typeface="微软雅黑" panose="020B0503020204020204" pitchFamily="34" charset="-122"/>
            </a:endParaRPr>
          </a:p>
        </p:txBody>
      </p:sp>
      <p:cxnSp>
        <p:nvCxnSpPr>
          <p:cNvPr id="54" name="直接连接符 53"/>
          <p:cNvCxnSpPr/>
          <p:nvPr/>
        </p:nvCxnSpPr>
        <p:spPr>
          <a:xfrm>
            <a:off x="6662786" y="4768387"/>
            <a:ext cx="266700" cy="0"/>
          </a:xfrm>
          <a:prstGeom prst="line">
            <a:avLst/>
          </a:prstGeom>
          <a:noFill/>
          <a:ln w="12700" cap="flat" cmpd="sng" algn="ctr">
            <a:solidFill>
              <a:srgbClr val="3A404B">
                <a:alpha val="23000"/>
              </a:srgbClr>
            </a:solidFill>
            <a:prstDash val="solid"/>
            <a:miter lim="800000"/>
          </a:ln>
          <a:effectLst/>
        </p:spPr>
      </p:cxnSp>
      <p:sp>
        <p:nvSpPr>
          <p:cNvPr id="55" name="椭圆 21"/>
          <p:cNvSpPr/>
          <p:nvPr/>
        </p:nvSpPr>
        <p:spPr>
          <a:xfrm>
            <a:off x="588908" y="417391"/>
            <a:ext cx="621956" cy="621958"/>
          </a:xfrm>
          <a:prstGeom prst="ellipse">
            <a:avLst/>
          </a:prstGeom>
          <a:solidFill>
            <a:srgbClr val="1B44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56" name="矩形 23"/>
          <p:cNvSpPr/>
          <p:nvPr/>
        </p:nvSpPr>
        <p:spPr>
          <a:xfrm>
            <a:off x="1287320" y="332656"/>
            <a:ext cx="10569319" cy="732252"/>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zh-CN" altLang="en-US" sz="2400">
                <a:solidFill>
                  <a:srgbClr val="1C4372"/>
                </a:solidFill>
                <a:latin typeface="思源等宽 N"/>
                <a:ea typeface="微软雅黑" panose="020B0503020204020204" pitchFamily="34" charset="-122"/>
              </a:rPr>
              <a:t>使用的数据</a:t>
            </a:r>
            <a:r>
              <a:rPr lang="zh-CN" altLang="en-US" sz="2400">
                <a:solidFill>
                  <a:srgbClr val="1C4372"/>
                </a:solidFill>
                <a:latin typeface="思源等宽 N"/>
                <a:ea typeface="微软雅黑" panose="020B0503020204020204" pitchFamily="34" charset="-122"/>
              </a:rPr>
              <a:t>集</a:t>
            </a:r>
            <a:endParaRPr lang="zh-CN" altLang="en-US" sz="2400">
              <a:solidFill>
                <a:srgbClr val="1C4372"/>
              </a:solidFill>
              <a:latin typeface="思源等宽 N"/>
              <a:ea typeface="微软雅黑" panose="020B0503020204020204" pitchFamily="34" charset="-122"/>
            </a:endParaRPr>
          </a:p>
        </p:txBody>
      </p:sp>
      <p:pic>
        <p:nvPicPr>
          <p:cNvPr id="2" name="图片 1" descr="截屏2023-05-31 00.03.22"/>
          <p:cNvPicPr>
            <a:picLocks noChangeAspect="1"/>
          </p:cNvPicPr>
          <p:nvPr/>
        </p:nvPicPr>
        <p:blipFill>
          <a:blip r:embed="rId2"/>
          <a:stretch>
            <a:fillRect/>
          </a:stretch>
        </p:blipFill>
        <p:spPr>
          <a:xfrm>
            <a:off x="767080" y="1196975"/>
            <a:ext cx="5054600" cy="4799965"/>
          </a:xfrm>
          <a:prstGeom prst="rect">
            <a:avLst/>
          </a:prstGeom>
        </p:spPr>
      </p:pic>
      <p:sp>
        <p:nvSpPr>
          <p:cNvPr id="3" name="文本框 2"/>
          <p:cNvSpPr txBox="1"/>
          <p:nvPr/>
        </p:nvSpPr>
        <p:spPr>
          <a:xfrm>
            <a:off x="6384290" y="846455"/>
            <a:ext cx="4317365" cy="922020"/>
          </a:xfrm>
          <a:prstGeom prst="rect">
            <a:avLst/>
          </a:prstGeom>
          <a:noFill/>
        </p:spPr>
        <p:txBody>
          <a:bodyPr wrap="square" rtlCol="0">
            <a:spAutoFit/>
          </a:bodyPr>
          <a:p>
            <a:pPr algn="l"/>
            <a:r>
              <a:rPr lang="zh-CN" altLang="en-US"/>
              <a:t>使用早期停止标准来训练TranAD，也就是说，一旦验证准确率开始下降，我们就停止训练过程。</a:t>
            </a: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rLst="">
                                      <p:cBhvr>
                                        <p:cTn id="7" dur="500"/>
                                        <p:tgtEl>
                                          <p:spTgt spid="34"/>
                                        </p:tgtEl>
                                      </p:cBhvr>
                                    </p:animEffect>
                                  </p:childTnLst>
                                </p:cTn>
                              </p:par>
                              <p:par>
                                <p:cTn id="8" presetID="42" presetClass="path" presetSubtype="0" decel="50000" fill="hold" nodeType="withEffect">
                                  <p:stCondLst>
                                    <p:cond delay="0"/>
                                  </p:stCondLst>
                                  <p:childTnLst>
                                    <p:animMotion origin="layout" path="M -2.91667E-06 1.85185E-06 L 0.0336 -0.07107" pathEditMode="relative" rAng="0" ptsTypes="AA">
                                      <p:cBhvr>
                                        <p:cTn id="9" dur="750" spd="-100000" fill="hold"/>
                                        <p:tgtEl>
                                          <p:spTgt spid="34"/>
                                        </p:tgtEl>
                                        <p:attrNameLst>
                                          <p:attrName>ppt_x</p:attrName>
                                          <p:attrName>ppt_y</p:attrName>
                                        </p:attrNameLst>
                                      </p:cBhvr>
                                      <p:rCtr x="1680" y="-3565"/>
                                    </p:animMotion>
                                  </p:childTnLst>
                                </p:cTn>
                              </p:par>
                              <p:par>
                                <p:cTn id="10" presetID="10" presetClass="entr" presetSubtype="0"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rLst="">
                                      <p:cBhvr>
                                        <p:cTn id="12" dur="500"/>
                                        <p:tgtEl>
                                          <p:spTgt spid="37"/>
                                        </p:tgtEl>
                                      </p:cBhvr>
                                    </p:animEffect>
                                  </p:childTnLst>
                                </p:cTn>
                              </p:par>
                              <p:par>
                                <p:cTn id="13" presetID="42" presetClass="path" presetSubtype="0" decel="50000" fill="hold" nodeType="withEffect">
                                  <p:stCondLst>
                                    <p:cond delay="0"/>
                                  </p:stCondLst>
                                  <p:childTnLst>
                                    <p:animMotion origin="layout" path="M -2.91667E-06 -3.7037E-06 L 0.0336 0.0588" pathEditMode="relative" rAng="0" ptsTypes="AA">
                                      <p:cBhvr>
                                        <p:cTn id="14" dur="750" spd="-100000" fill="hold"/>
                                        <p:tgtEl>
                                          <p:spTgt spid="37"/>
                                        </p:tgtEl>
                                        <p:attrNameLst>
                                          <p:attrName>ppt_x</p:attrName>
                                          <p:attrName>ppt_y</p:attrName>
                                        </p:attrNameLst>
                                      </p:cBhvr>
                                      <p:rCtr x="1680" y="2940"/>
                                    </p:animMotion>
                                  </p:childTnLst>
                                </p:cTn>
                              </p:par>
                              <p:par>
                                <p:cTn id="15" presetID="10" presetClass="entr" presetSubtype="0" fill="hold" grpId="3" nodeType="withEffect">
                                  <p:stCondLst>
                                    <p:cond delay="500"/>
                                  </p:stCondLst>
                                  <p:childTnLst>
                                    <p:set>
                                      <p:cBhvr>
                                        <p:cTn id="16" dur="1" fill="hold">
                                          <p:stCondLst>
                                            <p:cond delay="0"/>
                                          </p:stCondLst>
                                        </p:cTn>
                                        <p:tgtEl>
                                          <p:spTgt spid="46"/>
                                        </p:tgtEl>
                                        <p:attrNameLst>
                                          <p:attrName>style.visibility</p:attrName>
                                        </p:attrNameLst>
                                      </p:cBhvr>
                                      <p:to>
                                        <p:strVal val="visible"/>
                                      </p:to>
                                    </p:set>
                                    <p:animEffect transition="in" filter="fade" prLst="">
                                      <p:cBhvr>
                                        <p:cTn id="17" dur="500"/>
                                        <p:tgtEl>
                                          <p:spTgt spid="46"/>
                                        </p:tgtEl>
                                      </p:cBhvr>
                                    </p:animEffect>
                                  </p:childTnLst>
                                </p:cTn>
                              </p:par>
                              <p:par>
                                <p:cTn id="18" presetID="42" presetClass="path" presetSubtype="0" decel="25300" fill="hold" grpId="4" nodeType="withEffect">
                                  <p:stCondLst>
                                    <p:cond delay="500"/>
                                  </p:stCondLst>
                                  <p:childTnLst>
                                    <p:animMotion origin="layout" path="M -1.66667E-06 -3.33333E-06 L 0.06901 0.00023" pathEditMode="relative" rAng="0" ptsTypes="AA">
                                      <p:cBhvr>
                                        <p:cTn id="19" dur="750" spd="-100000" fill="hold"/>
                                        <p:tgtEl>
                                          <p:spTgt spid="46"/>
                                        </p:tgtEl>
                                        <p:attrNameLst>
                                          <p:attrName>ppt_x</p:attrName>
                                          <p:attrName>ppt_y</p:attrName>
                                        </p:attrNameLst>
                                      </p:cBhvr>
                                      <p:rCtr x="3451" y="0"/>
                                    </p:animMotion>
                                  </p:childTnLst>
                                </p:cTn>
                              </p:par>
                              <p:par>
                                <p:cTn id="20" presetID="10" presetClass="entr" presetSubtype="0" fill="hold" grpId="9" nodeType="withEffect">
                                  <p:stCondLst>
                                    <p:cond delay="500"/>
                                  </p:stCondLst>
                                  <p:childTnLst>
                                    <p:set>
                                      <p:cBhvr>
                                        <p:cTn id="21" dur="1" fill="hold">
                                          <p:stCondLst>
                                            <p:cond delay="0"/>
                                          </p:stCondLst>
                                        </p:cTn>
                                        <p:tgtEl>
                                          <p:spTgt spid="52"/>
                                        </p:tgtEl>
                                        <p:attrNameLst>
                                          <p:attrName>style.visibility</p:attrName>
                                        </p:attrNameLst>
                                      </p:cBhvr>
                                      <p:to>
                                        <p:strVal val="visible"/>
                                      </p:to>
                                    </p:set>
                                    <p:animEffect transition="in" filter="fade" prLst="">
                                      <p:cBhvr>
                                        <p:cTn id="22" dur="500"/>
                                        <p:tgtEl>
                                          <p:spTgt spid="52"/>
                                        </p:tgtEl>
                                      </p:cBhvr>
                                    </p:animEffect>
                                  </p:childTnLst>
                                </p:cTn>
                              </p:par>
                              <p:par>
                                <p:cTn id="23" presetID="42" presetClass="path" presetSubtype="0" decel="25300" fill="hold" grpId="10" nodeType="withEffect">
                                  <p:stCondLst>
                                    <p:cond delay="500"/>
                                  </p:stCondLst>
                                  <p:childTnLst>
                                    <p:animMotion origin="layout" path="M -1.66667E-06 -3.33333E-06 L 0.06901 0.00023" pathEditMode="relative" rAng="0" ptsTypes="AA">
                                      <p:cBhvr>
                                        <p:cTn id="24" dur="750" spd="-100000" fill="hold"/>
                                        <p:tgtEl>
                                          <p:spTgt spid="52"/>
                                        </p:tgtEl>
                                        <p:attrNameLst>
                                          <p:attrName>ppt_x</p:attrName>
                                          <p:attrName>ppt_y</p:attrName>
                                        </p:attrNameLst>
                                      </p:cBhvr>
                                      <p:rCtr x="3451" y="0"/>
                                    </p:animMotion>
                                  </p:childTnLst>
                                </p:cTn>
                              </p:par>
                              <p:par>
                                <p:cTn id="25" presetID="22" presetClass="entr" presetSubtype="2" fill="hold" nodeType="withEffect">
                                  <p:stCondLst>
                                    <p:cond delay="500"/>
                                  </p:stCondLst>
                                  <p:childTnLst>
                                    <p:set>
                                      <p:cBhvr>
                                        <p:cTn id="26" dur="1" fill="hold">
                                          <p:stCondLst>
                                            <p:cond delay="0"/>
                                          </p:stCondLst>
                                        </p:cTn>
                                        <p:tgtEl>
                                          <p:spTgt spid="48"/>
                                        </p:tgtEl>
                                        <p:attrNameLst>
                                          <p:attrName>style.visibility</p:attrName>
                                        </p:attrNameLst>
                                      </p:cBhvr>
                                      <p:to>
                                        <p:strVal val="visible"/>
                                      </p:to>
                                    </p:set>
                                    <p:animEffect transition="in" filter="wipe(right)" prLst="">
                                      <p:cBhvr>
                                        <p:cTn id="27" dur="500"/>
                                        <p:tgtEl>
                                          <p:spTgt spid="48"/>
                                        </p:tgtEl>
                                      </p:cBhvr>
                                    </p:animEffect>
                                  </p:childTnLst>
                                </p:cTn>
                              </p:par>
                              <p:par>
                                <p:cTn id="28" presetID="22" presetClass="entr" presetSubtype="2" fill="hold" nodeType="withEffect">
                                  <p:stCondLst>
                                    <p:cond delay="500"/>
                                  </p:stCondLst>
                                  <p:childTnLst>
                                    <p:set>
                                      <p:cBhvr>
                                        <p:cTn id="29" dur="1" fill="hold">
                                          <p:stCondLst>
                                            <p:cond delay="0"/>
                                          </p:stCondLst>
                                        </p:cTn>
                                        <p:tgtEl>
                                          <p:spTgt spid="54"/>
                                        </p:tgtEl>
                                        <p:attrNameLst>
                                          <p:attrName>style.visibility</p:attrName>
                                        </p:attrNameLst>
                                      </p:cBhvr>
                                      <p:to>
                                        <p:strVal val="visible"/>
                                      </p:to>
                                    </p:set>
                                    <p:animEffect transition="in" filter="wipe(right)" prLst="">
                                      <p:cBhvr>
                                        <p:cTn id="30" dur="500"/>
                                        <p:tgtEl>
                                          <p:spTgt spid="54"/>
                                        </p:tgtEl>
                                      </p:cBhvr>
                                    </p:animEffect>
                                  </p:childTnLst>
                                </p:cTn>
                              </p:par>
                              <p:par>
                                <p:cTn id="31" presetID="10" presetClass="entr" presetSubtype="0" fill="hold" grpId="5" nodeType="withEffect">
                                  <p:stCondLst>
                                    <p:cond delay="1000"/>
                                  </p:stCondLst>
                                  <p:childTnLst>
                                    <p:set>
                                      <p:cBhvr>
                                        <p:cTn id="32" dur="1" fill="hold">
                                          <p:stCondLst>
                                            <p:cond delay="0"/>
                                          </p:stCondLst>
                                        </p:cTn>
                                        <p:tgtEl>
                                          <p:spTgt spid="47"/>
                                        </p:tgtEl>
                                        <p:attrNameLst>
                                          <p:attrName>style.visibility</p:attrName>
                                        </p:attrNameLst>
                                      </p:cBhvr>
                                      <p:to>
                                        <p:strVal val="visible"/>
                                      </p:to>
                                    </p:set>
                                    <p:animEffect transition="in" filter="fade" prLst="">
                                      <p:cBhvr>
                                        <p:cTn id="33" dur="750"/>
                                        <p:tgtEl>
                                          <p:spTgt spid="47"/>
                                        </p:tgtEl>
                                      </p:cBhvr>
                                    </p:animEffect>
                                  </p:childTnLst>
                                </p:cTn>
                              </p:par>
                              <p:par>
                                <p:cTn id="34" presetID="10" presetClass="entr" presetSubtype="0" fill="hold" grpId="11" nodeType="withEffect">
                                  <p:stCondLst>
                                    <p:cond delay="1000"/>
                                  </p:stCondLst>
                                  <p:childTnLst>
                                    <p:set>
                                      <p:cBhvr>
                                        <p:cTn id="35" dur="1" fill="hold">
                                          <p:stCondLst>
                                            <p:cond delay="0"/>
                                          </p:stCondLst>
                                        </p:cTn>
                                        <p:tgtEl>
                                          <p:spTgt spid="53"/>
                                        </p:tgtEl>
                                        <p:attrNameLst>
                                          <p:attrName>style.visibility</p:attrName>
                                        </p:attrNameLst>
                                      </p:cBhvr>
                                      <p:to>
                                        <p:strVal val="visible"/>
                                      </p:to>
                                    </p:set>
                                    <p:animEffect transition="in" filter="fade" prLst="">
                                      <p:cBhvr>
                                        <p:cTn id="36" dur="75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3" advAuto="0"/>
      <p:bldP spid="46" grpId="4" advAuto="0"/>
      <p:bldP spid="47" grpId="5" advAuto="0"/>
      <p:bldP spid="52" grpId="9" advAuto="0"/>
      <p:bldP spid="52" grpId="10" advAuto="0"/>
      <p:bldP spid="53" grpId="11" advAuto="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56" name="矩形 23"/>
          <p:cNvSpPr/>
          <p:nvPr/>
        </p:nvSpPr>
        <p:spPr>
          <a:xfrm>
            <a:off x="1287320" y="332656"/>
            <a:ext cx="10569319" cy="732252"/>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endParaRPr lang="zh-CN" altLang="en-US" sz="2400">
              <a:solidFill>
                <a:srgbClr val="1C4372"/>
              </a:solidFill>
              <a:latin typeface="思源等宽 N"/>
              <a:ea typeface="微软雅黑" panose="020B0503020204020204" pitchFamily="34" charset="-122"/>
            </a:endParaRPr>
          </a:p>
        </p:txBody>
      </p:sp>
      <p:sp>
        <p:nvSpPr>
          <p:cNvPr id="19" name="箭头1"/>
          <p:cNvSpPr/>
          <p:nvPr/>
        </p:nvSpPr>
        <p:spPr>
          <a:xfrm rot="5400000">
            <a:off x="6957060" y="732155"/>
            <a:ext cx="886460" cy="1326515"/>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82816" tIns="41407" rIns="82816" bIns="41407"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0" name="标题1"/>
          <p:cNvSpPr>
            <a:spLocks noChangeArrowheads="1"/>
          </p:cNvSpPr>
          <p:nvPr/>
        </p:nvSpPr>
        <p:spPr>
          <a:xfrm>
            <a:off x="983686" y="1916948"/>
            <a:ext cx="1242444" cy="1202113"/>
          </a:xfrm>
          <a:prstGeom prst="roundRect">
            <a:avLst>
              <a:gd name="adj" fmla="val 11921"/>
            </a:avLst>
          </a:prstGeom>
          <a:solidFill>
            <a:srgbClr val="1C437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16" tIns="41407" rIns="82816" bIns="4140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900">
                <a:solidFill>
                  <a:schemeClr val="bg1"/>
                </a:solidFill>
                <a:latin typeface="思源黑体 CN Normal"/>
                <a:ea typeface="微软雅黑" panose="020B0503020204020204" pitchFamily="34" charset="-122"/>
              </a:rPr>
              <a:t>精度</a:t>
            </a:r>
            <a:r>
              <a:rPr lang="en-US" altLang="zh-CN" sz="1900">
                <a:solidFill>
                  <a:schemeClr val="bg1"/>
                </a:solidFill>
                <a:latin typeface="思源黑体 CN Normal"/>
                <a:ea typeface="微软雅黑" panose="020B0503020204020204" pitchFamily="34" charset="-122"/>
              </a:rPr>
              <a:t>P</a:t>
            </a:r>
            <a:endParaRPr lang="en-US" altLang="zh-CN" sz="1900">
              <a:solidFill>
                <a:schemeClr val="bg1"/>
              </a:solidFill>
              <a:latin typeface="思源黑体 CN Normal"/>
              <a:ea typeface="微软雅黑" panose="020B0503020204020204" pitchFamily="34" charset="-122"/>
            </a:endParaRPr>
          </a:p>
        </p:txBody>
      </p:sp>
      <p:sp>
        <p:nvSpPr>
          <p:cNvPr id="21" name="标题2"/>
          <p:cNvSpPr>
            <a:spLocks noChangeArrowheads="1"/>
          </p:cNvSpPr>
          <p:nvPr/>
        </p:nvSpPr>
        <p:spPr>
          <a:xfrm>
            <a:off x="3719903" y="1844825"/>
            <a:ext cx="1242445" cy="1192036"/>
          </a:xfrm>
          <a:prstGeom prst="roundRect">
            <a:avLst>
              <a:gd name="adj" fmla="val 11921"/>
            </a:avLst>
          </a:prstGeom>
          <a:solidFill>
            <a:srgbClr val="585858"/>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16" tIns="41407" rIns="82816" bIns="4140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900">
                <a:solidFill>
                  <a:schemeClr val="bg1"/>
                </a:solidFill>
                <a:latin typeface="思源黑体 CN Normal"/>
                <a:ea typeface="微软雅黑" panose="020B0503020204020204" pitchFamily="34" charset="-122"/>
              </a:rPr>
              <a:t>召回率</a:t>
            </a:r>
            <a:r>
              <a:rPr lang="en-US" altLang="zh-CN" sz="1900">
                <a:solidFill>
                  <a:schemeClr val="bg1"/>
                </a:solidFill>
                <a:latin typeface="思源黑体 CN Normal"/>
                <a:ea typeface="微软雅黑" panose="020B0503020204020204" pitchFamily="34" charset="-122"/>
              </a:rPr>
              <a:t>R</a:t>
            </a:r>
            <a:endParaRPr lang="en-US" altLang="zh-CN" sz="1900">
              <a:solidFill>
                <a:schemeClr val="bg1"/>
              </a:solidFill>
              <a:latin typeface="思源黑体 CN Normal"/>
              <a:ea typeface="微软雅黑" panose="020B0503020204020204" pitchFamily="34" charset="-122"/>
            </a:endParaRPr>
          </a:p>
        </p:txBody>
      </p:sp>
      <p:sp>
        <p:nvSpPr>
          <p:cNvPr id="22" name="标题3"/>
          <p:cNvSpPr>
            <a:spLocks noChangeArrowheads="1"/>
          </p:cNvSpPr>
          <p:nvPr/>
        </p:nvSpPr>
        <p:spPr>
          <a:xfrm>
            <a:off x="7156450" y="1844675"/>
            <a:ext cx="1230630" cy="1169035"/>
          </a:xfrm>
          <a:prstGeom prst="roundRect">
            <a:avLst>
              <a:gd name="adj" fmla="val 11921"/>
            </a:avLst>
          </a:prstGeom>
          <a:solidFill>
            <a:srgbClr val="808080"/>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16" tIns="41407" rIns="82816" bIns="4140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400">
                <a:solidFill>
                  <a:schemeClr val="bg1"/>
                </a:solidFill>
                <a:latin typeface="思源黑体 CN Normal"/>
                <a:ea typeface="微软雅黑" panose="020B0503020204020204" pitchFamily="34" charset="-122"/>
              </a:rPr>
              <a:t>接收者操作特征曲线下的面积</a:t>
            </a:r>
            <a:r>
              <a:rPr lang="en-US" altLang="zh-CN" sz="1400">
                <a:solidFill>
                  <a:schemeClr val="bg1"/>
                </a:solidFill>
                <a:latin typeface="思源黑体 CN Normal"/>
                <a:ea typeface="微软雅黑" panose="020B0503020204020204" pitchFamily="34" charset="-122"/>
              </a:rPr>
              <a:t>AUC</a:t>
            </a:r>
            <a:endParaRPr lang="en-US" altLang="zh-CN" sz="1400">
              <a:solidFill>
                <a:schemeClr val="bg1"/>
              </a:solidFill>
              <a:latin typeface="思源黑体 CN Normal"/>
              <a:ea typeface="微软雅黑" panose="020B0503020204020204" pitchFamily="34" charset="-122"/>
            </a:endParaRPr>
          </a:p>
        </p:txBody>
      </p:sp>
      <p:sp>
        <p:nvSpPr>
          <p:cNvPr id="23" name="Oval 19"/>
          <p:cNvSpPr>
            <a:spLocks noChangeArrowheads="1"/>
          </p:cNvSpPr>
          <p:nvPr/>
        </p:nvSpPr>
        <p:spPr>
          <a:xfrm>
            <a:off x="5447430" y="548946"/>
            <a:ext cx="1382389" cy="1384297"/>
          </a:xfrm>
          <a:prstGeom prst="ellipse">
            <a:avLst/>
          </a:prstGeom>
          <a:solidFill>
            <a:srgbClr val="1C4372"/>
          </a:solidFill>
          <a:ln w="63500">
            <a:solidFill>
              <a:schemeClr val="bg1"/>
            </a:solidFill>
            <a:round/>
          </a:ln>
          <a:effectLst>
            <a:outerShdw blurRad="127000" dist="38100" dir="5400000" algn="ctr" rotWithShape="0">
              <a:prstClr val="black">
                <a:alpha val="40000"/>
              </a:prstClr>
            </a:outerShdw>
          </a:effectLst>
        </p:spPr>
        <p:txBody>
          <a:bodyPr lIns="82816" tIns="41407" rIns="82816" bIns="41407" anchor="ctr">
            <a:normAutofit lnSpcReduction="20000"/>
          </a:bodyPr>
          <a:lstStyle/>
          <a:p>
            <a:pPr algn="ctr">
              <a:lnSpc>
                <a:spcPct val="120000"/>
              </a:lnSpc>
              <a:defRPr/>
            </a:pPr>
            <a:r>
              <a:rPr lang="zh-CN" altLang="en-US" b="1" kern="0">
                <a:solidFill>
                  <a:schemeClr val="bg1"/>
                </a:solidFill>
                <a:latin typeface="思源黑体 CN Normal"/>
                <a:ea typeface="微软雅黑" panose="020B0503020204020204" pitchFamily="34" charset="-122"/>
              </a:rPr>
              <a:t>检测</a:t>
            </a:r>
            <a:r>
              <a:rPr lang="zh-CN" altLang="en-US" b="1" kern="0">
                <a:solidFill>
                  <a:schemeClr val="bg1"/>
                </a:solidFill>
                <a:latin typeface="思源黑体 CN Normal"/>
                <a:ea typeface="微软雅黑" panose="020B0503020204020204" pitchFamily="34" charset="-122"/>
              </a:rPr>
              <a:t>指标</a:t>
            </a:r>
            <a:endParaRPr lang="zh-CN" altLang="en-US" b="1" kern="0">
              <a:solidFill>
                <a:schemeClr val="bg1"/>
              </a:solidFill>
              <a:latin typeface="思源黑体 CN Normal"/>
              <a:ea typeface="微软雅黑" panose="020B0503020204020204" pitchFamily="34" charset="-122"/>
            </a:endParaRPr>
          </a:p>
        </p:txBody>
      </p:sp>
      <p:sp>
        <p:nvSpPr>
          <p:cNvPr id="24" name="椭圆 21"/>
          <p:cNvSpPr/>
          <p:nvPr/>
        </p:nvSpPr>
        <p:spPr>
          <a:xfrm>
            <a:off x="588908" y="417391"/>
            <a:ext cx="621956" cy="621958"/>
          </a:xfrm>
          <a:prstGeom prst="ellipse">
            <a:avLst/>
          </a:prstGeom>
          <a:solidFill>
            <a:srgbClr val="1B44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25" name="矩形 23"/>
          <p:cNvSpPr/>
          <p:nvPr/>
        </p:nvSpPr>
        <p:spPr>
          <a:xfrm>
            <a:off x="1199690" y="260266"/>
            <a:ext cx="10569319" cy="732252"/>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zh-CN" altLang="en-US" sz="2400">
                <a:solidFill>
                  <a:srgbClr val="1C4372"/>
                </a:solidFill>
                <a:latin typeface="思源等宽 N"/>
                <a:ea typeface="微软雅黑" panose="020B0503020204020204" pitchFamily="34" charset="-122"/>
              </a:rPr>
              <a:t>异常现象检测</a:t>
            </a:r>
            <a:r>
              <a:rPr lang="zh-CN" altLang="en-US" sz="2400">
                <a:solidFill>
                  <a:srgbClr val="1C4372"/>
                </a:solidFill>
                <a:latin typeface="思源等宽 N"/>
                <a:ea typeface="微软雅黑" panose="020B0503020204020204" pitchFamily="34" charset="-122"/>
              </a:rPr>
              <a:t>结果</a:t>
            </a:r>
            <a:endParaRPr lang="zh-CN" altLang="en-US" sz="2400">
              <a:solidFill>
                <a:srgbClr val="1C4372"/>
              </a:solidFill>
              <a:latin typeface="思源等宽 N"/>
              <a:ea typeface="微软雅黑" panose="020B0503020204020204" pitchFamily="34" charset="-122"/>
            </a:endParaRPr>
          </a:p>
        </p:txBody>
      </p:sp>
      <p:sp>
        <p:nvSpPr>
          <p:cNvPr id="27" name="标题3"/>
          <p:cNvSpPr>
            <a:spLocks noChangeArrowheads="1"/>
          </p:cNvSpPr>
          <p:nvPr/>
        </p:nvSpPr>
        <p:spPr>
          <a:xfrm>
            <a:off x="10272395" y="1844675"/>
            <a:ext cx="1230630" cy="1169035"/>
          </a:xfrm>
          <a:prstGeom prst="roundRect">
            <a:avLst>
              <a:gd name="adj" fmla="val 11921"/>
            </a:avLst>
          </a:prstGeom>
          <a:solidFill>
            <a:srgbClr val="808080"/>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2816" tIns="41407" rIns="82816" bIns="4140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400">
                <a:solidFill>
                  <a:schemeClr val="bg1"/>
                </a:solidFill>
                <a:latin typeface="思源黑体 CN Normal"/>
                <a:ea typeface="微软雅黑" panose="020B0503020204020204" pitchFamily="34" charset="-122"/>
              </a:rPr>
              <a:t>F1</a:t>
            </a:r>
            <a:r>
              <a:rPr lang="zh-CN" altLang="en-US" sz="1400">
                <a:solidFill>
                  <a:schemeClr val="bg1"/>
                </a:solidFill>
                <a:latin typeface="思源黑体 CN Normal"/>
                <a:ea typeface="微软雅黑" panose="020B0503020204020204" pitchFamily="34" charset="-122"/>
              </a:rPr>
              <a:t>分数</a:t>
            </a:r>
            <a:endParaRPr lang="zh-CN" altLang="en-US" sz="1400">
              <a:solidFill>
                <a:schemeClr val="bg1"/>
              </a:solidFill>
              <a:latin typeface="思源黑体 CN Normal"/>
              <a:ea typeface="微软雅黑" panose="020B0503020204020204" pitchFamily="34" charset="-122"/>
            </a:endParaRPr>
          </a:p>
        </p:txBody>
      </p:sp>
      <p:sp>
        <p:nvSpPr>
          <p:cNvPr id="29" name="箭头3"/>
          <p:cNvSpPr/>
          <p:nvPr/>
        </p:nvSpPr>
        <p:spPr>
          <a:xfrm rot="5400000" flipV="1">
            <a:off x="4178446" y="692607"/>
            <a:ext cx="1092876" cy="1520708"/>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82816" tIns="41407" rIns="82816" bIns="41407"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31" name="箭头3"/>
          <p:cNvSpPr/>
          <p:nvPr/>
        </p:nvSpPr>
        <p:spPr>
          <a:xfrm rot="5400000" flipV="1">
            <a:off x="2555240" y="-86995"/>
            <a:ext cx="1092835" cy="3084195"/>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82816" tIns="41407" rIns="82816" bIns="41407"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40" name="箭头1"/>
          <p:cNvSpPr/>
          <p:nvPr/>
        </p:nvSpPr>
        <p:spPr>
          <a:xfrm rot="5400000">
            <a:off x="8676005" y="-528955"/>
            <a:ext cx="942975" cy="3907155"/>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82816" tIns="41407" rIns="82816" bIns="41407"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pic>
        <p:nvPicPr>
          <p:cNvPr id="41" name="图片 40" descr="截屏2023-05-31 00.16.54"/>
          <p:cNvPicPr>
            <a:picLocks noChangeAspect="1"/>
          </p:cNvPicPr>
          <p:nvPr/>
        </p:nvPicPr>
        <p:blipFill>
          <a:blip r:embed="rId2"/>
          <a:stretch>
            <a:fillRect/>
          </a:stretch>
        </p:blipFill>
        <p:spPr>
          <a:xfrm>
            <a:off x="1055370" y="3119120"/>
            <a:ext cx="4505325" cy="3725545"/>
          </a:xfrm>
          <a:prstGeom prst="rect">
            <a:avLst/>
          </a:prstGeom>
        </p:spPr>
      </p:pic>
      <p:pic>
        <p:nvPicPr>
          <p:cNvPr id="42" name="图片 41" descr="截屏2023-05-31 00.26.20"/>
          <p:cNvPicPr>
            <a:picLocks noChangeAspect="1"/>
          </p:cNvPicPr>
          <p:nvPr/>
        </p:nvPicPr>
        <p:blipFill>
          <a:blip r:embed="rId3"/>
          <a:stretch>
            <a:fillRect/>
          </a:stretch>
        </p:blipFill>
        <p:spPr>
          <a:xfrm>
            <a:off x="6384290" y="3140710"/>
            <a:ext cx="4394200" cy="3651250"/>
          </a:xfrm>
          <a:prstGeom prst="rect">
            <a:avLst/>
          </a:prstGeom>
        </p:spPr>
      </p:pic>
      <p:sp>
        <p:nvSpPr>
          <p:cNvPr id="43" name="文本框 42"/>
          <p:cNvSpPr txBox="1"/>
          <p:nvPr/>
        </p:nvSpPr>
        <p:spPr>
          <a:xfrm>
            <a:off x="318135" y="3956050"/>
            <a:ext cx="640080" cy="368300"/>
          </a:xfrm>
          <a:prstGeom prst="rect">
            <a:avLst/>
          </a:prstGeom>
          <a:noFill/>
        </p:spPr>
        <p:txBody>
          <a:bodyPr wrap="none" rtlCol="0">
            <a:spAutoFit/>
          </a:bodyPr>
          <a:p>
            <a:r>
              <a:rPr lang="en-US" altLang="zh-CN"/>
              <a:t>100%</a:t>
            </a:r>
            <a:endParaRPr lang="en-US" altLang="zh-CN"/>
          </a:p>
        </p:txBody>
      </p:sp>
      <p:sp>
        <p:nvSpPr>
          <p:cNvPr id="44" name="文本框 43"/>
          <p:cNvSpPr txBox="1"/>
          <p:nvPr/>
        </p:nvSpPr>
        <p:spPr>
          <a:xfrm>
            <a:off x="5702935" y="4044950"/>
            <a:ext cx="525780" cy="368300"/>
          </a:xfrm>
          <a:prstGeom prst="rect">
            <a:avLst/>
          </a:prstGeom>
          <a:noFill/>
        </p:spPr>
        <p:txBody>
          <a:bodyPr wrap="none" rtlCol="0">
            <a:spAutoFit/>
          </a:bodyPr>
          <a:p>
            <a:r>
              <a:rPr lang="en-US" altLang="zh-CN"/>
              <a:t>20%</a:t>
            </a:r>
            <a:endParaRPr lang="en-US" altLang="zh-CN"/>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9"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rLst="">
                                      <p:cBhvr>
                                        <p:cTn id="9" dur="500"/>
                                        <p:tgtEl>
                                          <p:spTgt spid="23"/>
                                        </p:tgtEl>
                                      </p:cBhvr>
                                    </p:animEffect>
                                  </p:childTnLst>
                                </p:cTn>
                              </p:par>
                            </p:childTnLst>
                          </p:cTn>
                        </p:par>
                        <p:par>
                          <p:cTn id="10" fill="hold">
                            <p:stCondLst>
                              <p:cond delay="500"/>
                            </p:stCondLst>
                            <p:childTnLst>
                              <p:par>
                                <p:cTn id="11" presetID="22" presetClass="entr" presetSubtype="8" fill="hold" grpId="2"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rLst="">
                                      <p:cBhvr>
                                        <p:cTn id="13" dur="500"/>
                                        <p:tgtEl>
                                          <p:spTgt spid="19"/>
                                        </p:tgtEl>
                                      </p:cBhvr>
                                    </p:animEffect>
                                  </p:childTnLst>
                                </p:cTn>
                              </p:par>
                            </p:childTnLst>
                          </p:cTn>
                        </p:par>
                        <p:par>
                          <p:cTn id="14" fill="hold">
                            <p:stCondLst>
                              <p:cond delay="1000"/>
                            </p:stCondLst>
                            <p:childTnLst>
                              <p:par>
                                <p:cTn id="15" presetID="22" presetClass="entr" presetSubtype="8" fill="hold" grpId="4"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rLst="">
                                      <p:cBhvr>
                                        <p:cTn id="17" dur="500"/>
                                        <p:tgtEl>
                                          <p:spTgt spid="20"/>
                                        </p:tgtEl>
                                      </p:cBhvr>
                                    </p:animEffect>
                                  </p:childTnLst>
                                </p:cTn>
                              </p:par>
                            </p:childTnLst>
                          </p:cTn>
                        </p:par>
                        <p:par>
                          <p:cTn id="18" fill="hold">
                            <p:stCondLst>
                              <p:cond delay="1500"/>
                            </p:stCondLst>
                            <p:childTnLst>
                              <p:par>
                                <p:cTn id="19" presetID="22" presetClass="entr" presetSubtype="8" fill="hold" grpId="6"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rLst="">
                                      <p:cBhvr>
                                        <p:cTn id="21" dur="500"/>
                                        <p:tgtEl>
                                          <p:spTgt spid="21"/>
                                        </p:tgtEl>
                                      </p:cBhvr>
                                    </p:animEffect>
                                  </p:childTnLst>
                                </p:cTn>
                              </p:par>
                            </p:childTnLst>
                          </p:cTn>
                        </p:par>
                        <p:par>
                          <p:cTn id="22" fill="hold">
                            <p:stCondLst>
                              <p:cond delay="2000"/>
                            </p:stCondLst>
                            <p:childTnLst>
                              <p:par>
                                <p:cTn id="23" presetID="22" presetClass="entr" presetSubtype="8" fill="hold" grpId="8"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rLst="">
                                      <p:cBhvr>
                                        <p:cTn id="25" dur="500"/>
                                        <p:tgtEl>
                                          <p:spTgt spid="22"/>
                                        </p:tgtEl>
                                      </p:cBhvr>
                                    </p:animEffect>
                                  </p:childTnLst>
                                </p:cTn>
                              </p:par>
                            </p:childTnLst>
                          </p:cTn>
                        </p:par>
                        <p:par>
                          <p:cTn id="26" fill="hold">
                            <p:stCondLst>
                              <p:cond delay="2500"/>
                            </p:stCondLst>
                            <p:childTnLst>
                              <p:par>
                                <p:cTn id="27" presetID="22" presetClass="entr" presetSubtype="8" fill="hold" grpId="8"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rLst="">
                                      <p:cBhvr>
                                        <p:cTn id="29" dur="500"/>
                                        <p:tgtEl>
                                          <p:spTgt spid="27"/>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left)" prLst="">
                                      <p:cBhvr>
                                        <p:cTn id="33" dur="500"/>
                                        <p:tgtEl>
                                          <p:spTgt spid="29"/>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left)" prLst="">
                                      <p:cBhvr>
                                        <p:cTn id="37" dur="500"/>
                                        <p:tgtEl>
                                          <p:spTgt spid="31"/>
                                        </p:tgtEl>
                                      </p:cBhvr>
                                    </p:animEffect>
                                  </p:childTnLst>
                                </p:cTn>
                              </p:par>
                            </p:childTnLst>
                          </p:cTn>
                        </p:par>
                        <p:par>
                          <p:cTn id="38" fill="hold">
                            <p:stCondLst>
                              <p:cond delay="4000"/>
                            </p:stCondLst>
                            <p:childTnLst>
                              <p:par>
                                <p:cTn id="39" presetID="22" presetClass="entr" presetSubtype="8" fill="hold" grpId="2"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rLst="">
                                      <p:cBhvr>
                                        <p:cTn id="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2" bldLvl="0" animBg="1" advAuto="0"/>
      <p:bldP spid="20" grpId="4" bldLvl="0" animBg="1" advAuto="0"/>
      <p:bldP spid="21" grpId="6" bldLvl="0" animBg="1" advAuto="0"/>
      <p:bldP spid="22" grpId="8" bldLvl="0" animBg="1" advAuto="0"/>
      <p:bldP spid="23" grpId="9" bldLvl="0" animBg="1" advAuto="0"/>
      <p:bldP spid="27" grpId="8" bldLvl="0" animBg="1" advAuto="0"/>
      <p:bldP spid="29" grpId="0" bldLvl="0" animBg="1" advAuto="0"/>
      <p:bldP spid="31" grpId="0" bldLvl="0" animBg="1" advAuto="0"/>
      <p:bldP spid="40" grpId="2" bldLvl="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55" name="椭圆 21"/>
          <p:cNvSpPr/>
          <p:nvPr/>
        </p:nvSpPr>
        <p:spPr>
          <a:xfrm>
            <a:off x="588908" y="417391"/>
            <a:ext cx="621956" cy="621958"/>
          </a:xfrm>
          <a:prstGeom prst="ellipse">
            <a:avLst/>
          </a:prstGeom>
          <a:solidFill>
            <a:srgbClr val="1B44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56" name="矩形 23"/>
          <p:cNvSpPr/>
          <p:nvPr/>
        </p:nvSpPr>
        <p:spPr>
          <a:xfrm>
            <a:off x="1287320" y="332656"/>
            <a:ext cx="10569319" cy="732252"/>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zh-CN" altLang="en-US" sz="2400">
                <a:solidFill>
                  <a:srgbClr val="1C4372"/>
                </a:solidFill>
                <a:latin typeface="思源等宽 N"/>
                <a:ea typeface="微软雅黑" panose="020B0503020204020204" pitchFamily="34" charset="-122"/>
              </a:rPr>
              <a:t>异常根本原因分析</a:t>
            </a:r>
            <a:r>
              <a:rPr lang="zh-CN" altLang="en-US" sz="2400">
                <a:solidFill>
                  <a:srgbClr val="1C4372"/>
                </a:solidFill>
                <a:latin typeface="思源等宽 N"/>
                <a:ea typeface="微软雅黑" panose="020B0503020204020204" pitchFamily="34" charset="-122"/>
              </a:rPr>
              <a:t>结果</a:t>
            </a:r>
            <a:endParaRPr lang="zh-CN" altLang="en-US" sz="2400">
              <a:solidFill>
                <a:srgbClr val="1C4372"/>
              </a:solidFill>
              <a:latin typeface="思源等宽 N"/>
              <a:ea typeface="微软雅黑" panose="020B0503020204020204" pitchFamily="34" charset="-122"/>
            </a:endParaRPr>
          </a:p>
        </p:txBody>
      </p:sp>
      <p:sp>
        <p:nvSpPr>
          <p:cNvPr id="4" name="文本框 3"/>
          <p:cNvSpPr txBox="1"/>
          <p:nvPr/>
        </p:nvSpPr>
        <p:spPr>
          <a:xfrm>
            <a:off x="6816090" y="2564765"/>
            <a:ext cx="4144645" cy="2030095"/>
          </a:xfrm>
          <a:prstGeom prst="rect">
            <a:avLst/>
          </a:prstGeom>
          <a:noFill/>
        </p:spPr>
        <p:txBody>
          <a:bodyPr wrap="square" rtlCol="0">
            <a:spAutoFit/>
          </a:bodyPr>
          <a:p>
            <a:pPr algn="l"/>
            <a:r>
              <a:rPr lang="zh-CN" altLang="en-US"/>
              <a:t>TranAD能够利用本地窗口的完整跟踪信息，帮助确定特定模式的异常行为。该表表明TranAD能够检测到46.3%-75.3%的异常根本原因。与</a:t>
            </a:r>
            <a:r>
              <a:rPr lang="en-US" altLang="zh-CN"/>
              <a:t>MERLIN</a:t>
            </a:r>
            <a:r>
              <a:rPr lang="zh-CN" altLang="en-US"/>
              <a:t>基线方法相比，TranAD能够将SMD的诊断评分提高6%，将MSDS的诊断评分提高30%。诊断评分平均改善4.25%。</a:t>
            </a:r>
            <a:endParaRPr lang="zh-CN" altLang="en-US"/>
          </a:p>
        </p:txBody>
      </p:sp>
      <p:pic>
        <p:nvPicPr>
          <p:cNvPr id="5" name="图片 4" descr="截屏2023-05-31 00.33.57"/>
          <p:cNvPicPr>
            <a:picLocks noChangeAspect="1"/>
          </p:cNvPicPr>
          <p:nvPr/>
        </p:nvPicPr>
        <p:blipFill>
          <a:blip r:embed="rId2"/>
          <a:stretch>
            <a:fillRect/>
          </a:stretch>
        </p:blipFill>
        <p:spPr>
          <a:xfrm>
            <a:off x="1487805" y="1268730"/>
            <a:ext cx="4582160" cy="6858000"/>
          </a:xfrm>
          <a:prstGeom prst="rect">
            <a:avLst/>
          </a:prstGeom>
        </p:spPr>
      </p:pic>
      <p:pic>
        <p:nvPicPr>
          <p:cNvPr id="6" name="图片 5" descr="截屏2023-05-31 00.37.34"/>
          <p:cNvPicPr>
            <a:picLocks noChangeAspect="1"/>
          </p:cNvPicPr>
          <p:nvPr/>
        </p:nvPicPr>
        <p:blipFill>
          <a:blip r:embed="rId3"/>
          <a:stretch>
            <a:fillRect/>
          </a:stretch>
        </p:blipFill>
        <p:spPr>
          <a:xfrm>
            <a:off x="9557385" y="6266815"/>
            <a:ext cx="5080000" cy="4610100"/>
          </a:xfrm>
          <a:prstGeom prst="rect">
            <a:avLst/>
          </a:prstGeom>
        </p:spPr>
      </p:pic>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55" name="椭圆 21"/>
          <p:cNvSpPr/>
          <p:nvPr/>
        </p:nvSpPr>
        <p:spPr>
          <a:xfrm>
            <a:off x="588908" y="417391"/>
            <a:ext cx="621956" cy="621958"/>
          </a:xfrm>
          <a:prstGeom prst="ellipse">
            <a:avLst/>
          </a:prstGeom>
          <a:solidFill>
            <a:srgbClr val="1B44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56" name="矩形 23"/>
          <p:cNvSpPr/>
          <p:nvPr/>
        </p:nvSpPr>
        <p:spPr>
          <a:xfrm>
            <a:off x="1287320" y="332656"/>
            <a:ext cx="10569319" cy="732252"/>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zh-CN" altLang="en-US" sz="2400">
                <a:solidFill>
                  <a:srgbClr val="1C4372"/>
                </a:solidFill>
                <a:latin typeface="思源等宽 N"/>
                <a:ea typeface="微软雅黑" panose="020B0503020204020204" pitchFamily="34" charset="-122"/>
              </a:rPr>
              <a:t>消融分析</a:t>
            </a:r>
            <a:r>
              <a:rPr lang="zh-CN" altLang="en-US" sz="2400">
                <a:solidFill>
                  <a:srgbClr val="1C4372"/>
                </a:solidFill>
                <a:latin typeface="思源等宽 N"/>
                <a:ea typeface="微软雅黑" panose="020B0503020204020204" pitchFamily="34" charset="-122"/>
              </a:rPr>
              <a:t>结果</a:t>
            </a:r>
            <a:endParaRPr lang="zh-CN" altLang="en-US" sz="2400">
              <a:solidFill>
                <a:srgbClr val="1C4372"/>
              </a:solidFill>
              <a:latin typeface="思源等宽 N"/>
              <a:ea typeface="微软雅黑" panose="020B0503020204020204" pitchFamily="34" charset="-122"/>
            </a:endParaRPr>
          </a:p>
        </p:txBody>
      </p:sp>
      <p:pic>
        <p:nvPicPr>
          <p:cNvPr id="6" name="图片 5" descr="截屏2023-05-31 00.37.34"/>
          <p:cNvPicPr>
            <a:picLocks noChangeAspect="1"/>
          </p:cNvPicPr>
          <p:nvPr/>
        </p:nvPicPr>
        <p:blipFill>
          <a:blip r:embed="rId2"/>
          <a:stretch>
            <a:fillRect/>
          </a:stretch>
        </p:blipFill>
        <p:spPr>
          <a:xfrm>
            <a:off x="1127760" y="1340485"/>
            <a:ext cx="5080000" cy="4610100"/>
          </a:xfrm>
          <a:prstGeom prst="rect">
            <a:avLst/>
          </a:prstGeom>
        </p:spPr>
      </p:pic>
      <p:sp>
        <p:nvSpPr>
          <p:cNvPr id="2" name="文本框 1"/>
          <p:cNvSpPr txBox="1"/>
          <p:nvPr/>
        </p:nvSpPr>
        <p:spPr>
          <a:xfrm>
            <a:off x="6673850" y="1822450"/>
            <a:ext cx="3887470" cy="1753235"/>
          </a:xfrm>
          <a:prstGeom prst="rect">
            <a:avLst/>
          </a:prstGeom>
          <a:noFill/>
        </p:spPr>
        <p:txBody>
          <a:bodyPr wrap="none" rtlCol="0">
            <a:spAutoFit/>
          </a:bodyPr>
          <a:p>
            <a:pPr algn="l"/>
            <a:r>
              <a:rPr lang="zh-CN" altLang="en-US"/>
              <a:t>消融顺序</a:t>
            </a:r>
            <a:r>
              <a:rPr lang="zh-CN" altLang="en-US"/>
              <a:t>为：</a:t>
            </a:r>
            <a:endParaRPr lang="zh-CN" altLang="en-US"/>
          </a:p>
          <a:p>
            <a:pPr algn="l"/>
            <a:endParaRPr lang="zh-CN" altLang="en-US"/>
          </a:p>
          <a:p>
            <a:pPr algn="l"/>
            <a:r>
              <a:rPr lang="zh-CN" altLang="en-US"/>
              <a:t>（</a:t>
            </a:r>
            <a:r>
              <a:rPr lang="en-US" altLang="zh-CN"/>
              <a:t>1</a:t>
            </a:r>
            <a:r>
              <a:rPr lang="zh-CN" altLang="en-US"/>
              <a:t>）去基于变换器的编码器-解码器</a:t>
            </a:r>
            <a:endParaRPr lang="zh-CN" altLang="en-US"/>
          </a:p>
          <a:p>
            <a:pPr algn="l"/>
            <a:r>
              <a:rPr lang="zh-CN" altLang="en-US"/>
              <a:t>（</a:t>
            </a:r>
            <a:r>
              <a:rPr lang="en-US" altLang="zh-CN"/>
              <a:t>2</a:t>
            </a:r>
            <a:r>
              <a:rPr lang="zh-CN" altLang="en-US"/>
              <a:t>）去除自我调节</a:t>
            </a:r>
            <a:endParaRPr lang="zh-CN" altLang="en-US"/>
          </a:p>
          <a:p>
            <a:pPr algn="l"/>
            <a:r>
              <a:rPr lang="zh-CN" altLang="en-US"/>
              <a:t>（</a:t>
            </a:r>
            <a:r>
              <a:rPr lang="en-US" altLang="zh-CN"/>
              <a:t>3</a:t>
            </a:r>
            <a:r>
              <a:rPr lang="zh-CN" altLang="en-US"/>
              <a:t>）去除两阶段对抗训练</a:t>
            </a:r>
            <a:endParaRPr lang="zh-CN" altLang="en-US"/>
          </a:p>
          <a:p>
            <a:pPr algn="l"/>
            <a:r>
              <a:rPr lang="zh-CN" altLang="en-US"/>
              <a:t>（</a:t>
            </a:r>
            <a:r>
              <a:rPr lang="en-US" altLang="zh-CN"/>
              <a:t>4</a:t>
            </a:r>
            <a:r>
              <a:rPr lang="zh-CN" altLang="en-US"/>
              <a:t>）去元学习</a:t>
            </a:r>
            <a:endParaRPr lang="zh-CN" altLang="en-US"/>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55" name="椭圆 21"/>
          <p:cNvSpPr/>
          <p:nvPr/>
        </p:nvSpPr>
        <p:spPr>
          <a:xfrm>
            <a:off x="588908" y="417391"/>
            <a:ext cx="621956" cy="621958"/>
          </a:xfrm>
          <a:prstGeom prst="ellipse">
            <a:avLst/>
          </a:prstGeom>
          <a:solidFill>
            <a:srgbClr val="1B44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56" name="矩形 23"/>
          <p:cNvSpPr/>
          <p:nvPr/>
        </p:nvSpPr>
        <p:spPr>
          <a:xfrm>
            <a:off x="1287320" y="332656"/>
            <a:ext cx="10569319" cy="732252"/>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zh-CN" altLang="en-US" sz="2400">
                <a:solidFill>
                  <a:srgbClr val="1C4372"/>
                </a:solidFill>
                <a:latin typeface="思源等宽 N"/>
                <a:ea typeface="微软雅黑" panose="020B0503020204020204" pitchFamily="34" charset="-122"/>
              </a:rPr>
              <a:t>开销</a:t>
            </a:r>
            <a:r>
              <a:rPr lang="zh-CN" altLang="en-US" sz="2400">
                <a:solidFill>
                  <a:srgbClr val="1C4372"/>
                </a:solidFill>
                <a:latin typeface="思源等宽 N"/>
                <a:ea typeface="微软雅黑" panose="020B0503020204020204" pitchFamily="34" charset="-122"/>
              </a:rPr>
              <a:t>分析</a:t>
            </a:r>
            <a:endParaRPr lang="zh-CN" altLang="en-US" sz="2400">
              <a:solidFill>
                <a:srgbClr val="1C4372"/>
              </a:solidFill>
              <a:latin typeface="思源等宽 N"/>
              <a:ea typeface="微软雅黑" panose="020B0503020204020204" pitchFamily="34" charset="-122"/>
            </a:endParaRPr>
          </a:p>
        </p:txBody>
      </p:sp>
      <p:sp>
        <p:nvSpPr>
          <p:cNvPr id="2" name="文本框 1"/>
          <p:cNvSpPr txBox="1"/>
          <p:nvPr/>
        </p:nvSpPr>
        <p:spPr>
          <a:xfrm>
            <a:off x="2207895" y="4783455"/>
            <a:ext cx="6203950" cy="922020"/>
          </a:xfrm>
          <a:prstGeom prst="rect">
            <a:avLst/>
          </a:prstGeom>
          <a:noFill/>
        </p:spPr>
        <p:txBody>
          <a:bodyPr wrap="square" rtlCol="0">
            <a:spAutoFit/>
          </a:bodyPr>
          <a:p>
            <a:pPr algn="l"/>
            <a:r>
              <a:rPr lang="zh-CN" altLang="en-US"/>
              <a:t>TranAD的训练时间比基线低75%-99%。这展示了具有位置编码的转换器的优点，以将完整序列作为输入推送，而不是在顺序窗口上进行推断</a:t>
            </a:r>
            <a:endParaRPr lang="zh-CN" altLang="en-US"/>
          </a:p>
        </p:txBody>
      </p:sp>
      <p:pic>
        <p:nvPicPr>
          <p:cNvPr id="3" name="图片 2" descr="截屏2023-05-31 00.40.47"/>
          <p:cNvPicPr>
            <a:picLocks noChangeAspect="1"/>
          </p:cNvPicPr>
          <p:nvPr/>
        </p:nvPicPr>
        <p:blipFill>
          <a:blip r:embed="rId2"/>
          <a:stretch>
            <a:fillRect/>
          </a:stretch>
        </p:blipFill>
        <p:spPr>
          <a:xfrm>
            <a:off x="767715" y="1196975"/>
            <a:ext cx="9182100" cy="3454400"/>
          </a:xfrm>
          <a:prstGeom prst="rect">
            <a:avLst/>
          </a:prstGeom>
        </p:spPr>
      </p:pic>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55" name="椭圆 21"/>
          <p:cNvSpPr/>
          <p:nvPr/>
        </p:nvSpPr>
        <p:spPr>
          <a:xfrm>
            <a:off x="588908" y="417391"/>
            <a:ext cx="621956" cy="621958"/>
          </a:xfrm>
          <a:prstGeom prst="ellipse">
            <a:avLst/>
          </a:prstGeom>
          <a:solidFill>
            <a:srgbClr val="1B44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56" name="矩形 23"/>
          <p:cNvSpPr/>
          <p:nvPr/>
        </p:nvSpPr>
        <p:spPr>
          <a:xfrm>
            <a:off x="1287320" y="332656"/>
            <a:ext cx="10569319" cy="732252"/>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zh-CN" altLang="en-US" sz="2400">
                <a:solidFill>
                  <a:srgbClr val="1C4372"/>
                </a:solidFill>
                <a:latin typeface="思源等宽 N"/>
                <a:ea typeface="微软雅黑" panose="020B0503020204020204" pitchFamily="34" charset="-122"/>
              </a:rPr>
              <a:t>数据</a:t>
            </a:r>
            <a:r>
              <a:rPr lang="zh-CN" altLang="en-US" sz="2400">
                <a:solidFill>
                  <a:srgbClr val="1C4372"/>
                </a:solidFill>
                <a:latin typeface="思源等宽 N"/>
                <a:ea typeface="微软雅黑" panose="020B0503020204020204" pitchFamily="34" charset="-122"/>
              </a:rPr>
              <a:t>敏感性分析</a:t>
            </a:r>
            <a:endParaRPr lang="zh-CN" altLang="en-US" sz="2400">
              <a:solidFill>
                <a:srgbClr val="1C4372"/>
              </a:solidFill>
              <a:latin typeface="思源等宽 N"/>
              <a:ea typeface="微软雅黑" panose="020B0503020204020204" pitchFamily="34" charset="-122"/>
            </a:endParaRPr>
          </a:p>
        </p:txBody>
      </p:sp>
      <p:pic>
        <p:nvPicPr>
          <p:cNvPr id="4" name="图片 3" descr="截屏2023-05-31 00.44.05"/>
          <p:cNvPicPr>
            <a:picLocks noChangeAspect="1"/>
          </p:cNvPicPr>
          <p:nvPr/>
        </p:nvPicPr>
        <p:blipFill>
          <a:blip r:embed="rId2"/>
          <a:stretch>
            <a:fillRect/>
          </a:stretch>
        </p:blipFill>
        <p:spPr>
          <a:xfrm>
            <a:off x="551180" y="1196975"/>
            <a:ext cx="10058400" cy="3200400"/>
          </a:xfrm>
          <a:prstGeom prst="rect">
            <a:avLst/>
          </a:prstGeom>
        </p:spPr>
      </p:pic>
      <p:sp>
        <p:nvSpPr>
          <p:cNvPr id="5" name="文本框 4"/>
          <p:cNvSpPr txBox="1"/>
          <p:nvPr/>
        </p:nvSpPr>
        <p:spPr>
          <a:xfrm>
            <a:off x="1415415" y="4653280"/>
            <a:ext cx="9053195" cy="1198880"/>
          </a:xfrm>
          <a:prstGeom prst="rect">
            <a:avLst/>
          </a:prstGeom>
          <a:noFill/>
        </p:spPr>
        <p:txBody>
          <a:bodyPr wrap="square" rtlCol="0">
            <a:spAutoFit/>
          </a:bodyPr>
          <a:p>
            <a:pPr algn="l"/>
            <a:r>
              <a:rPr lang="zh-CN" altLang="en-US"/>
              <a:t>上图显示</a:t>
            </a:r>
            <a:r>
              <a:rPr lang="zh-CN" altLang="en-US"/>
              <a:t>了所有数据集平均的所有模型的F1和AUC得分的变化，以及用于模型训练的训练数据的比率的训练时间，范围从20%到100%。显然，随着数据集大小的增加，预测性能提高，训练时间增加。我们观察到，对于每个比率，TranAD模型具有较高的F1分数和较低的训练时间。</a:t>
            </a:r>
            <a:endParaRPr lang="zh-CN" altLang="en-US"/>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55" name="椭圆 21"/>
          <p:cNvSpPr/>
          <p:nvPr/>
        </p:nvSpPr>
        <p:spPr>
          <a:xfrm>
            <a:off x="588908" y="417391"/>
            <a:ext cx="621956" cy="621958"/>
          </a:xfrm>
          <a:prstGeom prst="ellipse">
            <a:avLst/>
          </a:prstGeom>
          <a:solidFill>
            <a:srgbClr val="1B44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56" name="矩形 23"/>
          <p:cNvSpPr/>
          <p:nvPr/>
        </p:nvSpPr>
        <p:spPr>
          <a:xfrm>
            <a:off x="1287320" y="332656"/>
            <a:ext cx="10569319" cy="732252"/>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zh-CN" altLang="en-US" sz="2400">
                <a:solidFill>
                  <a:srgbClr val="1C4372"/>
                </a:solidFill>
                <a:latin typeface="思源等宽 N"/>
                <a:ea typeface="微软雅黑" panose="020B0503020204020204" pitchFamily="34" charset="-122"/>
              </a:rPr>
              <a:t>滑动窗口分析</a:t>
            </a:r>
            <a:endParaRPr lang="zh-CN" altLang="en-US" sz="2400">
              <a:solidFill>
                <a:srgbClr val="1C4372"/>
              </a:solidFill>
              <a:latin typeface="思源等宽 N"/>
              <a:ea typeface="微软雅黑" panose="020B0503020204020204" pitchFamily="34" charset="-122"/>
            </a:endParaRPr>
          </a:p>
        </p:txBody>
      </p:sp>
      <p:sp>
        <p:nvSpPr>
          <p:cNvPr id="2" name="文本框 1"/>
          <p:cNvSpPr txBox="1"/>
          <p:nvPr/>
        </p:nvSpPr>
        <p:spPr>
          <a:xfrm>
            <a:off x="1415415" y="4653280"/>
            <a:ext cx="9053195" cy="1753235"/>
          </a:xfrm>
          <a:prstGeom prst="rect">
            <a:avLst/>
          </a:prstGeom>
          <a:noFill/>
        </p:spPr>
        <p:txBody>
          <a:bodyPr wrap="square" rtlCol="0">
            <a:spAutoFit/>
          </a:bodyPr>
          <a:p>
            <a:pPr algn="l"/>
            <a:r>
              <a:rPr lang="zh-CN" altLang="en-US"/>
              <a:t>对窗口大小的敏感性。我们还在</a:t>
            </a:r>
            <a:r>
              <a:rPr lang="zh-CN" altLang="en-US"/>
              <a:t>上图中显示了TranAD模型及其具有不同窗口大小的变体的性能。窗口大小对异常检测分数和训练时间都有影响。当我们具有较小的窗口时，TranAD可以更快地检测异常，因为对于较小的输入，推理时间较低。如果窗口太小，则不能很好地表示本地上下文信息。然而，如果窗口太大，则短异常可能隐藏在这样的窗口中的大量数据点中（参见某些模型的F1得分下降）。窗口大小为10给出了F1得分和训练时间之间的合理平衡。</a:t>
            </a:r>
            <a:endParaRPr lang="zh-CN" altLang="en-US"/>
          </a:p>
        </p:txBody>
      </p:sp>
      <p:pic>
        <p:nvPicPr>
          <p:cNvPr id="3" name="图片 2" descr="截屏2023-05-31 00.46.07"/>
          <p:cNvPicPr>
            <a:picLocks noChangeAspect="1"/>
          </p:cNvPicPr>
          <p:nvPr/>
        </p:nvPicPr>
        <p:blipFill>
          <a:blip r:embed="rId2"/>
          <a:stretch>
            <a:fillRect/>
          </a:stretch>
        </p:blipFill>
        <p:spPr>
          <a:xfrm>
            <a:off x="958850" y="1340485"/>
            <a:ext cx="10274300" cy="2908300"/>
          </a:xfrm>
          <a:prstGeom prst="rect">
            <a:avLst/>
          </a:prstGeom>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grpSp>
        <p:nvGrpSpPr>
          <p:cNvPr id="2" name="组合 1"/>
          <p:cNvGrpSpPr/>
          <p:nvPr/>
        </p:nvGrpSpPr>
        <p:grpSpPr>
          <a:xfrm rot="16200000">
            <a:off x="656905" y="1629096"/>
            <a:ext cx="2808514" cy="3599808"/>
            <a:chOff x="5047737" y="219528"/>
            <a:chExt cx="2086286" cy="2674094"/>
          </a:xfrm>
        </p:grpSpPr>
        <p:sp>
          <p:nvSpPr>
            <p:cNvPr id="12" name="矩形: 圆顶角 11"/>
            <p:cNvSpPr/>
            <p:nvPr/>
          </p:nvSpPr>
          <p:spPr>
            <a:xfrm rot="10800000">
              <a:off x="5047737" y="219528"/>
              <a:ext cx="2086286" cy="2674094"/>
            </a:xfrm>
            <a:prstGeom prst="round2SameRect">
              <a:avLst>
                <a:gd name="adj1" fmla="val 50000"/>
                <a:gd name="adj2" fmla="val 0"/>
              </a:avLst>
            </a:prstGeom>
            <a:solidFill>
              <a:srgbClr val="1C4372"/>
            </a:solidFill>
            <a:ln>
              <a:noFill/>
            </a:ln>
            <a:effectLst>
              <a:outerShdw blurRad="50800" dist="38100" dir="16200000" sx="99000" sy="99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grpSp>
          <p:nvGrpSpPr>
            <p:cNvPr id="13" name="组合 12"/>
            <p:cNvGrpSpPr/>
            <p:nvPr/>
          </p:nvGrpSpPr>
          <p:grpSpPr>
            <a:xfrm>
              <a:off x="5342280" y="1140465"/>
              <a:ext cx="1528882" cy="1531978"/>
              <a:chOff x="10176134" y="157468"/>
              <a:chExt cx="1773386" cy="1776980"/>
            </a:xfrm>
            <a:solidFill>
              <a:schemeClr val="bg1"/>
            </a:solidFill>
            <a:effectLst/>
          </p:grpSpPr>
          <p:sp>
            <p:nvSpPr>
              <p:cNvPr id="21" name="椭圆 80"/>
              <p:cNvSpPr/>
              <p:nvPr/>
            </p:nvSpPr>
            <p:spPr>
              <a:xfrm>
                <a:off x="10176134" y="157468"/>
                <a:ext cx="1773386" cy="1776980"/>
              </a:xfrm>
              <a:prstGeom prst="ellipse">
                <a:avLst/>
              </a:prstGeom>
              <a:grpFill/>
              <a:ln w="25400" cap="flat" cmpd="sng" algn="ctr">
                <a:noFill/>
                <a:prstDash val="solid"/>
              </a:ln>
              <a:effectLst>
                <a:innerShdw blurRad="63500" dist="25400" dir="18660000">
                  <a:prstClr val="black">
                    <a:alpha val="35000"/>
                  </a:prstClr>
                </a:innerShdw>
              </a:effectLst>
            </p:spPr>
            <p:txBody>
              <a:bodyPr anchor="ctr"/>
              <a:lstStyle>
                <a:defPPr>
                  <a:defRPr lang="zh-CN"/>
                </a:defPPr>
                <a:lvl1pPr marL="0" algn="l" defTabSz="914400" rtl="0" eaLnBrk="0" latinLnBrk="0" hangingPunct="0">
                  <a:defRPr sz="1800" kern="1200">
                    <a:solidFill>
                      <a:schemeClr val="tx1"/>
                    </a:solidFill>
                    <a:latin typeface="Arial" panose="020B0604020202020204" pitchFamily="34" charset="0"/>
                    <a:ea typeface="宋体" pitchFamily="2" charset="-122"/>
                    <a:cs typeface="+mn-cs"/>
                  </a:defRPr>
                </a:lvl1pPr>
                <a:lvl2pPr marL="742950" indent="-285750" algn="l" defTabSz="914400" rtl="0" eaLnBrk="0" latinLnBrk="0" hangingPunct="0">
                  <a:defRPr sz="1800" kern="1200">
                    <a:solidFill>
                      <a:schemeClr val="tx1"/>
                    </a:solidFill>
                    <a:latin typeface="Arial" panose="020B0604020202020204" pitchFamily="34" charset="0"/>
                    <a:ea typeface="宋体" pitchFamily="2" charset="-122"/>
                    <a:cs typeface="+mn-cs"/>
                  </a:defRPr>
                </a:lvl2pPr>
                <a:lvl3pPr marL="1143000" indent="-228600" algn="l" defTabSz="914400" rtl="0" eaLnBrk="0" latinLnBrk="0" hangingPunct="0">
                  <a:defRPr sz="1800" kern="1200">
                    <a:solidFill>
                      <a:schemeClr val="tx1"/>
                    </a:solidFill>
                    <a:latin typeface="Arial" panose="020B0604020202020204" pitchFamily="34" charset="0"/>
                    <a:ea typeface="宋体" pitchFamily="2" charset="-122"/>
                    <a:cs typeface="+mn-cs"/>
                  </a:defRPr>
                </a:lvl3pPr>
                <a:lvl4pPr marL="1600200" indent="-228600" algn="l" defTabSz="914400" rtl="0" eaLnBrk="0" latinLnBrk="0" hangingPunct="0">
                  <a:defRPr sz="1800" kern="1200">
                    <a:solidFill>
                      <a:schemeClr val="tx1"/>
                    </a:solidFill>
                    <a:latin typeface="Arial" panose="020B0604020202020204" pitchFamily="34" charset="0"/>
                    <a:ea typeface="宋体" pitchFamily="2" charset="-122"/>
                    <a:cs typeface="+mn-cs"/>
                  </a:defRPr>
                </a:lvl4pPr>
                <a:lvl5pPr marL="2057400" indent="-228600" algn="l" defTabSz="914400" rtl="0" eaLnBrk="0" latinLnBrk="0" hangingPunct="0">
                  <a:defRPr sz="1800" kern="1200">
                    <a:solidFill>
                      <a:schemeClr val="tx1"/>
                    </a:solidFill>
                    <a:latin typeface="Arial" panose="020B0604020202020204" pitchFamily="34" charset="0"/>
                    <a:ea typeface="宋体" pitchFamily="2" charset="-122"/>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itchFamily="2" charset="-122"/>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itchFamily="2" charset="-122"/>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itchFamily="2" charset="-122"/>
                    <a:cs typeface="+mn-cs"/>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p:txBody>
          </p:sp>
          <p:grpSp>
            <p:nvGrpSpPr>
              <p:cNvPr id="15" name="组合 14"/>
              <p:cNvGrpSpPr/>
              <p:nvPr/>
            </p:nvGrpSpPr>
            <p:grpSpPr>
              <a:xfrm>
                <a:off x="10638670" y="749095"/>
                <a:ext cx="823442" cy="585626"/>
                <a:chOff x="1743075" y="720725"/>
                <a:chExt cx="5573713" cy="3963988"/>
              </a:xfrm>
              <a:grpFill/>
            </p:grpSpPr>
            <p:sp>
              <p:nvSpPr>
                <p:cNvPr id="16" name="Freeform 27"/>
                <p:cNvSpPr/>
                <p:nvPr/>
              </p:nvSpPr>
              <p:spPr>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17" name="Freeform 28"/>
                <p:cNvSpPr/>
                <p:nvPr/>
              </p:nvSpPr>
              <p:spPr>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18" name="Freeform 29"/>
                <p:cNvSpPr/>
                <p:nvPr/>
              </p:nvSpPr>
              <p:spPr>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19" name="Freeform 30"/>
                <p:cNvSpPr/>
                <p:nvPr/>
              </p:nvSpPr>
              <p:spPr>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grpSp>
        </p:grpSp>
      </p:grpSp>
      <p:sp>
        <p:nvSpPr>
          <p:cNvPr id="36" name="文本框 35"/>
          <p:cNvSpPr txBox="1"/>
          <p:nvPr/>
        </p:nvSpPr>
        <p:spPr>
          <a:xfrm>
            <a:off x="1232722" y="2644170"/>
            <a:ext cx="2684346" cy="1556035"/>
          </a:xfrm>
          <a:prstGeom prst="rect">
            <a:avLst/>
          </a:prstGeom>
          <a:noFill/>
          <a:ln>
            <a:noFill/>
          </a:ln>
        </p:spPr>
        <p:txBody>
          <a:bodyPr wrap="square" rtlCol="0">
            <a:normAutofit/>
          </a:bodyPr>
          <a:lstStyle>
            <a:defPPr>
              <a:defRPr lang="zh-CN"/>
            </a:defPPr>
            <a:lvl1pPr marL="0" algn="ctr" defTabSz="914400" rtl="0" eaLnBrk="1" latinLnBrk="0" hangingPunct="1">
              <a:defRPr sz="6000" b="1" kern="1200">
                <a:blipFill dpi="0" rotWithShape="1">
                  <a:blip r:embed="rId1"/>
                  <a:srcRect/>
                  <a:stretch>
                    <a:fillRect/>
                  </a:stretch>
                </a:blip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stStyle>
          <a:p>
            <a:r>
              <a:rPr lang="en-US" altLang="zh-CN" sz="8800" b="0">
                <a:solidFill>
                  <a:srgbClr val="1C4372"/>
                </a:solidFill>
                <a:latin typeface="思源黑体 CN Normal"/>
                <a:ea typeface="微软雅黑" panose="020B0503020204020204" pitchFamily="34" charset="-122"/>
                <a:cs typeface="Arial" panose="020B0604020202020204" pitchFamily="34" charset="0"/>
              </a:rPr>
              <a:t>1</a:t>
            </a:r>
            <a:endParaRPr lang="en-US" altLang="zh-CN" sz="8800" b="0">
              <a:solidFill>
                <a:srgbClr val="1C4372"/>
              </a:solidFill>
              <a:latin typeface="思源黑体 CN Normal"/>
              <a:ea typeface="微软雅黑" panose="020B0503020204020204" pitchFamily="34" charset="-122"/>
              <a:cs typeface="Arial" panose="020B0604020202020204" pitchFamily="34" charset="0"/>
            </a:endParaRPr>
          </a:p>
        </p:txBody>
      </p:sp>
      <p:sp>
        <p:nvSpPr>
          <p:cNvPr id="37" name="矩形 36"/>
          <p:cNvSpPr/>
          <p:nvPr/>
        </p:nvSpPr>
        <p:spPr>
          <a:xfrm>
            <a:off x="4655840" y="2176749"/>
            <a:ext cx="6035157" cy="2404379"/>
          </a:xfrm>
          <a:prstGeom prst="rect">
            <a:avLst/>
          </a:prstGeom>
        </p:spPr>
        <p:txBody>
          <a:bodyPr wrap="square"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zh-CN" altLang="en-US" sz="4800">
                <a:solidFill>
                  <a:srgbClr val="1C4372"/>
                </a:solidFill>
                <a:latin typeface="思源等宽 N"/>
                <a:ea typeface="微软雅黑" panose="020B0503020204020204" pitchFamily="34" charset="-122"/>
              </a:rPr>
              <a:t>研究背景及</a:t>
            </a:r>
            <a:r>
              <a:rPr lang="zh-CN" altLang="en-US" sz="4800">
                <a:solidFill>
                  <a:srgbClr val="1C4372"/>
                </a:solidFill>
                <a:latin typeface="思源等宽 N"/>
                <a:ea typeface="微软雅黑" panose="020B0503020204020204" pitchFamily="34" charset="-122"/>
              </a:rPr>
              <a:t>意义</a:t>
            </a:r>
            <a:endParaRPr lang="zh-CN" altLang="en-US" sz="4800">
              <a:solidFill>
                <a:srgbClr val="1C4372"/>
              </a:solidFill>
              <a:latin typeface="思源等宽 N"/>
              <a:ea typeface="微软雅黑" panose="020B0503020204020204" pitchFamily="34" charset="-122"/>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5325" y="908685"/>
            <a:ext cx="10962640" cy="645160"/>
          </a:xfrm>
          <a:prstGeom prst="rect">
            <a:avLst/>
          </a:prstGeom>
          <a:noFill/>
        </p:spPr>
        <p:txBody>
          <a:bodyPr wrap="square" rtlCol="0">
            <a:spAutoFit/>
          </a:bodyPr>
          <a:p>
            <a:pPr algn="l"/>
            <a:r>
              <a:rPr lang="zh-CN" altLang="en-US"/>
              <a:t>所以到最后的输出结果是给滑动窗口</a:t>
            </a:r>
            <a:r>
              <a:rPr lang="en-US" altLang="zh-CN"/>
              <a:t>w</a:t>
            </a:r>
            <a:r>
              <a:rPr lang="zh-CN" altLang="en-US"/>
              <a:t>进行异常判断，也就是经过</a:t>
            </a:r>
            <a:r>
              <a:rPr lang="en-US" altLang="zh-CN"/>
              <a:t>sigmoid</a:t>
            </a:r>
            <a:r>
              <a:rPr lang="zh-CN" altLang="en-US"/>
              <a:t>后得到的</a:t>
            </a:r>
            <a:r>
              <a:rPr lang="en-US" altLang="zh-CN"/>
              <a:t>0</a:t>
            </a:r>
            <a:r>
              <a:rPr lang="zh-CN" altLang="en-US"/>
              <a:t>或</a:t>
            </a:r>
            <a:r>
              <a:rPr lang="en-US" altLang="zh-CN"/>
              <a:t>1</a:t>
            </a:r>
            <a:r>
              <a:rPr lang="zh-CN" altLang="en-US"/>
              <a:t>，训练算法是整体有一个</a:t>
            </a:r>
            <a:r>
              <a:rPr lang="zh-CN" altLang="en-US"/>
              <a:t>异常标记。</a:t>
            </a:r>
            <a:endParaRPr lang="zh-CN" altLang="en-US"/>
          </a:p>
        </p:txBody>
      </p:sp>
      <p:sp>
        <p:nvSpPr>
          <p:cNvPr id="3" name="文本框 2"/>
          <p:cNvSpPr txBox="1"/>
          <p:nvPr/>
        </p:nvSpPr>
        <p:spPr>
          <a:xfrm>
            <a:off x="767715" y="6309360"/>
            <a:ext cx="6355080" cy="368300"/>
          </a:xfrm>
          <a:prstGeom prst="rect">
            <a:avLst/>
          </a:prstGeom>
          <a:noFill/>
        </p:spPr>
        <p:txBody>
          <a:bodyPr wrap="none" rtlCol="0">
            <a:spAutoFit/>
          </a:bodyPr>
          <a:p>
            <a:pPr algn="l"/>
            <a:r>
              <a:rPr lang="zh-CN" altLang="en-US">
                <a:sym typeface="+mn-ea"/>
              </a:rPr>
              <a:t>有多个输出是因为有两个解码器，目的是</a:t>
            </a:r>
            <a:r>
              <a:rPr lang="en-US" altLang="zh-CN">
                <a:solidFill>
                  <a:schemeClr val="tx1">
                    <a:lumMod val="75000"/>
                    <a:lumOff val="25000"/>
                  </a:schemeClr>
                </a:solidFill>
                <a:latin typeface="思源黑体 CN Normal"/>
                <a:ea typeface="微软雅黑" panose="020B0503020204020204" pitchFamily="34" charset="-122"/>
                <a:sym typeface="+mn-ea"/>
              </a:rPr>
              <a:t>保持训练的稳定性。</a:t>
            </a:r>
            <a:endParaRPr lang="zh-CN" altLang="en-US"/>
          </a:p>
        </p:txBody>
      </p:sp>
      <p:sp>
        <p:nvSpPr>
          <p:cNvPr id="4" name="文本框 3"/>
          <p:cNvSpPr txBox="1"/>
          <p:nvPr/>
        </p:nvSpPr>
        <p:spPr>
          <a:xfrm>
            <a:off x="5231765" y="2060575"/>
            <a:ext cx="6113780" cy="645160"/>
          </a:xfrm>
          <a:prstGeom prst="rect">
            <a:avLst/>
          </a:prstGeom>
          <a:noFill/>
        </p:spPr>
        <p:txBody>
          <a:bodyPr wrap="square" rtlCol="0">
            <a:spAutoFit/>
          </a:bodyPr>
          <a:p>
            <a:pPr algn="l"/>
            <a:r>
              <a:rPr lang="zh-CN" altLang="en-US"/>
              <a:t>如何任何维度是异常的，则我们将当前时间戳标记为异常𝑚（Alg.2）。图2说明了样本时间序列的此过程。</a:t>
            </a:r>
            <a:endParaRPr lang="zh-CN" altLang="en-US"/>
          </a:p>
        </p:txBody>
      </p:sp>
      <p:pic>
        <p:nvPicPr>
          <p:cNvPr id="9" name="图片 8" descr="截屏2023-05-30 23.03.54"/>
          <p:cNvPicPr>
            <a:picLocks noChangeAspect="1"/>
          </p:cNvPicPr>
          <p:nvPr/>
        </p:nvPicPr>
        <p:blipFill>
          <a:blip r:embed="rId1"/>
          <a:stretch>
            <a:fillRect/>
          </a:stretch>
        </p:blipFill>
        <p:spPr>
          <a:xfrm>
            <a:off x="479425" y="1700530"/>
            <a:ext cx="4838700" cy="2463800"/>
          </a:xfrm>
          <a:prstGeom prst="rect">
            <a:avLst/>
          </a:prstGeom>
        </p:spPr>
      </p:pic>
      <p:sp>
        <p:nvSpPr>
          <p:cNvPr id="5" name="文本框 4"/>
          <p:cNvSpPr txBox="1"/>
          <p:nvPr/>
        </p:nvSpPr>
        <p:spPr>
          <a:xfrm>
            <a:off x="5422900" y="3105150"/>
            <a:ext cx="6576695" cy="645160"/>
          </a:xfrm>
          <a:prstGeom prst="rect">
            <a:avLst/>
          </a:prstGeom>
          <a:noFill/>
        </p:spPr>
        <p:txBody>
          <a:bodyPr wrap="none" rtlCol="0">
            <a:spAutoFit/>
          </a:bodyPr>
          <a:p>
            <a:r>
              <a:rPr lang="zh-CN" altLang="en-US"/>
              <a:t>通过</a:t>
            </a:r>
            <a:r>
              <a:rPr lang="en-US" altLang="zh-CN"/>
              <a:t>TranAD</a:t>
            </a:r>
            <a:r>
              <a:rPr lang="zh-CN" altLang="en-US"/>
              <a:t>编码解码，得到预测序列，从而得处异常的分，</a:t>
            </a:r>
            <a:r>
              <a:rPr lang="zh-CN" altLang="en-US"/>
              <a:t>大于</a:t>
            </a:r>
            <a:endParaRPr lang="zh-CN" altLang="en-US"/>
          </a:p>
          <a:p>
            <a:r>
              <a:rPr lang="zh-CN" altLang="en-US"/>
              <a:t>阀值则</a:t>
            </a:r>
            <a:r>
              <a:rPr lang="zh-CN" altLang="en-US"/>
              <a:t>异常。</a:t>
            </a:r>
            <a:endParaRPr lang="zh-CN" alt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5280" y="4365625"/>
            <a:ext cx="10017125" cy="2306955"/>
          </a:xfrm>
          <a:prstGeom prst="rect">
            <a:avLst/>
          </a:prstGeom>
          <a:noFill/>
        </p:spPr>
        <p:txBody>
          <a:bodyPr wrap="square" rtlCol="0" anchor="t">
            <a:spAutoFit/>
          </a:bodyPr>
          <a:p>
            <a:r>
              <a:rPr lang="zh-CN" altLang="en-US" b="1"/>
              <a:t>注意力和焦点得分怎么获得</a:t>
            </a:r>
            <a:endParaRPr lang="zh-CN" altLang="en-US" b="1"/>
          </a:p>
          <a:p>
            <a:endParaRPr lang="zh-CN" altLang="en-US"/>
          </a:p>
          <a:p>
            <a:r>
              <a:rPr lang="zh-CN" altLang="en-US"/>
              <a:t>注意力和焦点得分是通过Transformer模型实现的。具体来说，在TranAD中，我们使用了多头注意力机制来对多元时间序列数据进行建模，以处理数据中的噪音和非线性关系。使用多头注意力机制后，我们可以将上下文关联信息中的不同部分特征进行聚合，并挖掘出数据中的关键特征。焦点得分是通过TranAD的自我调节机制获得的，这个机制使用重建损失的分数作为一个先验，从而更好地区分那些异常数据。这个自我调节机制对捕捉时间序列中的短期趋势非常有效，它能够提高模型的精度和鲁棒性。</a:t>
            </a:r>
            <a:endParaRPr lang="zh-CN" altLang="en-US"/>
          </a:p>
        </p:txBody>
      </p:sp>
      <p:sp>
        <p:nvSpPr>
          <p:cNvPr id="3" name="文本框 2"/>
          <p:cNvSpPr txBox="1"/>
          <p:nvPr/>
        </p:nvSpPr>
        <p:spPr>
          <a:xfrm>
            <a:off x="407670" y="2277110"/>
            <a:ext cx="11282045" cy="2030095"/>
          </a:xfrm>
          <a:prstGeom prst="rect">
            <a:avLst/>
          </a:prstGeom>
          <a:noFill/>
        </p:spPr>
        <p:txBody>
          <a:bodyPr wrap="square" rtlCol="0" anchor="t">
            <a:spAutoFit/>
          </a:bodyPr>
          <a:p>
            <a:r>
              <a:rPr lang="zh-CN" altLang="en-US" b="1"/>
              <a:t>如何获得每个维度的异常度量</a:t>
            </a:r>
            <a:endParaRPr lang="zh-CN" altLang="en-US" b="1"/>
          </a:p>
          <a:p>
            <a:endParaRPr lang="zh-CN" altLang="en-US"/>
          </a:p>
          <a:p>
            <a:r>
              <a:rPr lang="zh-CN" altLang="en-US"/>
              <a:t>TranAD模型通过focus score-based（焦点得分） self-conditioning（自我调节）和multi-head attention（多头注意力</a:t>
            </a:r>
            <a:r>
              <a:rPr lang="zh-CN" altLang="en-US"/>
              <a:t>机制）等技术提取多模态特征，并可输出各个维度的异常类输出。算法通过计算每个维度的anomaly scores，根据设置的阈值来判定该维度是否异常。若任意一个维度的anomaly score超过阈值，则认为该时刻异常。文献还介绍了TranAD模型的可解释性，如Figure 3展示了模型对数据的attention weights和focus scores的可视化效果，这些可视化结果有助于解释模型如何检测异常.</a:t>
            </a:r>
            <a:endParaRPr lang="zh-CN" altLang="en-US"/>
          </a:p>
        </p:txBody>
      </p:sp>
      <p:sp>
        <p:nvSpPr>
          <p:cNvPr id="4" name="文本框 3"/>
          <p:cNvSpPr txBox="1"/>
          <p:nvPr/>
        </p:nvSpPr>
        <p:spPr>
          <a:xfrm>
            <a:off x="695325" y="260350"/>
            <a:ext cx="10017125" cy="2030095"/>
          </a:xfrm>
          <a:prstGeom prst="rect">
            <a:avLst/>
          </a:prstGeom>
          <a:noFill/>
        </p:spPr>
        <p:txBody>
          <a:bodyPr wrap="square" rtlCol="0" anchor="t">
            <a:spAutoFit/>
          </a:bodyPr>
          <a:p>
            <a:r>
              <a:rPr lang="zh-CN" altLang="en-US" b="1"/>
              <a:t>既然TranAD在进行异常检测时输出的是整体维度有一个异常标记，而不是每个输入维度都有0，1异常标记，那么是怎么确定是哪个维度出现了异常呢</a:t>
            </a:r>
            <a:endParaRPr lang="zh-CN" altLang="en-US" b="1"/>
          </a:p>
          <a:p>
            <a:endParaRPr lang="zh-CN" altLang="en-US"/>
          </a:p>
          <a:p>
            <a:r>
              <a:rPr lang="zh-CN" altLang="en-US"/>
              <a:t>根据文档中的描述[6]TranAD在每个维度上计算异常度量（anomaly score），</a:t>
            </a:r>
            <a:r>
              <a:rPr lang="zh-CN" altLang="en-US" b="1"/>
              <a:t>如果某个维度的异常度量值超过了一定的阈值（使用Peak Over Threshold方法）</a:t>
            </a:r>
            <a:r>
              <a:rPr lang="zh-CN" altLang="en-US"/>
              <a:t>，就认为这个维度上出现了异常（</a:t>
            </a:r>
            <a:r>
              <a:rPr lang="zh-CN" altLang="en-US">
                <a:solidFill>
                  <a:srgbClr val="FF0000"/>
                </a:solidFill>
              </a:rPr>
              <a:t>所以输出是一个滑动窗口的异常值）</a:t>
            </a:r>
            <a:r>
              <a:rPr lang="zh-CN" altLang="en-US"/>
              <a:t>将其标记为1。因此，可以通过异常度量值来确定出现异常的具体维度。</a:t>
            </a:r>
            <a:endParaRPr lang="zh-CN" alt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27760" y="2637155"/>
            <a:ext cx="10128885" cy="1198880"/>
          </a:xfrm>
          <a:prstGeom prst="rect">
            <a:avLst/>
          </a:prstGeom>
          <a:noFill/>
        </p:spPr>
        <p:txBody>
          <a:bodyPr wrap="square" rtlCol="0" anchor="t">
            <a:spAutoFit/>
          </a:bodyPr>
          <a:p>
            <a:r>
              <a:rPr lang="zh-CN" altLang="en-US" b="1"/>
              <a:t>在TranAD模型中使用多头注意力机制有什么用</a:t>
            </a:r>
            <a:endParaRPr lang="zh-CN" altLang="en-US" b="1"/>
          </a:p>
          <a:p>
            <a:endParaRPr lang="zh-CN" altLang="en-US"/>
          </a:p>
          <a:p>
            <a:r>
              <a:rPr lang="zh-CN" altLang="en-US"/>
              <a:t>在TranAD模型中，使用多头注意力机制可以同时关注多个模态，使其更适合于处理多个相互关联的异常行为，并提高异常检测性能[9]。此外，该机制还可以帮助模型更好地捕捉长期趋势[8]。</a:t>
            </a:r>
            <a:endParaRPr lang="zh-CN" altLang="en-US"/>
          </a:p>
        </p:txBody>
      </p:sp>
      <p:sp>
        <p:nvSpPr>
          <p:cNvPr id="3" name="文本框 2"/>
          <p:cNvSpPr txBox="1"/>
          <p:nvPr/>
        </p:nvSpPr>
        <p:spPr>
          <a:xfrm>
            <a:off x="1055370" y="548640"/>
            <a:ext cx="10583545" cy="1753235"/>
          </a:xfrm>
          <a:prstGeom prst="rect">
            <a:avLst/>
          </a:prstGeom>
          <a:noFill/>
        </p:spPr>
        <p:txBody>
          <a:bodyPr wrap="square" rtlCol="0" anchor="t">
            <a:spAutoFit/>
          </a:bodyPr>
          <a:p>
            <a:r>
              <a:rPr lang="zh-CN" altLang="en-US" b="1"/>
              <a:t>多头注意力机制是什么</a:t>
            </a:r>
            <a:endParaRPr lang="zh-CN" altLang="en-US" b="1"/>
          </a:p>
          <a:p>
            <a:endParaRPr lang="zh-CN" altLang="en-US"/>
          </a:p>
          <a:p>
            <a:r>
              <a:rPr lang="zh-CN" altLang="en-US"/>
              <a:t>多头注意力机制是指利用多个头部来关注不同的表示子空间，在不同的位置上联合关注序列中的各种信息。具体来说，输入矩阵会分别经过多个 feed-forward 层，得到 Q_i、K_i 和 V_i，然后通过 scaled-dot product attention 得到注意力权重，从而将矩阵 V 压缩为更小的表示形式，以便进行下游的神经网络操作。这个过程也被称为 Multi-Head Self Attention。</a:t>
            </a:r>
            <a:endParaRPr lang="zh-C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32" name="矩形 31"/>
          <p:cNvSpPr/>
          <p:nvPr/>
        </p:nvSpPr>
        <p:spPr>
          <a:xfrm>
            <a:off x="3143250" y="1485265"/>
            <a:ext cx="6078220" cy="4464685"/>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p:txBody>
      </p:sp>
      <p:sp>
        <p:nvSpPr>
          <p:cNvPr id="33" name="矩形 32"/>
          <p:cNvSpPr/>
          <p:nvPr/>
        </p:nvSpPr>
        <p:spPr>
          <a:xfrm>
            <a:off x="3719830" y="2209800"/>
            <a:ext cx="5199380" cy="3138170"/>
          </a:xfrm>
          <a:prstGeom prst="rect">
            <a:avLst/>
          </a:prstGeom>
        </p:spPr>
        <p:txBody>
          <a:bodyPr wrap="square">
            <a:spAutoFit/>
          </a:bodyPr>
          <a:lstStyle/>
          <a:p>
            <a:pPr algn="ctr">
              <a:lnSpc>
                <a:spcPct val="150000"/>
              </a:lnSpc>
            </a:pPr>
            <a:r>
              <a:rPr lang="zh-CN" altLang="en-US">
                <a:sym typeface="+mn-ea"/>
              </a:rPr>
              <a:t>多变量时间序列数据的异常检测与诊断对于现代工业应用具有重要意义，由于</a:t>
            </a:r>
            <a:r>
              <a:rPr lang="zh-CN" altLang="en-US" sz="2000" b="1">
                <a:sym typeface="+mn-ea"/>
              </a:rPr>
              <a:t>缺乏异常标签</a:t>
            </a:r>
            <a:r>
              <a:rPr lang="zh-CN" altLang="en-US">
                <a:sym typeface="+mn-ea"/>
              </a:rPr>
              <a:t>、</a:t>
            </a:r>
            <a:r>
              <a:rPr lang="zh-CN" altLang="en-US" sz="2000" b="1">
                <a:sym typeface="+mn-ea"/>
              </a:rPr>
              <a:t>高数据波动性</a:t>
            </a:r>
            <a:r>
              <a:rPr lang="zh-CN" altLang="en-US">
                <a:sym typeface="+mn-ea"/>
              </a:rPr>
              <a:t>以及</a:t>
            </a:r>
            <a:r>
              <a:rPr lang="zh-CN" altLang="en-US" sz="2000" b="1">
                <a:sym typeface="+mn-ea"/>
              </a:rPr>
              <a:t>现代应用中对超低推理时间的需求</a:t>
            </a:r>
            <a:r>
              <a:rPr lang="zh-CN" altLang="en-US">
                <a:sym typeface="+mn-ea"/>
              </a:rPr>
              <a:t>。</a:t>
            </a:r>
            <a:r>
              <a:rPr lang="zh-CN" altLang="en-US">
                <a:sym typeface="+mn-ea"/>
              </a:rPr>
              <a:t>因此建立一个系统，能够快速，准确地查明异常观测是一个具有挑战性的问题。</a:t>
            </a:r>
            <a:r>
              <a:rPr lang="zh-CN" altLang="en-US">
                <a:sym typeface="+mn-ea"/>
              </a:rPr>
              <a:t>尽管最近开发了用于异常检测的深度学习方法，但只有少数方法可以解决所有这些挑战。</a:t>
            </a:r>
            <a:endParaRPr lang="en-US" altLang="zh-CN">
              <a:solidFill>
                <a:schemeClr val="tx1">
                  <a:lumMod val="95000"/>
                  <a:lumOff val="5000"/>
                </a:schemeClr>
              </a:solidFill>
              <a:latin typeface="思源黑体 CN Normal"/>
              <a:ea typeface="微软雅黑" panose="020B0503020204020204" pitchFamily="34" charset="-122"/>
            </a:endParaRPr>
          </a:p>
        </p:txBody>
      </p:sp>
      <p:sp>
        <p:nvSpPr>
          <p:cNvPr id="2" name="矩形: 圆角 1"/>
          <p:cNvSpPr/>
          <p:nvPr/>
        </p:nvSpPr>
        <p:spPr>
          <a:xfrm>
            <a:off x="4439920" y="1268730"/>
            <a:ext cx="3876040" cy="718185"/>
          </a:xfrm>
          <a:prstGeom prst="round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p:txBody>
      </p:sp>
      <p:sp>
        <p:nvSpPr>
          <p:cNvPr id="35" name="矩形 34"/>
          <p:cNvSpPr/>
          <p:nvPr/>
        </p:nvSpPr>
        <p:spPr>
          <a:xfrm>
            <a:off x="4530725" y="1412875"/>
            <a:ext cx="3695065" cy="460375"/>
          </a:xfrm>
          <a:prstGeom prst="rect">
            <a:avLst/>
          </a:prstGeom>
          <a:noFill/>
        </p:spPr>
        <p:txBody>
          <a:bodyPr wrap="square" rtlCol="0">
            <a:spAutoFit/>
          </a:bodyPr>
          <a:lstStyle/>
          <a:p>
            <a:pPr algn="ctr"/>
            <a:r>
              <a:rPr lang="zh-CN" altLang="en-US" sz="2400" b="1">
                <a:solidFill>
                  <a:schemeClr val="bg1"/>
                </a:solidFill>
                <a:latin typeface="思源黑体 CN Normal"/>
                <a:ea typeface="微软雅黑" panose="020B0503020204020204" pitchFamily="34" charset="-122"/>
              </a:rPr>
              <a:t>研究背景及</a:t>
            </a:r>
            <a:r>
              <a:rPr lang="zh-CN" altLang="en-US" sz="2400" b="1">
                <a:solidFill>
                  <a:schemeClr val="bg1"/>
                </a:solidFill>
                <a:latin typeface="思源黑体 CN Normal"/>
                <a:ea typeface="微软雅黑" panose="020B0503020204020204" pitchFamily="34" charset="-122"/>
              </a:rPr>
              <a:t>意义</a:t>
            </a:r>
            <a:endParaRPr lang="zh-CN" altLang="en-US" sz="2400" b="1">
              <a:solidFill>
                <a:schemeClr val="bg1"/>
              </a:solidFill>
              <a:latin typeface="思源黑体 CN Normal"/>
              <a:ea typeface="微软雅黑" panose="020B0503020204020204" pitchFamily="34" charset="-122"/>
            </a:endParaRPr>
          </a:p>
        </p:txBody>
      </p:sp>
      <p:sp>
        <p:nvSpPr>
          <p:cNvPr id="41" name="椭圆 21"/>
          <p:cNvSpPr/>
          <p:nvPr/>
        </p:nvSpPr>
        <p:spPr>
          <a:xfrm>
            <a:off x="588908" y="417391"/>
            <a:ext cx="621956" cy="621958"/>
          </a:xfrm>
          <a:prstGeom prst="ellipse">
            <a:avLst/>
          </a:prstGeom>
          <a:solidFill>
            <a:srgbClr val="1B44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42" name="矩形 23"/>
          <p:cNvSpPr/>
          <p:nvPr/>
        </p:nvSpPr>
        <p:spPr>
          <a:xfrm>
            <a:off x="1287320" y="332656"/>
            <a:ext cx="10569319" cy="732252"/>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zh-CN" altLang="en-US" sz="2400">
                <a:solidFill>
                  <a:srgbClr val="1C4372"/>
                </a:solidFill>
                <a:latin typeface="思源等宽 N"/>
                <a:ea typeface="微软雅黑" panose="020B0503020204020204" pitchFamily="34" charset="-122"/>
              </a:rPr>
              <a:t>研究背景及</a:t>
            </a:r>
            <a:r>
              <a:rPr lang="zh-CN" altLang="en-US" sz="2400">
                <a:solidFill>
                  <a:srgbClr val="1C4372"/>
                </a:solidFill>
                <a:latin typeface="思源等宽 N"/>
                <a:ea typeface="微软雅黑" panose="020B0503020204020204" pitchFamily="34" charset="-122"/>
              </a:rPr>
              <a:t>意义</a:t>
            </a:r>
            <a:endParaRPr lang="zh-CN" altLang="en-US" sz="2400">
              <a:solidFill>
                <a:srgbClr val="1C4372"/>
              </a:solidFill>
              <a:latin typeface="思源等宽 N"/>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rLst="">
                                      <p:cBhvr>
                                        <p:cTn id="7" dur="500"/>
                                        <p:tgtEl>
                                          <p:spTgt spid="32"/>
                                        </p:tgtEl>
                                      </p:cBhvr>
                                    </p:animEffect>
                                  </p:childTnLst>
                                </p:cTn>
                              </p:par>
                            </p:childTnLst>
                          </p:cTn>
                        </p:par>
                        <p:par>
                          <p:cTn id="8" fill="hold">
                            <p:stCondLst>
                              <p:cond delay="500"/>
                            </p:stCondLst>
                            <p:childTnLst>
                              <p:par>
                                <p:cTn id="9" presetID="22" presetClass="entr" presetSubtype="8" fill="hold" grpId="2"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rLst="">
                                      <p:cBhvr>
                                        <p:cTn id="11" dur="500"/>
                                        <p:tgtEl>
                                          <p:spTgt spid="35"/>
                                        </p:tgtEl>
                                      </p:cBhvr>
                                    </p:animEffect>
                                  </p:childTnLst>
                                </p:cTn>
                              </p:par>
                            </p:childTnLst>
                          </p:cTn>
                        </p:par>
                        <p:par>
                          <p:cTn id="12" fill="hold">
                            <p:stCondLst>
                              <p:cond delay="1000"/>
                            </p:stCondLst>
                            <p:childTnLst>
                              <p:par>
                                <p:cTn id="13" presetID="22" presetClass="entr" presetSubtype="1" fill="hold" grpId="1"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up)" prLst="">
                                      <p:cBhvr>
                                        <p:cTn id="1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advAuto="0"/>
      <p:bldP spid="33" grpId="1" advAuto="0"/>
      <p:bldP spid="35" grpId="2"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grpSp>
        <p:nvGrpSpPr>
          <p:cNvPr id="2" name="组合 1"/>
          <p:cNvGrpSpPr/>
          <p:nvPr/>
        </p:nvGrpSpPr>
        <p:grpSpPr>
          <a:xfrm rot="16200000">
            <a:off x="656905" y="1629096"/>
            <a:ext cx="2808514" cy="3599808"/>
            <a:chOff x="5047737" y="219528"/>
            <a:chExt cx="2086286" cy="2674094"/>
          </a:xfrm>
        </p:grpSpPr>
        <p:sp>
          <p:nvSpPr>
            <p:cNvPr id="12" name="矩形: 圆顶角 11"/>
            <p:cNvSpPr/>
            <p:nvPr/>
          </p:nvSpPr>
          <p:spPr>
            <a:xfrm rot="10800000">
              <a:off x="5047737" y="219528"/>
              <a:ext cx="2086286" cy="2674094"/>
            </a:xfrm>
            <a:prstGeom prst="round2SameRect">
              <a:avLst>
                <a:gd name="adj1" fmla="val 50000"/>
                <a:gd name="adj2" fmla="val 0"/>
              </a:avLst>
            </a:prstGeom>
            <a:solidFill>
              <a:srgbClr val="1C4372"/>
            </a:solidFill>
            <a:ln>
              <a:noFill/>
            </a:ln>
            <a:effectLst>
              <a:outerShdw blurRad="50800" dist="38100" dir="16200000" sx="99000" sy="99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grpSp>
          <p:nvGrpSpPr>
            <p:cNvPr id="13" name="组合 12"/>
            <p:cNvGrpSpPr/>
            <p:nvPr/>
          </p:nvGrpSpPr>
          <p:grpSpPr>
            <a:xfrm>
              <a:off x="5342280" y="1140465"/>
              <a:ext cx="1528882" cy="1531978"/>
              <a:chOff x="10176134" y="157468"/>
              <a:chExt cx="1773386" cy="1776980"/>
            </a:xfrm>
            <a:solidFill>
              <a:schemeClr val="bg1"/>
            </a:solidFill>
            <a:effectLst/>
          </p:grpSpPr>
          <p:sp>
            <p:nvSpPr>
              <p:cNvPr id="21" name="椭圆 80"/>
              <p:cNvSpPr/>
              <p:nvPr/>
            </p:nvSpPr>
            <p:spPr>
              <a:xfrm>
                <a:off x="10176134" y="157468"/>
                <a:ext cx="1773386" cy="1776980"/>
              </a:xfrm>
              <a:prstGeom prst="ellipse">
                <a:avLst/>
              </a:prstGeom>
              <a:grpFill/>
              <a:ln w="25400" cap="flat" cmpd="sng" algn="ctr">
                <a:noFill/>
                <a:prstDash val="solid"/>
              </a:ln>
              <a:effectLst>
                <a:innerShdw blurRad="63500" dist="25400" dir="18660000">
                  <a:prstClr val="black">
                    <a:alpha val="35000"/>
                  </a:prstClr>
                </a:innerShdw>
              </a:effectLst>
            </p:spPr>
            <p:txBody>
              <a:bodyPr anchor="ctr"/>
              <a:lstStyle>
                <a:defPPr>
                  <a:defRPr lang="zh-CN"/>
                </a:defPPr>
                <a:lvl1pPr marL="0" algn="l" defTabSz="914400" rtl="0" eaLnBrk="0" latinLnBrk="0" hangingPunct="0">
                  <a:defRPr sz="1800" kern="1200">
                    <a:solidFill>
                      <a:schemeClr val="tx1"/>
                    </a:solidFill>
                    <a:latin typeface="Arial" panose="020B0604020202020204" pitchFamily="34" charset="0"/>
                    <a:ea typeface="宋体" pitchFamily="2" charset="-122"/>
                    <a:cs typeface="+mn-cs"/>
                  </a:defRPr>
                </a:lvl1pPr>
                <a:lvl2pPr marL="742950" indent="-285750" algn="l" defTabSz="914400" rtl="0" eaLnBrk="0" latinLnBrk="0" hangingPunct="0">
                  <a:defRPr sz="1800" kern="1200">
                    <a:solidFill>
                      <a:schemeClr val="tx1"/>
                    </a:solidFill>
                    <a:latin typeface="Arial" panose="020B0604020202020204" pitchFamily="34" charset="0"/>
                    <a:ea typeface="宋体" pitchFamily="2" charset="-122"/>
                    <a:cs typeface="+mn-cs"/>
                  </a:defRPr>
                </a:lvl2pPr>
                <a:lvl3pPr marL="1143000" indent="-228600" algn="l" defTabSz="914400" rtl="0" eaLnBrk="0" latinLnBrk="0" hangingPunct="0">
                  <a:defRPr sz="1800" kern="1200">
                    <a:solidFill>
                      <a:schemeClr val="tx1"/>
                    </a:solidFill>
                    <a:latin typeface="Arial" panose="020B0604020202020204" pitchFamily="34" charset="0"/>
                    <a:ea typeface="宋体" pitchFamily="2" charset="-122"/>
                    <a:cs typeface="+mn-cs"/>
                  </a:defRPr>
                </a:lvl3pPr>
                <a:lvl4pPr marL="1600200" indent="-228600" algn="l" defTabSz="914400" rtl="0" eaLnBrk="0" latinLnBrk="0" hangingPunct="0">
                  <a:defRPr sz="1800" kern="1200">
                    <a:solidFill>
                      <a:schemeClr val="tx1"/>
                    </a:solidFill>
                    <a:latin typeface="Arial" panose="020B0604020202020204" pitchFamily="34" charset="0"/>
                    <a:ea typeface="宋体" pitchFamily="2" charset="-122"/>
                    <a:cs typeface="+mn-cs"/>
                  </a:defRPr>
                </a:lvl4pPr>
                <a:lvl5pPr marL="2057400" indent="-228600" algn="l" defTabSz="914400" rtl="0" eaLnBrk="0" latinLnBrk="0" hangingPunct="0">
                  <a:defRPr sz="1800" kern="1200">
                    <a:solidFill>
                      <a:schemeClr val="tx1"/>
                    </a:solidFill>
                    <a:latin typeface="Arial" panose="020B0604020202020204" pitchFamily="34" charset="0"/>
                    <a:ea typeface="宋体" pitchFamily="2" charset="-122"/>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itchFamily="2" charset="-122"/>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itchFamily="2" charset="-122"/>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itchFamily="2" charset="-122"/>
                    <a:cs typeface="+mn-cs"/>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p:txBody>
          </p:sp>
          <p:grpSp>
            <p:nvGrpSpPr>
              <p:cNvPr id="15" name="组合 14"/>
              <p:cNvGrpSpPr/>
              <p:nvPr/>
            </p:nvGrpSpPr>
            <p:grpSpPr>
              <a:xfrm>
                <a:off x="10638670" y="749095"/>
                <a:ext cx="823442" cy="585626"/>
                <a:chOff x="1743075" y="720725"/>
                <a:chExt cx="5573713" cy="3963988"/>
              </a:xfrm>
              <a:grpFill/>
            </p:grpSpPr>
            <p:sp>
              <p:nvSpPr>
                <p:cNvPr id="16" name="Freeform 27"/>
                <p:cNvSpPr/>
                <p:nvPr/>
              </p:nvSpPr>
              <p:spPr>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17" name="Freeform 28"/>
                <p:cNvSpPr/>
                <p:nvPr/>
              </p:nvSpPr>
              <p:spPr>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18" name="Freeform 29"/>
                <p:cNvSpPr/>
                <p:nvPr/>
              </p:nvSpPr>
              <p:spPr>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19" name="Freeform 30"/>
                <p:cNvSpPr/>
                <p:nvPr/>
              </p:nvSpPr>
              <p:spPr>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grpSp>
        </p:grpSp>
      </p:grpSp>
      <p:sp>
        <p:nvSpPr>
          <p:cNvPr id="36" name="文本框 35"/>
          <p:cNvSpPr txBox="1"/>
          <p:nvPr/>
        </p:nvSpPr>
        <p:spPr>
          <a:xfrm>
            <a:off x="1232722" y="2644170"/>
            <a:ext cx="2684346" cy="1556035"/>
          </a:xfrm>
          <a:prstGeom prst="rect">
            <a:avLst/>
          </a:prstGeom>
          <a:noFill/>
          <a:ln>
            <a:noFill/>
          </a:ln>
        </p:spPr>
        <p:txBody>
          <a:bodyPr wrap="square" rtlCol="0">
            <a:normAutofit/>
          </a:bodyPr>
          <a:lstStyle>
            <a:defPPr>
              <a:defRPr lang="zh-CN"/>
            </a:defPPr>
            <a:lvl1pPr marL="0" algn="ctr" defTabSz="914400" rtl="0" eaLnBrk="1" latinLnBrk="0" hangingPunct="1">
              <a:defRPr sz="6000" b="1" kern="1200">
                <a:blipFill dpi="0" rotWithShape="1">
                  <a:blip r:embed="rId1"/>
                  <a:srcRect/>
                  <a:stretch>
                    <a:fillRect/>
                  </a:stretch>
                </a:blip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stStyle>
          <a:p>
            <a:r>
              <a:rPr lang="en-US" altLang="zh-CN" sz="8800" b="0">
                <a:solidFill>
                  <a:srgbClr val="1C4372"/>
                </a:solidFill>
                <a:latin typeface="思源黑体 CN Normal"/>
                <a:ea typeface="微软雅黑" panose="020B0503020204020204" pitchFamily="34" charset="-122"/>
                <a:cs typeface="Arial" panose="020B0604020202020204" pitchFamily="34" charset="0"/>
              </a:rPr>
              <a:t>2</a:t>
            </a:r>
            <a:endParaRPr lang="en-US" altLang="zh-CN" sz="8800" b="0">
              <a:solidFill>
                <a:srgbClr val="1C4372"/>
              </a:solidFill>
              <a:latin typeface="思源黑体 CN Normal"/>
              <a:ea typeface="微软雅黑" panose="020B0503020204020204" pitchFamily="34" charset="-122"/>
              <a:cs typeface="Arial" panose="020B0604020202020204" pitchFamily="34" charset="0"/>
            </a:endParaRPr>
          </a:p>
        </p:txBody>
      </p:sp>
      <p:sp>
        <p:nvSpPr>
          <p:cNvPr id="37" name="矩形 36"/>
          <p:cNvSpPr/>
          <p:nvPr/>
        </p:nvSpPr>
        <p:spPr>
          <a:xfrm>
            <a:off x="4655840" y="2176749"/>
            <a:ext cx="6035157" cy="2404379"/>
          </a:xfrm>
          <a:prstGeom prst="rect">
            <a:avLst/>
          </a:prstGeom>
        </p:spPr>
        <p:txBody>
          <a:bodyPr wrap="square" anchor="ctr">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zh-CN" altLang="en-US" sz="4800">
                <a:solidFill>
                  <a:srgbClr val="1C4372"/>
                </a:solidFill>
                <a:latin typeface="思源等宽 N"/>
                <a:ea typeface="微软雅黑" panose="020B0503020204020204" pitchFamily="34" charset="-122"/>
              </a:rPr>
              <a:t>现有方法</a:t>
            </a:r>
            <a:r>
              <a:rPr lang="zh-CN" altLang="en-US" sz="4800">
                <a:solidFill>
                  <a:srgbClr val="1C4372"/>
                </a:solidFill>
                <a:latin typeface="思源等宽 N"/>
                <a:ea typeface="微软雅黑" panose="020B0503020204020204" pitchFamily="34" charset="-122"/>
              </a:rPr>
              <a:t>以及存在的</a:t>
            </a:r>
            <a:r>
              <a:rPr lang="zh-CN" altLang="en-US" sz="4800">
                <a:solidFill>
                  <a:srgbClr val="1C4372"/>
                </a:solidFill>
                <a:latin typeface="思源等宽 N"/>
                <a:ea typeface="微软雅黑" panose="020B0503020204020204" pitchFamily="34" charset="-122"/>
              </a:rPr>
              <a:t>问题</a:t>
            </a:r>
            <a:endParaRPr lang="zh-CN" altLang="en-US" sz="4800">
              <a:solidFill>
                <a:srgbClr val="1C4372"/>
              </a:solidFill>
              <a:latin typeface="思源等宽 N"/>
              <a:ea typeface="微软雅黑" panose="020B0503020204020204" pitchFamily="34" charset="-122"/>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48" name="淘宝网Chenying0907出品 36"/>
          <p:cNvSpPr/>
          <p:nvPr/>
        </p:nvSpPr>
        <p:spPr>
          <a:xfrm>
            <a:off x="1559859" y="1916969"/>
            <a:ext cx="9376918" cy="4246245"/>
          </a:xfrm>
          <a:prstGeom prst="rect">
            <a:avLst/>
          </a:prstGeom>
        </p:spPr>
        <p:txBody>
          <a:bodyPr wrap="square" anchor="ctr">
            <a:spAutoFit/>
          </a:bodyPr>
          <a:lstStyle/>
          <a:p>
            <a:pPr>
              <a:lnSpc>
                <a:spcPct val="150000"/>
              </a:lnSpc>
              <a:defRPr/>
            </a:pPr>
            <a:endParaRPr kumimoji="1" lang="zh-CN" altLang="en-US"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a:p>
            <a:pPr algn="l">
              <a:lnSpc>
                <a:spcPct val="150000"/>
              </a:lnSpc>
              <a:buClrTx/>
              <a:buSzTx/>
              <a:buFontTx/>
              <a:defRPr/>
            </a:pPr>
            <a:r>
              <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（1）k均值聚类、支持向量机（SVM）或回归模型来对时间序列分布进行建模。（2）</a:t>
            </a:r>
            <a:r>
              <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使用小波理论或各种信号变换方法，如希尔伯特变换。</a:t>
            </a:r>
            <a:endPar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a:p>
            <a:pPr algn="l">
              <a:lnSpc>
                <a:spcPct val="150000"/>
              </a:lnSpc>
              <a:buClrTx/>
              <a:buSzTx/>
              <a:buFontTx/>
              <a:defRPr/>
            </a:pPr>
            <a:r>
              <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a:t>
            </a:r>
            <a:r>
              <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3）主成分分析（PCA），过程回归或隐马尔可夫链来建模时间序列数据。</a:t>
            </a:r>
            <a:endPar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a:p>
            <a:pPr algn="l">
              <a:lnSpc>
                <a:spcPct val="150000"/>
              </a:lnSpc>
              <a:buClrTx/>
              <a:buSzTx/>
              <a:buFontTx/>
              <a:defRPr/>
            </a:pPr>
            <a:r>
              <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a:t>
            </a:r>
            <a:r>
              <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4）GraphAn技术将时间序列输入转换为图形，并使用图形距离度量来检测离群值。</a:t>
            </a:r>
            <a:endPar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a:p>
            <a:pPr algn="l">
              <a:lnSpc>
                <a:spcPct val="150000"/>
              </a:lnSpc>
              <a:buClrTx/>
              <a:buSzTx/>
              <a:buFontTx/>
              <a:defRPr/>
            </a:pPr>
            <a:r>
              <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（5）隔离森林，使用多个隔离树的集合，这些隔离树递归地划分特征空间以进行离群值检测。</a:t>
            </a:r>
            <a:endPar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a:p>
            <a:pPr>
              <a:lnSpc>
                <a:spcPct val="150000"/>
              </a:lnSpc>
              <a:defRPr/>
            </a:pPr>
            <a:endParaRPr kumimoji="1" lang="zh-CN" altLang="en-US"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p:txBody>
      </p:sp>
      <p:sp>
        <p:nvSpPr>
          <p:cNvPr id="54" name="椭圆 21"/>
          <p:cNvSpPr/>
          <p:nvPr/>
        </p:nvSpPr>
        <p:spPr>
          <a:xfrm>
            <a:off x="588908" y="417391"/>
            <a:ext cx="621956" cy="621958"/>
          </a:xfrm>
          <a:prstGeom prst="ellipse">
            <a:avLst/>
          </a:prstGeom>
          <a:solidFill>
            <a:srgbClr val="1B44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55" name="矩形 23"/>
          <p:cNvSpPr/>
          <p:nvPr/>
        </p:nvSpPr>
        <p:spPr>
          <a:xfrm>
            <a:off x="1287320" y="332656"/>
            <a:ext cx="10569319" cy="732252"/>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zh-CN" altLang="en-US" sz="2400">
                <a:solidFill>
                  <a:srgbClr val="1C4372"/>
                </a:solidFill>
                <a:latin typeface="思源等宽 N"/>
                <a:ea typeface="微软雅黑" panose="020B0503020204020204" pitchFamily="34" charset="-122"/>
              </a:rPr>
              <a:t>现有方法以及存在的问题（经典</a:t>
            </a:r>
            <a:r>
              <a:rPr lang="zh-CN" altLang="en-US" sz="2400">
                <a:solidFill>
                  <a:srgbClr val="1C4372"/>
                </a:solidFill>
                <a:latin typeface="思源等宽 N"/>
                <a:ea typeface="微软雅黑" panose="020B0503020204020204" pitchFamily="34" charset="-122"/>
              </a:rPr>
              <a:t>技术）</a:t>
            </a:r>
            <a:endParaRPr lang="zh-CN" altLang="en-US" sz="2400">
              <a:solidFill>
                <a:srgbClr val="1C4372"/>
              </a:solidFill>
              <a:latin typeface="思源等宽 N"/>
              <a:ea typeface="微软雅黑" panose="020B0503020204020204" pitchFamily="34" charset="-122"/>
            </a:endParaRPr>
          </a:p>
        </p:txBody>
      </p:sp>
      <p:sp>
        <p:nvSpPr>
          <p:cNvPr id="3" name="圆角淘宝网Chenying0907出品 39"/>
          <p:cNvSpPr/>
          <p:nvPr/>
        </p:nvSpPr>
        <p:spPr>
          <a:xfrm>
            <a:off x="1287145" y="2462530"/>
            <a:ext cx="116205" cy="3185160"/>
          </a:xfrm>
          <a:prstGeom prst="roundRect">
            <a:avLst>
              <a:gd name="adj" fmla="val 50000"/>
            </a:avLst>
          </a:prstGeom>
          <a:solidFill>
            <a:srgbClr val="1C43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p/>
        </p:txBody>
      </p:sp>
      <p:sp>
        <p:nvSpPr>
          <p:cNvPr id="28" name="矩形 27"/>
          <p:cNvSpPr/>
          <p:nvPr/>
        </p:nvSpPr>
        <p:spPr>
          <a:xfrm>
            <a:off x="1703705" y="1196975"/>
            <a:ext cx="9333230" cy="801370"/>
          </a:xfrm>
          <a:prstGeom prst="rect">
            <a:avLst/>
          </a:prstGeom>
          <a:solidFill>
            <a:srgbClr val="1C4372"/>
          </a:solidFill>
          <a:ln w="9525"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
        </p:txBody>
      </p:sp>
      <p:sp>
        <p:nvSpPr>
          <p:cNvPr id="38" name="TextBox 18"/>
          <p:cNvSpPr txBox="1"/>
          <p:nvPr/>
        </p:nvSpPr>
        <p:spPr>
          <a:xfrm>
            <a:off x="5160052" y="1257947"/>
            <a:ext cx="2364835" cy="706755"/>
          </a:xfrm>
          <a:prstGeom prst="rect">
            <a:avLst/>
          </a:prstGeom>
          <a:noFill/>
        </p:spPr>
        <p:txBody>
          <a:bodyPr wrap="square" rtlCol="0" anchor="ctr">
            <a:spAutoFit/>
          </a:bodyPr>
          <a:p>
            <a:pPr algn="ctr" fontAlgn="base">
              <a:spcBef>
                <a:spcPct val="0"/>
              </a:spcBef>
              <a:spcAft>
                <a:spcPct val="0"/>
              </a:spcAft>
              <a:buFont typeface="Arial" panose="020B0604020202020204" pitchFamily="34" charset="0"/>
              <a:buNone/>
            </a:pPr>
            <a:r>
              <a:rPr lang="zh-CN" altLang="en-US" sz="4000">
                <a:solidFill>
                  <a:srgbClr val="FFFFFF"/>
                </a:solidFill>
                <a:latin typeface="思源黑体 CN Normal"/>
                <a:ea typeface="微软雅黑"/>
              </a:rPr>
              <a:t>经典技术</a:t>
            </a:r>
            <a:endParaRPr lang="zh-CN" altLang="en-US" sz="4000">
              <a:solidFill>
                <a:srgbClr val="FFFFFF"/>
              </a:solidFill>
              <a:latin typeface="思源黑体 CN Normal"/>
              <a:ea typeface="微软雅黑"/>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1+#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1"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rLs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dvAuto="0"/>
      <p:bldP spid="3" grpId="1" bldLvl="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50" name="圆角淘宝网Chenying0907出品 39"/>
          <p:cNvSpPr/>
          <p:nvPr/>
        </p:nvSpPr>
        <p:spPr>
          <a:xfrm>
            <a:off x="1287145" y="1417320"/>
            <a:ext cx="84455" cy="1698625"/>
          </a:xfrm>
          <a:prstGeom prst="roundRect">
            <a:avLst>
              <a:gd name="adj" fmla="val 50000"/>
            </a:avLst>
          </a:prstGeom>
          <a:solidFill>
            <a:srgbClr val="1C43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lstStyle/>
          <a:p/>
        </p:txBody>
      </p:sp>
      <p:sp>
        <p:nvSpPr>
          <p:cNvPr id="54" name="椭圆 21"/>
          <p:cNvSpPr/>
          <p:nvPr/>
        </p:nvSpPr>
        <p:spPr>
          <a:xfrm>
            <a:off x="588908" y="417391"/>
            <a:ext cx="621956" cy="621958"/>
          </a:xfrm>
          <a:prstGeom prst="ellipse">
            <a:avLst/>
          </a:prstGeom>
          <a:solidFill>
            <a:srgbClr val="1B44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55" name="矩形 23"/>
          <p:cNvSpPr/>
          <p:nvPr/>
        </p:nvSpPr>
        <p:spPr>
          <a:xfrm>
            <a:off x="1287320" y="332656"/>
            <a:ext cx="10569319" cy="732252"/>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zh-CN" altLang="en-US" sz="2400">
                <a:solidFill>
                  <a:srgbClr val="1C4372"/>
                </a:solidFill>
                <a:latin typeface="思源等宽 N"/>
                <a:ea typeface="微软雅黑" panose="020B0503020204020204" pitchFamily="34" charset="-122"/>
              </a:rPr>
              <a:t>现有方法以及存在的问题（</a:t>
            </a:r>
            <a:r>
              <a:rPr lang="zh-CN" altLang="en-US" sz="2400">
                <a:solidFill>
                  <a:srgbClr val="1C4372"/>
                </a:solidFill>
                <a:latin typeface="思源等宽 N"/>
                <a:ea typeface="微软雅黑" panose="020B0503020204020204" pitchFamily="34" charset="-122"/>
              </a:rPr>
              <a:t>经典技术）</a:t>
            </a:r>
            <a:endParaRPr lang="zh-CN" altLang="en-US" sz="2400">
              <a:solidFill>
                <a:srgbClr val="1C4372"/>
              </a:solidFill>
              <a:latin typeface="思源等宽 N"/>
              <a:ea typeface="微软雅黑" panose="020B0503020204020204" pitchFamily="34" charset="-122"/>
            </a:endParaRPr>
          </a:p>
        </p:txBody>
      </p:sp>
      <p:sp>
        <p:nvSpPr>
          <p:cNvPr id="2" name="淘宝网Chenying0907出品 36"/>
          <p:cNvSpPr/>
          <p:nvPr/>
        </p:nvSpPr>
        <p:spPr>
          <a:xfrm>
            <a:off x="1601769" y="1413414"/>
            <a:ext cx="9376918" cy="553085"/>
          </a:xfrm>
          <a:prstGeom prst="rect">
            <a:avLst/>
          </a:prstGeom>
        </p:spPr>
        <p:txBody>
          <a:bodyPr wrap="square" anchor="ctr">
            <a:spAutoFit/>
          </a:bodyPr>
          <a:p>
            <a:pPr>
              <a:lnSpc>
                <a:spcPct val="150000"/>
              </a:lnSpc>
              <a:defRPr/>
            </a:pPr>
            <a:r>
              <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经典方法最后使用自回归积分移动平均（ARIMA）的变体来建模和检测异常行为</a:t>
            </a:r>
            <a:endPar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p:txBody>
      </p:sp>
      <p:sp>
        <p:nvSpPr>
          <p:cNvPr id="4" name="淘宝网Chenying0907出品 36"/>
          <p:cNvSpPr/>
          <p:nvPr/>
        </p:nvSpPr>
        <p:spPr>
          <a:xfrm>
            <a:off x="1601769" y="1881726"/>
            <a:ext cx="9376918" cy="1014730"/>
          </a:xfrm>
          <a:prstGeom prst="rect">
            <a:avLst/>
          </a:prstGeom>
        </p:spPr>
        <p:txBody>
          <a:bodyPr wrap="square" anchor="ctr">
            <a:spAutoFit/>
          </a:bodyPr>
          <a:lstStyle/>
          <a:p>
            <a:pPr>
              <a:lnSpc>
                <a:spcPct val="150000"/>
              </a:lnSpc>
              <a:defRPr/>
            </a:pPr>
            <a:r>
              <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然而，基于自回归的方法</a:t>
            </a:r>
            <a:r>
              <a:rPr kumimoji="1" lang="zh-CN" altLang="en-US"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很少用于高阶多变量时间序列中的异常检测，因为它们不能有效地捕获易变时间序列。</a:t>
            </a:r>
            <a:endParaRPr kumimoji="1" lang="zh-CN" altLang="en-US"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p:txBody>
      </p:sp>
      <p:sp>
        <p:nvSpPr>
          <p:cNvPr id="8" name="淘宝网Chenying0907出品 36"/>
          <p:cNvSpPr/>
          <p:nvPr/>
        </p:nvSpPr>
        <p:spPr>
          <a:xfrm>
            <a:off x="1631614" y="3588289"/>
            <a:ext cx="9376918" cy="553085"/>
          </a:xfrm>
          <a:prstGeom prst="rect">
            <a:avLst/>
          </a:prstGeom>
        </p:spPr>
        <p:txBody>
          <a:bodyPr wrap="square" anchor="ctr">
            <a:spAutoFit/>
          </a:bodyPr>
          <a:p>
            <a:pPr>
              <a:lnSpc>
                <a:spcPct val="150000"/>
              </a:lnSpc>
              <a:defRPr/>
            </a:pPr>
            <a:endParaRPr kumimoji="1" lang="zh-CN" altLang="en-US"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animEffect transition="in" filter="fade" prLst="">
                                      <p:cBhvr>
                                        <p:cTn id="9" dur="500"/>
                                        <p:tgtEl>
                                          <p:spTgt spid="50"/>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1" bldLvl="0" animBg="1" advAuto="0"/>
      <p:bldP spid="2" grpId="0" advAuto="0"/>
      <p:bldP spid="4" grpId="0" advAuto="0"/>
      <p:bldP spid="8" grpId="0" advAuto="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54" name="椭圆 21"/>
          <p:cNvSpPr/>
          <p:nvPr/>
        </p:nvSpPr>
        <p:spPr>
          <a:xfrm>
            <a:off x="588908" y="417391"/>
            <a:ext cx="621956" cy="621958"/>
          </a:xfrm>
          <a:prstGeom prst="ellipse">
            <a:avLst/>
          </a:prstGeom>
          <a:solidFill>
            <a:srgbClr val="1B44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55" name="矩形 23"/>
          <p:cNvSpPr/>
          <p:nvPr/>
        </p:nvSpPr>
        <p:spPr>
          <a:xfrm>
            <a:off x="1287320" y="332656"/>
            <a:ext cx="10569319" cy="732252"/>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zh-CN" altLang="en-US" sz="2400">
                <a:solidFill>
                  <a:srgbClr val="1C4372"/>
                </a:solidFill>
                <a:latin typeface="思源等宽 N"/>
                <a:ea typeface="微软雅黑" panose="020B0503020204020204" pitchFamily="34" charset="-122"/>
              </a:rPr>
              <a:t>现有方法以及存在的问题（</a:t>
            </a:r>
            <a:r>
              <a:rPr lang="zh-CN" altLang="en-US" sz="2400">
                <a:solidFill>
                  <a:srgbClr val="1C4372"/>
                </a:solidFill>
                <a:latin typeface="思源等宽 N"/>
                <a:ea typeface="微软雅黑" panose="020B0503020204020204" pitchFamily="34" charset="-122"/>
              </a:rPr>
              <a:t>经典技术）</a:t>
            </a:r>
            <a:endParaRPr lang="zh-CN" altLang="en-US" sz="2400">
              <a:solidFill>
                <a:srgbClr val="1C4372"/>
              </a:solidFill>
              <a:latin typeface="思源等宽 N"/>
              <a:ea typeface="微软雅黑" panose="020B0503020204020204" pitchFamily="34" charset="-122"/>
            </a:endParaRPr>
          </a:p>
        </p:txBody>
      </p:sp>
      <p:sp>
        <p:nvSpPr>
          <p:cNvPr id="7" name="圆角淘宝网Chenying0907出品 39"/>
          <p:cNvSpPr/>
          <p:nvPr/>
        </p:nvSpPr>
        <p:spPr>
          <a:xfrm>
            <a:off x="1287145" y="1628775"/>
            <a:ext cx="84455" cy="1698625"/>
          </a:xfrm>
          <a:prstGeom prst="roundRect">
            <a:avLst>
              <a:gd name="adj" fmla="val 50000"/>
            </a:avLst>
          </a:prstGeom>
          <a:solidFill>
            <a:srgbClr val="1C43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p/>
        </p:txBody>
      </p:sp>
      <p:sp>
        <p:nvSpPr>
          <p:cNvPr id="8" name="淘宝网Chenying0907出品 36"/>
          <p:cNvSpPr/>
          <p:nvPr/>
        </p:nvSpPr>
        <p:spPr>
          <a:xfrm>
            <a:off x="1631614" y="1788064"/>
            <a:ext cx="9376918" cy="553085"/>
          </a:xfrm>
          <a:prstGeom prst="rect">
            <a:avLst/>
          </a:prstGeom>
        </p:spPr>
        <p:txBody>
          <a:bodyPr wrap="square" anchor="ctr">
            <a:spAutoFit/>
          </a:bodyPr>
          <a:p>
            <a:pPr>
              <a:lnSpc>
                <a:spcPct val="150000"/>
              </a:lnSpc>
              <a:defRPr/>
            </a:pPr>
            <a:endParaRPr kumimoji="1" lang="zh-CN" altLang="en-US"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p:txBody>
      </p:sp>
      <p:sp>
        <p:nvSpPr>
          <p:cNvPr id="9" name="淘宝网Chenying0907出品 36"/>
          <p:cNvSpPr/>
          <p:nvPr/>
        </p:nvSpPr>
        <p:spPr>
          <a:xfrm>
            <a:off x="1631614" y="1643918"/>
            <a:ext cx="9376918" cy="1476375"/>
          </a:xfrm>
          <a:prstGeom prst="rect">
            <a:avLst/>
          </a:prstGeom>
        </p:spPr>
        <p:txBody>
          <a:bodyPr wrap="square" anchor="ctr">
            <a:spAutoFit/>
          </a:bodyPr>
          <a:lstStyle/>
          <a:p>
            <a:pPr>
              <a:lnSpc>
                <a:spcPct val="150000"/>
              </a:lnSpc>
              <a:defRPr/>
            </a:pPr>
            <a:r>
              <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时间序列不一致：是最近提出的另一种故障预测方法，时间序列不一致是指最不寻常的时间序列子序列，即子序列，其与相同时间序列中的所有其他子序列最大不同。方法的子类使用</a:t>
            </a:r>
            <a:r>
              <a:rPr kumimoji="1" lang="zh-CN" altLang="en-US"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矩阵分析</a:t>
            </a:r>
            <a:r>
              <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或其变体，通过检测时间序列不一致来发现异常和基序。</a:t>
            </a:r>
            <a:endPar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p:txBody>
      </p:sp>
      <p:sp>
        <p:nvSpPr>
          <p:cNvPr id="3" name="圆角淘宝网Chenying0907出品 39"/>
          <p:cNvSpPr/>
          <p:nvPr/>
        </p:nvSpPr>
        <p:spPr>
          <a:xfrm>
            <a:off x="1287145" y="3629660"/>
            <a:ext cx="85090" cy="1816100"/>
          </a:xfrm>
          <a:prstGeom prst="roundRect">
            <a:avLst>
              <a:gd name="adj" fmla="val 50000"/>
            </a:avLst>
          </a:prstGeom>
          <a:solidFill>
            <a:srgbClr val="1C43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p/>
        </p:txBody>
      </p:sp>
      <p:sp>
        <p:nvSpPr>
          <p:cNvPr id="5" name="淘宝网Chenying0907出品 36"/>
          <p:cNvSpPr/>
          <p:nvPr/>
        </p:nvSpPr>
        <p:spPr>
          <a:xfrm>
            <a:off x="1631614" y="3788949"/>
            <a:ext cx="9376918" cy="553085"/>
          </a:xfrm>
          <a:prstGeom prst="rect">
            <a:avLst/>
          </a:prstGeom>
        </p:spPr>
        <p:txBody>
          <a:bodyPr wrap="square" anchor="ctr">
            <a:spAutoFit/>
          </a:bodyPr>
          <a:p>
            <a:pPr>
              <a:lnSpc>
                <a:spcPct val="150000"/>
              </a:lnSpc>
              <a:defRPr/>
            </a:pPr>
            <a:endParaRPr kumimoji="1" lang="zh-CN" altLang="en-US"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p:txBody>
      </p:sp>
      <p:sp>
        <p:nvSpPr>
          <p:cNvPr id="6" name="淘宝网Chenying0907出品 36"/>
          <p:cNvSpPr/>
          <p:nvPr/>
        </p:nvSpPr>
        <p:spPr>
          <a:xfrm>
            <a:off x="1775759" y="3788948"/>
            <a:ext cx="9376918" cy="1476375"/>
          </a:xfrm>
          <a:prstGeom prst="rect">
            <a:avLst/>
          </a:prstGeom>
        </p:spPr>
        <p:txBody>
          <a:bodyPr wrap="square" anchor="ctr">
            <a:spAutoFit/>
          </a:bodyPr>
          <a:p>
            <a:pPr>
              <a:lnSpc>
                <a:spcPct val="150000"/>
              </a:lnSpc>
              <a:defRPr/>
            </a:pPr>
            <a:r>
              <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MERLIN ：通过迭代比较不同长度的子序列与其紧邻序列，使用无参数版本的时间序列不一致发现。MERLIN被认为是最先进的低开销的不一</a:t>
            </a:r>
            <a:r>
              <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致发现方法;因此，在实验中被视为基线之一。</a:t>
            </a:r>
            <a:endPar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rLst="">
                                      <p:cBhvr>
                                        <p:cTn id="9" dur="500"/>
                                        <p:tgtEl>
                                          <p:spTgt spid="7"/>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53" presetClass="entr" presetSubtype="16" fill="hold" grpId="1"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animEffect transition="in" filter="fade" prLst="">
                                      <p:cBhvr>
                                        <p:cTn id="25" dur="500"/>
                                        <p:tgtEl>
                                          <p:spTgt spid="3"/>
                                        </p:tgtEl>
                                      </p:cBhvr>
                                    </p:animEffect>
                                  </p:childTnLst>
                                </p:cTn>
                              </p:par>
                            </p:childTnLst>
                          </p:cTn>
                        </p:par>
                        <p:par>
                          <p:cTn id="26" fill="hold">
                            <p:stCondLst>
                              <p:cond delay="2000"/>
                            </p:stCondLst>
                            <p:childTnLst>
                              <p:par>
                                <p:cTn id="27" presetID="2" presetClass="entr" presetSubtype="2"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2" presetClass="entr" presetSubtype="2"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1+#ppt_w/2"/>
                                          </p:val>
                                        </p:tav>
                                        <p:tav tm="100000">
                                          <p:val>
                                            <p:strVal val="#ppt_x"/>
                                          </p:val>
                                        </p:tav>
                                      </p:tavLst>
                                    </p:anim>
                                    <p:anim calcmode="lin" valueType="num">
                                      <p:cBhvr additive="base">
                                        <p:cTn id="3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bldLvl="0" animBg="1" advAuto="0"/>
      <p:bldP spid="8" grpId="0" advAuto="0"/>
      <p:bldP spid="9" grpId="0" advAuto="0"/>
      <p:bldP spid="3" grpId="1" bldLvl="0" animBg="1" advAuto="0"/>
      <p:bldP spid="5" grpId="0" advAuto="0"/>
      <p:bldP spid="6" grpId="0" advAuto="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48" name="淘宝网Chenying0907出品 36"/>
          <p:cNvSpPr/>
          <p:nvPr/>
        </p:nvSpPr>
        <p:spPr>
          <a:xfrm>
            <a:off x="1559859" y="2075401"/>
            <a:ext cx="9376918" cy="1014730"/>
          </a:xfrm>
          <a:prstGeom prst="rect">
            <a:avLst/>
          </a:prstGeom>
        </p:spPr>
        <p:txBody>
          <a:bodyPr wrap="square" anchor="ctr">
            <a:spAutoFit/>
          </a:bodyPr>
          <a:lstStyle/>
          <a:p>
            <a:pPr>
              <a:lnSpc>
                <a:spcPct val="150000"/>
              </a:lnSpc>
              <a:defRPr/>
            </a:pPr>
            <a:r>
              <a:rPr kumimoji="1" lang="en-US" altLang="zh-CN"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LSTM-NDT</a:t>
            </a:r>
            <a:r>
              <a:rPr kumimoji="1" lang="zh-CN" altLang="en-US"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（非参数动态预估阀值）：</a:t>
            </a:r>
            <a:r>
              <a:rPr kumimoji="1" lang="en-US" altLang="zh-CN"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LSTM</a:t>
            </a:r>
            <a:r>
              <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作为一个递归模型，这种模型在许多情况下，对于长的输入序列来说，训练起来</a:t>
            </a:r>
            <a:r>
              <a:rPr kumimoji="1" lang="zh-CN" altLang="en-US"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缓慢且昂贵。数据有噪声时，</a:t>
            </a:r>
            <a:r>
              <a:rPr kumimoji="1" lang="zh-CN" altLang="en-US"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效率低下。</a:t>
            </a:r>
            <a:endParaRPr kumimoji="1" lang="zh-CN" altLang="en-US"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p:txBody>
      </p:sp>
      <p:sp>
        <p:nvSpPr>
          <p:cNvPr id="50" name="圆角淘宝网Chenying0907出品 39"/>
          <p:cNvSpPr/>
          <p:nvPr/>
        </p:nvSpPr>
        <p:spPr>
          <a:xfrm>
            <a:off x="1245540" y="2142837"/>
            <a:ext cx="83084" cy="911719"/>
          </a:xfrm>
          <a:prstGeom prst="roundRect">
            <a:avLst>
              <a:gd name="adj" fmla="val 50000"/>
            </a:avLst>
          </a:prstGeom>
          <a:solidFill>
            <a:srgbClr val="1C43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lstStyle/>
          <a:p/>
        </p:txBody>
      </p:sp>
      <p:sp>
        <p:nvSpPr>
          <p:cNvPr id="54" name="椭圆 21"/>
          <p:cNvSpPr/>
          <p:nvPr/>
        </p:nvSpPr>
        <p:spPr>
          <a:xfrm>
            <a:off x="588908" y="417391"/>
            <a:ext cx="621956" cy="621958"/>
          </a:xfrm>
          <a:prstGeom prst="ellipse">
            <a:avLst/>
          </a:prstGeom>
          <a:solidFill>
            <a:srgbClr val="1B44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a:cs typeface="+mn-cs"/>
              </a:defRPr>
            </a:lvl9pPr>
          </a:lstStyle>
          <a:p/>
        </p:txBody>
      </p:sp>
      <p:sp>
        <p:nvSpPr>
          <p:cNvPr id="55" name="矩形 23"/>
          <p:cNvSpPr/>
          <p:nvPr/>
        </p:nvSpPr>
        <p:spPr>
          <a:xfrm>
            <a:off x="1287320" y="332656"/>
            <a:ext cx="10569319" cy="732252"/>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75000"/>
              </a:lnSpc>
            </a:pPr>
            <a:r>
              <a:rPr lang="zh-CN" altLang="en-US" sz="2400">
                <a:solidFill>
                  <a:srgbClr val="1C4372"/>
                </a:solidFill>
                <a:latin typeface="思源等宽 N"/>
                <a:ea typeface="微软雅黑" panose="020B0503020204020204" pitchFamily="34" charset="-122"/>
              </a:rPr>
              <a:t>现有方法以及存在的问题（深度学习</a:t>
            </a:r>
            <a:r>
              <a:rPr lang="zh-CN" altLang="en-US" sz="2400">
                <a:solidFill>
                  <a:srgbClr val="1C4372"/>
                </a:solidFill>
                <a:latin typeface="思源等宽 N"/>
                <a:ea typeface="微软雅黑" panose="020B0503020204020204" pitchFamily="34" charset="-122"/>
              </a:rPr>
              <a:t>方法）</a:t>
            </a:r>
            <a:endParaRPr lang="zh-CN" altLang="en-US" sz="2400">
              <a:solidFill>
                <a:srgbClr val="1C4372"/>
              </a:solidFill>
              <a:latin typeface="思源等宽 N"/>
              <a:ea typeface="微软雅黑" panose="020B0503020204020204" pitchFamily="34" charset="-122"/>
            </a:endParaRPr>
          </a:p>
        </p:txBody>
      </p:sp>
      <p:sp>
        <p:nvSpPr>
          <p:cNvPr id="2" name="淘宝网Chenying0907出品 36"/>
          <p:cNvSpPr/>
          <p:nvPr/>
        </p:nvSpPr>
        <p:spPr>
          <a:xfrm>
            <a:off x="1559859" y="3201256"/>
            <a:ext cx="9376918" cy="1014730"/>
          </a:xfrm>
          <a:prstGeom prst="rect">
            <a:avLst/>
          </a:prstGeom>
        </p:spPr>
        <p:txBody>
          <a:bodyPr wrap="square" anchor="ctr">
            <a:spAutoFit/>
          </a:bodyPr>
          <a:p>
            <a:pPr>
              <a:lnSpc>
                <a:spcPct val="150000"/>
              </a:lnSpc>
              <a:defRPr/>
            </a:pPr>
            <a:r>
              <a:rPr kumimoji="1" lang="zh-CN" altLang="en-US"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DAGMM方法：</a:t>
            </a:r>
            <a:r>
              <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使用深度自动编码高斯混合模型进行特征空间的降维，并使用递归网络进行时间建模</a:t>
            </a:r>
            <a:r>
              <a:rPr kumimoji="1" lang="zh-CN" altLang="en-US"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。然而，它仍然很慢，无法明确地利用模式间的相关性。</a:t>
            </a:r>
            <a:endParaRPr kumimoji="1" lang="zh-CN" altLang="en-US"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p:txBody>
      </p:sp>
      <p:sp>
        <p:nvSpPr>
          <p:cNvPr id="3" name="圆角淘宝网Chenying0907出品 39"/>
          <p:cNvSpPr/>
          <p:nvPr/>
        </p:nvSpPr>
        <p:spPr>
          <a:xfrm>
            <a:off x="1245540" y="3268692"/>
            <a:ext cx="83084" cy="911719"/>
          </a:xfrm>
          <a:prstGeom prst="roundRect">
            <a:avLst>
              <a:gd name="adj" fmla="val 50000"/>
            </a:avLst>
          </a:prstGeom>
          <a:solidFill>
            <a:srgbClr val="1C43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p/>
        </p:txBody>
      </p:sp>
      <p:sp>
        <p:nvSpPr>
          <p:cNvPr id="4" name="淘宝网Chenying0907出品 36"/>
          <p:cNvSpPr/>
          <p:nvPr/>
        </p:nvSpPr>
        <p:spPr>
          <a:xfrm>
            <a:off x="1559859" y="4308061"/>
            <a:ext cx="9376918" cy="1014730"/>
          </a:xfrm>
          <a:prstGeom prst="rect">
            <a:avLst/>
          </a:prstGeom>
        </p:spPr>
        <p:txBody>
          <a:bodyPr wrap="square" anchor="ctr">
            <a:spAutoFit/>
          </a:bodyPr>
          <a:lstStyle/>
          <a:p>
            <a:pPr>
              <a:lnSpc>
                <a:spcPct val="150000"/>
              </a:lnSpc>
              <a:defRPr/>
            </a:pPr>
            <a:r>
              <a:rPr kumimoji="1" lang="zh-CN" altLang="en-US"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MAD-GAN方法：</a:t>
            </a:r>
            <a:r>
              <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是一种基于生成对抗网络（GAN）的异常检测方法，是学习数据的潜在分布，并且通过比较生成的样本和原始数据样本之间的差异来检测异常。</a:t>
            </a:r>
            <a:endParaRPr kumimoji="1" lang="zh-CN" altLang="en-US"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p:txBody>
      </p:sp>
      <p:sp>
        <p:nvSpPr>
          <p:cNvPr id="5" name="圆角淘宝网Chenying0907出品 39"/>
          <p:cNvSpPr/>
          <p:nvPr/>
        </p:nvSpPr>
        <p:spPr>
          <a:xfrm>
            <a:off x="1252220" y="4375785"/>
            <a:ext cx="76200" cy="2108200"/>
          </a:xfrm>
          <a:prstGeom prst="roundRect">
            <a:avLst>
              <a:gd name="adj" fmla="val 50000"/>
            </a:avLst>
          </a:prstGeom>
          <a:solidFill>
            <a:srgbClr val="1C43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lstStyle/>
          <a:p/>
        </p:txBody>
      </p:sp>
      <p:sp>
        <p:nvSpPr>
          <p:cNvPr id="6" name="淘宝网Chenying0907出品 36"/>
          <p:cNvSpPr/>
          <p:nvPr/>
        </p:nvSpPr>
        <p:spPr>
          <a:xfrm>
            <a:off x="1559859" y="5157374"/>
            <a:ext cx="9376918" cy="1476375"/>
          </a:xfrm>
          <a:prstGeom prst="rect">
            <a:avLst/>
          </a:prstGeom>
        </p:spPr>
        <p:txBody>
          <a:bodyPr wrap="square" anchor="ctr">
            <a:spAutoFit/>
          </a:bodyPr>
          <a:lstStyle/>
          <a:p>
            <a:pPr>
              <a:lnSpc>
                <a:spcPct val="150000"/>
              </a:lnSpc>
              <a:defRPr/>
            </a:pPr>
            <a:r>
              <a:rPr kumimoji="1" lang="zh-CN" altLang="en-US" sz="200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使用具有时间序列窗口的深度神经网络作为更准确预测的输入。然而，随着输入变得更加数据密集，</a:t>
            </a:r>
            <a:r>
              <a:rPr kumimoji="1" lang="zh-CN" altLang="en-US"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小的恒定大小的窗口输入限制了这种模型的检测性能，这是由于给予模型的</a:t>
            </a:r>
            <a:r>
              <a:rPr kumimoji="1" lang="zh-CN" altLang="en-US"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是受限的局部上下文信息。</a:t>
            </a:r>
            <a:endParaRPr kumimoji="1" lang="zh-CN" altLang="en-US" sz="2000" b="1">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p:txBody>
      </p:sp>
      <p:sp>
        <p:nvSpPr>
          <p:cNvPr id="28" name="矩形 27"/>
          <p:cNvSpPr/>
          <p:nvPr/>
        </p:nvSpPr>
        <p:spPr>
          <a:xfrm>
            <a:off x="1559560" y="1162685"/>
            <a:ext cx="9333230" cy="801370"/>
          </a:xfrm>
          <a:prstGeom prst="rect">
            <a:avLst/>
          </a:prstGeom>
          <a:solidFill>
            <a:srgbClr val="1C4372"/>
          </a:solidFill>
          <a:ln w="9525"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
        </p:txBody>
      </p:sp>
      <p:sp>
        <p:nvSpPr>
          <p:cNvPr id="38" name="TextBox 18"/>
          <p:cNvSpPr txBox="1"/>
          <p:nvPr/>
        </p:nvSpPr>
        <p:spPr>
          <a:xfrm>
            <a:off x="3935730" y="1216343"/>
            <a:ext cx="4420870" cy="706755"/>
          </a:xfrm>
          <a:prstGeom prst="rect">
            <a:avLst/>
          </a:prstGeom>
          <a:noFill/>
        </p:spPr>
        <p:txBody>
          <a:bodyPr wrap="square" rtlCol="0" anchor="ctr">
            <a:spAutoFit/>
          </a:bodyPr>
          <a:p>
            <a:pPr algn="ctr" fontAlgn="base">
              <a:spcBef>
                <a:spcPct val="0"/>
              </a:spcBef>
              <a:spcAft>
                <a:spcPct val="0"/>
              </a:spcAft>
              <a:buFont typeface="Arial" panose="020B0604020202020204" pitchFamily="34" charset="0"/>
              <a:buNone/>
            </a:pPr>
            <a:r>
              <a:rPr lang="zh-CN" altLang="en-US" sz="4000">
                <a:solidFill>
                  <a:srgbClr val="FFFFFF"/>
                </a:solidFill>
                <a:latin typeface="思源黑体 CN Normal"/>
                <a:ea typeface="微软雅黑"/>
              </a:rPr>
              <a:t>深度学习</a:t>
            </a:r>
            <a:r>
              <a:rPr lang="zh-CN" altLang="en-US" sz="4000">
                <a:solidFill>
                  <a:srgbClr val="FFFFFF"/>
                </a:solidFill>
                <a:latin typeface="思源黑体 CN Normal"/>
                <a:ea typeface="微软雅黑"/>
              </a:rPr>
              <a:t>方法</a:t>
            </a:r>
            <a:endParaRPr lang="zh-CN" altLang="en-US" sz="4000">
              <a:solidFill>
                <a:srgbClr val="FFFFFF"/>
              </a:solidFill>
              <a:latin typeface="思源黑体 CN Normal"/>
              <a:ea typeface="微软雅黑"/>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animEffect transition="in" filter="fade" prLst="">
                                      <p:cBhvr>
                                        <p:cTn id="9" dur="500"/>
                                        <p:tgtEl>
                                          <p:spTgt spid="50"/>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 calcmode="lin" valueType="num">
                                      <p:cBhvr additive="base">
                                        <p:cTn id="13" dur="500" fill="hold"/>
                                        <p:tgtEl>
                                          <p:spTgt spid="48"/>
                                        </p:tgtEl>
                                        <p:attrNameLst>
                                          <p:attrName>ppt_x</p:attrName>
                                        </p:attrNameLst>
                                      </p:cBhvr>
                                      <p:tavLst>
                                        <p:tav tm="0">
                                          <p:val>
                                            <p:strVal val="1+#ppt_w/2"/>
                                          </p:val>
                                        </p:tav>
                                        <p:tav tm="100000">
                                          <p:val>
                                            <p:strVal val="#ppt_x"/>
                                          </p:val>
                                        </p:tav>
                                      </p:tavLst>
                                    </p:anim>
                                    <p:anim calcmode="lin" valueType="num">
                                      <p:cBhvr additive="base">
                                        <p:cTn id="14" dur="500" fill="hold"/>
                                        <p:tgtEl>
                                          <p:spTgt spid="48"/>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grpId="1"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rLst="">
                                      <p:cBhvr>
                                        <p:cTn id="20" dur="500"/>
                                        <p:tgtEl>
                                          <p:spTgt spid="3"/>
                                        </p:tgtEl>
                                      </p:cBhvr>
                                    </p:animEffect>
                                  </p:childTnLst>
                                </p:cTn>
                              </p:par>
                            </p:childTnLst>
                          </p:cTn>
                        </p:par>
                        <p:par>
                          <p:cTn id="21" fill="hold">
                            <p:stCondLst>
                              <p:cond delay="1500"/>
                            </p:stCondLst>
                            <p:childTnLst>
                              <p:par>
                                <p:cTn id="22" presetID="2" presetClass="entr" presetSubtype="2"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1+#ppt_w/2"/>
                                          </p:val>
                                        </p:tav>
                                        <p:tav tm="100000">
                                          <p:val>
                                            <p:strVal val="#ppt_x"/>
                                          </p:val>
                                        </p:tav>
                                      </p:tavLst>
                                    </p:anim>
                                    <p:anim calcmode="lin" valueType="num">
                                      <p:cBhvr additive="base">
                                        <p:cTn id="25" dur="50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53" presetClass="entr" presetSubtype="16" fill="hold" grpId="1"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rLst="">
                                      <p:cBhvr>
                                        <p:cTn id="31" dur="500"/>
                                        <p:tgtEl>
                                          <p:spTgt spid="5"/>
                                        </p:tgtEl>
                                      </p:cBhvr>
                                    </p:animEffect>
                                  </p:childTnLst>
                                </p:cTn>
                              </p:par>
                            </p:childTnLst>
                          </p:cTn>
                        </p:par>
                        <p:par>
                          <p:cTn id="32" fill="hold">
                            <p:stCondLst>
                              <p:cond delay="2500"/>
                            </p:stCondLst>
                            <p:childTnLst>
                              <p:par>
                                <p:cTn id="33" presetID="2" presetClass="entr" presetSubtype="2"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1+#ppt_w/2"/>
                                          </p:val>
                                        </p:tav>
                                        <p:tav tm="100000">
                                          <p:val>
                                            <p:strVal val="#ppt_x"/>
                                          </p:val>
                                        </p:tav>
                                      </p:tavLst>
                                    </p:anim>
                                    <p:anim calcmode="lin" valueType="num">
                                      <p:cBhvr additive="base">
                                        <p:cTn id="36" dur="500" fill="hold"/>
                                        <p:tgtEl>
                                          <p:spTgt spid="4"/>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2"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1+#ppt_w/2"/>
                                          </p:val>
                                        </p:tav>
                                        <p:tav tm="100000">
                                          <p:val>
                                            <p:strVal val="#ppt_x"/>
                                          </p:val>
                                        </p:tav>
                                      </p:tavLst>
                                    </p:anim>
                                    <p:anim calcmode="lin" valueType="num">
                                      <p:cBhvr additive="base">
                                        <p:cTn id="41"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dvAuto="0"/>
      <p:bldP spid="50" grpId="1" bldLvl="0" animBg="1" advAuto="0"/>
      <p:bldP spid="2" grpId="0" advAuto="0"/>
      <p:bldP spid="3" grpId="1" bldLvl="0" animBg="1" advAuto="0"/>
      <p:bldP spid="4" grpId="0" advAuto="0"/>
      <p:bldP spid="5" grpId="1" bldLvl="0" animBg="1" advAuto="0"/>
      <p:bldP spid="6" grpId="0" advAuto="0"/>
    </p:bldLst>
  </p:timing>
</p:sld>
</file>

<file path=ppt/tags/tag1.xml><?xml version="1.0" encoding="utf-8"?>
<p:tagLst xmlns:p="http://schemas.openxmlformats.org/presentationml/2006/main">
  <p:tag name="MH" val="20170729114257"/>
  <p:tag name="MH_LIBRARY" val="GRAPHIC"/>
  <p:tag name="MH_ORDER" val="1"/>
  <p:tag name="MH_TYPE" val="Other"/>
</p:tagLst>
</file>

<file path=ppt/tags/tag2.xml><?xml version="1.0" encoding="utf-8"?>
<p:tagLst xmlns:p="http://schemas.openxmlformats.org/presentationml/2006/main">
  <p:tag name="MH" val="20170729114257"/>
  <p:tag name="MH_LIBRARY" val="GRAPHIC"/>
  <p:tag name="MH_ORDER" val="1"/>
  <p:tag name="MH_TYPE" val="SubTitle"/>
</p:tagLst>
</file>

<file path=ppt/tags/tag3.xml><?xml version="1.0" encoding="utf-8"?>
<p:tagLst xmlns:p="http://schemas.openxmlformats.org/presentationml/2006/main">
  <p:tag name="MH" val="20170729114257"/>
  <p:tag name="MH_LIBRARY" val="GRAPHIC"/>
  <p:tag name="MH_ORDER" val="1"/>
  <p:tag name="MH_TYPE" val="Other"/>
</p:tagLst>
</file>

<file path=ppt/tags/tag4.xml><?xml version="1.0" encoding="utf-8"?>
<p:tagLst xmlns:p="http://schemas.openxmlformats.org/presentationml/2006/main">
  <p:tag name="MH" val="20170729114257"/>
  <p:tag name="MH_LIBRARY" val="GRAPHIC"/>
  <p:tag name="MH_ORDER" val="1"/>
  <p:tag name="MH_TYPE" val="SubTitl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tileRect/>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tileRect/>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tileRect/>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tileRect/>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tileRect/>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tileRect/>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5763</Words>
  <Application>WPS 文字</Application>
  <PresentationFormat>宽屏</PresentationFormat>
  <Paragraphs>279</Paragraphs>
  <Slides>32</Slides>
  <Notes>0</Notes>
  <HiddenSlides>0</HiddenSlides>
  <MMClips>0</MMClips>
  <ScaleCrop>false</ScaleCrop>
  <HeadingPairs>
    <vt:vector size="6" baseType="variant">
      <vt:variant>
        <vt:lpstr>已用的字体</vt:lpstr>
      </vt:variant>
      <vt:variant>
        <vt:i4>48</vt:i4>
      </vt:variant>
      <vt:variant>
        <vt:lpstr>主题</vt:lpstr>
      </vt:variant>
      <vt:variant>
        <vt:i4>2</vt:i4>
      </vt:variant>
      <vt:variant>
        <vt:lpstr>幻灯片标题</vt:lpstr>
      </vt:variant>
      <vt:variant>
        <vt:i4>32</vt:i4>
      </vt:variant>
    </vt:vector>
  </HeadingPairs>
  <TitlesOfParts>
    <vt:vector size="82" baseType="lpstr">
      <vt:lpstr>Arial</vt:lpstr>
      <vt:lpstr>宋体</vt:lpstr>
      <vt:lpstr>Wingdings</vt:lpstr>
      <vt:lpstr>微软雅黑</vt:lpstr>
      <vt:lpstr>汉仪旗黑</vt:lpstr>
      <vt:lpstr>思源等宽 N</vt:lpstr>
      <vt:lpstr>等线</vt:lpstr>
      <vt:lpstr>汉仪中等线KW</vt:lpstr>
      <vt:lpstr>Thonburi</vt:lpstr>
      <vt:lpstr>思源黑体 CN Normal</vt:lpstr>
      <vt:lpstr>汉仪书宋二KW</vt:lpstr>
      <vt:lpstr>汉仪中黑KW</vt:lpstr>
      <vt:lpstr>Impact</vt:lpstr>
      <vt:lpstr>Source Han Serif SC</vt:lpstr>
      <vt:lpstr>思源黑体 CN Normal</vt:lpstr>
      <vt:lpstr>等线</vt:lpstr>
      <vt:lpstr>微软雅黑</vt:lpstr>
      <vt:lpstr>Calibri</vt:lpstr>
      <vt:lpstr>Kontrapunkt Bob</vt:lpstr>
      <vt:lpstr>思源等宽 N</vt:lpstr>
      <vt:lpstr>Open Sans</vt:lpstr>
      <vt:lpstr>黑体</vt:lpstr>
      <vt:lpstr>微软雅黑 Light</vt:lpstr>
      <vt:lpstr>Helvetica Neue</vt:lpstr>
      <vt:lpstr>MS PGothic</vt:lpstr>
      <vt:lpstr>宋体-简</vt:lpstr>
      <vt:lpstr>方正尚酷简体</vt:lpstr>
      <vt:lpstr>仓耳渔阳体 W01</vt:lpstr>
      <vt:lpstr>Apple SD Gothic Neo</vt:lpstr>
      <vt:lpstr>Helvetica Neue</vt:lpstr>
      <vt:lpstr>宋体</vt:lpstr>
      <vt:lpstr>Arial Unicode MS</vt:lpstr>
      <vt:lpstr>苹方-简</vt:lpstr>
      <vt:lpstr>等线</vt:lpstr>
      <vt:lpstr>等线 Light</vt:lpstr>
      <vt:lpstr>Impact</vt:lpstr>
      <vt:lpstr>MS PGothic</vt:lpstr>
      <vt:lpstr>Source Han Serif SC</vt:lpstr>
      <vt:lpstr>微软雅黑</vt:lpstr>
      <vt:lpstr>微软雅黑 Light</vt:lpstr>
      <vt:lpstr>思源等宽 N</vt:lpstr>
      <vt:lpstr>思源黑体 CN Normal</vt:lpstr>
      <vt:lpstr>方正尚酷简体</vt:lpstr>
      <vt:lpstr>黑体</vt:lpstr>
      <vt:lpstr>Al Nile Regular</vt:lpstr>
      <vt:lpstr>Al Nile Bold</vt:lpstr>
      <vt:lpstr>BatangChe</vt:lpstr>
      <vt:lpstr>STIX Two Math</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从前慢</cp:lastModifiedBy>
  <cp:revision>14</cp:revision>
  <dcterms:created xsi:type="dcterms:W3CDTF">2023-05-31T05:57:07Z</dcterms:created>
  <dcterms:modified xsi:type="dcterms:W3CDTF">2023-05-31T05:57:07Z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9244F38D1957F1A484947564334D10E6</vt:lpwstr>
  </property>
  <property fmtid="{D5CDD505-2E9C-101B-9397-08002B2CF9AE}" pid="3" name="KSOProductBuildVer">
    <vt:lpwstr>2052-4.6.1.7467</vt:lpwstr>
  </property>
</Properties>
</file>