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88" r:id="rId4"/>
    <p:sldId id="262" r:id="rId5"/>
    <p:sldId id="261" r:id="rId6"/>
    <p:sldId id="266" r:id="rId7"/>
    <p:sldId id="265" r:id="rId8"/>
    <p:sldId id="267" r:id="rId9"/>
    <p:sldId id="282" r:id="rId10"/>
    <p:sldId id="280" r:id="rId11"/>
    <p:sldId id="290" r:id="rId12"/>
    <p:sldId id="285"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7D8878-08F1-4BEF-A280-A5B99DAEBD7D}">
          <p14:sldIdLst>
            <p14:sldId id="256"/>
            <p14:sldId id="259"/>
            <p14:sldId id="288"/>
            <p14:sldId id="262"/>
            <p14:sldId id="261"/>
            <p14:sldId id="266"/>
            <p14:sldId id="265"/>
            <p14:sldId id="267"/>
            <p14:sldId id="282"/>
            <p14:sldId id="280"/>
            <p14:sldId id="290"/>
            <p14:sldId id="285"/>
            <p14:sldId id="27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啸楠 王" initials="啸王" lastIdx="2" clrIdx="0">
    <p:extLst>
      <p:ext uri="{19B8F6BF-5375-455C-9EA6-DF929625EA0E}">
        <p15:presenceInfo xmlns:p15="http://schemas.microsoft.com/office/powerpoint/2012/main" userId="68a7ddf329d479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EA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49" autoAdjust="0"/>
  </p:normalViewPr>
  <p:slideViewPr>
    <p:cSldViewPr snapToGrid="0">
      <p:cViewPr varScale="1">
        <p:scale>
          <a:sx n="51" d="100"/>
          <a:sy n="51" d="100"/>
        </p:scale>
        <p:origin x="1476" y="78"/>
      </p:cViewPr>
      <p:guideLst/>
    </p:cSldViewPr>
  </p:slideViewPr>
  <p:notesTextViewPr>
    <p:cViewPr>
      <p:scale>
        <a:sx n="3" d="2"/>
        <a:sy n="3" d="2"/>
      </p:scale>
      <p:origin x="0" y="0"/>
    </p:cViewPr>
  </p:notesTextViewPr>
  <p:sorterViewPr>
    <p:cViewPr>
      <p:scale>
        <a:sx n="100" d="100"/>
        <a:sy n="100" d="100"/>
      </p:scale>
      <p:origin x="0" y="-52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啸楠 王" userId="68a7ddf329d47983" providerId="LiveId" clId="{159AE152-2AA5-474C-B4E7-0D9E68FF7D1F}"/>
    <pc:docChg chg="custSel modSld">
      <pc:chgData name="啸楠 王" userId="68a7ddf329d47983" providerId="LiveId" clId="{159AE152-2AA5-474C-B4E7-0D9E68FF7D1F}" dt="2023-07-25T07:16:02.107" v="12" actId="1076"/>
      <pc:docMkLst>
        <pc:docMk/>
      </pc:docMkLst>
      <pc:sldChg chg="addSp delSp modSp mod">
        <pc:chgData name="啸楠 王" userId="68a7ddf329d47983" providerId="LiveId" clId="{159AE152-2AA5-474C-B4E7-0D9E68FF7D1F}" dt="2023-07-25T07:15:16.387" v="5" actId="1076"/>
        <pc:sldMkLst>
          <pc:docMk/>
          <pc:sldMk cId="3847544802" sldId="265"/>
        </pc:sldMkLst>
        <pc:picChg chg="add del mod">
          <ac:chgData name="啸楠 王" userId="68a7ddf329d47983" providerId="LiveId" clId="{159AE152-2AA5-474C-B4E7-0D9E68FF7D1F}" dt="2023-07-25T07:15:10.713" v="2"/>
          <ac:picMkLst>
            <pc:docMk/>
            <pc:sldMk cId="3847544802" sldId="265"/>
            <ac:picMk id="3" creationId="{B54A2AD4-A00E-7E09-7A3E-106EBADFB124}"/>
          </ac:picMkLst>
        </pc:picChg>
        <pc:picChg chg="add mod">
          <ac:chgData name="啸楠 王" userId="68a7ddf329d47983" providerId="LiveId" clId="{159AE152-2AA5-474C-B4E7-0D9E68FF7D1F}" dt="2023-07-25T07:15:16.387" v="5" actId="1076"/>
          <ac:picMkLst>
            <pc:docMk/>
            <pc:sldMk cId="3847544802" sldId="265"/>
            <ac:picMk id="11" creationId="{D2681DA4-3EDD-43E4-E28A-CF3855627981}"/>
          </ac:picMkLst>
        </pc:picChg>
        <pc:picChg chg="del">
          <ac:chgData name="啸楠 王" userId="68a7ddf329d47983" providerId="LiveId" clId="{159AE152-2AA5-474C-B4E7-0D9E68FF7D1F}" dt="2023-07-25T07:14:33.733" v="0" actId="478"/>
          <ac:picMkLst>
            <pc:docMk/>
            <pc:sldMk cId="3847544802" sldId="265"/>
            <ac:picMk id="16" creationId="{8554035C-6606-7A83-A028-9F1DBA1F5169}"/>
          </ac:picMkLst>
        </pc:picChg>
      </pc:sldChg>
      <pc:sldChg chg="addSp delSp modSp mod">
        <pc:chgData name="啸楠 王" userId="68a7ddf329d47983" providerId="LiveId" clId="{159AE152-2AA5-474C-B4E7-0D9E68FF7D1F}" dt="2023-07-25T07:16:02.107" v="12" actId="1076"/>
        <pc:sldMkLst>
          <pc:docMk/>
          <pc:sldMk cId="2715965969" sldId="270"/>
        </pc:sldMkLst>
        <pc:picChg chg="del">
          <ac:chgData name="啸楠 王" userId="68a7ddf329d47983" providerId="LiveId" clId="{159AE152-2AA5-474C-B4E7-0D9E68FF7D1F}" dt="2023-07-25T07:15:51.517" v="6" actId="478"/>
          <ac:picMkLst>
            <pc:docMk/>
            <pc:sldMk cId="2715965969" sldId="270"/>
            <ac:picMk id="4" creationId="{95BF4A21-9198-88B8-249F-37E860F49DD1}"/>
          </ac:picMkLst>
        </pc:picChg>
        <pc:picChg chg="add mod">
          <ac:chgData name="啸楠 王" userId="68a7ddf329d47983" providerId="LiveId" clId="{159AE152-2AA5-474C-B4E7-0D9E68FF7D1F}" dt="2023-07-25T07:16:02.107" v="12" actId="1076"/>
          <ac:picMkLst>
            <pc:docMk/>
            <pc:sldMk cId="2715965969" sldId="270"/>
            <ac:picMk id="12" creationId="{E7FE3624-B995-7D1C-4607-45DBF07754C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04C89-D423-41E8-9283-DF0D69E310D3}" type="datetimeFigureOut">
              <a:rPr lang="zh-CN" altLang="en-US" smtClean="0"/>
              <a:t>2023/11/8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9C63A-2377-4103-B26E-131DF60C8181}" type="slidenum">
              <a:rPr lang="zh-CN" altLang="en-US" smtClean="0"/>
              <a:t>‹#›</a:t>
            </a:fld>
            <a:endParaRPr lang="zh-CN" altLang="en-US"/>
          </a:p>
        </p:txBody>
      </p:sp>
    </p:spTree>
    <p:extLst>
      <p:ext uri="{BB962C8B-B14F-4D97-AF65-F5344CB8AC3E}">
        <p14:creationId xmlns:p14="http://schemas.microsoft.com/office/powerpoint/2010/main" val="310038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csdn.net/so/search?q=%E5%BE%AA%E7%8E%AF%E7%A5%9E%E7%BB%8F%E7%BD%91%E7%BB%9C&amp;spm=1001.2101.3001.7020"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可解释性推荐的知识增强型图神经网络（</a:t>
            </a:r>
            <a:r>
              <a:rPr lang="en-US" altLang="zh-CN" b="0" i="0" dirty="0">
                <a:solidFill>
                  <a:srgbClr val="F73131"/>
                </a:solidFill>
                <a:effectLst/>
                <a:latin typeface="Arial" panose="020B0604020202020204" pitchFamily="34" charset="0"/>
              </a:rPr>
              <a:t>Eye Triple-E</a:t>
            </a:r>
            <a:r>
              <a:rPr lang="zh-CN" altLang="en-US" dirty="0"/>
              <a:t>）</a:t>
            </a:r>
          </a:p>
        </p:txBody>
      </p:sp>
      <p:sp>
        <p:nvSpPr>
          <p:cNvPr id="4" name="灯片编号占位符 3"/>
          <p:cNvSpPr>
            <a:spLocks noGrp="1"/>
          </p:cNvSpPr>
          <p:nvPr>
            <p:ph type="sldNum" sz="quarter" idx="5"/>
          </p:nvPr>
        </p:nvSpPr>
        <p:spPr/>
        <p:txBody>
          <a:bodyPr/>
          <a:lstStyle/>
          <a:p>
            <a:fld id="{1479C63A-2377-4103-B26E-131DF60C8181}" type="slidenum">
              <a:rPr lang="zh-CN" altLang="en-US" smtClean="0"/>
              <a:t>1</a:t>
            </a:fld>
            <a:endParaRPr lang="zh-CN" altLang="en-US"/>
          </a:p>
        </p:txBody>
      </p:sp>
    </p:spTree>
    <p:extLst>
      <p:ext uri="{BB962C8B-B14F-4D97-AF65-F5344CB8AC3E}">
        <p14:creationId xmlns:p14="http://schemas.microsoft.com/office/powerpoint/2010/main" val="737838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黑色是误差最小的最佳性能，下划线是 第二好的</a:t>
            </a:r>
            <a:endParaRPr lang="en-US" altLang="zh-CN" dirty="0"/>
          </a:p>
          <a:p>
            <a:r>
              <a:rPr lang="en-US" altLang="zh-CN" dirty="0"/>
              <a:t>MAE:</a:t>
            </a:r>
            <a:r>
              <a:rPr lang="zh-CN" altLang="en-US" dirty="0"/>
              <a:t>平均绝对值误差</a:t>
            </a:r>
            <a:endParaRPr lang="en-US" altLang="zh-CN" dirty="0"/>
          </a:p>
          <a:p>
            <a:r>
              <a:rPr lang="en-US" altLang="zh-CN" dirty="0"/>
              <a:t>RMSE:</a:t>
            </a:r>
            <a:r>
              <a:rPr lang="zh-CN" altLang="en-US" dirty="0"/>
              <a:t>均方根误差</a:t>
            </a:r>
          </a:p>
        </p:txBody>
      </p:sp>
      <p:sp>
        <p:nvSpPr>
          <p:cNvPr id="4" name="灯片编号占位符 3"/>
          <p:cNvSpPr>
            <a:spLocks noGrp="1"/>
          </p:cNvSpPr>
          <p:nvPr>
            <p:ph type="sldNum" sz="quarter" idx="5"/>
          </p:nvPr>
        </p:nvSpPr>
        <p:spPr/>
        <p:txBody>
          <a:bodyPr/>
          <a:lstStyle/>
          <a:p>
            <a:fld id="{1479C63A-2377-4103-B26E-131DF60C8181}" type="slidenum">
              <a:rPr lang="zh-CN" altLang="en-US" smtClean="0"/>
              <a:t>10</a:t>
            </a:fld>
            <a:endParaRPr lang="zh-CN" altLang="en-US"/>
          </a:p>
        </p:txBody>
      </p:sp>
    </p:spTree>
    <p:extLst>
      <p:ext uri="{BB962C8B-B14F-4D97-AF65-F5344CB8AC3E}">
        <p14:creationId xmlns:p14="http://schemas.microsoft.com/office/powerpoint/2010/main" val="2004746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黑色是误差最小的最佳性能，下划线是 第二好的</a:t>
            </a:r>
            <a:endParaRPr lang="en-US" altLang="zh-CN" dirty="0"/>
          </a:p>
          <a:p>
            <a:r>
              <a:rPr lang="en-US" altLang="zh-CN" dirty="0"/>
              <a:t>MAE:</a:t>
            </a:r>
            <a:r>
              <a:rPr lang="zh-CN" altLang="en-US" dirty="0"/>
              <a:t>平均绝对值误差</a:t>
            </a:r>
            <a:endParaRPr lang="en-US" altLang="zh-CN" dirty="0"/>
          </a:p>
          <a:p>
            <a:r>
              <a:rPr lang="en-US" altLang="zh-CN" dirty="0"/>
              <a:t>RMSE:</a:t>
            </a:r>
            <a:r>
              <a:rPr lang="zh-CN" altLang="en-US" dirty="0"/>
              <a:t>均方根误差</a:t>
            </a:r>
            <a:endParaRPr lang="en-US" altLang="zh-CN" dirty="0"/>
          </a:p>
          <a:p>
            <a:r>
              <a:rPr lang="en-US" altLang="zh-CN" dirty="0"/>
              <a:t>BERT</a:t>
            </a:r>
            <a:r>
              <a:rPr lang="zh-CN" altLang="en-US" dirty="0"/>
              <a:t>是语言模型，代替自己写得语言模型</a:t>
            </a:r>
            <a:endParaRPr lang="en-US" altLang="zh-CN" dirty="0"/>
          </a:p>
          <a:p>
            <a:r>
              <a:rPr lang="zh-CN" altLang="en-US" b="0" i="0">
                <a:solidFill>
                  <a:srgbClr val="000000"/>
                </a:solidFill>
                <a:effectLst/>
                <a:latin typeface="微软雅黑" panose="020B0503020204020204" pitchFamily="34" charset="-122"/>
                <a:ea typeface="微软雅黑" panose="020B0503020204020204" pitchFamily="34" charset="-122"/>
              </a:rPr>
              <a:t>预训练模型更倾向于具有一般表示并生成一般文本</a:t>
            </a:r>
            <a:endParaRPr lang="zh-CN" altLang="en-US" dirty="0"/>
          </a:p>
        </p:txBody>
      </p:sp>
      <p:sp>
        <p:nvSpPr>
          <p:cNvPr id="4" name="灯片编号占位符 3"/>
          <p:cNvSpPr>
            <a:spLocks noGrp="1"/>
          </p:cNvSpPr>
          <p:nvPr>
            <p:ph type="sldNum" sz="quarter" idx="5"/>
          </p:nvPr>
        </p:nvSpPr>
        <p:spPr/>
        <p:txBody>
          <a:bodyPr/>
          <a:lstStyle/>
          <a:p>
            <a:fld id="{1479C63A-2377-4103-B26E-131DF60C8181}" type="slidenum">
              <a:rPr lang="zh-CN" altLang="en-US" smtClean="0"/>
              <a:t>11</a:t>
            </a:fld>
            <a:endParaRPr lang="zh-CN" altLang="en-US"/>
          </a:p>
        </p:txBody>
      </p:sp>
    </p:spTree>
    <p:extLst>
      <p:ext uri="{BB962C8B-B14F-4D97-AF65-F5344CB8AC3E}">
        <p14:creationId xmlns:p14="http://schemas.microsoft.com/office/powerpoint/2010/main" val="1445718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479C63A-2377-4103-B26E-131DF60C8181}" type="slidenum">
              <a:rPr lang="zh-CN" altLang="en-US" smtClean="0"/>
              <a:t>12</a:t>
            </a:fld>
            <a:endParaRPr lang="zh-CN" altLang="en-US"/>
          </a:p>
        </p:txBody>
      </p:sp>
    </p:spTree>
    <p:extLst>
      <p:ext uri="{BB962C8B-B14F-4D97-AF65-F5344CB8AC3E}">
        <p14:creationId xmlns:p14="http://schemas.microsoft.com/office/powerpoint/2010/main" val="310858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、无法处理大规模图，无法处理动态图，解释性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dirty="0"/>
              <a:t>2</a:t>
            </a:r>
            <a:r>
              <a:rPr lang="zh-CN" altLang="en-US" dirty="0"/>
              <a:t>、根据模型本身做出的解释，加深了对模型的理解，但是如果有外部知识的干预，可以增加可信度与解释程度，甚至有纠错能力</a:t>
            </a:r>
            <a:endParaRPr lang="en-US" altLang="zh-CN" dirty="0"/>
          </a:p>
          <a:p>
            <a:r>
              <a:rPr lang="zh-CN" altLang="en-US" dirty="0"/>
              <a:t>优势</a:t>
            </a:r>
            <a:r>
              <a:rPr lang="en-US" altLang="zh-CN" dirty="0" err="1"/>
              <a:t>gu</a:t>
            </a:r>
            <a:r>
              <a:rPr lang="en-US" altLang="zh-CN" dirty="0"/>
              <a:t> </a:t>
            </a:r>
            <a:r>
              <a:rPr lang="en-US" altLang="zh-CN" dirty="0" err="1"/>
              <a:t>rua</a:t>
            </a:r>
            <a:r>
              <a:rPr lang="en-US" altLang="zh-CN" dirty="0"/>
              <a:t> fu </a:t>
            </a:r>
            <a:r>
              <a:rPr lang="en-US" altLang="zh-CN" dirty="0" err="1"/>
              <a:t>niurou</a:t>
            </a:r>
            <a:r>
              <a:rPr lang="en-US" altLang="zh-CN" dirty="0"/>
              <a:t> </a:t>
            </a:r>
            <a:r>
              <a:rPr lang="en-US" altLang="zh-CN" dirty="0" err="1"/>
              <a:t>nai</a:t>
            </a:r>
            <a:r>
              <a:rPr lang="en-US" altLang="zh-CN" dirty="0"/>
              <a:t> </a:t>
            </a:r>
            <a:r>
              <a:rPr lang="en-US" altLang="zh-CN" dirty="0" err="1"/>
              <a:t>te</a:t>
            </a:r>
            <a:r>
              <a:rPr lang="en-US" altLang="zh-CN" dirty="0"/>
              <a:t> works </a:t>
            </a:r>
            <a:r>
              <a:rPr lang="zh-CN" altLang="en-US" dirty="0"/>
              <a:t>一克斯普雷呢儿</a:t>
            </a:r>
            <a:endParaRPr lang="en-US" altLang="zh-CN" dirty="0"/>
          </a:p>
          <a:p>
            <a:r>
              <a:rPr lang="en-US" altLang="zh-CN" dirty="0"/>
              <a:t>1</a:t>
            </a:r>
            <a:r>
              <a:rPr lang="zh-CN" altLang="en-US" dirty="0"/>
              <a:t>、具有很好的模型无关性，理论上可以应用于任何图结构模型</a:t>
            </a:r>
            <a:endParaRPr lang="en-US" altLang="zh-CN" dirty="0"/>
          </a:p>
          <a:p>
            <a:r>
              <a:rPr lang="en-US" altLang="zh-CN" dirty="0"/>
              <a:t>2</a:t>
            </a:r>
            <a:r>
              <a:rPr lang="zh-CN" altLang="en-US" dirty="0"/>
              <a:t>、考虑了用户与行为的关系</a:t>
            </a:r>
          </a:p>
        </p:txBody>
      </p:sp>
      <p:sp>
        <p:nvSpPr>
          <p:cNvPr id="4" name="灯片编号占位符 3"/>
          <p:cNvSpPr>
            <a:spLocks noGrp="1"/>
          </p:cNvSpPr>
          <p:nvPr>
            <p:ph type="sldNum" sz="quarter" idx="5"/>
          </p:nvPr>
        </p:nvSpPr>
        <p:spPr/>
        <p:txBody>
          <a:bodyPr/>
          <a:lstStyle/>
          <a:p>
            <a:fld id="{1479C63A-2377-4103-B26E-131DF60C8181}" type="slidenum">
              <a:rPr lang="zh-CN" altLang="en-US" smtClean="0"/>
              <a:t>2</a:t>
            </a:fld>
            <a:endParaRPr lang="zh-CN" altLang="en-US"/>
          </a:p>
        </p:txBody>
      </p:sp>
    </p:spTree>
    <p:extLst>
      <p:ext uri="{BB962C8B-B14F-4D97-AF65-F5344CB8AC3E}">
        <p14:creationId xmlns:p14="http://schemas.microsoft.com/office/powerpoint/2010/main" val="136305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显示因素模型：需要人工维护三方图（预定义物品</a:t>
            </a:r>
            <a:r>
              <a:rPr lang="en-US" altLang="zh-CN" dirty="0"/>
              <a:t>/</a:t>
            </a:r>
            <a:r>
              <a:rPr lang="zh-CN" altLang="en-US" dirty="0"/>
              <a:t>用户特征），解释古板（张三购买了华为手机）品牌就是特征</a:t>
            </a:r>
            <a:endParaRPr lang="en-US" altLang="zh-CN" dirty="0"/>
          </a:p>
          <a:p>
            <a:r>
              <a:rPr lang="zh-CN" altLang="en-US" dirty="0"/>
              <a:t>知识图：</a:t>
            </a:r>
            <a:r>
              <a:rPr lang="zh-CN" altLang="en-US" sz="1200" b="0" i="0" kern="1200" dirty="0">
                <a:solidFill>
                  <a:schemeClr val="dk1"/>
                </a:solidFill>
                <a:effectLst/>
                <a:latin typeface="+mn-lt"/>
                <a:ea typeface="+mn-ea"/>
                <a:cs typeface="+mn-cs"/>
              </a:rPr>
              <a:t>图推理路径增强了推荐的可解释性。图的推理路径对用户来说并不直观，并且知识图可能包含冗余的实体，导致推荐结果同质化。</a:t>
            </a:r>
            <a:endParaRPr lang="en-US" altLang="zh-CN" sz="1200" b="0" i="0" kern="1200" dirty="0">
              <a:solidFill>
                <a:schemeClr val="dk1"/>
              </a:solidFill>
              <a:effectLst/>
              <a:latin typeface="+mn-lt"/>
              <a:ea typeface="+mn-ea"/>
              <a:cs typeface="+mn-cs"/>
            </a:endParaRPr>
          </a:p>
          <a:p>
            <a:r>
              <a:rPr lang="zh-CN" altLang="en-US" sz="1200" b="0" i="0" kern="1200" dirty="0">
                <a:solidFill>
                  <a:schemeClr val="dk1"/>
                </a:solidFill>
                <a:effectLst/>
                <a:latin typeface="+mn-lt"/>
                <a:ea typeface="+mn-ea"/>
                <a:cs typeface="+mn-cs"/>
              </a:rPr>
              <a:t>语义解释：由于数据稀疏性，解释质量不高</a:t>
            </a:r>
            <a:endParaRPr lang="en-US" altLang="zh-CN" dirty="0"/>
          </a:p>
        </p:txBody>
      </p:sp>
      <p:sp>
        <p:nvSpPr>
          <p:cNvPr id="4" name="灯片编号占位符 3"/>
          <p:cNvSpPr>
            <a:spLocks noGrp="1"/>
          </p:cNvSpPr>
          <p:nvPr>
            <p:ph type="sldNum" sz="quarter" idx="5"/>
          </p:nvPr>
        </p:nvSpPr>
        <p:spPr/>
        <p:txBody>
          <a:bodyPr/>
          <a:lstStyle/>
          <a:p>
            <a:fld id="{1479C63A-2377-4103-B26E-131DF60C8181}" type="slidenum">
              <a:rPr lang="zh-CN" altLang="en-US" smtClean="0"/>
              <a:t>3</a:t>
            </a:fld>
            <a:endParaRPr lang="zh-CN" altLang="en-US"/>
          </a:p>
        </p:txBody>
      </p:sp>
    </p:spTree>
    <p:extLst>
      <p:ext uri="{BB962C8B-B14F-4D97-AF65-F5344CB8AC3E}">
        <p14:creationId xmlns:p14="http://schemas.microsoft.com/office/powerpoint/2010/main" val="192891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dirty="0">
                <a:solidFill>
                  <a:srgbClr val="000000"/>
                </a:solidFill>
                <a:effectLst/>
                <a:latin typeface="ProximaVara-Roman"/>
              </a:rPr>
              <a:t>-</a:t>
            </a:r>
            <a:r>
              <a:rPr lang="zh-CN" altLang="en-US" sz="1200" b="0" i="0" dirty="0">
                <a:solidFill>
                  <a:srgbClr val="000000"/>
                </a:solidFill>
                <a:effectLst/>
                <a:latin typeface="ProximaVara-Roman"/>
              </a:rPr>
              <a:t>基于图神经网络的用户行为学习和推理模型允许全面了解用户行为，同时捕获语义和关系知识。这使模型能够为推荐产品提供更详细、更准确的解释。</a:t>
            </a:r>
            <a:endParaRPr lang="zh-CN" altLang="en-US" dirty="0"/>
          </a:p>
        </p:txBody>
      </p:sp>
      <p:sp>
        <p:nvSpPr>
          <p:cNvPr id="4" name="灯片编号占位符 3"/>
          <p:cNvSpPr>
            <a:spLocks noGrp="1"/>
          </p:cNvSpPr>
          <p:nvPr>
            <p:ph type="sldNum" sz="quarter" idx="5"/>
          </p:nvPr>
        </p:nvSpPr>
        <p:spPr/>
        <p:txBody>
          <a:bodyPr/>
          <a:lstStyle/>
          <a:p>
            <a:fld id="{1479C63A-2377-4103-B26E-131DF60C8181}" type="slidenum">
              <a:rPr lang="zh-CN" altLang="en-US" smtClean="0"/>
              <a:t>4</a:t>
            </a:fld>
            <a:endParaRPr lang="zh-CN" altLang="en-US"/>
          </a:p>
        </p:txBody>
      </p:sp>
    </p:spTree>
    <p:extLst>
      <p:ext uri="{BB962C8B-B14F-4D97-AF65-F5344CB8AC3E}">
        <p14:creationId xmlns:p14="http://schemas.microsoft.com/office/powerpoint/2010/main" val="215318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知识增强的语义表示学习</a:t>
            </a:r>
            <a:endParaRPr lang="en-US" altLang="zh-CN" dirty="0"/>
          </a:p>
          <a:p>
            <a:r>
              <a:rPr lang="en-US" altLang="zh-CN" dirty="0"/>
              <a:t>2.</a:t>
            </a:r>
            <a:r>
              <a:rPr lang="zh-CN" altLang="en-US" dirty="0"/>
              <a:t>用户行为表示学习</a:t>
            </a:r>
            <a:endParaRPr lang="en-US" altLang="zh-CN" dirty="0"/>
          </a:p>
          <a:p>
            <a:r>
              <a:rPr lang="en-US" altLang="zh-CN" dirty="0"/>
              <a:t>3.</a:t>
            </a:r>
            <a:r>
              <a:rPr lang="zh-CN" altLang="en-US" dirty="0"/>
              <a:t>分层协同过滤器</a:t>
            </a:r>
            <a:endParaRPr lang="en-US" altLang="zh-CN" dirty="0"/>
          </a:p>
          <a:p>
            <a:r>
              <a:rPr lang="en-US" altLang="zh-CN" dirty="0"/>
              <a:t>4.</a:t>
            </a:r>
            <a:r>
              <a:rPr lang="zh-CN" altLang="en-US" dirty="0"/>
              <a:t>解释生成器</a:t>
            </a:r>
          </a:p>
        </p:txBody>
      </p:sp>
      <p:sp>
        <p:nvSpPr>
          <p:cNvPr id="4" name="灯片编号占位符 3"/>
          <p:cNvSpPr>
            <a:spLocks noGrp="1"/>
          </p:cNvSpPr>
          <p:nvPr>
            <p:ph type="sldNum" sz="quarter" idx="5"/>
          </p:nvPr>
        </p:nvSpPr>
        <p:spPr/>
        <p:txBody>
          <a:bodyPr/>
          <a:lstStyle/>
          <a:p>
            <a:fld id="{1479C63A-2377-4103-B26E-131DF60C8181}" type="slidenum">
              <a:rPr lang="zh-CN" altLang="en-US" smtClean="0"/>
              <a:t>5</a:t>
            </a:fld>
            <a:endParaRPr lang="zh-CN" altLang="en-US"/>
          </a:p>
        </p:txBody>
      </p:sp>
    </p:spTree>
    <p:extLst>
      <p:ext uri="{BB962C8B-B14F-4D97-AF65-F5344CB8AC3E}">
        <p14:creationId xmlns:p14="http://schemas.microsoft.com/office/powerpoint/2010/main" val="291182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d=[w1,w2…</a:t>
            </a:r>
            <a:r>
              <a:rPr lang="en-US" altLang="zh-CN" dirty="0" err="1"/>
              <a:t>wn</a:t>
            </a:r>
            <a:r>
              <a:rPr lang="en-US" altLang="zh-CN" dirty="0"/>
              <a:t>] </a:t>
            </a:r>
            <a:r>
              <a:rPr lang="zh-CN" altLang="en-US" dirty="0"/>
              <a:t>文档（物品评价与用户的历史评价）根据时间对词条进行排序</a:t>
            </a:r>
            <a:endParaRPr lang="en-US" altLang="zh-CN" dirty="0"/>
          </a:p>
          <a:p>
            <a:r>
              <a:rPr lang="zh-CN" altLang="en-US" dirty="0"/>
              <a:t>固有表示</a:t>
            </a:r>
            <a:r>
              <a:rPr lang="en-US" altLang="zh-CN" dirty="0"/>
              <a:t>UV</a:t>
            </a:r>
            <a:r>
              <a:rPr lang="zh-CN" altLang="en-US" dirty="0"/>
              <a:t>（全连接）高级语义表示</a:t>
            </a:r>
            <a:endParaRPr lang="en-US" altLang="zh-CN" dirty="0"/>
          </a:p>
          <a:p>
            <a:r>
              <a:rPr lang="zh-CN" altLang="en-US" dirty="0"/>
              <a:t>全联通层</a:t>
            </a:r>
            <a:endParaRPr lang="en-US" altLang="zh-CN" dirty="0"/>
          </a:p>
          <a:p>
            <a:r>
              <a:rPr lang="en-US" altLang="zh-CN" dirty="0"/>
              <a:t>KB =</a:t>
            </a:r>
            <a:r>
              <a:rPr lang="en-US" altLang="zh-CN" sz="1200" i="0" dirty="0">
                <a:solidFill>
                  <a:srgbClr val="000000"/>
                </a:solidFill>
                <a:effectLst/>
                <a:latin typeface="ProximaVara-Roman"/>
              </a:rPr>
              <a:t>ConceptNet</a:t>
            </a:r>
            <a:r>
              <a:rPr lang="zh-CN" altLang="en-US" sz="1200" i="0" dirty="0">
                <a:solidFill>
                  <a:srgbClr val="000000"/>
                </a:solidFill>
                <a:effectLst/>
                <a:latin typeface="ProximaVara-Roman"/>
              </a:rPr>
              <a:t>知识图谱 康赛普特 通过语义相似性取前</a:t>
            </a:r>
            <a:r>
              <a:rPr lang="en-US" altLang="zh-CN" sz="1200" i="0" dirty="0">
                <a:solidFill>
                  <a:srgbClr val="000000"/>
                </a:solidFill>
                <a:effectLst/>
                <a:latin typeface="ProximaVara-Roman"/>
              </a:rPr>
              <a:t>N</a:t>
            </a:r>
            <a:r>
              <a:rPr lang="zh-CN" altLang="en-US" sz="1200" i="0" dirty="0">
                <a:solidFill>
                  <a:srgbClr val="000000"/>
                </a:solidFill>
                <a:effectLst/>
                <a:latin typeface="ProximaVara-Roman"/>
              </a:rPr>
              <a:t>个</a:t>
            </a:r>
            <a:endParaRPr lang="en-US" altLang="zh-CN" sz="1200" i="0" dirty="0">
              <a:solidFill>
                <a:srgbClr val="000000"/>
              </a:solidFill>
              <a:effectLst/>
              <a:latin typeface="ProximaVara-Roman"/>
            </a:endParaRPr>
          </a:p>
          <a:p>
            <a:r>
              <a:rPr lang="zh-CN" altLang="en-US" b="0" i="0" dirty="0">
                <a:solidFill>
                  <a:srgbClr val="000000"/>
                </a:solidFill>
                <a:effectLst/>
                <a:latin typeface="微软雅黑" panose="020B0503020204020204" pitchFamily="34" charset="-122"/>
                <a:ea typeface="微软雅黑" panose="020B0503020204020204" pitchFamily="34" charset="-122"/>
              </a:rPr>
              <a:t>获全局上下文化嵌入</a:t>
            </a:r>
            <a:r>
              <a:rPr lang="en-US" altLang="zh-CN" b="0" i="0" dirty="0" err="1">
                <a:solidFill>
                  <a:srgbClr val="000000"/>
                </a:solidFill>
                <a:effectLst/>
                <a:latin typeface="微软雅黑" panose="020B0503020204020204" pitchFamily="34" charset="-122"/>
                <a:ea typeface="微软雅黑" panose="020B0503020204020204" pitchFamily="34" charset="-122"/>
              </a:rPr>
              <a:t>Cg,d</a:t>
            </a:r>
            <a:r>
              <a:rPr lang="zh-CN" altLang="en-US" b="0" i="0" dirty="0">
                <a:solidFill>
                  <a:srgbClr val="000000"/>
                </a:solidFill>
                <a:effectLst/>
                <a:latin typeface="微软雅黑" panose="020B0503020204020204" pitchFamily="34" charset="-122"/>
                <a:ea typeface="微软雅黑" panose="020B0503020204020204" pitchFamily="34" charset="-122"/>
              </a:rPr>
              <a:t>中的句子采用句子级的嵌入，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CH </a:t>
            </a:r>
            <a:r>
              <a:rPr lang="zh-CN" altLang="en-US" b="0" i="0" dirty="0">
                <a:solidFill>
                  <a:srgbClr val="000000"/>
                </a:solidFill>
                <a:effectLst/>
                <a:latin typeface="微软雅黑" panose="020B0503020204020204" pitchFamily="34" charset="-122"/>
                <a:ea typeface="微软雅黑" panose="020B0503020204020204" pitchFamily="34" charset="-122"/>
              </a:rPr>
              <a:t>分层情景化的表示</a:t>
            </a:r>
            <a:r>
              <a:rPr lang="en-US" altLang="zh-CN" b="0" i="0" dirty="0">
                <a:solidFill>
                  <a:srgbClr val="000000"/>
                </a:solidFill>
                <a:effectLst/>
                <a:latin typeface="微软雅黑" panose="020B0503020204020204" pitchFamily="34" charset="-122"/>
                <a:ea typeface="微软雅黑" panose="020B0503020204020204" pitchFamily="34" charset="-122"/>
              </a:rPr>
              <a:t>hierarchical contextualized representation</a:t>
            </a:r>
          </a:p>
          <a:p>
            <a:r>
              <a:rPr lang="zh-CN" altLang="en-US" b="0" i="0" dirty="0">
                <a:solidFill>
                  <a:srgbClr val="05073B"/>
                </a:solidFill>
                <a:effectLst/>
                <a:latin typeface="-apple-system"/>
              </a:rPr>
              <a:t>知识增强的表示将用作用户行为图中用户</a:t>
            </a:r>
            <a:r>
              <a:rPr lang="en-US" altLang="zh-CN" b="0" i="0" dirty="0">
                <a:solidFill>
                  <a:srgbClr val="05073B"/>
                </a:solidFill>
                <a:effectLst/>
                <a:latin typeface="-apple-system"/>
              </a:rPr>
              <a:t>/</a:t>
            </a:r>
            <a:r>
              <a:rPr lang="zh-CN" altLang="en-US" b="0" i="0" dirty="0">
                <a:solidFill>
                  <a:srgbClr val="05073B"/>
                </a:solidFill>
                <a:effectLst/>
                <a:latin typeface="-apple-system"/>
              </a:rPr>
              <a:t>物品节点和用户</a:t>
            </a:r>
            <a:r>
              <a:rPr lang="en-US" altLang="zh-CN" b="0" i="0" dirty="0">
                <a:solidFill>
                  <a:srgbClr val="05073B"/>
                </a:solidFill>
                <a:effectLst/>
                <a:latin typeface="-apple-system"/>
              </a:rPr>
              <a:t>-</a:t>
            </a:r>
            <a:r>
              <a:rPr lang="zh-CN" altLang="en-US" b="0" i="0" dirty="0">
                <a:solidFill>
                  <a:srgbClr val="05073B"/>
                </a:solidFill>
                <a:effectLst/>
                <a:latin typeface="-apple-system"/>
              </a:rPr>
              <a:t>项目关系的初始嵌入。</a:t>
            </a:r>
            <a:endParaRPr lang="zh-CN" altLang="en-US" dirty="0"/>
          </a:p>
        </p:txBody>
      </p:sp>
      <p:sp>
        <p:nvSpPr>
          <p:cNvPr id="4" name="灯片编号占位符 3"/>
          <p:cNvSpPr>
            <a:spLocks noGrp="1"/>
          </p:cNvSpPr>
          <p:nvPr>
            <p:ph type="sldNum" sz="quarter" idx="5"/>
          </p:nvPr>
        </p:nvSpPr>
        <p:spPr/>
        <p:txBody>
          <a:bodyPr/>
          <a:lstStyle/>
          <a:p>
            <a:fld id="{1479C63A-2377-4103-B26E-131DF60C8181}" type="slidenum">
              <a:rPr lang="zh-CN" altLang="en-US" smtClean="0"/>
              <a:t>6</a:t>
            </a:fld>
            <a:endParaRPr lang="zh-CN" altLang="en-US"/>
          </a:p>
        </p:txBody>
      </p:sp>
    </p:spTree>
    <p:extLst>
      <p:ext uri="{BB962C8B-B14F-4D97-AF65-F5344CB8AC3E}">
        <p14:creationId xmlns:p14="http://schemas.microsoft.com/office/powerpoint/2010/main" val="2467553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信息传播层</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dirty="0"/>
              <a:t>西格玛：非线性的激活函数</a:t>
            </a:r>
            <a:r>
              <a:rPr lang="en-US" altLang="zh-CN" dirty="0"/>
              <a:t>tanh(),</a:t>
            </a:r>
            <a:r>
              <a:rPr lang="zh-CN" altLang="en-US" b="0" i="0" dirty="0">
                <a:solidFill>
                  <a:srgbClr val="05073B"/>
                </a:solidFill>
                <a:effectLst/>
                <a:latin typeface="-apple-system"/>
              </a:rPr>
              <a:t>增加模型的非线性表达能力</a:t>
            </a:r>
            <a:endParaRPr lang="en-US" altLang="zh-CN" dirty="0"/>
          </a:p>
          <a:p>
            <a:r>
              <a:rPr lang="zh-CN" altLang="en-US" dirty="0"/>
              <a:t>贝塔：以该用户为顶点的所有三元组注意力分数做一个归一化的处理</a:t>
            </a:r>
            <a:r>
              <a:rPr lang="en-US" altLang="zh-CN" dirty="0"/>
              <a:t>(</a:t>
            </a:r>
            <a:r>
              <a:rPr lang="zh-CN" altLang="en-US" b="0" i="0" dirty="0">
                <a:solidFill>
                  <a:srgbClr val="05073B"/>
                </a:solidFill>
                <a:effectLst/>
                <a:latin typeface="-apple-system"/>
              </a:rPr>
              <a:t>确保了所有三元组的权重在传播过程中被公平地考虑</a:t>
            </a:r>
            <a:r>
              <a:rPr lang="en-US" altLang="zh-CN" dirty="0"/>
              <a:t>)</a:t>
            </a:r>
          </a:p>
          <a:p>
            <a:r>
              <a:rPr lang="zh-CN" altLang="en-US" b="0" i="0" dirty="0">
                <a:solidFill>
                  <a:srgbClr val="05073B"/>
                </a:solidFill>
                <a:effectLst/>
                <a:latin typeface="-apple-system"/>
              </a:rPr>
              <a:t>采用了求和聚合器（</a:t>
            </a:r>
            <a:r>
              <a:rPr lang="en-US" altLang="zh-CN" b="0" i="0" dirty="0">
                <a:solidFill>
                  <a:srgbClr val="05073B"/>
                </a:solidFill>
                <a:effectLst/>
                <a:latin typeface="-apple-system"/>
              </a:rPr>
              <a:t>sum aggregator</a:t>
            </a:r>
            <a:r>
              <a:rPr lang="zh-CN" altLang="en-US" b="0" i="0" dirty="0">
                <a:solidFill>
                  <a:srgbClr val="05073B"/>
                </a:solidFill>
                <a:effectLst/>
                <a:latin typeface="-apple-system"/>
              </a:rPr>
              <a:t>），因为其在性能上表现优秀，通过一个非线性变换对节点的表示和其</a:t>
            </a:r>
            <a:r>
              <a:rPr lang="en-US" altLang="zh-CN" b="0" i="0" dirty="0">
                <a:solidFill>
                  <a:srgbClr val="05073B"/>
                </a:solidFill>
                <a:effectLst/>
                <a:latin typeface="-apple-system"/>
              </a:rPr>
              <a:t>ego-network</a:t>
            </a:r>
            <a:r>
              <a:rPr lang="zh-CN" altLang="en-US" b="0" i="0" dirty="0">
                <a:solidFill>
                  <a:srgbClr val="05073B"/>
                </a:solidFill>
                <a:effectLst/>
                <a:latin typeface="-apple-system"/>
              </a:rPr>
              <a:t>的表示进行整合。这个过程可以看作是对节点信息的二次聚合，进一步增强了节点的表示能力</a:t>
            </a:r>
            <a:endParaRPr lang="en-US" altLang="zh-CN" b="0" i="0" dirty="0">
              <a:solidFill>
                <a:srgbClr val="05073B"/>
              </a:solidFill>
              <a:effectLst/>
              <a:latin typeface="-apple-system"/>
            </a:endParaRPr>
          </a:p>
          <a:p>
            <a:pPr algn="l"/>
            <a:r>
              <a:rPr lang="zh-CN" altLang="en-US" b="0" i="0" dirty="0">
                <a:solidFill>
                  <a:srgbClr val="05073B"/>
                </a:solidFill>
                <a:effectLst/>
                <a:latin typeface="-apple-system"/>
              </a:rPr>
              <a:t>在执行多跳推理后，我们可以从最后一层获得节点（用户</a:t>
            </a:r>
            <a:r>
              <a:rPr lang="en-US" altLang="zh-CN" b="0" i="0" dirty="0">
                <a:solidFill>
                  <a:srgbClr val="05073B"/>
                </a:solidFill>
                <a:effectLst/>
                <a:latin typeface="-apple-system"/>
              </a:rPr>
              <a:t>/</a:t>
            </a:r>
            <a:r>
              <a:rPr lang="zh-CN" altLang="en-US" b="0" i="0" dirty="0">
                <a:solidFill>
                  <a:srgbClr val="05073B"/>
                </a:solidFill>
                <a:effectLst/>
                <a:latin typeface="-apple-system"/>
              </a:rPr>
              <a:t>物品）的表示和关系的表示，它们将被进一步用于评级预测和解释生成。</a:t>
            </a:r>
          </a:p>
          <a:p>
            <a:pPr algn="l"/>
            <a:r>
              <a:rPr lang="zh-CN" altLang="en-US" b="0" i="0" dirty="0">
                <a:solidFill>
                  <a:srgbClr val="05073B"/>
                </a:solidFill>
                <a:effectLst/>
                <a:latin typeface="-apple-system"/>
              </a:rPr>
              <a:t>这种多跳推理方法的优点在于，它不仅考虑了直接相邻节点的信息，还通过多层的传播和信息收集，获取了间接相邻节点的信息，从而更全面地理解节点的特征和关系</a:t>
            </a:r>
          </a:p>
          <a:p>
            <a:endParaRPr lang="zh-CN" altLang="en-US" dirty="0"/>
          </a:p>
        </p:txBody>
      </p:sp>
      <p:sp>
        <p:nvSpPr>
          <p:cNvPr id="4" name="灯片编号占位符 3"/>
          <p:cNvSpPr>
            <a:spLocks noGrp="1"/>
          </p:cNvSpPr>
          <p:nvPr>
            <p:ph type="sldNum" sz="quarter" idx="5"/>
          </p:nvPr>
        </p:nvSpPr>
        <p:spPr/>
        <p:txBody>
          <a:bodyPr/>
          <a:lstStyle/>
          <a:p>
            <a:fld id="{1479C63A-2377-4103-B26E-131DF60C8181}" type="slidenum">
              <a:rPr lang="zh-CN" altLang="en-US" smtClean="0"/>
              <a:t>7</a:t>
            </a:fld>
            <a:endParaRPr lang="zh-CN" altLang="en-US"/>
          </a:p>
        </p:txBody>
      </p:sp>
    </p:spTree>
    <p:extLst>
      <p:ext uri="{BB962C8B-B14F-4D97-AF65-F5344CB8AC3E}">
        <p14:creationId xmlns:p14="http://schemas.microsoft.com/office/powerpoint/2010/main" val="361236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Tanh</a:t>
            </a:r>
            <a:r>
              <a:rPr lang="zh-CN" altLang="en-US" dirty="0"/>
              <a:t>公式：将结果映射到</a:t>
            </a:r>
            <a:r>
              <a:rPr lang="en-US" altLang="zh-CN" dirty="0"/>
              <a:t>-1~1</a:t>
            </a:r>
          </a:p>
          <a:p>
            <a:r>
              <a:rPr lang="en-US" altLang="zh-CN" dirty="0"/>
              <a:t>Vg</a:t>
            </a:r>
            <a:r>
              <a:rPr lang="zh-CN" altLang="en-US" dirty="0"/>
              <a:t>是指用户和物品评论并集中非该用户的评论或是该物品集合的评论是为了丰富解释内容</a:t>
            </a:r>
            <a:endParaRPr lang="en-US" altLang="zh-CN" dirty="0"/>
          </a:p>
          <a:p>
            <a:pPr algn="just" latinLnBrk="1"/>
            <a:r>
              <a:rPr lang="en-US" altLang="zh-CN" b="0" i="0" dirty="0">
                <a:solidFill>
                  <a:srgbClr val="4D4D4D"/>
                </a:solidFill>
                <a:effectLst/>
                <a:latin typeface="-apple-system"/>
              </a:rPr>
              <a:t>GRU</a:t>
            </a:r>
            <a:r>
              <a:rPr lang="zh-CN" altLang="en-US" b="0" i="0" dirty="0">
                <a:solidFill>
                  <a:srgbClr val="4D4D4D"/>
                </a:solidFill>
                <a:effectLst/>
                <a:latin typeface="-apple-system"/>
              </a:rPr>
              <a:t>（</a:t>
            </a:r>
            <a:r>
              <a:rPr lang="en-US" altLang="zh-CN" b="0" i="0" dirty="0">
                <a:solidFill>
                  <a:srgbClr val="4D4D4D"/>
                </a:solidFill>
                <a:effectLst/>
                <a:latin typeface="-apple-system"/>
              </a:rPr>
              <a:t>Gate Recurrent Unit</a:t>
            </a:r>
            <a:r>
              <a:rPr lang="zh-CN" altLang="en-US" b="0" i="0" dirty="0">
                <a:solidFill>
                  <a:srgbClr val="4D4D4D"/>
                </a:solidFill>
                <a:effectLst/>
                <a:latin typeface="-apple-system"/>
              </a:rPr>
              <a:t>）是</a:t>
            </a:r>
            <a:r>
              <a:rPr lang="zh-CN" altLang="en-US" b="0" i="0" u="none" strike="noStrike" dirty="0">
                <a:solidFill>
                  <a:srgbClr val="FC5531"/>
                </a:solidFill>
                <a:effectLst/>
                <a:latin typeface="-apple-system"/>
                <a:hlinkClick r:id="rId3"/>
              </a:rPr>
              <a:t>循环神经网络</a:t>
            </a:r>
            <a:r>
              <a:rPr lang="zh-CN" altLang="en-US" b="0" i="0" dirty="0">
                <a:solidFill>
                  <a:srgbClr val="4D4D4D"/>
                </a:solidFill>
                <a:effectLst/>
                <a:latin typeface="-apple-system"/>
              </a:rPr>
              <a:t>（</a:t>
            </a:r>
            <a:r>
              <a:rPr lang="en-US" altLang="zh-CN" b="0" i="0" dirty="0">
                <a:solidFill>
                  <a:srgbClr val="4D4D4D"/>
                </a:solidFill>
                <a:effectLst/>
                <a:latin typeface="-apple-system"/>
              </a:rPr>
              <a:t>RNN</a:t>
            </a:r>
            <a:r>
              <a:rPr lang="zh-CN" altLang="en-US" b="0" i="0" dirty="0">
                <a:solidFill>
                  <a:srgbClr val="4D4D4D"/>
                </a:solidFill>
                <a:effectLst/>
                <a:latin typeface="-apple-system"/>
              </a:rPr>
              <a:t>）的一种，</a:t>
            </a:r>
            <a:r>
              <a:rPr lang="zh-CN" altLang="en-US" b="1" i="0" dirty="0">
                <a:solidFill>
                  <a:srgbClr val="00997F"/>
                </a:solidFill>
                <a:effectLst/>
                <a:latin typeface="Arial" panose="020B0604020202020204" pitchFamily="34" charset="0"/>
              </a:rPr>
              <a:t>更新门：</a:t>
            </a:r>
            <a:r>
              <a:rPr lang="zh-CN" altLang="en-US" dirty="0">
                <a:effectLst/>
              </a:rPr>
              <a:t>更新门的作用类似于</a:t>
            </a:r>
            <a:r>
              <a:rPr lang="en-US" altLang="zh-CN" dirty="0">
                <a:effectLst/>
              </a:rPr>
              <a:t>LSTM</a:t>
            </a:r>
            <a:r>
              <a:rPr lang="zh-CN" altLang="en-US" dirty="0">
                <a:effectLst/>
              </a:rPr>
              <a:t>中的遗忘门和输入门，它能决定要丢弃哪些信息和要添加哪些新信息。</a:t>
            </a:r>
            <a:r>
              <a:rPr lang="zh-CN" altLang="en-US" b="1" i="0" dirty="0">
                <a:solidFill>
                  <a:srgbClr val="00997F"/>
                </a:solidFill>
                <a:effectLst/>
                <a:latin typeface="Arial" panose="020B0604020202020204" pitchFamily="34" charset="0"/>
              </a:rPr>
              <a:t>重置门：</a:t>
            </a:r>
            <a:r>
              <a:rPr lang="zh-CN" altLang="en-US" dirty="0">
                <a:effectLst/>
              </a:rPr>
              <a:t>重置门用于决定丢弃先前信息的程度。这两部分组成了</a:t>
            </a:r>
            <a:r>
              <a:rPr lang="en-US" altLang="zh-CN" dirty="0">
                <a:effectLst/>
              </a:rPr>
              <a:t>GRU</a:t>
            </a:r>
            <a:r>
              <a:rPr lang="zh-CN" altLang="en-US" dirty="0">
                <a:effectLst/>
              </a:rPr>
              <a:t>，它的张量操作较少，因此</a:t>
            </a:r>
            <a:r>
              <a:rPr lang="zh-CN" altLang="en-US" b="1" dirty="0">
                <a:solidFill>
                  <a:srgbClr val="00997F"/>
                </a:solidFill>
                <a:effectLst/>
              </a:rPr>
              <a:t>训练它比</a:t>
            </a:r>
            <a:r>
              <a:rPr lang="en-US" altLang="zh-CN" b="1" dirty="0">
                <a:solidFill>
                  <a:srgbClr val="00997F"/>
                </a:solidFill>
                <a:effectLst/>
              </a:rPr>
              <a:t>LSTM</a:t>
            </a:r>
            <a:r>
              <a:rPr lang="zh-CN" altLang="en-US" b="1" dirty="0">
                <a:solidFill>
                  <a:srgbClr val="00997F"/>
                </a:solidFill>
                <a:effectLst/>
              </a:rPr>
              <a:t>更快一点</a:t>
            </a:r>
            <a:r>
              <a:rPr lang="zh-CN" altLang="en-US" dirty="0">
                <a:effectLst/>
              </a:rPr>
              <a:t>。</a:t>
            </a:r>
            <a:endParaRPr lang="en-US" altLang="zh-CN" dirty="0">
              <a:effectLst/>
            </a:endParaRPr>
          </a:p>
          <a:p>
            <a:pPr algn="just" latinLnBrk="1"/>
            <a:r>
              <a:rPr lang="en-US" altLang="zh-CN" dirty="0">
                <a:effectLst/>
              </a:rPr>
              <a:t>MLP</a:t>
            </a:r>
            <a:r>
              <a:rPr lang="zh-CN" altLang="en-US" dirty="0">
                <a:effectLst/>
              </a:rPr>
              <a:t>：多层感知器：</a:t>
            </a:r>
            <a:r>
              <a:rPr lang="zh-CN" altLang="en-US" b="0" i="0" dirty="0">
                <a:solidFill>
                  <a:srgbClr val="05073B"/>
                </a:solidFill>
                <a:effectLst/>
                <a:latin typeface="PingFang-SC-Regular"/>
              </a:rPr>
              <a:t>在隐藏层和输出层中，每个节点都被视为使用非线性激活函数的神经元。</a:t>
            </a:r>
            <a:r>
              <a:rPr lang="en-US" altLang="zh-CN" b="0" i="0" dirty="0">
                <a:solidFill>
                  <a:srgbClr val="05073B"/>
                </a:solidFill>
                <a:effectLst/>
                <a:latin typeface="PingFang-SC-Regular"/>
              </a:rPr>
              <a:t>MLP</a:t>
            </a:r>
            <a:r>
              <a:rPr lang="zh-CN" altLang="en-US" b="0" i="0" dirty="0">
                <a:solidFill>
                  <a:srgbClr val="05073B"/>
                </a:solidFill>
                <a:effectLst/>
                <a:latin typeface="PingFang-SC-Regular"/>
              </a:rPr>
              <a:t>使用反向传播的监督式学习技术进行训练，通过调整神经元权重，以获得更接近预期的输出</a:t>
            </a:r>
            <a:endParaRPr lang="en-US" altLang="zh-CN" b="0" i="0" dirty="0">
              <a:solidFill>
                <a:srgbClr val="05073B"/>
              </a:solidFill>
              <a:effectLst/>
              <a:latin typeface="PingFang-SC-Regular"/>
            </a:endParaRPr>
          </a:p>
          <a:p>
            <a:pPr algn="just" latinLnBrk="1"/>
            <a:r>
              <a:rPr lang="zh-CN" altLang="en-US" dirty="0"/>
              <a:t>关系感知神经网络</a:t>
            </a:r>
            <a:endParaRPr lang="en-US" altLang="zh-CN" dirty="0"/>
          </a:p>
          <a:p>
            <a:pPr algn="l"/>
            <a:r>
              <a:rPr lang="zh-CN" altLang="en-US" b="0" i="0" dirty="0">
                <a:solidFill>
                  <a:srgbClr val="05073B"/>
                </a:solidFill>
                <a:effectLst/>
                <a:latin typeface="-apple-system"/>
              </a:rPr>
              <a:t>这个输出结果指的是在第一层神经协作过滤层中，通过将用户表示</a:t>
            </a:r>
            <a:r>
              <a:rPr lang="en-US" altLang="zh-CN" b="0" i="0" dirty="0" err="1">
                <a:solidFill>
                  <a:srgbClr val="05073B"/>
                </a:solidFill>
                <a:effectLst/>
                <a:latin typeface="-apple-system"/>
              </a:rPr>
              <a:t>eui</a:t>
            </a:r>
            <a:r>
              <a:rPr lang="zh-CN" altLang="en-US" b="0" i="0" dirty="0">
                <a:solidFill>
                  <a:srgbClr val="05073B"/>
                </a:solidFill>
                <a:effectLst/>
                <a:latin typeface="-apple-system"/>
              </a:rPr>
              <a:t>和物品表示</a:t>
            </a:r>
            <a:r>
              <a:rPr lang="en-US" altLang="zh-CN" b="0" i="0" dirty="0" err="1">
                <a:solidFill>
                  <a:srgbClr val="05073B"/>
                </a:solidFill>
                <a:effectLst/>
                <a:latin typeface="-apple-system"/>
              </a:rPr>
              <a:t>evj</a:t>
            </a:r>
            <a:r>
              <a:rPr lang="zh-CN" altLang="en-US" b="0" i="0" dirty="0">
                <a:solidFill>
                  <a:srgbClr val="05073B"/>
                </a:solidFill>
                <a:effectLst/>
                <a:latin typeface="-apple-system"/>
              </a:rPr>
              <a:t>连接在一起，并通过非线性转换函数</a:t>
            </a:r>
            <a:r>
              <a:rPr lang="en-US" altLang="zh-CN" b="0" i="0" dirty="0">
                <a:solidFill>
                  <a:srgbClr val="05073B"/>
                </a:solidFill>
                <a:effectLst/>
                <a:latin typeface="-apple-system"/>
              </a:rPr>
              <a:t>f1</a:t>
            </a:r>
            <a:r>
              <a:rPr lang="zh-CN" altLang="en-US" b="0" i="0" dirty="0">
                <a:solidFill>
                  <a:srgbClr val="05073B"/>
                </a:solidFill>
                <a:effectLst/>
                <a:latin typeface="-apple-system"/>
              </a:rPr>
              <a:t>进行用户</a:t>
            </a:r>
            <a:r>
              <a:rPr lang="en-US" altLang="zh-CN" b="0" i="0" dirty="0">
                <a:solidFill>
                  <a:srgbClr val="05073B"/>
                </a:solidFill>
                <a:effectLst/>
                <a:latin typeface="-apple-system"/>
              </a:rPr>
              <a:t>-</a:t>
            </a:r>
            <a:r>
              <a:rPr lang="zh-CN" altLang="en-US" b="0" i="0" dirty="0">
                <a:solidFill>
                  <a:srgbClr val="05073B"/>
                </a:solidFill>
                <a:effectLst/>
                <a:latin typeface="-apple-system"/>
              </a:rPr>
              <a:t>物品交互转换后得到的结果。这个结果可以被看作是第一层交互表示，它反映了用户和物品之间的初步交互关系。</a:t>
            </a:r>
          </a:p>
          <a:p>
            <a:pPr algn="l"/>
            <a:r>
              <a:rPr lang="zh-CN" altLang="en-US" b="0" i="0" dirty="0">
                <a:solidFill>
                  <a:srgbClr val="05073B"/>
                </a:solidFill>
                <a:effectLst/>
                <a:latin typeface="-apple-system"/>
              </a:rPr>
              <a:t>这种设计可以加深对用户和物品之间交互关系的理解，从而更准确地预测评分。通过将用户和物品的表示在第一层交互中合并，该模型可以捕捉到用户和物品之间的潜在关系，并且通过非线性转换函数进一步处理这些关系，从而得到更精确的预测结果。</a:t>
            </a:r>
          </a:p>
          <a:p>
            <a:pPr algn="l"/>
            <a:r>
              <a:rPr lang="zh-CN" altLang="en-US" b="0" i="0" dirty="0">
                <a:solidFill>
                  <a:srgbClr val="05073B"/>
                </a:solidFill>
                <a:effectLst/>
                <a:latin typeface="-apple-system"/>
              </a:rPr>
              <a:t>通过</a:t>
            </a:r>
            <a:r>
              <a:rPr lang="en-US" altLang="zh-CN" b="0" i="0" dirty="0">
                <a:solidFill>
                  <a:srgbClr val="05073B"/>
                </a:solidFill>
                <a:effectLst/>
                <a:latin typeface="-apple-system"/>
              </a:rPr>
              <a:t>Hadamard</a:t>
            </a:r>
            <a:r>
              <a:rPr lang="zh-CN" altLang="en-US" b="0" i="0" dirty="0">
                <a:solidFill>
                  <a:srgbClr val="05073B"/>
                </a:solidFill>
                <a:effectLst/>
                <a:latin typeface="-apple-system"/>
              </a:rPr>
              <a:t>乘积（逐元素乘积）将交互表示</a:t>
            </a:r>
            <a:r>
              <a:rPr lang="en-US" altLang="zh-CN" b="0" i="0" dirty="0" err="1">
                <a:solidFill>
                  <a:srgbClr val="05073B"/>
                </a:solidFill>
                <a:effectLst/>
                <a:latin typeface="-apple-system"/>
              </a:rPr>
              <a:t>Iij</a:t>
            </a:r>
            <a:r>
              <a:rPr lang="zh-CN" altLang="en-US" b="0" i="0" dirty="0">
                <a:solidFill>
                  <a:srgbClr val="05073B"/>
                </a:solidFill>
                <a:effectLst/>
                <a:latin typeface="-apple-system"/>
              </a:rPr>
              <a:t>和用户</a:t>
            </a:r>
            <a:r>
              <a:rPr lang="en-US" altLang="zh-CN" b="0" i="0" dirty="0">
                <a:solidFill>
                  <a:srgbClr val="05073B"/>
                </a:solidFill>
                <a:effectLst/>
                <a:latin typeface="-apple-system"/>
              </a:rPr>
              <a:t>-</a:t>
            </a:r>
            <a:r>
              <a:rPr lang="zh-CN" altLang="en-US" b="0" i="0" dirty="0">
                <a:solidFill>
                  <a:srgbClr val="05073B"/>
                </a:solidFill>
                <a:effectLst/>
                <a:latin typeface="-apple-system"/>
              </a:rPr>
              <a:t>物品关系表示</a:t>
            </a:r>
            <a:r>
              <a:rPr lang="en-US" altLang="zh-CN" b="0" i="0" dirty="0">
                <a:solidFill>
                  <a:srgbClr val="05073B"/>
                </a:solidFill>
                <a:effectLst/>
                <a:latin typeface="-apple-system"/>
              </a:rPr>
              <a:t>rui;vj2</a:t>
            </a:r>
            <a:r>
              <a:rPr lang="zh-CN" altLang="en-US" b="0" i="0" dirty="0">
                <a:solidFill>
                  <a:srgbClr val="05073B"/>
                </a:solidFill>
                <a:effectLst/>
                <a:latin typeface="-apple-system"/>
              </a:rPr>
              <a:t>合并。然后，我们得到关系感知的用户</a:t>
            </a:r>
            <a:r>
              <a:rPr lang="en-US" altLang="zh-CN" b="0" i="0" dirty="0">
                <a:solidFill>
                  <a:srgbClr val="05073B"/>
                </a:solidFill>
                <a:effectLst/>
                <a:latin typeface="-apple-system"/>
              </a:rPr>
              <a:t>-</a:t>
            </a:r>
            <a:r>
              <a:rPr lang="zh-CN" altLang="en-US" b="0" i="0" dirty="0">
                <a:solidFill>
                  <a:srgbClr val="05073B"/>
                </a:solidFill>
                <a:effectLst/>
                <a:latin typeface="-apple-system"/>
              </a:rPr>
              <a:t>物品交互表示</a:t>
            </a:r>
            <a:r>
              <a:rPr lang="en-US" altLang="zh-CN" b="0" i="0" dirty="0" err="1">
                <a:solidFill>
                  <a:srgbClr val="05073B"/>
                </a:solidFill>
                <a:effectLst/>
                <a:latin typeface="-apple-system"/>
              </a:rPr>
              <a:t>Zr_ij</a:t>
            </a:r>
            <a:r>
              <a:rPr lang="zh-CN" altLang="en-US" b="0" i="0" dirty="0">
                <a:solidFill>
                  <a:srgbClr val="05073B"/>
                </a:solidFill>
                <a:effectLst/>
                <a:latin typeface="-apple-system"/>
              </a:rPr>
              <a:t>如下：</a:t>
            </a:r>
          </a:p>
          <a:p>
            <a:pPr algn="l"/>
            <a:r>
              <a:rPr lang="zh-CN" altLang="en-US" b="0" i="0" dirty="0">
                <a:solidFill>
                  <a:srgbClr val="05073B"/>
                </a:solidFill>
                <a:effectLst/>
                <a:latin typeface="-apple-system"/>
              </a:rPr>
              <a:t>这个设计的作用在于进一步考虑了用户和物品之间的关系，并将其融入到交互预测</a:t>
            </a:r>
            <a:r>
              <a:rPr lang="zh-CN" altLang="en-US" b="0" i="0">
                <a:solidFill>
                  <a:srgbClr val="05073B"/>
                </a:solidFill>
                <a:effectLst/>
                <a:latin typeface="-apple-system"/>
              </a:rPr>
              <a:t>中。</a:t>
            </a:r>
            <a:endParaRPr lang="zh-CN" altLang="en-US" b="0" i="0" dirty="0">
              <a:solidFill>
                <a:srgbClr val="05073B"/>
              </a:solidFill>
              <a:effectLst/>
              <a:latin typeface="-apple-system"/>
            </a:endParaRPr>
          </a:p>
        </p:txBody>
      </p:sp>
      <p:sp>
        <p:nvSpPr>
          <p:cNvPr id="4" name="灯片编号占位符 3"/>
          <p:cNvSpPr>
            <a:spLocks noGrp="1"/>
          </p:cNvSpPr>
          <p:nvPr>
            <p:ph type="sldNum" sz="quarter" idx="5"/>
          </p:nvPr>
        </p:nvSpPr>
        <p:spPr/>
        <p:txBody>
          <a:bodyPr/>
          <a:lstStyle/>
          <a:p>
            <a:fld id="{1479C63A-2377-4103-B26E-131DF60C8181}" type="slidenum">
              <a:rPr lang="zh-CN" altLang="en-US" smtClean="0"/>
              <a:t>8</a:t>
            </a:fld>
            <a:endParaRPr lang="zh-CN" altLang="en-US"/>
          </a:p>
        </p:txBody>
      </p:sp>
    </p:spTree>
    <p:extLst>
      <p:ext uri="{BB962C8B-B14F-4D97-AF65-F5344CB8AC3E}">
        <p14:creationId xmlns:p14="http://schemas.microsoft.com/office/powerpoint/2010/main" val="2748400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黑色是误差最小的最佳性能，下划线是 第二好的</a:t>
            </a:r>
          </a:p>
        </p:txBody>
      </p:sp>
      <p:sp>
        <p:nvSpPr>
          <p:cNvPr id="4" name="灯片编号占位符 3"/>
          <p:cNvSpPr>
            <a:spLocks noGrp="1"/>
          </p:cNvSpPr>
          <p:nvPr>
            <p:ph type="sldNum" sz="quarter" idx="5"/>
          </p:nvPr>
        </p:nvSpPr>
        <p:spPr/>
        <p:txBody>
          <a:bodyPr/>
          <a:lstStyle/>
          <a:p>
            <a:fld id="{1479C63A-2377-4103-B26E-131DF60C8181}" type="slidenum">
              <a:rPr lang="zh-CN" altLang="en-US" smtClean="0"/>
              <a:t>9</a:t>
            </a:fld>
            <a:endParaRPr lang="zh-CN" altLang="en-US"/>
          </a:p>
        </p:txBody>
      </p:sp>
    </p:spTree>
    <p:extLst>
      <p:ext uri="{BB962C8B-B14F-4D97-AF65-F5344CB8AC3E}">
        <p14:creationId xmlns:p14="http://schemas.microsoft.com/office/powerpoint/2010/main" val="3605048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1C595-0A8E-BC73-F0EA-5BEEFA8F79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563E1E-26B7-7D6F-832C-A6E77CD98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CE3EF9-283F-A44B-4F47-E2C8337DA9BA}"/>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4EC78916-5372-C31F-C7F3-53B3B67310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26A3A4-D025-5EF7-6B10-A22ED5F96C2C}"/>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397233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A52102-00BF-5EF0-72CB-C9DC201DF2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0A643B7-4D40-F1CB-957E-22BD4F6200E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04CA7A-ECBC-384C-8D05-DABAAA69C8A4}"/>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9E69120F-430A-01DC-E6DA-2D52C142F9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3DB804-CBB2-A71E-BADC-1CF40FFE6150}"/>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347490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E177B7-0426-6604-9E08-95ACA1A816A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22695B-5724-DC4B-E60A-0782810060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AB172-E97F-A15A-DD40-6F8180DA28F0}"/>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4CB1A4B4-9CF5-6E42-D223-364052A321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F9009-142C-F0F1-C612-CEFC01C5A7D1}"/>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181561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3A3ED-7D40-86BC-2479-52DF15B35F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9B82B5-0858-70CA-99C5-BA3804D0CE7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256EAB-F271-B4E5-70BF-2F55C57E5B24}"/>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9C77FFAF-080E-B44E-8F26-FAEF107017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5951B8-A83D-4149-378A-934B79D7EA72}"/>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17382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6CF80-7834-6DFF-E79D-363DAFA2F9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942CEA-7DA4-68BD-0083-9A16863C6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CF7908D-0092-E882-B5D3-10C98CA552DC}"/>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CDE8F0A1-5826-D1C2-EE23-009ED255AD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E07439-EC8B-B07F-8427-22341D5735EA}"/>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27589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F4802-F9C0-DA36-C5B9-F9C0574321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EB5AC1-1606-BF43-FDFB-9D2FC000BA1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AB8F3F-0E0A-D8FF-3921-036B3DADF48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D7DF7CA-7C40-DCDC-D206-3CCF03E53A61}"/>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D26DC66B-04CF-E16E-C9EF-4BDB574DD0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8B82CC-117F-2216-8970-31C0845DA319}"/>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215335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54CA6-9A04-A2B4-F641-D63A1AD348D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2A35BB-FFB2-B047-96B2-CA33E1CE7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186D00D-7F27-FFF2-C8B6-0A4AC472A44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FAAEA5-25A3-A667-AE50-F9F48052DF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EFFA08-91F9-0B7D-CB16-C0218D765C5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84892FB-2183-9486-B478-25AABCD79F88}"/>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8" name="页脚占位符 7">
            <a:extLst>
              <a:ext uri="{FF2B5EF4-FFF2-40B4-BE49-F238E27FC236}">
                <a16:creationId xmlns:a16="http://schemas.microsoft.com/office/drawing/2014/main" id="{963AF250-B792-8857-2797-13732683038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63042F-3C16-3C15-A758-F1B30137D43E}"/>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174823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D56174-5305-525A-9B4E-754E1CB410B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78D927-C584-B226-293C-F0A204807532}"/>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4" name="页脚占位符 3">
            <a:extLst>
              <a:ext uri="{FF2B5EF4-FFF2-40B4-BE49-F238E27FC236}">
                <a16:creationId xmlns:a16="http://schemas.microsoft.com/office/drawing/2014/main" id="{7CD7C48B-D1AC-FE77-8563-351AF5E2CE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27528C-BDC9-0761-CD2F-A4100153834E}"/>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4860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38B700-A5A4-3395-2B3D-FE63F6C1104B}"/>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3" name="页脚占位符 2">
            <a:extLst>
              <a:ext uri="{FF2B5EF4-FFF2-40B4-BE49-F238E27FC236}">
                <a16:creationId xmlns:a16="http://schemas.microsoft.com/office/drawing/2014/main" id="{73CEA144-A49F-E201-0B52-6DC41C660B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F1BB28A-6416-46F1-DD4B-F9AB2EB3E8CA}"/>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110955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EA77F-6F0C-FD41-6205-A8C24E4700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89243B-C93D-9D2A-5BF4-1D0391BF3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100ACB3-D6D8-DD75-FD12-9A2FC99BC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BF501C9-DC5D-3395-0426-9E774B53AF54}"/>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9F8A9A96-446A-7426-03A1-77B1F83C94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975138-30EE-5E3B-32C3-BA9734D6B4D8}"/>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34350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4900B-7A8A-0994-CC89-74742A3061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FF3E8B-0B42-19E3-CDD3-74417A88E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D3F4BC-947D-7669-37C1-07520C098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E81E79B-970F-9E1C-BCDA-BEE1C370DFCA}"/>
              </a:ext>
            </a:extLst>
          </p:cNvPr>
          <p:cNvSpPr>
            <a:spLocks noGrp="1"/>
          </p:cNvSpPr>
          <p:nvPr>
            <p:ph type="dt" sz="half" idx="10"/>
          </p:nvPr>
        </p:nvSpPr>
        <p:spPr/>
        <p:txBody>
          <a:bodyPr/>
          <a:lstStyle/>
          <a:p>
            <a:fld id="{F6451921-EB57-4AD0-9234-C8441570C889}"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04DF8A3F-B923-8521-0315-158FD24143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039387-4538-F0CB-CD7F-3484080B9E41}"/>
              </a:ext>
            </a:extLst>
          </p:cNvPr>
          <p:cNvSpPr>
            <a:spLocks noGrp="1"/>
          </p:cNvSpPr>
          <p:nvPr>
            <p:ph type="sldNum" sz="quarter" idx="12"/>
          </p:nvPr>
        </p:nvSpPr>
        <p:spPr/>
        <p:txBody>
          <a:body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3901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13B9E9A-9BBB-2DC6-47F7-14CE1BDE9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AB6C31F-1FE7-F968-8ED1-326785AB5E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4ED20B-8D56-0003-2F86-A89FB1A4C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51921-EB57-4AD0-9234-C8441570C889}"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11F3B9B6-C182-0470-4C1D-D5F355BD4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CCE04F-C2C5-ABB0-94CA-1546868DC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78361-B77F-4CAE-A133-6767A6DA4ED5}" type="slidenum">
              <a:rPr lang="zh-CN" altLang="en-US" smtClean="0"/>
              <a:t>‹#›</a:t>
            </a:fld>
            <a:endParaRPr lang="zh-CN" altLang="en-US"/>
          </a:p>
        </p:txBody>
      </p:sp>
    </p:spTree>
    <p:extLst>
      <p:ext uri="{BB962C8B-B14F-4D97-AF65-F5344CB8AC3E}">
        <p14:creationId xmlns:p14="http://schemas.microsoft.com/office/powerpoint/2010/main" val="2755310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1.png"/><Relationship Id="rId7"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slide" Target="slide5.xml"/><Relationship Id="rId10"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g"/><Relationship Id="rId3" Type="http://schemas.openxmlformats.org/officeDocument/2006/relationships/image" Target="../media/image1.png"/><Relationship Id="rId7" Type="http://schemas.openxmlformats.org/officeDocument/2006/relationships/image" Target="../media/image17.jpg"/><Relationship Id="rId12"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slide" Target="slide5.xml"/><Relationship Id="rId10" Type="http://schemas.openxmlformats.org/officeDocument/2006/relationships/image" Target="../media/image20.jpg"/><Relationship Id="rId4" Type="http://schemas.openxmlformats.org/officeDocument/2006/relationships/image" Target="../media/image15.png"/><Relationship Id="rId9"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6">
            <a:extLst>
              <a:ext uri="{FF2B5EF4-FFF2-40B4-BE49-F238E27FC236}">
                <a16:creationId xmlns:a16="http://schemas.microsoft.com/office/drawing/2014/main" id="{334F6179-AA53-2643-C0EC-BED432074991}"/>
              </a:ext>
            </a:extLst>
          </p:cNvPr>
          <p:cNvSpPr txBox="1"/>
          <p:nvPr/>
        </p:nvSpPr>
        <p:spPr>
          <a:xfrm>
            <a:off x="833665" y="757906"/>
            <a:ext cx="10824935"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t>Knowledge Enhanced Graph Neural Networks</a:t>
            </a:r>
          </a:p>
          <a:p>
            <a:r>
              <a:rPr lang="en-US" altLang="zh-CN" sz="3600" dirty="0"/>
              <a:t>for Explainable Recommendation</a:t>
            </a:r>
            <a:endParaRPr lang="zh-CN" altLang="en-US" sz="3600" dirty="0">
              <a:solidFill>
                <a:srgbClr val="44546A"/>
              </a:solidFill>
              <a:cs typeface="+mn-ea"/>
              <a:sym typeface="+mn-lt"/>
            </a:endParaRPr>
          </a:p>
        </p:txBody>
      </p:sp>
      <p:cxnSp>
        <p:nvCxnSpPr>
          <p:cNvPr id="16" name="直接连接符 15">
            <a:extLst>
              <a:ext uri="{FF2B5EF4-FFF2-40B4-BE49-F238E27FC236}">
                <a16:creationId xmlns:a16="http://schemas.microsoft.com/office/drawing/2014/main" id="{6EE70DE3-C4EF-063E-ECB7-BE0DBD45B763}"/>
              </a:ext>
            </a:extLst>
          </p:cNvPr>
          <p:cNvCxnSpPr/>
          <p:nvPr/>
        </p:nvCxnSpPr>
        <p:spPr>
          <a:xfrm>
            <a:off x="956160" y="2024716"/>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124D8FE3-559A-4371-B1B6-E9A1E8146842}"/>
              </a:ext>
            </a:extLst>
          </p:cNvPr>
          <p:cNvGrpSpPr/>
          <p:nvPr/>
        </p:nvGrpSpPr>
        <p:grpSpPr>
          <a:xfrm>
            <a:off x="717313" y="5011921"/>
            <a:ext cx="2747575" cy="461665"/>
            <a:chOff x="948734" y="4020552"/>
            <a:chExt cx="2747575" cy="461665"/>
          </a:xfrm>
        </p:grpSpPr>
        <p:sp>
          <p:nvSpPr>
            <p:cNvPr id="24" name="文本框 27">
              <a:extLst>
                <a:ext uri="{FF2B5EF4-FFF2-40B4-BE49-F238E27FC236}">
                  <a16:creationId xmlns:a16="http://schemas.microsoft.com/office/drawing/2014/main" id="{AB47AFB2-C924-481B-8688-57B2735BAEAF}"/>
                </a:ext>
              </a:extLst>
            </p:cNvPr>
            <p:cNvSpPr txBox="1"/>
            <p:nvPr/>
          </p:nvSpPr>
          <p:spPr>
            <a:xfrm>
              <a:off x="948734" y="4020552"/>
              <a:ext cx="80021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44546A"/>
                  </a:solidFill>
                  <a:cs typeface="+mn-ea"/>
                  <a:sym typeface="+mn-lt"/>
                </a:rPr>
                <a:t>作者</a:t>
              </a:r>
            </a:p>
          </p:txBody>
        </p:sp>
        <p:cxnSp>
          <p:nvCxnSpPr>
            <p:cNvPr id="25" name="直接连接符 24">
              <a:extLst>
                <a:ext uri="{FF2B5EF4-FFF2-40B4-BE49-F238E27FC236}">
                  <a16:creationId xmlns:a16="http://schemas.microsoft.com/office/drawing/2014/main" id="{F6C65EB6-793D-460E-A7B0-965BFCE368D3}"/>
                </a:ext>
              </a:extLst>
            </p:cNvPr>
            <p:cNvCxnSpPr>
              <a:cxnSpLocks/>
            </p:cNvCxnSpPr>
            <p:nvPr/>
          </p:nvCxnSpPr>
          <p:spPr>
            <a:xfrm flipV="1">
              <a:off x="1718892" y="4399968"/>
              <a:ext cx="1977417" cy="1512"/>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6" name="文本框 23">
              <a:extLst>
                <a:ext uri="{FF2B5EF4-FFF2-40B4-BE49-F238E27FC236}">
                  <a16:creationId xmlns:a16="http://schemas.microsoft.com/office/drawing/2014/main" id="{75DCE348-3621-48FD-9FD5-6410EC7D81E1}"/>
                </a:ext>
              </a:extLst>
            </p:cNvPr>
            <p:cNvSpPr txBox="1"/>
            <p:nvPr/>
          </p:nvSpPr>
          <p:spPr>
            <a:xfrm>
              <a:off x="1827963" y="4023518"/>
              <a:ext cx="170325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44546A"/>
                  </a:solidFill>
                  <a:cs typeface="+mn-ea"/>
                  <a:sym typeface="+mn-lt"/>
                </a:rPr>
                <a:t>     王啸楠</a:t>
              </a:r>
            </a:p>
          </p:txBody>
        </p:sp>
      </p:grpSp>
      <p:grpSp>
        <p:nvGrpSpPr>
          <p:cNvPr id="18" name="组合 17">
            <a:extLst>
              <a:ext uri="{FF2B5EF4-FFF2-40B4-BE49-F238E27FC236}">
                <a16:creationId xmlns:a16="http://schemas.microsoft.com/office/drawing/2014/main" id="{BCE6B467-AFB8-420A-A2B2-F75861043AB0}"/>
              </a:ext>
            </a:extLst>
          </p:cNvPr>
          <p:cNvGrpSpPr/>
          <p:nvPr/>
        </p:nvGrpSpPr>
        <p:grpSpPr>
          <a:xfrm>
            <a:off x="724624" y="5577936"/>
            <a:ext cx="3082911" cy="482808"/>
            <a:chOff x="976415" y="5666158"/>
            <a:chExt cx="3082911" cy="482808"/>
          </a:xfrm>
        </p:grpSpPr>
        <p:sp>
          <p:nvSpPr>
            <p:cNvPr id="21" name="文本框 30">
              <a:extLst>
                <a:ext uri="{FF2B5EF4-FFF2-40B4-BE49-F238E27FC236}">
                  <a16:creationId xmlns:a16="http://schemas.microsoft.com/office/drawing/2014/main" id="{80C64B59-7041-45F3-9DE7-66121103CF81}"/>
                </a:ext>
              </a:extLst>
            </p:cNvPr>
            <p:cNvSpPr txBox="1"/>
            <p:nvPr/>
          </p:nvSpPr>
          <p:spPr>
            <a:xfrm>
              <a:off x="976415" y="5687301"/>
              <a:ext cx="8034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44546A"/>
                  </a:solidFill>
                  <a:cs typeface="+mn-ea"/>
                  <a:sym typeface="+mn-lt"/>
                </a:rPr>
                <a:t>时间</a:t>
              </a:r>
            </a:p>
          </p:txBody>
        </p:sp>
        <p:cxnSp>
          <p:nvCxnSpPr>
            <p:cNvPr id="22" name="直接连接符 21">
              <a:extLst>
                <a:ext uri="{FF2B5EF4-FFF2-40B4-BE49-F238E27FC236}">
                  <a16:creationId xmlns:a16="http://schemas.microsoft.com/office/drawing/2014/main" id="{5FC9EBA0-554D-49E0-AAD2-2F56882708A4}"/>
                </a:ext>
              </a:extLst>
            </p:cNvPr>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23" name="文本框 26">
              <a:extLst>
                <a:ext uri="{FF2B5EF4-FFF2-40B4-BE49-F238E27FC236}">
                  <a16:creationId xmlns:a16="http://schemas.microsoft.com/office/drawing/2014/main" id="{9B5ACFB9-99E3-4164-B0C1-77B378433594}"/>
                </a:ext>
              </a:extLst>
            </p:cNvPr>
            <p:cNvSpPr txBox="1"/>
            <p:nvPr/>
          </p:nvSpPr>
          <p:spPr>
            <a:xfrm>
              <a:off x="1980923" y="5666158"/>
              <a:ext cx="1570660"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44546A"/>
                  </a:solidFill>
                  <a:cs typeface="+mn-ea"/>
                  <a:sym typeface="+mn-lt"/>
                </a:rPr>
                <a:t>2023</a:t>
              </a:r>
              <a:r>
                <a:rPr lang="zh-CN" altLang="en-US" dirty="0">
                  <a:solidFill>
                    <a:srgbClr val="44546A"/>
                  </a:solidFill>
                  <a:cs typeface="+mn-ea"/>
                  <a:sym typeface="+mn-lt"/>
                </a:rPr>
                <a:t>年</a:t>
              </a:r>
              <a:r>
                <a:rPr lang="en-US" altLang="zh-CN" dirty="0">
                  <a:solidFill>
                    <a:srgbClr val="44546A"/>
                  </a:solidFill>
                  <a:cs typeface="+mn-ea"/>
                  <a:sym typeface="+mn-lt"/>
                </a:rPr>
                <a:t>11</a:t>
              </a:r>
              <a:r>
                <a:rPr lang="zh-CN" altLang="en-US" dirty="0">
                  <a:solidFill>
                    <a:srgbClr val="44546A"/>
                  </a:solidFill>
                  <a:cs typeface="+mn-ea"/>
                  <a:sym typeface="+mn-lt"/>
                </a:rPr>
                <a:t>月</a:t>
              </a:r>
            </a:p>
          </p:txBody>
        </p:sp>
      </p:grpSp>
      <p:sp>
        <p:nvSpPr>
          <p:cNvPr id="19" name="文本框 5">
            <a:extLst>
              <a:ext uri="{FF2B5EF4-FFF2-40B4-BE49-F238E27FC236}">
                <a16:creationId xmlns:a16="http://schemas.microsoft.com/office/drawing/2014/main" id="{148BD1D8-A884-2037-C750-DF14A083C950}"/>
              </a:ext>
            </a:extLst>
          </p:cNvPr>
          <p:cNvSpPr txBox="1"/>
          <p:nvPr/>
        </p:nvSpPr>
        <p:spPr>
          <a:xfrm>
            <a:off x="4494103" y="2512231"/>
            <a:ext cx="6909860"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a:t>From</a:t>
            </a:r>
            <a:r>
              <a:rPr lang="zh-CN" altLang="en-US" dirty="0"/>
              <a:t> </a:t>
            </a:r>
            <a:r>
              <a:rPr lang="en-US" altLang="zh-CN" dirty="0"/>
              <a:t> IEEE TRANSACTIONS ON KNOWLEDGE AND DATA ENGINEERING, MAY 2023</a:t>
            </a:r>
            <a:r>
              <a:rPr lang="zh-CN" altLang="en-US" dirty="0"/>
              <a:t>. </a:t>
            </a:r>
          </a:p>
        </p:txBody>
      </p:sp>
      <p:sp>
        <p:nvSpPr>
          <p:cNvPr id="20" name="文本框 9">
            <a:extLst>
              <a:ext uri="{FF2B5EF4-FFF2-40B4-BE49-F238E27FC236}">
                <a16:creationId xmlns:a16="http://schemas.microsoft.com/office/drawing/2014/main" id="{DDE3CAC3-10E9-BF8B-030A-26CC1D8FDC8A}"/>
              </a:ext>
            </a:extLst>
          </p:cNvPr>
          <p:cNvSpPr txBox="1"/>
          <p:nvPr/>
        </p:nvSpPr>
        <p:spPr>
          <a:xfrm>
            <a:off x="1596542" y="3506751"/>
            <a:ext cx="9807421"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err="1"/>
              <a:t>Ziyu</a:t>
            </a:r>
            <a:r>
              <a:rPr lang="en-US" altLang="zh-CN" dirty="0"/>
              <a:t> Lyu , Yue Wu, Junjie Lai , Min Yang , </a:t>
            </a:r>
            <a:r>
              <a:rPr lang="en-US" altLang="zh-CN" dirty="0" err="1"/>
              <a:t>Chengming</a:t>
            </a:r>
            <a:r>
              <a:rPr lang="en-US" altLang="zh-CN" dirty="0"/>
              <a:t> Li </a:t>
            </a:r>
          </a:p>
          <a:p>
            <a:pPr algn="r"/>
            <a:r>
              <a:rPr lang="en-US" altLang="zh-CN" dirty="0"/>
              <a:t> and Wei Zhou</a:t>
            </a:r>
            <a:endParaRPr lang="zh-CN" altLang="en-US" dirty="0"/>
          </a:p>
        </p:txBody>
      </p:sp>
    </p:spTree>
    <p:extLst>
      <p:ext uri="{BB962C8B-B14F-4D97-AF65-F5344CB8AC3E}">
        <p14:creationId xmlns:p14="http://schemas.microsoft.com/office/powerpoint/2010/main" val="1439154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5C0572B-1CB1-6566-79DA-9969C00798F1}"/>
              </a:ext>
            </a:extLst>
          </p:cNvPr>
          <p:cNvGrpSpPr/>
          <p:nvPr/>
        </p:nvGrpSpPr>
        <p:grpSpPr>
          <a:xfrm>
            <a:off x="703821" y="554861"/>
            <a:ext cx="6848461" cy="947722"/>
            <a:chOff x="122182" y="84408"/>
            <a:chExt cx="6848461" cy="947722"/>
          </a:xfrm>
        </p:grpSpPr>
        <p:pic>
          <p:nvPicPr>
            <p:cNvPr id="5" name="图片 4">
              <a:extLst>
                <a:ext uri="{FF2B5EF4-FFF2-40B4-BE49-F238E27FC236}">
                  <a16:creationId xmlns:a16="http://schemas.microsoft.com/office/drawing/2014/main" id="{E4EC0934-2A4A-E0BB-0F38-C09F76C26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C1878173-B47C-E78D-BACC-69008DFCA027}"/>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03</a:t>
              </a:r>
            </a:p>
          </p:txBody>
        </p:sp>
        <p:grpSp>
          <p:nvGrpSpPr>
            <p:cNvPr id="7" name="组合 6">
              <a:extLst>
                <a:ext uri="{FF2B5EF4-FFF2-40B4-BE49-F238E27FC236}">
                  <a16:creationId xmlns:a16="http://schemas.microsoft.com/office/drawing/2014/main" id="{99C0CADD-5CCC-CE45-618E-729C2DE5E69D}"/>
                </a:ext>
              </a:extLst>
            </p:cNvPr>
            <p:cNvGrpSpPr/>
            <p:nvPr/>
          </p:nvGrpSpPr>
          <p:grpSpPr>
            <a:xfrm>
              <a:off x="1467257" y="189315"/>
              <a:ext cx="5503386" cy="743321"/>
              <a:chOff x="1410986" y="179320"/>
              <a:chExt cx="5503386" cy="743321"/>
            </a:xfrm>
          </p:grpSpPr>
          <p:sp>
            <p:nvSpPr>
              <p:cNvPr id="8" name="Rectangle 47">
                <a:extLst>
                  <a:ext uri="{FF2B5EF4-FFF2-40B4-BE49-F238E27FC236}">
                    <a16:creationId xmlns:a16="http://schemas.microsoft.com/office/drawing/2014/main" id="{B78BBFEF-225F-6452-CF01-67803AE9564D}"/>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实验结果</a:t>
                </a:r>
                <a:r>
                  <a:rPr lang="en-US" altLang="zh-CN" sz="2800" dirty="0">
                    <a:solidFill>
                      <a:srgbClr val="44546A"/>
                    </a:solidFill>
                    <a:cs typeface="+mn-ea"/>
                    <a:sym typeface="+mn-lt"/>
                  </a:rPr>
                  <a:t>——Compare</a:t>
                </a:r>
              </a:p>
            </p:txBody>
          </p:sp>
          <p:sp>
            <p:nvSpPr>
              <p:cNvPr id="9" name="矩形 8">
                <a:extLst>
                  <a:ext uri="{FF2B5EF4-FFF2-40B4-BE49-F238E27FC236}">
                    <a16:creationId xmlns:a16="http://schemas.microsoft.com/office/drawing/2014/main" id="{716CA5D3-4A0B-F21E-3C3A-0D5E32D63850}"/>
                  </a:ext>
                </a:extLst>
              </p:cNvPr>
              <p:cNvSpPr/>
              <p:nvPr/>
            </p:nvSpPr>
            <p:spPr>
              <a:xfrm>
                <a:off x="1410986" y="588447"/>
                <a:ext cx="3437503" cy="3341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Assessment of </a:t>
                </a:r>
                <a:r>
                  <a:rPr lang="en-US" altLang="zh-CN" sz="1400">
                    <a:solidFill>
                      <a:srgbClr val="44546A"/>
                    </a:solidFill>
                    <a:cs typeface="+mn-ea"/>
                    <a:sym typeface="+mn-lt"/>
                  </a:rPr>
                  <a:t>results——Compare</a:t>
                </a:r>
                <a:endParaRPr lang="en-US" altLang="zh-CN" sz="1400" dirty="0">
                  <a:solidFill>
                    <a:srgbClr val="44546A"/>
                  </a:solidFill>
                  <a:cs typeface="+mn-ea"/>
                  <a:sym typeface="+mn-lt"/>
                </a:endParaRPr>
              </a:p>
            </p:txBody>
          </p:sp>
        </p:grpSp>
      </p:grpSp>
      <p:pic>
        <p:nvPicPr>
          <p:cNvPr id="3" name="图片 2">
            <a:extLst>
              <a:ext uri="{FF2B5EF4-FFF2-40B4-BE49-F238E27FC236}">
                <a16:creationId xmlns:a16="http://schemas.microsoft.com/office/drawing/2014/main" id="{F4F3E107-7C36-0E0C-77F1-1B49EB253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75" y="1838325"/>
            <a:ext cx="11525250" cy="3181350"/>
          </a:xfrm>
          <a:prstGeom prst="rect">
            <a:avLst/>
          </a:prstGeom>
        </p:spPr>
      </p:pic>
      <p:sp>
        <p:nvSpPr>
          <p:cNvPr id="11" name="文本框 10">
            <a:extLst>
              <a:ext uri="{FF2B5EF4-FFF2-40B4-BE49-F238E27FC236}">
                <a16:creationId xmlns:a16="http://schemas.microsoft.com/office/drawing/2014/main" id="{549F79D6-AFEE-047F-8C15-83A7C96CC4EA}"/>
              </a:ext>
            </a:extLst>
          </p:cNvPr>
          <p:cNvSpPr txBox="1"/>
          <p:nvPr/>
        </p:nvSpPr>
        <p:spPr>
          <a:xfrm>
            <a:off x="4097593" y="5270245"/>
            <a:ext cx="3996813" cy="369332"/>
          </a:xfrm>
          <a:prstGeom prst="rect">
            <a:avLst/>
          </a:prstGeom>
          <a:noFill/>
        </p:spPr>
        <p:txBody>
          <a:bodyPr wrap="square" rtlCol="0">
            <a:spAutoFit/>
          </a:bodyPr>
          <a:lstStyle/>
          <a:p>
            <a:r>
              <a:rPr lang="zh-CN" altLang="en-US" dirty="0"/>
              <a:t>各种模型预测结果的评级</a:t>
            </a:r>
          </a:p>
        </p:txBody>
      </p:sp>
    </p:spTree>
    <p:extLst>
      <p:ext uri="{BB962C8B-B14F-4D97-AF65-F5344CB8AC3E}">
        <p14:creationId xmlns:p14="http://schemas.microsoft.com/office/powerpoint/2010/main" val="272202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5C0572B-1CB1-6566-79DA-9969C00798F1}"/>
              </a:ext>
            </a:extLst>
          </p:cNvPr>
          <p:cNvGrpSpPr/>
          <p:nvPr/>
        </p:nvGrpSpPr>
        <p:grpSpPr>
          <a:xfrm>
            <a:off x="703821" y="554861"/>
            <a:ext cx="6848461" cy="947722"/>
            <a:chOff x="122182" y="84408"/>
            <a:chExt cx="6848461" cy="947722"/>
          </a:xfrm>
        </p:grpSpPr>
        <p:pic>
          <p:nvPicPr>
            <p:cNvPr id="5" name="图片 4">
              <a:extLst>
                <a:ext uri="{FF2B5EF4-FFF2-40B4-BE49-F238E27FC236}">
                  <a16:creationId xmlns:a16="http://schemas.microsoft.com/office/drawing/2014/main" id="{E4EC0934-2A4A-E0BB-0F38-C09F76C26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C1878173-B47C-E78D-BACC-69008DFCA027}"/>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03</a:t>
              </a:r>
            </a:p>
          </p:txBody>
        </p:sp>
        <p:grpSp>
          <p:nvGrpSpPr>
            <p:cNvPr id="7" name="组合 6">
              <a:extLst>
                <a:ext uri="{FF2B5EF4-FFF2-40B4-BE49-F238E27FC236}">
                  <a16:creationId xmlns:a16="http://schemas.microsoft.com/office/drawing/2014/main" id="{99C0CADD-5CCC-CE45-618E-729C2DE5E69D}"/>
                </a:ext>
              </a:extLst>
            </p:cNvPr>
            <p:cNvGrpSpPr/>
            <p:nvPr/>
          </p:nvGrpSpPr>
          <p:grpSpPr>
            <a:xfrm>
              <a:off x="1467257" y="189315"/>
              <a:ext cx="5503386" cy="743321"/>
              <a:chOff x="1410986" y="179320"/>
              <a:chExt cx="5503386" cy="743321"/>
            </a:xfrm>
          </p:grpSpPr>
          <p:sp>
            <p:nvSpPr>
              <p:cNvPr id="8" name="Rectangle 47">
                <a:extLst>
                  <a:ext uri="{FF2B5EF4-FFF2-40B4-BE49-F238E27FC236}">
                    <a16:creationId xmlns:a16="http://schemas.microsoft.com/office/drawing/2014/main" id="{B78BBFEF-225F-6452-CF01-67803AE9564D}"/>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实验结果</a:t>
                </a:r>
                <a:r>
                  <a:rPr lang="en-US" altLang="zh-CN" sz="2800" dirty="0">
                    <a:solidFill>
                      <a:srgbClr val="44546A"/>
                    </a:solidFill>
                    <a:cs typeface="+mn-ea"/>
                    <a:sym typeface="+mn-lt"/>
                  </a:rPr>
                  <a:t>—— Ablation Study</a:t>
                </a:r>
              </a:p>
            </p:txBody>
          </p:sp>
          <p:sp>
            <p:nvSpPr>
              <p:cNvPr id="9" name="矩形 8">
                <a:extLst>
                  <a:ext uri="{FF2B5EF4-FFF2-40B4-BE49-F238E27FC236}">
                    <a16:creationId xmlns:a16="http://schemas.microsoft.com/office/drawing/2014/main" id="{716CA5D3-4A0B-F21E-3C3A-0D5E32D63850}"/>
                  </a:ext>
                </a:extLst>
              </p:cNvPr>
              <p:cNvSpPr/>
              <p:nvPr/>
            </p:nvSpPr>
            <p:spPr>
              <a:xfrm>
                <a:off x="1410986" y="588447"/>
                <a:ext cx="3437503" cy="3341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Assessment of results—— Ablation Study</a:t>
                </a:r>
              </a:p>
            </p:txBody>
          </p:sp>
        </p:grpSp>
      </p:grpSp>
      <p:sp>
        <p:nvSpPr>
          <p:cNvPr id="11" name="文本框 10">
            <a:extLst>
              <a:ext uri="{FF2B5EF4-FFF2-40B4-BE49-F238E27FC236}">
                <a16:creationId xmlns:a16="http://schemas.microsoft.com/office/drawing/2014/main" id="{549F79D6-AFEE-047F-8C15-83A7C96CC4EA}"/>
              </a:ext>
            </a:extLst>
          </p:cNvPr>
          <p:cNvSpPr txBox="1"/>
          <p:nvPr/>
        </p:nvSpPr>
        <p:spPr>
          <a:xfrm>
            <a:off x="5078252" y="5232371"/>
            <a:ext cx="1388806" cy="369332"/>
          </a:xfrm>
          <a:prstGeom prst="rect">
            <a:avLst/>
          </a:prstGeom>
          <a:noFill/>
        </p:spPr>
        <p:txBody>
          <a:bodyPr wrap="square" rtlCol="0">
            <a:spAutoFit/>
          </a:bodyPr>
          <a:lstStyle/>
          <a:p>
            <a:r>
              <a:rPr lang="zh-CN" altLang="en-US" dirty="0"/>
              <a:t>消融实验</a:t>
            </a:r>
          </a:p>
        </p:txBody>
      </p:sp>
      <p:pic>
        <p:nvPicPr>
          <p:cNvPr id="10" name="图片 9">
            <a:extLst>
              <a:ext uri="{FF2B5EF4-FFF2-40B4-BE49-F238E27FC236}">
                <a16:creationId xmlns:a16="http://schemas.microsoft.com/office/drawing/2014/main" id="{A15BC95F-6DA7-E3AB-7DD4-45B0207D8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306" y="1684957"/>
            <a:ext cx="11664958" cy="3390626"/>
          </a:xfrm>
          <a:prstGeom prst="rect">
            <a:avLst/>
          </a:prstGeom>
        </p:spPr>
      </p:pic>
    </p:spTree>
    <p:extLst>
      <p:ext uri="{BB962C8B-B14F-4D97-AF65-F5344CB8AC3E}">
        <p14:creationId xmlns:p14="http://schemas.microsoft.com/office/powerpoint/2010/main" val="149002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5C0572B-1CB1-6566-79DA-9969C00798F1}"/>
              </a:ext>
            </a:extLst>
          </p:cNvPr>
          <p:cNvGrpSpPr/>
          <p:nvPr/>
        </p:nvGrpSpPr>
        <p:grpSpPr>
          <a:xfrm>
            <a:off x="616189" y="499716"/>
            <a:ext cx="6848461" cy="947722"/>
            <a:chOff x="122182" y="84408"/>
            <a:chExt cx="6848461" cy="947722"/>
          </a:xfrm>
        </p:grpSpPr>
        <p:pic>
          <p:nvPicPr>
            <p:cNvPr id="5" name="图片 4">
              <a:extLst>
                <a:ext uri="{FF2B5EF4-FFF2-40B4-BE49-F238E27FC236}">
                  <a16:creationId xmlns:a16="http://schemas.microsoft.com/office/drawing/2014/main" id="{E4EC0934-2A4A-E0BB-0F38-C09F76C26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C1878173-B47C-E78D-BACC-69008DFCA027}"/>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04</a:t>
              </a:r>
            </a:p>
          </p:txBody>
        </p:sp>
        <p:grpSp>
          <p:nvGrpSpPr>
            <p:cNvPr id="7" name="组合 6">
              <a:extLst>
                <a:ext uri="{FF2B5EF4-FFF2-40B4-BE49-F238E27FC236}">
                  <a16:creationId xmlns:a16="http://schemas.microsoft.com/office/drawing/2014/main" id="{99C0CADD-5CCC-CE45-618E-729C2DE5E69D}"/>
                </a:ext>
              </a:extLst>
            </p:cNvPr>
            <p:cNvGrpSpPr/>
            <p:nvPr/>
          </p:nvGrpSpPr>
          <p:grpSpPr>
            <a:xfrm>
              <a:off x="1467257" y="189315"/>
              <a:ext cx="5503386" cy="743321"/>
              <a:chOff x="1410986" y="179320"/>
              <a:chExt cx="5503386" cy="743321"/>
            </a:xfrm>
          </p:grpSpPr>
          <p:sp>
            <p:nvSpPr>
              <p:cNvPr id="8" name="Rectangle 47">
                <a:extLst>
                  <a:ext uri="{FF2B5EF4-FFF2-40B4-BE49-F238E27FC236}">
                    <a16:creationId xmlns:a16="http://schemas.microsoft.com/office/drawing/2014/main" id="{B78BBFEF-225F-6452-CF01-67803AE9564D}"/>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思考</a:t>
                </a:r>
                <a:endParaRPr lang="en-US" altLang="zh-CN" sz="2800" dirty="0">
                  <a:solidFill>
                    <a:srgbClr val="44546A"/>
                  </a:solidFill>
                  <a:cs typeface="+mn-ea"/>
                  <a:sym typeface="+mn-lt"/>
                </a:endParaRPr>
              </a:p>
            </p:txBody>
          </p:sp>
          <p:sp>
            <p:nvSpPr>
              <p:cNvPr id="9" name="矩形 8">
                <a:extLst>
                  <a:ext uri="{FF2B5EF4-FFF2-40B4-BE49-F238E27FC236}">
                    <a16:creationId xmlns:a16="http://schemas.microsoft.com/office/drawing/2014/main" id="{716CA5D3-4A0B-F21E-3C3A-0D5E32D63850}"/>
                  </a:ext>
                </a:extLst>
              </p:cNvPr>
              <p:cNvSpPr/>
              <p:nvPr/>
            </p:nvSpPr>
            <p:spPr>
              <a:xfrm>
                <a:off x="1410986" y="588447"/>
                <a:ext cx="3437503" cy="3341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Thinking</a:t>
                </a:r>
              </a:p>
            </p:txBody>
          </p:sp>
        </p:grpSp>
      </p:grpSp>
      <p:sp>
        <p:nvSpPr>
          <p:cNvPr id="11" name="文本框 10">
            <a:extLst>
              <a:ext uri="{FF2B5EF4-FFF2-40B4-BE49-F238E27FC236}">
                <a16:creationId xmlns:a16="http://schemas.microsoft.com/office/drawing/2014/main" id="{AF6E312D-DAA0-3C9E-BD25-294BC1428404}"/>
              </a:ext>
            </a:extLst>
          </p:cNvPr>
          <p:cNvSpPr txBox="1"/>
          <p:nvPr/>
        </p:nvSpPr>
        <p:spPr>
          <a:xfrm>
            <a:off x="1373092" y="2274607"/>
            <a:ext cx="153426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A</a:t>
            </a:r>
            <a:endParaRPr lang="zh-CN" altLang="en-US" sz="2800" dirty="0"/>
          </a:p>
        </p:txBody>
      </p:sp>
      <p:sp>
        <p:nvSpPr>
          <p:cNvPr id="12" name="文本框 11">
            <a:extLst>
              <a:ext uri="{FF2B5EF4-FFF2-40B4-BE49-F238E27FC236}">
                <a16:creationId xmlns:a16="http://schemas.microsoft.com/office/drawing/2014/main" id="{3C9D4302-C0F5-9519-8F18-771ACFD5CCB7}"/>
              </a:ext>
            </a:extLst>
          </p:cNvPr>
          <p:cNvSpPr txBox="1"/>
          <p:nvPr/>
        </p:nvSpPr>
        <p:spPr>
          <a:xfrm>
            <a:off x="2401439" y="4208846"/>
            <a:ext cx="1534267" cy="523220"/>
          </a:xfrm>
          <a:prstGeom prst="rect">
            <a:avLst/>
          </a:prstGeom>
          <a:solidFill>
            <a:srgbClr val="FF0000"/>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D</a:t>
            </a:r>
            <a:endParaRPr lang="zh-CN" altLang="en-US" sz="2800" dirty="0"/>
          </a:p>
        </p:txBody>
      </p:sp>
      <p:sp>
        <p:nvSpPr>
          <p:cNvPr id="13" name="文本框 12">
            <a:extLst>
              <a:ext uri="{FF2B5EF4-FFF2-40B4-BE49-F238E27FC236}">
                <a16:creationId xmlns:a16="http://schemas.microsoft.com/office/drawing/2014/main" id="{9AC00732-AE3C-E2A3-F88C-6BF44DC0A208}"/>
              </a:ext>
            </a:extLst>
          </p:cNvPr>
          <p:cNvSpPr txBox="1"/>
          <p:nvPr/>
        </p:nvSpPr>
        <p:spPr>
          <a:xfrm>
            <a:off x="4838470" y="4208846"/>
            <a:ext cx="153426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E</a:t>
            </a:r>
            <a:endParaRPr lang="zh-CN" altLang="en-US" sz="2800" dirty="0"/>
          </a:p>
        </p:txBody>
      </p:sp>
      <p:sp>
        <p:nvSpPr>
          <p:cNvPr id="14" name="文本框 13">
            <a:extLst>
              <a:ext uri="{FF2B5EF4-FFF2-40B4-BE49-F238E27FC236}">
                <a16:creationId xmlns:a16="http://schemas.microsoft.com/office/drawing/2014/main" id="{34397539-C410-9EBA-F8A9-96552598633D}"/>
              </a:ext>
            </a:extLst>
          </p:cNvPr>
          <p:cNvSpPr txBox="1"/>
          <p:nvPr/>
        </p:nvSpPr>
        <p:spPr>
          <a:xfrm>
            <a:off x="3448361" y="2274607"/>
            <a:ext cx="153426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B</a:t>
            </a:r>
            <a:endParaRPr lang="zh-CN" altLang="en-US" sz="2800" dirty="0"/>
          </a:p>
        </p:txBody>
      </p:sp>
      <p:sp>
        <p:nvSpPr>
          <p:cNvPr id="15" name="文本框 14">
            <a:extLst>
              <a:ext uri="{FF2B5EF4-FFF2-40B4-BE49-F238E27FC236}">
                <a16:creationId xmlns:a16="http://schemas.microsoft.com/office/drawing/2014/main" id="{8EEB8B57-4B9F-B425-0955-B0EB470A43CE}"/>
              </a:ext>
            </a:extLst>
          </p:cNvPr>
          <p:cNvSpPr txBox="1"/>
          <p:nvPr/>
        </p:nvSpPr>
        <p:spPr>
          <a:xfrm>
            <a:off x="326170" y="4192693"/>
            <a:ext cx="153426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C</a:t>
            </a:r>
            <a:endParaRPr lang="zh-CN" altLang="en-US" sz="2800" dirty="0"/>
          </a:p>
        </p:txBody>
      </p:sp>
      <p:cxnSp>
        <p:nvCxnSpPr>
          <p:cNvPr id="16" name="直接箭头连接符 15">
            <a:extLst>
              <a:ext uri="{FF2B5EF4-FFF2-40B4-BE49-F238E27FC236}">
                <a16:creationId xmlns:a16="http://schemas.microsoft.com/office/drawing/2014/main" id="{D4DAA750-3E02-4BB4-4F8B-DD76ECC97787}"/>
              </a:ext>
            </a:extLst>
          </p:cNvPr>
          <p:cNvCxnSpPr>
            <a:cxnSpLocks/>
            <a:stCxn id="11" idx="2"/>
            <a:endCxn id="15" idx="0"/>
          </p:cNvCxnSpPr>
          <p:nvPr/>
        </p:nvCxnSpPr>
        <p:spPr>
          <a:xfrm flipH="1">
            <a:off x="1093304" y="2797827"/>
            <a:ext cx="1046922" cy="139486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a:extLst>
              <a:ext uri="{FF2B5EF4-FFF2-40B4-BE49-F238E27FC236}">
                <a16:creationId xmlns:a16="http://schemas.microsoft.com/office/drawing/2014/main" id="{E2F6CAF7-7BFD-7C8D-9B37-19BC061E2C6D}"/>
              </a:ext>
            </a:extLst>
          </p:cNvPr>
          <p:cNvCxnSpPr>
            <a:cxnSpLocks/>
            <a:stCxn id="11" idx="2"/>
            <a:endCxn id="12" idx="0"/>
          </p:cNvCxnSpPr>
          <p:nvPr/>
        </p:nvCxnSpPr>
        <p:spPr>
          <a:xfrm>
            <a:off x="2140226" y="2797827"/>
            <a:ext cx="1028347" cy="141101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直接箭头连接符 23">
            <a:extLst>
              <a:ext uri="{FF2B5EF4-FFF2-40B4-BE49-F238E27FC236}">
                <a16:creationId xmlns:a16="http://schemas.microsoft.com/office/drawing/2014/main" id="{FB99BBD1-F891-FE0C-B9D6-FDC3FCCDCC89}"/>
              </a:ext>
            </a:extLst>
          </p:cNvPr>
          <p:cNvCxnSpPr>
            <a:cxnSpLocks/>
            <a:endCxn id="12" idx="0"/>
          </p:cNvCxnSpPr>
          <p:nvPr/>
        </p:nvCxnSpPr>
        <p:spPr>
          <a:xfrm flipH="1">
            <a:off x="3168573" y="2816085"/>
            <a:ext cx="995472" cy="139276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a:extLst>
              <a:ext uri="{FF2B5EF4-FFF2-40B4-BE49-F238E27FC236}">
                <a16:creationId xmlns:a16="http://schemas.microsoft.com/office/drawing/2014/main" id="{B29F0AB3-1943-C0F6-A3A2-F6AAF2591DAE}"/>
              </a:ext>
            </a:extLst>
          </p:cNvPr>
          <p:cNvCxnSpPr>
            <a:cxnSpLocks/>
            <a:stCxn id="14" idx="2"/>
            <a:endCxn id="13" idx="0"/>
          </p:cNvCxnSpPr>
          <p:nvPr/>
        </p:nvCxnSpPr>
        <p:spPr>
          <a:xfrm>
            <a:off x="4215495" y="2797827"/>
            <a:ext cx="1390109" cy="141101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本框 32">
            <a:extLst>
              <a:ext uri="{FF2B5EF4-FFF2-40B4-BE49-F238E27FC236}">
                <a16:creationId xmlns:a16="http://schemas.microsoft.com/office/drawing/2014/main" id="{9D288639-97C9-EE11-5B0A-B4F9571B28A7}"/>
              </a:ext>
            </a:extLst>
          </p:cNvPr>
          <p:cNvSpPr txBox="1"/>
          <p:nvPr/>
        </p:nvSpPr>
        <p:spPr>
          <a:xfrm>
            <a:off x="2637962" y="5527495"/>
            <a:ext cx="102834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en-US" altLang="zh-CN" sz="2800" dirty="0"/>
              <a:t>PC2</a:t>
            </a:r>
            <a:endParaRPr lang="zh-CN" altLang="en-US" sz="2800" dirty="0"/>
          </a:p>
        </p:txBody>
      </p:sp>
      <p:sp>
        <p:nvSpPr>
          <p:cNvPr id="34" name="文本框 33">
            <a:extLst>
              <a:ext uri="{FF2B5EF4-FFF2-40B4-BE49-F238E27FC236}">
                <a16:creationId xmlns:a16="http://schemas.microsoft.com/office/drawing/2014/main" id="{A5177432-1FFA-A7D1-22C5-6D107DCA5F45}"/>
              </a:ext>
            </a:extLst>
          </p:cNvPr>
          <p:cNvSpPr txBox="1"/>
          <p:nvPr/>
        </p:nvSpPr>
        <p:spPr>
          <a:xfrm>
            <a:off x="5203210" y="5500247"/>
            <a:ext cx="1028348"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en-US" altLang="zh-CN" sz="2800" dirty="0"/>
              <a:t>PC3</a:t>
            </a:r>
            <a:endParaRPr lang="zh-CN" altLang="en-US" sz="2800" dirty="0"/>
          </a:p>
        </p:txBody>
      </p:sp>
      <p:sp>
        <p:nvSpPr>
          <p:cNvPr id="37" name="文本框 36">
            <a:extLst>
              <a:ext uri="{FF2B5EF4-FFF2-40B4-BE49-F238E27FC236}">
                <a16:creationId xmlns:a16="http://schemas.microsoft.com/office/drawing/2014/main" id="{C7C9F5F1-35AF-C6B0-6D49-14EC93DD3BBB}"/>
              </a:ext>
            </a:extLst>
          </p:cNvPr>
          <p:cNvSpPr txBox="1"/>
          <p:nvPr/>
        </p:nvSpPr>
        <p:spPr>
          <a:xfrm>
            <a:off x="531946" y="5452557"/>
            <a:ext cx="1083289"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en-US" altLang="zh-CN" sz="2800" dirty="0"/>
              <a:t>PC1</a:t>
            </a:r>
            <a:endParaRPr lang="zh-CN" altLang="en-US" sz="2800" dirty="0"/>
          </a:p>
        </p:txBody>
      </p:sp>
      <p:cxnSp>
        <p:nvCxnSpPr>
          <p:cNvPr id="38" name="直接箭头连接符 37">
            <a:extLst>
              <a:ext uri="{FF2B5EF4-FFF2-40B4-BE49-F238E27FC236}">
                <a16:creationId xmlns:a16="http://schemas.microsoft.com/office/drawing/2014/main" id="{F6DE97BA-9E80-6426-B960-81F4C3123F36}"/>
              </a:ext>
            </a:extLst>
          </p:cNvPr>
          <p:cNvCxnSpPr>
            <a:cxnSpLocks/>
            <a:stCxn id="15" idx="2"/>
            <a:endCxn id="37" idx="0"/>
          </p:cNvCxnSpPr>
          <p:nvPr/>
        </p:nvCxnSpPr>
        <p:spPr>
          <a:xfrm flipH="1">
            <a:off x="1073591" y="4715913"/>
            <a:ext cx="19713" cy="7366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直接箭头连接符 40">
            <a:extLst>
              <a:ext uri="{FF2B5EF4-FFF2-40B4-BE49-F238E27FC236}">
                <a16:creationId xmlns:a16="http://schemas.microsoft.com/office/drawing/2014/main" id="{3BA293DA-BF6B-25A9-77AB-EC1811316AFB}"/>
              </a:ext>
            </a:extLst>
          </p:cNvPr>
          <p:cNvCxnSpPr>
            <a:cxnSpLocks/>
            <a:stCxn id="12" idx="2"/>
            <a:endCxn id="33" idx="0"/>
          </p:cNvCxnSpPr>
          <p:nvPr/>
        </p:nvCxnSpPr>
        <p:spPr>
          <a:xfrm flipH="1">
            <a:off x="3152136" y="4732066"/>
            <a:ext cx="16437" cy="795429"/>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2" name="直接箭头连接符 41">
            <a:extLst>
              <a:ext uri="{FF2B5EF4-FFF2-40B4-BE49-F238E27FC236}">
                <a16:creationId xmlns:a16="http://schemas.microsoft.com/office/drawing/2014/main" id="{C0C34C10-3D2A-1318-9A76-36F1F6F78076}"/>
              </a:ext>
            </a:extLst>
          </p:cNvPr>
          <p:cNvCxnSpPr>
            <a:cxnSpLocks/>
            <a:endCxn id="34" idx="0"/>
          </p:cNvCxnSpPr>
          <p:nvPr/>
        </p:nvCxnSpPr>
        <p:spPr>
          <a:xfrm flipH="1">
            <a:off x="5717384" y="4720152"/>
            <a:ext cx="19713" cy="7800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4" name="文本框 53">
            <a:extLst>
              <a:ext uri="{FF2B5EF4-FFF2-40B4-BE49-F238E27FC236}">
                <a16:creationId xmlns:a16="http://schemas.microsoft.com/office/drawing/2014/main" id="{87C9C434-4D6F-BCDF-26A4-1A457FCB1BF9}"/>
              </a:ext>
            </a:extLst>
          </p:cNvPr>
          <p:cNvSpPr txBox="1"/>
          <p:nvPr/>
        </p:nvSpPr>
        <p:spPr>
          <a:xfrm>
            <a:off x="2506153" y="1447438"/>
            <a:ext cx="153426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S</a:t>
            </a:r>
            <a:endParaRPr lang="zh-CN" altLang="en-US" sz="2800" dirty="0"/>
          </a:p>
        </p:txBody>
      </p:sp>
      <p:cxnSp>
        <p:nvCxnSpPr>
          <p:cNvPr id="55" name="直接箭头连接符 54">
            <a:extLst>
              <a:ext uri="{FF2B5EF4-FFF2-40B4-BE49-F238E27FC236}">
                <a16:creationId xmlns:a16="http://schemas.microsoft.com/office/drawing/2014/main" id="{7B05BAE9-94F1-2212-E3F3-B95A7D033E13}"/>
              </a:ext>
            </a:extLst>
          </p:cNvPr>
          <p:cNvCxnSpPr>
            <a:cxnSpLocks/>
            <a:stCxn id="54" idx="2"/>
            <a:endCxn id="11" idx="0"/>
          </p:cNvCxnSpPr>
          <p:nvPr/>
        </p:nvCxnSpPr>
        <p:spPr>
          <a:xfrm flipH="1">
            <a:off x="2140226" y="1970658"/>
            <a:ext cx="1133061" cy="30394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8" name="直接箭头连接符 57">
            <a:extLst>
              <a:ext uri="{FF2B5EF4-FFF2-40B4-BE49-F238E27FC236}">
                <a16:creationId xmlns:a16="http://schemas.microsoft.com/office/drawing/2014/main" id="{66894DB2-A21C-367E-32A2-66C3934466D5}"/>
              </a:ext>
            </a:extLst>
          </p:cNvPr>
          <p:cNvCxnSpPr>
            <a:cxnSpLocks/>
            <a:stCxn id="54" idx="2"/>
            <a:endCxn id="14" idx="0"/>
          </p:cNvCxnSpPr>
          <p:nvPr/>
        </p:nvCxnSpPr>
        <p:spPr>
          <a:xfrm>
            <a:off x="3273287" y="1970658"/>
            <a:ext cx="942208" cy="30394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1" name="直接箭头连接符 60">
            <a:extLst>
              <a:ext uri="{FF2B5EF4-FFF2-40B4-BE49-F238E27FC236}">
                <a16:creationId xmlns:a16="http://schemas.microsoft.com/office/drawing/2014/main" id="{FE4D7CEA-E3A1-D514-B16E-69261D6C4FDB}"/>
              </a:ext>
            </a:extLst>
          </p:cNvPr>
          <p:cNvCxnSpPr>
            <a:cxnSpLocks/>
            <a:stCxn id="12" idx="2"/>
            <a:endCxn id="37" idx="0"/>
          </p:cNvCxnSpPr>
          <p:nvPr/>
        </p:nvCxnSpPr>
        <p:spPr>
          <a:xfrm flipH="1">
            <a:off x="1073591" y="4732066"/>
            <a:ext cx="2094982" cy="72049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a:extLst>
              <a:ext uri="{FF2B5EF4-FFF2-40B4-BE49-F238E27FC236}">
                <a16:creationId xmlns:a16="http://schemas.microsoft.com/office/drawing/2014/main" id="{103282AB-F038-1992-69D5-E375F869BDC9}"/>
              </a:ext>
            </a:extLst>
          </p:cNvPr>
          <p:cNvCxnSpPr>
            <a:cxnSpLocks/>
            <a:stCxn id="12" idx="2"/>
            <a:endCxn id="34" idx="0"/>
          </p:cNvCxnSpPr>
          <p:nvPr/>
        </p:nvCxnSpPr>
        <p:spPr>
          <a:xfrm>
            <a:off x="3168573" y="4732066"/>
            <a:ext cx="2548811" cy="7681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7" name="文本框 66">
            <a:extLst>
              <a:ext uri="{FF2B5EF4-FFF2-40B4-BE49-F238E27FC236}">
                <a16:creationId xmlns:a16="http://schemas.microsoft.com/office/drawing/2014/main" id="{CB8A96DA-D867-0654-3588-51C189B73763}"/>
              </a:ext>
            </a:extLst>
          </p:cNvPr>
          <p:cNvSpPr txBox="1"/>
          <p:nvPr/>
        </p:nvSpPr>
        <p:spPr>
          <a:xfrm>
            <a:off x="518605" y="6279859"/>
            <a:ext cx="901399" cy="369332"/>
          </a:xfrm>
          <a:prstGeom prst="rect">
            <a:avLst/>
          </a:prstGeom>
          <a:noFill/>
        </p:spPr>
        <p:txBody>
          <a:bodyPr wrap="square" rtlCol="0">
            <a:spAutoFit/>
          </a:bodyPr>
          <a:lstStyle/>
          <a:p>
            <a:r>
              <a:rPr lang="en-US" altLang="zh-CN" dirty="0"/>
              <a:t>20ms</a:t>
            </a:r>
            <a:endParaRPr lang="zh-CN" altLang="en-US" dirty="0"/>
          </a:p>
        </p:txBody>
      </p:sp>
      <p:sp>
        <p:nvSpPr>
          <p:cNvPr id="68" name="文本框 67">
            <a:extLst>
              <a:ext uri="{FF2B5EF4-FFF2-40B4-BE49-F238E27FC236}">
                <a16:creationId xmlns:a16="http://schemas.microsoft.com/office/drawing/2014/main" id="{8A637A8B-1290-3F0A-10C1-4BB5AB4EE5DA}"/>
              </a:ext>
            </a:extLst>
          </p:cNvPr>
          <p:cNvSpPr txBox="1"/>
          <p:nvPr/>
        </p:nvSpPr>
        <p:spPr>
          <a:xfrm>
            <a:off x="5286397" y="6253377"/>
            <a:ext cx="901399" cy="369332"/>
          </a:xfrm>
          <a:prstGeom prst="rect">
            <a:avLst/>
          </a:prstGeom>
          <a:noFill/>
        </p:spPr>
        <p:txBody>
          <a:bodyPr wrap="square" rtlCol="0">
            <a:spAutoFit/>
          </a:bodyPr>
          <a:lstStyle/>
          <a:p>
            <a:r>
              <a:rPr lang="en-US" altLang="zh-CN" dirty="0"/>
              <a:t>20ms</a:t>
            </a:r>
            <a:endParaRPr lang="zh-CN" altLang="en-US" dirty="0"/>
          </a:p>
        </p:txBody>
      </p:sp>
      <p:sp>
        <p:nvSpPr>
          <p:cNvPr id="69" name="文本框 68">
            <a:extLst>
              <a:ext uri="{FF2B5EF4-FFF2-40B4-BE49-F238E27FC236}">
                <a16:creationId xmlns:a16="http://schemas.microsoft.com/office/drawing/2014/main" id="{9C382AA8-68AD-88CA-A910-0DC1B1B250B1}"/>
              </a:ext>
            </a:extLst>
          </p:cNvPr>
          <p:cNvSpPr txBox="1"/>
          <p:nvPr/>
        </p:nvSpPr>
        <p:spPr>
          <a:xfrm>
            <a:off x="2754631" y="6264093"/>
            <a:ext cx="901399" cy="369332"/>
          </a:xfrm>
          <a:prstGeom prst="rect">
            <a:avLst/>
          </a:prstGeom>
          <a:noFill/>
        </p:spPr>
        <p:txBody>
          <a:bodyPr wrap="square" rtlCol="0">
            <a:spAutoFit/>
          </a:bodyPr>
          <a:lstStyle/>
          <a:p>
            <a:r>
              <a:rPr lang="en-US" altLang="zh-CN" dirty="0"/>
              <a:t>80ms</a:t>
            </a:r>
            <a:endParaRPr lang="zh-CN" altLang="en-US" dirty="0"/>
          </a:p>
        </p:txBody>
      </p:sp>
      <p:sp>
        <p:nvSpPr>
          <p:cNvPr id="70" name="文本框 69">
            <a:extLst>
              <a:ext uri="{FF2B5EF4-FFF2-40B4-BE49-F238E27FC236}">
                <a16:creationId xmlns:a16="http://schemas.microsoft.com/office/drawing/2014/main" id="{5DDD9CC5-9554-911B-97D4-D49865720858}"/>
              </a:ext>
            </a:extLst>
          </p:cNvPr>
          <p:cNvSpPr txBox="1"/>
          <p:nvPr/>
        </p:nvSpPr>
        <p:spPr>
          <a:xfrm>
            <a:off x="7354763" y="672846"/>
            <a:ext cx="3417358" cy="461665"/>
          </a:xfrm>
          <a:prstGeom prst="rect">
            <a:avLst/>
          </a:prstGeom>
          <a:noFill/>
        </p:spPr>
        <p:txBody>
          <a:bodyPr wrap="square" rtlCol="0">
            <a:spAutoFit/>
          </a:bodyPr>
          <a:lstStyle/>
          <a:p>
            <a:r>
              <a:rPr lang="zh-CN" altLang="en-US" sz="2400" dirty="0"/>
              <a:t>预测结果：延迟</a:t>
            </a:r>
            <a:r>
              <a:rPr lang="en-US" altLang="zh-CN" sz="2400" dirty="0"/>
              <a:t>40ms</a:t>
            </a:r>
          </a:p>
        </p:txBody>
      </p:sp>
      <p:sp>
        <p:nvSpPr>
          <p:cNvPr id="73" name="文本框 72">
            <a:extLst>
              <a:ext uri="{FF2B5EF4-FFF2-40B4-BE49-F238E27FC236}">
                <a16:creationId xmlns:a16="http://schemas.microsoft.com/office/drawing/2014/main" id="{385E6B78-ED18-14EE-CB59-8844940D46F8}"/>
              </a:ext>
            </a:extLst>
          </p:cNvPr>
          <p:cNvSpPr txBox="1"/>
          <p:nvPr/>
        </p:nvSpPr>
        <p:spPr>
          <a:xfrm>
            <a:off x="8356794" y="2949536"/>
            <a:ext cx="1534267" cy="523220"/>
          </a:xfrm>
          <a:prstGeom prst="rect">
            <a:avLst/>
          </a:prstGeom>
          <a:solidFill>
            <a:srgbClr val="FF0000"/>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t>交换机</a:t>
            </a:r>
            <a:r>
              <a:rPr lang="en-US" altLang="zh-CN" sz="2800" dirty="0"/>
              <a:t>D</a:t>
            </a:r>
            <a:endParaRPr lang="zh-CN" altLang="en-US" sz="2800" dirty="0"/>
          </a:p>
        </p:txBody>
      </p:sp>
      <p:sp>
        <p:nvSpPr>
          <p:cNvPr id="74" name="文本框 73">
            <a:extLst>
              <a:ext uri="{FF2B5EF4-FFF2-40B4-BE49-F238E27FC236}">
                <a16:creationId xmlns:a16="http://schemas.microsoft.com/office/drawing/2014/main" id="{4AF937A7-47AA-BD37-DE31-5CE14DBF4701}"/>
              </a:ext>
            </a:extLst>
          </p:cNvPr>
          <p:cNvSpPr txBox="1"/>
          <p:nvPr/>
        </p:nvSpPr>
        <p:spPr>
          <a:xfrm>
            <a:off x="8593317" y="4268185"/>
            <a:ext cx="1028347"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en-US" altLang="zh-CN" sz="2800" dirty="0"/>
              <a:t>PC2</a:t>
            </a:r>
            <a:endParaRPr lang="zh-CN" altLang="en-US" sz="2800" dirty="0"/>
          </a:p>
        </p:txBody>
      </p:sp>
      <p:cxnSp>
        <p:nvCxnSpPr>
          <p:cNvPr id="75" name="直接箭头连接符 74">
            <a:extLst>
              <a:ext uri="{FF2B5EF4-FFF2-40B4-BE49-F238E27FC236}">
                <a16:creationId xmlns:a16="http://schemas.microsoft.com/office/drawing/2014/main" id="{C03D73C5-6822-4955-0090-04CA7CFCA86A}"/>
              </a:ext>
            </a:extLst>
          </p:cNvPr>
          <p:cNvCxnSpPr>
            <a:cxnSpLocks/>
            <a:stCxn id="73" idx="2"/>
            <a:endCxn id="74" idx="0"/>
          </p:cNvCxnSpPr>
          <p:nvPr/>
        </p:nvCxnSpPr>
        <p:spPr>
          <a:xfrm flipH="1">
            <a:off x="9107491" y="3472756"/>
            <a:ext cx="16437" cy="795429"/>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76" name="文本框 75">
            <a:extLst>
              <a:ext uri="{FF2B5EF4-FFF2-40B4-BE49-F238E27FC236}">
                <a16:creationId xmlns:a16="http://schemas.microsoft.com/office/drawing/2014/main" id="{BC755D6C-5097-8BBB-55F6-2C8D55E9ADA7}"/>
              </a:ext>
            </a:extLst>
          </p:cNvPr>
          <p:cNvSpPr txBox="1"/>
          <p:nvPr/>
        </p:nvSpPr>
        <p:spPr>
          <a:xfrm>
            <a:off x="7354763" y="5406683"/>
            <a:ext cx="4133374" cy="830997"/>
          </a:xfrm>
          <a:prstGeom prst="rect">
            <a:avLst/>
          </a:prstGeom>
          <a:noFill/>
        </p:spPr>
        <p:txBody>
          <a:bodyPr wrap="square" rtlCol="0">
            <a:spAutoFit/>
          </a:bodyPr>
          <a:lstStyle/>
          <a:p>
            <a:r>
              <a:rPr lang="zh-CN" altLang="en-US" sz="2400" dirty="0"/>
              <a:t>语言解释：</a:t>
            </a:r>
            <a:endParaRPr lang="en-US" altLang="zh-CN" sz="2400" dirty="0"/>
          </a:p>
          <a:p>
            <a:r>
              <a:rPr lang="zh-CN" altLang="en-US" sz="2400" dirty="0"/>
              <a:t>交换机</a:t>
            </a:r>
            <a:r>
              <a:rPr lang="en-US" altLang="zh-CN" sz="2400" dirty="0"/>
              <a:t>D</a:t>
            </a:r>
            <a:r>
              <a:rPr lang="zh-CN" altLang="en-US" sz="2400" dirty="0"/>
              <a:t>的负载过高！</a:t>
            </a:r>
          </a:p>
        </p:txBody>
      </p:sp>
      <p:sp>
        <p:nvSpPr>
          <p:cNvPr id="78" name="文本框 77">
            <a:extLst>
              <a:ext uri="{FF2B5EF4-FFF2-40B4-BE49-F238E27FC236}">
                <a16:creationId xmlns:a16="http://schemas.microsoft.com/office/drawing/2014/main" id="{06671981-283E-A8D9-BF80-D0E1B0D2AC81}"/>
              </a:ext>
            </a:extLst>
          </p:cNvPr>
          <p:cNvSpPr txBox="1"/>
          <p:nvPr/>
        </p:nvSpPr>
        <p:spPr>
          <a:xfrm>
            <a:off x="7354763" y="1712253"/>
            <a:ext cx="3417358" cy="461665"/>
          </a:xfrm>
          <a:prstGeom prst="rect">
            <a:avLst/>
          </a:prstGeom>
          <a:noFill/>
        </p:spPr>
        <p:txBody>
          <a:bodyPr wrap="square" rtlCol="0">
            <a:spAutoFit/>
          </a:bodyPr>
          <a:lstStyle/>
          <a:p>
            <a:r>
              <a:rPr lang="zh-CN" altLang="en-US" sz="2400" dirty="0"/>
              <a:t>结构解释：</a:t>
            </a:r>
            <a:endParaRPr lang="en-US" altLang="zh-CN" sz="2400" dirty="0"/>
          </a:p>
        </p:txBody>
      </p:sp>
    </p:spTree>
    <p:extLst>
      <p:ext uri="{BB962C8B-B14F-4D97-AF65-F5344CB8AC3E}">
        <p14:creationId xmlns:p14="http://schemas.microsoft.com/office/powerpoint/2010/main" val="336905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9">
            <a:extLst>
              <a:ext uri="{FF2B5EF4-FFF2-40B4-BE49-F238E27FC236}">
                <a16:creationId xmlns:a16="http://schemas.microsoft.com/office/drawing/2014/main" id="{612BC86C-0FE0-4A70-E3A4-A346B50D8D97}"/>
              </a:ext>
            </a:extLst>
          </p:cNvPr>
          <p:cNvSpPr txBox="1"/>
          <p:nvPr/>
        </p:nvSpPr>
        <p:spPr>
          <a:xfrm>
            <a:off x="9946695" y="4599805"/>
            <a:ext cx="453651" cy="1184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http://www.1ppt.com/xiazai/</a:t>
            </a:r>
          </a:p>
        </p:txBody>
      </p:sp>
      <p:sp>
        <p:nvSpPr>
          <p:cNvPr id="3" name="文本框 6">
            <a:extLst>
              <a:ext uri="{FF2B5EF4-FFF2-40B4-BE49-F238E27FC236}">
                <a16:creationId xmlns:a16="http://schemas.microsoft.com/office/drawing/2014/main" id="{A3136719-16CE-F625-AFB7-80194BA85524}"/>
              </a:ext>
            </a:extLst>
          </p:cNvPr>
          <p:cNvSpPr txBox="1"/>
          <p:nvPr/>
        </p:nvSpPr>
        <p:spPr>
          <a:xfrm>
            <a:off x="1819223" y="1615753"/>
            <a:ext cx="6125306"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zh-CN" altLang="en-US" sz="4400" dirty="0">
                <a:solidFill>
                  <a:srgbClr val="44546A"/>
                </a:solidFill>
                <a:cs typeface="+mn-ea"/>
                <a:sym typeface="+mn-lt"/>
              </a:rPr>
              <a:t>感谢您的倾听</a:t>
            </a:r>
          </a:p>
        </p:txBody>
      </p:sp>
      <p:cxnSp>
        <p:nvCxnSpPr>
          <p:cNvPr id="11" name="直接连接符 10">
            <a:extLst>
              <a:ext uri="{FF2B5EF4-FFF2-40B4-BE49-F238E27FC236}">
                <a16:creationId xmlns:a16="http://schemas.microsoft.com/office/drawing/2014/main" id="{9891CCE8-0EF9-2E11-0087-477F12404819}"/>
              </a:ext>
            </a:extLst>
          </p:cNvPr>
          <p:cNvCxnSpPr/>
          <p:nvPr/>
        </p:nvCxnSpPr>
        <p:spPr>
          <a:xfrm>
            <a:off x="1911821" y="2522281"/>
            <a:ext cx="1122744" cy="0"/>
          </a:xfrm>
          <a:prstGeom prst="line">
            <a:avLst/>
          </a:prstGeom>
          <a:ln w="25400">
            <a:solidFill>
              <a:srgbClr val="44546A"/>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124D8FE3-559A-4371-B1B6-E9A1E8146842}"/>
              </a:ext>
            </a:extLst>
          </p:cNvPr>
          <p:cNvGrpSpPr/>
          <p:nvPr/>
        </p:nvGrpSpPr>
        <p:grpSpPr>
          <a:xfrm>
            <a:off x="1791654" y="4113442"/>
            <a:ext cx="3090222" cy="461665"/>
            <a:chOff x="948734" y="4020552"/>
            <a:chExt cx="3090222" cy="461665"/>
          </a:xfrm>
        </p:grpSpPr>
        <p:sp>
          <p:nvSpPr>
            <p:cNvPr id="17" name="文本框 27">
              <a:extLst>
                <a:ext uri="{FF2B5EF4-FFF2-40B4-BE49-F238E27FC236}">
                  <a16:creationId xmlns:a16="http://schemas.microsoft.com/office/drawing/2014/main" id="{AB47AFB2-C924-481B-8688-57B2735BAEAF}"/>
                </a:ext>
              </a:extLst>
            </p:cNvPr>
            <p:cNvSpPr txBox="1"/>
            <p:nvPr/>
          </p:nvSpPr>
          <p:spPr>
            <a:xfrm>
              <a:off x="948734" y="4020552"/>
              <a:ext cx="80021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44546A"/>
                  </a:solidFill>
                  <a:cs typeface="+mn-ea"/>
                  <a:sym typeface="+mn-lt"/>
                </a:rPr>
                <a:t>作者</a:t>
              </a:r>
            </a:p>
          </p:txBody>
        </p:sp>
        <p:cxnSp>
          <p:nvCxnSpPr>
            <p:cNvPr id="18" name="直接连接符 17">
              <a:extLst>
                <a:ext uri="{FF2B5EF4-FFF2-40B4-BE49-F238E27FC236}">
                  <a16:creationId xmlns:a16="http://schemas.microsoft.com/office/drawing/2014/main" id="{F6C65EB6-793D-460E-A7B0-965BFCE368D3}"/>
                </a:ext>
              </a:extLst>
            </p:cNvPr>
            <p:cNvCxnSpPr>
              <a:cxnSpLocks/>
            </p:cNvCxnSpPr>
            <p:nvPr/>
          </p:nvCxnSpPr>
          <p:spPr>
            <a:xfrm>
              <a:off x="1807409" y="4392525"/>
              <a:ext cx="2231547" cy="4949"/>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23">
              <a:extLst>
                <a:ext uri="{FF2B5EF4-FFF2-40B4-BE49-F238E27FC236}">
                  <a16:creationId xmlns:a16="http://schemas.microsoft.com/office/drawing/2014/main" id="{75DCE348-3621-48FD-9FD5-6410EC7D81E1}"/>
                </a:ext>
              </a:extLst>
            </p:cNvPr>
            <p:cNvSpPr txBox="1"/>
            <p:nvPr/>
          </p:nvSpPr>
          <p:spPr>
            <a:xfrm>
              <a:off x="2484600" y="4023193"/>
              <a:ext cx="87716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44546A"/>
                  </a:solidFill>
                  <a:effectLst/>
                  <a:uLnTx/>
                  <a:uFillTx/>
                  <a:cs typeface="+mn-ea"/>
                  <a:sym typeface="+mn-lt"/>
                </a:rPr>
                <a:t>王啸楠</a:t>
              </a:r>
            </a:p>
          </p:txBody>
        </p:sp>
      </p:grpSp>
      <p:grpSp>
        <p:nvGrpSpPr>
          <p:cNvPr id="13" name="组合 12">
            <a:extLst>
              <a:ext uri="{FF2B5EF4-FFF2-40B4-BE49-F238E27FC236}">
                <a16:creationId xmlns:a16="http://schemas.microsoft.com/office/drawing/2014/main" id="{BCE6B467-AFB8-420A-A2B2-F75861043AB0}"/>
              </a:ext>
            </a:extLst>
          </p:cNvPr>
          <p:cNvGrpSpPr/>
          <p:nvPr/>
        </p:nvGrpSpPr>
        <p:grpSpPr>
          <a:xfrm>
            <a:off x="1846904" y="4759662"/>
            <a:ext cx="3082911" cy="482585"/>
            <a:chOff x="976415" y="5666381"/>
            <a:chExt cx="3082911" cy="482585"/>
          </a:xfrm>
        </p:grpSpPr>
        <p:sp>
          <p:nvSpPr>
            <p:cNvPr id="14" name="文本框 30">
              <a:extLst>
                <a:ext uri="{FF2B5EF4-FFF2-40B4-BE49-F238E27FC236}">
                  <a16:creationId xmlns:a16="http://schemas.microsoft.com/office/drawing/2014/main" id="{80C64B59-7041-45F3-9DE7-66121103CF81}"/>
                </a:ext>
              </a:extLst>
            </p:cNvPr>
            <p:cNvSpPr txBox="1"/>
            <p:nvPr/>
          </p:nvSpPr>
          <p:spPr>
            <a:xfrm>
              <a:off x="976415" y="5687301"/>
              <a:ext cx="8034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44546A"/>
                  </a:solidFill>
                  <a:effectLst/>
                  <a:uLnTx/>
                  <a:uFillTx/>
                  <a:cs typeface="+mn-ea"/>
                  <a:sym typeface="+mn-lt"/>
                </a:rPr>
                <a:t>时间</a:t>
              </a:r>
            </a:p>
          </p:txBody>
        </p:sp>
        <p:cxnSp>
          <p:nvCxnSpPr>
            <p:cNvPr id="15" name="直接连接符 14">
              <a:extLst>
                <a:ext uri="{FF2B5EF4-FFF2-40B4-BE49-F238E27FC236}">
                  <a16:creationId xmlns:a16="http://schemas.microsoft.com/office/drawing/2014/main" id="{5FC9EBA0-554D-49E0-AAD2-2F56882708A4}"/>
                </a:ext>
              </a:extLst>
            </p:cNvPr>
            <p:cNvCxnSpPr/>
            <p:nvPr/>
          </p:nvCxnSpPr>
          <p:spPr>
            <a:xfrm>
              <a:off x="1769324" y="6035490"/>
              <a:ext cx="2290002" cy="0"/>
            </a:xfrm>
            <a:prstGeom prst="line">
              <a:avLst/>
            </a:prstGeom>
            <a:ln w="19050">
              <a:solidFill>
                <a:srgbClr val="44546A"/>
              </a:solidFill>
              <a:prstDash val="solid"/>
            </a:ln>
          </p:spPr>
          <p:style>
            <a:lnRef idx="1">
              <a:schemeClr val="accent1"/>
            </a:lnRef>
            <a:fillRef idx="0">
              <a:schemeClr val="accent1"/>
            </a:fillRef>
            <a:effectRef idx="0">
              <a:schemeClr val="accent1"/>
            </a:effectRef>
            <a:fontRef idx="minor">
              <a:schemeClr val="tx1"/>
            </a:fontRef>
          </p:style>
        </p:cxnSp>
        <p:sp>
          <p:nvSpPr>
            <p:cNvPr id="16" name="文本框 26">
              <a:extLst>
                <a:ext uri="{FF2B5EF4-FFF2-40B4-BE49-F238E27FC236}">
                  <a16:creationId xmlns:a16="http://schemas.microsoft.com/office/drawing/2014/main" id="{9B5ACFB9-99E3-4164-B0C1-77B378433594}"/>
                </a:ext>
              </a:extLst>
            </p:cNvPr>
            <p:cNvSpPr txBox="1"/>
            <p:nvPr/>
          </p:nvSpPr>
          <p:spPr>
            <a:xfrm>
              <a:off x="2208264" y="5666381"/>
              <a:ext cx="137730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44546A"/>
                  </a:solidFill>
                  <a:effectLst/>
                  <a:uLnTx/>
                  <a:uFillTx/>
                  <a:cs typeface="+mn-ea"/>
                  <a:sym typeface="+mn-lt"/>
                </a:rPr>
                <a:t>2023</a:t>
              </a:r>
              <a:r>
                <a:rPr kumimoji="0" lang="zh-CN" altLang="en-US" sz="1800" b="0" i="0" u="none" strike="noStrike" kern="1200" cap="none" spc="0" normalizeH="0" baseline="0" noProof="0" dirty="0">
                  <a:ln>
                    <a:noFill/>
                  </a:ln>
                  <a:solidFill>
                    <a:srgbClr val="44546A"/>
                  </a:solidFill>
                  <a:effectLst/>
                  <a:uLnTx/>
                  <a:uFillTx/>
                  <a:cs typeface="+mn-ea"/>
                  <a:sym typeface="+mn-lt"/>
                </a:rPr>
                <a:t>年</a:t>
              </a:r>
              <a:r>
                <a:rPr kumimoji="0" lang="en-US" altLang="zh-CN" sz="1800" b="0" i="0" u="none" strike="noStrike" kern="1200" cap="none" spc="0" normalizeH="0" baseline="0" noProof="0" dirty="0">
                  <a:ln>
                    <a:noFill/>
                  </a:ln>
                  <a:solidFill>
                    <a:srgbClr val="44546A"/>
                  </a:solidFill>
                  <a:effectLst/>
                  <a:uLnTx/>
                  <a:uFillTx/>
                  <a:cs typeface="+mn-ea"/>
                  <a:sym typeface="+mn-lt"/>
                </a:rPr>
                <a:t>11</a:t>
              </a:r>
              <a:r>
                <a:rPr kumimoji="0" lang="zh-CN" altLang="en-US" sz="1800" b="0" i="0" u="none" strike="noStrike" kern="1200" cap="none" spc="0" normalizeH="0" baseline="0" noProof="0" dirty="0">
                  <a:ln>
                    <a:noFill/>
                  </a:ln>
                  <a:solidFill>
                    <a:srgbClr val="44546A"/>
                  </a:solidFill>
                  <a:effectLst/>
                  <a:uLnTx/>
                  <a:uFillTx/>
                  <a:cs typeface="+mn-ea"/>
                  <a:sym typeface="+mn-lt"/>
                </a:rPr>
                <a:t>月</a:t>
              </a:r>
            </a:p>
          </p:txBody>
        </p:sp>
      </p:grpSp>
      <p:sp>
        <p:nvSpPr>
          <p:cNvPr id="20" name="箭头: 上 19">
            <a:hlinkClick r:id="rId2" action="ppaction://hlinksldjump"/>
            <a:extLst>
              <a:ext uri="{FF2B5EF4-FFF2-40B4-BE49-F238E27FC236}">
                <a16:creationId xmlns:a16="http://schemas.microsoft.com/office/drawing/2014/main" id="{51B31759-B648-1061-6FF4-EF6D278372F2}"/>
              </a:ext>
            </a:extLst>
          </p:cNvPr>
          <p:cNvSpPr/>
          <p:nvPr/>
        </p:nvSpPr>
        <p:spPr>
          <a:xfrm>
            <a:off x="11165402" y="6251393"/>
            <a:ext cx="673637" cy="483722"/>
          </a:xfrm>
          <a:prstGeom prst="up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679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0014A18-B716-429D-A796-55604D495B26}"/>
              </a:ext>
            </a:extLst>
          </p:cNvPr>
          <p:cNvGrpSpPr/>
          <p:nvPr/>
        </p:nvGrpSpPr>
        <p:grpSpPr>
          <a:xfrm>
            <a:off x="703821" y="554861"/>
            <a:ext cx="6848461" cy="947722"/>
            <a:chOff x="122182" y="84408"/>
            <a:chExt cx="6848461" cy="947722"/>
          </a:xfrm>
        </p:grpSpPr>
        <p:pic>
          <p:nvPicPr>
            <p:cNvPr id="9" name="图片 8">
              <a:extLst>
                <a:ext uri="{FF2B5EF4-FFF2-40B4-BE49-F238E27FC236}">
                  <a16:creationId xmlns:a16="http://schemas.microsoft.com/office/drawing/2014/main" id="{917ADDC8-123D-4EC6-A52C-49A66E41B8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0" name="Rectangle 47">
              <a:extLst>
                <a:ext uri="{FF2B5EF4-FFF2-40B4-BE49-F238E27FC236}">
                  <a16:creationId xmlns:a16="http://schemas.microsoft.com/office/drawing/2014/main" id="{3D6AE84C-1C15-453E-8265-902E658D41BC}"/>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1" name="组合 10">
              <a:extLst>
                <a:ext uri="{FF2B5EF4-FFF2-40B4-BE49-F238E27FC236}">
                  <a16:creationId xmlns:a16="http://schemas.microsoft.com/office/drawing/2014/main" id="{467E7278-85E6-4117-9563-6D5E2A97B378}"/>
                </a:ext>
              </a:extLst>
            </p:cNvPr>
            <p:cNvGrpSpPr/>
            <p:nvPr/>
          </p:nvGrpSpPr>
          <p:grpSpPr>
            <a:xfrm>
              <a:off x="1467258" y="189315"/>
              <a:ext cx="5503385" cy="743321"/>
              <a:chOff x="1410987" y="179320"/>
              <a:chExt cx="5503385" cy="743321"/>
            </a:xfrm>
          </p:grpSpPr>
          <p:sp>
            <p:nvSpPr>
              <p:cNvPr id="12" name="Rectangle 47">
                <a:extLst>
                  <a:ext uri="{FF2B5EF4-FFF2-40B4-BE49-F238E27FC236}">
                    <a16:creationId xmlns:a16="http://schemas.microsoft.com/office/drawing/2014/main" id="{B6210A1D-A608-456E-8363-5CCF096C449B}"/>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研究背景</a:t>
                </a:r>
                <a:r>
                  <a:rPr lang="en-US" altLang="zh-CN" sz="2800" dirty="0">
                    <a:solidFill>
                      <a:srgbClr val="44546A"/>
                    </a:solidFill>
                    <a:cs typeface="+mn-ea"/>
                    <a:sym typeface="+mn-lt"/>
                  </a:rPr>
                  <a:t>——</a:t>
                </a:r>
                <a:r>
                  <a:rPr lang="en-US" altLang="zh-CN" sz="2800" dirty="0" err="1">
                    <a:solidFill>
                      <a:srgbClr val="44546A"/>
                    </a:solidFill>
                    <a:cs typeface="+mn-ea"/>
                    <a:sym typeface="+mn-lt"/>
                  </a:rPr>
                  <a:t>GNNExplainer</a:t>
                </a:r>
                <a:endParaRPr lang="en-US" altLang="zh-CN" sz="2800" dirty="0">
                  <a:solidFill>
                    <a:srgbClr val="44546A"/>
                  </a:solidFill>
                  <a:cs typeface="+mn-ea"/>
                  <a:sym typeface="+mn-lt"/>
                </a:endParaRPr>
              </a:p>
            </p:txBody>
          </p:sp>
          <p:sp>
            <p:nvSpPr>
              <p:cNvPr id="13" name="矩形 12">
                <a:extLst>
                  <a:ext uri="{FF2B5EF4-FFF2-40B4-BE49-F238E27FC236}">
                    <a16:creationId xmlns:a16="http://schemas.microsoft.com/office/drawing/2014/main" id="{81C95D61-8CC3-4CBC-A47E-097DE3C9841E}"/>
                  </a:ext>
                </a:extLst>
              </p:cNvPr>
              <p:cNvSpPr/>
              <p:nvPr/>
            </p:nvSpPr>
            <p:spPr>
              <a:xfrm>
                <a:off x="1410987" y="588447"/>
                <a:ext cx="3292889"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Research Background——</a:t>
                </a:r>
                <a:r>
                  <a:rPr lang="en-US" altLang="zh-CN" sz="1400" dirty="0" err="1">
                    <a:solidFill>
                      <a:srgbClr val="44546A"/>
                    </a:solidFill>
                    <a:cs typeface="+mn-ea"/>
                    <a:sym typeface="+mn-lt"/>
                  </a:rPr>
                  <a:t>GNNExplainer</a:t>
                </a:r>
                <a:endParaRPr lang="en-US" altLang="zh-CN" sz="1400" dirty="0">
                  <a:solidFill>
                    <a:srgbClr val="44546A"/>
                  </a:solidFill>
                  <a:cs typeface="+mn-ea"/>
                  <a:sym typeface="+mn-lt"/>
                </a:endParaRPr>
              </a:p>
            </p:txBody>
          </p:sp>
        </p:grpSp>
      </p:grpSp>
      <p:sp>
        <p:nvSpPr>
          <p:cNvPr id="2" name="矩形 1">
            <a:extLst>
              <a:ext uri="{FF2B5EF4-FFF2-40B4-BE49-F238E27FC236}">
                <a16:creationId xmlns:a16="http://schemas.microsoft.com/office/drawing/2014/main" id="{6DBDD121-1AAE-16E2-5FE6-8386F3D9FB71}"/>
              </a:ext>
            </a:extLst>
          </p:cNvPr>
          <p:cNvSpPr/>
          <p:nvPr/>
        </p:nvSpPr>
        <p:spPr>
          <a:xfrm>
            <a:off x="1377555" y="1955684"/>
            <a:ext cx="1662769" cy="947722"/>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模型结构</a:t>
            </a:r>
          </a:p>
        </p:txBody>
      </p:sp>
      <p:sp>
        <p:nvSpPr>
          <p:cNvPr id="3" name="矩形 2">
            <a:extLst>
              <a:ext uri="{FF2B5EF4-FFF2-40B4-BE49-F238E27FC236}">
                <a16:creationId xmlns:a16="http://schemas.microsoft.com/office/drawing/2014/main" id="{9606B59C-FF4D-9499-05E5-B6A9DD18372D}"/>
              </a:ext>
            </a:extLst>
          </p:cNvPr>
          <p:cNvSpPr/>
          <p:nvPr/>
        </p:nvSpPr>
        <p:spPr>
          <a:xfrm>
            <a:off x="2124658" y="3756855"/>
            <a:ext cx="2586952" cy="947722"/>
          </a:xfrm>
          <a:prstGeom prst="rect">
            <a:avLst/>
          </a:prstGeom>
          <a:solidFill>
            <a:schemeClr val="bg1">
              <a:lumMod val="95000"/>
            </a:schemeClr>
          </a:solidFill>
          <a:ln>
            <a:noFill/>
          </a:ln>
          <a:effectLst>
            <a:outerShdw blurRad="50800" dist="50800" dir="5400000" algn="ct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解释</a:t>
            </a:r>
            <a:endParaRPr lang="en-US" altLang="zh-CN" sz="2000" dirty="0">
              <a:solidFill>
                <a:schemeClr val="tx1"/>
              </a:solidFill>
            </a:endParaRPr>
          </a:p>
          <a:p>
            <a:pPr algn="ctr"/>
            <a:r>
              <a:rPr lang="en-US" altLang="zh-CN" sz="2000" dirty="0">
                <a:solidFill>
                  <a:schemeClr val="tx1"/>
                </a:solidFill>
              </a:rPr>
              <a:t>(</a:t>
            </a:r>
            <a:r>
              <a:rPr lang="zh-CN" altLang="en-US" sz="2000" dirty="0">
                <a:solidFill>
                  <a:schemeClr val="tx1"/>
                </a:solidFill>
              </a:rPr>
              <a:t>带有重要特征的子图</a:t>
            </a:r>
            <a:r>
              <a:rPr lang="en-US" altLang="zh-CN" sz="2000" dirty="0">
                <a:solidFill>
                  <a:schemeClr val="tx1"/>
                </a:solidFill>
              </a:rPr>
              <a:t>)</a:t>
            </a:r>
            <a:endParaRPr lang="zh-CN" altLang="en-US" sz="2000" dirty="0">
              <a:solidFill>
                <a:schemeClr val="tx1"/>
              </a:solidFill>
            </a:endParaRPr>
          </a:p>
        </p:txBody>
      </p:sp>
      <p:sp>
        <p:nvSpPr>
          <p:cNvPr id="17" name="矩形 16">
            <a:extLst>
              <a:ext uri="{FF2B5EF4-FFF2-40B4-BE49-F238E27FC236}">
                <a16:creationId xmlns:a16="http://schemas.microsoft.com/office/drawing/2014/main" id="{A53D8376-FFFA-8067-0D2F-7B8578110AEC}"/>
              </a:ext>
            </a:extLst>
          </p:cNvPr>
          <p:cNvSpPr/>
          <p:nvPr/>
        </p:nvSpPr>
        <p:spPr>
          <a:xfrm>
            <a:off x="3572717" y="1955684"/>
            <a:ext cx="2097830" cy="947722"/>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模型的输出</a:t>
            </a:r>
          </a:p>
        </p:txBody>
      </p:sp>
      <p:cxnSp>
        <p:nvCxnSpPr>
          <p:cNvPr id="19" name="直接箭头连接符 18">
            <a:extLst>
              <a:ext uri="{FF2B5EF4-FFF2-40B4-BE49-F238E27FC236}">
                <a16:creationId xmlns:a16="http://schemas.microsoft.com/office/drawing/2014/main" id="{73736FC4-D3EE-601C-0AC0-8B1890BFF3F4}"/>
              </a:ext>
            </a:extLst>
          </p:cNvPr>
          <p:cNvCxnSpPr>
            <a:cxnSpLocks/>
            <a:stCxn id="2" idx="2"/>
            <a:endCxn id="3" idx="0"/>
          </p:cNvCxnSpPr>
          <p:nvPr/>
        </p:nvCxnSpPr>
        <p:spPr>
          <a:xfrm>
            <a:off x="2208940" y="2903406"/>
            <a:ext cx="1209194" cy="85344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EBE7425F-4018-3CB5-FF95-4C0BEF320326}"/>
              </a:ext>
            </a:extLst>
          </p:cNvPr>
          <p:cNvCxnSpPr>
            <a:cxnSpLocks/>
            <a:stCxn id="17" idx="2"/>
            <a:endCxn id="3" idx="0"/>
          </p:cNvCxnSpPr>
          <p:nvPr/>
        </p:nvCxnSpPr>
        <p:spPr>
          <a:xfrm flipH="1">
            <a:off x="3418134" y="2903406"/>
            <a:ext cx="1203498" cy="85344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pic>
        <p:nvPicPr>
          <p:cNvPr id="34" name="图片 33">
            <a:extLst>
              <a:ext uri="{FF2B5EF4-FFF2-40B4-BE49-F238E27FC236}">
                <a16:creationId xmlns:a16="http://schemas.microsoft.com/office/drawing/2014/main" id="{53916ED9-7C41-5B12-BF50-2D0EB6B0A0FB}"/>
              </a:ext>
            </a:extLst>
          </p:cNvPr>
          <p:cNvPicPr>
            <a:picLocks noChangeAspect="1"/>
          </p:cNvPicPr>
          <p:nvPr/>
        </p:nvPicPr>
        <p:blipFill rotWithShape="1">
          <a:blip r:embed="rId4">
            <a:extLst>
              <a:ext uri="{28A0092B-C50C-407E-A947-70E740481C1C}">
                <a14:useLocalDpi xmlns:a14="http://schemas.microsoft.com/office/drawing/2010/main" val="0"/>
              </a:ext>
            </a:extLst>
          </a:blip>
          <a:srcRect l="66303" t="24433" r="18906" b="14973"/>
          <a:stretch/>
        </p:blipFill>
        <p:spPr>
          <a:xfrm>
            <a:off x="9844748" y="1786072"/>
            <a:ext cx="1939392" cy="2444644"/>
          </a:xfrm>
          <a:prstGeom prst="rect">
            <a:avLst/>
          </a:prstGeom>
        </p:spPr>
      </p:pic>
      <p:sp>
        <p:nvSpPr>
          <p:cNvPr id="35" name="箭头: 下 34">
            <a:extLst>
              <a:ext uri="{FF2B5EF4-FFF2-40B4-BE49-F238E27FC236}">
                <a16:creationId xmlns:a16="http://schemas.microsoft.com/office/drawing/2014/main" id="{282B34F2-DEC9-5089-EA6B-11617307A484}"/>
              </a:ext>
            </a:extLst>
          </p:cNvPr>
          <p:cNvSpPr/>
          <p:nvPr/>
        </p:nvSpPr>
        <p:spPr>
          <a:xfrm rot="16200000">
            <a:off x="8794082" y="2427794"/>
            <a:ext cx="484632" cy="951224"/>
          </a:xfrm>
          <a:prstGeom prst="down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64E522B-320A-D3C0-9FC7-88CA8AFF0E23}"/>
              </a:ext>
            </a:extLst>
          </p:cNvPr>
          <p:cNvPicPr>
            <a:picLocks noChangeAspect="1"/>
          </p:cNvPicPr>
          <p:nvPr/>
        </p:nvPicPr>
        <p:blipFill rotWithShape="1">
          <a:blip r:embed="rId4">
            <a:extLst>
              <a:ext uri="{28A0092B-C50C-407E-A947-70E740481C1C}">
                <a14:useLocalDpi xmlns:a14="http://schemas.microsoft.com/office/drawing/2010/main" val="0"/>
              </a:ext>
            </a:extLst>
          </a:blip>
          <a:srcRect t="9880" r="73692" b="626"/>
          <a:stretch/>
        </p:blipFill>
        <p:spPr>
          <a:xfrm>
            <a:off x="6053428" y="1955684"/>
            <a:ext cx="2174620" cy="1826580"/>
          </a:xfrm>
          <a:prstGeom prst="rect">
            <a:avLst/>
          </a:prstGeom>
        </p:spPr>
      </p:pic>
      <p:sp>
        <p:nvSpPr>
          <p:cNvPr id="6" name="文本框 5">
            <a:extLst>
              <a:ext uri="{FF2B5EF4-FFF2-40B4-BE49-F238E27FC236}">
                <a16:creationId xmlns:a16="http://schemas.microsoft.com/office/drawing/2014/main" id="{F36824E9-0D42-C370-C8AB-FC2B9FBC036B}"/>
              </a:ext>
            </a:extLst>
          </p:cNvPr>
          <p:cNvSpPr txBox="1"/>
          <p:nvPr/>
        </p:nvSpPr>
        <p:spPr>
          <a:xfrm>
            <a:off x="1422908" y="5558025"/>
            <a:ext cx="9476150" cy="523220"/>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zh-CN" altLang="en-US" sz="2800" dirty="0">
                <a:solidFill>
                  <a:srgbClr val="FF0000"/>
                </a:solidFill>
              </a:rPr>
              <a:t>模型的解释为突出主要特征与特征子图，用户看得懂吗？</a:t>
            </a:r>
          </a:p>
        </p:txBody>
      </p:sp>
    </p:spTree>
    <p:extLst>
      <p:ext uri="{BB962C8B-B14F-4D97-AF65-F5344CB8AC3E}">
        <p14:creationId xmlns:p14="http://schemas.microsoft.com/office/powerpoint/2010/main" val="321626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7A04AD43-FC18-9E7A-6A70-0487BFDD8621}"/>
              </a:ext>
            </a:extLst>
          </p:cNvPr>
          <p:cNvGraphicFramePr>
            <a:graphicFrameLocks noGrp="1"/>
          </p:cNvGraphicFramePr>
          <p:nvPr>
            <p:extLst>
              <p:ext uri="{D42A27DB-BD31-4B8C-83A1-F6EECF244321}">
                <p14:modId xmlns:p14="http://schemas.microsoft.com/office/powerpoint/2010/main" val="484573289"/>
              </p:ext>
            </p:extLst>
          </p:nvPr>
        </p:nvGraphicFramePr>
        <p:xfrm>
          <a:off x="703821" y="1795772"/>
          <a:ext cx="10594984" cy="3993333"/>
        </p:xfrm>
        <a:graphic>
          <a:graphicData uri="http://schemas.openxmlformats.org/drawingml/2006/table">
            <a:tbl>
              <a:tblPr firstRow="1" bandRow="1">
                <a:tableStyleId>{5C22544A-7EE6-4342-B048-85BDC9FD1C3A}</a:tableStyleId>
              </a:tblPr>
              <a:tblGrid>
                <a:gridCol w="1774336">
                  <a:extLst>
                    <a:ext uri="{9D8B030D-6E8A-4147-A177-3AD203B41FA5}">
                      <a16:colId xmlns:a16="http://schemas.microsoft.com/office/drawing/2014/main" val="966941745"/>
                    </a:ext>
                  </a:extLst>
                </a:gridCol>
                <a:gridCol w="3591339">
                  <a:extLst>
                    <a:ext uri="{9D8B030D-6E8A-4147-A177-3AD203B41FA5}">
                      <a16:colId xmlns:a16="http://schemas.microsoft.com/office/drawing/2014/main" val="2388823129"/>
                    </a:ext>
                  </a:extLst>
                </a:gridCol>
                <a:gridCol w="5229309">
                  <a:extLst>
                    <a:ext uri="{9D8B030D-6E8A-4147-A177-3AD203B41FA5}">
                      <a16:colId xmlns:a16="http://schemas.microsoft.com/office/drawing/2014/main" val="1893355206"/>
                    </a:ext>
                  </a:extLst>
                </a:gridCol>
              </a:tblGrid>
              <a:tr h="721511">
                <a:tc>
                  <a:txBody>
                    <a:bodyPr/>
                    <a:lstStyle/>
                    <a:p>
                      <a:pPr algn="ctr"/>
                      <a:r>
                        <a:rPr lang="zh-CN" altLang="en-US" sz="2400">
                          <a:solidFill>
                            <a:schemeClr val="tx1"/>
                          </a:solidFill>
                        </a:rPr>
                        <a:t>类型</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400">
                          <a:solidFill>
                            <a:schemeClr val="tx1"/>
                          </a:solidFill>
                        </a:rPr>
                        <a:t>模型名称</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400">
                          <a:solidFill>
                            <a:schemeClr val="tx1"/>
                          </a:solidFill>
                        </a:rPr>
                        <a:t>评价</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14885626"/>
                  </a:ext>
                </a:extLst>
              </a:tr>
              <a:tr h="196551">
                <a:tc>
                  <a:txBody>
                    <a:bodyPr/>
                    <a:lstStyle/>
                    <a:p>
                      <a:r>
                        <a:rPr lang="zh-CN" altLang="en-US" sz="2400">
                          <a:solidFill>
                            <a:schemeClr val="tx1"/>
                          </a:solidFill>
                        </a:rPr>
                        <a:t>矩阵分解</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dirty="0">
                          <a:solidFill>
                            <a:schemeClr val="tx1"/>
                          </a:solidFill>
                        </a:rPr>
                        <a:t>Explicit Factor mode</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1800" dirty="0">
                          <a:solidFill>
                            <a:schemeClr val="tx1"/>
                          </a:solidFill>
                        </a:rPr>
                        <a:t>通过文本提取的方式获取用户</a:t>
                      </a:r>
                      <a:r>
                        <a:rPr lang="en-US" altLang="zh-CN" sz="1800" dirty="0">
                          <a:solidFill>
                            <a:schemeClr val="tx1"/>
                          </a:solidFill>
                        </a:rPr>
                        <a:t>-</a:t>
                      </a:r>
                      <a:r>
                        <a:rPr lang="zh-CN" altLang="en-US" sz="1800" dirty="0">
                          <a:solidFill>
                            <a:schemeClr val="tx1"/>
                          </a:solidFill>
                        </a:rPr>
                        <a:t>物品</a:t>
                      </a:r>
                      <a:r>
                        <a:rPr lang="en-US" altLang="zh-CN" sz="1800" dirty="0">
                          <a:solidFill>
                            <a:schemeClr val="tx1"/>
                          </a:solidFill>
                        </a:rPr>
                        <a:t>-</a:t>
                      </a:r>
                      <a:r>
                        <a:rPr lang="zh-CN" altLang="en-US" sz="1800" dirty="0">
                          <a:solidFill>
                            <a:schemeClr val="tx1"/>
                          </a:solidFill>
                        </a:rPr>
                        <a:t>特征建立三方图，随后在三方图排序的方式去个性化推荐。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0895730"/>
                  </a:ext>
                </a:extLst>
              </a:tr>
              <a:tr h="721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a:solidFill>
                            <a:schemeClr val="tx1"/>
                          </a:solidFill>
                        </a:rPr>
                        <a:t>知识图</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400" b="0" dirty="0">
                          <a:solidFill>
                            <a:schemeClr val="tx1"/>
                          </a:solidFill>
                        </a:rPr>
                        <a:t>Ripple </a:t>
                      </a:r>
                      <a:r>
                        <a:rPr lang="en-US" altLang="zh-CN" sz="2400" b="0" dirty="0" err="1">
                          <a:solidFill>
                            <a:schemeClr val="tx1"/>
                          </a:solidFill>
                        </a:rPr>
                        <a:t>Net,GNNExplainer</a:t>
                      </a:r>
                      <a:endParaRPr lang="zh-CN" altLang="en-US"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zh-CN" altLang="en-US" sz="1800" b="0" i="0" kern="1200" dirty="0">
                          <a:solidFill>
                            <a:schemeClr val="dk1"/>
                          </a:solidFill>
                          <a:effectLst/>
                          <a:latin typeface="+mn-lt"/>
                          <a:ea typeface="+mn-ea"/>
                          <a:cs typeface="+mn-cs"/>
                        </a:rPr>
                        <a:t>引入了知识图谱来刺激用户偏好在知识实体集合上的传播，并通过在知识图谱中迭代传播用户偏好来发现用户的分层潜在兴趣。同时图关系增强了可解释性。</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5706669"/>
                  </a:ext>
                </a:extLst>
              </a:tr>
              <a:tr h="721511">
                <a:tc rowSpan="2">
                  <a:txBody>
                    <a:bodyPr/>
                    <a:lstStyle/>
                    <a:p>
                      <a:pPr algn="l"/>
                      <a:r>
                        <a:rPr lang="zh-CN" altLang="en-US" sz="2400" dirty="0">
                          <a:solidFill>
                            <a:schemeClr val="tx1"/>
                          </a:solidFill>
                        </a:rPr>
                        <a:t>语义解释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kern="1200" dirty="0">
                          <a:solidFill>
                            <a:schemeClr val="tx1"/>
                          </a:solidFill>
                          <a:latin typeface="+mn-lt"/>
                          <a:ea typeface="+mn-ea"/>
                          <a:cs typeface="+mn-cs"/>
                        </a:rPr>
                        <a:t>Neural Rating Regression</a:t>
                      </a:r>
                      <a:endParaRPr lang="zh-CN" altLang="en-US" sz="24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zh-CN" altLang="en-US" sz="1800" b="0" i="0" kern="1200" dirty="0">
                          <a:solidFill>
                            <a:schemeClr val="dk1"/>
                          </a:solidFill>
                          <a:effectLst/>
                          <a:latin typeface="+mn-lt"/>
                          <a:ea typeface="+mn-ea"/>
                          <a:cs typeface="+mn-cs"/>
                        </a:rPr>
                        <a:t>该框架同时进行评级预测，并采用基于序列到序列框架的门状递归神经网络生成抽象提示。</a:t>
                      </a:r>
                      <a:r>
                        <a:rPr lang="en-US" altLang="zh-CN" sz="1800" dirty="0">
                          <a:solidFill>
                            <a:schemeClr val="tx1"/>
                          </a:solidFill>
                        </a:rPr>
                        <a:t> </a:t>
                      </a:r>
                      <a:endParaRPr lang="zh-CN" alt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2417633"/>
                  </a:ext>
                </a:extLst>
              </a:tr>
              <a:tr h="721511">
                <a:tc vMerge="1">
                  <a:txBody>
                    <a:bodyPr/>
                    <a:lstStyle/>
                    <a:p>
                      <a:pPr algn="l"/>
                      <a:r>
                        <a:rPr lang="en-US" altLang="zh-CN" sz="2400" dirty="0">
                          <a:solidFill>
                            <a:schemeClr val="tx1"/>
                          </a:solidFill>
                        </a:rPr>
                        <a:t>Music Instrument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400" b="0" i="0" kern="1200" dirty="0">
                          <a:solidFill>
                            <a:schemeClr val="tx1"/>
                          </a:solidFill>
                          <a:effectLst/>
                          <a:latin typeface="+mn-lt"/>
                          <a:ea typeface="+mn-ea"/>
                          <a:cs typeface="+mn-cs"/>
                        </a:rPr>
                        <a:t>KEGNN</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zh-CN" altLang="en-US" sz="1800" dirty="0">
                          <a:solidFill>
                            <a:schemeClr val="tx1"/>
                          </a:solidFill>
                        </a:rPr>
                        <a:t>加入外部知识库来提高了预测的准确性和解释质量</a:t>
                      </a:r>
                      <a:r>
                        <a:rPr lang="zh-CN" altLang="en-US" sz="2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48168873"/>
                  </a:ext>
                </a:extLst>
              </a:tr>
            </a:tbl>
          </a:graphicData>
        </a:graphic>
      </p:graphicFrame>
      <p:grpSp>
        <p:nvGrpSpPr>
          <p:cNvPr id="12" name="组合 11">
            <a:extLst>
              <a:ext uri="{FF2B5EF4-FFF2-40B4-BE49-F238E27FC236}">
                <a16:creationId xmlns:a16="http://schemas.microsoft.com/office/drawing/2014/main" id="{7218A727-33E3-EB10-DD07-034A8082DFC1}"/>
              </a:ext>
            </a:extLst>
          </p:cNvPr>
          <p:cNvGrpSpPr/>
          <p:nvPr/>
        </p:nvGrpSpPr>
        <p:grpSpPr>
          <a:xfrm>
            <a:off x="703821" y="554861"/>
            <a:ext cx="6848461" cy="947722"/>
            <a:chOff x="122182" y="84408"/>
            <a:chExt cx="6848461" cy="947722"/>
          </a:xfrm>
        </p:grpSpPr>
        <p:pic>
          <p:nvPicPr>
            <p:cNvPr id="13" name="图片 12">
              <a:extLst>
                <a:ext uri="{FF2B5EF4-FFF2-40B4-BE49-F238E27FC236}">
                  <a16:creationId xmlns:a16="http://schemas.microsoft.com/office/drawing/2014/main" id="{226679C9-1FAA-37E7-03BB-CC3402CBD12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4" name="Rectangle 47">
              <a:extLst>
                <a:ext uri="{FF2B5EF4-FFF2-40B4-BE49-F238E27FC236}">
                  <a16:creationId xmlns:a16="http://schemas.microsoft.com/office/drawing/2014/main" id="{D54A0112-989F-3600-0956-429E7712053D}"/>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5" name="组合 14">
              <a:extLst>
                <a:ext uri="{FF2B5EF4-FFF2-40B4-BE49-F238E27FC236}">
                  <a16:creationId xmlns:a16="http://schemas.microsoft.com/office/drawing/2014/main" id="{162499A3-0F77-CA6F-B0A4-46660238C694}"/>
                </a:ext>
              </a:extLst>
            </p:cNvPr>
            <p:cNvGrpSpPr/>
            <p:nvPr/>
          </p:nvGrpSpPr>
          <p:grpSpPr>
            <a:xfrm>
              <a:off x="1467258" y="189315"/>
              <a:ext cx="5503385" cy="743321"/>
              <a:chOff x="1410987" y="179320"/>
              <a:chExt cx="5503385" cy="743321"/>
            </a:xfrm>
          </p:grpSpPr>
          <p:sp>
            <p:nvSpPr>
              <p:cNvPr id="16" name="Rectangle 47">
                <a:extLst>
                  <a:ext uri="{FF2B5EF4-FFF2-40B4-BE49-F238E27FC236}">
                    <a16:creationId xmlns:a16="http://schemas.microsoft.com/office/drawing/2014/main" id="{17FE74D7-2807-A50A-79A4-FBD3AD70B09D}"/>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研究背景</a:t>
                </a:r>
                <a:r>
                  <a:rPr lang="en-US" altLang="zh-CN" sz="2800" dirty="0">
                    <a:solidFill>
                      <a:srgbClr val="44546A"/>
                    </a:solidFill>
                    <a:cs typeface="+mn-ea"/>
                    <a:sym typeface="+mn-lt"/>
                  </a:rPr>
                  <a:t>——</a:t>
                </a:r>
                <a:r>
                  <a:rPr lang="zh-CN" altLang="en-US" sz="2800" dirty="0">
                    <a:solidFill>
                      <a:srgbClr val="44546A"/>
                    </a:solidFill>
                    <a:cs typeface="+mn-ea"/>
                    <a:sym typeface="+mn-lt"/>
                  </a:rPr>
                  <a:t>可解释模型历程</a:t>
                </a:r>
                <a:endParaRPr lang="en-US" altLang="zh-CN" sz="2800" dirty="0">
                  <a:solidFill>
                    <a:srgbClr val="44546A"/>
                  </a:solidFill>
                  <a:cs typeface="+mn-ea"/>
                  <a:sym typeface="+mn-lt"/>
                </a:endParaRPr>
              </a:p>
            </p:txBody>
          </p:sp>
          <p:sp>
            <p:nvSpPr>
              <p:cNvPr id="17" name="矩形 16">
                <a:extLst>
                  <a:ext uri="{FF2B5EF4-FFF2-40B4-BE49-F238E27FC236}">
                    <a16:creationId xmlns:a16="http://schemas.microsoft.com/office/drawing/2014/main" id="{A0FB900D-F86D-DD88-3673-8068BD606781}"/>
                  </a:ext>
                </a:extLst>
              </p:cNvPr>
              <p:cNvSpPr/>
              <p:nvPr/>
            </p:nvSpPr>
            <p:spPr>
              <a:xfrm>
                <a:off x="1410987" y="588447"/>
                <a:ext cx="2855269"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Research Background——History</a:t>
                </a:r>
              </a:p>
            </p:txBody>
          </p:sp>
        </p:grpSp>
      </p:grpSp>
    </p:spTree>
    <p:extLst>
      <p:ext uri="{BB962C8B-B14F-4D97-AF65-F5344CB8AC3E}">
        <p14:creationId xmlns:p14="http://schemas.microsoft.com/office/powerpoint/2010/main" val="121898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3266DDC0-E93B-4244-E73B-1A3281E1C381}"/>
              </a:ext>
            </a:extLst>
          </p:cNvPr>
          <p:cNvGrpSpPr/>
          <p:nvPr/>
        </p:nvGrpSpPr>
        <p:grpSpPr>
          <a:xfrm>
            <a:off x="703821" y="554861"/>
            <a:ext cx="6848461" cy="947722"/>
            <a:chOff x="122182" y="84408"/>
            <a:chExt cx="6848461" cy="947722"/>
          </a:xfrm>
        </p:grpSpPr>
        <p:pic>
          <p:nvPicPr>
            <p:cNvPr id="11" name="图片 10">
              <a:extLst>
                <a:ext uri="{FF2B5EF4-FFF2-40B4-BE49-F238E27FC236}">
                  <a16:creationId xmlns:a16="http://schemas.microsoft.com/office/drawing/2014/main" id="{E902AA4B-8DDF-D9F6-FCEA-83C91CE5EFC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2" name="Rectangle 47">
              <a:extLst>
                <a:ext uri="{FF2B5EF4-FFF2-40B4-BE49-F238E27FC236}">
                  <a16:creationId xmlns:a16="http://schemas.microsoft.com/office/drawing/2014/main" id="{40F28039-BF16-E536-3D4B-C5C37CA2906E}"/>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3" name="组合 12">
              <a:extLst>
                <a:ext uri="{FF2B5EF4-FFF2-40B4-BE49-F238E27FC236}">
                  <a16:creationId xmlns:a16="http://schemas.microsoft.com/office/drawing/2014/main" id="{C07BEFA8-8F10-0F58-652A-C238F4CA53CE}"/>
                </a:ext>
              </a:extLst>
            </p:cNvPr>
            <p:cNvGrpSpPr/>
            <p:nvPr/>
          </p:nvGrpSpPr>
          <p:grpSpPr>
            <a:xfrm>
              <a:off x="1467258" y="189315"/>
              <a:ext cx="5503385" cy="743321"/>
              <a:chOff x="1410987" y="179320"/>
              <a:chExt cx="5503385" cy="743321"/>
            </a:xfrm>
          </p:grpSpPr>
          <p:sp>
            <p:nvSpPr>
              <p:cNvPr id="14" name="Rectangle 47">
                <a:extLst>
                  <a:ext uri="{FF2B5EF4-FFF2-40B4-BE49-F238E27FC236}">
                    <a16:creationId xmlns:a16="http://schemas.microsoft.com/office/drawing/2014/main" id="{4C35299D-6E7C-83D4-A4F4-6075BA477D96}"/>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研究目的</a:t>
                </a:r>
                <a:r>
                  <a:rPr lang="en-US" altLang="zh-CN" sz="2800" dirty="0">
                    <a:solidFill>
                      <a:srgbClr val="44546A"/>
                    </a:solidFill>
                    <a:cs typeface="+mn-ea"/>
                    <a:sym typeface="+mn-lt"/>
                  </a:rPr>
                  <a:t>——</a:t>
                </a:r>
                <a:r>
                  <a:rPr lang="zh-CN" altLang="en-US" sz="2800" dirty="0">
                    <a:solidFill>
                      <a:srgbClr val="44546A"/>
                    </a:solidFill>
                    <a:cs typeface="+mn-ea"/>
                    <a:sym typeface="+mn-lt"/>
                  </a:rPr>
                  <a:t>创新点</a:t>
                </a:r>
                <a:endParaRPr lang="en-US" altLang="zh-CN" sz="2800" dirty="0">
                  <a:solidFill>
                    <a:srgbClr val="44546A"/>
                  </a:solidFill>
                  <a:cs typeface="+mn-ea"/>
                  <a:sym typeface="+mn-lt"/>
                </a:endParaRPr>
              </a:p>
            </p:txBody>
          </p:sp>
          <p:sp>
            <p:nvSpPr>
              <p:cNvPr id="15" name="矩形 14">
                <a:extLst>
                  <a:ext uri="{FF2B5EF4-FFF2-40B4-BE49-F238E27FC236}">
                    <a16:creationId xmlns:a16="http://schemas.microsoft.com/office/drawing/2014/main" id="{841FB2FE-01D3-D7B2-D5F7-D9F75B99EE6D}"/>
                  </a:ext>
                </a:extLst>
              </p:cNvPr>
              <p:cNvSpPr/>
              <p:nvPr/>
            </p:nvSpPr>
            <p:spPr>
              <a:xfrm>
                <a:off x="1410987" y="588447"/>
                <a:ext cx="3190297"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Research Purpose——Innovation Point</a:t>
                </a:r>
              </a:p>
            </p:txBody>
          </p:sp>
        </p:grpSp>
      </p:grpSp>
      <p:sp>
        <p:nvSpPr>
          <p:cNvPr id="3" name="文本框 2">
            <a:extLst>
              <a:ext uri="{FF2B5EF4-FFF2-40B4-BE49-F238E27FC236}">
                <a16:creationId xmlns:a16="http://schemas.microsoft.com/office/drawing/2014/main" id="{0E0EE776-E126-18C1-E371-5DA20B7FA630}"/>
              </a:ext>
            </a:extLst>
          </p:cNvPr>
          <p:cNvSpPr txBox="1"/>
          <p:nvPr/>
        </p:nvSpPr>
        <p:spPr>
          <a:xfrm>
            <a:off x="957141" y="3714210"/>
            <a:ext cx="5774963" cy="954107"/>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en-US" altLang="zh-CN" sz="2800" dirty="0"/>
              <a:t>2</a:t>
            </a:r>
            <a:r>
              <a:rPr lang="zh-CN" altLang="en-US" sz="2800" dirty="0"/>
              <a:t>、</a:t>
            </a:r>
            <a:r>
              <a:rPr lang="zh-CN" altLang="en-US" sz="2800" i="0" dirty="0">
                <a:solidFill>
                  <a:srgbClr val="000000"/>
                </a:solidFill>
                <a:effectLst/>
                <a:latin typeface="ProximaVara-Roman"/>
              </a:rPr>
              <a:t>该模型可以提供基于事实信息生成类人语言的解释。</a:t>
            </a:r>
            <a:endParaRPr lang="zh-CN" altLang="en-US" sz="2800" dirty="0"/>
          </a:p>
        </p:txBody>
      </p:sp>
      <p:sp>
        <p:nvSpPr>
          <p:cNvPr id="4" name="文本框 3">
            <a:extLst>
              <a:ext uri="{FF2B5EF4-FFF2-40B4-BE49-F238E27FC236}">
                <a16:creationId xmlns:a16="http://schemas.microsoft.com/office/drawing/2014/main" id="{02E8E69E-C49B-F7D9-0A60-4CBBD39786EB}"/>
              </a:ext>
            </a:extLst>
          </p:cNvPr>
          <p:cNvSpPr txBox="1"/>
          <p:nvPr/>
        </p:nvSpPr>
        <p:spPr>
          <a:xfrm>
            <a:off x="957140" y="2154264"/>
            <a:ext cx="5774963" cy="954107"/>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r>
              <a:rPr lang="en-US" altLang="zh-CN" sz="2800" dirty="0"/>
              <a:t>1</a:t>
            </a:r>
            <a:r>
              <a:rPr lang="zh-CN" altLang="en-US" sz="2800" dirty="0"/>
              <a:t>、</a:t>
            </a:r>
            <a:r>
              <a:rPr lang="zh-CN" altLang="en-US" sz="2800" i="0" dirty="0">
                <a:solidFill>
                  <a:srgbClr val="000000"/>
                </a:solidFill>
                <a:effectLst/>
                <a:latin typeface="ProximaVara-Roman"/>
              </a:rPr>
              <a:t>该模型通过加入外部知识库来提高模型预测的准确性和解释的质量。</a:t>
            </a:r>
            <a:endParaRPr lang="zh-CN" altLang="en-US" sz="2800" dirty="0"/>
          </a:p>
        </p:txBody>
      </p:sp>
      <p:pic>
        <p:nvPicPr>
          <p:cNvPr id="7" name="图片 6">
            <a:extLst>
              <a:ext uri="{FF2B5EF4-FFF2-40B4-BE49-F238E27FC236}">
                <a16:creationId xmlns:a16="http://schemas.microsoft.com/office/drawing/2014/main" id="{17AC4023-4EE5-D231-D9C7-8610942CF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067" y="5419493"/>
            <a:ext cx="11725933" cy="1263055"/>
          </a:xfrm>
          <a:prstGeom prst="rect">
            <a:avLst/>
          </a:prstGeom>
        </p:spPr>
      </p:pic>
      <p:sp>
        <p:nvSpPr>
          <p:cNvPr id="8" name="流程图: 磁盘 7">
            <a:extLst>
              <a:ext uri="{FF2B5EF4-FFF2-40B4-BE49-F238E27FC236}">
                <a16:creationId xmlns:a16="http://schemas.microsoft.com/office/drawing/2014/main" id="{026982C2-E441-4779-B643-59D17CC0C0E6}"/>
              </a:ext>
            </a:extLst>
          </p:cNvPr>
          <p:cNvSpPr/>
          <p:nvPr/>
        </p:nvSpPr>
        <p:spPr>
          <a:xfrm>
            <a:off x="8730101" y="2048758"/>
            <a:ext cx="1507691" cy="11651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Concept Net</a:t>
            </a:r>
            <a:endParaRPr lang="zh-CN" altLang="en-US" dirty="0"/>
          </a:p>
        </p:txBody>
      </p:sp>
      <p:sp>
        <p:nvSpPr>
          <p:cNvPr id="5" name="文本框 4">
            <a:extLst>
              <a:ext uri="{FF2B5EF4-FFF2-40B4-BE49-F238E27FC236}">
                <a16:creationId xmlns:a16="http://schemas.microsoft.com/office/drawing/2014/main" id="{D4451077-DD99-759D-8C0B-7ACD3B07DF50}"/>
              </a:ext>
            </a:extLst>
          </p:cNvPr>
          <p:cNvSpPr txBox="1"/>
          <p:nvPr/>
        </p:nvSpPr>
        <p:spPr>
          <a:xfrm>
            <a:off x="7695646" y="3868097"/>
            <a:ext cx="4059031" cy="646331"/>
          </a:xfrm>
          <a:prstGeom prst="rect">
            <a:avLst/>
          </a:prstGeom>
          <a:solidFill>
            <a:schemeClr val="bg1">
              <a:lumMod val="95000"/>
            </a:schemeClr>
          </a:solidFill>
          <a:ln>
            <a:solidFill>
              <a:schemeClr val="bg1"/>
            </a:solidFill>
          </a:ln>
          <a:effectLst>
            <a:outerShdw blurRad="50800" dist="38100" dir="5400000" algn="t" rotWithShape="0">
              <a:prstClr val="black">
                <a:alpha val="40000"/>
              </a:prstClr>
            </a:outerShdw>
          </a:effectLst>
        </p:spPr>
        <p:txBody>
          <a:bodyPr wrap="square">
            <a:spAutoFit/>
          </a:bodyPr>
          <a:lstStyle/>
          <a:p>
            <a:pPr algn="l"/>
            <a:r>
              <a:rPr lang="en-US" altLang="zh-CN" sz="1800" dirty="0">
                <a:solidFill>
                  <a:schemeClr val="tx1"/>
                </a:solidFill>
              </a:rPr>
              <a:t>I have owned this waffle maker for years and it is a great.</a:t>
            </a:r>
            <a:endParaRPr lang="zh-CN" altLang="en-US" sz="1800" dirty="0">
              <a:solidFill>
                <a:schemeClr val="tx1"/>
              </a:solidFill>
            </a:endParaRPr>
          </a:p>
        </p:txBody>
      </p:sp>
    </p:spTree>
    <p:extLst>
      <p:ext uri="{BB962C8B-B14F-4D97-AF65-F5344CB8AC3E}">
        <p14:creationId xmlns:p14="http://schemas.microsoft.com/office/powerpoint/2010/main" val="382167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A0A4B9F4-3BF7-8661-CF2A-46AEBF585CBA}"/>
              </a:ext>
            </a:extLst>
          </p:cNvPr>
          <p:cNvGrpSpPr/>
          <p:nvPr/>
        </p:nvGrpSpPr>
        <p:grpSpPr>
          <a:xfrm>
            <a:off x="703821" y="554861"/>
            <a:ext cx="6848461" cy="947722"/>
            <a:chOff x="122182" y="84408"/>
            <a:chExt cx="6848461" cy="947722"/>
          </a:xfrm>
        </p:grpSpPr>
        <p:pic>
          <p:nvPicPr>
            <p:cNvPr id="11" name="图片 10">
              <a:extLst>
                <a:ext uri="{FF2B5EF4-FFF2-40B4-BE49-F238E27FC236}">
                  <a16:creationId xmlns:a16="http://schemas.microsoft.com/office/drawing/2014/main" id="{12924F5E-B7C5-B80F-DB33-081FF579DF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12" name="Rectangle 47">
              <a:extLst>
                <a:ext uri="{FF2B5EF4-FFF2-40B4-BE49-F238E27FC236}">
                  <a16:creationId xmlns:a16="http://schemas.microsoft.com/office/drawing/2014/main" id="{AFFB2FBE-A063-99D0-51AC-8F3BA1BB484D}"/>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01</a:t>
              </a:r>
              <a:endParaRPr lang="en-US" sz="3200" dirty="0">
                <a:solidFill>
                  <a:srgbClr val="44546A"/>
                </a:solidFill>
                <a:cs typeface="+mn-ea"/>
                <a:sym typeface="+mn-lt"/>
              </a:endParaRPr>
            </a:p>
          </p:txBody>
        </p:sp>
        <p:grpSp>
          <p:nvGrpSpPr>
            <p:cNvPr id="13" name="组合 12">
              <a:extLst>
                <a:ext uri="{FF2B5EF4-FFF2-40B4-BE49-F238E27FC236}">
                  <a16:creationId xmlns:a16="http://schemas.microsoft.com/office/drawing/2014/main" id="{551BECC4-45B4-E314-1C9E-04460ACE3909}"/>
                </a:ext>
              </a:extLst>
            </p:cNvPr>
            <p:cNvGrpSpPr/>
            <p:nvPr/>
          </p:nvGrpSpPr>
          <p:grpSpPr>
            <a:xfrm>
              <a:off x="1467258" y="189315"/>
              <a:ext cx="5503385" cy="743321"/>
              <a:chOff x="1410987" y="179320"/>
              <a:chExt cx="5503385" cy="743321"/>
            </a:xfrm>
          </p:grpSpPr>
          <p:sp>
            <p:nvSpPr>
              <p:cNvPr id="14" name="Rectangle 47">
                <a:extLst>
                  <a:ext uri="{FF2B5EF4-FFF2-40B4-BE49-F238E27FC236}">
                    <a16:creationId xmlns:a16="http://schemas.microsoft.com/office/drawing/2014/main" id="{6A5BDCE6-B2F7-1F9E-2990-66D4D1F95C64}"/>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研究目的</a:t>
                </a:r>
                <a:r>
                  <a:rPr lang="en-US" altLang="zh-CN" sz="2800" dirty="0">
                    <a:solidFill>
                      <a:srgbClr val="44546A"/>
                    </a:solidFill>
                    <a:cs typeface="+mn-ea"/>
                    <a:sym typeface="+mn-lt"/>
                  </a:rPr>
                  <a:t>—— KEGNN</a:t>
                </a:r>
                <a:r>
                  <a:rPr lang="zh-CN" altLang="en-US" sz="2800" dirty="0">
                    <a:solidFill>
                      <a:srgbClr val="44546A"/>
                    </a:solidFill>
                    <a:cs typeface="+mn-ea"/>
                    <a:sym typeface="+mn-lt"/>
                  </a:rPr>
                  <a:t>模型</a:t>
                </a:r>
                <a:endParaRPr lang="en-US" altLang="zh-CN" sz="2800" dirty="0">
                  <a:solidFill>
                    <a:srgbClr val="44546A"/>
                  </a:solidFill>
                  <a:cs typeface="+mn-ea"/>
                  <a:sym typeface="+mn-lt"/>
                </a:endParaRPr>
              </a:p>
            </p:txBody>
          </p:sp>
          <p:sp>
            <p:nvSpPr>
              <p:cNvPr id="15" name="矩形 14">
                <a:extLst>
                  <a:ext uri="{FF2B5EF4-FFF2-40B4-BE49-F238E27FC236}">
                    <a16:creationId xmlns:a16="http://schemas.microsoft.com/office/drawing/2014/main" id="{03A5EBC5-91A4-D805-4959-C9BE61F17B71}"/>
                  </a:ext>
                </a:extLst>
              </p:cNvPr>
              <p:cNvSpPr/>
              <p:nvPr/>
            </p:nvSpPr>
            <p:spPr>
              <a:xfrm>
                <a:off x="1410987" y="588447"/>
                <a:ext cx="3038011"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Research Purpose——KEGNN Model</a:t>
                </a:r>
              </a:p>
            </p:txBody>
          </p:sp>
        </p:grpSp>
      </p:grpSp>
      <p:pic>
        <p:nvPicPr>
          <p:cNvPr id="19" name="图片 18">
            <a:extLst>
              <a:ext uri="{FF2B5EF4-FFF2-40B4-BE49-F238E27FC236}">
                <a16:creationId xmlns:a16="http://schemas.microsoft.com/office/drawing/2014/main" id="{E30FC484-64D4-539E-6642-9ECBD90F5D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160" y="1552617"/>
            <a:ext cx="9429166" cy="4131077"/>
          </a:xfrm>
          <a:prstGeom prst="rect">
            <a:avLst/>
          </a:prstGeom>
        </p:spPr>
      </p:pic>
      <p:sp>
        <p:nvSpPr>
          <p:cNvPr id="23" name="椭圆 22">
            <a:hlinkClick r:id="rId5" action="ppaction://hlinksldjump"/>
            <a:extLst>
              <a:ext uri="{FF2B5EF4-FFF2-40B4-BE49-F238E27FC236}">
                <a16:creationId xmlns:a16="http://schemas.microsoft.com/office/drawing/2014/main" id="{512FACB9-2886-AFC4-77AC-A92122F2C961}"/>
              </a:ext>
            </a:extLst>
          </p:cNvPr>
          <p:cNvSpPr/>
          <p:nvPr/>
        </p:nvSpPr>
        <p:spPr>
          <a:xfrm>
            <a:off x="3776067" y="3650653"/>
            <a:ext cx="368300" cy="33419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8" name="椭圆 27">
            <a:hlinkClick r:id="rId6" action="ppaction://hlinksldjump"/>
            <a:extLst>
              <a:ext uri="{FF2B5EF4-FFF2-40B4-BE49-F238E27FC236}">
                <a16:creationId xmlns:a16="http://schemas.microsoft.com/office/drawing/2014/main" id="{AE6E2CA2-29BA-6505-B97B-C685332824F7}"/>
              </a:ext>
            </a:extLst>
          </p:cNvPr>
          <p:cNvSpPr/>
          <p:nvPr/>
        </p:nvSpPr>
        <p:spPr>
          <a:xfrm>
            <a:off x="8047634" y="3650653"/>
            <a:ext cx="368300" cy="33419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9" name="椭圆 28">
            <a:hlinkClick r:id="rId6" action="ppaction://hlinksldjump"/>
            <a:extLst>
              <a:ext uri="{FF2B5EF4-FFF2-40B4-BE49-F238E27FC236}">
                <a16:creationId xmlns:a16="http://schemas.microsoft.com/office/drawing/2014/main" id="{F052CFBD-1208-6FB7-1983-6C2EA9CE1A2E}"/>
              </a:ext>
            </a:extLst>
          </p:cNvPr>
          <p:cNvSpPr/>
          <p:nvPr/>
        </p:nvSpPr>
        <p:spPr>
          <a:xfrm>
            <a:off x="7880416" y="2267441"/>
            <a:ext cx="368300" cy="33419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0" name="椭圆 29">
            <a:hlinkClick r:id="rId7" action="ppaction://hlinksldjump"/>
            <a:extLst>
              <a:ext uri="{FF2B5EF4-FFF2-40B4-BE49-F238E27FC236}">
                <a16:creationId xmlns:a16="http://schemas.microsoft.com/office/drawing/2014/main" id="{33123308-C10C-959E-6BBF-29BAF21454F4}"/>
              </a:ext>
            </a:extLst>
          </p:cNvPr>
          <p:cNvSpPr/>
          <p:nvPr/>
        </p:nvSpPr>
        <p:spPr>
          <a:xfrm>
            <a:off x="4965700" y="1403089"/>
            <a:ext cx="368300" cy="33419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 name="文本框 1">
            <a:extLst>
              <a:ext uri="{FF2B5EF4-FFF2-40B4-BE49-F238E27FC236}">
                <a16:creationId xmlns:a16="http://schemas.microsoft.com/office/drawing/2014/main" id="{A8A5ABCC-9D42-9ADF-EABE-13E8768DF658}"/>
              </a:ext>
            </a:extLst>
          </p:cNvPr>
          <p:cNvSpPr txBox="1"/>
          <p:nvPr/>
        </p:nvSpPr>
        <p:spPr>
          <a:xfrm>
            <a:off x="4766286" y="6013566"/>
            <a:ext cx="2452914" cy="369332"/>
          </a:xfrm>
          <a:prstGeom prst="rect">
            <a:avLst/>
          </a:prstGeom>
          <a:noFill/>
        </p:spPr>
        <p:txBody>
          <a:bodyPr wrap="square" rtlCol="0">
            <a:spAutoFit/>
          </a:bodyPr>
          <a:lstStyle/>
          <a:p>
            <a:pPr algn="ctr"/>
            <a:r>
              <a:rPr lang="en-US" altLang="zh-CN" dirty="0">
                <a:cs typeface="+mn-ea"/>
              </a:rPr>
              <a:t>KEGNN Model</a:t>
            </a:r>
            <a:endParaRPr lang="zh-CN" altLang="en-US" dirty="0"/>
          </a:p>
        </p:txBody>
      </p:sp>
    </p:spTree>
    <p:extLst>
      <p:ext uri="{BB962C8B-B14F-4D97-AF65-F5344CB8AC3E}">
        <p14:creationId xmlns:p14="http://schemas.microsoft.com/office/powerpoint/2010/main" val="273723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7EB240B-B9B1-57A2-FDD3-C05A60A32F8F}"/>
              </a:ext>
            </a:extLst>
          </p:cNvPr>
          <p:cNvGrpSpPr/>
          <p:nvPr/>
        </p:nvGrpSpPr>
        <p:grpSpPr>
          <a:xfrm>
            <a:off x="703821" y="554861"/>
            <a:ext cx="10372681" cy="947722"/>
            <a:chOff x="122182" y="84408"/>
            <a:chExt cx="10372681" cy="947722"/>
          </a:xfrm>
        </p:grpSpPr>
        <p:pic>
          <p:nvPicPr>
            <p:cNvPr id="5" name="图片 4">
              <a:extLst>
                <a:ext uri="{FF2B5EF4-FFF2-40B4-BE49-F238E27FC236}">
                  <a16:creationId xmlns:a16="http://schemas.microsoft.com/office/drawing/2014/main" id="{207DF628-79C4-E44E-DA3E-0E9BBD8862D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B764F1B9-96E8-385D-2129-9D730115CE71}"/>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02</a:t>
              </a:r>
            </a:p>
          </p:txBody>
        </p:sp>
        <p:grpSp>
          <p:nvGrpSpPr>
            <p:cNvPr id="7" name="组合 6">
              <a:extLst>
                <a:ext uri="{FF2B5EF4-FFF2-40B4-BE49-F238E27FC236}">
                  <a16:creationId xmlns:a16="http://schemas.microsoft.com/office/drawing/2014/main" id="{4FC105FA-0A6A-49DD-65CA-B5994C54EF0C}"/>
                </a:ext>
              </a:extLst>
            </p:cNvPr>
            <p:cNvGrpSpPr/>
            <p:nvPr/>
          </p:nvGrpSpPr>
          <p:grpSpPr>
            <a:xfrm>
              <a:off x="1467258" y="189315"/>
              <a:ext cx="9027605" cy="743321"/>
              <a:chOff x="1410987" y="179320"/>
              <a:chExt cx="9027605" cy="743321"/>
            </a:xfrm>
          </p:grpSpPr>
          <p:sp>
            <p:nvSpPr>
              <p:cNvPr id="8" name="Rectangle 47">
                <a:extLst>
                  <a:ext uri="{FF2B5EF4-FFF2-40B4-BE49-F238E27FC236}">
                    <a16:creationId xmlns:a16="http://schemas.microsoft.com/office/drawing/2014/main" id="{41D390A7-B138-CD86-99FB-0DF2193259E5}"/>
                  </a:ext>
                </a:extLst>
              </p:cNvPr>
              <p:cNvSpPr/>
              <p:nvPr/>
            </p:nvSpPr>
            <p:spPr>
              <a:xfrm>
                <a:off x="1486748" y="179320"/>
                <a:ext cx="895184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设计思路</a:t>
                </a:r>
                <a:r>
                  <a:rPr lang="en-US" altLang="zh-CN" sz="2800" dirty="0">
                    <a:solidFill>
                      <a:srgbClr val="44546A"/>
                    </a:solidFill>
                    <a:cs typeface="+mn-ea"/>
                    <a:sym typeface="+mn-lt"/>
                  </a:rPr>
                  <a:t>——</a:t>
                </a:r>
                <a:r>
                  <a:rPr lang="en-US" altLang="zh-CN" sz="2000" dirty="0">
                    <a:solidFill>
                      <a:srgbClr val="44546A"/>
                    </a:solidFill>
                    <a:cs typeface="+mn-ea"/>
                  </a:rPr>
                  <a:t>Model1</a:t>
                </a:r>
                <a:endParaRPr lang="en-US" altLang="zh-CN" sz="2000" dirty="0">
                  <a:solidFill>
                    <a:srgbClr val="44546A"/>
                  </a:solidFill>
                  <a:cs typeface="+mn-ea"/>
                  <a:sym typeface="+mn-lt"/>
                </a:endParaRPr>
              </a:p>
            </p:txBody>
          </p:sp>
          <p:sp>
            <p:nvSpPr>
              <p:cNvPr id="9" name="矩形 8">
                <a:extLst>
                  <a:ext uri="{FF2B5EF4-FFF2-40B4-BE49-F238E27FC236}">
                    <a16:creationId xmlns:a16="http://schemas.microsoft.com/office/drawing/2014/main" id="{2D1A72D5-7A73-AEB9-13F6-6773321195E7}"/>
                  </a:ext>
                </a:extLst>
              </p:cNvPr>
              <p:cNvSpPr/>
              <p:nvPr/>
            </p:nvSpPr>
            <p:spPr>
              <a:xfrm>
                <a:off x="1410987" y="588447"/>
                <a:ext cx="2044149"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Design Idea——</a:t>
                </a:r>
                <a:r>
                  <a:rPr lang="en-US" altLang="zh-CN" sz="1400" dirty="0">
                    <a:solidFill>
                      <a:srgbClr val="44546A"/>
                    </a:solidFill>
                    <a:cs typeface="+mn-ea"/>
                  </a:rPr>
                  <a:t>Model1</a:t>
                </a:r>
                <a:endParaRPr lang="en-US" altLang="zh-CN" sz="1400" dirty="0">
                  <a:solidFill>
                    <a:srgbClr val="44546A"/>
                  </a:solidFill>
                  <a:cs typeface="+mn-ea"/>
                  <a:sym typeface="+mn-lt"/>
                </a:endParaRPr>
              </a:p>
            </p:txBody>
          </p:sp>
        </p:grpSp>
      </p:grpSp>
      <p:sp>
        <p:nvSpPr>
          <p:cNvPr id="11" name="文本框 10">
            <a:extLst>
              <a:ext uri="{FF2B5EF4-FFF2-40B4-BE49-F238E27FC236}">
                <a16:creationId xmlns:a16="http://schemas.microsoft.com/office/drawing/2014/main" id="{A874E973-29B3-AA32-B2A3-FDFBC4F1677D}"/>
              </a:ext>
            </a:extLst>
          </p:cNvPr>
          <p:cNvSpPr txBox="1"/>
          <p:nvPr/>
        </p:nvSpPr>
        <p:spPr>
          <a:xfrm>
            <a:off x="3070971" y="6013566"/>
            <a:ext cx="6429828" cy="369332"/>
          </a:xfrm>
          <a:prstGeom prst="rect">
            <a:avLst/>
          </a:prstGeom>
          <a:noFill/>
        </p:spPr>
        <p:txBody>
          <a:bodyPr wrap="square" rtlCol="0">
            <a:spAutoFit/>
          </a:bodyPr>
          <a:lstStyle/>
          <a:p>
            <a:r>
              <a:rPr lang="en-US" altLang="zh-CN" sz="1800" dirty="0">
                <a:cs typeface="+mn-ea"/>
              </a:rPr>
              <a:t>Knowledge enhanced semantic representation learning</a:t>
            </a:r>
            <a:endParaRPr lang="zh-CN" altLang="en-US" dirty="0"/>
          </a:p>
        </p:txBody>
      </p:sp>
      <p:sp>
        <p:nvSpPr>
          <p:cNvPr id="12" name="箭头: 上 11">
            <a:hlinkClick r:id="rId4" action="ppaction://hlinksldjump"/>
            <a:extLst>
              <a:ext uri="{FF2B5EF4-FFF2-40B4-BE49-F238E27FC236}">
                <a16:creationId xmlns:a16="http://schemas.microsoft.com/office/drawing/2014/main" id="{E803750A-D3C9-86BC-861A-6FC01774EB60}"/>
              </a:ext>
            </a:extLst>
          </p:cNvPr>
          <p:cNvSpPr/>
          <p:nvPr/>
        </p:nvSpPr>
        <p:spPr>
          <a:xfrm>
            <a:off x="11076502" y="6296573"/>
            <a:ext cx="673637" cy="483722"/>
          </a:xfrm>
          <a:prstGeom prst="up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965A7C0-E8EB-6BD2-7D7F-05A901B77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66" y="1883132"/>
            <a:ext cx="11153973" cy="3650391"/>
          </a:xfrm>
          <a:prstGeom prst="rect">
            <a:avLst/>
          </a:prstGeom>
        </p:spPr>
      </p:pic>
      <p:sp>
        <p:nvSpPr>
          <p:cNvPr id="2" name="文本框 1">
            <a:extLst>
              <a:ext uri="{FF2B5EF4-FFF2-40B4-BE49-F238E27FC236}">
                <a16:creationId xmlns:a16="http://schemas.microsoft.com/office/drawing/2014/main" id="{783A7AA0-7D81-607E-70BE-7476B39B6968}"/>
              </a:ext>
            </a:extLst>
          </p:cNvPr>
          <p:cNvSpPr txBox="1"/>
          <p:nvPr/>
        </p:nvSpPr>
        <p:spPr>
          <a:xfrm>
            <a:off x="1301698" y="4401205"/>
            <a:ext cx="1379454" cy="369332"/>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pPr algn="ctr"/>
            <a:r>
              <a:rPr lang="zh-CN" altLang="en-US" dirty="0"/>
              <a:t>标量</a:t>
            </a:r>
            <a:r>
              <a:rPr lang="en-US" altLang="zh-CN" dirty="0"/>
              <a:t>-&gt;</a:t>
            </a:r>
            <a:r>
              <a:rPr lang="zh-CN" altLang="en-US" dirty="0"/>
              <a:t>向量</a:t>
            </a:r>
          </a:p>
        </p:txBody>
      </p:sp>
      <p:sp>
        <p:nvSpPr>
          <p:cNvPr id="3" name="文本框 2">
            <a:extLst>
              <a:ext uri="{FF2B5EF4-FFF2-40B4-BE49-F238E27FC236}">
                <a16:creationId xmlns:a16="http://schemas.microsoft.com/office/drawing/2014/main" id="{118878DE-4740-7B93-34CA-E13E29B8F336}"/>
              </a:ext>
            </a:extLst>
          </p:cNvPr>
          <p:cNvSpPr txBox="1"/>
          <p:nvPr/>
        </p:nvSpPr>
        <p:spPr>
          <a:xfrm>
            <a:off x="3386684" y="4493726"/>
            <a:ext cx="1185316" cy="338554"/>
          </a:xfrm>
          <a:prstGeom prst="rect">
            <a:avLst/>
          </a:prstGeom>
          <a:solidFill>
            <a:schemeClr val="bg1">
              <a:lumMod val="95000"/>
            </a:schemeClr>
          </a:solidFill>
          <a:ln>
            <a:noFill/>
          </a:ln>
          <a:effectLst>
            <a:outerShdw blurRad="50800" dist="38100" dir="5400000" algn="t" rotWithShape="0">
              <a:schemeClr val="bg1">
                <a:lumMod val="65000"/>
                <a:alpha val="40000"/>
              </a:schemeClr>
            </a:outerShdw>
          </a:effectLst>
        </p:spPr>
        <p:txBody>
          <a:bodyPr wrap="square" rtlCol="0">
            <a:spAutoFit/>
          </a:bodyPr>
          <a:lstStyle/>
          <a:p>
            <a:pPr algn="ctr"/>
            <a:r>
              <a:rPr lang="en-US" altLang="zh-CN" sz="1600" dirty="0" err="1"/>
              <a:t>BiLSTM</a:t>
            </a:r>
            <a:endParaRPr lang="zh-CN" altLang="en-US" sz="1600" dirty="0"/>
          </a:p>
        </p:txBody>
      </p:sp>
      <p:pic>
        <p:nvPicPr>
          <p:cNvPr id="16" name="图片 15">
            <a:extLst>
              <a:ext uri="{FF2B5EF4-FFF2-40B4-BE49-F238E27FC236}">
                <a16:creationId xmlns:a16="http://schemas.microsoft.com/office/drawing/2014/main" id="{6EEEF42B-0DCB-DE67-7504-2430AD4188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5502" y="5361050"/>
            <a:ext cx="1076325" cy="314325"/>
          </a:xfrm>
          <a:prstGeom prst="rect">
            <a:avLst/>
          </a:prstGeom>
        </p:spPr>
      </p:pic>
      <p:pic>
        <p:nvPicPr>
          <p:cNvPr id="15" name="图片 14">
            <a:extLst>
              <a:ext uri="{FF2B5EF4-FFF2-40B4-BE49-F238E27FC236}">
                <a16:creationId xmlns:a16="http://schemas.microsoft.com/office/drawing/2014/main" id="{F5785EAA-CBF5-02E3-4104-FEE526710A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7489" y="475102"/>
            <a:ext cx="3686175" cy="1733550"/>
          </a:xfrm>
          <a:prstGeom prst="rect">
            <a:avLst/>
          </a:prstGeom>
        </p:spPr>
      </p:pic>
      <p:pic>
        <p:nvPicPr>
          <p:cNvPr id="17" name="图片 16">
            <a:extLst>
              <a:ext uri="{FF2B5EF4-FFF2-40B4-BE49-F238E27FC236}">
                <a16:creationId xmlns:a16="http://schemas.microsoft.com/office/drawing/2014/main" id="{0DFC2F66-138F-779F-A519-CB3A4AFAEB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89296" y="835382"/>
            <a:ext cx="4095750" cy="1047750"/>
          </a:xfrm>
          <a:prstGeom prst="rect">
            <a:avLst/>
          </a:prstGeom>
        </p:spPr>
      </p:pic>
    </p:spTree>
    <p:extLst>
      <p:ext uri="{BB962C8B-B14F-4D97-AF65-F5344CB8AC3E}">
        <p14:creationId xmlns:p14="http://schemas.microsoft.com/office/powerpoint/2010/main" val="219588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5C0572B-1CB1-6566-79DA-9969C00798F1}"/>
              </a:ext>
            </a:extLst>
          </p:cNvPr>
          <p:cNvGrpSpPr/>
          <p:nvPr/>
        </p:nvGrpSpPr>
        <p:grpSpPr>
          <a:xfrm>
            <a:off x="703821" y="554861"/>
            <a:ext cx="6848461" cy="947722"/>
            <a:chOff x="122182" y="84408"/>
            <a:chExt cx="6848461" cy="947722"/>
          </a:xfrm>
        </p:grpSpPr>
        <p:pic>
          <p:nvPicPr>
            <p:cNvPr id="5" name="图片 4">
              <a:extLst>
                <a:ext uri="{FF2B5EF4-FFF2-40B4-BE49-F238E27FC236}">
                  <a16:creationId xmlns:a16="http://schemas.microsoft.com/office/drawing/2014/main" id="{E4EC0934-2A4A-E0BB-0F38-C09F76C26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C1878173-B47C-E78D-BACC-69008DFCA027}"/>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02</a:t>
              </a:r>
            </a:p>
          </p:txBody>
        </p:sp>
        <p:grpSp>
          <p:nvGrpSpPr>
            <p:cNvPr id="7" name="组合 6">
              <a:extLst>
                <a:ext uri="{FF2B5EF4-FFF2-40B4-BE49-F238E27FC236}">
                  <a16:creationId xmlns:a16="http://schemas.microsoft.com/office/drawing/2014/main" id="{99C0CADD-5CCC-CE45-618E-729C2DE5E69D}"/>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B78BBFEF-225F-6452-CF01-67803AE9564D}"/>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设计思路</a:t>
                </a:r>
                <a:r>
                  <a:rPr lang="en-US" altLang="zh-CN" sz="2800" dirty="0">
                    <a:solidFill>
                      <a:srgbClr val="44546A"/>
                    </a:solidFill>
                    <a:cs typeface="+mn-ea"/>
                    <a:sym typeface="+mn-lt"/>
                  </a:rPr>
                  <a:t>——Model2</a:t>
                </a:r>
              </a:p>
            </p:txBody>
          </p:sp>
          <p:sp>
            <p:nvSpPr>
              <p:cNvPr id="9" name="矩形 8">
                <a:extLst>
                  <a:ext uri="{FF2B5EF4-FFF2-40B4-BE49-F238E27FC236}">
                    <a16:creationId xmlns:a16="http://schemas.microsoft.com/office/drawing/2014/main" id="{716CA5D3-4A0B-F21E-3C3A-0D5E32D63850}"/>
                  </a:ext>
                </a:extLst>
              </p:cNvPr>
              <p:cNvSpPr/>
              <p:nvPr/>
            </p:nvSpPr>
            <p:spPr>
              <a:xfrm>
                <a:off x="1410987" y="588447"/>
                <a:ext cx="2044149"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Design Idea——Model2</a:t>
                </a:r>
              </a:p>
            </p:txBody>
          </p:sp>
        </p:grpSp>
      </p:grpSp>
      <p:sp>
        <p:nvSpPr>
          <p:cNvPr id="17" name="文本框 16">
            <a:extLst>
              <a:ext uri="{FF2B5EF4-FFF2-40B4-BE49-F238E27FC236}">
                <a16:creationId xmlns:a16="http://schemas.microsoft.com/office/drawing/2014/main" id="{FB7B01C0-EBC7-30BF-BE8C-3265C4560AA1}"/>
              </a:ext>
            </a:extLst>
          </p:cNvPr>
          <p:cNvSpPr txBox="1"/>
          <p:nvPr/>
        </p:nvSpPr>
        <p:spPr>
          <a:xfrm>
            <a:off x="3923275" y="5551313"/>
            <a:ext cx="4345450" cy="369332"/>
          </a:xfrm>
          <a:prstGeom prst="rect">
            <a:avLst/>
          </a:prstGeom>
          <a:noFill/>
        </p:spPr>
        <p:txBody>
          <a:bodyPr wrap="square" rtlCol="0">
            <a:spAutoFit/>
          </a:bodyPr>
          <a:lstStyle/>
          <a:p>
            <a:r>
              <a:rPr lang="en-US" altLang="zh-CN" dirty="0"/>
              <a:t>User Behavior Learning and Reasoning</a:t>
            </a:r>
            <a:endParaRPr lang="zh-CN" altLang="en-US" dirty="0"/>
          </a:p>
        </p:txBody>
      </p:sp>
      <p:pic>
        <p:nvPicPr>
          <p:cNvPr id="10" name="图片 9">
            <a:extLst>
              <a:ext uri="{FF2B5EF4-FFF2-40B4-BE49-F238E27FC236}">
                <a16:creationId xmlns:a16="http://schemas.microsoft.com/office/drawing/2014/main" id="{C4B2FBD2-316F-62C7-17E4-AD7AD1899D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937" y="1685703"/>
            <a:ext cx="10228773" cy="3508063"/>
          </a:xfrm>
          <a:prstGeom prst="rect">
            <a:avLst/>
          </a:prstGeom>
        </p:spPr>
      </p:pic>
      <p:sp>
        <p:nvSpPr>
          <p:cNvPr id="2" name="箭头: 上 1">
            <a:hlinkClick r:id="rId5" action="ppaction://hlinksldjump"/>
            <a:extLst>
              <a:ext uri="{FF2B5EF4-FFF2-40B4-BE49-F238E27FC236}">
                <a16:creationId xmlns:a16="http://schemas.microsoft.com/office/drawing/2014/main" id="{0D0291BD-8D10-C3FD-574A-CFE065A67B41}"/>
              </a:ext>
            </a:extLst>
          </p:cNvPr>
          <p:cNvSpPr/>
          <p:nvPr/>
        </p:nvSpPr>
        <p:spPr>
          <a:xfrm>
            <a:off x="11076502" y="6296573"/>
            <a:ext cx="673637" cy="483722"/>
          </a:xfrm>
          <a:prstGeom prst="up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ABBA2FF-EC1A-0544-161A-F6AC741BB3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750" y="2177461"/>
            <a:ext cx="4903229" cy="2512120"/>
          </a:xfrm>
          <a:prstGeom prst="rect">
            <a:avLst/>
          </a:prstGeom>
        </p:spPr>
      </p:pic>
      <p:pic>
        <p:nvPicPr>
          <p:cNvPr id="14" name="图片 13">
            <a:extLst>
              <a:ext uri="{FF2B5EF4-FFF2-40B4-BE49-F238E27FC236}">
                <a16:creationId xmlns:a16="http://schemas.microsoft.com/office/drawing/2014/main" id="{F8D571F2-F539-A230-F7A9-9C16DDE54213}"/>
              </a:ext>
            </a:extLst>
          </p:cNvPr>
          <p:cNvPicPr>
            <a:picLocks noChangeAspect="1"/>
          </p:cNvPicPr>
          <p:nvPr/>
        </p:nvPicPr>
        <p:blipFill rotWithShape="1">
          <a:blip r:embed="rId7">
            <a:extLst>
              <a:ext uri="{28A0092B-C50C-407E-A947-70E740481C1C}">
                <a14:useLocalDpi xmlns:a14="http://schemas.microsoft.com/office/drawing/2010/main" val="0"/>
              </a:ext>
            </a:extLst>
          </a:blip>
          <a:srcRect t="18756"/>
          <a:stretch/>
        </p:blipFill>
        <p:spPr>
          <a:xfrm>
            <a:off x="833030" y="5267183"/>
            <a:ext cx="1544380" cy="866661"/>
          </a:xfrm>
          <a:prstGeom prst="rect">
            <a:avLst/>
          </a:prstGeom>
        </p:spPr>
      </p:pic>
      <p:pic>
        <p:nvPicPr>
          <p:cNvPr id="16" name="图片 15">
            <a:extLst>
              <a:ext uri="{FF2B5EF4-FFF2-40B4-BE49-F238E27FC236}">
                <a16:creationId xmlns:a16="http://schemas.microsoft.com/office/drawing/2014/main" id="{06EEC2CA-00F3-13E6-C6CE-308285E01B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030" y="6183104"/>
            <a:ext cx="1547910" cy="483722"/>
          </a:xfrm>
          <a:prstGeom prst="rect">
            <a:avLst/>
          </a:prstGeom>
        </p:spPr>
      </p:pic>
      <p:pic>
        <p:nvPicPr>
          <p:cNvPr id="12" name="图片 11">
            <a:extLst>
              <a:ext uri="{FF2B5EF4-FFF2-40B4-BE49-F238E27FC236}">
                <a16:creationId xmlns:a16="http://schemas.microsoft.com/office/drawing/2014/main" id="{21903D5C-8108-C308-A144-C42EA827D0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6290" y="3314700"/>
            <a:ext cx="3648075" cy="457200"/>
          </a:xfrm>
          <a:prstGeom prst="rect">
            <a:avLst/>
          </a:prstGeom>
        </p:spPr>
      </p:pic>
      <p:pic>
        <p:nvPicPr>
          <p:cNvPr id="15" name="图片 14">
            <a:extLst>
              <a:ext uri="{FF2B5EF4-FFF2-40B4-BE49-F238E27FC236}">
                <a16:creationId xmlns:a16="http://schemas.microsoft.com/office/drawing/2014/main" id="{461D60CF-5B57-4DCD-E5BE-B092B351AB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396820" y="5213976"/>
            <a:ext cx="2096680" cy="674674"/>
          </a:xfrm>
          <a:prstGeom prst="rect">
            <a:avLst/>
          </a:prstGeom>
        </p:spPr>
      </p:pic>
    </p:spTree>
    <p:extLst>
      <p:ext uri="{BB962C8B-B14F-4D97-AF65-F5344CB8AC3E}">
        <p14:creationId xmlns:p14="http://schemas.microsoft.com/office/powerpoint/2010/main" val="384754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12235A74-2A0D-26D5-E411-DD1D049713BA}"/>
              </a:ext>
            </a:extLst>
          </p:cNvPr>
          <p:cNvGrpSpPr/>
          <p:nvPr/>
        </p:nvGrpSpPr>
        <p:grpSpPr>
          <a:xfrm>
            <a:off x="703821" y="437236"/>
            <a:ext cx="6848461" cy="947722"/>
            <a:chOff x="122182" y="84408"/>
            <a:chExt cx="6848461" cy="947722"/>
          </a:xfrm>
        </p:grpSpPr>
        <p:pic>
          <p:nvPicPr>
            <p:cNvPr id="5" name="图片 4">
              <a:extLst>
                <a:ext uri="{FF2B5EF4-FFF2-40B4-BE49-F238E27FC236}">
                  <a16:creationId xmlns:a16="http://schemas.microsoft.com/office/drawing/2014/main" id="{D0C3D6D9-AB13-2EC8-2650-D9411ABF469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8EFB978C-5213-2D58-E303-BB8FBB225938}"/>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02</a:t>
              </a:r>
            </a:p>
          </p:txBody>
        </p:sp>
        <p:grpSp>
          <p:nvGrpSpPr>
            <p:cNvPr id="7" name="组合 6">
              <a:extLst>
                <a:ext uri="{FF2B5EF4-FFF2-40B4-BE49-F238E27FC236}">
                  <a16:creationId xmlns:a16="http://schemas.microsoft.com/office/drawing/2014/main" id="{5DE4DAD4-EF1C-EF7F-E802-897CD128B979}"/>
                </a:ext>
              </a:extLst>
            </p:cNvPr>
            <p:cNvGrpSpPr/>
            <p:nvPr/>
          </p:nvGrpSpPr>
          <p:grpSpPr>
            <a:xfrm>
              <a:off x="1467258" y="189315"/>
              <a:ext cx="5503385" cy="743321"/>
              <a:chOff x="1410987" y="179320"/>
              <a:chExt cx="5503385" cy="743321"/>
            </a:xfrm>
          </p:grpSpPr>
          <p:sp>
            <p:nvSpPr>
              <p:cNvPr id="8" name="Rectangle 47">
                <a:extLst>
                  <a:ext uri="{FF2B5EF4-FFF2-40B4-BE49-F238E27FC236}">
                    <a16:creationId xmlns:a16="http://schemas.microsoft.com/office/drawing/2014/main" id="{3D286AE5-DCB7-7DBB-A58A-EA5AB99EBAA2}"/>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设计思路</a:t>
                </a:r>
                <a:r>
                  <a:rPr lang="en-US" altLang="zh-CN" sz="2800" dirty="0">
                    <a:solidFill>
                      <a:srgbClr val="44546A"/>
                    </a:solidFill>
                    <a:cs typeface="+mn-ea"/>
                    <a:sym typeface="+mn-lt"/>
                  </a:rPr>
                  <a:t>——Model3&amp;Model4</a:t>
                </a:r>
              </a:p>
            </p:txBody>
          </p:sp>
          <p:sp>
            <p:nvSpPr>
              <p:cNvPr id="9" name="矩形 8">
                <a:extLst>
                  <a:ext uri="{FF2B5EF4-FFF2-40B4-BE49-F238E27FC236}">
                    <a16:creationId xmlns:a16="http://schemas.microsoft.com/office/drawing/2014/main" id="{D2325E7A-486F-A8D7-A616-ADA5C85902FE}"/>
                  </a:ext>
                </a:extLst>
              </p:cNvPr>
              <p:cNvSpPr/>
              <p:nvPr/>
            </p:nvSpPr>
            <p:spPr>
              <a:xfrm>
                <a:off x="1410987" y="588447"/>
                <a:ext cx="2767104" cy="33419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Design Idea——Model3&amp;Model4</a:t>
                </a:r>
              </a:p>
            </p:txBody>
          </p:sp>
        </p:grpSp>
      </p:grpSp>
      <p:pic>
        <p:nvPicPr>
          <p:cNvPr id="13" name="图片 12">
            <a:extLst>
              <a:ext uri="{FF2B5EF4-FFF2-40B4-BE49-F238E27FC236}">
                <a16:creationId xmlns:a16="http://schemas.microsoft.com/office/drawing/2014/main" id="{9B98D804-A6B1-DC56-3F98-869121570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937" y="1535293"/>
            <a:ext cx="9828534" cy="5048625"/>
          </a:xfrm>
          <a:prstGeom prst="rect">
            <a:avLst/>
          </a:prstGeom>
        </p:spPr>
      </p:pic>
      <p:sp>
        <p:nvSpPr>
          <p:cNvPr id="2" name="箭头: 上 1">
            <a:hlinkClick r:id="rId5" action="ppaction://hlinksldjump"/>
            <a:extLst>
              <a:ext uri="{FF2B5EF4-FFF2-40B4-BE49-F238E27FC236}">
                <a16:creationId xmlns:a16="http://schemas.microsoft.com/office/drawing/2014/main" id="{1A8F7498-E621-8B5A-112E-929D56D81357}"/>
              </a:ext>
            </a:extLst>
          </p:cNvPr>
          <p:cNvSpPr/>
          <p:nvPr/>
        </p:nvSpPr>
        <p:spPr>
          <a:xfrm>
            <a:off x="11076502" y="6296573"/>
            <a:ext cx="673637" cy="483722"/>
          </a:xfrm>
          <a:prstGeom prst="upArrow">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09891E65-09EA-0DC5-A228-340172ACC9C8}"/>
              </a:ext>
            </a:extLst>
          </p:cNvPr>
          <p:cNvSpPr txBox="1"/>
          <p:nvPr/>
        </p:nvSpPr>
        <p:spPr>
          <a:xfrm>
            <a:off x="4381766" y="4952429"/>
            <a:ext cx="1466584" cy="369332"/>
          </a:xfrm>
          <a:prstGeom prst="rect">
            <a:avLst/>
          </a:prstGeom>
          <a:noFill/>
        </p:spPr>
        <p:txBody>
          <a:bodyPr wrap="square" rtlCol="0">
            <a:spAutoFit/>
          </a:bodyPr>
          <a:lstStyle/>
          <a:p>
            <a:r>
              <a:rPr lang="en-US" altLang="zh-CN" dirty="0" err="1"/>
              <a:t>ReLU</a:t>
            </a:r>
            <a:r>
              <a:rPr lang="zh-CN" altLang="en-US" dirty="0"/>
              <a:t>函数</a:t>
            </a:r>
          </a:p>
        </p:txBody>
      </p:sp>
      <p:pic>
        <p:nvPicPr>
          <p:cNvPr id="11" name="图片 10">
            <a:extLst>
              <a:ext uri="{FF2B5EF4-FFF2-40B4-BE49-F238E27FC236}">
                <a16:creationId xmlns:a16="http://schemas.microsoft.com/office/drawing/2014/main" id="{12CFB1EE-B487-108A-967E-298DF76B05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5220" y="3443296"/>
            <a:ext cx="3290863" cy="616310"/>
          </a:xfrm>
          <a:prstGeom prst="rect">
            <a:avLst/>
          </a:prstGeom>
        </p:spPr>
      </p:pic>
      <p:pic>
        <p:nvPicPr>
          <p:cNvPr id="14" name="图片 13">
            <a:extLst>
              <a:ext uri="{FF2B5EF4-FFF2-40B4-BE49-F238E27FC236}">
                <a16:creationId xmlns:a16="http://schemas.microsoft.com/office/drawing/2014/main" id="{303B417B-E1C1-4346-250B-C6BC068CED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38462" y="2281179"/>
            <a:ext cx="3114150" cy="904108"/>
          </a:xfrm>
          <a:prstGeom prst="rect">
            <a:avLst/>
          </a:prstGeom>
        </p:spPr>
      </p:pic>
      <p:pic>
        <p:nvPicPr>
          <p:cNvPr id="16" name="图片 15">
            <a:extLst>
              <a:ext uri="{FF2B5EF4-FFF2-40B4-BE49-F238E27FC236}">
                <a16:creationId xmlns:a16="http://schemas.microsoft.com/office/drawing/2014/main" id="{299D7590-D1B7-85FD-5060-105A7B70FE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71875" y="1170211"/>
            <a:ext cx="3170229" cy="886003"/>
          </a:xfrm>
          <a:prstGeom prst="rect">
            <a:avLst/>
          </a:prstGeom>
        </p:spPr>
      </p:pic>
      <p:pic>
        <p:nvPicPr>
          <p:cNvPr id="18" name="图片 17">
            <a:extLst>
              <a:ext uri="{FF2B5EF4-FFF2-40B4-BE49-F238E27FC236}">
                <a16:creationId xmlns:a16="http://schemas.microsoft.com/office/drawing/2014/main" id="{3A0001B4-72E7-850D-9EE9-7AFE178E36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05325" y="2433284"/>
            <a:ext cx="2248961" cy="632941"/>
          </a:xfrm>
          <a:prstGeom prst="rect">
            <a:avLst/>
          </a:prstGeom>
        </p:spPr>
      </p:pic>
      <p:sp>
        <p:nvSpPr>
          <p:cNvPr id="19" name="文本框 18">
            <a:extLst>
              <a:ext uri="{FF2B5EF4-FFF2-40B4-BE49-F238E27FC236}">
                <a16:creationId xmlns:a16="http://schemas.microsoft.com/office/drawing/2014/main" id="{10EF3B64-8381-5C9E-868E-BE416C37E91C}"/>
              </a:ext>
            </a:extLst>
          </p:cNvPr>
          <p:cNvSpPr txBox="1"/>
          <p:nvPr/>
        </p:nvSpPr>
        <p:spPr>
          <a:xfrm>
            <a:off x="9735021" y="2696893"/>
            <a:ext cx="933449" cy="369332"/>
          </a:xfrm>
          <a:prstGeom prst="rect">
            <a:avLst/>
          </a:prstGeom>
          <a:solidFill>
            <a:schemeClr val="bg1">
              <a:lumMod val="95000"/>
            </a:schemeClr>
          </a:solidFill>
          <a:ln>
            <a:noFill/>
          </a:ln>
          <a:effectLst>
            <a:outerShdw blurRad="63500" sx="102000" sy="102000" algn="ctr" rotWithShape="0">
              <a:prstClr val="black">
                <a:alpha val="40000"/>
              </a:prstClr>
            </a:outerShdw>
          </a:effectLst>
        </p:spPr>
        <p:txBody>
          <a:bodyPr wrap="square" rtlCol="0">
            <a:spAutoFit/>
          </a:bodyPr>
          <a:lstStyle/>
          <a:p>
            <a:r>
              <a:rPr lang="en-US" altLang="zh-CN" dirty="0" err="1"/>
              <a:t>duUdv</a:t>
            </a:r>
            <a:endParaRPr lang="zh-CN" altLang="en-US" dirty="0"/>
          </a:p>
        </p:txBody>
      </p:sp>
      <p:pic>
        <p:nvPicPr>
          <p:cNvPr id="21" name="图片 20">
            <a:extLst>
              <a:ext uri="{FF2B5EF4-FFF2-40B4-BE49-F238E27FC236}">
                <a16:creationId xmlns:a16="http://schemas.microsoft.com/office/drawing/2014/main" id="{D56B8586-375F-9941-5071-A6A9A658FA4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41949" y="3429000"/>
            <a:ext cx="4754416" cy="752678"/>
          </a:xfrm>
          <a:prstGeom prst="rect">
            <a:avLst/>
          </a:prstGeom>
        </p:spPr>
      </p:pic>
      <p:pic>
        <p:nvPicPr>
          <p:cNvPr id="23" name="图片 22">
            <a:extLst>
              <a:ext uri="{FF2B5EF4-FFF2-40B4-BE49-F238E27FC236}">
                <a16:creationId xmlns:a16="http://schemas.microsoft.com/office/drawing/2014/main" id="{319B87D6-6845-A208-ACC0-8D5057244F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52282" y="5806576"/>
            <a:ext cx="2092420" cy="489997"/>
          </a:xfrm>
          <a:prstGeom prst="rect">
            <a:avLst/>
          </a:prstGeom>
        </p:spPr>
      </p:pic>
      <p:pic>
        <p:nvPicPr>
          <p:cNvPr id="25" name="图片 24">
            <a:extLst>
              <a:ext uri="{FF2B5EF4-FFF2-40B4-BE49-F238E27FC236}">
                <a16:creationId xmlns:a16="http://schemas.microsoft.com/office/drawing/2014/main" id="{34DF0FFC-4A90-56DC-C3F5-522028320DF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41949" y="3416970"/>
            <a:ext cx="3829050" cy="438150"/>
          </a:xfrm>
          <a:prstGeom prst="rect">
            <a:avLst/>
          </a:prstGeom>
        </p:spPr>
      </p:pic>
      <p:pic>
        <p:nvPicPr>
          <p:cNvPr id="27" name="图片 26">
            <a:extLst>
              <a:ext uri="{FF2B5EF4-FFF2-40B4-BE49-F238E27FC236}">
                <a16:creationId xmlns:a16="http://schemas.microsoft.com/office/drawing/2014/main" id="{467C53DB-94CF-65D4-E1AC-F22812E13DB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39450" y="3204035"/>
            <a:ext cx="7640142" cy="642801"/>
          </a:xfrm>
          <a:prstGeom prst="rect">
            <a:avLst/>
          </a:prstGeom>
        </p:spPr>
      </p:pic>
    </p:spTree>
    <p:extLst>
      <p:ext uri="{BB962C8B-B14F-4D97-AF65-F5344CB8AC3E}">
        <p14:creationId xmlns:p14="http://schemas.microsoft.com/office/powerpoint/2010/main" val="383436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35C0572B-1CB1-6566-79DA-9969C00798F1}"/>
              </a:ext>
            </a:extLst>
          </p:cNvPr>
          <p:cNvGrpSpPr/>
          <p:nvPr/>
        </p:nvGrpSpPr>
        <p:grpSpPr>
          <a:xfrm>
            <a:off x="703821" y="554861"/>
            <a:ext cx="6848461" cy="947722"/>
            <a:chOff x="122182" y="84408"/>
            <a:chExt cx="6848461" cy="947722"/>
          </a:xfrm>
        </p:grpSpPr>
        <p:pic>
          <p:nvPicPr>
            <p:cNvPr id="5" name="图片 4">
              <a:extLst>
                <a:ext uri="{FF2B5EF4-FFF2-40B4-BE49-F238E27FC236}">
                  <a16:creationId xmlns:a16="http://schemas.microsoft.com/office/drawing/2014/main" id="{E4EC0934-2A4A-E0BB-0F38-C09F76C26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378" t="47389" r="18242"/>
            <a:stretch/>
          </p:blipFill>
          <p:spPr>
            <a:xfrm>
              <a:off x="122182" y="84408"/>
              <a:ext cx="1195754" cy="947722"/>
            </a:xfrm>
            <a:prstGeom prst="rect">
              <a:avLst/>
            </a:prstGeom>
          </p:spPr>
        </p:pic>
        <p:sp>
          <p:nvSpPr>
            <p:cNvPr id="6" name="Rectangle 47">
              <a:extLst>
                <a:ext uri="{FF2B5EF4-FFF2-40B4-BE49-F238E27FC236}">
                  <a16:creationId xmlns:a16="http://schemas.microsoft.com/office/drawing/2014/main" id="{C1878173-B47C-E78D-BACC-69008DFCA027}"/>
                </a:ext>
              </a:extLst>
            </p:cNvPr>
            <p:cNvSpPr/>
            <p:nvPr/>
          </p:nvSpPr>
          <p:spPr>
            <a:xfrm>
              <a:off x="475298" y="234743"/>
              <a:ext cx="548283" cy="492443"/>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3200" dirty="0">
                  <a:solidFill>
                    <a:srgbClr val="44546A"/>
                  </a:solidFill>
                  <a:cs typeface="+mn-ea"/>
                  <a:sym typeface="+mn-lt"/>
                </a:rPr>
                <a:t>03</a:t>
              </a:r>
            </a:p>
          </p:txBody>
        </p:sp>
        <p:grpSp>
          <p:nvGrpSpPr>
            <p:cNvPr id="7" name="组合 6">
              <a:extLst>
                <a:ext uri="{FF2B5EF4-FFF2-40B4-BE49-F238E27FC236}">
                  <a16:creationId xmlns:a16="http://schemas.microsoft.com/office/drawing/2014/main" id="{99C0CADD-5CCC-CE45-618E-729C2DE5E69D}"/>
                </a:ext>
              </a:extLst>
            </p:cNvPr>
            <p:cNvGrpSpPr/>
            <p:nvPr/>
          </p:nvGrpSpPr>
          <p:grpSpPr>
            <a:xfrm>
              <a:off x="1467257" y="189315"/>
              <a:ext cx="5503386" cy="743321"/>
              <a:chOff x="1410986" y="179320"/>
              <a:chExt cx="5503386" cy="743321"/>
            </a:xfrm>
          </p:grpSpPr>
          <p:sp>
            <p:nvSpPr>
              <p:cNvPr id="8" name="Rectangle 47">
                <a:extLst>
                  <a:ext uri="{FF2B5EF4-FFF2-40B4-BE49-F238E27FC236}">
                    <a16:creationId xmlns:a16="http://schemas.microsoft.com/office/drawing/2014/main" id="{B78BBFEF-225F-6452-CF01-67803AE9564D}"/>
                  </a:ext>
                </a:extLst>
              </p:cNvPr>
              <p:cNvSpPr/>
              <p:nvPr/>
            </p:nvSpPr>
            <p:spPr>
              <a:xfrm>
                <a:off x="1486748" y="179320"/>
                <a:ext cx="5427624" cy="483722"/>
              </a:xfrm>
              <a:prstGeom prst="rect">
                <a:avLst/>
              </a:prstGeom>
            </p:spPr>
            <p:txBody>
              <a:bodyPr wrap="square" lIns="0" tIns="0" rIns="0" bIns="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dirty="0">
                    <a:solidFill>
                      <a:srgbClr val="44546A"/>
                    </a:solidFill>
                    <a:cs typeface="+mn-ea"/>
                    <a:sym typeface="+mn-lt"/>
                  </a:rPr>
                  <a:t>实验结果</a:t>
                </a:r>
                <a:r>
                  <a:rPr lang="en-US" altLang="zh-CN" sz="2800" dirty="0">
                    <a:solidFill>
                      <a:srgbClr val="44546A"/>
                    </a:solidFill>
                    <a:cs typeface="+mn-ea"/>
                    <a:sym typeface="+mn-lt"/>
                  </a:rPr>
                  <a:t>——evaluate</a:t>
                </a:r>
              </a:p>
            </p:txBody>
          </p:sp>
          <p:sp>
            <p:nvSpPr>
              <p:cNvPr id="9" name="矩形 8">
                <a:extLst>
                  <a:ext uri="{FF2B5EF4-FFF2-40B4-BE49-F238E27FC236}">
                    <a16:creationId xmlns:a16="http://schemas.microsoft.com/office/drawing/2014/main" id="{716CA5D3-4A0B-F21E-3C3A-0D5E32D63850}"/>
                  </a:ext>
                </a:extLst>
              </p:cNvPr>
              <p:cNvSpPr/>
              <p:nvPr/>
            </p:nvSpPr>
            <p:spPr>
              <a:xfrm>
                <a:off x="1410986" y="588447"/>
                <a:ext cx="3437503" cy="33419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1400" dirty="0">
                    <a:solidFill>
                      <a:srgbClr val="44546A"/>
                    </a:solidFill>
                    <a:cs typeface="+mn-ea"/>
                    <a:sym typeface="+mn-lt"/>
                  </a:rPr>
                  <a:t>Assessment of results——evaluate</a:t>
                </a:r>
              </a:p>
            </p:txBody>
          </p:sp>
        </p:grpSp>
      </p:grpSp>
      <p:sp>
        <p:nvSpPr>
          <p:cNvPr id="11" name="文本框 10">
            <a:extLst>
              <a:ext uri="{FF2B5EF4-FFF2-40B4-BE49-F238E27FC236}">
                <a16:creationId xmlns:a16="http://schemas.microsoft.com/office/drawing/2014/main" id="{549F79D6-AFEE-047F-8C15-83A7C96CC4EA}"/>
              </a:ext>
            </a:extLst>
          </p:cNvPr>
          <p:cNvSpPr txBox="1"/>
          <p:nvPr/>
        </p:nvSpPr>
        <p:spPr>
          <a:xfrm>
            <a:off x="4097593" y="6083393"/>
            <a:ext cx="3996813" cy="369332"/>
          </a:xfrm>
          <a:prstGeom prst="rect">
            <a:avLst/>
          </a:prstGeom>
          <a:noFill/>
        </p:spPr>
        <p:txBody>
          <a:bodyPr wrap="square" rtlCol="0">
            <a:spAutoFit/>
          </a:bodyPr>
          <a:lstStyle/>
          <a:p>
            <a:r>
              <a:rPr lang="zh-CN" altLang="en-US" dirty="0"/>
              <a:t>用户实际评论和推荐原因对比</a:t>
            </a:r>
          </a:p>
        </p:txBody>
      </p:sp>
      <p:graphicFrame>
        <p:nvGraphicFramePr>
          <p:cNvPr id="12" name="表格 11">
            <a:extLst>
              <a:ext uri="{FF2B5EF4-FFF2-40B4-BE49-F238E27FC236}">
                <a16:creationId xmlns:a16="http://schemas.microsoft.com/office/drawing/2014/main" id="{D89F9A68-F199-EE6A-4F5D-829C3757E67D}"/>
              </a:ext>
            </a:extLst>
          </p:cNvPr>
          <p:cNvGraphicFramePr>
            <a:graphicFrameLocks noGrp="1"/>
          </p:cNvGraphicFramePr>
          <p:nvPr>
            <p:extLst>
              <p:ext uri="{D42A27DB-BD31-4B8C-83A1-F6EECF244321}">
                <p14:modId xmlns:p14="http://schemas.microsoft.com/office/powerpoint/2010/main" val="3037478107"/>
              </p:ext>
            </p:extLst>
          </p:nvPr>
        </p:nvGraphicFramePr>
        <p:xfrm>
          <a:off x="703821" y="1606766"/>
          <a:ext cx="10549197" cy="4013351"/>
        </p:xfrm>
        <a:graphic>
          <a:graphicData uri="http://schemas.openxmlformats.org/drawingml/2006/table">
            <a:tbl>
              <a:tblPr firstRow="1" bandRow="1">
                <a:tableStyleId>{5C22544A-7EE6-4342-B048-85BDC9FD1C3A}</a:tableStyleId>
              </a:tblPr>
              <a:tblGrid>
                <a:gridCol w="2481831">
                  <a:extLst>
                    <a:ext uri="{9D8B030D-6E8A-4147-A177-3AD203B41FA5}">
                      <a16:colId xmlns:a16="http://schemas.microsoft.com/office/drawing/2014/main" val="966941745"/>
                    </a:ext>
                  </a:extLst>
                </a:gridCol>
                <a:gridCol w="3716593">
                  <a:extLst>
                    <a:ext uri="{9D8B030D-6E8A-4147-A177-3AD203B41FA5}">
                      <a16:colId xmlns:a16="http://schemas.microsoft.com/office/drawing/2014/main" val="2388823129"/>
                    </a:ext>
                  </a:extLst>
                </a:gridCol>
                <a:gridCol w="4350773">
                  <a:extLst>
                    <a:ext uri="{9D8B030D-6E8A-4147-A177-3AD203B41FA5}">
                      <a16:colId xmlns:a16="http://schemas.microsoft.com/office/drawing/2014/main" val="1893355206"/>
                    </a:ext>
                  </a:extLst>
                </a:gridCol>
              </a:tblGrid>
              <a:tr h="721511">
                <a:tc>
                  <a:txBody>
                    <a:bodyPr/>
                    <a:lstStyle/>
                    <a:p>
                      <a:pPr algn="ctr"/>
                      <a:r>
                        <a:rPr lang="zh-CN" altLang="en-US" sz="2400" dirty="0">
                          <a:solidFill>
                            <a:schemeClr val="tx1"/>
                          </a:solidFill>
                        </a:rPr>
                        <a:t>物品种类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400" dirty="0">
                          <a:solidFill>
                            <a:schemeClr val="tx1"/>
                          </a:solidFill>
                        </a:rPr>
                        <a:t>用户评价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zh-CN" altLang="en-US" sz="2400" dirty="0">
                          <a:solidFill>
                            <a:schemeClr val="tx1"/>
                          </a:solidFill>
                        </a:rPr>
                        <a:t>生成评价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14885626"/>
                  </a:ext>
                </a:extLst>
              </a:tr>
              <a:tr h="721511">
                <a:tc>
                  <a:txBody>
                    <a:bodyPr/>
                    <a:lstStyle/>
                    <a:p>
                      <a:r>
                        <a:rPr lang="en-US" altLang="zh-CN" sz="2400" dirty="0">
                          <a:solidFill>
                            <a:schemeClr val="tx1"/>
                          </a:solidFill>
                        </a:rPr>
                        <a:t>Electronics</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dirty="0">
                          <a:solidFill>
                            <a:schemeClr val="tx1"/>
                          </a:solidFill>
                        </a:rPr>
                        <a:t>good price but less than stable.</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b="0" i="0" kern="1200" dirty="0">
                          <a:solidFill>
                            <a:schemeClr val="tx1"/>
                          </a:solidFill>
                          <a:effectLst/>
                          <a:latin typeface="+mn-lt"/>
                          <a:ea typeface="+mn-ea"/>
                          <a:cs typeface="+mn-cs"/>
                        </a:rPr>
                        <a:t>this cable is not a good quality.</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0895730"/>
                  </a:ext>
                </a:extLst>
              </a:tr>
              <a:tr h="721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rPr>
                        <a:t>Electronics</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400" dirty="0">
                          <a:solidFill>
                            <a:schemeClr val="tx1"/>
                          </a:solidFill>
                        </a:rPr>
                        <a:t>what can you expect from a cheap HDMI cable?</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400" dirty="0">
                          <a:solidFill>
                            <a:schemeClr val="tx1"/>
                          </a:solidFill>
                        </a:rPr>
                        <a:t>This cable does not work.</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5706669"/>
                  </a:ext>
                </a:extLst>
              </a:tr>
              <a:tr h="721511">
                <a:tc>
                  <a:txBody>
                    <a:bodyPr/>
                    <a:lstStyle/>
                    <a:p>
                      <a:pPr algn="l"/>
                      <a:r>
                        <a:rPr lang="en-US" altLang="zh-CN" sz="2400" dirty="0" err="1">
                          <a:solidFill>
                            <a:schemeClr val="tx1"/>
                          </a:solidFill>
                        </a:rPr>
                        <a:t>Home&amp;Kitchen</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dirty="0">
                          <a:solidFill>
                            <a:schemeClr val="tx1"/>
                          </a:solidFill>
                        </a:rPr>
                        <a:t>2nd waffle maker; this is the best. </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altLang="zh-CN" sz="2400" dirty="0">
                          <a:solidFill>
                            <a:schemeClr val="tx1"/>
                          </a:solidFill>
                        </a:rPr>
                        <a:t>I have owned this waffle maker for years and it is a great.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2417633"/>
                  </a:ext>
                </a:extLst>
              </a:tr>
              <a:tr h="721511">
                <a:tc>
                  <a:txBody>
                    <a:bodyPr/>
                    <a:lstStyle/>
                    <a:p>
                      <a:pPr algn="l"/>
                      <a:r>
                        <a:rPr lang="en-US" altLang="zh-CN" sz="2400" dirty="0">
                          <a:solidFill>
                            <a:schemeClr val="tx1"/>
                          </a:solidFill>
                        </a:rPr>
                        <a:t>Music Instrument</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400" b="0" i="0" kern="1200" dirty="0">
                          <a:solidFill>
                            <a:schemeClr val="tx1"/>
                          </a:solidFill>
                          <a:effectLst/>
                          <a:latin typeface="+mn-lt"/>
                          <a:ea typeface="+mn-ea"/>
                          <a:cs typeface="+mn-cs"/>
                        </a:rPr>
                        <a:t>too small for my finger</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a:r>
                        <a:rPr lang="en-US" altLang="zh-CN" sz="2400" b="0" i="0" kern="1200" dirty="0">
                          <a:solidFill>
                            <a:schemeClr val="tx1"/>
                          </a:solidFill>
                          <a:effectLst/>
                          <a:latin typeface="+mn-lt"/>
                          <a:ea typeface="+mn-ea"/>
                          <a:cs typeface="+mn-cs"/>
                        </a:rPr>
                        <a:t>the product is smaller than </a:t>
                      </a:r>
                      <a:r>
                        <a:rPr lang="en-US" altLang="zh-CN" sz="2400" b="0" i="0" kern="1200" dirty="0" err="1">
                          <a:solidFill>
                            <a:schemeClr val="tx1"/>
                          </a:solidFill>
                          <a:effectLst/>
                          <a:latin typeface="+mn-lt"/>
                          <a:ea typeface="+mn-ea"/>
                          <a:cs typeface="+mn-cs"/>
                        </a:rPr>
                        <a:t>i</a:t>
                      </a:r>
                      <a:r>
                        <a:rPr lang="en-US" altLang="zh-CN" sz="2400" b="0" i="0" kern="1200" dirty="0">
                          <a:solidFill>
                            <a:schemeClr val="tx1"/>
                          </a:solidFill>
                          <a:effectLst/>
                          <a:latin typeface="+mn-lt"/>
                          <a:ea typeface="+mn-ea"/>
                          <a:cs typeface="+mn-cs"/>
                        </a:rPr>
                        <a:t> needed.</a:t>
                      </a:r>
                      <a:endParaRPr lang="zh-CN"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48168873"/>
                  </a:ext>
                </a:extLst>
              </a:tr>
            </a:tbl>
          </a:graphicData>
        </a:graphic>
      </p:graphicFrame>
    </p:spTree>
    <p:extLst>
      <p:ext uri="{BB962C8B-B14F-4D97-AF65-F5344CB8AC3E}">
        <p14:creationId xmlns:p14="http://schemas.microsoft.com/office/powerpoint/2010/main" val="594364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2005</TotalTime>
  <Words>1527</Words>
  <Application>Microsoft Office PowerPoint</Application>
  <PresentationFormat>宽屏</PresentationFormat>
  <Paragraphs>175</Paragraphs>
  <Slides>13</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-apple-system</vt:lpstr>
      <vt:lpstr>PingFang-SC-Regular</vt:lpstr>
      <vt:lpstr>ProximaVara-Roman</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啸楠 王</dc:creator>
  <cp:lastModifiedBy>啸楠 王</cp:lastModifiedBy>
  <cp:revision>543</cp:revision>
  <dcterms:created xsi:type="dcterms:W3CDTF">2023-07-17T08:03:08Z</dcterms:created>
  <dcterms:modified xsi:type="dcterms:W3CDTF">2023-11-08T13:08:15Z</dcterms:modified>
</cp:coreProperties>
</file>