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5"/>
  </p:notesMasterIdLst>
  <p:sldIdLst>
    <p:sldId id="3232" r:id="rId4"/>
    <p:sldId id="3608" r:id="rId6"/>
    <p:sldId id="3609" r:id="rId7"/>
    <p:sldId id="3612" r:id="rId8"/>
    <p:sldId id="3611" r:id="rId9"/>
    <p:sldId id="3628" r:id="rId10"/>
    <p:sldId id="3629" r:id="rId11"/>
    <p:sldId id="3627" r:id="rId12"/>
    <p:sldId id="3630" r:id="rId13"/>
    <p:sldId id="3614" r:id="rId14"/>
    <p:sldId id="3619" r:id="rId15"/>
    <p:sldId id="423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6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56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C0081-33EE-49E7-ABBC-9DD3567873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558EB-8DCC-4F73-B9EB-5808F24515B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5CB39-CEC1-4C61-9A61-294C585243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tags" Target="../tags/tag49.xml"/><Relationship Id="rId3" Type="http://schemas.openxmlformats.org/officeDocument/2006/relationships/image" Target="../media/image37.png"/><Relationship Id="rId2" Type="http://schemas.openxmlformats.org/officeDocument/2006/relationships/tags" Target="../tags/tag48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tags" Target="../tags/tag53.xml"/><Relationship Id="rId7" Type="http://schemas.openxmlformats.org/officeDocument/2006/relationships/image" Target="../media/image40.png"/><Relationship Id="rId6" Type="http://schemas.openxmlformats.org/officeDocument/2006/relationships/tags" Target="../tags/tag52.xml"/><Relationship Id="rId5" Type="http://schemas.openxmlformats.org/officeDocument/2006/relationships/image" Target="../media/image39.png"/><Relationship Id="rId4" Type="http://schemas.openxmlformats.org/officeDocument/2006/relationships/tags" Target="../tags/tag51.xml"/><Relationship Id="rId3" Type="http://schemas.openxmlformats.org/officeDocument/2006/relationships/image" Target="../media/image38.png"/><Relationship Id="rId2" Type="http://schemas.openxmlformats.org/officeDocument/2006/relationships/tags" Target="../tags/tag50.xml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43.png"/><Relationship Id="rId12" Type="http://schemas.openxmlformats.org/officeDocument/2006/relationships/tags" Target="../tags/tag55.xml"/><Relationship Id="rId11" Type="http://schemas.openxmlformats.org/officeDocument/2006/relationships/image" Target="../media/image42.png"/><Relationship Id="rId10" Type="http://schemas.openxmlformats.org/officeDocument/2006/relationships/tags" Target="../tags/tag54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file:////var/folders/6w/0ftrt2wj1sx03zt3_zycm4_c0000gn/T/com.microsoft.Powerpoint/converted_emf.emf" TargetMode="Externa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.png"/><Relationship Id="rId7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tags" Target="../tags/tag2.xml"/><Relationship Id="rId4" Type="http://schemas.openxmlformats.org/officeDocument/2006/relationships/image" Target="../media/image4.png"/><Relationship Id="rId3" Type="http://schemas.openxmlformats.org/officeDocument/2006/relationships/tags" Target="../tags/tag1.xml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image" Target="../media/image7.png"/><Relationship Id="rId2" Type="http://schemas.openxmlformats.org/officeDocument/2006/relationships/tags" Target="../tags/tag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tags" Target="../tags/tag13.xml"/><Relationship Id="rId7" Type="http://schemas.openxmlformats.org/officeDocument/2006/relationships/image" Target="../media/image10.png"/><Relationship Id="rId6" Type="http://schemas.openxmlformats.org/officeDocument/2006/relationships/tags" Target="../tags/tag12.xml"/><Relationship Id="rId5" Type="http://schemas.openxmlformats.org/officeDocument/2006/relationships/image" Target="../media/image9.png"/><Relationship Id="rId4" Type="http://schemas.openxmlformats.org/officeDocument/2006/relationships/tags" Target="../tags/tag11.xml"/><Relationship Id="rId3" Type="http://schemas.openxmlformats.org/officeDocument/2006/relationships/image" Target="../media/image8.png"/><Relationship Id="rId23" Type="http://schemas.openxmlformats.org/officeDocument/2006/relationships/notesSlide" Target="../notesSlides/notesSlide5.xml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17.png"/><Relationship Id="rId20" Type="http://schemas.openxmlformats.org/officeDocument/2006/relationships/tags" Target="../tags/tag19.xml"/><Relationship Id="rId2" Type="http://schemas.openxmlformats.org/officeDocument/2006/relationships/tags" Target="../tags/tag10.xml"/><Relationship Id="rId19" Type="http://schemas.openxmlformats.org/officeDocument/2006/relationships/image" Target="../media/image16.png"/><Relationship Id="rId18" Type="http://schemas.openxmlformats.org/officeDocument/2006/relationships/tags" Target="../tags/tag18.xml"/><Relationship Id="rId17" Type="http://schemas.openxmlformats.org/officeDocument/2006/relationships/image" Target="../media/image15.png"/><Relationship Id="rId16" Type="http://schemas.openxmlformats.org/officeDocument/2006/relationships/tags" Target="../tags/tag17.xml"/><Relationship Id="rId15" Type="http://schemas.openxmlformats.org/officeDocument/2006/relationships/image" Target="../media/image14.png"/><Relationship Id="rId14" Type="http://schemas.openxmlformats.org/officeDocument/2006/relationships/tags" Target="../tags/tag16.xml"/><Relationship Id="rId13" Type="http://schemas.openxmlformats.org/officeDocument/2006/relationships/image" Target="../media/image13.png"/><Relationship Id="rId12" Type="http://schemas.openxmlformats.org/officeDocument/2006/relationships/tags" Target="../tags/tag15.xml"/><Relationship Id="rId11" Type="http://schemas.openxmlformats.org/officeDocument/2006/relationships/image" Target="../media/image12.png"/><Relationship Id="rId10" Type="http://schemas.openxmlformats.org/officeDocument/2006/relationships/tags" Target="../tags/tag1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tags" Target="../tags/tag23.xml"/><Relationship Id="rId7" Type="http://schemas.openxmlformats.org/officeDocument/2006/relationships/image" Target="../media/image20.png"/><Relationship Id="rId6" Type="http://schemas.openxmlformats.org/officeDocument/2006/relationships/tags" Target="../tags/tag22.xml"/><Relationship Id="rId5" Type="http://schemas.openxmlformats.org/officeDocument/2006/relationships/image" Target="../media/image19.png"/><Relationship Id="rId4" Type="http://schemas.openxmlformats.org/officeDocument/2006/relationships/tags" Target="../tags/tag21.xml"/><Relationship Id="rId3" Type="http://schemas.openxmlformats.org/officeDocument/2006/relationships/image" Target="../media/image18.png"/><Relationship Id="rId2" Type="http://schemas.openxmlformats.org/officeDocument/2006/relationships/tags" Target="../tags/tag20.xml"/><Relationship Id="rId10" Type="http://schemas.openxmlformats.org/officeDocument/2006/relationships/notesSlide" Target="../notesSlides/notesSlide6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tags" Target="../tags/tag27.xml"/><Relationship Id="rId7" Type="http://schemas.openxmlformats.org/officeDocument/2006/relationships/image" Target="../media/image23.png"/><Relationship Id="rId6" Type="http://schemas.openxmlformats.org/officeDocument/2006/relationships/tags" Target="../tags/tag26.xml"/><Relationship Id="rId5" Type="http://schemas.openxmlformats.org/officeDocument/2006/relationships/image" Target="../media/image22.png"/><Relationship Id="rId4" Type="http://schemas.openxmlformats.org/officeDocument/2006/relationships/tags" Target="../tags/tag25.xml"/><Relationship Id="rId3" Type="http://schemas.openxmlformats.org/officeDocument/2006/relationships/image" Target="../media/image21.png"/><Relationship Id="rId23" Type="http://schemas.openxmlformats.org/officeDocument/2006/relationships/notesSlide" Target="../notesSlides/notesSlide7.xml"/><Relationship Id="rId22" Type="http://schemas.openxmlformats.org/officeDocument/2006/relationships/slideLayout" Target="../slideLayouts/slideLayout5.xml"/><Relationship Id="rId21" Type="http://schemas.openxmlformats.org/officeDocument/2006/relationships/image" Target="../media/image18.png"/><Relationship Id="rId20" Type="http://schemas.openxmlformats.org/officeDocument/2006/relationships/tags" Target="../tags/tag35.xml"/><Relationship Id="rId2" Type="http://schemas.openxmlformats.org/officeDocument/2006/relationships/tags" Target="../tags/tag24.xml"/><Relationship Id="rId19" Type="http://schemas.openxmlformats.org/officeDocument/2006/relationships/image" Target="../media/image27.png"/><Relationship Id="rId18" Type="http://schemas.openxmlformats.org/officeDocument/2006/relationships/tags" Target="../tags/tag34.xml"/><Relationship Id="rId17" Type="http://schemas.openxmlformats.org/officeDocument/2006/relationships/image" Target="../media/image26.png"/><Relationship Id="rId16" Type="http://schemas.openxmlformats.org/officeDocument/2006/relationships/tags" Target="../tags/tag33.xml"/><Relationship Id="rId15" Type="http://schemas.openxmlformats.org/officeDocument/2006/relationships/image" Target="../media/image25.png"/><Relationship Id="rId14" Type="http://schemas.openxmlformats.org/officeDocument/2006/relationships/tags" Target="../tags/tag32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image" Target="../media/image29.png"/><Relationship Id="rId4" Type="http://schemas.openxmlformats.org/officeDocument/2006/relationships/tags" Target="../tags/tag37.xml"/><Relationship Id="rId3" Type="http://schemas.openxmlformats.org/officeDocument/2006/relationships/image" Target="../media/image28.png"/><Relationship Id="rId2" Type="http://schemas.openxmlformats.org/officeDocument/2006/relationships/tags" Target="../tags/tag36.xml"/><Relationship Id="rId14" Type="http://schemas.openxmlformats.org/officeDocument/2006/relationships/notesSlide" Target="../notesSlides/notesSlide8.xml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31.png"/><Relationship Id="rId11" Type="http://schemas.openxmlformats.org/officeDocument/2006/relationships/tags" Target="../tags/tag42.xml"/><Relationship Id="rId10" Type="http://schemas.openxmlformats.org/officeDocument/2006/relationships/image" Target="../media/image30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tags" Target="../tags/tag46.xml"/><Relationship Id="rId7" Type="http://schemas.openxmlformats.org/officeDocument/2006/relationships/image" Target="../media/image34.png"/><Relationship Id="rId6" Type="http://schemas.openxmlformats.org/officeDocument/2006/relationships/tags" Target="../tags/tag45.xml"/><Relationship Id="rId5" Type="http://schemas.openxmlformats.org/officeDocument/2006/relationships/image" Target="../media/image33.png"/><Relationship Id="rId4" Type="http://schemas.openxmlformats.org/officeDocument/2006/relationships/tags" Target="../tags/tag44.xml"/><Relationship Id="rId3" Type="http://schemas.openxmlformats.org/officeDocument/2006/relationships/image" Target="../media/image32.png"/><Relationship Id="rId2" Type="http://schemas.openxmlformats.org/officeDocument/2006/relationships/tags" Target="../tags/tag43.xml"/><Relationship Id="rId13" Type="http://schemas.openxmlformats.org/officeDocument/2006/relationships/notesSlide" Target="../notesSlides/notesSlide9.xml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36.png"/><Relationship Id="rId10" Type="http://schemas.openxmlformats.org/officeDocument/2006/relationships/tags" Target="../tags/tag4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" y="1060222"/>
            <a:ext cx="12192000" cy="3166420"/>
          </a:xfrm>
          <a:prstGeom prst="rect">
            <a:avLst/>
          </a:prstGeom>
          <a:solidFill>
            <a:srgbClr val="1A6299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 descr="2015916225123342.jpg"/>
          <p:cNvPicPr>
            <a:picLocks noChangeAspect="1"/>
          </p:cNvPicPr>
          <p:nvPr/>
        </p:nvPicPr>
        <p:blipFill rotWithShape="1">
          <a:blip r:embed="rId1" cstate="print"/>
          <a:srcRect l="7445" r="9987"/>
          <a:stretch>
            <a:fillRect/>
          </a:stretch>
        </p:blipFill>
        <p:spPr>
          <a:xfrm>
            <a:off x="5080689" y="4632981"/>
            <a:ext cx="2030621" cy="1998443"/>
          </a:xfrm>
          <a:prstGeom prst="rect">
            <a:avLst/>
          </a:prstGeom>
        </p:spPr>
      </p:pic>
      <p:sp>
        <p:nvSpPr>
          <p:cNvPr id="17" name="标题占位符 1"/>
          <p:cNvSpPr txBox="1"/>
          <p:nvPr/>
        </p:nvSpPr>
        <p:spPr>
          <a:xfrm>
            <a:off x="1317689" y="1825868"/>
            <a:ext cx="9556617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Latency Aware Transmission Scheduling for Steerable Free Space Optics</a:t>
            </a:r>
            <a:endParaRPr lang="en-US" altLang="zh-CN" sz="40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标题占位符 1"/>
          <p:cNvSpPr txBox="1"/>
          <p:nvPr/>
        </p:nvSpPr>
        <p:spPr>
          <a:xfrm>
            <a:off x="2247900" y="3018155"/>
            <a:ext cx="9695815" cy="81788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Published in  </a:t>
            </a:r>
            <a:r>
              <a:rPr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IEEE TRANSACTIONS ON MOBILE COMPUTING</a:t>
            </a:r>
            <a:endParaRPr lang="en-US" altLang="zh-CN" sz="2400" i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APRIL 2023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标题占位符 1"/>
          <p:cNvSpPr txBox="1"/>
          <p:nvPr/>
        </p:nvSpPr>
        <p:spPr>
          <a:xfrm>
            <a:off x="8940543" y="5037421"/>
            <a:ext cx="2683034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600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汇报人：吴伟</a:t>
            </a:r>
            <a:r>
              <a:rPr lang="zh-CN" altLang="en-US" sz="2600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宏</a:t>
            </a:r>
            <a:endParaRPr lang="zh-CN" altLang="en-US" sz="2600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971" y="135406"/>
            <a:ext cx="1897854" cy="555905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363540" y="29024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/>
          <p:cNvCxnSpPr>
            <a:stCxn id="4" idx="6"/>
            <a:endCxn id="30" idx="1"/>
          </p:cNvCxnSpPr>
          <p:nvPr/>
        </p:nvCxnSpPr>
        <p:spPr>
          <a:xfrm flipV="1">
            <a:off x="618536" y="413357"/>
            <a:ext cx="300280" cy="1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11715476" y="6491316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/>
          <p:cNvCxnSpPr>
            <a:endCxn id="21" idx="2"/>
          </p:cNvCxnSpPr>
          <p:nvPr/>
        </p:nvCxnSpPr>
        <p:spPr>
          <a:xfrm>
            <a:off x="9579524" y="6614427"/>
            <a:ext cx="2135952" cy="0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标题占位符 1"/>
          <p:cNvSpPr txBox="1"/>
          <p:nvPr/>
        </p:nvSpPr>
        <p:spPr>
          <a:xfrm>
            <a:off x="918816" y="189980"/>
            <a:ext cx="4199437" cy="446753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  <a:endParaRPr lang="zh-CN" altLang="en-US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斜纹 13"/>
          <p:cNvSpPr/>
          <p:nvPr/>
        </p:nvSpPr>
        <p:spPr>
          <a:xfrm rot="16200000">
            <a:off x="-22189" y="6619500"/>
            <a:ext cx="260689" cy="216311"/>
          </a:xfrm>
          <a:prstGeom prst="diagStrip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斜纹 14"/>
          <p:cNvSpPr/>
          <p:nvPr/>
        </p:nvSpPr>
        <p:spPr>
          <a:xfrm rot="16200000">
            <a:off x="-52498" y="6430851"/>
            <a:ext cx="479647" cy="374651"/>
          </a:xfrm>
          <a:prstGeom prst="diagStripe">
            <a:avLst>
              <a:gd name="adj" fmla="val 71702"/>
            </a:avLst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6535" y="789940"/>
            <a:ext cx="4743450" cy="40271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096000" y="1007745"/>
            <a:ext cx="4857750" cy="35909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971" y="135406"/>
            <a:ext cx="1897854" cy="555905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363540" y="29024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/>
          <p:cNvCxnSpPr>
            <a:stCxn id="4" idx="6"/>
            <a:endCxn id="30" idx="1"/>
          </p:cNvCxnSpPr>
          <p:nvPr/>
        </p:nvCxnSpPr>
        <p:spPr>
          <a:xfrm flipV="1">
            <a:off x="618536" y="413357"/>
            <a:ext cx="300280" cy="1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11715476" y="6491316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9579524" y="6516713"/>
            <a:ext cx="2135952" cy="0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标题占位符 1"/>
          <p:cNvSpPr txBox="1"/>
          <p:nvPr/>
        </p:nvSpPr>
        <p:spPr>
          <a:xfrm>
            <a:off x="918816" y="189980"/>
            <a:ext cx="4199437" cy="446753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实验结果</a:t>
            </a:r>
            <a:endParaRPr lang="zh-CN" altLang="en-US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斜纹 13"/>
          <p:cNvSpPr/>
          <p:nvPr/>
        </p:nvSpPr>
        <p:spPr>
          <a:xfrm rot="16200000">
            <a:off x="-22189" y="6619500"/>
            <a:ext cx="260689" cy="216311"/>
          </a:xfrm>
          <a:prstGeom prst="diagStrip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斜纹 14"/>
          <p:cNvSpPr/>
          <p:nvPr/>
        </p:nvSpPr>
        <p:spPr>
          <a:xfrm rot="16200000">
            <a:off x="-52498" y="6430851"/>
            <a:ext cx="479647" cy="374651"/>
          </a:xfrm>
          <a:prstGeom prst="diagStripe">
            <a:avLst>
              <a:gd name="adj" fmla="val 71702"/>
            </a:avLst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18490" y="636905"/>
            <a:ext cx="3698240" cy="27920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4740" y="252095"/>
            <a:ext cx="5396230" cy="33737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4650" y="3623310"/>
            <a:ext cx="2966085" cy="25787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97225" y="3592195"/>
            <a:ext cx="3348990" cy="26098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22390" y="3723005"/>
            <a:ext cx="3131185" cy="24790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68790" y="3760470"/>
            <a:ext cx="2745740" cy="24415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178050"/>
            <a:ext cx="12192000" cy="2207895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88023" y="2963189"/>
            <a:ext cx="86117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buClrTx/>
              <a:buSzTx/>
              <a:buFontTx/>
              <a:defRPr/>
            </a:pPr>
            <a:r>
              <a:rPr lang="en-US" altLang="zh-CN" sz="3600" dirty="0">
                <a:solidFill>
                  <a:schemeClr val="bg1"/>
                </a:solidFill>
                <a:latin typeface="Comic Sans MS" panose="030F0702030302020204" pitchFamily="66" charset="0"/>
                <a:ea typeface="方正宋刻本秀楷简体" panose="02000000000000000000" charset="-122"/>
                <a:cs typeface="Arial" panose="020B0604020202020204" pitchFamily="34" charset="0"/>
                <a:sym typeface="+mn-ea"/>
              </a:rPr>
              <a:t>Thanks you </a:t>
            </a:r>
            <a:r>
              <a:rPr lang="zh-CN" altLang="en-US" sz="3600" b="1" dirty="0">
                <a:solidFill>
                  <a:schemeClr val="bg1"/>
                </a:solidFill>
              </a:rPr>
              <a:t>！</a:t>
            </a:r>
            <a:endParaRPr lang="zh-CN" sz="36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172674" y="226014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20674" y="200814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1210264" y="2962924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7" name="图片 16" descr="2015916225123342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22580" y="2244090"/>
            <a:ext cx="2369820" cy="19272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971" y="135406"/>
            <a:ext cx="1897854" cy="555905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363540" y="29024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/>
          <p:cNvCxnSpPr>
            <a:stCxn id="4" idx="6"/>
            <a:endCxn id="30" idx="1"/>
          </p:cNvCxnSpPr>
          <p:nvPr/>
        </p:nvCxnSpPr>
        <p:spPr>
          <a:xfrm flipV="1">
            <a:off x="618536" y="413357"/>
            <a:ext cx="276539" cy="1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11715476" y="6491316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/>
          <p:cNvCxnSpPr>
            <a:endCxn id="21" idx="2"/>
          </p:cNvCxnSpPr>
          <p:nvPr/>
        </p:nvCxnSpPr>
        <p:spPr>
          <a:xfrm>
            <a:off x="9579524" y="6614427"/>
            <a:ext cx="2135952" cy="0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标题占位符 1"/>
          <p:cNvSpPr txBox="1"/>
          <p:nvPr/>
        </p:nvSpPr>
        <p:spPr>
          <a:xfrm>
            <a:off x="895075" y="156847"/>
            <a:ext cx="4199437" cy="513019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自由空间可见光通信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FSO</a:t>
            </a:r>
            <a:endParaRPr lang="en-US" altLang="zh-CN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斜纹 30"/>
          <p:cNvSpPr/>
          <p:nvPr/>
        </p:nvSpPr>
        <p:spPr>
          <a:xfrm rot="16200000">
            <a:off x="-22189" y="6619500"/>
            <a:ext cx="260689" cy="216311"/>
          </a:xfrm>
          <a:prstGeom prst="diagStrip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斜纹 31"/>
          <p:cNvSpPr/>
          <p:nvPr/>
        </p:nvSpPr>
        <p:spPr>
          <a:xfrm rot="16200000">
            <a:off x="-52498" y="6430851"/>
            <a:ext cx="479647" cy="374651"/>
          </a:xfrm>
          <a:prstGeom prst="diagStripe">
            <a:avLst>
              <a:gd name="adj" fmla="val 71702"/>
            </a:avLst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51460" y="4291330"/>
            <a:ext cx="6546215" cy="948690"/>
            <a:chOff x="341" y="7193"/>
            <a:chExt cx="10309" cy="1494"/>
          </a:xfrm>
        </p:grpSpPr>
        <p:sp>
          <p:nvSpPr>
            <p:cNvPr id="58" name="文本框 57"/>
            <p:cNvSpPr txBox="1"/>
            <p:nvPr/>
          </p:nvSpPr>
          <p:spPr>
            <a:xfrm>
              <a:off x="396" y="7235"/>
              <a:ext cx="10255" cy="14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自由空间可见光通信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Free-space optical communication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FSO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）是一种利用光的自由传播来输送无线数据的通信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: 圆角 32"/>
            <p:cNvSpPr/>
            <p:nvPr/>
          </p:nvSpPr>
          <p:spPr>
            <a:xfrm>
              <a:off x="341" y="7193"/>
              <a:ext cx="9031" cy="14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72630" y="3058160"/>
            <a:ext cx="4109085" cy="1269365"/>
            <a:chOff x="14447" y="2579"/>
            <a:chExt cx="3256" cy="1572"/>
          </a:xfrm>
        </p:grpSpPr>
        <p:sp>
          <p:nvSpPr>
            <p:cNvPr id="70" name="文本框 69"/>
            <p:cNvSpPr txBox="1"/>
            <p:nvPr/>
          </p:nvSpPr>
          <p:spPr>
            <a:xfrm>
              <a:off x="14573" y="2621"/>
              <a:ext cx="3130" cy="14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优势：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高速率与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带宽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安全性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无须频谱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许可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易于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部署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: 圆角 34"/>
            <p:cNvSpPr/>
            <p:nvPr/>
          </p:nvSpPr>
          <p:spPr>
            <a:xfrm>
              <a:off x="14447" y="2579"/>
              <a:ext cx="2806" cy="15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5430" y="1205230"/>
            <a:ext cx="5685790" cy="2720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18580" y="715010"/>
            <a:ext cx="4763135" cy="23539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59600" y="4575175"/>
            <a:ext cx="3994785" cy="20085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6385" y="5328920"/>
            <a:ext cx="5766435" cy="1285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971" y="135406"/>
            <a:ext cx="1897854" cy="555905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363540" y="29024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/>
          <p:cNvCxnSpPr>
            <a:stCxn id="4" idx="6"/>
            <a:endCxn id="30" idx="1"/>
          </p:cNvCxnSpPr>
          <p:nvPr/>
        </p:nvCxnSpPr>
        <p:spPr>
          <a:xfrm flipV="1">
            <a:off x="618536" y="413357"/>
            <a:ext cx="300280" cy="1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11715476" y="6491316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/>
          <p:cNvCxnSpPr>
            <a:endCxn id="21" idx="2"/>
          </p:cNvCxnSpPr>
          <p:nvPr/>
        </p:nvCxnSpPr>
        <p:spPr>
          <a:xfrm>
            <a:off x="9579524" y="6614427"/>
            <a:ext cx="2135952" cy="0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标题占位符 1"/>
          <p:cNvSpPr txBox="1"/>
          <p:nvPr/>
        </p:nvSpPr>
        <p:spPr>
          <a:xfrm>
            <a:off x="918816" y="189980"/>
            <a:ext cx="4199437" cy="446753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传统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FSO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通信的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endParaRPr lang="zh-CN" altLang="en-US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018534" y="5809165"/>
            <a:ext cx="796902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如何确定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FSO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链路的工作时间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至关重要。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斜纹 24"/>
          <p:cNvSpPr/>
          <p:nvPr/>
        </p:nvSpPr>
        <p:spPr>
          <a:xfrm rot="16200000">
            <a:off x="-22189" y="6619500"/>
            <a:ext cx="260689" cy="216311"/>
          </a:xfrm>
          <a:prstGeom prst="diagStrip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斜纹 25"/>
          <p:cNvSpPr/>
          <p:nvPr/>
        </p:nvSpPr>
        <p:spPr>
          <a:xfrm rot="16200000">
            <a:off x="-52498" y="6430851"/>
            <a:ext cx="479647" cy="374651"/>
          </a:xfrm>
          <a:prstGeom prst="diagStripe">
            <a:avLst>
              <a:gd name="adj" fmla="val 71702"/>
            </a:avLst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22514" y="1215302"/>
            <a:ext cx="8715767" cy="970063"/>
            <a:chOff x="823" y="1914"/>
            <a:chExt cx="13726" cy="1528"/>
          </a:xfrm>
        </p:grpSpPr>
        <p:sp>
          <p:nvSpPr>
            <p:cNvPr id="58" name="文本框 57"/>
            <p:cNvSpPr txBox="1"/>
            <p:nvPr/>
          </p:nvSpPr>
          <p:spPr>
            <a:xfrm>
              <a:off x="1040" y="2156"/>
              <a:ext cx="13508" cy="10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FSO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通常采用点对点的通信模式，当一个网关试图与多个基站通信时，需在网关建立多个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FSO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收发器，会产生很高的资金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成本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: 圆角 1"/>
            <p:cNvSpPr/>
            <p:nvPr/>
          </p:nvSpPr>
          <p:spPr>
            <a:xfrm>
              <a:off x="823" y="1914"/>
              <a:ext cx="13726" cy="15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03545" y="4139565"/>
            <a:ext cx="5753735" cy="915670"/>
            <a:chOff x="8667" y="5886"/>
            <a:chExt cx="9061" cy="1442"/>
          </a:xfrm>
        </p:grpSpPr>
        <p:sp>
          <p:nvSpPr>
            <p:cNvPr id="42" name="文本框 41"/>
            <p:cNvSpPr txBox="1"/>
            <p:nvPr/>
          </p:nvSpPr>
          <p:spPr>
            <a:xfrm>
              <a:off x="8832" y="6047"/>
              <a:ext cx="8896" cy="10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采用可控制的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FSO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收发器可降低成本，同时也会降低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FSO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链路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容量。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: 圆角 27"/>
            <p:cNvSpPr/>
            <p:nvPr/>
          </p:nvSpPr>
          <p:spPr>
            <a:xfrm>
              <a:off x="8667" y="5886"/>
              <a:ext cx="9061" cy="14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8490" y="2457450"/>
            <a:ext cx="4647565" cy="307975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5503545" y="2669540"/>
            <a:ext cx="5753735" cy="916305"/>
            <a:chOff x="8667" y="5886"/>
            <a:chExt cx="9061" cy="1443"/>
          </a:xfrm>
        </p:grpSpPr>
        <p:sp>
          <p:nvSpPr>
            <p:cNvPr id="11" name="文本框 10"/>
            <p:cNvSpPr txBox="1"/>
            <p:nvPr>
              <p:custDataLst>
                <p:tags r:id="rId4"/>
              </p:custDataLst>
            </p:nvPr>
          </p:nvSpPr>
          <p:spPr>
            <a:xfrm>
              <a:off x="8832" y="6047"/>
              <a:ext cx="8896" cy="10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现存的可控制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FSO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收发器主要运用于改变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FSO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的网络拓扑结构或只针对与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点之间的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通信。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: 圆角 27"/>
            <p:cNvSpPr/>
            <p:nvPr>
              <p:custDataLst>
                <p:tags r:id="rId5"/>
              </p:custDataLst>
            </p:nvPr>
          </p:nvSpPr>
          <p:spPr>
            <a:xfrm>
              <a:off x="8667" y="5886"/>
              <a:ext cx="9061" cy="14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971" y="135406"/>
            <a:ext cx="1897854" cy="555905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363540" y="29024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/>
          <p:cNvCxnSpPr>
            <a:stCxn id="4" idx="6"/>
            <a:endCxn id="30" idx="1"/>
          </p:cNvCxnSpPr>
          <p:nvPr/>
        </p:nvCxnSpPr>
        <p:spPr>
          <a:xfrm flipV="1">
            <a:off x="618536" y="413357"/>
            <a:ext cx="300280" cy="1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11715476" y="6491316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/>
          <p:cNvCxnSpPr>
            <a:endCxn id="21" idx="2"/>
          </p:cNvCxnSpPr>
          <p:nvPr/>
        </p:nvCxnSpPr>
        <p:spPr>
          <a:xfrm>
            <a:off x="9579524" y="6614427"/>
            <a:ext cx="2135952" cy="0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标题占位符 1"/>
          <p:cNvSpPr txBox="1"/>
          <p:nvPr/>
        </p:nvSpPr>
        <p:spPr>
          <a:xfrm>
            <a:off x="918816" y="189980"/>
            <a:ext cx="4199437" cy="446753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文章贡献</a:t>
            </a:r>
            <a:endParaRPr lang="zh-CN" altLang="en-US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249709" y="5503758"/>
            <a:ext cx="6097088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提出了</a:t>
            </a:r>
            <a:r>
              <a:rPr lang="zh-CN" altLang="en-US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使用可控制的</a:t>
            </a:r>
            <a:r>
              <a:rPr lang="en-US" altLang="zh-CN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FSO</a:t>
            </a:r>
            <a:r>
              <a:rPr lang="zh-CN" altLang="en-US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收发系统来实现成本的降低</a:t>
            </a:r>
            <a:r>
              <a: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，并提出</a:t>
            </a:r>
            <a:r>
              <a: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使延迟最小化的算法及合适的传输调度</a:t>
            </a:r>
            <a:r>
              <a: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斜纹 34"/>
          <p:cNvSpPr/>
          <p:nvPr/>
        </p:nvSpPr>
        <p:spPr>
          <a:xfrm rot="16200000">
            <a:off x="-22189" y="6619500"/>
            <a:ext cx="260689" cy="216311"/>
          </a:xfrm>
          <a:prstGeom prst="diagStrip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斜纹 35"/>
          <p:cNvSpPr/>
          <p:nvPr/>
        </p:nvSpPr>
        <p:spPr>
          <a:xfrm rot="16200000">
            <a:off x="-52498" y="6430851"/>
            <a:ext cx="479647" cy="374651"/>
          </a:xfrm>
          <a:prstGeom prst="diagStripe">
            <a:avLst>
              <a:gd name="adj" fmla="val 71702"/>
            </a:avLst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919480" y="2512060"/>
            <a:ext cx="6028055" cy="872490"/>
            <a:chOff x="1357" y="5315"/>
            <a:chExt cx="9493" cy="1374"/>
          </a:xfrm>
        </p:grpSpPr>
        <p:sp>
          <p:nvSpPr>
            <p:cNvPr id="7" name="圆角矩形 6"/>
            <p:cNvSpPr/>
            <p:nvPr/>
          </p:nvSpPr>
          <p:spPr>
            <a:xfrm>
              <a:off x="1357" y="5330"/>
              <a:ext cx="3800" cy="1237"/>
            </a:xfrm>
            <a:prstGeom prst="round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使用可控制的</a:t>
              </a:r>
              <a:r>
                <a:rPr lang="en-US" altLang="zh-CN">
                  <a:solidFill>
                    <a:schemeClr val="tx1"/>
                  </a:solidFill>
                </a:rPr>
                <a:t>FSO</a:t>
              </a:r>
              <a:r>
                <a:rPr lang="zh-CN" altLang="en-US">
                  <a:solidFill>
                    <a:schemeClr val="tx1"/>
                  </a:solidFill>
                </a:rPr>
                <a:t>系统实现</a:t>
              </a:r>
              <a:r>
                <a:rPr lang="en-US" altLang="zh-CN">
                  <a:solidFill>
                    <a:schemeClr val="tx1"/>
                  </a:solidFill>
                </a:rPr>
                <a:t>FSO</a:t>
              </a:r>
              <a:r>
                <a:rPr lang="zh-CN" altLang="en-US">
                  <a:solidFill>
                    <a:schemeClr val="tx1"/>
                  </a:solidFill>
                </a:rPr>
                <a:t>点对多点</a:t>
              </a:r>
              <a:r>
                <a:rPr lang="zh-CN" altLang="en-US">
                  <a:solidFill>
                    <a:schemeClr val="tx1"/>
                  </a:solidFill>
                </a:rPr>
                <a:t>通信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 flipV="1">
              <a:off x="5341" y="5987"/>
              <a:ext cx="1663" cy="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9" name="圆角矩形 8"/>
            <p:cNvSpPr/>
            <p:nvPr/>
          </p:nvSpPr>
          <p:spPr>
            <a:xfrm>
              <a:off x="7096" y="5315"/>
              <a:ext cx="3754" cy="1374"/>
            </a:xfrm>
            <a:prstGeom prst="round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为使延迟最小</a:t>
              </a:r>
              <a:r>
                <a:rPr lang="zh-CN" altLang="en-US">
                  <a:solidFill>
                    <a:schemeClr val="tx1"/>
                  </a:solidFill>
                </a:rPr>
                <a:t>化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>
            <a:off x="4428490" y="942340"/>
            <a:ext cx="2820035" cy="68834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提出具有周期性休假的排队</a:t>
            </a:r>
            <a:r>
              <a:rPr lang="zh-CN" altLang="en-US">
                <a:solidFill>
                  <a:schemeClr val="tx1"/>
                </a:solidFill>
              </a:rPr>
              <a:t>模型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13" idx="4"/>
          </p:cNvCxnSpPr>
          <p:nvPr/>
        </p:nvCxnSpPr>
        <p:spPr>
          <a:xfrm>
            <a:off x="5838825" y="1630680"/>
            <a:ext cx="13970" cy="7848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838825" y="3384550"/>
            <a:ext cx="29210" cy="882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>
            <a:off x="4428490" y="4364355"/>
            <a:ext cx="2820035" cy="68834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通过仿真验证了结果的正确</a:t>
            </a:r>
            <a:r>
              <a:rPr lang="zh-CN" altLang="en-US">
                <a:solidFill>
                  <a:schemeClr val="tx1"/>
                </a:solidFill>
              </a:rPr>
              <a:t>性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9" idx="3"/>
          </p:cNvCxnSpPr>
          <p:nvPr/>
        </p:nvCxnSpPr>
        <p:spPr>
          <a:xfrm flipV="1">
            <a:off x="6947535" y="2919730"/>
            <a:ext cx="1396365" cy="28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8401685" y="2522855"/>
            <a:ext cx="2888615" cy="861695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 制定了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优化网关和关联的BSs之间的FSO链路的活动时间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的传输调度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方法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椭圆 18"/>
          <p:cNvSpPr/>
          <p:nvPr>
            <p:custDataLst>
              <p:tags r:id="rId3"/>
            </p:custDataLst>
          </p:nvPr>
        </p:nvSpPr>
        <p:spPr>
          <a:xfrm>
            <a:off x="7830820" y="817245"/>
            <a:ext cx="3952875" cy="813435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基于时延感知的可操纵FSO (TWIST)传输调度方法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19" idx="4"/>
          </p:cNvCxnSpPr>
          <p:nvPr/>
        </p:nvCxnSpPr>
        <p:spPr>
          <a:xfrm>
            <a:off x="9807575" y="1630680"/>
            <a:ext cx="4445" cy="823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椭圆 31"/>
          <p:cNvSpPr/>
          <p:nvPr>
            <p:custDataLst>
              <p:tags r:id="rId4"/>
            </p:custDataLst>
          </p:nvPr>
        </p:nvSpPr>
        <p:spPr>
          <a:xfrm>
            <a:off x="8470265" y="4472305"/>
            <a:ext cx="2820035" cy="68834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通过仿真验证了结果的正确</a:t>
            </a:r>
            <a:r>
              <a:rPr lang="zh-CN" altLang="en-US">
                <a:solidFill>
                  <a:schemeClr val="tx1"/>
                </a:solidFill>
              </a:rPr>
              <a:t>性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18" idx="2"/>
          </p:cNvCxnSpPr>
          <p:nvPr/>
        </p:nvCxnSpPr>
        <p:spPr>
          <a:xfrm flipH="1">
            <a:off x="9845675" y="3384550"/>
            <a:ext cx="635" cy="979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971" y="135406"/>
            <a:ext cx="1897854" cy="555905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363540" y="29024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/>
          <p:cNvCxnSpPr>
            <a:stCxn id="4" idx="6"/>
            <a:endCxn id="30" idx="1"/>
          </p:cNvCxnSpPr>
          <p:nvPr/>
        </p:nvCxnSpPr>
        <p:spPr>
          <a:xfrm flipV="1">
            <a:off x="618536" y="413357"/>
            <a:ext cx="300280" cy="1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11715476" y="6491316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/>
          <p:cNvCxnSpPr>
            <a:endCxn id="21" idx="2"/>
          </p:cNvCxnSpPr>
          <p:nvPr/>
        </p:nvCxnSpPr>
        <p:spPr>
          <a:xfrm>
            <a:off x="9579524" y="6614427"/>
            <a:ext cx="2135952" cy="0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标题占位符 1"/>
          <p:cNvSpPr txBox="1"/>
          <p:nvPr/>
        </p:nvSpPr>
        <p:spPr>
          <a:xfrm>
            <a:off x="918816" y="189980"/>
            <a:ext cx="4199437" cy="446753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FSO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建模</a:t>
            </a:r>
            <a:endParaRPr lang="zh-CN" altLang="en-US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斜纹 30"/>
          <p:cNvSpPr/>
          <p:nvPr/>
        </p:nvSpPr>
        <p:spPr>
          <a:xfrm rot="16200000">
            <a:off x="-22189" y="6619500"/>
            <a:ext cx="260689" cy="216311"/>
          </a:xfrm>
          <a:prstGeom prst="diagStrip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斜纹 32"/>
          <p:cNvSpPr/>
          <p:nvPr/>
        </p:nvSpPr>
        <p:spPr>
          <a:xfrm rot="16200000">
            <a:off x="-52498" y="6430851"/>
            <a:ext cx="479647" cy="374651"/>
          </a:xfrm>
          <a:prstGeom prst="diagStripe">
            <a:avLst>
              <a:gd name="adj" fmla="val 71702"/>
            </a:avLst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918210" y="636905"/>
            <a:ext cx="10850880" cy="5531485"/>
            <a:chOff x="1446" y="1222"/>
            <a:chExt cx="17088" cy="8711"/>
          </a:xfrm>
        </p:grpSpPr>
        <p:sp>
          <p:nvSpPr>
            <p:cNvPr id="2" name="左大括号 1"/>
            <p:cNvSpPr/>
            <p:nvPr/>
          </p:nvSpPr>
          <p:spPr>
            <a:xfrm>
              <a:off x="3448" y="1927"/>
              <a:ext cx="885" cy="7494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446" y="5422"/>
              <a:ext cx="18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衰减</a:t>
              </a:r>
              <a:r>
                <a:rPr lang="zh-CN" altLang="en-US"/>
                <a:t>模型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348" y="1805"/>
              <a:ext cx="26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大气</a:t>
              </a:r>
              <a:r>
                <a:rPr lang="zh-CN" altLang="en-US"/>
                <a:t>衰减：</a:t>
              </a:r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6195" y="1679"/>
              <a:ext cx="1773" cy="797"/>
            </a:xfrm>
            <a:prstGeom prst="rect">
              <a:avLst/>
            </a:prstGeom>
          </p:spPr>
        </p:pic>
        <p:sp>
          <p:nvSpPr>
            <p:cNvPr id="12" name="左大括号 11"/>
            <p:cNvSpPr/>
            <p:nvPr/>
          </p:nvSpPr>
          <p:spPr>
            <a:xfrm>
              <a:off x="8332" y="1606"/>
              <a:ext cx="229" cy="96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8786" y="1222"/>
              <a:ext cx="2055" cy="705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455" y="2024"/>
              <a:ext cx="4365" cy="1470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4333" y="4216"/>
              <a:ext cx="25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大气湍流</a:t>
              </a:r>
              <a:r>
                <a:rPr lang="zh-CN" altLang="en-US"/>
                <a:t>衰减：</a:t>
              </a:r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6867" y="4026"/>
              <a:ext cx="5685" cy="96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8096" y="5177"/>
              <a:ext cx="2745" cy="825"/>
            </a:xfrm>
            <a:prstGeom prst="rect">
              <a:avLst/>
            </a:prstGeom>
          </p:spPr>
        </p:pic>
        <p:cxnSp>
          <p:nvCxnSpPr>
            <p:cNvPr id="23" name="直接箭头连接符 22"/>
            <p:cNvCxnSpPr/>
            <p:nvPr/>
          </p:nvCxnSpPr>
          <p:spPr>
            <a:xfrm flipV="1">
              <a:off x="12727" y="5040"/>
              <a:ext cx="1801" cy="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>
              <a:off x="14604" y="4026"/>
              <a:ext cx="3930" cy="1635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4379" y="6841"/>
              <a:ext cx="26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几何</a:t>
              </a:r>
              <a:r>
                <a:rPr lang="zh-CN" altLang="en-US"/>
                <a:t>损失：</a:t>
              </a:r>
              <a:endParaRPr lang="zh-CN" altLang="en-US"/>
            </a:p>
          </p:txBody>
        </p:sp>
        <p:pic>
          <p:nvPicPr>
            <p:cNvPr id="43" name="图片 42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5941" y="6698"/>
              <a:ext cx="3105" cy="975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>
              <a:off x="4455" y="9207"/>
              <a:ext cx="206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指向误差：</a:t>
              </a:r>
              <a:endParaRPr lang="zh-CN" altLang="en-US"/>
            </a:p>
          </p:txBody>
        </p:sp>
        <p:pic>
          <p:nvPicPr>
            <p:cNvPr id="45" name="图片 44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17"/>
            <a:stretch>
              <a:fillRect/>
            </a:stretch>
          </p:blipFill>
          <p:spPr>
            <a:xfrm>
              <a:off x="6247" y="9169"/>
              <a:ext cx="2085" cy="765"/>
            </a:xfrm>
            <a:prstGeom prst="rect">
              <a:avLst/>
            </a:prstGeom>
          </p:spPr>
        </p:pic>
      </p:grpSp>
      <p:sp>
        <p:nvSpPr>
          <p:cNvPr id="47" name="文本框 46"/>
          <p:cNvSpPr txBox="1"/>
          <p:nvPr/>
        </p:nvSpPr>
        <p:spPr>
          <a:xfrm>
            <a:off x="832485" y="6253480"/>
            <a:ext cx="1967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速率</a:t>
            </a:r>
            <a:r>
              <a:rPr lang="zh-CN" altLang="en-US"/>
              <a:t>模型：</a:t>
            </a:r>
            <a:endParaRPr lang="zh-CN" altLang="en-US"/>
          </a:p>
        </p:txBody>
      </p:sp>
      <p:pic>
        <p:nvPicPr>
          <p:cNvPr id="49" name="图片 48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933825" y="6169025"/>
            <a:ext cx="3257550" cy="561975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40700" y="3637280"/>
            <a:ext cx="3703955" cy="2738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971" y="135406"/>
            <a:ext cx="1897854" cy="555905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363540" y="29024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/>
          <p:cNvCxnSpPr>
            <a:stCxn id="4" idx="6"/>
            <a:endCxn id="30" idx="1"/>
          </p:cNvCxnSpPr>
          <p:nvPr/>
        </p:nvCxnSpPr>
        <p:spPr>
          <a:xfrm flipV="1">
            <a:off x="618536" y="413357"/>
            <a:ext cx="300280" cy="1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11715476" y="6491316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/>
          <p:cNvCxnSpPr>
            <a:endCxn id="21" idx="2"/>
          </p:cNvCxnSpPr>
          <p:nvPr/>
        </p:nvCxnSpPr>
        <p:spPr>
          <a:xfrm>
            <a:off x="9579524" y="6614427"/>
            <a:ext cx="2135952" cy="0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标题占位符 1"/>
          <p:cNvSpPr txBox="1"/>
          <p:nvPr/>
        </p:nvSpPr>
        <p:spPr>
          <a:xfrm>
            <a:off x="918816" y="189980"/>
            <a:ext cx="4199437" cy="446753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延迟建模</a:t>
            </a:r>
            <a:endParaRPr lang="zh-CN" altLang="en-US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斜纹 30"/>
          <p:cNvSpPr/>
          <p:nvPr/>
        </p:nvSpPr>
        <p:spPr>
          <a:xfrm rot="16200000">
            <a:off x="-22189" y="6619500"/>
            <a:ext cx="260689" cy="216311"/>
          </a:xfrm>
          <a:prstGeom prst="diagStrip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斜纹 32"/>
          <p:cNvSpPr/>
          <p:nvPr/>
        </p:nvSpPr>
        <p:spPr>
          <a:xfrm rot="16200000">
            <a:off x="-52498" y="6430851"/>
            <a:ext cx="479647" cy="374651"/>
          </a:xfrm>
          <a:prstGeom prst="diagStripe">
            <a:avLst>
              <a:gd name="adj" fmla="val 71702"/>
            </a:avLst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21665" y="3905885"/>
            <a:ext cx="4629150" cy="29241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21055" y="691515"/>
            <a:ext cx="3571240" cy="2823845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6036310" y="535940"/>
            <a:ext cx="2700020" cy="590550"/>
            <a:chOff x="8393" y="1539"/>
            <a:chExt cx="4252" cy="930"/>
          </a:xfrm>
        </p:grpSpPr>
        <p:sp>
          <p:nvSpPr>
            <p:cNvPr id="11" name="文本框 10"/>
            <p:cNvSpPr txBox="1"/>
            <p:nvPr/>
          </p:nvSpPr>
          <p:spPr>
            <a:xfrm>
              <a:off x="8393" y="1744"/>
              <a:ext cx="22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调度周期</a:t>
              </a:r>
              <a:r>
                <a:rPr lang="en-US" altLang="zh-CN"/>
                <a:t>T</a:t>
              </a:r>
              <a:r>
                <a:rPr lang="zh-CN" altLang="en-US"/>
                <a:t>：</a:t>
              </a:r>
              <a:endParaRPr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256" y="1539"/>
              <a:ext cx="2389" cy="930"/>
            </a:xfrm>
            <a:prstGeom prst="rect">
              <a:avLst/>
            </a:prstGeom>
          </p:spPr>
        </p:pic>
      </p:grpSp>
      <p:grpSp>
        <p:nvGrpSpPr>
          <p:cNvPr id="50" name="组合 49"/>
          <p:cNvGrpSpPr/>
          <p:nvPr/>
        </p:nvGrpSpPr>
        <p:grpSpPr>
          <a:xfrm>
            <a:off x="5553075" y="1433830"/>
            <a:ext cx="4418330" cy="2949575"/>
            <a:chOff x="8690" y="457"/>
            <a:chExt cx="6958" cy="4645"/>
          </a:xfrm>
        </p:grpSpPr>
        <p:sp>
          <p:nvSpPr>
            <p:cNvPr id="34" name="椭圆 33"/>
            <p:cNvSpPr/>
            <p:nvPr/>
          </p:nvSpPr>
          <p:spPr>
            <a:xfrm>
              <a:off x="8690" y="2011"/>
              <a:ext cx="3357" cy="748"/>
            </a:xfrm>
            <a:prstGeom prst="ellipse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数据包</a:t>
              </a:r>
              <a:r>
                <a:rPr lang="zh-CN" altLang="en-US">
                  <a:solidFill>
                    <a:schemeClr val="tx1"/>
                  </a:solidFill>
                </a:rPr>
                <a:t>队列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9895" y="2812"/>
              <a:ext cx="107" cy="10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8964" y="4232"/>
              <a:ext cx="2350" cy="870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基站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544" y="3819"/>
              <a:ext cx="1053" cy="41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 FSO</a:t>
              </a:r>
              <a:r>
                <a:rPr lang="zh-CN" altLang="en-US" sz="900">
                  <a:solidFill>
                    <a:schemeClr val="tx1"/>
                  </a:solidFill>
                </a:rPr>
                <a:t>发射器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38" name="直接连接符 37"/>
            <p:cNvCxnSpPr>
              <a:stCxn id="36" idx="3"/>
            </p:cNvCxnSpPr>
            <p:nvPr/>
          </p:nvCxnSpPr>
          <p:spPr>
            <a:xfrm>
              <a:off x="11314" y="4667"/>
              <a:ext cx="1832" cy="7"/>
            </a:xfrm>
            <a:prstGeom prst="line">
              <a:avLst/>
            </a:prstGeom>
            <a:ln w="28575" cmpd="thickThin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13146" y="4233"/>
              <a:ext cx="2502" cy="868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可控制的</a:t>
              </a:r>
              <a:r>
                <a:rPr lang="en-US" altLang="zh-CN">
                  <a:solidFill>
                    <a:schemeClr val="tx1"/>
                  </a:solidFill>
                </a:rPr>
                <a:t>FSO</a:t>
              </a:r>
              <a:r>
                <a:rPr lang="zh-CN" altLang="en-US">
                  <a:solidFill>
                    <a:schemeClr val="tx1"/>
                  </a:solidFill>
                </a:rPr>
                <a:t>接收器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flipV="1">
              <a:off x="9681" y="1439"/>
              <a:ext cx="672" cy="5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1" name="圆角矩形 40"/>
            <p:cNvSpPr/>
            <p:nvPr/>
          </p:nvSpPr>
          <p:spPr>
            <a:xfrm>
              <a:off x="8819" y="457"/>
              <a:ext cx="2845" cy="962"/>
            </a:xfrm>
            <a:prstGeom prst="round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数据服从泊松分布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1772" y="4094"/>
              <a:ext cx="116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服务</a:t>
              </a:r>
              <a:endParaRPr lang="zh-CN" altLang="en-US"/>
            </a:p>
          </p:txBody>
        </p:sp>
      </p:grpSp>
      <p:cxnSp>
        <p:nvCxnSpPr>
          <p:cNvPr id="51" name="直接箭头连接符 50"/>
          <p:cNvCxnSpPr>
            <a:stCxn id="42" idx="0"/>
          </p:cNvCxnSpPr>
          <p:nvPr/>
        </p:nvCxnSpPr>
        <p:spPr>
          <a:xfrm flipV="1">
            <a:off x="7880350" y="3065145"/>
            <a:ext cx="564515" cy="678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7825105" y="2338070"/>
            <a:ext cx="2418715" cy="727075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服务时间确定，且取决于速率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左大括号 52"/>
          <p:cNvSpPr/>
          <p:nvPr/>
        </p:nvSpPr>
        <p:spPr>
          <a:xfrm>
            <a:off x="6525895" y="4916170"/>
            <a:ext cx="465455" cy="182181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>
            <p:custDataLst>
              <p:tags r:id="rId8"/>
            </p:custDataLst>
          </p:nvPr>
        </p:nvSpPr>
        <p:spPr>
          <a:xfrm>
            <a:off x="5203825" y="5687060"/>
            <a:ext cx="1405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调度周期</a:t>
            </a:r>
            <a:r>
              <a:rPr lang="en-US" altLang="zh-CN"/>
              <a:t>T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7049135" y="4799965"/>
            <a:ext cx="1191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发射</a:t>
            </a:r>
            <a:r>
              <a:rPr lang="zh-CN" altLang="en-US"/>
              <a:t>周期</a:t>
            </a:r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7151370" y="6491605"/>
            <a:ext cx="1366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休假</a:t>
            </a:r>
            <a:r>
              <a:rPr lang="zh-CN" altLang="en-US"/>
              <a:t>周期</a:t>
            </a:r>
            <a:endParaRPr lang="zh-CN" altLang="en-US"/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8027670" y="5721350"/>
            <a:ext cx="1036955" cy="19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8134350" y="5440045"/>
            <a:ext cx="717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提出</a:t>
            </a:r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9161780" y="5381625"/>
            <a:ext cx="1569720" cy="678815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周期性休假的队列</a:t>
            </a:r>
            <a:r>
              <a:rPr lang="zh-CN" altLang="en-US">
                <a:solidFill>
                  <a:schemeClr val="tx1"/>
                </a:solidFill>
              </a:rPr>
              <a:t>模型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971" y="135406"/>
            <a:ext cx="1897854" cy="555905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363540" y="29024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/>
          <p:cNvCxnSpPr>
            <a:stCxn id="4" idx="6"/>
            <a:endCxn id="30" idx="1"/>
          </p:cNvCxnSpPr>
          <p:nvPr/>
        </p:nvCxnSpPr>
        <p:spPr>
          <a:xfrm flipV="1">
            <a:off x="618536" y="413357"/>
            <a:ext cx="300280" cy="1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11715476" y="6491316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/>
          <p:cNvCxnSpPr>
            <a:endCxn id="21" idx="2"/>
          </p:cNvCxnSpPr>
          <p:nvPr/>
        </p:nvCxnSpPr>
        <p:spPr>
          <a:xfrm>
            <a:off x="9579524" y="6614427"/>
            <a:ext cx="2135952" cy="0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标题占位符 1"/>
          <p:cNvSpPr txBox="1"/>
          <p:nvPr/>
        </p:nvSpPr>
        <p:spPr>
          <a:xfrm>
            <a:off x="918816" y="189980"/>
            <a:ext cx="4199437" cy="446753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延迟建模</a:t>
            </a:r>
            <a:endParaRPr lang="zh-CN" altLang="en-US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斜纹 30"/>
          <p:cNvSpPr/>
          <p:nvPr/>
        </p:nvSpPr>
        <p:spPr>
          <a:xfrm rot="16200000">
            <a:off x="-22189" y="6619500"/>
            <a:ext cx="260689" cy="216311"/>
          </a:xfrm>
          <a:prstGeom prst="diagStrip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斜纹 32"/>
          <p:cNvSpPr/>
          <p:nvPr/>
        </p:nvSpPr>
        <p:spPr>
          <a:xfrm rot="16200000">
            <a:off x="-52498" y="6430851"/>
            <a:ext cx="479647" cy="374651"/>
          </a:xfrm>
          <a:prstGeom prst="diagStripe">
            <a:avLst>
              <a:gd name="adj" fmla="val 71702"/>
            </a:avLst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304165" y="734060"/>
            <a:ext cx="9794240" cy="1839595"/>
            <a:chOff x="1607" y="1267"/>
            <a:chExt cx="15424" cy="2897"/>
          </a:xfrm>
        </p:grpSpPr>
        <p:grpSp>
          <p:nvGrpSpPr>
            <p:cNvPr id="32" name="组合 31"/>
            <p:cNvGrpSpPr/>
            <p:nvPr/>
          </p:nvGrpSpPr>
          <p:grpSpPr>
            <a:xfrm>
              <a:off x="6568" y="2653"/>
              <a:ext cx="3806" cy="580"/>
              <a:chOff x="8561" y="2980"/>
              <a:chExt cx="4050" cy="651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8561" y="2980"/>
                <a:ext cx="3112" cy="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延迟</a:t>
                </a:r>
                <a:r>
                  <a:rPr lang="zh-CN" altLang="en-US"/>
                  <a:t>时间：</a:t>
                </a:r>
                <a:endParaRPr lang="zh-CN" altLang="en-US"/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10475" y="2980"/>
                <a:ext cx="2136" cy="493"/>
                <a:chOff x="10475" y="3067"/>
                <a:chExt cx="1800" cy="360"/>
              </a:xfrm>
            </p:grpSpPr>
            <p:pic>
              <p:nvPicPr>
                <p:cNvPr id="19" name="图片 18"/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475" y="3112"/>
                  <a:ext cx="570" cy="315"/>
                </a:xfrm>
                <a:prstGeom prst="rect">
                  <a:avLst/>
                </a:prstGeom>
              </p:spPr>
            </p:pic>
            <p:pic>
              <p:nvPicPr>
                <p:cNvPr id="26" name="图片 25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045" y="3067"/>
                  <a:ext cx="1230" cy="36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5" name="组合 44"/>
            <p:cNvGrpSpPr/>
            <p:nvPr/>
          </p:nvGrpSpPr>
          <p:grpSpPr>
            <a:xfrm>
              <a:off x="1607" y="1408"/>
              <a:ext cx="5034" cy="2757"/>
              <a:chOff x="1211" y="1408"/>
              <a:chExt cx="5357" cy="3094"/>
            </a:xfrm>
          </p:grpSpPr>
          <p:sp>
            <p:nvSpPr>
              <p:cNvPr id="2" name="左大括号 1"/>
              <p:cNvSpPr/>
              <p:nvPr/>
            </p:nvSpPr>
            <p:spPr>
              <a:xfrm>
                <a:off x="2386" y="1622"/>
                <a:ext cx="549" cy="2442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211" y="2553"/>
                <a:ext cx="1175" cy="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延迟</a:t>
                </a:r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180" y="1408"/>
                <a:ext cx="3282" cy="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等待发</a:t>
                </a:r>
                <a:r>
                  <a:rPr lang="zh-CN" altLang="en-US"/>
                  <a:t>送数据包</a:t>
                </a:r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271" y="3851"/>
                <a:ext cx="3297" cy="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发射</a:t>
                </a:r>
                <a:r>
                  <a:rPr lang="zh-CN" altLang="en-US"/>
                  <a:t>数据包</a:t>
                </a:r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1101" y="1267"/>
              <a:ext cx="5931" cy="2492"/>
              <a:chOff x="12139" y="1368"/>
              <a:chExt cx="6311" cy="2797"/>
            </a:xfrm>
          </p:grpSpPr>
          <p:pic>
            <p:nvPicPr>
              <p:cNvPr id="28" name="图片 27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7"/>
              <a:stretch>
                <a:fillRect/>
              </a:stretch>
            </p:blipFill>
            <p:spPr>
              <a:xfrm>
                <a:off x="12540" y="1368"/>
                <a:ext cx="5910" cy="1185"/>
              </a:xfrm>
              <a:prstGeom prst="rect">
                <a:avLst/>
              </a:prstGeom>
            </p:spPr>
          </p:pic>
          <p:sp>
            <p:nvSpPr>
              <p:cNvPr id="10" name="左大括号 9"/>
              <p:cNvSpPr/>
              <p:nvPr/>
            </p:nvSpPr>
            <p:spPr>
              <a:xfrm>
                <a:off x="12139" y="2065"/>
                <a:ext cx="290" cy="1786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12" name="图片 11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9"/>
              <a:stretch>
                <a:fillRect/>
              </a:stretch>
            </p:blipFill>
            <p:spPr>
              <a:xfrm>
                <a:off x="12645" y="3519"/>
                <a:ext cx="1588" cy="647"/>
              </a:xfrm>
              <a:prstGeom prst="rect">
                <a:avLst/>
              </a:prstGeom>
            </p:spPr>
          </p:pic>
        </p:grpSp>
      </p:grpSp>
      <p:grpSp>
        <p:nvGrpSpPr>
          <p:cNvPr id="25" name="组合 24"/>
          <p:cNvGrpSpPr/>
          <p:nvPr/>
        </p:nvGrpSpPr>
        <p:grpSpPr>
          <a:xfrm>
            <a:off x="63290" y="3690620"/>
            <a:ext cx="9074133" cy="2239936"/>
            <a:chOff x="-12" y="5812"/>
            <a:chExt cx="18519" cy="3581"/>
          </a:xfrm>
        </p:grpSpPr>
        <p:sp>
          <p:nvSpPr>
            <p:cNvPr id="13" name="左大括号 12"/>
            <p:cNvSpPr/>
            <p:nvPr/>
          </p:nvSpPr>
          <p:spPr>
            <a:xfrm>
              <a:off x="3271" y="6294"/>
              <a:ext cx="229" cy="2838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>
              <p:custDataLst>
                <p:tags r:id="rId10"/>
              </p:custDataLst>
            </p:nvPr>
          </p:nvSpPr>
          <p:spPr>
            <a:xfrm>
              <a:off x="-12" y="7406"/>
              <a:ext cx="3282" cy="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/>
                <a:t>等待发</a:t>
              </a:r>
              <a:r>
                <a:rPr lang="zh-CN" altLang="en-US" sz="1600"/>
                <a:t>送数据包</a:t>
              </a:r>
              <a:endParaRPr lang="zh-CN" altLang="en-US" sz="1600"/>
            </a:p>
          </p:txBody>
        </p:sp>
        <p:sp>
          <p:nvSpPr>
            <p:cNvPr id="15" name="文本框 14"/>
            <p:cNvSpPr txBox="1"/>
            <p:nvPr>
              <p:custDataLst>
                <p:tags r:id="rId11"/>
              </p:custDataLst>
            </p:nvPr>
          </p:nvSpPr>
          <p:spPr>
            <a:xfrm>
              <a:off x="3500" y="5958"/>
              <a:ext cx="6377" cy="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/>
                <a:t>等待发送上个周期到达的数据包</a:t>
              </a:r>
              <a:endParaRPr lang="zh-CN" altLang="en-US" sz="1600"/>
            </a:p>
          </p:txBody>
        </p:sp>
        <p:sp>
          <p:nvSpPr>
            <p:cNvPr id="18" name="文本框 17"/>
            <p:cNvSpPr txBox="1"/>
            <p:nvPr>
              <p:custDataLst>
                <p:tags r:id="rId12"/>
              </p:custDataLst>
            </p:nvPr>
          </p:nvSpPr>
          <p:spPr>
            <a:xfrm>
              <a:off x="3500" y="7406"/>
              <a:ext cx="7631" cy="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/>
                <a:t>等待发送本个周期到达</a:t>
              </a:r>
              <a:r>
                <a:rPr lang="zh-CN" altLang="en-US" sz="1600"/>
                <a:t>的数据包</a:t>
              </a:r>
              <a:endParaRPr lang="zh-CN" altLang="en-US" sz="1600"/>
            </a:p>
          </p:txBody>
        </p:sp>
        <p:sp>
          <p:nvSpPr>
            <p:cNvPr id="20" name="文本框 19"/>
            <p:cNvSpPr txBox="1"/>
            <p:nvPr>
              <p:custDataLst>
                <p:tags r:id="rId13"/>
              </p:custDataLst>
            </p:nvPr>
          </p:nvSpPr>
          <p:spPr>
            <a:xfrm>
              <a:off x="3500" y="8854"/>
              <a:ext cx="4369" cy="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/>
                <a:t>等待</a:t>
              </a:r>
              <a:r>
                <a:rPr lang="en-US" altLang="zh-CN" sz="1600"/>
                <a:t>FSO</a:t>
              </a:r>
              <a:r>
                <a:rPr lang="zh-CN" altLang="en-US" sz="1600"/>
                <a:t>发射器</a:t>
              </a:r>
              <a:r>
                <a:rPr lang="zh-CN" altLang="en-US" sz="1600"/>
                <a:t>激活</a:t>
              </a:r>
              <a:endParaRPr lang="zh-CN" altLang="en-US" sz="1600"/>
            </a:p>
          </p:txBody>
        </p:sp>
        <p:pic>
          <p:nvPicPr>
            <p:cNvPr id="23" name="图片 22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5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462" y="5812"/>
              <a:ext cx="2010" cy="825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17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83" y="7009"/>
              <a:ext cx="9624" cy="1695"/>
            </a:xfrm>
            <a:prstGeom prst="rect">
              <a:avLst/>
            </a:prstGeom>
          </p:spPr>
        </p:pic>
      </p:grpSp>
      <p:pic>
        <p:nvPicPr>
          <p:cNvPr id="43" name="图片 42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1505" y="5593080"/>
            <a:ext cx="1590675" cy="447675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11870" y="1447800"/>
            <a:ext cx="3627120" cy="43935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124460" y="779145"/>
            <a:ext cx="9013190" cy="221742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971" y="135406"/>
            <a:ext cx="1897854" cy="555905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363540" y="29024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/>
          <p:cNvCxnSpPr>
            <a:stCxn id="4" idx="6"/>
            <a:endCxn id="30" idx="1"/>
          </p:cNvCxnSpPr>
          <p:nvPr/>
        </p:nvCxnSpPr>
        <p:spPr>
          <a:xfrm flipV="1">
            <a:off x="618536" y="413357"/>
            <a:ext cx="300280" cy="1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11715476" y="6491316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/>
          <p:cNvCxnSpPr>
            <a:endCxn id="21" idx="2"/>
          </p:cNvCxnSpPr>
          <p:nvPr/>
        </p:nvCxnSpPr>
        <p:spPr>
          <a:xfrm>
            <a:off x="9579524" y="6614427"/>
            <a:ext cx="2135952" cy="0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标题占位符 1"/>
          <p:cNvSpPr txBox="1"/>
          <p:nvPr/>
        </p:nvSpPr>
        <p:spPr>
          <a:xfrm>
            <a:off x="918816" y="189980"/>
            <a:ext cx="4199437" cy="446753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问题定义与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解决</a:t>
            </a:r>
            <a:endParaRPr lang="zh-CN" altLang="en-US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斜纹 30"/>
          <p:cNvSpPr/>
          <p:nvPr/>
        </p:nvSpPr>
        <p:spPr>
          <a:xfrm rot="16200000">
            <a:off x="-22189" y="6619500"/>
            <a:ext cx="260689" cy="216311"/>
          </a:xfrm>
          <a:prstGeom prst="diagStrip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斜纹 32"/>
          <p:cNvSpPr/>
          <p:nvPr/>
        </p:nvSpPr>
        <p:spPr>
          <a:xfrm rot="16200000">
            <a:off x="-52498" y="6430851"/>
            <a:ext cx="479647" cy="374651"/>
          </a:xfrm>
          <a:prstGeom prst="diagStripe">
            <a:avLst>
              <a:gd name="adj" fmla="val 71702"/>
            </a:avLst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241425"/>
            <a:ext cx="4314825" cy="120967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118100" y="1116330"/>
            <a:ext cx="2238375" cy="455930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总延迟最小化</a:t>
            </a:r>
            <a:r>
              <a:rPr lang="zh-CN" altLang="en-US">
                <a:solidFill>
                  <a:schemeClr val="tx1"/>
                </a:solidFill>
              </a:rPr>
              <a:t>限制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4248150" y="1359535"/>
            <a:ext cx="784860" cy="19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118100" y="1766570"/>
            <a:ext cx="2238375" cy="377825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单个延迟限制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4199890" y="1940560"/>
            <a:ext cx="862330" cy="29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5110480" y="2280285"/>
            <a:ext cx="2336165" cy="367665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数据包利用率限制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4209415" y="2328545"/>
            <a:ext cx="794385" cy="1549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788670" y="3055620"/>
            <a:ext cx="6075045" cy="736600"/>
            <a:chOff x="845" y="6025"/>
            <a:chExt cx="9567" cy="1160"/>
          </a:xfrm>
        </p:grpSpPr>
        <p:sp>
          <p:nvSpPr>
            <p:cNvPr id="19" name="圆角矩形 18"/>
            <p:cNvSpPr/>
            <p:nvPr/>
          </p:nvSpPr>
          <p:spPr>
            <a:xfrm>
              <a:off x="845" y="6155"/>
              <a:ext cx="2915" cy="900"/>
            </a:xfrm>
            <a:prstGeom prst="round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问题</a:t>
              </a:r>
              <a:r>
                <a:rPr lang="en-US" altLang="zh-CN">
                  <a:solidFill>
                    <a:schemeClr val="tx1"/>
                  </a:solidFill>
                </a:rPr>
                <a:t>P</a:t>
              </a:r>
              <a:r>
                <a:rPr lang="en-US" altLang="zh-CN" baseline="-25000">
                  <a:solidFill>
                    <a:schemeClr val="tx1"/>
                  </a:solidFill>
                </a:rPr>
                <a:t>0</a:t>
              </a:r>
              <a:r>
                <a:rPr lang="zh-CN" altLang="en-US">
                  <a:solidFill>
                    <a:schemeClr val="tx1"/>
                  </a:solidFill>
                </a:rPr>
                <a:t>非</a:t>
              </a:r>
              <a:r>
                <a:rPr lang="zh-CN" altLang="en-US">
                  <a:solidFill>
                    <a:schemeClr val="tx1"/>
                  </a:solidFill>
                </a:rPr>
                <a:t>凸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3"/>
            </p:cNvCxnSpPr>
            <p:nvPr/>
          </p:nvCxnSpPr>
          <p:spPr>
            <a:xfrm flipV="1">
              <a:off x="3760" y="6582"/>
              <a:ext cx="3205" cy="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3760" y="6025"/>
              <a:ext cx="386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顺序二次规划</a:t>
              </a:r>
              <a:r>
                <a:rPr lang="en-US" altLang="zh-CN"/>
                <a:t>(SQP</a:t>
              </a:r>
              <a:r>
                <a:rPr lang="zh-CN" altLang="en-US"/>
                <a:t>）</a:t>
              </a:r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431" y="6605"/>
              <a:ext cx="20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迭代</a:t>
              </a:r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7316" y="6155"/>
              <a:ext cx="3097" cy="901"/>
            </a:xfrm>
            <a:prstGeom prst="round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 QP</a:t>
              </a:r>
              <a:r>
                <a:rPr lang="zh-CN" altLang="en-US">
                  <a:solidFill>
                    <a:schemeClr val="tx1"/>
                  </a:solidFill>
                </a:rPr>
                <a:t>子问题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直接箭头连接符 45"/>
          <p:cNvCxnSpPr>
            <a:stCxn id="45" idx="6"/>
          </p:cNvCxnSpPr>
          <p:nvPr/>
        </p:nvCxnSpPr>
        <p:spPr>
          <a:xfrm>
            <a:off x="9137650" y="1887855"/>
            <a:ext cx="876935" cy="52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10053320" y="1689100"/>
            <a:ext cx="2073910" cy="668655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 Hessian matrix</a:t>
            </a:r>
            <a:r>
              <a:rPr lang="zh-CN" altLang="en-US">
                <a:solidFill>
                  <a:schemeClr val="tx1"/>
                </a:solidFill>
              </a:rPr>
              <a:t>非</a:t>
            </a:r>
            <a:r>
              <a:rPr lang="zh-CN" altLang="en-US">
                <a:solidFill>
                  <a:schemeClr val="tx1"/>
                </a:solidFill>
              </a:rPr>
              <a:t>正定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788670" y="4028440"/>
            <a:ext cx="8236585" cy="1906905"/>
            <a:chOff x="1242" y="6010"/>
            <a:chExt cx="12971" cy="3003"/>
          </a:xfrm>
        </p:grpSpPr>
        <p:pic>
          <p:nvPicPr>
            <p:cNvPr id="44" name="图片 43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1242" y="6462"/>
              <a:ext cx="7125" cy="1830"/>
            </a:xfrm>
            <a:prstGeom prst="rect">
              <a:avLst/>
            </a:prstGeom>
          </p:spPr>
        </p:pic>
        <p:cxnSp>
          <p:nvCxnSpPr>
            <p:cNvPr id="51" name="直接箭头连接符 50"/>
            <p:cNvCxnSpPr>
              <a:stCxn id="52" idx="1"/>
            </p:cNvCxnSpPr>
            <p:nvPr/>
          </p:nvCxnSpPr>
          <p:spPr>
            <a:xfrm flipH="1">
              <a:off x="8247" y="6422"/>
              <a:ext cx="2442" cy="4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2" name="圆角矩形 51"/>
            <p:cNvSpPr/>
            <p:nvPr>
              <p:custDataLst>
                <p:tags r:id="rId6"/>
              </p:custDataLst>
            </p:nvPr>
          </p:nvSpPr>
          <p:spPr>
            <a:xfrm>
              <a:off x="10689" y="6010"/>
              <a:ext cx="3525" cy="824"/>
            </a:xfrm>
            <a:prstGeom prst="round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 P</a:t>
              </a:r>
              <a:r>
                <a:rPr lang="en-US" altLang="zh-CN" baseline="-25000">
                  <a:solidFill>
                    <a:schemeClr val="tx1"/>
                  </a:solidFill>
                </a:rPr>
                <a:t>0</a:t>
              </a:r>
              <a:r>
                <a:rPr lang="zh-CN" altLang="en-US">
                  <a:solidFill>
                    <a:schemeClr val="tx1"/>
                  </a:solidFill>
                </a:rPr>
                <a:t>目标函数的二阶泰勒</a:t>
              </a:r>
              <a:r>
                <a:rPr lang="zh-CN" altLang="en-US">
                  <a:solidFill>
                    <a:schemeClr val="tx1"/>
                  </a:solidFill>
                </a:rPr>
                <a:t>展开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圆角矩形 52"/>
            <p:cNvSpPr/>
            <p:nvPr>
              <p:custDataLst>
                <p:tags r:id="rId7"/>
              </p:custDataLst>
            </p:nvPr>
          </p:nvSpPr>
          <p:spPr>
            <a:xfrm>
              <a:off x="10689" y="7001"/>
              <a:ext cx="3525" cy="824"/>
            </a:xfrm>
            <a:prstGeom prst="round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（</a:t>
              </a:r>
              <a:r>
                <a:rPr lang="en-US">
                  <a:solidFill>
                    <a:schemeClr val="tx1"/>
                  </a:solidFill>
                </a:rPr>
                <a:t>22</a:t>
              </a:r>
              <a:r>
                <a:rPr lang="zh-CN" altLang="en-US">
                  <a:solidFill>
                    <a:schemeClr val="tx1"/>
                  </a:solidFill>
                </a:rPr>
                <a:t>）的一阶泰勒</a:t>
              </a:r>
              <a:r>
                <a:rPr lang="zh-CN" altLang="en-US">
                  <a:solidFill>
                    <a:schemeClr val="tx1"/>
                  </a:solidFill>
                </a:rPr>
                <a:t>展开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圆角矩形 53"/>
            <p:cNvSpPr/>
            <p:nvPr>
              <p:custDataLst>
                <p:tags r:id="rId8"/>
              </p:custDataLst>
            </p:nvPr>
          </p:nvSpPr>
          <p:spPr>
            <a:xfrm>
              <a:off x="10689" y="8189"/>
              <a:ext cx="3525" cy="824"/>
            </a:xfrm>
            <a:prstGeom prst="round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zh-CN">
                  <a:solidFill>
                    <a:schemeClr val="tx1"/>
                  </a:solidFill>
                </a:rPr>
                <a:t>（</a:t>
              </a:r>
              <a:r>
                <a:rPr lang="en-US" altLang="zh-CN">
                  <a:solidFill>
                    <a:schemeClr val="tx1"/>
                  </a:solidFill>
                </a:rPr>
                <a:t>23</a:t>
              </a:r>
              <a:r>
                <a:rPr lang="zh-CN" altLang="en-US">
                  <a:solidFill>
                    <a:schemeClr val="tx1"/>
                  </a:solidFill>
                </a:rPr>
                <a:t>）的</a:t>
              </a:r>
              <a:r>
                <a:rPr lang="zh-CN" altLang="en-US">
                  <a:solidFill>
                    <a:schemeClr val="tx1"/>
                  </a:solidFill>
                </a:rPr>
                <a:t>一阶泰勒</a:t>
              </a:r>
              <a:r>
                <a:rPr lang="zh-CN" altLang="en-US">
                  <a:solidFill>
                    <a:schemeClr val="tx1"/>
                  </a:solidFill>
                </a:rPr>
                <a:t>展开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55" name="直接箭头连接符 54"/>
            <p:cNvCxnSpPr>
              <a:stCxn id="53" idx="1"/>
            </p:cNvCxnSpPr>
            <p:nvPr/>
          </p:nvCxnSpPr>
          <p:spPr>
            <a:xfrm flipH="1">
              <a:off x="8354" y="7413"/>
              <a:ext cx="2335" cy="1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54" idx="1"/>
            </p:cNvCxnSpPr>
            <p:nvPr/>
          </p:nvCxnSpPr>
          <p:spPr>
            <a:xfrm flipH="1" flipV="1">
              <a:off x="8277" y="8047"/>
              <a:ext cx="2412" cy="5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59" name="直接箭头连接符 58"/>
          <p:cNvCxnSpPr/>
          <p:nvPr/>
        </p:nvCxnSpPr>
        <p:spPr>
          <a:xfrm>
            <a:off x="9210040" y="4973955"/>
            <a:ext cx="8915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9210040" y="4657725"/>
            <a:ext cx="1104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拟牛顿</a:t>
            </a:r>
            <a:endParaRPr lang="zh-CN" altLang="en-US"/>
          </a:p>
        </p:txBody>
      </p:sp>
      <p:pic>
        <p:nvPicPr>
          <p:cNvPr id="61" name="图片 6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12290" r="-826"/>
          <a:stretch>
            <a:fillRect/>
          </a:stretch>
        </p:blipFill>
        <p:spPr>
          <a:xfrm>
            <a:off x="10238105" y="4776470"/>
            <a:ext cx="472440" cy="403860"/>
          </a:xfrm>
          <a:prstGeom prst="rect">
            <a:avLst/>
          </a:prstGeom>
        </p:spPr>
      </p:pic>
      <p:cxnSp>
        <p:nvCxnSpPr>
          <p:cNvPr id="62" name="直接箭头连接符 61"/>
          <p:cNvCxnSpPr>
            <a:stCxn id="25" idx="3"/>
          </p:cNvCxnSpPr>
          <p:nvPr/>
        </p:nvCxnSpPr>
        <p:spPr>
          <a:xfrm flipV="1">
            <a:off x="6864350" y="3413760"/>
            <a:ext cx="1919605" cy="10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6787515" y="3045460"/>
            <a:ext cx="2108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构建拉格朗日</a:t>
            </a:r>
            <a:r>
              <a:rPr lang="zh-CN" altLang="en-US"/>
              <a:t>函数</a:t>
            </a:r>
            <a:endParaRPr lang="zh-CN" altLang="en-US"/>
          </a:p>
        </p:txBody>
      </p:sp>
      <p:pic>
        <p:nvPicPr>
          <p:cNvPr id="65" name="图片 6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69020" y="3228340"/>
            <a:ext cx="3957320" cy="6940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971" y="135406"/>
            <a:ext cx="1897854" cy="555905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363540" y="29024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/>
          <p:cNvCxnSpPr>
            <a:stCxn id="4" idx="6"/>
            <a:endCxn id="30" idx="1"/>
          </p:cNvCxnSpPr>
          <p:nvPr/>
        </p:nvCxnSpPr>
        <p:spPr>
          <a:xfrm flipV="1">
            <a:off x="618536" y="413357"/>
            <a:ext cx="300280" cy="1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11715476" y="6491316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/>
          <p:cNvCxnSpPr>
            <a:endCxn id="21" idx="2"/>
          </p:cNvCxnSpPr>
          <p:nvPr/>
        </p:nvCxnSpPr>
        <p:spPr>
          <a:xfrm>
            <a:off x="9579524" y="6614427"/>
            <a:ext cx="2135952" cy="0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标题占位符 1"/>
          <p:cNvSpPr txBox="1"/>
          <p:nvPr/>
        </p:nvSpPr>
        <p:spPr>
          <a:xfrm>
            <a:off x="918816" y="189980"/>
            <a:ext cx="4199437" cy="446753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问题定义与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解决</a:t>
            </a:r>
            <a:endParaRPr lang="zh-CN" altLang="en-US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斜纹 30"/>
          <p:cNvSpPr/>
          <p:nvPr/>
        </p:nvSpPr>
        <p:spPr>
          <a:xfrm rot="16200000">
            <a:off x="-22189" y="6619500"/>
            <a:ext cx="260689" cy="216311"/>
          </a:xfrm>
          <a:prstGeom prst="diagStrip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斜纹 32"/>
          <p:cNvSpPr/>
          <p:nvPr/>
        </p:nvSpPr>
        <p:spPr>
          <a:xfrm rot="16200000">
            <a:off x="-52498" y="6430851"/>
            <a:ext cx="479647" cy="374651"/>
          </a:xfrm>
          <a:prstGeom prst="diagStripe">
            <a:avLst>
              <a:gd name="adj" fmla="val 71702"/>
            </a:avLst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742950" y="729615"/>
            <a:ext cx="9527540" cy="3353435"/>
            <a:chOff x="1170" y="1622"/>
            <a:chExt cx="15004" cy="5281"/>
          </a:xfrm>
        </p:grpSpPr>
        <p:pic>
          <p:nvPicPr>
            <p:cNvPr id="3" name="图片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1170" y="3032"/>
              <a:ext cx="6360" cy="3150"/>
            </a:xfrm>
            <a:prstGeom prst="rect">
              <a:avLst/>
            </a:prstGeom>
          </p:spPr>
        </p:pic>
        <p:sp>
          <p:nvSpPr>
            <p:cNvPr id="7" name="椭圆 6"/>
            <p:cNvSpPr/>
            <p:nvPr/>
          </p:nvSpPr>
          <p:spPr>
            <a:xfrm>
              <a:off x="1821" y="1622"/>
              <a:ext cx="4029" cy="915"/>
            </a:xfrm>
            <a:prstGeom prst="ellipse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  Karush-Kuhn-Tucker (KKT)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188" y="6491"/>
              <a:ext cx="3510" cy="4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1400"/>
                <a:t>雅可比矩阵方程</a:t>
              </a:r>
              <a:endParaRPr lang="zh-CN" altLang="en-US" sz="1400"/>
            </a:p>
          </p:txBody>
        </p:sp>
        <p:cxnSp>
          <p:nvCxnSpPr>
            <p:cNvPr id="9" name="直接箭头连接符 8"/>
            <p:cNvCxnSpPr>
              <a:stCxn id="7" idx="4"/>
            </p:cNvCxnSpPr>
            <p:nvPr/>
          </p:nvCxnSpPr>
          <p:spPr>
            <a:xfrm>
              <a:off x="3836" y="2537"/>
              <a:ext cx="0" cy="4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7682" y="4567"/>
              <a:ext cx="2411" cy="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8231" y="3896"/>
              <a:ext cx="22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迭代</a:t>
              </a:r>
              <a:endParaRPr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444" y="3560"/>
              <a:ext cx="5730" cy="1695"/>
            </a:xfrm>
            <a:prstGeom prst="rect">
              <a:avLst/>
            </a:prstGeom>
          </p:spPr>
        </p:pic>
      </p:grpSp>
      <p:pic>
        <p:nvPicPr>
          <p:cNvPr id="17" name="图片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18490" y="4124960"/>
            <a:ext cx="4819650" cy="27051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91860" y="3375660"/>
            <a:ext cx="4181475" cy="5238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63260" y="4348480"/>
            <a:ext cx="4410075" cy="4286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commondata" val="eyJoZGlkIjoiY2U5OWMyMjk0NzI1MTQ1Mjk5ODUwNmZiMjM0OWI5MTg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1622</Words>
  <Application>WPS 演示</Application>
  <PresentationFormat>宽屏</PresentationFormat>
  <Paragraphs>188</Paragraphs>
  <Slides>12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Times New Roman</vt:lpstr>
      <vt:lpstr>Arial</vt:lpstr>
      <vt:lpstr>Calibri</vt:lpstr>
      <vt:lpstr>Calibri</vt:lpstr>
      <vt:lpstr>Comic Sans MS</vt:lpstr>
      <vt:lpstr>方正宋刻本秀楷简体</vt:lpstr>
      <vt:lpstr>Arial Unicode MS</vt:lpstr>
      <vt:lpstr>等线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林丰 罗</dc:creator>
  <cp:lastModifiedBy>黑不拉几先生</cp:lastModifiedBy>
  <cp:revision>37</cp:revision>
  <dcterms:created xsi:type="dcterms:W3CDTF">2023-09-18T07:48:00Z</dcterms:created>
  <dcterms:modified xsi:type="dcterms:W3CDTF">2023-11-09T06:14:28Z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3902447F14A8428C9555B51FF5CC4AD1_13</vt:lpwstr>
  </property>
  <property fmtid="{D5CDD505-2E9C-101B-9397-08002B2CF9AE}" pid="3" name="KSOProductBuildVer">
    <vt:lpwstr>2052-12.1.0.15712</vt:lpwstr>
  </property>
</Properties>
</file>