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15" r:id="rId6"/>
    <p:sldId id="3638" r:id="rId7"/>
    <p:sldId id="3629" r:id="rId8"/>
    <p:sldId id="3618" r:id="rId9"/>
    <p:sldId id="3640" r:id="rId10"/>
    <p:sldId id="3641" r:id="rId11"/>
    <p:sldId id="3644" r:id="rId12"/>
    <p:sldId id="3631" r:id="rId13"/>
    <p:sldId id="3645" r:id="rId14"/>
    <p:sldId id="3646" r:id="rId15"/>
    <p:sldId id="3642" r:id="rId16"/>
    <p:sldId id="3652" r:id="rId17"/>
    <p:sldId id="3653" r:id="rId18"/>
    <p:sldId id="3625" r:id="rId19"/>
    <p:sldId id="3654" r:id="rId20"/>
    <p:sldId id="3655" r:id="rId21"/>
    <p:sldId id="3656" r:id="rId22"/>
    <p:sldId id="3657" r:id="rId23"/>
    <p:sldId id="3658" r:id="rId24"/>
    <p:sldId id="3659"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覃业广" initials="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7000"/>
  </p:normalViewPr>
  <p:slideViewPr>
    <p:cSldViewPr snapToGrid="0">
      <p:cViewPr varScale="1">
        <p:scale>
          <a:sx n="105" d="100"/>
          <a:sy n="105" d="100"/>
        </p:scale>
        <p:origin x="592"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4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通信有限且不可靠的稀疏联邦学习</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在某个上下界内，不同客户端生成的本地模型或本地梯度之间的差异是有限的</a:t>
            </a:r>
            <a:endParaRPr lang="zh-CN" altLang="en-US" b="0" i="0" dirty="0">
              <a:effectLst/>
              <a:latin typeface="-apple-system"/>
            </a:endParaRPr>
          </a:p>
          <a:p>
            <a:r>
              <a:rPr lang="zh-CN" altLang="en-US" b="0" i="0" dirty="0">
                <a:effectLst/>
                <a:latin typeface="-apple-system"/>
              </a:rPr>
              <a:t>如果 β2 和 ζ2 较小，那么客户端之间的差异性相对较小，它们的本地梯度或本地模型更相似。如果 β2 和 ζ2 较大，差异性较大，它们的本地梯度或本地模型之间差异较大</a:t>
            </a:r>
            <a:endParaRPr lang="zh-CN" altLang="en-US" b="0" i="0" dirty="0">
              <a:effectLst/>
              <a:latin typeface="-apple-system"/>
            </a:endParaRPr>
          </a:p>
          <a:p>
            <a:r>
              <a:rPr lang="zh-CN" altLang="en-US" b="0" i="0" dirty="0">
                <a:effectLst/>
                <a:latin typeface="-apple-system"/>
              </a:rPr>
              <a:t>它有助于确保在全局模型聚合过程中，不同客户端的贡献不会引入过大的不一致性或偏差</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effectLst/>
                <a:latin typeface="-apple-system"/>
              </a:rPr>
              <a:t>这个假设确保了掩码操作对模型参数的稀疏化或压缩不会引入太大的变化或扭曲。</a:t>
            </a:r>
            <a:r>
              <a:rPr lang="zh-CN" altLang="en-US" b="0" i="0" dirty="0">
                <a:effectLst/>
                <a:latin typeface="-apple-system"/>
              </a:rPr>
              <a:t>（</a:t>
            </a:r>
            <a:r>
              <a:rPr lang="en-US" altLang="zh-CN" b="0" i="0" dirty="0">
                <a:effectLst/>
                <a:latin typeface="-apple-system"/>
              </a:rPr>
              <a:t>δ 是一个小于 1 的正数，表示掩码引入的变化或损失的限制。这个假设的目的是维持模型参数的相对不变性，以支持模型的稳定性和可收敛性</a:t>
            </a:r>
            <a:r>
              <a:rPr lang="zh-CN" altLang="en-US" b="0" i="0" dirty="0">
                <a:effectLst/>
                <a:latin typeface="-apple-system"/>
              </a:rPr>
              <a:t>）</a:t>
            </a:r>
            <a:br>
              <a:rPr lang="zh-CN" altLang="en-US" b="0" i="0" dirty="0">
                <a:effectLst/>
                <a:latin typeface="-apple-system"/>
              </a:rPr>
            </a:br>
            <a:endParaRPr lang="zh-CN" altLang="en-US" b="0" i="0" dirty="0">
              <a:effectLst/>
              <a:latin typeface="-apple-system"/>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以上两个假设表明了基于不同客户端生成的稀疏模型之间的相似性进行补偿的合理性</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b="0" i="0" dirty="0">
              <a:effectLst/>
              <a:latin typeface="-apple-system"/>
            </a:endParaRPr>
          </a:p>
          <a:p>
            <a:r>
              <a:rPr lang="zh-CN" altLang="en-US" b="0" i="0" dirty="0">
                <a:effectLst/>
                <a:latin typeface="-apple-system"/>
              </a:rPr>
              <a:t>通信网络</a:t>
            </a:r>
            <a:r>
              <a:rPr lang="zh-CN" altLang="en-US" b="0" i="0" dirty="0">
                <a:effectLst/>
                <a:latin typeface="-apple-system"/>
              </a:rPr>
              <a:t>假设，独立且不稳定的链接。不同客户端链路上的传输是独立的，并且每个链路的可靠性在训练过程中可能会发生变化。</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effectLst/>
                <a:latin typeface="-apple-system"/>
              </a:rPr>
              <a:t>采用稀疏模型和合适的学习率条件下，可以保证每轮本地训练后的目标函数值下降，即模型在每轮训练中不断优化</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effectLst/>
                <a:latin typeface="-apple-system"/>
              </a:rPr>
              <a:t>d（t）i = 1 τ Pτ k=1 gi（xt i，k）是客户端i处的归一化随机梯度</a:t>
            </a:r>
            <a:br>
              <a:rPr lang="en-US" altLang="zh-CN" b="0" i="0" dirty="0">
                <a:effectLst/>
                <a:latin typeface="-apple-system"/>
              </a:rPr>
            </a:br>
            <a:br>
              <a:rPr lang="en-US" altLang="zh-CN" b="0" i="0" dirty="0">
                <a:effectLst/>
                <a:latin typeface="-apple-system"/>
              </a:rPr>
            </a:br>
            <a:r>
              <a:rPr lang="en-US" altLang="zh-CN" b="0" i="0" dirty="0">
                <a:effectLst/>
                <a:latin typeface="-apple-system"/>
              </a:rPr>
              <a:t>其中i′是用于在客户端i丢失的情况下替换客户端i的最相似客户端的索引，并且pt i是在回合t处客户端i和服务器之间的信道的可靠性。</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effectLst/>
                <a:latin typeface="-apple-system"/>
              </a:rPr>
              <a:t> </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与文献[31]中FedAvg的收敛性分析相比，上述定理从理论上表明，通信不可靠的SAFARI可以达到与通信网络可靠的FedAvg相同的渐近收敛速度</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如果不提出基于相似性的补偿方案来减少偏差，不可靠的通信信道将退化全局模型收敛性</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同一组中的客户端计算的稀疏模型之间的距离较小。这与同一组中的客户端之间的底层数据分布具有更高的相似性这一事实是一致的</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不同传输概率设置下的性能（</a:t>
            </a:r>
            <a:r>
              <a:rPr lang="zh-CN" altLang="en-US" b="0" i="0" dirty="0">
                <a:effectLst/>
                <a:latin typeface="-apple-system"/>
              </a:rPr>
              <a:t>未</a:t>
            </a:r>
            <a:r>
              <a:rPr lang="en-US" altLang="zh-CN" b="0" i="0" dirty="0">
                <a:effectLst/>
                <a:latin typeface="-apple-system"/>
              </a:rPr>
              <a:t>带补偿）</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不同传输概率设置下的性能（带补偿）</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不同稀疏度设置下的性能</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无线网络中的边缘设备通常具有有限的资源，特别是对于频繁的通信。为了减少每个通信回合的传输负担，引入了梯度或模型权重压缩，包括量化和稀疏化</a:t>
            </a:r>
            <a:endParaRPr lang="zh-CN" altLang="en-US" dirty="0"/>
          </a:p>
          <a:p>
            <a:r>
              <a:rPr lang="zh-CN" altLang="en-US" dirty="0"/>
              <a:t>还开发了更复杂的方法，例如无偏稀疏化和方差减少的稀疏</a:t>
            </a:r>
            <a:r>
              <a:rPr lang="en-US" altLang="zh-CN" dirty="0"/>
              <a:t>.这种稀疏化是在本地训练完成后进行的，这并没有减少训练期间的计算和内存成本</a:t>
            </a:r>
            <a:endParaRPr lang="en-US" altLang="zh-CN" dirty="0"/>
          </a:p>
          <a:p>
            <a:endParaRPr lang="en-US" altLang="zh-CN" dirty="0"/>
          </a:p>
          <a:p>
            <a:r>
              <a:rPr lang="en-US" altLang="zh-CN" dirty="0"/>
              <a:t>这进一步降低了稀疏学习的计算成本。然而，尽管上述稀疏学习方法取得了成功的经验表现，但对稀疏模型属性的理论分析仍然有限。</a:t>
            </a:r>
            <a:endParaRPr lang="en-US" altLang="zh-CN" dirty="0"/>
          </a:p>
          <a:p>
            <a:endParaRPr lang="en-US" altLang="zh-CN" dirty="0"/>
          </a:p>
          <a:p>
            <a:br>
              <a:rPr lang="zh-CN" altLang="en-US" dirty="0"/>
            </a:br>
            <a:endParaRPr lang="zh-CN" altLang="en-US" b="0" i="0" dirty="0">
              <a:effectLst/>
              <a:latin typeface="-apple-system"/>
            </a:endParaRPr>
          </a:p>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由于通信的不可靠性，一些客户端可能无法从服务器接收全局模型。</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输入： 收到的客户端模型，整个客户端集合 M，活动客户端组 Ma ̸= ∅，以及相似性函数 s（例如欧几里德距离）</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同样，由于通信不可靠，服务器无法接收所有更新的本地模型，所提出的具有基于相似性的补偿的全局聚合总结为算法3</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可集群的客户端</a:t>
            </a:r>
            <a:r>
              <a:rPr lang="en-US" altLang="zh-CN">
                <a:sym typeface="+mn-ea"/>
              </a:rPr>
              <a:t>,相当多的实际系统中的客户端在数据分布方面往往是可集群的</a:t>
            </a:r>
            <a:r>
              <a:rPr lang="zh-CN" altLang="en-US">
                <a:sym typeface="+mn-ea"/>
              </a:rPr>
              <a:t>。</a:t>
            </a:r>
            <a:r>
              <a:rPr lang="en-US" altLang="zh-CN">
                <a:sym typeface="+mn-ea"/>
              </a:rPr>
              <a:t>某个区域内的车辆往往会记录类似的交通信息。此外，同一智能家居系统内的设备通常会收集同一个人的特征。</a:t>
            </a:r>
            <a:endParaRPr lang="en-US" altLang="zh-CN">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考虑实际因素的算法比较</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理论</a:t>
            </a:r>
            <a:r>
              <a:rPr lang="zh-CN" altLang="en-US" b="0" i="0" dirty="0">
                <a:effectLst/>
                <a:latin typeface="-apple-system"/>
              </a:rPr>
              <a:t>认证做了</a:t>
            </a:r>
            <a:r>
              <a:rPr lang="zh-CN" altLang="en-US" b="0" i="0" dirty="0">
                <a:effectLst/>
                <a:latin typeface="-apple-system"/>
              </a:rPr>
              <a:t>假设</a:t>
            </a:r>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本地梯度是客户端 i 根据自己的本地数据计算得出的</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tags" Target="../tags/tag12.xml"/><Relationship Id="rId4" Type="http://schemas.openxmlformats.org/officeDocument/2006/relationships/image" Target="../media/image17.png"/><Relationship Id="rId3" Type="http://schemas.openxmlformats.org/officeDocument/2006/relationships/tags" Target="../tags/tag11.xml"/><Relationship Id="rId2" Type="http://schemas.openxmlformats.org/officeDocument/2006/relationships/image" Target="../media/image1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tags" Target="../tags/tag14.xml"/><Relationship Id="rId3" Type="http://schemas.openxmlformats.org/officeDocument/2006/relationships/image" Target="../media/image19.png"/><Relationship Id="rId2" Type="http://schemas.openxmlformats.org/officeDocument/2006/relationships/tags" Target="../tags/tag1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20.xml"/><Relationship Id="rId7" Type="http://schemas.openxmlformats.org/officeDocument/2006/relationships/image" Target="../media/image21.png"/><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notesSlide" Target="../notesSlides/notesSlide12.xml"/><Relationship Id="rId10" Type="http://schemas.openxmlformats.org/officeDocument/2006/relationships/slideLayout" Target="../slideLayouts/slideLayout18.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26.xml"/><Relationship Id="rId7" Type="http://schemas.openxmlformats.org/officeDocument/2006/relationships/image" Target="../media/image23.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13.xml"/><Relationship Id="rId10" Type="http://schemas.openxmlformats.org/officeDocument/2006/relationships/slideLayout" Target="../slideLayouts/slideLayout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5.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tags" Target="../tags/tag33.xml"/><Relationship Id="rId3" Type="http://schemas.openxmlformats.org/officeDocument/2006/relationships/image" Target="../media/image26.png"/><Relationship Id="rId2" Type="http://schemas.openxmlformats.org/officeDocument/2006/relationships/tags" Target="../tags/tag3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2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8.xml"/><Relationship Id="rId7" Type="http://schemas.openxmlformats.org/officeDocument/2006/relationships/image" Target="../media/image31.png"/><Relationship Id="rId6" Type="http://schemas.openxmlformats.org/officeDocument/2006/relationships/tags" Target="../tags/tag36.xml"/><Relationship Id="rId5" Type="http://schemas.openxmlformats.org/officeDocument/2006/relationships/image" Target="../media/image30.png"/><Relationship Id="rId4" Type="http://schemas.openxmlformats.org/officeDocument/2006/relationships/tags" Target="../tags/tag35.xml"/><Relationship Id="rId3" Type="http://schemas.openxmlformats.org/officeDocument/2006/relationships/image" Target="../media/image29.png"/><Relationship Id="rId2" Type="http://schemas.openxmlformats.org/officeDocument/2006/relationships/tags" Target="../tags/tag3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8.xml"/><Relationship Id="rId3" Type="http://schemas.openxmlformats.org/officeDocument/2006/relationships/image" Target="../media/image32.png"/><Relationship Id="rId2" Type="http://schemas.openxmlformats.org/officeDocument/2006/relationships/tags" Target="../tags/tag3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8.xml"/><Relationship Id="rId3" Type="http://schemas.openxmlformats.org/officeDocument/2006/relationships/image" Target="../media/image33.png"/><Relationship Id="rId2" Type="http://schemas.openxmlformats.org/officeDocument/2006/relationships/tags" Target="../tags/tag3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8.xml"/><Relationship Id="rId3" Type="http://schemas.openxmlformats.org/officeDocument/2006/relationships/image" Target="../media/image34.png"/><Relationship Id="rId2" Type="http://schemas.openxmlformats.org/officeDocument/2006/relationships/tags" Target="../tags/tag39.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8.xml"/><Relationship Id="rId3" Type="http://schemas.openxmlformats.org/officeDocument/2006/relationships/image" Target="../media/image35.png"/><Relationship Id="rId2" Type="http://schemas.openxmlformats.org/officeDocument/2006/relationships/tags" Target="../tags/tag4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image" Target="../media/image9.png"/><Relationship Id="rId3" Type="http://schemas.openxmlformats.org/officeDocument/2006/relationships/tags" Target="../tags/tag6.xml"/><Relationship Id="rId2" Type="http://schemas.openxmlformats.org/officeDocument/2006/relationships/image" Target="../media/image8.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11.png"/><Relationship Id="rId3" Type="http://schemas.openxmlformats.org/officeDocument/2006/relationships/tags" Target="../tags/tag7.xml"/><Relationship Id="rId2" Type="http://schemas.openxmlformats.org/officeDocument/2006/relationships/image" Target="../media/image10.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tags" Target="../tags/tag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tags" Target="../tags/tag10.xml"/><Relationship Id="rId4" Type="http://schemas.openxmlformats.org/officeDocument/2006/relationships/image" Target="../media/image14.png"/><Relationship Id="rId3" Type="http://schemas.openxmlformats.org/officeDocument/2006/relationships/tags" Target="../tags/tag9.xml"/><Relationship Id="rId2" Type="http://schemas.openxmlformats.org/officeDocument/2006/relationships/image" Target="../media/image1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dirty="0">
                <a:latin typeface="+mj-ea"/>
                <a:ea typeface="+mj-ea"/>
              </a:rPr>
              <a:t>           </a:t>
            </a:r>
            <a:r>
              <a:rPr lang="en-US" altLang="en-GB" sz="3200" b="1" dirty="0">
                <a:latin typeface="+mj-ea"/>
                <a:ea typeface="+mj-ea"/>
              </a:rPr>
              <a:t>              </a:t>
            </a:r>
            <a:r>
              <a:rPr lang="en-GB" altLang="zh-CN" sz="3200" b="1" dirty="0">
                <a:latin typeface="+mj-ea"/>
                <a:ea typeface="+mj-ea"/>
              </a:rPr>
              <a:t>SAFARI: Sparsity-Enabled Federated Learning with</a:t>
            </a:r>
            <a:r>
              <a:rPr lang="en-US" altLang="en-GB" sz="3200" b="1" dirty="0">
                <a:latin typeface="+mj-ea"/>
                <a:ea typeface="+mj-ea"/>
              </a:rPr>
              <a:t>               		</a:t>
            </a:r>
            <a:r>
              <a:rPr lang="en-GB" altLang="zh-CN" sz="3200" b="1" dirty="0">
                <a:latin typeface="+mj-ea"/>
                <a:ea typeface="+mj-ea"/>
              </a:rPr>
              <a:t> Limited and Unreliable Communications</a:t>
            </a:r>
            <a:endParaRPr lang="en-GB" altLang="zh-CN" sz="3200" b="1" dirty="0">
              <a:latin typeface="+mj-ea"/>
              <a:ea typeface="+mj-ea"/>
            </a:endParaRPr>
          </a:p>
          <a:p>
            <a:pPr algn="r"/>
            <a:r>
              <a:rPr lang="en-US" altLang="zh-CN" sz="1600" b="1" dirty="0">
                <a:latin typeface="微软雅黑" panose="020B0503020204020204" pitchFamily="34" charset="-122"/>
                <a:ea typeface="微软雅黑" panose="020B0503020204020204" pitchFamily="34" charset="-122"/>
              </a:rPr>
              <a:t>-- IEEE Transactions on Mobile Computing, </a:t>
            </a: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DOI 10.1109/TMC.2023.3296624</a:t>
            </a:r>
            <a:endParaRPr lang="en-US" altLang="zh-CN"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汇报人：覃业广</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2023.11. 09</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1111885" y="4505960"/>
            <a:ext cx="7907655" cy="1051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3" name="文本框 2"/>
              <p:cNvSpPr txBox="1"/>
              <p:nvPr/>
            </p:nvSpPr>
            <p:spPr>
              <a:xfrm>
                <a:off x="965200" y="1519555"/>
                <a:ext cx="9884410" cy="4665980"/>
              </a:xfrm>
              <a:prstGeom prst="rect">
                <a:avLst/>
              </a:prstGeom>
              <a:noFill/>
            </p:spPr>
            <p:txBody>
              <a:bodyPr wrap="square" rtlCol="0" anchor="t">
                <a:noAutofit/>
              </a:bodyPr>
              <a:p>
                <a:pPr indent="0">
                  <a:buFont typeface="+mj-lt"/>
                  <a:buNone/>
                </a:pP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有界方差：表示客户端</a:t>
                </a:r>
                <a:r>
                  <a:rPr lang="en-US" altLang="zh-CN" sz="2000">
                    <a:latin typeface="宋体" panose="02010600030101010101" pitchFamily="2" charset="-122"/>
                    <a:ea typeface="宋体" panose="02010600030101010101" pitchFamily="2" charset="-122"/>
                    <a:cs typeface="宋体" panose="02010600030101010101" pitchFamily="2" charset="-122"/>
                  </a:rPr>
                  <a:t>i</a:t>
                </a:r>
                <a:r>
                  <a:rPr lang="zh-CN" altLang="en-US" sz="2000">
                    <a:latin typeface="宋体" panose="02010600030101010101" pitchFamily="2" charset="-122"/>
                    <a:ea typeface="宋体" panose="02010600030101010101" pitchFamily="2" charset="-122"/>
                    <a:cs typeface="宋体" panose="02010600030101010101" pitchFamily="2" charset="-122"/>
                  </a:rPr>
                  <a:t>计算的随机梯度在统计上不会与本地梯度产生过大的偏差，而是在一个有限的范围内变化。</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r>
                  <a:rPr lang="en-US" altLang="zh-CN" sz="2000">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有界相异性：存在常数</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Cambria Math" panose="02040503050406030204" pitchFamily="18" charset="0"/>
                          </a:rPr>
                          <m:t>𝛽</m:t>
                        </m:r>
                      </m:e>
                      <m:sup>
                        <m:r>
                          <a:rPr lang="en-US" altLang="zh-CN" sz="2000" i="1">
                            <a:latin typeface="Cambria Math" panose="02040503050406030204" pitchFamily="18" charset="0"/>
                            <a:ea typeface="宋体" panose="02010600030101010101" pitchFamily="2" charset="-122"/>
                            <a:cs typeface="Cambria Math" panose="02040503050406030204" pitchFamily="18" charset="0"/>
                          </a:rPr>
                          <m:t>2</m:t>
                        </m:r>
                      </m:sup>
                    </m:sSup>
                    <m:r>
                      <a:rPr lang="en-US" altLang="zh-CN" sz="2000" i="1">
                        <a:latin typeface="Cambria Math" panose="02040503050406030204" pitchFamily="18" charset="0"/>
                        <a:ea typeface="宋体" panose="02010600030101010101" pitchFamily="2" charset="-122"/>
                        <a:cs typeface="Cambria Math" panose="02040503050406030204" pitchFamily="18" charset="0"/>
                      </a:rPr>
                      <m:t>≥</m:t>
                    </m:r>
                  </m:oMath>
                </a14:m>
                <a:r>
                  <a:rPr lang="en-US" altLang="zh-CN" sz="2000">
                    <a:latin typeface="宋体" panose="02010600030101010101" pitchFamily="2" charset="-122"/>
                    <a:ea typeface="宋体" panose="02010600030101010101" pitchFamily="2" charset="-122"/>
                    <a:cs typeface="宋体" panose="02010600030101010101" pitchFamily="2" charset="-122"/>
                  </a:rPr>
                  <a:t>1 </a:t>
                </a:r>
                <a:r>
                  <a:rPr lang="zh-CN" altLang="en-US" sz="2000">
                    <a:latin typeface="宋体" panose="02010600030101010101" pitchFamily="2" charset="-122"/>
                    <a:ea typeface="宋体" panose="02010600030101010101" pitchFamily="2" charset="-122"/>
                    <a:cs typeface="宋体" panose="02010600030101010101" pitchFamily="2" charset="-122"/>
                  </a:rPr>
                  <a:t>和</a:t>
                </a:r>
                <a:r>
                  <a:rPr lang="en-US" altLang="zh-CN" sz="200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Cambria Math" panose="02040503050406030204" pitchFamily="18" charset="0"/>
                          </a:rPr>
                          <m:t>𝜁</m:t>
                        </m:r>
                      </m:e>
                      <m:sup>
                        <m:r>
                          <a:rPr lang="en-US" altLang="zh-CN" sz="2000" i="1">
                            <a:latin typeface="Cambria Math" panose="02040503050406030204" pitchFamily="18" charset="0"/>
                            <a:ea typeface="宋体" panose="02010600030101010101" pitchFamily="2" charset="-122"/>
                            <a:cs typeface="Cambria Math" panose="02040503050406030204" pitchFamily="18" charset="0"/>
                          </a:rPr>
                          <m:t>2</m:t>
                        </m:r>
                      </m:sup>
                    </m:sSup>
                    <m:r>
                      <a:rPr lang="en-US" altLang="zh-CN" sz="2000" i="1">
                        <a:latin typeface="Cambria Math" panose="02040503050406030204" pitchFamily="18" charset="0"/>
                        <a:ea typeface="宋体" panose="02010600030101010101" pitchFamily="2" charset="-122"/>
                        <a:cs typeface="Cambria Math" panose="02040503050406030204" pitchFamily="18" charset="0"/>
                      </a:rPr>
                      <m:t>≥</m:t>
                    </m:r>
                  </m:oMath>
                </a14:m>
                <a:r>
                  <a:rPr lang="en-US" altLang="zh-CN" sz="2000">
                    <a:latin typeface="宋体" panose="02010600030101010101" pitchFamily="2" charset="-122"/>
                    <a:ea typeface="宋体" panose="02010600030101010101" pitchFamily="2" charset="-122"/>
                    <a:cs typeface="宋体" panose="02010600030101010101" pitchFamily="2" charset="-122"/>
                  </a:rPr>
                  <a:t>0</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r>
                  <a:rPr lang="zh-CN" altLang="en-US" sz="2000">
                    <a:latin typeface="宋体" panose="02010600030101010101" pitchFamily="2" charset="-122"/>
                    <a:ea typeface="宋体" panose="02010600030101010101" pitchFamily="2" charset="-122"/>
                    <a:cs typeface="宋体" panose="02010600030101010101" pitchFamily="2" charset="-122"/>
                  </a:rPr>
                  <a:t>特别地，</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Cambria Math" panose="02040503050406030204" pitchFamily="18" charset="0"/>
                          </a:rPr>
                          <m:t>𝛽</m:t>
                        </m:r>
                      </m:e>
                      <m:sup>
                        <m:r>
                          <a:rPr lang="en-US" altLang="zh-CN" sz="2000" i="1">
                            <a:latin typeface="Cambria Math" panose="02040503050406030204" pitchFamily="18" charset="0"/>
                            <a:ea typeface="宋体" panose="02010600030101010101" pitchFamily="2" charset="-122"/>
                            <a:cs typeface="Cambria Math" panose="02040503050406030204" pitchFamily="18" charset="0"/>
                          </a:rPr>
                          <m:t>2</m:t>
                        </m:r>
                      </m:sup>
                    </m:sSup>
                  </m:oMath>
                </a14:m>
                <a:r>
                  <a:rPr lang="zh-CN" altLang="en-US" sz="2000">
                    <a:latin typeface="宋体" panose="02010600030101010101" pitchFamily="2" charset="-122"/>
                    <a:ea typeface="宋体" panose="02010600030101010101" pitchFamily="2" charset="-122"/>
                    <a:cs typeface="宋体" panose="02010600030101010101" pitchFamily="2" charset="-122"/>
                  </a:rPr>
                  <a:t>=1和 </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000" i="1">
                            <a:latin typeface="Cambria Math" panose="02040503050406030204" pitchFamily="18" charset="0"/>
                            <a:ea typeface="宋体" panose="02010600030101010101" pitchFamily="2" charset="-122"/>
                            <a:cs typeface="Cambria Math" panose="02040503050406030204" pitchFamily="18" charset="0"/>
                          </a:rPr>
                          <m:t>𝜁</m:t>
                        </m:r>
                      </m:e>
                      <m:sup>
                        <m:r>
                          <a:rPr lang="en-US" altLang="zh-CN" sz="2000" i="1">
                            <a:latin typeface="Cambria Math" panose="02040503050406030204" pitchFamily="18" charset="0"/>
                            <a:ea typeface="宋体" panose="02010600030101010101" pitchFamily="2" charset="-122"/>
                            <a:cs typeface="Cambria Math" panose="02040503050406030204" pitchFamily="18" charset="0"/>
                          </a:rPr>
                          <m:t>2</m:t>
                        </m:r>
                      </m:sup>
                    </m:sSup>
                  </m:oMath>
                </a14:m>
                <a:r>
                  <a:rPr lang="zh-CN" altLang="en-US" sz="2000">
                    <a:latin typeface="宋体" panose="02010600030101010101" pitchFamily="2" charset="-122"/>
                    <a:ea typeface="宋体" panose="02010600030101010101" pitchFamily="2" charset="-122"/>
                    <a:cs typeface="宋体" panose="02010600030101010101" pitchFamily="2" charset="-122"/>
                  </a:rPr>
                  <a:t> = 0 表示所有局部函数相同的独立同分布情况</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965200" y="1519555"/>
                <a:ext cx="9884410" cy="4665980"/>
              </a:xfrm>
              <a:prstGeom prst="rect">
                <a:avLst/>
              </a:prstGeom>
              <a:blipFill rotWithShape="1">
                <a:blip r:embed="rId2"/>
                <a:stretch>
                  <a:fillRect/>
                </a:stretch>
              </a:blipFill>
            </p:spPr>
            <p:txBody>
              <a:bodyPr/>
              <a:lstStyle/>
              <a:p>
                <a:r>
                  <a:rPr lang="zh-CN" altLang="en-US">
                    <a:noFill/>
                  </a:rPr>
                  <a:t> </a:t>
                </a:r>
              </a:p>
            </p:txBody>
          </p:sp>
        </mc:Fallback>
      </mc:AlternateContent>
      <p:pic>
        <p:nvPicPr>
          <p:cNvPr id="6" name="图片 5"/>
          <p:cNvPicPr>
            <a:picLocks noChangeAspect="1"/>
          </p:cNvPicPr>
          <p:nvPr>
            <p:custDataLst>
              <p:tags r:id="rId3"/>
            </p:custDataLst>
          </p:nvPr>
        </p:nvPicPr>
        <p:blipFill>
          <a:blip r:embed="rId4"/>
          <a:stretch>
            <a:fillRect/>
          </a:stretch>
        </p:blipFill>
        <p:spPr>
          <a:xfrm>
            <a:off x="2584450" y="2244725"/>
            <a:ext cx="6553200" cy="65722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2921635" y="4051935"/>
            <a:ext cx="5972175" cy="940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965200" y="1519555"/>
            <a:ext cx="9884410" cy="4665980"/>
          </a:xfrm>
          <a:prstGeom prst="rect">
            <a:avLst/>
          </a:prstGeom>
          <a:noFill/>
        </p:spPr>
        <p:txBody>
          <a:bodyPr wrap="square" rtlCol="0" anchor="t">
            <a:noAutofit/>
          </a:bodyPr>
          <a:p>
            <a:r>
              <a:rPr lang="en-US" altLang="zh-CN" sz="2000">
                <a:latin typeface="宋体" panose="02010600030101010101" pitchFamily="2" charset="-122"/>
                <a:ea typeface="宋体" panose="02010600030101010101" pitchFamily="2" charset="-122"/>
                <a:cs typeface="宋体" panose="02010600030101010101" pitchFamily="2" charset="-122"/>
              </a:rPr>
              <a:t>为了分析稀疏模型局部训练的特性，还采用了稀疏化相关文献中关于掩模引起的误差的常见假设</a:t>
            </a:r>
            <a:endParaRPr lang="en-US" altLang="zh-CN" sz="2000">
              <a:latin typeface="宋体" panose="02010600030101010101" pitchFamily="2" charset="-122"/>
              <a:ea typeface="宋体" panose="02010600030101010101" pitchFamily="2" charset="-122"/>
              <a:cs typeface="宋体" panose="02010600030101010101" pitchFamily="2" charset="-122"/>
            </a:endParaRPr>
          </a:p>
          <a:p>
            <a:endParaRPr lang="en-US" altLang="zh-CN"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掩模引起的</a:t>
            </a:r>
            <a:r>
              <a:rPr lang="zh-CN" altLang="en-US" sz="2000">
                <a:latin typeface="宋体" panose="02010600030101010101" pitchFamily="2" charset="-122"/>
                <a:ea typeface="宋体" panose="02010600030101010101" pitchFamily="2" charset="-122"/>
                <a:cs typeface="宋体" panose="02010600030101010101" pitchFamily="2" charset="-122"/>
              </a:rPr>
              <a:t>误差：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sym typeface="+mn-ea"/>
              </a:rPr>
              <a:t>为了分析分布式稀疏学习的影响，假设</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局部训练的稀疏结构之间的相似性</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相似性保持：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sym typeface="+mn-ea"/>
              </a:rPr>
              <a:t>目的是确保模型的稀疏化操作不会引入太大的梯度差异，从而有助于维持模型的稳定性和可收敛性</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3164840" y="2663825"/>
            <a:ext cx="4276725" cy="50482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2602230" y="4257675"/>
            <a:ext cx="481965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2638425" cy="368300"/>
          </a:xfrm>
          <a:prstGeom prst="rect">
            <a:avLst/>
          </a:prstGeom>
          <a:noFill/>
        </p:spPr>
        <p:txBody>
          <a:bodyPr wrap="square" rtlCol="0">
            <a:spAutoFit/>
          </a:bodyPr>
          <a:p>
            <a:r>
              <a:rPr lang="en-US" altLang="zh-CN">
                <a:sym typeface="+mn-ea"/>
              </a:rPr>
              <a:t>引理1</a:t>
            </a:r>
            <a:r>
              <a:rPr lang="zh-CN" altLang="en-US">
                <a:sym typeface="+mn-ea"/>
              </a:rPr>
              <a:t>：</a:t>
            </a:r>
            <a:r>
              <a:rPr lang="en-US" altLang="zh-CN"/>
              <a:t>稀疏化下降引理</a:t>
            </a:r>
            <a:endParaRPr lang="zh-CN" altLang="en-US"/>
          </a:p>
        </p:txBody>
      </p:sp>
      <p:pic>
        <p:nvPicPr>
          <p:cNvPr id="7" name="图片 6"/>
          <p:cNvPicPr>
            <a:picLocks noChangeAspect="1"/>
          </p:cNvPicPr>
          <p:nvPr>
            <p:custDataLst>
              <p:tags r:id="rId6"/>
            </p:custDataLst>
          </p:nvPr>
        </p:nvPicPr>
        <p:blipFill>
          <a:blip r:embed="rId7"/>
          <a:stretch>
            <a:fillRect/>
          </a:stretch>
        </p:blipFill>
        <p:spPr>
          <a:xfrm>
            <a:off x="2704465" y="3757930"/>
            <a:ext cx="5657850" cy="1638300"/>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6987540" y="2499995"/>
            <a:ext cx="3067050" cy="457200"/>
          </a:xfrm>
          <a:prstGeom prst="rect">
            <a:avLst/>
          </a:prstGeom>
        </p:spPr>
      </p:pic>
      <p:sp>
        <p:nvSpPr>
          <p:cNvPr id="9" name="文本框 8"/>
          <p:cNvSpPr txBox="1"/>
          <p:nvPr/>
        </p:nvSpPr>
        <p:spPr>
          <a:xfrm>
            <a:off x="1878330" y="2212340"/>
            <a:ext cx="9517380" cy="645160"/>
          </a:xfrm>
          <a:prstGeom prst="rect">
            <a:avLst/>
          </a:prstGeom>
          <a:noFill/>
        </p:spPr>
        <p:txBody>
          <a:bodyPr wrap="square" rtlCol="0" anchor="t">
            <a:spAutoFit/>
          </a:bodyPr>
          <a:p>
            <a:r>
              <a:rPr lang="zh-CN" altLang="en-US"/>
              <a:t>在上述关于函数光滑性、无偏梯度和有界方差以及稀疏性的假设下；如果学习率 η 满足 η ≤ τ/(6L)，在每一个局部步骤之后，局部目标值将减少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1333500" cy="368300"/>
          </a:xfrm>
          <a:prstGeom prst="rect">
            <a:avLst/>
          </a:prstGeom>
          <a:noFill/>
        </p:spPr>
        <p:txBody>
          <a:bodyPr wrap="square" rtlCol="0">
            <a:spAutoFit/>
          </a:bodyPr>
          <a:p>
            <a:r>
              <a:rPr lang="en-US" altLang="zh-CN"/>
              <a:t>全局收敛性</a:t>
            </a:r>
            <a:endParaRPr lang="en-US" altLang="zh-CN"/>
          </a:p>
        </p:txBody>
      </p:sp>
      <p:sp>
        <p:nvSpPr>
          <p:cNvPr id="9" name="文本框 8"/>
          <p:cNvSpPr txBox="1"/>
          <p:nvPr/>
        </p:nvSpPr>
        <p:spPr>
          <a:xfrm>
            <a:off x="1878330" y="2212340"/>
            <a:ext cx="4431665" cy="368300"/>
          </a:xfrm>
          <a:prstGeom prst="rect">
            <a:avLst/>
          </a:prstGeom>
          <a:noFill/>
        </p:spPr>
        <p:txBody>
          <a:bodyPr wrap="square" rtlCol="0" anchor="t">
            <a:spAutoFit/>
          </a:bodyPr>
          <a:p>
            <a:r>
              <a:rPr lang="zh-CN" altLang="en-US"/>
              <a:t>在可靠通信下，全局模型由以下规则更新</a:t>
            </a:r>
            <a:endParaRPr lang="zh-CN" altLang="en-US"/>
          </a:p>
        </p:txBody>
      </p:sp>
      <p:pic>
        <p:nvPicPr>
          <p:cNvPr id="3" name="图片 2"/>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1878330" y="2657475"/>
            <a:ext cx="5596890" cy="996950"/>
          </a:xfrm>
          <a:prstGeom prst="rect">
            <a:avLst/>
          </a:prstGeom>
        </p:spPr>
      </p:pic>
      <p:sp>
        <p:nvSpPr>
          <p:cNvPr id="4" name="文本框 3"/>
          <p:cNvSpPr txBox="1"/>
          <p:nvPr/>
        </p:nvSpPr>
        <p:spPr>
          <a:xfrm>
            <a:off x="2022475" y="3812540"/>
            <a:ext cx="9171940" cy="645160"/>
          </a:xfrm>
          <a:prstGeom prst="rect">
            <a:avLst/>
          </a:prstGeom>
          <a:noFill/>
        </p:spPr>
        <p:txBody>
          <a:bodyPr wrap="square" rtlCol="0" anchor="t">
            <a:spAutoFit/>
          </a:bodyPr>
          <a:p>
            <a:r>
              <a:rPr lang="zh-CN" altLang="en-US"/>
              <a:t>为了解决通信不可靠带来的问题，提出了一种基于稀疏模型相似度的全局模型更新补偿方法。因此，全局模型更新的期望可以写为：</a:t>
            </a:r>
            <a:endParaRPr lang="zh-CN" altLang="en-US"/>
          </a:p>
        </p:txBody>
      </p:sp>
      <p:pic>
        <p:nvPicPr>
          <p:cNvPr id="10" name="图片 9"/>
          <p:cNvPicPr>
            <a:picLocks noChangeAspect="1"/>
          </p:cNvPicPr>
          <p:nvPr>
            <p:custDataLst>
              <p:tags r:id="rId8"/>
            </p:custDataLst>
          </p:nvPr>
        </p:nvPicPr>
        <p:blipFill>
          <a:blip r:embed="rId9"/>
          <a:stretch>
            <a:fillRect/>
          </a:stretch>
        </p:blipFill>
        <p:spPr>
          <a:xfrm>
            <a:off x="2093595" y="4760595"/>
            <a:ext cx="6603365" cy="1005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4143375" y="2289175"/>
            <a:ext cx="4064000" cy="368300"/>
          </a:xfrm>
          <a:prstGeom prst="rect">
            <a:avLst/>
          </a:prstGeom>
          <a:noFill/>
        </p:spPr>
        <p:txBody>
          <a:bodyPr wrap="square" rtlCol="0">
            <a:spAutoFit/>
          </a:bodyPr>
          <a:p>
            <a:endParaRPr lang="zh-CN" altLang="en-US"/>
          </a:p>
        </p:txBody>
      </p:sp>
      <p:grpSp>
        <p:nvGrpSpPr>
          <p:cNvPr id="25" name="组合 24"/>
          <p:cNvGrpSpPr/>
          <p:nvPr/>
        </p:nvGrpSpPr>
        <p:grpSpPr>
          <a:xfrm>
            <a:off x="1160780" y="1462952"/>
            <a:ext cx="608466" cy="608466"/>
            <a:chOff x="3785688" y="5868541"/>
            <a:chExt cx="608466" cy="608466"/>
          </a:xfrm>
        </p:grpSpPr>
        <p:sp>
          <p:nvSpPr>
            <p:cNvPr id="26" name="任意多边形: 形状 106"/>
            <p:cNvSpPr/>
            <p:nvPr>
              <p:custDataLst>
                <p:tags r:id="rId2"/>
              </p:custDataLst>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custDataLst>
                <p:tags r:id="rId3"/>
              </p:custDataLst>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custDataLst>
                <p:tags r:id="rId4"/>
              </p:custDataLst>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custDataLst>
              <p:tags r:id="rId5"/>
            </p:custDataLst>
          </p:nvPr>
        </p:nvSpPr>
        <p:spPr>
          <a:xfrm>
            <a:off x="1878330" y="1595120"/>
            <a:ext cx="1333500" cy="368300"/>
          </a:xfrm>
          <a:prstGeom prst="rect">
            <a:avLst/>
          </a:prstGeom>
          <a:noFill/>
        </p:spPr>
        <p:txBody>
          <a:bodyPr wrap="square" rtlCol="0">
            <a:spAutoFit/>
          </a:bodyPr>
          <a:p>
            <a:r>
              <a:rPr lang="en-US" altLang="zh-CN"/>
              <a:t>全局收敛性</a:t>
            </a:r>
            <a:endParaRPr lang="en-US" altLang="zh-CN"/>
          </a:p>
        </p:txBody>
      </p:sp>
      <p:sp>
        <p:nvSpPr>
          <p:cNvPr id="9" name="文本框 8"/>
          <p:cNvSpPr txBox="1"/>
          <p:nvPr/>
        </p:nvSpPr>
        <p:spPr>
          <a:xfrm>
            <a:off x="1878330" y="2212340"/>
            <a:ext cx="4431665" cy="368300"/>
          </a:xfrm>
          <a:prstGeom prst="rect">
            <a:avLst/>
          </a:prstGeom>
          <a:noFill/>
        </p:spPr>
        <p:txBody>
          <a:bodyPr wrap="square" rtlCol="0" anchor="t">
            <a:spAutoFit/>
          </a:bodyPr>
          <a:p>
            <a:r>
              <a:rPr lang="zh-CN" altLang="en-US"/>
              <a:t>根据平滑假设</a:t>
            </a:r>
            <a:endParaRPr lang="zh-CN" altLang="en-US"/>
          </a:p>
        </p:txBody>
      </p:sp>
      <p:pic>
        <p:nvPicPr>
          <p:cNvPr id="7" name="图片 6"/>
          <p:cNvPicPr>
            <a:picLocks noChangeAspect="1"/>
          </p:cNvPicPr>
          <p:nvPr>
            <p:custDataLst>
              <p:tags r:id="rId6"/>
            </p:custDataLst>
          </p:nvPr>
        </p:nvPicPr>
        <p:blipFill>
          <a:blip r:embed="rId7"/>
          <a:stretch>
            <a:fillRect/>
          </a:stretch>
        </p:blipFill>
        <p:spPr>
          <a:xfrm>
            <a:off x="1878330" y="2580640"/>
            <a:ext cx="5743575" cy="2640330"/>
          </a:xfrm>
          <a:prstGeom prst="rect">
            <a:avLst/>
          </a:prstGeom>
        </p:spPr>
      </p:pic>
      <p:sp>
        <p:nvSpPr>
          <p:cNvPr id="8" name="文本框 7"/>
          <p:cNvSpPr txBox="1"/>
          <p:nvPr/>
        </p:nvSpPr>
        <p:spPr>
          <a:xfrm>
            <a:off x="1878330" y="5375275"/>
            <a:ext cx="6096000" cy="645160"/>
          </a:xfrm>
          <a:prstGeom prst="rect">
            <a:avLst/>
          </a:prstGeom>
          <a:noFill/>
        </p:spPr>
        <p:txBody>
          <a:bodyPr wrap="square" rtlCol="0" anchor="t">
            <a:spAutoFit/>
          </a:bodyPr>
          <a:p>
            <a:r>
              <a:rPr lang="zh-CN" altLang="en-US"/>
              <a:t>基于上述结果，下面的引理2和引理3为通过限制(13)中的T1和T2项来分析更新规则(11)的收敛性提供了里程碑。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Theoretical Analysis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custDataLst>
              <p:tags r:id="rId2"/>
            </p:custDataLst>
          </p:nvPr>
        </p:nvPicPr>
        <p:blipFill>
          <a:blip r:embed="rId3"/>
          <a:stretch>
            <a:fillRect/>
          </a:stretch>
        </p:blipFill>
        <p:spPr>
          <a:xfrm>
            <a:off x="1305560" y="2275205"/>
            <a:ext cx="5619750" cy="62865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1305560" y="3899535"/>
            <a:ext cx="6286500" cy="2286000"/>
          </a:xfrm>
          <a:prstGeom prst="rect">
            <a:avLst/>
          </a:prstGeom>
        </p:spPr>
      </p:pic>
      <p:sp>
        <p:nvSpPr>
          <p:cNvPr id="4" name="文本框 3"/>
          <p:cNvSpPr txBox="1"/>
          <p:nvPr/>
        </p:nvSpPr>
        <p:spPr>
          <a:xfrm>
            <a:off x="1305560" y="1403350"/>
            <a:ext cx="9514205" cy="645160"/>
          </a:xfrm>
          <a:prstGeom prst="rect">
            <a:avLst/>
          </a:prstGeom>
          <a:noFill/>
        </p:spPr>
        <p:txBody>
          <a:bodyPr wrap="square" rtlCol="0" anchor="t">
            <a:spAutoFit/>
          </a:bodyPr>
          <a:p>
            <a:r>
              <a:rPr lang="zh-CN" altLang="en-US"/>
              <a:t>提供了一个关于算法收敛性的界限。这个引理说明，如果一些条件成立，那么算法的目标函数值将在每次迭代中减小，从而达到收敛</a:t>
            </a:r>
            <a:endParaRPr lang="zh-CN" altLang="en-US"/>
          </a:p>
        </p:txBody>
      </p:sp>
      <p:sp>
        <p:nvSpPr>
          <p:cNvPr id="5" name="文本框 4"/>
          <p:cNvSpPr txBox="1"/>
          <p:nvPr/>
        </p:nvSpPr>
        <p:spPr>
          <a:xfrm>
            <a:off x="1305560" y="3106420"/>
            <a:ext cx="9514205" cy="645160"/>
          </a:xfrm>
          <a:prstGeom prst="rect">
            <a:avLst/>
          </a:prstGeom>
          <a:noFill/>
        </p:spPr>
        <p:txBody>
          <a:bodyPr wrap="square" rtlCol="0" anchor="t">
            <a:spAutoFit/>
          </a:bodyPr>
          <a:p>
            <a:r>
              <a:rPr lang="zh-CN" altLang="en-US"/>
              <a:t>提供了一个关于梯度计算的界限。这个引理说明，算法计算的梯度与理论上的梯度之间的差异是有界的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6" name="图片 5"/>
          <p:cNvPicPr>
            <a:picLocks noChangeAspect="1"/>
          </p:cNvPicPr>
          <p:nvPr/>
        </p:nvPicPr>
        <p:blipFill>
          <a:blip r:embed="rId2"/>
          <a:stretch>
            <a:fillRect/>
          </a:stretch>
        </p:blipFill>
        <p:spPr>
          <a:xfrm>
            <a:off x="1028065" y="2730500"/>
            <a:ext cx="6286500" cy="2495550"/>
          </a:xfrm>
          <a:prstGeom prst="rect">
            <a:avLst/>
          </a:prstGeom>
        </p:spPr>
      </p:pic>
      <p:sp>
        <p:nvSpPr>
          <p:cNvPr id="7" name="文本框 6"/>
          <p:cNvSpPr txBox="1"/>
          <p:nvPr/>
        </p:nvSpPr>
        <p:spPr>
          <a:xfrm>
            <a:off x="1028065" y="1401445"/>
            <a:ext cx="6096000" cy="645160"/>
          </a:xfrm>
          <a:prstGeom prst="rect">
            <a:avLst/>
          </a:prstGeom>
          <a:noFill/>
        </p:spPr>
        <p:txBody>
          <a:bodyPr wrap="square" rtlCol="0" anchor="t">
            <a:spAutoFit/>
          </a:bodyPr>
          <a:p>
            <a:r>
              <a:rPr lang="zh-CN" altLang="en-US"/>
              <a:t>定理</a:t>
            </a:r>
            <a:r>
              <a:rPr lang="en-US" altLang="zh-CN"/>
              <a:t>1</a:t>
            </a:r>
            <a:r>
              <a:rPr lang="zh-CN" altLang="en-US"/>
              <a:t>表明基于引理2和引理3的具有不可靠通信的所提出的方法的全局收敛性质。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851535" y="1995170"/>
            <a:ext cx="4879340" cy="1923415"/>
          </a:xfrm>
          <a:prstGeom prst="rect">
            <a:avLst/>
          </a:prstGeom>
        </p:spPr>
      </p:pic>
      <p:pic>
        <p:nvPicPr>
          <p:cNvPr id="4" name="图片 3"/>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3777615" y="4331970"/>
            <a:ext cx="4623435" cy="1853565"/>
          </a:xfrm>
          <a:prstGeom prst="rect">
            <a:avLst/>
          </a:prstGeom>
        </p:spPr>
      </p:pic>
      <p:pic>
        <p:nvPicPr>
          <p:cNvPr id="8" name="图片 7"/>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6096000" y="1998980"/>
            <a:ext cx="5095875" cy="1919605"/>
          </a:xfrm>
          <a:prstGeom prst="rect">
            <a:avLst/>
          </a:prstGeom>
        </p:spPr>
      </p:pic>
      <p:sp>
        <p:nvSpPr>
          <p:cNvPr id="9" name="文本框 8"/>
          <p:cNvSpPr txBox="1"/>
          <p:nvPr/>
        </p:nvSpPr>
        <p:spPr>
          <a:xfrm>
            <a:off x="1259205" y="1495425"/>
            <a:ext cx="7014845" cy="368300"/>
          </a:xfrm>
          <a:prstGeom prst="rect">
            <a:avLst/>
          </a:prstGeom>
          <a:noFill/>
        </p:spPr>
        <p:txBody>
          <a:bodyPr wrap="square" rtlCol="0">
            <a:spAutoFit/>
          </a:bodyPr>
          <a:p>
            <a:r>
              <a:rPr lang="zh-CN" altLang="en-US"/>
              <a:t>比较了SAFARI的性能与三个代表性的神经网络修剪算法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626870"/>
            <a:ext cx="4064000" cy="368300"/>
          </a:xfrm>
          <a:prstGeom prst="rect">
            <a:avLst/>
          </a:prstGeom>
          <a:noFill/>
        </p:spPr>
        <p:txBody>
          <a:bodyPr wrap="square" rtlCol="0">
            <a:spAutoFit/>
          </a:bodyPr>
          <a:p>
            <a:r>
              <a:rPr lang="zh-CN" altLang="en-US"/>
              <a:t>基于相似性的补偿方案的有效性</a:t>
            </a:r>
            <a:endParaRPr lang="zh-CN" altLang="en-US"/>
          </a:p>
        </p:txBody>
      </p:sp>
      <p:pic>
        <p:nvPicPr>
          <p:cNvPr id="5" name="图片 4"/>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3322320" y="1931035"/>
            <a:ext cx="5086350" cy="3943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5178425" cy="368300"/>
          </a:xfrm>
          <a:prstGeom prst="rect">
            <a:avLst/>
          </a:prstGeom>
          <a:noFill/>
        </p:spPr>
        <p:txBody>
          <a:bodyPr wrap="square" rtlCol="0">
            <a:spAutoFit/>
          </a:bodyPr>
          <a:p>
            <a:r>
              <a:rPr lang="zh-CN" altLang="en-US"/>
              <a:t>稳定性评价：成功传输概率 P 和稀疏度 α</a:t>
            </a:r>
            <a:endParaRPr lang="zh-CN" altLang="en-US"/>
          </a:p>
        </p:txBody>
      </p:sp>
      <p:pic>
        <p:nvPicPr>
          <p:cNvPr id="6" name="图片 5"/>
          <p:cNvPicPr>
            <a:picLocks noChangeAspect="1"/>
          </p:cNvPicPr>
          <p:nvPr>
            <p:custDataLst>
              <p:tags r:id="rId2"/>
            </p:custDataLst>
          </p:nvPr>
        </p:nvPicPr>
        <p:blipFill>
          <a:blip r:embed="rId3"/>
          <a:stretch>
            <a:fillRect/>
          </a:stretch>
        </p:blipFill>
        <p:spPr>
          <a:xfrm>
            <a:off x="1709420" y="2347595"/>
            <a:ext cx="8636000" cy="3604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Abstract</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文本框 23"/>
          <p:cNvSpPr txBox="1"/>
          <p:nvPr/>
        </p:nvSpPr>
        <p:spPr>
          <a:xfrm>
            <a:off x="831215" y="1670050"/>
            <a:ext cx="4606290" cy="3784600"/>
          </a:xfrm>
          <a:prstGeom prst="rect">
            <a:avLst/>
          </a:prstGeom>
          <a:noFill/>
        </p:spPr>
        <p:txBody>
          <a:bodyPr wrap="square" rtlCol="0">
            <a:spAutoFit/>
          </a:bodyPr>
          <a:lstStyle/>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稀疏性联邦学习框架（</a:t>
            </a:r>
            <a:r>
              <a:rPr lang="en-US" altLang="zh-CN" sz="2000" b="0" i="0" dirty="0">
                <a:effectLst/>
                <a:latin typeface="宋体" panose="02010600030101010101" pitchFamily="2" charset="-122"/>
                <a:ea typeface="宋体" panose="02010600030101010101" pitchFamily="2" charset="-122"/>
              </a:rPr>
              <a:t>SAFARI</a:t>
            </a:r>
            <a:r>
              <a:rPr lang="zh-CN" altLang="en-US" sz="2000" b="0" i="0" dirty="0">
                <a:effectLst/>
                <a:latin typeface="宋体" panose="02010600030101010101" pitchFamily="2" charset="-122"/>
                <a:ea typeface="宋体" panose="02010600030101010101" pitchFamily="2" charset="-122"/>
              </a:rPr>
              <a:t>）：</a:t>
            </a:r>
            <a:r>
              <a:rPr sz="2000" b="0" i="0" dirty="0">
                <a:effectLst/>
                <a:latin typeface="宋体" panose="02010600030101010101" pitchFamily="2" charset="-122"/>
                <a:ea typeface="宋体" panose="02010600030101010101" pitchFamily="2" charset="-122"/>
              </a:rPr>
              <a:t>一种稀疏启用的</a:t>
            </a:r>
            <a:r>
              <a:rPr lang="zh-CN" sz="2000" b="0" i="0" dirty="0">
                <a:effectLst/>
                <a:latin typeface="宋体" panose="02010600030101010101" pitchFamily="2" charset="-122"/>
                <a:ea typeface="宋体" panose="02010600030101010101" pitchFamily="2" charset="-122"/>
              </a:rPr>
              <a:t>联邦学习</a:t>
            </a:r>
            <a:r>
              <a:rPr sz="2000" b="0" i="0" dirty="0">
                <a:effectLst/>
                <a:latin typeface="宋体" panose="02010600030101010101" pitchFamily="2" charset="-122"/>
                <a:ea typeface="宋体" panose="02010600030101010101" pitchFamily="2" charset="-122"/>
              </a:rPr>
              <a:t>框架，旨在提高通信效率和减小偏差。</a:t>
            </a:r>
            <a:endParaRPr lang="zh-CN" altLang="en-US" sz="2000" b="0" i="0" dirty="0">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b="1" i="0" dirty="0">
                <a:effectLst/>
                <a:latin typeface="宋体" panose="02010600030101010101" pitchFamily="2" charset="-122"/>
                <a:ea typeface="宋体" panose="02010600030101010101" pitchFamily="2" charset="-122"/>
              </a:rPr>
              <a:t>稀疏学习</a:t>
            </a:r>
            <a:r>
              <a:rPr lang="zh-CN" altLang="en-US" sz="2000" b="0" i="0" dirty="0">
                <a:effectLst/>
                <a:latin typeface="宋体" panose="02010600030101010101" pitchFamily="2" charset="-122"/>
                <a:ea typeface="宋体" panose="02010600030101010101" pitchFamily="2" charset="-122"/>
              </a:rPr>
              <a:t>：采用稀疏学习技术，将其应用于本地客户端，以减轻通信开销</a:t>
            </a:r>
            <a:endParaRPr lang="zh-CN" altLang="en-US" sz="2000" b="0" i="0" dirty="0">
              <a:effectLst/>
              <a:latin typeface="宋体" panose="02010600030101010101" pitchFamily="2" charset="-122"/>
              <a:ea typeface="宋体" panose="02010600030101010101" pitchFamily="2" charset="-122"/>
            </a:endParaRPr>
          </a:p>
          <a:p>
            <a:pPr marL="0" lvl="2" indent="-285750" defTabSz="0" fontAlgn="auto">
              <a:lnSpc>
                <a:spcPct val="150000"/>
              </a:lnSpc>
              <a:spcBef>
                <a:spcPts val="0"/>
              </a:spcBef>
              <a:buClr>
                <a:schemeClr val="accent6">
                  <a:lumMod val="75000"/>
                </a:schemeClr>
              </a:buClr>
              <a:buSzPct val="110000"/>
              <a:buFont typeface="Wingdings" panose="05000000000000000000" pitchFamily="2" charset="2"/>
              <a:buChar char="v"/>
            </a:pPr>
            <a:r>
              <a:rPr lang="zh-CN" altLang="en-US" sz="2000" b="1" i="0" dirty="0">
                <a:effectLst/>
                <a:latin typeface="宋体" panose="02010600030101010101" pitchFamily="2" charset="-122"/>
                <a:ea typeface="宋体" panose="02010600030101010101" pitchFamily="2" charset="-122"/>
              </a:rPr>
              <a:t>相似性补偿</a:t>
            </a:r>
            <a:r>
              <a:rPr lang="zh-CN" altLang="en-US" sz="2000" b="0" i="0" dirty="0">
                <a:effectLst/>
                <a:latin typeface="宋体" panose="02010600030101010101" pitchFamily="2" charset="-122"/>
                <a:ea typeface="宋体" panose="02010600030101010101" pitchFamily="2" charset="-122"/>
              </a:rPr>
              <a:t>：</a:t>
            </a:r>
            <a:r>
              <a:rPr lang="zh-CN" altLang="en-US" sz="2000" b="0" i="0" dirty="0">
                <a:effectLst/>
                <a:latin typeface="宋体" panose="02010600030101010101" pitchFamily="2" charset="-122"/>
                <a:ea typeface="宋体" panose="02010600030101010101" pitchFamily="2" charset="-122"/>
              </a:rPr>
              <a:t>为了解决不可靠通信，SAFARI提出了一种基于相似性的补偿方法，用于提供丢失的模型更新的替代</a:t>
            </a:r>
            <a:endParaRPr lang="zh-CN" altLang="en-US" sz="2000" b="0" i="0" dirty="0">
              <a:effectLst/>
              <a:latin typeface="宋体" panose="02010600030101010101" pitchFamily="2" charset="-122"/>
              <a:ea typeface="宋体" panose="02010600030101010101" pitchFamily="2" charset="-122"/>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5436870" y="2141220"/>
            <a:ext cx="5584825" cy="2761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5178425" cy="368300"/>
          </a:xfrm>
          <a:prstGeom prst="rect">
            <a:avLst/>
          </a:prstGeom>
          <a:noFill/>
        </p:spPr>
        <p:txBody>
          <a:bodyPr wrap="square" rtlCol="0">
            <a:spAutoFit/>
          </a:bodyPr>
          <a:p>
            <a:r>
              <a:rPr lang="zh-CN" altLang="en-US"/>
              <a:t>稳定性评价：成功传输概率 P 和稀疏度 α</a:t>
            </a:r>
            <a:endParaRPr lang="zh-CN" altLang="en-US"/>
          </a:p>
        </p:txBody>
      </p:sp>
      <p:pic>
        <p:nvPicPr>
          <p:cNvPr id="4" name="图片 3"/>
          <p:cNvPicPr>
            <a:picLocks noChangeAspect="1"/>
          </p:cNvPicPr>
          <p:nvPr>
            <p:custDataLst>
              <p:tags r:id="rId2"/>
            </p:custDataLst>
          </p:nvPr>
        </p:nvPicPr>
        <p:blipFill>
          <a:blip r:embed="rId3"/>
          <a:stretch>
            <a:fillRect/>
          </a:stretch>
        </p:blipFill>
        <p:spPr>
          <a:xfrm>
            <a:off x="1155065" y="1945005"/>
            <a:ext cx="9881870" cy="3822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1259205" y="1361440"/>
            <a:ext cx="5178425" cy="368300"/>
          </a:xfrm>
          <a:prstGeom prst="rect">
            <a:avLst/>
          </a:prstGeom>
          <a:noFill/>
        </p:spPr>
        <p:txBody>
          <a:bodyPr wrap="square" rtlCol="0">
            <a:spAutoFit/>
          </a:bodyPr>
          <a:p>
            <a:r>
              <a:rPr lang="zh-CN" altLang="en-US"/>
              <a:t>稳定性评价：成功传输概率 P 和稀疏度 α</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1259205" y="2142490"/>
            <a:ext cx="9484995" cy="3642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23"/>
          <p:cNvSpPr/>
          <p:nvPr/>
        </p:nvSpPr>
        <p:spPr>
          <a:xfrm>
            <a:off x="758190" y="1543685"/>
            <a:ext cx="10511790" cy="2991485"/>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965200" y="1616710"/>
            <a:ext cx="10304780" cy="2903220"/>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solidFill>
                  <a:srgbClr val="C00000"/>
                </a:solidFill>
                <a:effectLst/>
                <a:latin typeface="宋体" panose="02010600030101010101" pitchFamily="2" charset="-122"/>
                <a:ea typeface="宋体" panose="02010600030101010101" pitchFamily="2" charset="-122"/>
              </a:rPr>
              <a:t>有限通信资源</a:t>
            </a:r>
            <a:endParaRPr lang="en-US" altLang="zh-CN" sz="2000" b="0" i="0" dirty="0">
              <a:solidFill>
                <a:srgbClr val="C00000"/>
              </a:solidFill>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梯度量化将每个实值梯度/模型元素映射到具有较低精度的有限位数。</a:t>
            </a:r>
            <a:endParaRPr lang="zh-CN" altLang="en-US" sz="2000" b="0" i="0" dirty="0">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sz="2000" dirty="0">
                <a:latin typeface="宋体" panose="02010600030101010101" pitchFamily="2" charset="-122"/>
                <a:ea typeface="宋体" panose="02010600030101010101" pitchFamily="2" charset="-122"/>
              </a:rPr>
              <a:t>稀疏化将具有大量非零元素的密集梯度/模型修剪为稀疏的梯度/模型</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42900" lvl="2" indent="-342900" defTabSz="0">
              <a:spcBef>
                <a:spcPct val="20000"/>
              </a:spcBef>
              <a:buClr>
                <a:schemeClr val="accent6">
                  <a:lumMod val="75000"/>
                </a:schemeClr>
              </a:buClr>
              <a:buSzPct val="110000"/>
              <a:buFont typeface="Arial" panose="020B0604020202020204" pitchFamily="34" charset="0"/>
              <a:buChar char="•"/>
            </a:pPr>
            <a:r>
              <a:rPr sz="2000" b="0" i="0" dirty="0">
                <a:latin typeface="宋体" panose="02010600030101010101" pitchFamily="2" charset="-122"/>
                <a:ea typeface="宋体" panose="02010600030101010101" pitchFamily="2" charset="-122"/>
              </a:rPr>
              <a:t>两种压缩技术联合使用</a:t>
            </a:r>
            <a:r>
              <a:rPr lang="en-US" sz="2000" b="0" i="0" dirty="0">
                <a:latin typeface="宋体" panose="02010600030101010101" pitchFamily="2" charset="-122"/>
                <a:ea typeface="宋体" panose="02010600030101010101" pitchFamily="2" charset="-122"/>
              </a:rPr>
              <a:t>:稀疏化通常是减少权重数量的第一步，以便进一步量化和传输</a:t>
            </a:r>
            <a:endParaRPr lang="en-US" sz="2000" b="0" i="0" dirty="0">
              <a:latin typeface="宋体" panose="02010600030101010101" pitchFamily="2" charset="-122"/>
              <a:ea typeface="宋体" panose="02010600030101010101" pitchFamily="2" charset="-122"/>
            </a:endParaRPr>
          </a:p>
          <a:p>
            <a:pPr marL="342900" lvl="2" indent="-342900" defTabSz="0">
              <a:spcBef>
                <a:spcPct val="20000"/>
              </a:spcBef>
              <a:buClr>
                <a:schemeClr val="accent6">
                  <a:lumMod val="75000"/>
                </a:schemeClr>
              </a:buClr>
              <a:buSzPct val="110000"/>
              <a:buFont typeface="Arial" panose="020B0604020202020204" pitchFamily="34" charset="0"/>
              <a:buChar char="•"/>
            </a:pPr>
            <a:r>
              <a:rPr lang="en-US" sz="2000" b="0" i="0" dirty="0">
                <a:latin typeface="宋体" panose="02010600030101010101" pitchFamily="2" charset="-122"/>
                <a:ea typeface="宋体" panose="02010600030101010101" pitchFamily="2" charset="-122"/>
              </a:rPr>
              <a:t>全连接层被稀疏层取代</a:t>
            </a:r>
            <a:r>
              <a:rPr lang="zh-CN" altLang="en-US" sz="2000" b="0" i="0" dirty="0">
                <a:latin typeface="宋体" panose="02010600030101010101" pitchFamily="2" charset="-122"/>
                <a:ea typeface="宋体" panose="02010600030101010101" pitchFamily="2" charset="-122"/>
              </a:rPr>
              <a:t>。</a:t>
            </a:r>
            <a:endParaRPr lang="zh-CN" altLang="en-US" sz="2000" b="0" i="0" dirty="0">
              <a:latin typeface="宋体" panose="02010600030101010101" pitchFamily="2" charset="-122"/>
              <a:ea typeface="宋体" panose="02010600030101010101" pitchFamily="2" charset="-122"/>
            </a:endParaRPr>
          </a:p>
          <a:p>
            <a:pPr marL="34290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latin typeface="宋体" panose="02010600030101010101" pitchFamily="2" charset="-122"/>
                <a:ea typeface="宋体" panose="02010600030101010101" pitchFamily="2" charset="-122"/>
              </a:rPr>
              <a:t>利用指数平滑梯度来识别模型层和权重，从而有效地减少了误差。</a:t>
            </a:r>
            <a:endParaRPr lang="zh-CN" altLang="en-US" sz="2000" b="0" i="0" dirty="0">
              <a:latin typeface="宋体" panose="02010600030101010101" pitchFamily="2" charset="-122"/>
              <a:ea typeface="宋体" panose="02010600030101010101" pitchFamily="2" charset="-122"/>
            </a:endParaRPr>
          </a:p>
          <a:p>
            <a:pPr marL="34290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latin typeface="宋体" panose="02010600030101010101" pitchFamily="2" charset="-122"/>
                <a:ea typeface="宋体" panose="02010600030101010101" pitchFamily="2" charset="-122"/>
              </a:rPr>
              <a:t>基于参数大小和不频繁梯度计算的稀疏拓扑的更新放松了稀疏模型和相应的稠密模型之间的大小关系的限制。</a:t>
            </a:r>
            <a:endParaRPr lang="en-US" sz="2000" b="0" i="0" dirty="0">
              <a:latin typeface="宋体" panose="02010600030101010101" pitchFamily="2" charset="-122"/>
              <a:ea typeface="宋体" panose="02010600030101010101" pitchFamily="2" charset="-122"/>
            </a:endParaRPr>
          </a:p>
        </p:txBody>
      </p:sp>
      <p:sp>
        <p:nvSpPr>
          <p:cNvPr id="2" name="文本框 1"/>
          <p:cNvSpPr txBox="1"/>
          <p:nvPr/>
        </p:nvSpPr>
        <p:spPr>
          <a:xfrm>
            <a:off x="833847" y="898399"/>
            <a:ext cx="10511606" cy="645160"/>
          </a:xfrm>
          <a:prstGeom prst="rect">
            <a:avLst/>
          </a:prstGeom>
          <a:noFill/>
        </p:spPr>
        <p:txBody>
          <a:bodyPr wrap="square" rtlCol="0">
            <a:spAutoFit/>
          </a:bodyPr>
          <a:lstStyle/>
          <a:p>
            <a:r>
              <a:rPr lang="zh-CN" altLang="en-US" b="0" i="0" dirty="0">
                <a:effectLst/>
                <a:latin typeface="-apple-system"/>
              </a:rPr>
              <a:t>随着移动的传感和计算设备的快速部署，人们对充分利用分布式计算资源以及在网络边缘生成的大量数据以进行有效学习的兴趣日益增长。</a:t>
            </a:r>
            <a:endParaRPr lang="zh-CN" altLang="en-US" b="0" i="0" dirty="0">
              <a:effectLst/>
              <a:latin typeface="-apple-system"/>
            </a:endParaRPr>
          </a:p>
        </p:txBody>
      </p:sp>
      <p:sp>
        <p:nvSpPr>
          <p:cNvPr id="5" name="圆角矩形 23"/>
          <p:cNvSpPr/>
          <p:nvPr>
            <p:custDataLst>
              <p:tags r:id="rId2"/>
            </p:custDataLst>
          </p:nvPr>
        </p:nvSpPr>
        <p:spPr>
          <a:xfrm>
            <a:off x="758190" y="4638040"/>
            <a:ext cx="10511790" cy="1828165"/>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600" b="1" dirty="0">
              <a:solidFill>
                <a:schemeClr val="tx1"/>
              </a:solidFill>
            </a:endParaRPr>
          </a:p>
        </p:txBody>
      </p:sp>
      <p:sp>
        <p:nvSpPr>
          <p:cNvPr id="6" name="文本框 5"/>
          <p:cNvSpPr txBox="1"/>
          <p:nvPr>
            <p:custDataLst>
              <p:tags r:id="rId3"/>
            </p:custDataLst>
          </p:nvPr>
        </p:nvSpPr>
        <p:spPr>
          <a:xfrm>
            <a:off x="965200" y="4829810"/>
            <a:ext cx="10304780" cy="1445260"/>
          </a:xfrm>
          <a:prstGeom prst="rect">
            <a:avLst/>
          </a:prstGeom>
          <a:noFill/>
        </p:spPr>
        <p:txBody>
          <a:bodyPr wrap="square" rtlCol="0">
            <a:no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solidFill>
                  <a:srgbClr val="C00000"/>
                </a:solidFill>
                <a:effectLst/>
                <a:latin typeface="宋体" panose="02010600030101010101" pitchFamily="2" charset="-122"/>
                <a:ea typeface="宋体" panose="02010600030101010101" pitchFamily="2" charset="-122"/>
              </a:rPr>
              <a:t>不可靠的通信和本地偏见</a:t>
            </a:r>
            <a:endParaRPr lang="zh-CN" altLang="en-US" sz="2000" b="0" i="0" dirty="0">
              <a:solidFill>
                <a:srgbClr val="C00000"/>
              </a:solidFill>
              <a:effectLst/>
              <a:latin typeface="宋体" panose="02010600030101010101" pitchFamily="2" charset="-122"/>
              <a:ea typeface="宋体" panose="02010600030101010101" pitchFamily="2" charset="-122"/>
            </a:endParaRPr>
          </a:p>
          <a:p>
            <a:pPr marL="5715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effectLst/>
                <a:latin typeface="宋体" panose="02010600030101010101" pitchFamily="2" charset="-122"/>
                <a:ea typeface="宋体" panose="02010600030101010101" pitchFamily="2" charset="-122"/>
              </a:rPr>
              <a:t>通过根据去中心化网络中通信链路的</a:t>
            </a:r>
            <a:r>
              <a:rPr lang="zh-CN" altLang="en-US" sz="2000" b="1" i="0" dirty="0">
                <a:effectLst/>
                <a:latin typeface="宋体" panose="02010600030101010101" pitchFamily="2" charset="-122"/>
                <a:ea typeface="宋体" panose="02010600030101010101" pitchFamily="2" charset="-122"/>
              </a:rPr>
              <a:t>链路可靠性矩阵</a:t>
            </a:r>
            <a:r>
              <a:rPr lang="zh-CN" altLang="en-US" sz="2000" b="0" i="0" dirty="0">
                <a:effectLst/>
                <a:latin typeface="宋体" panose="02010600030101010101" pitchFamily="2" charset="-122"/>
                <a:ea typeface="宋体" panose="02010600030101010101" pitchFamily="2" charset="-122"/>
              </a:rPr>
              <a:t>优化聚合权重来解决不可靠问题</a:t>
            </a:r>
            <a:endParaRPr lang="zh-CN" altLang="en-US" sz="2000" b="0" i="0" dirty="0">
              <a:effectLst/>
              <a:latin typeface="宋体" panose="02010600030101010101" pitchFamily="2" charset="-122"/>
              <a:ea typeface="宋体" panose="02010600030101010101" pitchFamily="2" charset="-122"/>
            </a:endParaRPr>
          </a:p>
          <a:p>
            <a:pPr marL="0" lvl="2" indent="-342900" defTabSz="0">
              <a:spcBef>
                <a:spcPct val="20000"/>
              </a:spcBef>
              <a:buClr>
                <a:schemeClr val="accent6">
                  <a:lumMod val="75000"/>
                </a:schemeClr>
              </a:buClr>
              <a:buSzPct val="110000"/>
              <a:buFont typeface="Arial" panose="020B0604020202020204" pitchFamily="34" charset="0"/>
              <a:buChar char="•"/>
            </a:pPr>
            <a:r>
              <a:rPr lang="zh-CN" altLang="en-US" sz="2000" b="0" i="0" dirty="0">
                <a:latin typeface="宋体" panose="02010600030101010101" pitchFamily="2" charset="-122"/>
                <a:ea typeface="宋体" panose="02010600030101010101" pitchFamily="2" charset="-122"/>
              </a:rPr>
              <a:t>漂移减少 SCAFFOLD和带有局部近似子求解器的 Inexact DANE等方法，并</a:t>
            </a:r>
            <a:r>
              <a:rPr lang="zh-CN" altLang="en-US" sz="2000" dirty="0">
                <a:latin typeface="宋体" panose="02010600030101010101" pitchFamily="2" charset="-122"/>
                <a:ea typeface="宋体" panose="02010600030101010101" pitchFamily="2" charset="-122"/>
                <a:sym typeface="+mn-ea"/>
              </a:rPr>
              <a:t>且</a:t>
            </a:r>
            <a:r>
              <a:rPr lang="en-US" altLang="zh-CN" sz="2000" dirty="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当局部目标的异质性足够小时，这些方法被证明是有效的</a:t>
            </a:r>
            <a:endParaRPr lang="zh-CN" altLang="en-US" sz="2000" b="0" i="0"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Arial" panose="020B0604020202020204" pitchFamily="34" charset="0"/>
              <a:buNone/>
            </a:pPr>
            <a:endParaRPr lang="zh-CN" altLang="en-US" sz="2000" b="0" i="0"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Arial" panose="020B0604020202020204" pitchFamily="34" charset="0"/>
              <a:buNone/>
            </a:pPr>
            <a:endParaRPr lang="en-US" sz="2000" b="0" i="0"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Arial" panose="020B0604020202020204" pitchFamily="34" charset="0"/>
              <a:buNone/>
            </a:pPr>
            <a:endParaRPr lang="en-US" sz="2000" b="0" i="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68350" y="1818640"/>
            <a:ext cx="10749915" cy="4661535"/>
          </a:xfrm>
          <a:prstGeom prst="rect">
            <a:avLst/>
          </a:prstGeom>
          <a:noFill/>
        </p:spPr>
        <p:txBody>
          <a:bodyPr wrap="square" rtlCol="0">
            <a:spAutoFit/>
          </a:bodyPr>
          <a:lstStyle/>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一种支持稀疏性的鲁棒联邦学习框架 SAFARI，以同时节省通信开销并应对联邦学习中不可靠的通信，其中</a:t>
            </a:r>
            <a:r>
              <a:rPr kumimoji="0" lang="zh-CN" altLang="en-US" sz="2000" b="1" i="0" u="none" strike="noStrike" cap="none" spc="0" normalizeH="0" baseline="0" dirty="0">
                <a:solidFill>
                  <a:prstClr val="black"/>
                </a:solidFill>
                <a:latin typeface="宋体" panose="02010600030101010101" pitchFamily="2" charset="-122"/>
                <a:ea typeface="宋体" panose="02010600030101010101" pitchFamily="2" charset="-122"/>
              </a:rPr>
              <a:t>稀疏算法用于传输模型压缩</a:t>
            </a: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，基于</a:t>
            </a:r>
            <a:r>
              <a:rPr kumimoji="0" lang="zh-CN" altLang="en-US" sz="2000" b="1" i="0" u="none" strike="noStrike" cap="none" spc="0" normalizeH="0" baseline="0" dirty="0">
                <a:solidFill>
                  <a:prstClr val="black"/>
                </a:solidFill>
                <a:latin typeface="宋体" panose="02010600030101010101" pitchFamily="2" charset="-122"/>
                <a:ea typeface="宋体" panose="02010600030101010101" pitchFamily="2" charset="-122"/>
              </a:rPr>
              <a:t>相似性的补偿方案用于减少偏差</a:t>
            </a: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a:t>
            </a: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zh-CN" altLang="en-US" sz="2000" b="1" i="0" u="none" strike="noStrike" cap="none" spc="0" normalizeH="0" baseline="0" dirty="0">
                <a:solidFill>
                  <a:prstClr val="black"/>
                </a:solidFill>
                <a:latin typeface="宋体" panose="02010600030101010101" pitchFamily="2" charset="-122"/>
                <a:ea typeface="宋体" panose="02010600030101010101" pitchFamily="2" charset="-122"/>
              </a:rPr>
              <a:t>理论上分析</a:t>
            </a: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了这种补偿对稀疏算法的影响，并证明在使用稀疏模型的情况下保留了相似性。并建立了全局收敛分析，并证明即使通信有限且不可靠，SAFARI 也可以通过完全可靠的通信实现与普通 FedAvg 相同的收敛率。</a:t>
            </a: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r>
              <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rPr>
              <a:t>CIFAR-10 数据集上的实验验证了我们的理论分析，SAFARI 在不可靠的通信下展示了快速稳定的收敛，并且在没有补偿的情况下优于基线</a:t>
            </a:r>
            <a:endParaRPr kumimoji="0" lang="zh-CN" altLang="en-US" sz="2000" b="0" i="0" u="none" strike="noStrike" cap="none" spc="0" normalizeH="0" baseline="0" dirty="0">
              <a:solidFill>
                <a:prstClr val="black"/>
              </a:solidFill>
              <a:latin typeface="宋体" panose="02010600030101010101" pitchFamily="2" charset="-122"/>
              <a:ea typeface="宋体" panose="02010600030101010101" pitchFamily="2" charset="-122"/>
            </a:endParaRPr>
          </a:p>
          <a:p>
            <a:pPr marL="57150" lvl="2" indent="-342900" defTabSz="0" fontAlgn="auto">
              <a:lnSpc>
                <a:spcPct val="150000"/>
              </a:lnSpc>
              <a:spcBef>
                <a:spcPts val="0"/>
              </a:spcBef>
              <a:buClr>
                <a:srgbClr val="70AD47">
                  <a:lumMod val="75000"/>
                </a:srgbClr>
              </a:buClr>
              <a:buSzPct val="110000"/>
              <a:buFont typeface="Wingdings" panose="05000000000000000000" pitchFamily="2" charset="2"/>
              <a:buChar char="Ø"/>
              <a:defRPr/>
            </a:pPr>
            <a:endParaRPr kumimoji="1" lang="zh-CN" altLang="en-US" dirty="0"/>
          </a:p>
        </p:txBody>
      </p:sp>
      <p:grpSp>
        <p:nvGrpSpPr>
          <p:cNvPr id="25" name="组合 24"/>
          <p:cNvGrpSpPr/>
          <p:nvPr/>
        </p:nvGrpSpPr>
        <p:grpSpPr>
          <a:xfrm>
            <a:off x="660400" y="1093382"/>
            <a:ext cx="608466" cy="608466"/>
            <a:chOff x="3785688" y="5868541"/>
            <a:chExt cx="608466" cy="608466"/>
          </a:xfrm>
        </p:grpSpPr>
        <p:sp>
          <p:nvSpPr>
            <p:cNvPr id="26" name="任意多边形: 形状 106"/>
            <p:cNvSpPr/>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7" name="任意多边形: 形状 107"/>
            <p:cNvSpPr/>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8" name="任意多边形: 形状 108"/>
            <p:cNvSpPr/>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5" name="文本框 4"/>
          <p:cNvSpPr txBox="1"/>
          <p:nvPr/>
        </p:nvSpPr>
        <p:spPr>
          <a:xfrm>
            <a:off x="1442720" y="1200150"/>
            <a:ext cx="1809750" cy="368300"/>
          </a:xfrm>
          <a:prstGeom prst="rect">
            <a:avLst/>
          </a:prstGeom>
          <a:noFill/>
        </p:spPr>
        <p:txBody>
          <a:bodyPr wrap="square" rtlCol="0">
            <a:spAutoFit/>
          </a:bodyPr>
          <a:p>
            <a:r>
              <a:rPr lang="en-US" altLang="zh-CN"/>
              <a:t>Contributions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Methods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5809615" y="1534160"/>
            <a:ext cx="5191760" cy="427482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851535" y="1610995"/>
                <a:ext cx="4958080" cy="4341495"/>
              </a:xfrm>
              <a:prstGeom prst="rect">
                <a:avLst/>
              </a:prstGeom>
              <a:noFill/>
            </p:spPr>
            <p:txBody>
              <a:bodyPr wrap="square" rtlCol="0" anchor="t">
                <a:noAutofit/>
              </a:bodyPr>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服务器首先初始化一个全局模型 </a:t>
                </a:r>
                <a14:m>
                  <m:oMath xmlns:m="http://schemas.openxmlformats.org/officeDocument/2006/math">
                    <m:sSup>
                      <m:sSupPr>
                        <m:ctrlPr>
                          <a:rPr lang="zh-CN" altLang="en-US" sz="2000" dirty="0">
                            <a:solidFill>
                              <a:prstClr val="black"/>
                            </a:solidFill>
                            <a:latin typeface="宋体" panose="02010600030101010101" pitchFamily="2" charset="-122"/>
                            <a:ea typeface="宋体" panose="02010600030101010101" pitchFamily="2" charset="-122"/>
                          </a:rPr>
                        </m:ctrlPr>
                      </m:sSupPr>
                      <m:e>
                        <m:r>
                          <a:rPr lang="zh-CN" altLang="en-US" sz="2000" dirty="0">
                            <a:solidFill>
                              <a:prstClr val="black"/>
                            </a:solidFill>
                            <a:latin typeface="宋体" panose="02010600030101010101" pitchFamily="2" charset="-122"/>
                            <a:ea typeface="宋体" panose="02010600030101010101" pitchFamily="2" charset="-122"/>
                          </a:rPr>
                          <m:t>𝑥</m:t>
                        </m:r>
                      </m:e>
                      <m:sup>
                        <m:r>
                          <a:rPr lang="zh-CN" altLang="en-US" sz="2000" dirty="0">
                            <a:solidFill>
                              <a:prstClr val="black"/>
                            </a:solidFill>
                            <a:latin typeface="宋体" panose="02010600030101010101" pitchFamily="2" charset="-122"/>
                            <a:ea typeface="宋体" panose="02010600030101010101" pitchFamily="2" charset="-122"/>
                          </a:rPr>
                          <m:t>0</m:t>
                        </m:r>
                      </m:sup>
                    </m:sSup>
                  </m:oMath>
                </a14:m>
                <a:r>
                  <a:rPr lang="zh-CN" altLang="en-US" sz="2000" dirty="0">
                    <a:solidFill>
                      <a:prstClr val="black"/>
                    </a:solidFill>
                    <a:latin typeface="宋体" panose="02010600030101010101" pitchFamily="2" charset="-122"/>
                    <a:ea typeface="宋体" panose="02010600030101010101" pitchFamily="2" charset="-122"/>
                  </a:rPr>
                  <a:t>，并通过通信链路广播它</a:t>
                </a:r>
                <a14:m>
                  <m:oMath xmlns:m="http://schemas.openxmlformats.org/officeDocument/2006/math">
                    <m:sSup>
                      <m:sSupPr>
                        <m:ctrlPr>
                          <a:rPr lang="zh-CN" altLang="en-US" sz="2000" dirty="0">
                            <a:solidFill>
                              <a:prstClr val="black"/>
                            </a:solidFill>
                            <a:latin typeface="宋体" panose="02010600030101010101" pitchFamily="2" charset="-122"/>
                            <a:ea typeface="宋体" panose="02010600030101010101" pitchFamily="2" charset="-122"/>
                          </a:rPr>
                        </m:ctrlPr>
                      </m:sSupPr>
                      <m:e>
                        <m:r>
                          <a:rPr lang="zh-CN" altLang="en-US" sz="2000" dirty="0">
                            <a:solidFill>
                              <a:prstClr val="black"/>
                            </a:solidFill>
                            <a:latin typeface="宋体" panose="02010600030101010101" pitchFamily="2" charset="-122"/>
                            <a:ea typeface="宋体" panose="02010600030101010101" pitchFamily="2" charset="-122"/>
                          </a:rPr>
                          <m:t>𝑥</m:t>
                        </m:r>
                      </m:e>
                      <m:sup>
                        <m:r>
                          <a:rPr lang="zh-CN" altLang="en-US" sz="2000" dirty="0">
                            <a:solidFill>
                              <a:prstClr val="black"/>
                            </a:solidFill>
                            <a:latin typeface="宋体" panose="02010600030101010101" pitchFamily="2" charset="-122"/>
                            <a:ea typeface="宋体" panose="02010600030101010101" pitchFamily="2" charset="-122"/>
                          </a:rPr>
                          <m:t>𝑡</m:t>
                        </m:r>
                      </m:sup>
                    </m:sSup>
                  </m:oMath>
                </a14:m>
                <a:r>
                  <a:rPr lang="zh-CN" altLang="en-US" sz="2000" dirty="0">
                    <a:solidFill>
                      <a:prstClr val="black"/>
                    </a:solidFill>
                    <a:latin typeface="宋体" panose="02010600030101010101" pitchFamily="2" charset="-122"/>
                    <a:ea typeface="宋体" panose="02010600030101010101" pitchFamily="2" charset="-122"/>
                  </a:rPr>
                  <a:t>。</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对于每个成功接收全局模型的客户端 i，它执行本地稀疏训练，如算法 2 所示。</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本地稀疏训练完成后，客户端将稀疏的本地模型 </a:t>
                </a:r>
                <a14:m>
                  <m:oMath xmlns:m="http://schemas.openxmlformats.org/officeDocument/2006/math">
                    <m:sSubSup>
                      <m:sSubSupPr>
                        <m:ctrlPr>
                          <a:rPr lang="zh-CN" altLang="en-US" sz="2000" dirty="0">
                            <a:solidFill>
                              <a:prstClr val="black"/>
                            </a:solidFill>
                            <a:latin typeface="宋体" panose="02010600030101010101" pitchFamily="2" charset="-122"/>
                            <a:ea typeface="宋体" panose="02010600030101010101" pitchFamily="2" charset="-122"/>
                          </a:rPr>
                        </m:ctrlPr>
                      </m:sSubSupPr>
                      <m:e>
                        <m:r>
                          <a:rPr lang="zh-CN" altLang="en-US" sz="2000" dirty="0">
                            <a:solidFill>
                              <a:prstClr val="black"/>
                            </a:solidFill>
                            <a:latin typeface="宋体" panose="02010600030101010101" pitchFamily="2" charset="-122"/>
                            <a:ea typeface="宋体" panose="02010600030101010101" pitchFamily="2" charset="-122"/>
                          </a:rPr>
                          <m:t>𝑥</m:t>
                        </m:r>
                      </m:e>
                      <m:sub>
                        <m:r>
                          <a:rPr lang="zh-CN" altLang="en-US" sz="2000" dirty="0">
                            <a:solidFill>
                              <a:prstClr val="black"/>
                            </a:solidFill>
                            <a:latin typeface="宋体" panose="02010600030101010101" pitchFamily="2" charset="-122"/>
                            <a:ea typeface="宋体" panose="02010600030101010101" pitchFamily="2" charset="-122"/>
                          </a:rPr>
                          <m:t>𝑖</m:t>
                        </m:r>
                        <m:r>
                          <a:rPr lang="zh-CN" altLang="en-US" sz="2000" dirty="0">
                            <a:solidFill>
                              <a:prstClr val="black"/>
                            </a:solidFill>
                            <a:latin typeface="宋体" panose="02010600030101010101" pitchFamily="2" charset="-122"/>
                            <a:ea typeface="宋体" panose="02010600030101010101" pitchFamily="2" charset="-122"/>
                          </a:rPr>
                          <m:t>,</m:t>
                        </m:r>
                        <m:r>
                          <a:rPr lang="zh-CN" altLang="en-US" sz="2000" dirty="0">
                            <a:solidFill>
                              <a:prstClr val="black"/>
                            </a:solidFill>
                            <a:latin typeface="宋体" panose="02010600030101010101" pitchFamily="2" charset="-122"/>
                            <a:ea typeface="宋体" panose="02010600030101010101" pitchFamily="2" charset="-122"/>
                          </a:rPr>
                          <m:t>𝜏</m:t>
                        </m:r>
                      </m:sub>
                      <m:sup>
                        <m:r>
                          <a:rPr lang="zh-CN" altLang="en-US" sz="2000" dirty="0">
                            <a:solidFill>
                              <a:prstClr val="black"/>
                            </a:solidFill>
                            <a:latin typeface="宋体" panose="02010600030101010101" pitchFamily="2" charset="-122"/>
                            <a:ea typeface="宋体" panose="02010600030101010101" pitchFamily="2" charset="-122"/>
                          </a:rPr>
                          <m:t>𝑡</m:t>
                        </m:r>
                      </m:sup>
                    </m:sSubSup>
                  </m:oMath>
                </a14:m>
                <a:r>
                  <a:rPr lang="zh-CN" altLang="en-US" sz="2000" dirty="0">
                    <a:solidFill>
                      <a:prstClr val="black"/>
                    </a:solidFill>
                    <a:latin typeface="宋体" panose="02010600030101010101" pitchFamily="2" charset="-122"/>
                    <a:ea typeface="宋体" panose="02010600030101010101" pitchFamily="2" charset="-122"/>
                  </a:rPr>
                  <a:t>发送回服务器。</a:t>
                </a:r>
                <a:endParaRPr lang="zh-CN" altLang="en-US" sz="2000" dirty="0">
                  <a:solidFill>
                    <a:prstClr val="black"/>
                  </a:solidFill>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51535" y="1610995"/>
                <a:ext cx="4958080" cy="4341495"/>
              </a:xfrm>
              <a:prstGeom prst="rect">
                <a:avLst/>
              </a:prstGeom>
              <a:blipFill rotWithShape="1">
                <a:blip r:embed="rId4"/>
                <a:stretch>
                  <a:fillRect r="-97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Methods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3" name="文本框 2"/>
              <p:cNvSpPr txBox="1"/>
              <p:nvPr/>
            </p:nvSpPr>
            <p:spPr>
              <a:xfrm>
                <a:off x="851535" y="1223645"/>
                <a:ext cx="4958080" cy="4744720"/>
              </a:xfrm>
              <a:prstGeom prst="rect">
                <a:avLst/>
              </a:prstGeom>
              <a:noFill/>
            </p:spPr>
            <p:txBody>
              <a:bodyPr wrap="square" rtlCol="0" anchor="t">
                <a:noAutofit/>
              </a:bodyPr>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基于特定的稀疏算法计算掩码 </a:t>
                </a:r>
                <a14:m>
                  <m:oMath xmlns:m="http://schemas.openxmlformats.org/officeDocument/2006/math">
                    <m:sSub>
                      <m:sSubPr>
                        <m:ctrlPr>
                          <a:rPr lang="zh-CN" altLang="en-US" sz="2000" dirty="0">
                            <a:solidFill>
                              <a:prstClr val="black"/>
                            </a:solidFill>
                            <a:latin typeface="宋体" panose="02010600030101010101" pitchFamily="2" charset="-122"/>
                            <a:ea typeface="宋体" panose="02010600030101010101" pitchFamily="2" charset="-122"/>
                          </a:rPr>
                        </m:ctrlPr>
                      </m:sSubPr>
                      <m:e>
                        <m:r>
                          <a:rPr lang="zh-CN" altLang="en-US" sz="2000" dirty="0">
                            <a:solidFill>
                              <a:prstClr val="black"/>
                            </a:solidFill>
                            <a:latin typeface="宋体" panose="02010600030101010101" pitchFamily="2" charset="-122"/>
                            <a:ea typeface="宋体" panose="02010600030101010101" pitchFamily="2" charset="-122"/>
                          </a:rPr>
                          <m:t>ℳ</m:t>
                        </m:r>
                      </m:e>
                      <m:sub>
                        <m:r>
                          <a:rPr lang="zh-CN" altLang="en-US" sz="2000" dirty="0">
                            <a:solidFill>
                              <a:prstClr val="black"/>
                            </a:solidFill>
                            <a:latin typeface="宋体" panose="02010600030101010101" pitchFamily="2" charset="-122"/>
                            <a:ea typeface="宋体" panose="02010600030101010101" pitchFamily="2" charset="-122"/>
                          </a:rPr>
                          <m:t>𝑖</m:t>
                        </m:r>
                      </m:sub>
                    </m:sSub>
                    <m:r>
                      <a:rPr lang="zh-CN" altLang="en-US" sz="2000" dirty="0">
                        <a:solidFill>
                          <a:prstClr val="black"/>
                        </a:solidFill>
                        <a:latin typeface="宋体" panose="02010600030101010101" pitchFamily="2" charset="-122"/>
                        <a:ea typeface="宋体" panose="02010600030101010101" pitchFamily="2" charset="-122"/>
                      </a:rPr>
                      <m:t>。</m:t>
                    </m:r>
                  </m:oMath>
                </a14:m>
                <a:endParaRPr lang="zh-CN" altLang="en-US"/>
              </a:p>
              <a:p>
                <a:pPr marL="342900" indent="-342900" fontAlgn="auto">
                  <a:lnSpc>
                    <a:spcPct val="150000"/>
                  </a:lnSpc>
                  <a:buAutoNum type="arabicPeriod"/>
                </a:pPr>
                <a:endParaRPr lang="zh-CN" altLang="en-US"/>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剪枝模型以获得更稀疏的结构</a:t>
                </a:r>
                <a14:m>
                  <m:oMath xmlns:m="http://schemas.openxmlformats.org/officeDocument/2006/math">
                    <m:sSubSup>
                      <m:sSubSupPr>
                        <m:ctrlPr>
                          <a:rPr lang="zh-CN" altLang="en-US" sz="2000" dirty="0">
                            <a:solidFill>
                              <a:prstClr val="black"/>
                            </a:solidFill>
                            <a:latin typeface="宋体" panose="02010600030101010101" pitchFamily="2" charset="-122"/>
                            <a:ea typeface="宋体" panose="02010600030101010101" pitchFamily="2" charset="-122"/>
                          </a:rPr>
                        </m:ctrlPr>
                      </m:sSubSupPr>
                      <m:e>
                        <m:r>
                          <a:rPr lang="zh-CN" altLang="en-US" sz="2000" dirty="0">
                            <a:solidFill>
                              <a:prstClr val="black"/>
                            </a:solidFill>
                            <a:latin typeface="宋体" panose="02010600030101010101" pitchFamily="2" charset="-122"/>
                            <a:ea typeface="宋体" panose="02010600030101010101" pitchFamily="2" charset="-122"/>
                          </a:rPr>
                          <m:t>𝑥</m:t>
                        </m:r>
                      </m:e>
                      <m:sub>
                        <m:r>
                          <a:rPr lang="zh-CN" altLang="en-US" sz="2000" dirty="0">
                            <a:solidFill>
                              <a:prstClr val="black"/>
                            </a:solidFill>
                            <a:latin typeface="宋体" panose="02010600030101010101" pitchFamily="2" charset="-122"/>
                            <a:ea typeface="宋体" panose="02010600030101010101" pitchFamily="2" charset="-122"/>
                          </a:rPr>
                          <m:t>𝑖</m:t>
                        </m:r>
                        <m:r>
                          <a:rPr lang="zh-CN" altLang="en-US" sz="2000" dirty="0">
                            <a:solidFill>
                              <a:prstClr val="black"/>
                            </a:solidFill>
                            <a:latin typeface="宋体" panose="02010600030101010101" pitchFamily="2" charset="-122"/>
                            <a:ea typeface="宋体" panose="02010600030101010101" pitchFamily="2" charset="-122"/>
                          </a:rPr>
                          <m:t>,</m:t>
                        </m:r>
                        <m:r>
                          <a:rPr lang="zh-CN" altLang="en-US" sz="2000" dirty="0">
                            <a:solidFill>
                              <a:prstClr val="black"/>
                            </a:solidFill>
                            <a:latin typeface="宋体" panose="02010600030101010101" pitchFamily="2" charset="-122"/>
                            <a:ea typeface="宋体" panose="02010600030101010101" pitchFamily="2" charset="-122"/>
                          </a:rPr>
                          <m:t>0</m:t>
                        </m:r>
                      </m:sub>
                      <m:sup>
                        <m:r>
                          <a:rPr lang="zh-CN" altLang="en-US" sz="2000" dirty="0">
                            <a:solidFill>
                              <a:prstClr val="black"/>
                            </a:solidFill>
                            <a:latin typeface="宋体" panose="02010600030101010101" pitchFamily="2" charset="-122"/>
                            <a:ea typeface="宋体" panose="02010600030101010101" pitchFamily="2" charset="-122"/>
                          </a:rPr>
                          <m:t>𝑡</m:t>
                        </m:r>
                      </m:sup>
                    </m:sSubSup>
                    <m:r>
                      <a:rPr lang="zh-CN" altLang="en-US" sz="2000" dirty="0">
                        <a:solidFill>
                          <a:prstClr val="black"/>
                        </a:solidFill>
                        <a:latin typeface="宋体" panose="02010600030101010101" pitchFamily="2" charset="-122"/>
                        <a:ea typeface="宋体" panose="02010600030101010101" pitchFamily="2" charset="-122"/>
                      </a:rPr>
                      <m:t>。</m:t>
                    </m:r>
                  </m:oMath>
                </a14:m>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从本地数据集 </a:t>
                </a:r>
                <a14:m>
                  <m:oMath xmlns:m="http://schemas.openxmlformats.org/officeDocument/2006/math">
                    <m:sSub>
                      <m:sSubPr>
                        <m:ctrlPr>
                          <a:rPr lang="zh-CN" altLang="en-US" sz="2000" dirty="0">
                            <a:solidFill>
                              <a:prstClr val="black"/>
                            </a:solidFill>
                            <a:latin typeface="宋体" panose="02010600030101010101" pitchFamily="2" charset="-122"/>
                            <a:ea typeface="宋体" panose="02010600030101010101" pitchFamily="2" charset="-122"/>
                          </a:rPr>
                        </m:ctrlPr>
                      </m:sSubPr>
                      <m:e>
                        <m:r>
                          <a:rPr lang="zh-CN" altLang="en-US" sz="2000" dirty="0">
                            <a:solidFill>
                              <a:prstClr val="black"/>
                            </a:solidFill>
                            <a:latin typeface="宋体" panose="02010600030101010101" pitchFamily="2" charset="-122"/>
                            <a:ea typeface="宋体" panose="02010600030101010101" pitchFamily="2" charset="-122"/>
                          </a:rPr>
                          <m:t>𝐷</m:t>
                        </m:r>
                      </m:e>
                      <m:sub>
                        <m:r>
                          <a:rPr lang="zh-CN" altLang="en-US" sz="2000" dirty="0">
                            <a:solidFill>
                              <a:prstClr val="black"/>
                            </a:solidFill>
                            <a:latin typeface="宋体" panose="02010600030101010101" pitchFamily="2" charset="-122"/>
                            <a:ea typeface="宋体" panose="02010600030101010101" pitchFamily="2" charset="-122"/>
                          </a:rPr>
                          <m:t>𝑖</m:t>
                        </m:r>
                      </m:sub>
                    </m:sSub>
                  </m:oMath>
                </a14:m>
                <a:r>
                  <a:rPr lang="zh-CN" altLang="en-US" sz="2000" dirty="0">
                    <a:solidFill>
                      <a:prstClr val="black"/>
                    </a:solidFill>
                    <a:latin typeface="宋体" panose="02010600030101010101" pitchFamily="2" charset="-122"/>
                    <a:ea typeface="宋体" panose="02010600030101010101" pitchFamily="2" charset="-122"/>
                  </a:rPr>
                  <a:t>中采样一个小批量 </a:t>
                </a:r>
                <a14:m>
                  <m:oMath xmlns:m="http://schemas.openxmlformats.org/officeDocument/2006/math">
                    <m:sSub>
                      <m:sSubPr>
                        <m:ctrlPr>
                          <a:rPr lang="zh-CN" altLang="en-US" sz="2000" dirty="0">
                            <a:solidFill>
                              <a:prstClr val="black"/>
                            </a:solidFill>
                            <a:latin typeface="宋体" panose="02010600030101010101" pitchFamily="2" charset="-122"/>
                            <a:ea typeface="宋体" panose="02010600030101010101" pitchFamily="2" charset="-122"/>
                          </a:rPr>
                        </m:ctrlPr>
                      </m:sSubPr>
                      <m:e>
                        <m:r>
                          <a:rPr lang="zh-CN" altLang="en-US" sz="2000" dirty="0">
                            <a:solidFill>
                              <a:prstClr val="black"/>
                            </a:solidFill>
                            <a:latin typeface="宋体" panose="02010600030101010101" pitchFamily="2" charset="-122"/>
                            <a:ea typeface="宋体" panose="02010600030101010101" pitchFamily="2" charset="-122"/>
                          </a:rPr>
                          <m:t>𝜉</m:t>
                        </m:r>
                      </m:e>
                      <m:sub>
                        <m:r>
                          <a:rPr lang="zh-CN" altLang="en-US" sz="2000" dirty="0">
                            <a:solidFill>
                              <a:prstClr val="black"/>
                            </a:solidFill>
                            <a:latin typeface="宋体" panose="02010600030101010101" pitchFamily="2" charset="-122"/>
                            <a:ea typeface="宋体" panose="02010600030101010101" pitchFamily="2" charset="-122"/>
                          </a:rPr>
                          <m:t>𝑖</m:t>
                        </m:r>
                        <m:r>
                          <a:rPr lang="zh-CN" altLang="en-US" sz="2000" dirty="0">
                            <a:solidFill>
                              <a:prstClr val="black"/>
                            </a:solidFill>
                            <a:latin typeface="宋体" panose="02010600030101010101" pitchFamily="2" charset="-122"/>
                            <a:ea typeface="宋体" panose="02010600030101010101" pitchFamily="2" charset="-122"/>
                          </a:rPr>
                          <m:t>,</m:t>
                        </m:r>
                        <m:r>
                          <a:rPr lang="zh-CN" altLang="en-US" sz="2000" dirty="0">
                            <a:solidFill>
                              <a:prstClr val="black"/>
                            </a:solidFill>
                            <a:latin typeface="宋体" panose="02010600030101010101" pitchFamily="2" charset="-122"/>
                            <a:ea typeface="宋体" panose="02010600030101010101" pitchFamily="2" charset="-122"/>
                          </a:rPr>
                          <m:t>𝑘</m:t>
                        </m:r>
                      </m:sub>
                    </m:sSub>
                  </m:oMath>
                </a14:m>
                <a:r>
                  <a:rPr lang="zh-CN" altLang="en-US" sz="2000" dirty="0">
                    <a:solidFill>
                      <a:prstClr val="black"/>
                    </a:solidFill>
                    <a:latin typeface="宋体" panose="02010600030101010101" pitchFamily="2" charset="-122"/>
                    <a:ea typeface="宋体" panose="02010600030101010101" pitchFamily="2" charset="-122"/>
                  </a:rPr>
                  <a:t>。</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计算本地梯度</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进行本地随机梯度下降SGD 步骤</a:t>
                </a:r>
                <a:endParaRPr lang="zh-CN" altLang="en-US" sz="2000" dirty="0">
                  <a:solidFill>
                    <a:prstClr val="black"/>
                  </a:solidFill>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51535" y="1223645"/>
                <a:ext cx="4958080" cy="4744720"/>
              </a:xfrm>
              <a:prstGeom prst="rect">
                <a:avLst/>
              </a:prstGeom>
              <a:blipFill rotWithShape="1">
                <a:blip r:embed="rId2"/>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5809615" y="2057400"/>
            <a:ext cx="5515610"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Methods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3" name="文本框 2"/>
              <p:cNvSpPr txBox="1"/>
              <p:nvPr/>
            </p:nvSpPr>
            <p:spPr>
              <a:xfrm>
                <a:off x="851535" y="1291590"/>
                <a:ext cx="5244465" cy="4756150"/>
              </a:xfrm>
              <a:prstGeom prst="rect">
                <a:avLst/>
              </a:prstGeom>
              <a:noFill/>
            </p:spPr>
            <p:txBody>
              <a:bodyPr wrap="square" rtlCol="0" anchor="t">
                <a:noAutofit/>
              </a:bodyPr>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对于每个成功接收到模型的客户端 i，分配到活动客户端组 。</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服务器更新相似性矩阵</a:t>
                </a:r>
                <a14:m>
                  <m:oMath xmlns:m="http://schemas.openxmlformats.org/officeDocument/2006/math">
                    <m:r>
                      <a:rPr lang="zh-CN" altLang="en-US" sz="2000" dirty="0">
                        <a:solidFill>
                          <a:prstClr val="black"/>
                        </a:solidFill>
                        <a:latin typeface="宋体" panose="02010600030101010101" pitchFamily="2" charset="-122"/>
                        <a:ea typeface="宋体" panose="02010600030101010101" pitchFamily="2" charset="-122"/>
                      </a:rPr>
                      <m:t>𝜌</m:t>
                    </m:r>
                    <m:r>
                      <a:rPr lang="zh-CN" altLang="en-US" sz="2000" dirty="0">
                        <a:solidFill>
                          <a:prstClr val="black"/>
                        </a:solidFill>
                        <a:latin typeface="宋体" panose="02010600030101010101" pitchFamily="2" charset="-122"/>
                        <a:ea typeface="宋体" panose="02010600030101010101" pitchFamily="2" charset="-122"/>
                      </a:rPr>
                      <m:t>∈</m:t>
                    </m:r>
                    <m:sSup>
                      <m:sSupPr>
                        <m:ctrlPr>
                          <a:rPr lang="zh-CN" altLang="en-US" sz="2000" dirty="0">
                            <a:solidFill>
                              <a:prstClr val="black"/>
                            </a:solidFill>
                            <a:latin typeface="宋体" panose="02010600030101010101" pitchFamily="2" charset="-122"/>
                            <a:ea typeface="宋体" panose="02010600030101010101" pitchFamily="2" charset="-122"/>
                          </a:rPr>
                        </m:ctrlPr>
                      </m:sSupPr>
                      <m:e>
                        <m:r>
                          <a:rPr lang="zh-CN" altLang="en-US" sz="2000" dirty="0">
                            <a:solidFill>
                              <a:prstClr val="black"/>
                            </a:solidFill>
                            <a:latin typeface="宋体" panose="02010600030101010101" pitchFamily="2" charset="-122"/>
                            <a:ea typeface="宋体" panose="02010600030101010101" pitchFamily="2" charset="-122"/>
                          </a:rPr>
                          <m:t>ℝ</m:t>
                        </m:r>
                      </m:e>
                      <m:sup>
                        <m:r>
                          <a:rPr lang="zh-CN" altLang="en-US" sz="2000" dirty="0">
                            <a:solidFill>
                              <a:prstClr val="black"/>
                            </a:solidFill>
                            <a:latin typeface="宋体" panose="02010600030101010101" pitchFamily="2" charset="-122"/>
                            <a:ea typeface="宋体" panose="02010600030101010101" pitchFamily="2" charset="-122"/>
                          </a:rPr>
                          <m:t>𝑚</m:t>
                        </m:r>
                        <m:r>
                          <a:rPr lang="zh-CN" altLang="en-US" sz="2000" dirty="0">
                            <a:solidFill>
                              <a:prstClr val="black"/>
                            </a:solidFill>
                            <a:latin typeface="宋体" panose="02010600030101010101" pitchFamily="2" charset="-122"/>
                            <a:ea typeface="宋体" panose="02010600030101010101" pitchFamily="2" charset="-122"/>
                          </a:rPr>
                          <m:t>×</m:t>
                        </m:r>
                        <m:r>
                          <a:rPr lang="zh-CN" altLang="en-US" sz="2000" dirty="0">
                            <a:solidFill>
                              <a:prstClr val="black"/>
                            </a:solidFill>
                            <a:latin typeface="宋体" panose="02010600030101010101" pitchFamily="2" charset="-122"/>
                            <a:ea typeface="宋体" panose="02010600030101010101" pitchFamily="2" charset="-122"/>
                          </a:rPr>
                          <m:t>𝑚</m:t>
                        </m:r>
                      </m:sup>
                    </m:sSup>
                  </m:oMath>
                </a14:m>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查找一个活动客户端 i，该客户端的模型与客户端 j 的模型最相似，然后将客户端 j 的模型用客户端 i 的模型来替代。</a:t>
                </a:r>
                <a:endParaRPr lang="zh-CN" altLang="en-US" sz="2000" dirty="0">
                  <a:solidFill>
                    <a:prstClr val="black"/>
                  </a:solidFill>
                  <a:latin typeface="宋体" panose="02010600030101010101" pitchFamily="2" charset="-122"/>
                  <a:ea typeface="宋体" panose="02010600030101010101" pitchFamily="2" charset="-122"/>
                </a:endParaRPr>
              </a:p>
              <a:p>
                <a:pPr marL="342900" indent="-342900" fontAlgn="auto">
                  <a:lnSpc>
                    <a:spcPct val="150000"/>
                  </a:lnSpc>
                  <a:buAutoNum type="arabicPeriod"/>
                </a:pPr>
                <a:endParaRPr lang="zh-CN" altLang="en-US"/>
              </a:p>
              <a:p>
                <a:pPr marL="342900" indent="-342900" fontAlgn="auto">
                  <a:lnSpc>
                    <a:spcPct val="150000"/>
                  </a:lnSpc>
                  <a:buAutoNum type="arabicPeriod"/>
                </a:pPr>
                <a:r>
                  <a:rPr lang="zh-CN" altLang="en-US" sz="2000" dirty="0">
                    <a:solidFill>
                      <a:prstClr val="black"/>
                    </a:solidFill>
                    <a:latin typeface="宋体" panose="02010600030101010101" pitchFamily="2" charset="-122"/>
                    <a:ea typeface="宋体" panose="02010600030101010101" pitchFamily="2" charset="-122"/>
                  </a:rPr>
                  <a:t>服务器执行全局聚合</a:t>
                </a:r>
                <a:endParaRPr lang="zh-CN" altLang="en-US" sz="2000" dirty="0">
                  <a:solidFill>
                    <a:prstClr val="black"/>
                  </a:solidFill>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851535" y="1291590"/>
                <a:ext cx="5244465" cy="4756150"/>
              </a:xfrm>
              <a:prstGeom prst="rect">
                <a:avLst/>
              </a:prstGeom>
              <a:blipFill rotWithShape="1">
                <a:blip r:embed="rId2"/>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5924550" y="1692910"/>
            <a:ext cx="5095875" cy="4177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Methods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文本框 2"/>
          <p:cNvSpPr txBox="1"/>
          <p:nvPr/>
        </p:nvSpPr>
        <p:spPr>
          <a:xfrm>
            <a:off x="851535" y="1610995"/>
            <a:ext cx="10373995" cy="1101725"/>
          </a:xfrm>
          <a:prstGeom prst="rect">
            <a:avLst/>
          </a:prstGeom>
          <a:noFill/>
        </p:spPr>
        <p:txBody>
          <a:bodyPr wrap="square" rtlCol="0" anchor="t">
            <a:noAutofit/>
          </a:bodyPr>
          <a:p>
            <a:pPr indent="0" fontAlgn="auto">
              <a:lnSpc>
                <a:spcPct val="150000"/>
              </a:lnSpc>
              <a:buNone/>
            </a:pPr>
            <a:r>
              <a:rPr lang="zh-CN" altLang="en-US"/>
              <a:t>应用稀疏学习来同时节省</a:t>
            </a:r>
            <a:r>
              <a:rPr lang="zh-CN" altLang="en-US" b="1"/>
              <a:t>通信/计算/内存成本</a:t>
            </a:r>
            <a:r>
              <a:rPr lang="zh-CN" altLang="en-US"/>
              <a:t>，并利用稀疏模型相似性来衡量客户端之间底层</a:t>
            </a:r>
            <a:r>
              <a:rPr lang="zh-CN" altLang="en-US" b="1"/>
              <a:t>数据分布的异质性</a:t>
            </a:r>
            <a:endParaRPr lang="zh-CN" altLang="en-US" b="1"/>
          </a:p>
        </p:txBody>
      </p:sp>
      <p:pic>
        <p:nvPicPr>
          <p:cNvPr id="5" name="图片 4"/>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929005" y="3114675"/>
            <a:ext cx="10259695" cy="2331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Theoretical Analysis</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3" name="文本框 2"/>
              <p:cNvSpPr txBox="1"/>
              <p:nvPr/>
            </p:nvSpPr>
            <p:spPr>
              <a:xfrm>
                <a:off x="965200" y="1519555"/>
                <a:ext cx="9884410" cy="4665980"/>
              </a:xfrm>
              <a:prstGeom prst="rect">
                <a:avLst/>
              </a:prstGeom>
              <a:noFill/>
            </p:spPr>
            <p:txBody>
              <a:bodyPr wrap="square" rtlCol="0" anchor="t">
                <a:noAutofit/>
              </a:bodyPr>
              <a:p>
                <a:r>
                  <a:rPr lang="zh-CN" altLang="en-US" sz="2000">
                    <a:latin typeface="宋体" panose="02010600030101010101" pitchFamily="2" charset="-122"/>
                    <a:ea typeface="宋体" panose="02010600030101010101" pitchFamily="2" charset="-122"/>
                    <a:cs typeface="宋体" panose="02010600030101010101" pitchFamily="2" charset="-122"/>
                  </a:rPr>
                  <a:t>采用以下</a:t>
                </a:r>
                <a:r>
                  <a:rPr lang="zh-CN" altLang="en-US" sz="2000" b="1">
                    <a:latin typeface="宋体" panose="02010600030101010101" pitchFamily="2" charset="-122"/>
                    <a:ea typeface="宋体" panose="02010600030101010101" pitchFamily="2" charset="-122"/>
                    <a:cs typeface="宋体" panose="02010600030101010101" pitchFamily="2" charset="-122"/>
                  </a:rPr>
                  <a:t>三个函数标准假设</a:t>
                </a:r>
                <a:r>
                  <a:rPr lang="zh-CN" altLang="en-US" sz="2000">
                    <a:latin typeface="宋体" panose="02010600030101010101" pitchFamily="2" charset="-122"/>
                    <a:ea typeface="宋体" panose="02010600030101010101" pitchFamily="2" charset="-122"/>
                    <a:cs typeface="宋体" panose="02010600030101010101" pitchFamily="2" charset="-122"/>
                  </a:rPr>
                  <a:t>，这些假设广泛用于分析非凸优化问题的收敛行为</a:t>
                </a:r>
                <a:r>
                  <a:rPr lang="en-US" altLang="zh-CN" sz="2000">
                    <a:latin typeface="宋体" panose="02010600030101010101" pitchFamily="2" charset="-122"/>
                    <a:ea typeface="宋体" panose="02010600030101010101" pitchFamily="2" charset="-122"/>
                    <a:cs typeface="宋体" panose="02010600030101010101" pitchFamily="2" charset="-122"/>
                  </a:rPr>
                  <a:t>:</a:t>
                </a:r>
                <a:endParaRPr lang="en-US" altLang="zh-CN" sz="2000">
                  <a:latin typeface="宋体" panose="02010600030101010101" pitchFamily="2" charset="-122"/>
                  <a:ea typeface="宋体" panose="02010600030101010101" pitchFamily="2" charset="-122"/>
                  <a:cs typeface="宋体" panose="02010600030101010101" pitchFamily="2" charset="-122"/>
                </a:endParaRPr>
              </a:p>
              <a:p>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光滑性：本地目标函数是 L-光滑的，表明目标函数在局部是光滑的，其梯度不会发生剧烈的变化。</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无偏梯度：随机梯度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Cambria Math" panose="02040503050406030204" pitchFamily="18" charset="0"/>
                          </a:rPr>
                          <m:t>𝑔</m:t>
                        </m:r>
                      </m:e>
                      <m:sub>
                        <m:r>
                          <a:rPr lang="en-US" altLang="zh-CN" sz="20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altLang="zh-CN" sz="200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a:latin typeface="Cambria Math" panose="02040503050406030204" pitchFamily="18" charset="0"/>
                        <a:ea typeface="宋体" panose="02010600030101010101" pitchFamily="2" charset="-122"/>
                        <a:cs typeface="Cambria Math" panose="02040503050406030204" pitchFamily="18" charset="0"/>
                      </a:rPr>
                      <m:t>𝑥</m:t>
                    </m:r>
                    <m:r>
                      <a:rPr lang="en-US" altLang="zh-CN" sz="2000" i="1">
                        <a:latin typeface="Cambria Math" panose="02040503050406030204" pitchFamily="18" charset="0"/>
                        <a:ea typeface="宋体" panose="02010600030101010101" pitchFamily="2" charset="-122"/>
                        <a:cs typeface="Cambria Math" panose="02040503050406030204" pitchFamily="18" charset="0"/>
                      </a:rPr>
                      <m:t>|</m:t>
                    </m:r>
                    <m:r>
                      <a:rPr lang="en-US" altLang="zh-CN" sz="2000" i="1">
                        <a:latin typeface="Cambria Math" panose="02040503050406030204" pitchFamily="18" charset="0"/>
                        <a:ea typeface="宋体" panose="02010600030101010101" pitchFamily="2" charset="-122"/>
                        <a:cs typeface="Cambria Math" panose="02040503050406030204" pitchFamily="18" charset="0"/>
                      </a:rPr>
                      <m:t>𝜉</m:t>
                    </m:r>
                  </m:oMath>
                </a14:m>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，它是根据本地数据批次</a:t>
                </a:r>
                <a14:m>
                  <m:oMath xmlns:m="http://schemas.openxmlformats.org/officeDocument/2006/math">
                    <m:r>
                      <a:rPr lang="en-US" altLang="zh-CN" sz="2000" i="1">
                        <a:latin typeface="Cambria Math" panose="02040503050406030204" pitchFamily="18" charset="0"/>
                        <a:ea typeface="宋体" panose="02010600030101010101" pitchFamily="2" charset="-122"/>
                        <a:cs typeface="Cambria Math" panose="02040503050406030204" pitchFamily="18" charset="0"/>
                      </a:rPr>
                      <m:t>𝜉</m:t>
                    </m:r>
                  </m:oMath>
                </a14:m>
                <a:r>
                  <a:rPr lang="zh-CN" altLang="en-US" sz="2000">
                    <a:latin typeface="宋体" panose="02010600030101010101" pitchFamily="2" charset="-122"/>
                    <a:ea typeface="宋体" panose="02010600030101010101" pitchFamily="2" charset="-122"/>
                    <a:cs typeface="宋体" panose="02010600030101010101" pitchFamily="2" charset="-122"/>
                  </a:rPr>
                  <a:t>计算的，被称为是本地梯度的无偏估计器</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0">
                  <a:buFont typeface="+mj-lt"/>
                  <a:buNone/>
                </a:pPr>
                <a:r>
                  <a:rPr lang="zh-CN" altLang="en-US" sz="2000">
                    <a:ea typeface="宋体" panose="02010600030101010101" pitchFamily="2" charset="-122"/>
                  </a:rPr>
                  <a:t>用</a:t>
                </a:r>
                <a:r>
                  <a:rPr lang="en-US" altLang="zh-CN" sz="2000">
                    <a:ea typeface="宋体" panose="02010600030101010101" pitchFamily="2" charset="-122"/>
                  </a:rPr>
                  <a:t>随机梯度来近似本地梯度时，期望值与真实本地梯度是一致的，即没有系统性的偏差</a:t>
                </a:r>
                <a:endParaRPr lang="en-US" altLang="zh-CN" sz="2000">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965200" y="1519555"/>
                <a:ext cx="9884410" cy="4665980"/>
              </a:xfrm>
              <a:prstGeom prst="rect">
                <a:avLst/>
              </a:prstGeom>
              <a:blipFill rotWithShape="1">
                <a:blip r:embed="rId2"/>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1851025" y="2889885"/>
            <a:ext cx="7286625" cy="742950"/>
          </a:xfrm>
          <a:prstGeom prst="rect">
            <a:avLst/>
          </a:prstGeom>
        </p:spPr>
      </p:pic>
      <p:pic>
        <p:nvPicPr>
          <p:cNvPr id="5" name="图片 4"/>
          <p:cNvPicPr>
            <a:picLocks noChangeAspect="1"/>
          </p:cNvPicPr>
          <p:nvPr>
            <p:custDataLst>
              <p:tags r:id="rId5"/>
            </p:custDataLst>
          </p:nvPr>
        </p:nvPicPr>
        <p:blipFill>
          <a:blip r:embed="rId6"/>
          <a:srcRect t="9459"/>
          <a:stretch>
            <a:fillRect/>
          </a:stretch>
        </p:blipFill>
        <p:spPr>
          <a:xfrm>
            <a:off x="3119120" y="4737100"/>
            <a:ext cx="5067300" cy="565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commondata" val="eyJoZGlkIjoiMWYwNmNjNTE4ZTM4YWRlYmY5Mzk4MTc0NjIxOTA5OG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4315</Words>
  <Application>WPS 演示</Application>
  <PresentationFormat>宽屏</PresentationFormat>
  <Paragraphs>427</Paragraphs>
  <Slides>21</Slides>
  <Notes>12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Arial</vt:lpstr>
      <vt:lpstr>宋体</vt:lpstr>
      <vt:lpstr>Wingdings</vt:lpstr>
      <vt:lpstr>微软雅黑</vt:lpstr>
      <vt:lpstr>Arial</vt:lpstr>
      <vt:lpstr>Calibri</vt:lpstr>
      <vt:lpstr>Söhne</vt:lpstr>
      <vt:lpstr>-apple-system</vt:lpstr>
      <vt:lpstr>Segoe Print</vt:lpstr>
      <vt:lpstr>等线</vt:lpstr>
      <vt:lpstr>Cambria Math</vt:lpstr>
      <vt:lpstr>等线 Light</vt:lpstr>
      <vt:lpstr>Arial Unicode MS</vt:lpstr>
      <vt:lpstr>Calibri Light</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无</cp:lastModifiedBy>
  <cp:revision>1540</cp:revision>
  <dcterms:created xsi:type="dcterms:W3CDTF">2021-12-22T05:58:00Z</dcterms:created>
  <dcterms:modified xsi:type="dcterms:W3CDTF">2023-11-09T01:46:32Z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3A35B9A6F3724CA287603C04760C4308_13</vt:lpwstr>
  </property>
</Properties>
</file>