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handoutMasterIdLst>
    <p:handoutMasterId r:id="rId25"/>
  </p:handoutMasterIdLst>
  <p:sldIdLst>
    <p:sldId id="256" r:id="rId3"/>
    <p:sldId id="258" r:id="rId4"/>
    <p:sldId id="260" r:id="rId5"/>
    <p:sldId id="259" r:id="rId6"/>
    <p:sldId id="3881" r:id="rId7"/>
    <p:sldId id="3934" r:id="rId8"/>
    <p:sldId id="263" r:id="rId9"/>
    <p:sldId id="508" r:id="rId10"/>
    <p:sldId id="3909" r:id="rId11"/>
    <p:sldId id="3922" r:id="rId12"/>
    <p:sldId id="3852" r:id="rId13"/>
    <p:sldId id="3897" r:id="rId14"/>
    <p:sldId id="3923" r:id="rId15"/>
    <p:sldId id="3868" r:id="rId16"/>
    <p:sldId id="3869" r:id="rId17"/>
    <p:sldId id="3871" r:id="rId18"/>
    <p:sldId id="262" r:id="rId19"/>
    <p:sldId id="3855" r:id="rId20"/>
    <p:sldId id="3872" r:id="rId21"/>
    <p:sldId id="3873" r:id="rId22"/>
    <p:sldId id="3858" r:id="rId23"/>
  </p:sldIdLst>
  <p:sldSz cx="12192000" cy="6858000"/>
  <p:notesSz cx="6858000" cy="9144000"/>
  <p:embeddedFontLst>
    <p:embeddedFont>
      <p:font typeface="幼圆" panose="02010509060101010101" charset="-122"/>
      <p:regular r:id="rId29"/>
    </p:embeddedFont>
  </p:embeddedFontLst>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788" y="55"/>
      </p:cViewPr>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34.xml"/><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AvantGarde Bk BT" panose="020B0402020202020204" charset="0"/>
              <a:ea typeface="幼圆" panose="0201050906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vantGarde Bk BT" panose="020B0402020202020204" charset="0"/>
              </a:rPr>
            </a:fld>
            <a:endParaRPr lang="zh-CN" altLang="en-US">
              <a:latin typeface="AvantGarde Bk BT" panose="020B04020202020202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AvantGarde Bk BT" panose="020B0402020202020204" charset="0"/>
              <a:ea typeface="幼圆" panose="0201050906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vantGarde Bk BT" panose="020B0402020202020204" charset="0"/>
              </a:rPr>
            </a:fld>
            <a:endParaRPr lang="zh-CN" altLang="en-US">
              <a:latin typeface="AvantGarde Bk BT" panose="020B04020202020202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幼圆" panose="02010509060101010101" charset="-122"/>
                <a:ea typeface="幼圆" panose="0201050906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幼圆" panose="02010509060101010101" charset="-122"/>
                <a:ea typeface="幼圆" panose="02010509060101010101" charset="-122"/>
              </a:defRPr>
            </a:lvl1pPr>
          </a:lstStyle>
          <a:p>
            <a:fld id="{845856A5-8DB2-4F61-8706-FDE2FDC74E0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幼圆" panose="02010509060101010101" charset="-122"/>
                <a:ea typeface="幼圆" panose="0201050906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幼圆" panose="02010509060101010101" charset="-122"/>
                <a:ea typeface="幼圆" panose="02010509060101010101" charset="-122"/>
              </a:defRPr>
            </a:lvl1pPr>
          </a:lstStyle>
          <a:p>
            <a:fld id="{EE01CB33-9E15-42E3-893A-B6CA2EA6A79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幼圆" panose="02010509060101010101" charset="-122"/>
        <a:ea typeface="幼圆" panose="02010509060101010101" charset="-122"/>
        <a:cs typeface="+mn-cs"/>
      </a:defRPr>
    </a:lvl1pPr>
    <a:lvl2pPr marL="457200" algn="l" defTabSz="914400" rtl="0" eaLnBrk="1" latinLnBrk="0" hangingPunct="1">
      <a:defRPr sz="1200" kern="1200">
        <a:solidFill>
          <a:schemeClr val="tx1"/>
        </a:solidFill>
        <a:latin typeface="幼圆" panose="02010509060101010101" charset="-122"/>
        <a:ea typeface="幼圆" panose="02010509060101010101" charset="-122"/>
        <a:cs typeface="+mn-cs"/>
      </a:defRPr>
    </a:lvl2pPr>
    <a:lvl3pPr marL="914400" algn="l" defTabSz="914400" rtl="0" eaLnBrk="1" latinLnBrk="0" hangingPunct="1">
      <a:defRPr sz="1200" kern="1200">
        <a:solidFill>
          <a:schemeClr val="tx1"/>
        </a:solidFill>
        <a:latin typeface="幼圆" panose="02010509060101010101" charset="-122"/>
        <a:ea typeface="幼圆" panose="02010509060101010101" charset="-122"/>
        <a:cs typeface="+mn-cs"/>
      </a:defRPr>
    </a:lvl3pPr>
    <a:lvl4pPr marL="1371600" algn="l" defTabSz="914400" rtl="0" eaLnBrk="1" latinLnBrk="0" hangingPunct="1">
      <a:defRPr sz="1200" kern="1200">
        <a:solidFill>
          <a:schemeClr val="tx1"/>
        </a:solidFill>
        <a:latin typeface="幼圆" panose="02010509060101010101" charset="-122"/>
        <a:ea typeface="幼圆" panose="02010509060101010101" charset="-122"/>
        <a:cs typeface="+mn-cs"/>
      </a:defRPr>
    </a:lvl4pPr>
    <a:lvl5pPr marL="1828800" algn="l" defTabSz="914400" rtl="0" eaLnBrk="1" latinLnBrk="0" hangingPunct="1">
      <a:defRPr sz="1200" kern="1200">
        <a:solidFill>
          <a:schemeClr val="tx1"/>
        </a:solidFill>
        <a:latin typeface="幼圆" panose="02010509060101010101" charset="-122"/>
        <a:ea typeface="幼圆" panose="02010509060101010101"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28955" y="0"/>
            <a:ext cx="12249910" cy="6858001"/>
            <a:chOff x="-28955" y="0"/>
            <a:chExt cx="12249910" cy="6858001"/>
          </a:xfrm>
        </p:grpSpPr>
        <p:sp>
          <p:nvSpPr>
            <p:cNvPr id="8" name="矩形 7"/>
            <p:cNvSpPr/>
            <p:nvPr/>
          </p:nvSpPr>
          <p:spPr>
            <a:xfrm>
              <a:off x="436306" y="390832"/>
              <a:ext cx="11319388" cy="60763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任意多边形: 形状 8"/>
            <p:cNvSpPr/>
            <p:nvPr/>
          </p:nvSpPr>
          <p:spPr>
            <a:xfrm>
              <a:off x="9607347" y="1"/>
              <a:ext cx="2613608" cy="2014383"/>
            </a:xfrm>
            <a:custGeom>
              <a:avLst/>
              <a:gdLst>
                <a:gd name="connsiteX0" fmla="*/ 4903 w 2613608"/>
                <a:gd name="connsiteY0" fmla="*/ 0 h 2014383"/>
                <a:gd name="connsiteX1" fmla="*/ 2613608 w 2613608"/>
                <a:gd name="connsiteY1" fmla="*/ 0 h 2014383"/>
                <a:gd name="connsiteX2" fmla="*/ 2613608 w 2613608"/>
                <a:gd name="connsiteY2" fmla="*/ 1882005 h 2014383"/>
                <a:gd name="connsiteX3" fmla="*/ 2487433 w 2613608"/>
                <a:gd name="connsiteY3" fmla="*/ 1928185 h 2014383"/>
                <a:gd name="connsiteX4" fmla="*/ 1917290 w 2613608"/>
                <a:gd name="connsiteY4" fmla="*/ 2014383 h 2014383"/>
                <a:gd name="connsiteX5" fmla="*/ 0 w 2613608"/>
                <a:gd name="connsiteY5" fmla="*/ 97093 h 201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3608" h="2014383">
                  <a:moveTo>
                    <a:pt x="4903" y="0"/>
                  </a:moveTo>
                  <a:lnTo>
                    <a:pt x="2613608" y="0"/>
                  </a:lnTo>
                  <a:lnTo>
                    <a:pt x="2613608" y="1882005"/>
                  </a:lnTo>
                  <a:lnTo>
                    <a:pt x="2487433" y="1928185"/>
                  </a:lnTo>
                  <a:cubicBezTo>
                    <a:pt x="2307325" y="1984205"/>
                    <a:pt x="2115832" y="2014383"/>
                    <a:pt x="1917290" y="2014383"/>
                  </a:cubicBezTo>
                  <a:cubicBezTo>
                    <a:pt x="858400" y="2014383"/>
                    <a:pt x="0" y="1155983"/>
                    <a:pt x="0" y="9709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椭圆 9"/>
            <p:cNvSpPr/>
            <p:nvPr/>
          </p:nvSpPr>
          <p:spPr>
            <a:xfrm>
              <a:off x="8492399" y="0"/>
              <a:ext cx="935747" cy="935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任意多边形: 形状 10"/>
            <p:cNvSpPr/>
            <p:nvPr/>
          </p:nvSpPr>
          <p:spPr>
            <a:xfrm>
              <a:off x="-28955" y="4843618"/>
              <a:ext cx="2613608" cy="2014383"/>
            </a:xfrm>
            <a:custGeom>
              <a:avLst/>
              <a:gdLst>
                <a:gd name="connsiteX0" fmla="*/ 696318 w 2613608"/>
                <a:gd name="connsiteY0" fmla="*/ 0 h 2014383"/>
                <a:gd name="connsiteX1" fmla="*/ 2613608 w 2613608"/>
                <a:gd name="connsiteY1" fmla="*/ 1917290 h 2014383"/>
                <a:gd name="connsiteX2" fmla="*/ 2608705 w 2613608"/>
                <a:gd name="connsiteY2" fmla="*/ 2014383 h 2014383"/>
                <a:gd name="connsiteX3" fmla="*/ 0 w 2613608"/>
                <a:gd name="connsiteY3" fmla="*/ 2014383 h 2014383"/>
                <a:gd name="connsiteX4" fmla="*/ 0 w 2613608"/>
                <a:gd name="connsiteY4" fmla="*/ 132378 h 2014383"/>
                <a:gd name="connsiteX5" fmla="*/ 126175 w 2613608"/>
                <a:gd name="connsiteY5" fmla="*/ 86198 h 2014383"/>
                <a:gd name="connsiteX6" fmla="*/ 696318 w 2613608"/>
                <a:gd name="connsiteY6" fmla="*/ 0 h 201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13608" h="2014383">
                  <a:moveTo>
                    <a:pt x="696318" y="0"/>
                  </a:moveTo>
                  <a:cubicBezTo>
                    <a:pt x="1755208" y="0"/>
                    <a:pt x="2613608" y="858400"/>
                    <a:pt x="2613608" y="1917290"/>
                  </a:cubicBezTo>
                  <a:lnTo>
                    <a:pt x="2608705" y="2014383"/>
                  </a:lnTo>
                  <a:lnTo>
                    <a:pt x="0" y="2014383"/>
                  </a:lnTo>
                  <a:lnTo>
                    <a:pt x="0" y="132378"/>
                  </a:lnTo>
                  <a:lnTo>
                    <a:pt x="126175" y="86198"/>
                  </a:lnTo>
                  <a:cubicBezTo>
                    <a:pt x="306283" y="30178"/>
                    <a:pt x="497776" y="0"/>
                    <a:pt x="696318" y="0"/>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椭圆 11"/>
            <p:cNvSpPr/>
            <p:nvPr/>
          </p:nvSpPr>
          <p:spPr>
            <a:xfrm>
              <a:off x="2824706" y="5922253"/>
              <a:ext cx="935747" cy="93574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3" name="组合 12"/>
            <p:cNvGrpSpPr/>
            <p:nvPr/>
          </p:nvGrpSpPr>
          <p:grpSpPr>
            <a:xfrm>
              <a:off x="11662673" y="499894"/>
              <a:ext cx="186041" cy="1133803"/>
              <a:chOff x="5559847" y="2479549"/>
              <a:chExt cx="521110" cy="3175843"/>
            </a:xfrm>
            <a:solidFill>
              <a:schemeClr val="accent1"/>
            </a:solidFill>
          </p:grpSpPr>
          <p:sp>
            <p:nvSpPr>
              <p:cNvPr id="20" name="等腰三角形 19"/>
              <p:cNvSpPr/>
              <p:nvPr/>
            </p:nvSpPr>
            <p:spPr>
              <a:xfrm>
                <a:off x="5559847" y="2479549"/>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等腰三角形 20"/>
              <p:cNvSpPr/>
              <p:nvPr/>
            </p:nvSpPr>
            <p:spPr>
              <a:xfrm>
                <a:off x="5559847" y="3161202"/>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等腰三角形 21"/>
              <p:cNvSpPr/>
              <p:nvPr/>
            </p:nvSpPr>
            <p:spPr>
              <a:xfrm>
                <a:off x="5559847" y="3842855"/>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等腰三角形 22"/>
              <p:cNvSpPr/>
              <p:nvPr/>
            </p:nvSpPr>
            <p:spPr>
              <a:xfrm>
                <a:off x="5559847" y="4524508"/>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等腰三角形 23"/>
              <p:cNvSpPr/>
              <p:nvPr/>
            </p:nvSpPr>
            <p:spPr>
              <a:xfrm>
                <a:off x="5559847" y="5206159"/>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14" name="组合 13"/>
            <p:cNvGrpSpPr/>
            <p:nvPr/>
          </p:nvGrpSpPr>
          <p:grpSpPr>
            <a:xfrm>
              <a:off x="371707" y="5333365"/>
              <a:ext cx="186041" cy="1133803"/>
              <a:chOff x="5559847" y="2479549"/>
              <a:chExt cx="521110" cy="3175843"/>
            </a:xfrm>
            <a:solidFill>
              <a:schemeClr val="accent1"/>
            </a:solidFill>
          </p:grpSpPr>
          <p:sp>
            <p:nvSpPr>
              <p:cNvPr id="15" name="等腰三角形 14"/>
              <p:cNvSpPr/>
              <p:nvPr/>
            </p:nvSpPr>
            <p:spPr>
              <a:xfrm>
                <a:off x="5559847" y="2479549"/>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6" name="等腰三角形 15"/>
              <p:cNvSpPr/>
              <p:nvPr/>
            </p:nvSpPr>
            <p:spPr>
              <a:xfrm>
                <a:off x="5559847" y="3161202"/>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等腰三角形 16"/>
              <p:cNvSpPr/>
              <p:nvPr/>
            </p:nvSpPr>
            <p:spPr>
              <a:xfrm>
                <a:off x="5559847" y="3842855"/>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 name="等腰三角形 17"/>
              <p:cNvSpPr/>
              <p:nvPr/>
            </p:nvSpPr>
            <p:spPr>
              <a:xfrm>
                <a:off x="5559847" y="4524508"/>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等腰三角形 18"/>
              <p:cNvSpPr/>
              <p:nvPr/>
            </p:nvSpPr>
            <p:spPr>
              <a:xfrm>
                <a:off x="5559847" y="5206159"/>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25" name="组合 24"/>
          <p:cNvGrpSpPr/>
          <p:nvPr userDrawn="1"/>
        </p:nvGrpSpPr>
        <p:grpSpPr>
          <a:xfrm>
            <a:off x="10757221" y="5846823"/>
            <a:ext cx="767416" cy="433219"/>
            <a:chOff x="4468761" y="1799303"/>
            <a:chExt cx="914400" cy="516194"/>
          </a:xfrm>
          <a:solidFill>
            <a:schemeClr val="accent1">
              <a:lumMod val="20000"/>
              <a:lumOff val="80000"/>
            </a:schemeClr>
          </a:solidFill>
        </p:grpSpPr>
        <p:sp>
          <p:nvSpPr>
            <p:cNvPr id="26" name="矩形 25"/>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矩形 26"/>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矩形 27"/>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矩形 6"/>
          <p:cNvSpPr/>
          <p:nvPr/>
        </p:nvSpPr>
        <p:spPr>
          <a:xfrm>
            <a:off x="436306" y="390832"/>
            <a:ext cx="11319388" cy="60763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4" name="组合 23"/>
          <p:cNvGrpSpPr/>
          <p:nvPr userDrawn="1"/>
        </p:nvGrpSpPr>
        <p:grpSpPr>
          <a:xfrm>
            <a:off x="10950497" y="2"/>
            <a:ext cx="1270457" cy="2291617"/>
            <a:chOff x="10950497" y="2"/>
            <a:chExt cx="1270457" cy="2291617"/>
          </a:xfrm>
        </p:grpSpPr>
        <p:sp>
          <p:nvSpPr>
            <p:cNvPr id="8" name="任意多边形: 形状 7"/>
            <p:cNvSpPr/>
            <p:nvPr/>
          </p:nvSpPr>
          <p:spPr>
            <a:xfrm>
              <a:off x="10950497" y="2"/>
              <a:ext cx="1270457" cy="979178"/>
            </a:xfrm>
            <a:custGeom>
              <a:avLst/>
              <a:gdLst>
                <a:gd name="connsiteX0" fmla="*/ 4903 w 2613608"/>
                <a:gd name="connsiteY0" fmla="*/ 0 h 2014383"/>
                <a:gd name="connsiteX1" fmla="*/ 2613608 w 2613608"/>
                <a:gd name="connsiteY1" fmla="*/ 0 h 2014383"/>
                <a:gd name="connsiteX2" fmla="*/ 2613608 w 2613608"/>
                <a:gd name="connsiteY2" fmla="*/ 1882005 h 2014383"/>
                <a:gd name="connsiteX3" fmla="*/ 2487433 w 2613608"/>
                <a:gd name="connsiteY3" fmla="*/ 1928185 h 2014383"/>
                <a:gd name="connsiteX4" fmla="*/ 1917290 w 2613608"/>
                <a:gd name="connsiteY4" fmla="*/ 2014383 h 2014383"/>
                <a:gd name="connsiteX5" fmla="*/ 0 w 2613608"/>
                <a:gd name="connsiteY5" fmla="*/ 97093 h 201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3608" h="2014383">
                  <a:moveTo>
                    <a:pt x="4903" y="0"/>
                  </a:moveTo>
                  <a:lnTo>
                    <a:pt x="2613608" y="0"/>
                  </a:lnTo>
                  <a:lnTo>
                    <a:pt x="2613608" y="1882005"/>
                  </a:lnTo>
                  <a:lnTo>
                    <a:pt x="2487433" y="1928185"/>
                  </a:lnTo>
                  <a:cubicBezTo>
                    <a:pt x="2307325" y="1984205"/>
                    <a:pt x="2115832" y="2014383"/>
                    <a:pt x="1917290" y="2014383"/>
                  </a:cubicBezTo>
                  <a:cubicBezTo>
                    <a:pt x="858400" y="2014383"/>
                    <a:pt x="0" y="1155983"/>
                    <a:pt x="0" y="9709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2" name="组合 11"/>
            <p:cNvGrpSpPr/>
            <p:nvPr/>
          </p:nvGrpSpPr>
          <p:grpSpPr>
            <a:xfrm>
              <a:off x="11379690" y="1157816"/>
              <a:ext cx="186041" cy="1133803"/>
              <a:chOff x="5559847" y="2479549"/>
              <a:chExt cx="521110" cy="3175843"/>
            </a:xfrm>
            <a:solidFill>
              <a:schemeClr val="accent1"/>
            </a:solidFill>
          </p:grpSpPr>
          <p:sp>
            <p:nvSpPr>
              <p:cNvPr id="19" name="等腰三角形 18"/>
              <p:cNvSpPr/>
              <p:nvPr/>
            </p:nvSpPr>
            <p:spPr>
              <a:xfrm>
                <a:off x="5559847" y="2479549"/>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等腰三角形 19"/>
              <p:cNvSpPr/>
              <p:nvPr/>
            </p:nvSpPr>
            <p:spPr>
              <a:xfrm>
                <a:off x="5559847" y="3161202"/>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等腰三角形 20"/>
              <p:cNvSpPr/>
              <p:nvPr/>
            </p:nvSpPr>
            <p:spPr>
              <a:xfrm>
                <a:off x="5559847" y="3842855"/>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等腰三角形 21"/>
              <p:cNvSpPr/>
              <p:nvPr/>
            </p:nvSpPr>
            <p:spPr>
              <a:xfrm>
                <a:off x="5559847" y="4524508"/>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等腰三角形 22"/>
              <p:cNvSpPr/>
              <p:nvPr/>
            </p:nvSpPr>
            <p:spPr>
              <a:xfrm>
                <a:off x="5559847" y="5206159"/>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grpSp>
        <p:nvGrpSpPr>
          <p:cNvPr id="25" name="组合 24"/>
          <p:cNvGrpSpPr/>
          <p:nvPr userDrawn="1"/>
        </p:nvGrpSpPr>
        <p:grpSpPr>
          <a:xfrm rot="10800000">
            <a:off x="1" y="4566383"/>
            <a:ext cx="1270457" cy="2291617"/>
            <a:chOff x="10950497" y="2"/>
            <a:chExt cx="1270457" cy="2291617"/>
          </a:xfrm>
        </p:grpSpPr>
        <p:sp>
          <p:nvSpPr>
            <p:cNvPr id="26" name="任意多边形: 形状 25"/>
            <p:cNvSpPr/>
            <p:nvPr/>
          </p:nvSpPr>
          <p:spPr>
            <a:xfrm>
              <a:off x="10950497" y="2"/>
              <a:ext cx="1270457" cy="979178"/>
            </a:xfrm>
            <a:custGeom>
              <a:avLst/>
              <a:gdLst>
                <a:gd name="connsiteX0" fmla="*/ 4903 w 2613608"/>
                <a:gd name="connsiteY0" fmla="*/ 0 h 2014383"/>
                <a:gd name="connsiteX1" fmla="*/ 2613608 w 2613608"/>
                <a:gd name="connsiteY1" fmla="*/ 0 h 2014383"/>
                <a:gd name="connsiteX2" fmla="*/ 2613608 w 2613608"/>
                <a:gd name="connsiteY2" fmla="*/ 1882005 h 2014383"/>
                <a:gd name="connsiteX3" fmla="*/ 2487433 w 2613608"/>
                <a:gd name="connsiteY3" fmla="*/ 1928185 h 2014383"/>
                <a:gd name="connsiteX4" fmla="*/ 1917290 w 2613608"/>
                <a:gd name="connsiteY4" fmla="*/ 2014383 h 2014383"/>
                <a:gd name="connsiteX5" fmla="*/ 0 w 2613608"/>
                <a:gd name="connsiteY5" fmla="*/ 97093 h 201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3608" h="2014383">
                  <a:moveTo>
                    <a:pt x="4903" y="0"/>
                  </a:moveTo>
                  <a:lnTo>
                    <a:pt x="2613608" y="0"/>
                  </a:lnTo>
                  <a:lnTo>
                    <a:pt x="2613608" y="1882005"/>
                  </a:lnTo>
                  <a:lnTo>
                    <a:pt x="2487433" y="1928185"/>
                  </a:lnTo>
                  <a:cubicBezTo>
                    <a:pt x="2307325" y="1984205"/>
                    <a:pt x="2115832" y="2014383"/>
                    <a:pt x="1917290" y="2014383"/>
                  </a:cubicBezTo>
                  <a:cubicBezTo>
                    <a:pt x="858400" y="2014383"/>
                    <a:pt x="0" y="1155983"/>
                    <a:pt x="0" y="9709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7" name="组合 26"/>
            <p:cNvGrpSpPr/>
            <p:nvPr/>
          </p:nvGrpSpPr>
          <p:grpSpPr>
            <a:xfrm>
              <a:off x="11379690" y="1157816"/>
              <a:ext cx="186041" cy="1133803"/>
              <a:chOff x="5559847" y="2479549"/>
              <a:chExt cx="521110" cy="3175843"/>
            </a:xfrm>
            <a:solidFill>
              <a:schemeClr val="accent1"/>
            </a:solidFill>
          </p:grpSpPr>
          <p:sp>
            <p:nvSpPr>
              <p:cNvPr id="28" name="等腰三角形 27"/>
              <p:cNvSpPr/>
              <p:nvPr/>
            </p:nvSpPr>
            <p:spPr>
              <a:xfrm>
                <a:off x="5559847" y="2479549"/>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9" name="等腰三角形 28"/>
              <p:cNvSpPr/>
              <p:nvPr/>
            </p:nvSpPr>
            <p:spPr>
              <a:xfrm>
                <a:off x="5559847" y="3161202"/>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等腰三角形 29"/>
              <p:cNvSpPr/>
              <p:nvPr/>
            </p:nvSpPr>
            <p:spPr>
              <a:xfrm>
                <a:off x="5559847" y="3842855"/>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1" name="等腰三角形 30"/>
              <p:cNvSpPr/>
              <p:nvPr/>
            </p:nvSpPr>
            <p:spPr>
              <a:xfrm>
                <a:off x="5559847" y="4524508"/>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2" name="等腰三角形 31"/>
              <p:cNvSpPr/>
              <p:nvPr/>
            </p:nvSpPr>
            <p:spPr>
              <a:xfrm>
                <a:off x="5559847" y="5206159"/>
                <a:ext cx="521110" cy="44923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sp>
        <p:nvSpPr>
          <p:cNvPr id="9" name="椭圆 8"/>
          <p:cNvSpPr/>
          <p:nvPr/>
        </p:nvSpPr>
        <p:spPr>
          <a:xfrm>
            <a:off x="10650680" y="597491"/>
            <a:ext cx="395123" cy="3951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椭圆 10"/>
          <p:cNvSpPr/>
          <p:nvPr/>
        </p:nvSpPr>
        <p:spPr>
          <a:xfrm>
            <a:off x="1186302" y="5864996"/>
            <a:ext cx="395123" cy="39512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3" name="组合 32"/>
          <p:cNvGrpSpPr/>
          <p:nvPr userDrawn="1"/>
        </p:nvGrpSpPr>
        <p:grpSpPr>
          <a:xfrm>
            <a:off x="10889597" y="5858219"/>
            <a:ext cx="676134" cy="381689"/>
            <a:chOff x="4468761" y="1799303"/>
            <a:chExt cx="914400" cy="516194"/>
          </a:xfrm>
          <a:solidFill>
            <a:schemeClr val="accent1">
              <a:lumMod val="20000"/>
              <a:lumOff val="80000"/>
            </a:schemeClr>
          </a:solidFill>
        </p:grpSpPr>
        <p:sp>
          <p:nvSpPr>
            <p:cNvPr id="34" name="矩形 33"/>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矩形 34"/>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矩形 35"/>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userDrawn="1"/>
        </p:nvSpPr>
        <p:spPr>
          <a:xfrm>
            <a:off x="436306" y="390832"/>
            <a:ext cx="11319388" cy="60763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任意多边形: 形状 6"/>
          <p:cNvSpPr/>
          <p:nvPr/>
        </p:nvSpPr>
        <p:spPr>
          <a:xfrm>
            <a:off x="11379690" y="2"/>
            <a:ext cx="841264" cy="648387"/>
          </a:xfrm>
          <a:custGeom>
            <a:avLst/>
            <a:gdLst>
              <a:gd name="connsiteX0" fmla="*/ 4903 w 2613608"/>
              <a:gd name="connsiteY0" fmla="*/ 0 h 2014383"/>
              <a:gd name="connsiteX1" fmla="*/ 2613608 w 2613608"/>
              <a:gd name="connsiteY1" fmla="*/ 0 h 2014383"/>
              <a:gd name="connsiteX2" fmla="*/ 2613608 w 2613608"/>
              <a:gd name="connsiteY2" fmla="*/ 1882005 h 2014383"/>
              <a:gd name="connsiteX3" fmla="*/ 2487433 w 2613608"/>
              <a:gd name="connsiteY3" fmla="*/ 1928185 h 2014383"/>
              <a:gd name="connsiteX4" fmla="*/ 1917290 w 2613608"/>
              <a:gd name="connsiteY4" fmla="*/ 2014383 h 2014383"/>
              <a:gd name="connsiteX5" fmla="*/ 0 w 2613608"/>
              <a:gd name="connsiteY5" fmla="*/ 97093 h 201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3608" h="2014383">
                <a:moveTo>
                  <a:pt x="4903" y="0"/>
                </a:moveTo>
                <a:lnTo>
                  <a:pt x="2613608" y="0"/>
                </a:lnTo>
                <a:lnTo>
                  <a:pt x="2613608" y="1882005"/>
                </a:lnTo>
                <a:lnTo>
                  <a:pt x="2487433" y="1928185"/>
                </a:lnTo>
                <a:cubicBezTo>
                  <a:pt x="2307325" y="1984205"/>
                  <a:pt x="2115832" y="2014383"/>
                  <a:pt x="1917290" y="2014383"/>
                </a:cubicBezTo>
                <a:cubicBezTo>
                  <a:pt x="858400" y="2014383"/>
                  <a:pt x="0" y="1155983"/>
                  <a:pt x="0" y="9709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2" name="组合 31"/>
          <p:cNvGrpSpPr/>
          <p:nvPr userDrawn="1"/>
        </p:nvGrpSpPr>
        <p:grpSpPr>
          <a:xfrm>
            <a:off x="11859995" y="797633"/>
            <a:ext cx="216293" cy="1527440"/>
            <a:chOff x="11349438" y="764179"/>
            <a:chExt cx="216293" cy="1527440"/>
          </a:xfrm>
        </p:grpSpPr>
        <p:sp>
          <p:nvSpPr>
            <p:cNvPr id="9" name="等腰三角形 8"/>
            <p:cNvSpPr/>
            <p:nvPr/>
          </p:nvSpPr>
          <p:spPr>
            <a:xfrm>
              <a:off x="11379690" y="1157816"/>
              <a:ext cx="186041" cy="16038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等腰三角形 9"/>
            <p:cNvSpPr/>
            <p:nvPr/>
          </p:nvSpPr>
          <p:spPr>
            <a:xfrm>
              <a:off x="11379690" y="1401172"/>
              <a:ext cx="186041" cy="1603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等腰三角形 10"/>
            <p:cNvSpPr/>
            <p:nvPr/>
          </p:nvSpPr>
          <p:spPr>
            <a:xfrm>
              <a:off x="11379690" y="1644528"/>
              <a:ext cx="186041" cy="16038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等腰三角形 11"/>
            <p:cNvSpPr/>
            <p:nvPr/>
          </p:nvSpPr>
          <p:spPr>
            <a:xfrm>
              <a:off x="11379690" y="1887884"/>
              <a:ext cx="186041" cy="1603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等腰三角形 12"/>
            <p:cNvSpPr/>
            <p:nvPr/>
          </p:nvSpPr>
          <p:spPr>
            <a:xfrm>
              <a:off x="11379690" y="2131239"/>
              <a:ext cx="186041" cy="16038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椭圆 21"/>
            <p:cNvSpPr/>
            <p:nvPr/>
          </p:nvSpPr>
          <p:spPr>
            <a:xfrm>
              <a:off x="11349438" y="764179"/>
              <a:ext cx="216293" cy="2162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3" name="任意多边形: 形状 42"/>
          <p:cNvSpPr/>
          <p:nvPr userDrawn="1"/>
        </p:nvSpPr>
        <p:spPr>
          <a:xfrm rot="10800000">
            <a:off x="1" y="6209613"/>
            <a:ext cx="841264" cy="648387"/>
          </a:xfrm>
          <a:custGeom>
            <a:avLst/>
            <a:gdLst>
              <a:gd name="connsiteX0" fmla="*/ 4903 w 2613608"/>
              <a:gd name="connsiteY0" fmla="*/ 0 h 2014383"/>
              <a:gd name="connsiteX1" fmla="*/ 2613608 w 2613608"/>
              <a:gd name="connsiteY1" fmla="*/ 0 h 2014383"/>
              <a:gd name="connsiteX2" fmla="*/ 2613608 w 2613608"/>
              <a:gd name="connsiteY2" fmla="*/ 1882005 h 2014383"/>
              <a:gd name="connsiteX3" fmla="*/ 2487433 w 2613608"/>
              <a:gd name="connsiteY3" fmla="*/ 1928185 h 2014383"/>
              <a:gd name="connsiteX4" fmla="*/ 1917290 w 2613608"/>
              <a:gd name="connsiteY4" fmla="*/ 2014383 h 2014383"/>
              <a:gd name="connsiteX5" fmla="*/ 0 w 2613608"/>
              <a:gd name="connsiteY5" fmla="*/ 97093 h 2014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3608" h="2014383">
                <a:moveTo>
                  <a:pt x="4903" y="0"/>
                </a:moveTo>
                <a:lnTo>
                  <a:pt x="2613608" y="0"/>
                </a:lnTo>
                <a:lnTo>
                  <a:pt x="2613608" y="1882005"/>
                </a:lnTo>
                <a:lnTo>
                  <a:pt x="2487433" y="1928185"/>
                </a:lnTo>
                <a:cubicBezTo>
                  <a:pt x="2307325" y="1984205"/>
                  <a:pt x="2115832" y="2014383"/>
                  <a:pt x="1917290" y="2014383"/>
                </a:cubicBezTo>
                <a:cubicBezTo>
                  <a:pt x="858400" y="2014383"/>
                  <a:pt x="0" y="1155983"/>
                  <a:pt x="0" y="97093"/>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44" name="组合 43"/>
          <p:cNvGrpSpPr/>
          <p:nvPr userDrawn="1"/>
        </p:nvGrpSpPr>
        <p:grpSpPr>
          <a:xfrm rot="10800000">
            <a:off x="110007" y="4544081"/>
            <a:ext cx="216293" cy="1527440"/>
            <a:chOff x="11349438" y="764179"/>
            <a:chExt cx="216293" cy="1527440"/>
          </a:xfrm>
        </p:grpSpPr>
        <p:sp>
          <p:nvSpPr>
            <p:cNvPr id="45" name="等腰三角形 44"/>
            <p:cNvSpPr/>
            <p:nvPr/>
          </p:nvSpPr>
          <p:spPr>
            <a:xfrm>
              <a:off x="11379690" y="1157816"/>
              <a:ext cx="186041" cy="16038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 name="等腰三角形 45"/>
            <p:cNvSpPr/>
            <p:nvPr/>
          </p:nvSpPr>
          <p:spPr>
            <a:xfrm>
              <a:off x="11379690" y="1401172"/>
              <a:ext cx="186041" cy="1603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 name="等腰三角形 46"/>
            <p:cNvSpPr/>
            <p:nvPr/>
          </p:nvSpPr>
          <p:spPr>
            <a:xfrm>
              <a:off x="11379690" y="1644528"/>
              <a:ext cx="186041" cy="16038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 name="等腰三角形 47"/>
            <p:cNvSpPr/>
            <p:nvPr/>
          </p:nvSpPr>
          <p:spPr>
            <a:xfrm>
              <a:off x="11379690" y="1887884"/>
              <a:ext cx="186041" cy="1603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等腰三角形 48"/>
            <p:cNvSpPr/>
            <p:nvPr/>
          </p:nvSpPr>
          <p:spPr>
            <a:xfrm>
              <a:off x="11379690" y="2131239"/>
              <a:ext cx="186041" cy="160380"/>
            </a:xfrm>
            <a:prstGeom prs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椭圆 49"/>
            <p:cNvSpPr/>
            <p:nvPr/>
          </p:nvSpPr>
          <p:spPr>
            <a:xfrm>
              <a:off x="11349438" y="764179"/>
              <a:ext cx="216293" cy="2162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6.png"/><Relationship Id="rId3" Type="http://schemas.openxmlformats.org/officeDocument/2006/relationships/tags" Target="../tags/tag10.xml"/><Relationship Id="rId2" Type="http://schemas.openxmlformats.org/officeDocument/2006/relationships/image" Target="../media/image4.png"/><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7.png"/><Relationship Id="rId3" Type="http://schemas.openxmlformats.org/officeDocument/2006/relationships/tags" Target="../tags/tag12.xml"/><Relationship Id="rId2" Type="http://schemas.openxmlformats.org/officeDocument/2006/relationships/image" Target="../media/image4.png"/><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image" Target="../media/image11.png"/><Relationship Id="rId7" Type="http://schemas.openxmlformats.org/officeDocument/2006/relationships/tags" Target="../tags/tag17.xml"/><Relationship Id="rId6" Type="http://schemas.openxmlformats.org/officeDocument/2006/relationships/image" Target="../media/image10.png"/><Relationship Id="rId5" Type="http://schemas.openxmlformats.org/officeDocument/2006/relationships/tags" Target="../tags/tag16.xml"/><Relationship Id="rId4" Type="http://schemas.openxmlformats.org/officeDocument/2006/relationships/image" Target="../media/image9.png"/><Relationship Id="rId3" Type="http://schemas.openxmlformats.org/officeDocument/2006/relationships/tags" Target="../tags/tag15.xml"/><Relationship Id="rId2" Type="http://schemas.openxmlformats.org/officeDocument/2006/relationships/image" Target="../media/image8.png"/><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image" Target="../media/image13.png"/><Relationship Id="rId7" Type="http://schemas.openxmlformats.org/officeDocument/2006/relationships/tags" Target="../tags/tag21.xml"/><Relationship Id="rId6" Type="http://schemas.openxmlformats.org/officeDocument/2006/relationships/image" Target="../media/image12.png"/><Relationship Id="rId5" Type="http://schemas.openxmlformats.org/officeDocument/2006/relationships/tags" Target="../tags/tag20.xml"/><Relationship Id="rId4" Type="http://schemas.openxmlformats.org/officeDocument/2006/relationships/image" Target="../media/image6.png"/><Relationship Id="rId3" Type="http://schemas.openxmlformats.org/officeDocument/2006/relationships/tags" Target="../tags/tag19.xml"/><Relationship Id="rId2" Type="http://schemas.openxmlformats.org/officeDocument/2006/relationships/image" Target="../media/image11.png"/><Relationship Id="rId10" Type="http://schemas.openxmlformats.org/officeDocument/2006/relationships/slideLayout" Target="../slideLayouts/slideLayout8.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tags" Target="../tags/tag25.xml"/><Relationship Id="rId4" Type="http://schemas.openxmlformats.org/officeDocument/2006/relationships/image" Target="../media/image13.png"/><Relationship Id="rId3" Type="http://schemas.openxmlformats.org/officeDocument/2006/relationships/tags" Target="../tags/tag24.xml"/><Relationship Id="rId2" Type="http://schemas.openxmlformats.org/officeDocument/2006/relationships/image" Target="../media/image14.png"/><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17.jpeg"/><Relationship Id="rId3" Type="http://schemas.openxmlformats.org/officeDocument/2006/relationships/tags" Target="../tags/tag27.xml"/><Relationship Id="rId2" Type="http://schemas.openxmlformats.org/officeDocument/2006/relationships/image" Target="../media/image16.png"/><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8.png"/><Relationship Id="rId1" Type="http://schemas.openxmlformats.org/officeDocument/2006/relationships/tags" Target="../tags/tag28.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20.png"/><Relationship Id="rId3" Type="http://schemas.openxmlformats.org/officeDocument/2006/relationships/tags" Target="../tags/tag30.xml"/><Relationship Id="rId2" Type="http://schemas.openxmlformats.org/officeDocument/2006/relationships/image" Target="../media/image19.png"/><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image" Target="../media/image21.png"/><Relationship Id="rId1" Type="http://schemas.openxmlformats.org/officeDocument/2006/relationships/tags" Target="../tags/tag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3.png"/><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8.xml"/><Relationship Id="rId4" Type="http://schemas.openxmlformats.org/officeDocument/2006/relationships/image" Target="../media/image5.png"/><Relationship Id="rId3" Type="http://schemas.openxmlformats.org/officeDocument/2006/relationships/tags" Target="../tags/tag8.xml"/><Relationship Id="rId2" Type="http://schemas.openxmlformats.org/officeDocument/2006/relationships/image" Target="../media/image4.png"/><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610237" y="5790594"/>
            <a:ext cx="914400" cy="516194"/>
            <a:chOff x="4468761" y="1799303"/>
            <a:chExt cx="914400" cy="516194"/>
          </a:xfrm>
          <a:solidFill>
            <a:schemeClr val="accent1">
              <a:lumMod val="20000"/>
              <a:lumOff val="80000"/>
            </a:schemeClr>
          </a:solidFill>
        </p:grpSpPr>
        <p:sp>
          <p:nvSpPr>
            <p:cNvPr id="11" name="矩形 10"/>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矩形 11"/>
            <p:cNvSpPr/>
            <p:nvPr/>
          </p:nvSpPr>
          <p:spPr>
            <a:xfrm>
              <a:off x="4468761" y="1999942"/>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矩形 12"/>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46" name="矩形 45"/>
          <p:cNvSpPr/>
          <p:nvPr/>
        </p:nvSpPr>
        <p:spPr>
          <a:xfrm>
            <a:off x="2294317" y="3158276"/>
            <a:ext cx="7603367" cy="1066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r>
              <a:rPr lang="zh-CN" altLang="en-US" sz="2000" b="1" dirty="0">
                <a:solidFill>
                  <a:schemeClr val="tx1"/>
                </a:solidFill>
                <a:cs typeface="+mn-ea"/>
                <a:sym typeface="+mn-lt"/>
              </a:rPr>
              <a:t>NSTransformers: 非平稳时间序列的通用预测框架</a:t>
            </a:r>
            <a:endParaRPr lang="zh-CN" altLang="en-US" sz="2000" b="1" dirty="0">
              <a:solidFill>
                <a:schemeClr val="tx1"/>
              </a:solidFill>
              <a:cs typeface="+mn-ea"/>
              <a:sym typeface="+mn-lt"/>
            </a:endParaRPr>
          </a:p>
        </p:txBody>
      </p:sp>
      <p:sp>
        <p:nvSpPr>
          <p:cNvPr id="47" name="文本框"/>
          <p:cNvSpPr txBox="1"/>
          <p:nvPr/>
        </p:nvSpPr>
        <p:spPr>
          <a:xfrm>
            <a:off x="217805" y="2456815"/>
            <a:ext cx="11307445" cy="977265"/>
          </a:xfrm>
          <a:prstGeom prst="rect">
            <a:avLst/>
          </a:prstGeom>
        </p:spPr>
        <p:txBody>
          <a:bodyPr wrap="square"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mn-lt"/>
                <a:ea typeface="+mn-ea"/>
                <a:cs typeface="+mn-ea"/>
                <a:sym typeface="+mn-lt"/>
              </a:rPr>
              <a:t>Non-stationary Transformers:</a:t>
            </a:r>
            <a:endParaRPr lang="en-US" sz="3200" b="1" dirty="0">
              <a:latin typeface="+mn-lt"/>
              <a:ea typeface="+mn-ea"/>
              <a:cs typeface="+mn-ea"/>
              <a:sym typeface="+mn-lt"/>
            </a:endParaRPr>
          </a:p>
          <a:p>
            <a:pPr algn="ctr"/>
            <a:r>
              <a:rPr lang="en-US" sz="3200" b="1" dirty="0">
                <a:latin typeface="+mn-lt"/>
                <a:ea typeface="+mn-ea"/>
                <a:cs typeface="+mn-ea"/>
                <a:sym typeface="+mn-lt"/>
              </a:rPr>
              <a:t>Exploring the Stationarity in Time Series Forecasting</a:t>
            </a:r>
            <a:endParaRPr lang="en-US" sz="3200" b="1" dirty="0">
              <a:latin typeface="+mn-lt"/>
              <a:ea typeface="+mn-ea"/>
              <a:cs typeface="+mn-ea"/>
              <a:sym typeface="+mn-lt"/>
            </a:endParaRPr>
          </a:p>
        </p:txBody>
      </p:sp>
      <p:sp>
        <p:nvSpPr>
          <p:cNvPr id="54" name="矩形 53"/>
          <p:cNvSpPr/>
          <p:nvPr/>
        </p:nvSpPr>
        <p:spPr>
          <a:xfrm>
            <a:off x="8232140" y="4562475"/>
            <a:ext cx="1953260" cy="33718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dirty="0">
                <a:cs typeface="+mn-ea"/>
                <a:sym typeface="+mn-lt"/>
              </a:rPr>
              <a:t>汇报人：孙天翔</a:t>
            </a:r>
            <a:endParaRPr lang="zh-CN" altLang="en-US" sz="1600" dirty="0">
              <a:cs typeface="+mn-ea"/>
              <a:sym typeface="+mn-lt"/>
            </a:endParaRPr>
          </a:p>
        </p:txBody>
      </p:sp>
      <p:sp>
        <p:nvSpPr>
          <p:cNvPr id="2" name="文本框 1"/>
          <p:cNvSpPr txBox="1"/>
          <p:nvPr/>
        </p:nvSpPr>
        <p:spPr>
          <a:xfrm>
            <a:off x="4646930" y="3942715"/>
            <a:ext cx="1781175" cy="368300"/>
          </a:xfrm>
          <a:prstGeom prst="rect">
            <a:avLst/>
          </a:prstGeom>
          <a:noFill/>
        </p:spPr>
        <p:txBody>
          <a:bodyPr wrap="square" rtlCol="0">
            <a:spAutoFit/>
          </a:bodyPr>
          <a:p>
            <a:r>
              <a:rPr lang="en-US" altLang="zh-CN"/>
              <a:t>NeurIPS-2022</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387590" y="1140460"/>
            <a:ext cx="4112260" cy="5187315"/>
          </a:xfrm>
          <a:prstGeom prst="rect">
            <a:avLst/>
          </a:prstGeom>
          <a:solidFill>
            <a:schemeClr val="accent1">
              <a:lumMod val="20000"/>
              <a:lumOff val="8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25" name="组合 24"/>
          <p:cNvGrpSpPr/>
          <p:nvPr/>
        </p:nvGrpSpPr>
        <p:grpSpPr>
          <a:xfrm>
            <a:off x="7492073" y="1301169"/>
            <a:ext cx="1447971" cy="341307"/>
            <a:chOff x="1265732" y="3016591"/>
            <a:chExt cx="1371009" cy="323166"/>
          </a:xfrm>
        </p:grpSpPr>
        <p:sp>
          <p:nvSpPr>
            <p:cNvPr id="31" name="Rectangle: Rounded Corners 30"/>
            <p:cNvSpPr/>
            <p:nvPr/>
          </p:nvSpPr>
          <p:spPr>
            <a:xfrm>
              <a:off x="1265732" y="3031980"/>
              <a:ext cx="1371009" cy="30777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cs typeface="+mn-ea"/>
                <a:sym typeface="+mn-lt"/>
              </a:endParaRPr>
            </a:p>
          </p:txBody>
        </p:sp>
        <p:sp>
          <p:nvSpPr>
            <p:cNvPr id="32" name="TextBox 30"/>
            <p:cNvSpPr txBox="1"/>
            <p:nvPr/>
          </p:nvSpPr>
          <p:spPr>
            <a:xfrm>
              <a:off x="1477453" y="3016591"/>
              <a:ext cx="947568" cy="319263"/>
            </a:xfrm>
            <a:prstGeom prst="rect">
              <a:avLst/>
            </a:prstGeom>
            <a:noFill/>
          </p:spPr>
          <p:txBody>
            <a:bodyPr wrap="square" rtlCol="0" anchor="t">
              <a:spAutoFit/>
            </a:bodyPr>
            <a:lstStyle>
              <a:defPPr>
                <a:defRPr lang="en-US"/>
              </a:defPPr>
              <a:lvl1pPr>
                <a:defRPr sz="1600">
                  <a:solidFill>
                    <a:schemeClr val="bg1"/>
                  </a:solidFill>
                  <a:latin typeface="Montserrat" panose="00000500000000000000" pitchFamily="50" charset="0"/>
                  <a:cs typeface="Montserrat" panose="00000500000000000000" pitchFamily="50" charset="0"/>
                </a:defRPr>
              </a:lvl1pPr>
            </a:lstStyle>
            <a:p>
              <a:pPr algn="ctr"/>
              <a:r>
                <a:rPr lang="zh-CN" altLang="en-US" b="1" dirty="0">
                  <a:latin typeface="+mn-lt"/>
                  <a:cs typeface="+mn-ea"/>
                  <a:sym typeface="+mn-lt"/>
                </a:rPr>
                <a:t>第一阶段</a:t>
              </a:r>
              <a:endParaRPr lang="zh-CN" altLang="en-US" b="1" dirty="0">
                <a:latin typeface="+mn-lt"/>
                <a:cs typeface="+mn-ea"/>
                <a:sym typeface="+mn-lt"/>
              </a:endParaRPr>
            </a:p>
          </p:txBody>
        </p:sp>
      </p:grpSp>
      <p:sp>
        <p:nvSpPr>
          <p:cNvPr id="26" name="Text Box 10"/>
          <p:cNvSpPr txBox="1">
            <a:spLocks noChangeArrowheads="1"/>
          </p:cNvSpPr>
          <p:nvPr/>
        </p:nvSpPr>
        <p:spPr bwMode="auto">
          <a:xfrm>
            <a:off x="7472045" y="1753235"/>
            <a:ext cx="3944620" cy="4447540"/>
          </a:xfrm>
          <a:prstGeom prst="rect">
            <a:avLst/>
          </a:prstGeom>
          <a:noFill/>
          <a:ln w="9525">
            <a:noFill/>
            <a:miter lim="800000"/>
          </a:ln>
        </p:spPr>
        <p:txBody>
          <a:bodyPr wrap="square" lIns="60960" tIns="30480" rIns="60960" bIns="3048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0000"/>
                </a:solidFill>
                <a:effectLst/>
                <a:uLnTx/>
                <a:uFillTx/>
                <a:cs typeface="+mn-ea"/>
                <a:sym typeface="+mn-lt"/>
              </a:rPr>
              <a:t>第一阶段，对每一模型输入中的各个变量分别进行在时间维度的归一化。</a:t>
            </a:r>
            <a:endParaRPr kumimoji="0" lang="zh-CN" altLang="en-US" sz="1400" b="0" i="0" u="none" strike="noStrike" kern="1200" cap="none" spc="0" normalizeH="0" baseline="0" noProof="0" dirty="0">
              <a:ln>
                <a:noFill/>
              </a:ln>
              <a:solidFill>
                <a:srgbClr val="000000"/>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000000"/>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0000"/>
                </a:solidFill>
                <a:effectLst/>
                <a:uLnTx/>
                <a:uFillTx/>
                <a:cs typeface="+mn-ea"/>
                <a:sym typeface="+mn-lt"/>
              </a:rPr>
              <a:t>模型在训练阶段接收的输入是从整段序列上的各个滑动窗口采样得到，针对各个输入进行的实例归一化（Instance Normalization），最终相邻窗口内的子序列都将服从相同的均值与方差</a:t>
            </a:r>
            <a:endParaRPr kumimoji="0" lang="zh-CN" altLang="en-US" sz="1400" b="0" i="0" u="none" strike="noStrike" kern="1200" cap="none" spc="0" normalizeH="0" baseline="0" noProof="0" dirty="0">
              <a:ln>
                <a:noFill/>
              </a:ln>
              <a:solidFill>
                <a:srgbClr val="000000"/>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rgbClr val="000000"/>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rgbClr val="000000"/>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rgbClr val="000000"/>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rgbClr val="000000"/>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rgbClr val="000000"/>
                </a:solidFill>
                <a:effectLst/>
                <a:uLnTx/>
                <a:uFillTx/>
                <a:cs typeface="+mn-ea"/>
                <a:sym typeface="+mn-lt"/>
              </a:rPr>
              <a:t>存储各个窗口内序列原本的均值和方差。</a:t>
            </a:r>
            <a:endParaRPr kumimoji="0" lang="zh-CN" altLang="en-US" sz="1400" b="0" i="0" u="none" strike="noStrike" kern="1200" cap="none" spc="0" normalizeH="0" baseline="0" noProof="0" dirty="0">
              <a:ln>
                <a:noFill/>
              </a:ln>
              <a:solidFill>
                <a:srgbClr val="000000"/>
              </a:solidFill>
              <a:effectLst/>
              <a:uLnTx/>
              <a:uFillTx/>
              <a:cs typeface="+mn-ea"/>
              <a:sym typeface="+mn-lt"/>
            </a:endParaRPr>
          </a:p>
        </p:txBody>
      </p:sp>
      <p:grpSp>
        <p:nvGrpSpPr>
          <p:cNvPr id="34" name="组合 33"/>
          <p:cNvGrpSpPr/>
          <p:nvPr/>
        </p:nvGrpSpPr>
        <p:grpSpPr>
          <a:xfrm>
            <a:off x="748244" y="776125"/>
            <a:ext cx="352439" cy="299049"/>
            <a:chOff x="4468761" y="1799303"/>
            <a:chExt cx="914400" cy="516194"/>
          </a:xfrm>
          <a:solidFill>
            <a:schemeClr val="accent1">
              <a:lumMod val="20000"/>
              <a:lumOff val="80000"/>
            </a:schemeClr>
          </a:solidFill>
        </p:grpSpPr>
        <p:sp>
          <p:nvSpPr>
            <p:cNvPr id="35" name="矩形 34"/>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6" name="矩形 35"/>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7" name="矩形 36"/>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38"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800" b="1" dirty="0">
                <a:cs typeface="+mn-ea"/>
                <a:sym typeface="+mn-lt"/>
              </a:rPr>
              <a:t>模型设计</a:t>
            </a:r>
            <a:endParaRPr lang="zh-CN" altLang="en-US" sz="2800" dirty="0">
              <a:cs typeface="+mn-ea"/>
              <a:sym typeface="+mn-lt"/>
            </a:endParaRPr>
          </a:p>
        </p:txBody>
      </p:sp>
      <p:pic>
        <p:nvPicPr>
          <p:cNvPr id="20" name="图片 19"/>
          <p:cNvPicPr>
            <a:picLocks noChangeAspect="1"/>
          </p:cNvPicPr>
          <p:nvPr>
            <p:custDataLst>
              <p:tags r:id="rId1"/>
            </p:custDataLst>
          </p:nvPr>
        </p:nvPicPr>
        <p:blipFill>
          <a:blip r:embed="rId2"/>
          <a:stretch>
            <a:fillRect/>
          </a:stretch>
        </p:blipFill>
        <p:spPr>
          <a:xfrm>
            <a:off x="748030" y="1358265"/>
            <a:ext cx="6383655" cy="473329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7472045" y="4062095"/>
            <a:ext cx="3836035" cy="660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7387590" y="1140460"/>
            <a:ext cx="4112260" cy="5187315"/>
          </a:xfrm>
          <a:prstGeom prst="rect">
            <a:avLst/>
          </a:prstGeom>
          <a:solidFill>
            <a:schemeClr val="accent1">
              <a:lumMod val="20000"/>
              <a:lumOff val="8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25" name="组合 24"/>
          <p:cNvGrpSpPr/>
          <p:nvPr/>
        </p:nvGrpSpPr>
        <p:grpSpPr>
          <a:xfrm>
            <a:off x="7492073" y="1301169"/>
            <a:ext cx="1447971" cy="341307"/>
            <a:chOff x="1265732" y="3016591"/>
            <a:chExt cx="1371009" cy="323166"/>
          </a:xfrm>
        </p:grpSpPr>
        <p:sp>
          <p:nvSpPr>
            <p:cNvPr id="31" name="Rectangle: Rounded Corners 30"/>
            <p:cNvSpPr/>
            <p:nvPr/>
          </p:nvSpPr>
          <p:spPr>
            <a:xfrm>
              <a:off x="1265732" y="3031980"/>
              <a:ext cx="1371009" cy="307777"/>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a:cs typeface="+mn-ea"/>
                <a:sym typeface="+mn-lt"/>
              </a:endParaRPr>
            </a:p>
          </p:txBody>
        </p:sp>
        <p:sp>
          <p:nvSpPr>
            <p:cNvPr id="32" name="TextBox 30"/>
            <p:cNvSpPr txBox="1"/>
            <p:nvPr/>
          </p:nvSpPr>
          <p:spPr>
            <a:xfrm>
              <a:off x="1477453" y="3016591"/>
              <a:ext cx="947568" cy="319263"/>
            </a:xfrm>
            <a:prstGeom prst="rect">
              <a:avLst/>
            </a:prstGeom>
            <a:noFill/>
          </p:spPr>
          <p:txBody>
            <a:bodyPr wrap="square" rtlCol="0" anchor="t">
              <a:spAutoFit/>
            </a:bodyPr>
            <a:lstStyle>
              <a:defPPr>
                <a:defRPr lang="en-US"/>
              </a:defPPr>
              <a:lvl1pPr>
                <a:defRPr sz="1600">
                  <a:solidFill>
                    <a:schemeClr val="bg1"/>
                  </a:solidFill>
                  <a:latin typeface="Montserrat" panose="00000500000000000000" pitchFamily="50" charset="0"/>
                  <a:cs typeface="Montserrat" panose="00000500000000000000" pitchFamily="50" charset="0"/>
                </a:defRPr>
              </a:lvl1pPr>
            </a:lstStyle>
            <a:p>
              <a:pPr algn="ctr"/>
              <a:r>
                <a:rPr lang="zh-CN" altLang="en-US" b="1" dirty="0">
                  <a:latin typeface="+mn-lt"/>
                  <a:cs typeface="+mn-ea"/>
                  <a:sym typeface="+mn-lt"/>
                </a:rPr>
                <a:t>第二阶段</a:t>
              </a:r>
              <a:endParaRPr lang="zh-CN" altLang="en-US" b="1" dirty="0">
                <a:latin typeface="+mn-lt"/>
                <a:cs typeface="+mn-ea"/>
                <a:sym typeface="+mn-lt"/>
              </a:endParaRPr>
            </a:p>
          </p:txBody>
        </p:sp>
      </p:grpSp>
      <p:sp>
        <p:nvSpPr>
          <p:cNvPr id="26" name="Text Box 10"/>
          <p:cNvSpPr txBox="1">
            <a:spLocks noChangeArrowheads="1"/>
          </p:cNvSpPr>
          <p:nvPr/>
        </p:nvSpPr>
        <p:spPr bwMode="auto">
          <a:xfrm>
            <a:off x="7472045" y="1753235"/>
            <a:ext cx="3944620" cy="4447540"/>
          </a:xfrm>
          <a:prstGeom prst="rect">
            <a:avLst/>
          </a:prstGeom>
          <a:noFill/>
          <a:ln w="9525">
            <a:noFill/>
            <a:miter lim="800000"/>
          </a:ln>
        </p:spPr>
        <p:txBody>
          <a:bodyPr wrap="square" lIns="60960" tIns="30480" rIns="60960" bIns="3048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450975"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000000"/>
                </a:solidFill>
                <a:effectLst/>
                <a:uLnTx/>
                <a:uFillTx/>
                <a:cs typeface="+mn-ea"/>
                <a:sym typeface="+mn-lt"/>
              </a:rPr>
              <a:t>在第二阶段中用</a:t>
            </a:r>
            <a:r>
              <a:rPr kumimoji="0" lang="zh-CN" altLang="en-US" sz="1400" b="0" i="0" u="none" strike="noStrike" kern="1200" cap="none" spc="0" normalizeH="0" baseline="0" noProof="0" dirty="0">
                <a:ln>
                  <a:noFill/>
                </a:ln>
                <a:solidFill>
                  <a:srgbClr val="000000"/>
                </a:solidFill>
                <a:effectLst/>
                <a:uLnTx/>
                <a:uFillTx/>
                <a:cs typeface="+mn-ea"/>
                <a:sym typeface="+mn-lt"/>
              </a:rPr>
              <a:t>第一阶段的</a:t>
            </a:r>
            <a:r>
              <a:rPr kumimoji="0" lang="en-US" altLang="zh-CN" sz="1400" b="0" i="0" u="none" strike="noStrike" kern="1200" cap="none" spc="0" normalizeH="0" baseline="0" noProof="0" dirty="0">
                <a:ln>
                  <a:noFill/>
                </a:ln>
                <a:solidFill>
                  <a:srgbClr val="000000"/>
                </a:solidFill>
                <a:effectLst/>
                <a:uLnTx/>
                <a:uFillTx/>
                <a:cs typeface="+mn-ea"/>
                <a:sym typeface="+mn-lt"/>
              </a:rPr>
              <a:t>统计量重新对模型的输出进行反向尺度变换，以恢复其归一化时丢失的分布信息</a:t>
            </a:r>
            <a:r>
              <a:rPr kumimoji="0" lang="zh-CN" altLang="en-US" sz="1400" b="0" i="0" u="none" strike="noStrike" kern="1200" cap="none" spc="0" normalizeH="0" baseline="0" noProof="0" dirty="0">
                <a:ln>
                  <a:noFill/>
                </a:ln>
                <a:solidFill>
                  <a:srgbClr val="000000"/>
                </a:solidFill>
                <a:effectLst/>
                <a:uLnTx/>
                <a:uFillTx/>
                <a:cs typeface="+mn-ea"/>
                <a:sym typeface="+mn-lt"/>
              </a:rPr>
              <a:t>。</a:t>
            </a:r>
            <a:endParaRPr kumimoji="0" lang="zh-CN" altLang="en-US" sz="1400" b="0" i="0" u="none" strike="noStrike" kern="1200" cap="none" spc="0" normalizeH="0" baseline="0" noProof="0" dirty="0">
              <a:ln>
                <a:noFill/>
              </a:ln>
              <a:solidFill>
                <a:srgbClr val="000000"/>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000000"/>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rgbClr val="000000"/>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rgbClr val="000000"/>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rgbClr val="000000"/>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rgbClr val="000000"/>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rgbClr val="000000"/>
                </a:solidFill>
                <a:effectLst/>
                <a:uLnTx/>
                <a:uFillTx/>
                <a:cs typeface="+mn-ea"/>
                <a:sym typeface="+mn-lt"/>
              </a:rPr>
              <a:t>这样做可以让模型对输入序列的平移和缩放不敏感，也就是说，即使输入序列发生了这样的变化，模型输出也不会受到影响。</a:t>
            </a:r>
            <a:endParaRPr kumimoji="0" lang="en-US" altLang="zh-CN" sz="1400" b="0" i="0" u="none" strike="noStrike" kern="1200" cap="none" spc="0" normalizeH="0" baseline="0" noProof="0" dirty="0">
              <a:ln>
                <a:noFill/>
              </a:ln>
              <a:solidFill>
                <a:srgbClr val="000000"/>
              </a:solidFill>
              <a:effectLst/>
              <a:uLnTx/>
              <a:uFillTx/>
              <a:cs typeface="+mn-ea"/>
              <a:sym typeface="+mn-lt"/>
            </a:endParaRPr>
          </a:p>
        </p:txBody>
      </p:sp>
      <p:grpSp>
        <p:nvGrpSpPr>
          <p:cNvPr id="34" name="组合 33"/>
          <p:cNvGrpSpPr/>
          <p:nvPr/>
        </p:nvGrpSpPr>
        <p:grpSpPr>
          <a:xfrm>
            <a:off x="748244" y="776125"/>
            <a:ext cx="352439" cy="299049"/>
            <a:chOff x="4468761" y="1799303"/>
            <a:chExt cx="914400" cy="516194"/>
          </a:xfrm>
          <a:solidFill>
            <a:schemeClr val="accent1">
              <a:lumMod val="20000"/>
              <a:lumOff val="80000"/>
            </a:schemeClr>
          </a:solidFill>
        </p:grpSpPr>
        <p:sp>
          <p:nvSpPr>
            <p:cNvPr id="35" name="矩形 34"/>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6" name="矩形 35"/>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7" name="矩形 36"/>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38"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800" b="1" dirty="0">
                <a:cs typeface="+mn-ea"/>
                <a:sym typeface="+mn-lt"/>
              </a:rPr>
              <a:t>模型设计</a:t>
            </a:r>
            <a:endParaRPr lang="zh-CN" altLang="en-US" sz="2800" dirty="0">
              <a:cs typeface="+mn-ea"/>
              <a:sym typeface="+mn-lt"/>
            </a:endParaRPr>
          </a:p>
        </p:txBody>
      </p:sp>
      <p:pic>
        <p:nvPicPr>
          <p:cNvPr id="20" name="图片 19"/>
          <p:cNvPicPr>
            <a:picLocks noChangeAspect="1"/>
          </p:cNvPicPr>
          <p:nvPr>
            <p:custDataLst>
              <p:tags r:id="rId1"/>
            </p:custDataLst>
          </p:nvPr>
        </p:nvPicPr>
        <p:blipFill>
          <a:blip r:embed="rId2"/>
          <a:stretch>
            <a:fillRect/>
          </a:stretch>
        </p:blipFill>
        <p:spPr>
          <a:xfrm>
            <a:off x="748030" y="1358265"/>
            <a:ext cx="6383655" cy="473329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7616190" y="3270885"/>
            <a:ext cx="3003550" cy="4953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748244" y="776125"/>
            <a:ext cx="352439" cy="299049"/>
            <a:chOff x="4468761" y="1799303"/>
            <a:chExt cx="914400" cy="516194"/>
          </a:xfrm>
          <a:solidFill>
            <a:schemeClr val="accent1">
              <a:lumMod val="20000"/>
              <a:lumOff val="80000"/>
            </a:schemeClr>
          </a:solidFill>
        </p:grpSpPr>
        <p:sp>
          <p:nvSpPr>
            <p:cNvPr id="53" name="矩形 52"/>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4" name="矩形 53"/>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5" name="矩形 54"/>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56" name="Footer Text"/>
          <p:cNvSpPr txBox="1"/>
          <p:nvPr/>
        </p:nvSpPr>
        <p:spPr>
          <a:xfrm>
            <a:off x="1343025" y="709930"/>
            <a:ext cx="5718810"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cs typeface="+mn-ea"/>
                <a:sym typeface="+mn-lt"/>
              </a:rPr>
              <a:t>模型设计</a:t>
            </a:r>
            <a:endParaRPr lang="zh-CN" altLang="en-US" sz="2800" dirty="0">
              <a:cs typeface="+mn-ea"/>
              <a:sym typeface="+mn-lt"/>
            </a:endParaRPr>
          </a:p>
        </p:txBody>
      </p:sp>
      <p:sp>
        <p:nvSpPr>
          <p:cNvPr id="2" name="文本框 1"/>
          <p:cNvSpPr txBox="1"/>
          <p:nvPr/>
        </p:nvSpPr>
        <p:spPr>
          <a:xfrm>
            <a:off x="1343025" y="1273175"/>
            <a:ext cx="10093325" cy="799465"/>
          </a:xfrm>
          <a:prstGeom prst="rect">
            <a:avLst/>
          </a:prstGeom>
          <a:noFill/>
        </p:spPr>
        <p:txBody>
          <a:bodyPr wrap="square" rtlCol="0" anchor="t">
            <a:noAutofit/>
          </a:bodyPr>
          <a:p>
            <a:r>
              <a:rPr lang="zh-CN" altLang="en-US" sz="1600" b="1" noProof="0" dirty="0">
                <a:ln>
                  <a:noFill/>
                </a:ln>
                <a:solidFill>
                  <a:schemeClr val="accent3"/>
                </a:solidFill>
                <a:effectLst/>
                <a:uLnTx/>
                <a:uFillTx/>
                <a:cs typeface="+mn-ea"/>
              </a:rPr>
              <a:t>尽管反归一化模块在外部还原了时序数据部分的非平稳性，但在模型内部，依然得到的是经过平稳化后的输入，这也是Transformer学习到不易区分的注意力图的主要成因。深入模型内部，去平稳化注意力的设计基于以下的推导:</a:t>
            </a:r>
            <a:endParaRPr lang="zh-CN" altLang="en-US" sz="1600" b="1" noProof="0" dirty="0">
              <a:ln>
                <a:noFill/>
              </a:ln>
              <a:solidFill>
                <a:schemeClr val="accent3"/>
              </a:solidFill>
              <a:effectLst/>
              <a:uLnTx/>
              <a:uFillTx/>
              <a:cs typeface="+mn-ea"/>
            </a:endParaRPr>
          </a:p>
          <a:p>
            <a:endParaRPr lang="zh-CN" altLang="en-US" sz="1400" noProof="0" dirty="0">
              <a:ln>
                <a:noFill/>
              </a:ln>
              <a:effectLst/>
              <a:uLnTx/>
              <a:uFillTx/>
              <a:cs typeface="+mn-ea"/>
            </a:endParaRPr>
          </a:p>
          <a:p>
            <a:endParaRPr lang="zh-CN" altLang="en-US" sz="1400" noProof="0" dirty="0">
              <a:ln>
                <a:noFill/>
              </a:ln>
              <a:effectLst/>
              <a:uLnTx/>
              <a:uFillTx/>
              <a:cs typeface="+mn-ea"/>
            </a:endParaRPr>
          </a:p>
          <a:p>
            <a:endParaRPr lang="zh-CN" altLang="en-US" sz="1400" noProof="0" dirty="0">
              <a:ln>
                <a:noFill/>
              </a:ln>
              <a:effectLst/>
              <a:uLnTx/>
              <a:uFillTx/>
              <a:cs typeface="+mn-ea"/>
            </a:endParaRPr>
          </a:p>
          <a:p>
            <a:endParaRPr lang="zh-CN" altLang="en-US" sz="1400" noProof="0" dirty="0">
              <a:ln>
                <a:noFill/>
              </a:ln>
              <a:effectLst/>
              <a:uLnTx/>
              <a:uFillTx/>
              <a:cs typeface="+mn-ea"/>
            </a:endParaRPr>
          </a:p>
          <a:p>
            <a:endParaRPr lang="zh-CN" altLang="en-US" sz="1400" noProof="0" dirty="0">
              <a:ln>
                <a:noFill/>
              </a:ln>
              <a:effectLst/>
              <a:uLnTx/>
              <a:uFillTx/>
              <a:cs typeface="+mn-ea"/>
            </a:endParaRPr>
          </a:p>
          <a:p>
            <a:endParaRPr lang="zh-CN" altLang="en-US" sz="1400" noProof="0" dirty="0">
              <a:ln>
                <a:noFill/>
              </a:ln>
              <a:effectLst/>
              <a:uLnTx/>
              <a:uFillTx/>
              <a:cs typeface="+mn-ea"/>
            </a:endParaRPr>
          </a:p>
          <a:p>
            <a:endParaRPr lang="zh-CN" altLang="en-US" sz="1400" noProof="0" dirty="0">
              <a:ln>
                <a:noFill/>
              </a:ln>
              <a:effectLst/>
              <a:uLnTx/>
              <a:uFillTx/>
              <a:cs typeface="+mn-ea"/>
            </a:endParaRPr>
          </a:p>
          <a:p>
            <a:endParaRPr lang="zh-CN" altLang="en-US" sz="1400" noProof="0" dirty="0">
              <a:ln>
                <a:noFill/>
              </a:ln>
              <a:effectLst/>
              <a:uLnTx/>
              <a:uFillTx/>
              <a:cs typeface="+mn-ea"/>
            </a:endParaRPr>
          </a:p>
          <a:p>
            <a:endParaRPr lang="zh-CN" altLang="en-US" sz="1400" noProof="0" dirty="0">
              <a:ln>
                <a:noFill/>
              </a:ln>
              <a:effectLst/>
              <a:uLnTx/>
              <a:uFillTx/>
              <a:cs typeface="+mn-ea"/>
            </a:endParaRPr>
          </a:p>
          <a:p>
            <a:endParaRPr lang="zh-CN" altLang="en-US" sz="1400" noProof="0" dirty="0">
              <a:ln>
                <a:noFill/>
              </a:ln>
              <a:effectLst/>
              <a:uLnTx/>
              <a:uFillTx/>
              <a:cs typeface="+mn-ea"/>
            </a:endParaRPr>
          </a:p>
          <a:p>
            <a:endParaRPr lang="zh-CN" altLang="en-US" sz="1400" noProof="0" dirty="0">
              <a:ln>
                <a:noFill/>
              </a:ln>
              <a:effectLst/>
              <a:uLnTx/>
              <a:uFillTx/>
              <a:cs typeface="+mn-ea"/>
            </a:endParaRPr>
          </a:p>
          <a:p>
            <a:endParaRPr lang="zh-CN" altLang="en-US" sz="1400" noProof="0" dirty="0">
              <a:ln>
                <a:noFill/>
              </a:ln>
              <a:effectLst/>
              <a:uLnTx/>
              <a:uFillTx/>
              <a:cs typeface="+mn-ea"/>
            </a:endParaRPr>
          </a:p>
          <a:p>
            <a:endParaRPr lang="zh-CN" altLang="en-US" sz="1400" noProof="0" dirty="0">
              <a:ln>
                <a:noFill/>
              </a:ln>
              <a:effectLst/>
              <a:uLnTx/>
              <a:uFillTx/>
              <a:cs typeface="+mn-ea"/>
            </a:endParaRPr>
          </a:p>
          <a:p>
            <a:endParaRPr lang="zh-CN" altLang="en-US" sz="1400" noProof="0" dirty="0">
              <a:ln>
                <a:noFill/>
              </a:ln>
              <a:effectLst/>
              <a:uLnTx/>
              <a:uFillTx/>
              <a:cs typeface="+mn-ea"/>
            </a:endParaRPr>
          </a:p>
          <a:p>
            <a:endParaRPr lang="zh-CN" altLang="en-US" sz="1400" noProof="0" dirty="0">
              <a:ln>
                <a:noFill/>
              </a:ln>
              <a:effectLst/>
              <a:uLnTx/>
              <a:uFillTx/>
              <a:cs typeface="+mn-ea"/>
            </a:endParaRPr>
          </a:p>
        </p:txBody>
      </p:sp>
      <p:grpSp>
        <p:nvGrpSpPr>
          <p:cNvPr id="14" name="组合 13"/>
          <p:cNvGrpSpPr/>
          <p:nvPr/>
        </p:nvGrpSpPr>
        <p:grpSpPr>
          <a:xfrm>
            <a:off x="2284730" y="2314575"/>
            <a:ext cx="6007735" cy="3562985"/>
            <a:chOff x="3610" y="2594"/>
            <a:chExt cx="9461" cy="5611"/>
          </a:xfrm>
        </p:grpSpPr>
        <p:sp>
          <p:nvSpPr>
            <p:cNvPr id="3" name="文本框 2"/>
            <p:cNvSpPr txBox="1"/>
            <p:nvPr/>
          </p:nvSpPr>
          <p:spPr>
            <a:xfrm>
              <a:off x="3610" y="2594"/>
              <a:ext cx="3894" cy="822"/>
            </a:xfrm>
            <a:prstGeom prst="rect">
              <a:avLst/>
            </a:prstGeom>
            <a:solidFill>
              <a:schemeClr val="accent5"/>
            </a:solidFill>
          </p:spPr>
          <p:txBody>
            <a:bodyPr wrap="square" rtlCol="0" anchor="t">
              <a:spAutoFit/>
            </a:bodyPr>
            <a:p>
              <a:r>
                <a:rPr lang="zh-CN" altLang="en-US" sz="1400" noProof="0" dirty="0">
                  <a:ln>
                    <a:noFill/>
                  </a:ln>
                  <a:solidFill>
                    <a:schemeClr val="bg1"/>
                  </a:solidFill>
                  <a:effectLst/>
                  <a:uLnTx/>
                  <a:uFillTx/>
                  <a:cs typeface="+mn-ea"/>
                  <a:sym typeface="+mn-ea"/>
                </a:rPr>
                <a:t>假设模型输入在时间维度上进行了归一化</a:t>
              </a:r>
              <a:endParaRPr lang="zh-CN" altLang="en-US" sz="1400" noProof="0" dirty="0">
                <a:ln>
                  <a:noFill/>
                </a:ln>
                <a:solidFill>
                  <a:schemeClr val="bg1"/>
                </a:solidFill>
                <a:effectLst/>
                <a:uLnTx/>
                <a:uFillTx/>
                <a:cs typeface="+mn-ea"/>
                <a:sym typeface="+mn-ea"/>
              </a:endParaRPr>
            </a:p>
          </p:txBody>
        </p:sp>
        <p:sp>
          <p:nvSpPr>
            <p:cNvPr id="4" name="文本框 3"/>
            <p:cNvSpPr txBox="1"/>
            <p:nvPr/>
          </p:nvSpPr>
          <p:spPr>
            <a:xfrm>
              <a:off x="9073" y="2594"/>
              <a:ext cx="3999" cy="822"/>
            </a:xfrm>
            <a:prstGeom prst="rect">
              <a:avLst/>
            </a:prstGeom>
            <a:solidFill>
              <a:schemeClr val="accent5"/>
            </a:solidFill>
          </p:spPr>
          <p:txBody>
            <a:bodyPr wrap="square" rtlCol="0" anchor="t">
              <a:spAutoFit/>
            </a:bodyPr>
            <a:p>
              <a:r>
                <a:rPr lang="zh-CN" altLang="en-US" sz="1400" noProof="0" dirty="0">
                  <a:ln>
                    <a:noFill/>
                  </a:ln>
                  <a:solidFill>
                    <a:schemeClr val="bg1"/>
                  </a:solidFill>
                  <a:effectLst/>
                  <a:uLnTx/>
                  <a:uFillTx/>
                  <a:cs typeface="+mn-ea"/>
                  <a:sym typeface="+mn-ea"/>
                </a:rPr>
                <a:t>假设模型嵌入层和前向传播层在时间维度上是线性的</a:t>
              </a:r>
              <a:endParaRPr lang="zh-CN" altLang="en-US" sz="1400" noProof="0" dirty="0">
                <a:ln>
                  <a:noFill/>
                </a:ln>
                <a:solidFill>
                  <a:schemeClr val="bg1"/>
                </a:solidFill>
                <a:effectLst/>
                <a:uLnTx/>
                <a:uFillTx/>
                <a:cs typeface="+mn-ea"/>
                <a:sym typeface="+mn-ea"/>
              </a:endParaRPr>
            </a:p>
          </p:txBody>
        </p:sp>
        <p:sp>
          <p:nvSpPr>
            <p:cNvPr id="6" name="文本框 5"/>
            <p:cNvSpPr txBox="1"/>
            <p:nvPr/>
          </p:nvSpPr>
          <p:spPr>
            <a:xfrm>
              <a:off x="5796" y="4694"/>
              <a:ext cx="5682" cy="822"/>
            </a:xfrm>
            <a:prstGeom prst="rect">
              <a:avLst/>
            </a:prstGeom>
            <a:solidFill>
              <a:schemeClr val="accent5"/>
            </a:solidFill>
          </p:spPr>
          <p:txBody>
            <a:bodyPr wrap="square" rtlCol="0" anchor="t">
              <a:spAutoFit/>
            </a:bodyPr>
            <a:p>
              <a:r>
                <a:rPr lang="zh-CN" altLang="en-US" sz="1400" noProof="0" dirty="0">
                  <a:ln>
                    <a:noFill/>
                  </a:ln>
                  <a:solidFill>
                    <a:schemeClr val="bg1"/>
                  </a:solidFill>
                  <a:effectLst/>
                  <a:uLnTx/>
                  <a:uFillTx/>
                  <a:cs typeface="+mn-ea"/>
                  <a:sym typeface="+mn-ea"/>
                </a:rPr>
                <a:t>归一化后的序列计算出的注意力图和原始序列计算出的注意力图之间的关系。</a:t>
              </a:r>
              <a:endParaRPr lang="zh-CN" altLang="en-US" sz="1400" noProof="0" dirty="0">
                <a:ln>
                  <a:noFill/>
                </a:ln>
                <a:solidFill>
                  <a:schemeClr val="bg1"/>
                </a:solidFill>
                <a:effectLst/>
                <a:uLnTx/>
                <a:uFillTx/>
                <a:cs typeface="+mn-ea"/>
                <a:sym typeface="+mn-ea"/>
              </a:endParaRPr>
            </a:p>
          </p:txBody>
        </p:sp>
        <p:sp>
          <p:nvSpPr>
            <p:cNvPr id="7" name="文本框 6"/>
            <p:cNvSpPr txBox="1"/>
            <p:nvPr/>
          </p:nvSpPr>
          <p:spPr>
            <a:xfrm>
              <a:off x="5796" y="5942"/>
              <a:ext cx="5540" cy="910"/>
            </a:xfrm>
            <a:prstGeom prst="rect">
              <a:avLst/>
            </a:prstGeom>
            <a:solidFill>
              <a:schemeClr val="accent5"/>
            </a:solidFill>
          </p:spPr>
          <p:txBody>
            <a:bodyPr wrap="square" rtlCol="0" anchor="t">
              <a:noAutofit/>
            </a:bodyPr>
            <a:p>
              <a:r>
                <a:rPr lang="zh-CN" altLang="en-US" sz="1400" noProof="0" dirty="0">
                  <a:ln>
                    <a:noFill/>
                  </a:ln>
                  <a:solidFill>
                    <a:schemeClr val="bg1"/>
                  </a:solidFill>
                  <a:effectLst/>
                  <a:uLnTx/>
                  <a:uFillTx/>
                  <a:cs typeface="+mn-ea"/>
                  <a:sym typeface="+mn-ea"/>
                </a:rPr>
                <a:t>两者相差一个缩放因子和一个偏移向量。</a:t>
              </a:r>
              <a:r>
                <a:rPr lang="zh-CN" altLang="en-US" sz="1400" noProof="0" dirty="0">
                  <a:ln>
                    <a:noFill/>
                  </a:ln>
                  <a:solidFill>
                    <a:schemeClr val="bg1"/>
                  </a:solidFill>
                  <a:effectLst/>
                  <a:uLnTx/>
                  <a:uFillTx/>
                  <a:cs typeface="+mn-ea"/>
                  <a:sym typeface="+mn-ea"/>
                </a:rPr>
                <a:t>去平稳因子(de-stationary factors) 。</a:t>
              </a:r>
              <a:endParaRPr lang="zh-CN" altLang="en-US" sz="1400" noProof="0" dirty="0">
                <a:ln>
                  <a:noFill/>
                </a:ln>
                <a:effectLst/>
                <a:uLnTx/>
                <a:uFillTx/>
                <a:cs typeface="+mn-ea"/>
                <a:sym typeface="+mn-ea"/>
              </a:endParaRPr>
            </a:p>
            <a:p>
              <a:endParaRPr lang="zh-CN" altLang="en-US" sz="1400" noProof="0" dirty="0">
                <a:ln>
                  <a:noFill/>
                </a:ln>
                <a:solidFill>
                  <a:schemeClr val="bg1"/>
                </a:solidFill>
                <a:effectLst/>
                <a:uLnTx/>
                <a:uFillTx/>
                <a:cs typeface="+mn-ea"/>
                <a:sym typeface="+mn-ea"/>
              </a:endParaRPr>
            </a:p>
          </p:txBody>
        </p:sp>
        <p:sp>
          <p:nvSpPr>
            <p:cNvPr id="9" name="文本框 8"/>
            <p:cNvSpPr txBox="1"/>
            <p:nvPr/>
          </p:nvSpPr>
          <p:spPr>
            <a:xfrm>
              <a:off x="5796" y="7383"/>
              <a:ext cx="5541" cy="822"/>
            </a:xfrm>
            <a:prstGeom prst="rect">
              <a:avLst/>
            </a:prstGeom>
            <a:solidFill>
              <a:schemeClr val="accent5"/>
            </a:solidFill>
          </p:spPr>
          <p:txBody>
            <a:bodyPr wrap="square" rtlCol="0" anchor="t">
              <a:spAutoFit/>
            </a:bodyPr>
            <a:p>
              <a:r>
                <a:rPr lang="zh-CN" altLang="en-US" sz="1400" noProof="0" dirty="0">
                  <a:ln>
                    <a:noFill/>
                  </a:ln>
                  <a:solidFill>
                    <a:schemeClr val="bg1"/>
                  </a:solidFill>
                  <a:effectLst/>
                  <a:uLnTx/>
                  <a:uFillTx/>
                  <a:cs typeface="+mn-ea"/>
                  <a:sym typeface="+mn-ea"/>
                </a:rPr>
                <a:t>使用两个额外的多层感知机(MLP)，分别用来学习缩放因子和偏移向量。</a:t>
              </a:r>
              <a:endParaRPr lang="zh-CN" altLang="en-US" sz="1400" noProof="0" dirty="0">
                <a:ln>
                  <a:noFill/>
                </a:ln>
                <a:solidFill>
                  <a:schemeClr val="bg1"/>
                </a:solidFill>
                <a:effectLst/>
                <a:uLnTx/>
                <a:uFillTx/>
                <a:cs typeface="+mn-ea"/>
                <a:sym typeface="+mn-ea"/>
              </a:endParaRPr>
            </a:p>
          </p:txBody>
        </p:sp>
        <p:sp>
          <p:nvSpPr>
            <p:cNvPr id="8" name="左大括号 7"/>
            <p:cNvSpPr/>
            <p:nvPr/>
          </p:nvSpPr>
          <p:spPr>
            <a:xfrm rot="16200000">
              <a:off x="7820" y="2344"/>
              <a:ext cx="1065" cy="35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文本框 10"/>
            <p:cNvSpPr txBox="1"/>
            <p:nvPr/>
          </p:nvSpPr>
          <p:spPr>
            <a:xfrm>
              <a:off x="7193" y="3600"/>
              <a:ext cx="2530" cy="459"/>
            </a:xfrm>
            <a:prstGeom prst="rect">
              <a:avLst/>
            </a:prstGeom>
            <a:noFill/>
          </p:spPr>
          <p:txBody>
            <a:bodyPr wrap="square" rtlCol="0" anchor="t">
              <a:noAutofit/>
            </a:bodyPr>
            <a:p>
              <a:pPr algn="ctr"/>
              <a:r>
                <a:rPr lang="zh-CN" altLang="en-US" sz="1400" noProof="0" dirty="0">
                  <a:ln>
                    <a:noFill/>
                  </a:ln>
                  <a:solidFill>
                    <a:schemeClr val="accent3"/>
                  </a:solidFill>
                  <a:effectLst/>
                  <a:uLnTx/>
                  <a:uFillTx/>
                  <a:cs typeface="+mn-ea"/>
                  <a:sym typeface="+mn-ea"/>
                </a:rPr>
                <a:t>注意力公式</a:t>
              </a:r>
              <a:r>
                <a:rPr lang="zh-CN" altLang="en-US" sz="1400" noProof="0" dirty="0">
                  <a:ln>
                    <a:noFill/>
                  </a:ln>
                  <a:solidFill>
                    <a:schemeClr val="bg1"/>
                  </a:solidFill>
                  <a:effectLst/>
                  <a:uLnTx/>
                  <a:uFillTx/>
                  <a:cs typeface="+mn-ea"/>
                  <a:sym typeface="+mn-ea"/>
                </a:rPr>
                <a:t>，</a:t>
              </a:r>
              <a:endParaRPr lang="zh-CN" altLang="en-US" sz="1400" noProof="0" dirty="0">
                <a:ln>
                  <a:noFill/>
                </a:ln>
                <a:solidFill>
                  <a:schemeClr val="bg1"/>
                </a:solidFill>
                <a:effectLst/>
                <a:uLnTx/>
                <a:uFillTx/>
                <a:cs typeface="+mn-ea"/>
                <a:sym typeface="+mn-ea"/>
              </a:endParaRPr>
            </a:p>
          </p:txBody>
        </p:sp>
        <p:sp>
          <p:nvSpPr>
            <p:cNvPr id="12" name="下箭头 11"/>
            <p:cNvSpPr/>
            <p:nvPr/>
          </p:nvSpPr>
          <p:spPr>
            <a:xfrm>
              <a:off x="8366" y="5491"/>
              <a:ext cx="119" cy="4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下箭头 12"/>
            <p:cNvSpPr/>
            <p:nvPr>
              <p:custDataLst>
                <p:tags r:id="rId1"/>
              </p:custDataLst>
            </p:nvPr>
          </p:nvSpPr>
          <p:spPr>
            <a:xfrm>
              <a:off x="8366" y="6899"/>
              <a:ext cx="119" cy="4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p:nvPr/>
        </p:nvGrpSpPr>
        <p:grpSpPr>
          <a:xfrm>
            <a:off x="748244" y="776125"/>
            <a:ext cx="352439" cy="299049"/>
            <a:chOff x="4468761" y="1799303"/>
            <a:chExt cx="914400" cy="516194"/>
          </a:xfrm>
          <a:solidFill>
            <a:schemeClr val="accent1">
              <a:lumMod val="20000"/>
              <a:lumOff val="80000"/>
            </a:schemeClr>
          </a:solidFill>
        </p:grpSpPr>
        <p:sp>
          <p:nvSpPr>
            <p:cNvPr id="35" name="矩形 34"/>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6" name="矩形 35"/>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7" name="矩形 36"/>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38"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800" b="1" dirty="0">
                <a:cs typeface="+mn-ea"/>
                <a:sym typeface="+mn-lt"/>
              </a:rPr>
              <a:t>模型设计</a:t>
            </a:r>
            <a:endParaRPr lang="zh-CN" sz="2800" dirty="0">
              <a:cs typeface="+mn-ea"/>
              <a:sym typeface="+mn-lt"/>
            </a:endParaRPr>
          </a:p>
        </p:txBody>
      </p:sp>
      <p:pic>
        <p:nvPicPr>
          <p:cNvPr id="3" name="图片 2"/>
          <p:cNvPicPr>
            <a:picLocks noChangeAspect="1"/>
          </p:cNvPicPr>
          <p:nvPr>
            <p:custDataLst>
              <p:tags r:id="rId1"/>
            </p:custDataLst>
          </p:nvPr>
        </p:nvPicPr>
        <p:blipFill>
          <a:blip r:embed="rId2"/>
          <a:stretch>
            <a:fillRect/>
          </a:stretch>
        </p:blipFill>
        <p:spPr>
          <a:xfrm>
            <a:off x="454660" y="1353820"/>
            <a:ext cx="1555750" cy="2952750"/>
          </a:xfrm>
          <a:prstGeom prst="rect">
            <a:avLst/>
          </a:prstGeom>
        </p:spPr>
      </p:pic>
      <p:pic>
        <p:nvPicPr>
          <p:cNvPr id="101" name="图片 100"/>
          <p:cNvPicPr/>
          <p:nvPr>
            <p:custDataLst>
              <p:tags r:id="rId3"/>
            </p:custDataLst>
          </p:nvPr>
        </p:nvPicPr>
        <p:blipFill>
          <a:blip r:embed="rId4"/>
          <a:stretch>
            <a:fillRect/>
          </a:stretch>
        </p:blipFill>
        <p:spPr>
          <a:xfrm>
            <a:off x="2520950" y="1353820"/>
            <a:ext cx="3876675" cy="3281680"/>
          </a:xfrm>
          <a:prstGeom prst="rect">
            <a:avLst/>
          </a:prstGeom>
          <a:noFill/>
          <a:ln w="9525">
            <a:noFill/>
          </a:ln>
        </p:spPr>
      </p:pic>
      <p:pic>
        <p:nvPicPr>
          <p:cNvPr id="103" name="图片 102"/>
          <p:cNvPicPr/>
          <p:nvPr>
            <p:custDataLst>
              <p:tags r:id="rId5"/>
            </p:custDataLst>
          </p:nvPr>
        </p:nvPicPr>
        <p:blipFill>
          <a:blip r:embed="rId6"/>
          <a:stretch>
            <a:fillRect/>
          </a:stretch>
        </p:blipFill>
        <p:spPr>
          <a:xfrm>
            <a:off x="6659245" y="1268730"/>
            <a:ext cx="4964430" cy="3451860"/>
          </a:xfrm>
          <a:prstGeom prst="rect">
            <a:avLst/>
          </a:prstGeom>
          <a:noFill/>
          <a:ln w="9525">
            <a:noFill/>
          </a:ln>
        </p:spPr>
      </p:pic>
      <p:sp>
        <p:nvSpPr>
          <p:cNvPr id="10" name="文本框 9"/>
          <p:cNvSpPr txBox="1"/>
          <p:nvPr/>
        </p:nvSpPr>
        <p:spPr>
          <a:xfrm>
            <a:off x="838200" y="4894580"/>
            <a:ext cx="9754235" cy="645160"/>
          </a:xfrm>
          <a:prstGeom prst="rect">
            <a:avLst/>
          </a:prstGeom>
          <a:solidFill>
            <a:schemeClr val="accent5"/>
          </a:solidFill>
        </p:spPr>
        <p:txBody>
          <a:bodyPr wrap="square" rtlCol="0" anchor="t">
            <a:spAutoFit/>
          </a:bodyPr>
          <a:p>
            <a:r>
              <a:rPr lang="zh-CN" altLang="en-US">
                <a:solidFill>
                  <a:schemeClr val="bg1"/>
                </a:solidFill>
              </a:rPr>
              <a:t>首先对Q、K、V做一次线性映射，然后在采用Scaled Dot-Product Attention计算出结果</a:t>
            </a:r>
            <a:endParaRPr lang="zh-CN" altLang="en-US">
              <a:solidFill>
                <a:schemeClr val="bg1"/>
              </a:solidFill>
            </a:endParaRPr>
          </a:p>
          <a:p>
            <a:r>
              <a:rPr lang="zh-CN" altLang="en-US">
                <a:solidFill>
                  <a:schemeClr val="bg1"/>
                </a:solidFill>
              </a:rPr>
              <a:t>多次进行上述两步操作，然后将得到的结果进行合并，将合并的结果进行线性变换</a:t>
            </a:r>
            <a:endParaRPr lang="zh-CN" altLang="en-US">
              <a:solidFill>
                <a:schemeClr val="bg1"/>
              </a:solidFill>
            </a:endParaRPr>
          </a:p>
        </p:txBody>
      </p:sp>
      <p:pic>
        <p:nvPicPr>
          <p:cNvPr id="11" name="图片 10"/>
          <p:cNvPicPr>
            <a:picLocks noChangeAspect="1"/>
          </p:cNvPicPr>
          <p:nvPr>
            <p:custDataLst>
              <p:tags r:id="rId7"/>
            </p:custDataLst>
          </p:nvPr>
        </p:nvPicPr>
        <p:blipFill>
          <a:blip r:embed="rId8"/>
          <a:stretch>
            <a:fillRect/>
          </a:stretch>
        </p:blipFill>
        <p:spPr>
          <a:xfrm>
            <a:off x="838200" y="5713730"/>
            <a:ext cx="3352800" cy="5397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748030" y="1240790"/>
            <a:ext cx="10578465"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accent3"/>
                </a:solidFill>
                <a:cs typeface="+mn-ea"/>
                <a:sym typeface="+mn-lt"/>
              </a:rPr>
              <a:t>基于理论推导，设计了面向非平稳时序数据的去平稳化注意力模块。</a:t>
            </a:r>
            <a:r>
              <a:rPr lang="zh-CN" altLang="en-US" sz="1600" b="1" dirty="0">
                <a:cs typeface="+mn-ea"/>
                <a:sym typeface="+mn-lt"/>
              </a:rPr>
              <a:t> </a:t>
            </a:r>
            <a:endParaRPr lang="zh-CN" altLang="en-US" sz="1600" b="1" dirty="0">
              <a:cs typeface="+mn-ea"/>
              <a:sym typeface="+mn-lt"/>
            </a:endParaRPr>
          </a:p>
        </p:txBody>
      </p:sp>
      <p:sp>
        <p:nvSpPr>
          <p:cNvPr id="26" name="Text Box 10"/>
          <p:cNvSpPr txBox="1">
            <a:spLocks noChangeArrowheads="1"/>
          </p:cNvSpPr>
          <p:nvPr/>
        </p:nvSpPr>
        <p:spPr bwMode="auto">
          <a:xfrm>
            <a:off x="748030" y="1765300"/>
            <a:ext cx="8339455" cy="706755"/>
          </a:xfrm>
          <a:prstGeom prst="rect">
            <a:avLst/>
          </a:prstGeom>
          <a:solidFill>
            <a:schemeClr val="accent5"/>
          </a:solid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cs typeface="+mn-ea"/>
                <a:sym typeface="+mn-lt"/>
              </a:rPr>
              <a:t>使用经过归一化后的输入和归一化时存储的统计量，以近似未归一化时原始输入时本应得到的注意力图。</a:t>
            </a:r>
            <a:endParaRPr kumimoji="0" lang="zh-CN" altLang="en-US" sz="1400" b="0" i="0" u="none" strike="noStrike" kern="1200" cap="none" spc="0" normalizeH="0" baseline="0" noProof="0" dirty="0">
              <a:ln>
                <a:noFill/>
              </a:ln>
              <a:solidFill>
                <a:schemeClr val="bg1"/>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cs typeface="+mn-ea"/>
                <a:sym typeface="+mn-lt"/>
              </a:rPr>
              <a:t>根据Transformer的注意力计算公式：</a:t>
            </a:r>
            <a:endParaRPr kumimoji="0" lang="zh-CN" altLang="en-US" sz="1400" b="0" i="0" u="none" strike="noStrike" kern="1200" cap="none" spc="0" normalizeH="0" baseline="0" noProof="0" dirty="0">
              <a:ln>
                <a:noFill/>
              </a:ln>
              <a:solidFill>
                <a:schemeClr val="bg1"/>
              </a:solidFill>
              <a:effectLst/>
              <a:uLnTx/>
              <a:uFillTx/>
              <a:cs typeface="+mn-ea"/>
              <a:sym typeface="+mn-lt"/>
            </a:endParaRPr>
          </a:p>
        </p:txBody>
      </p:sp>
      <p:grpSp>
        <p:nvGrpSpPr>
          <p:cNvPr id="34" name="组合 33"/>
          <p:cNvGrpSpPr/>
          <p:nvPr/>
        </p:nvGrpSpPr>
        <p:grpSpPr>
          <a:xfrm>
            <a:off x="748244" y="776125"/>
            <a:ext cx="352439" cy="299049"/>
            <a:chOff x="4468761" y="1799303"/>
            <a:chExt cx="914400" cy="516194"/>
          </a:xfrm>
          <a:solidFill>
            <a:schemeClr val="accent1">
              <a:lumMod val="20000"/>
              <a:lumOff val="80000"/>
            </a:schemeClr>
          </a:solidFill>
        </p:grpSpPr>
        <p:sp>
          <p:nvSpPr>
            <p:cNvPr id="35" name="矩形 34"/>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6" name="矩形 35"/>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7" name="矩形 36"/>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38"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800" b="1" dirty="0">
                <a:cs typeface="+mn-ea"/>
                <a:sym typeface="+mn-lt"/>
              </a:rPr>
              <a:t>模型设计</a:t>
            </a:r>
            <a:endParaRPr lang="zh-CN" sz="2800" dirty="0">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1099185" y="2659380"/>
            <a:ext cx="3352800" cy="539750"/>
          </a:xfrm>
          <a:prstGeom prst="rect">
            <a:avLst/>
          </a:prstGeom>
        </p:spPr>
      </p:pic>
      <p:sp>
        <p:nvSpPr>
          <p:cNvPr id="4" name="文本框 3"/>
          <p:cNvSpPr txBox="1"/>
          <p:nvPr/>
        </p:nvSpPr>
        <p:spPr>
          <a:xfrm>
            <a:off x="733425" y="3307715"/>
            <a:ext cx="6616065" cy="306705"/>
          </a:xfrm>
          <a:prstGeom prst="rect">
            <a:avLst/>
          </a:prstGeom>
          <a:solidFill>
            <a:schemeClr val="accent5"/>
          </a:solidFill>
        </p:spPr>
        <p:txBody>
          <a:bodyPr wrap="square" rtlCol="0" anchor="t">
            <a:spAutoFit/>
          </a:bodyPr>
          <a:p>
            <a:r>
              <a:rPr lang="zh-CN" altLang="en-US" sz="1400" noProof="0" dirty="0">
                <a:solidFill>
                  <a:schemeClr val="bg1"/>
                </a:solidFill>
                <a:cs typeface="+mn-ea"/>
              </a:rPr>
              <a:t>以及进行序列平稳化时，模型输入在时间维进行的尺度变换公式（</a:t>
            </a:r>
            <a:r>
              <a:rPr lang="en-US" altLang="zh-CN" sz="1400" noProof="0" dirty="0">
                <a:solidFill>
                  <a:schemeClr val="bg1"/>
                </a:solidFill>
                <a:cs typeface="+mn-ea"/>
              </a:rPr>
              <a:t>S</a:t>
            </a:r>
            <a:r>
              <a:rPr lang="zh-CN" altLang="en-US" sz="1400" noProof="0" dirty="0">
                <a:solidFill>
                  <a:schemeClr val="bg1"/>
                </a:solidFill>
                <a:cs typeface="+mn-ea"/>
              </a:rPr>
              <a:t>为序列长度）：</a:t>
            </a:r>
            <a:endParaRPr lang="zh-CN" altLang="en-US" sz="1400" noProof="0" dirty="0">
              <a:solidFill>
                <a:schemeClr val="bg1"/>
              </a:solidFill>
              <a:cs typeface="+mn-ea"/>
            </a:endParaRPr>
          </a:p>
        </p:txBody>
      </p:sp>
      <p:pic>
        <p:nvPicPr>
          <p:cNvPr id="5" name="图片 4"/>
          <p:cNvPicPr>
            <a:picLocks noChangeAspect="1"/>
          </p:cNvPicPr>
          <p:nvPr>
            <p:custDataLst>
              <p:tags r:id="rId3"/>
            </p:custDataLst>
          </p:nvPr>
        </p:nvPicPr>
        <p:blipFill>
          <a:blip r:embed="rId4"/>
          <a:stretch>
            <a:fillRect/>
          </a:stretch>
        </p:blipFill>
        <p:spPr>
          <a:xfrm>
            <a:off x="831215" y="3676015"/>
            <a:ext cx="5276850" cy="908050"/>
          </a:xfrm>
          <a:prstGeom prst="rect">
            <a:avLst/>
          </a:prstGeom>
        </p:spPr>
      </p:pic>
      <p:sp>
        <p:nvSpPr>
          <p:cNvPr id="6" name="文本框 5"/>
          <p:cNvSpPr txBox="1"/>
          <p:nvPr/>
        </p:nvSpPr>
        <p:spPr>
          <a:xfrm>
            <a:off x="748030" y="4520565"/>
            <a:ext cx="6601460" cy="521970"/>
          </a:xfrm>
          <a:prstGeom prst="rect">
            <a:avLst/>
          </a:prstGeom>
          <a:solidFill>
            <a:schemeClr val="accent5"/>
          </a:solidFill>
        </p:spPr>
        <p:txBody>
          <a:bodyPr wrap="square" rtlCol="0" anchor="t">
            <a:spAutoFit/>
          </a:bodyPr>
          <a:p>
            <a:r>
              <a:rPr lang="zh-CN" altLang="en-US" sz="1400" noProof="0" dirty="0">
                <a:solidFill>
                  <a:schemeClr val="bg1"/>
                </a:solidFill>
                <a:cs typeface="+mn-ea"/>
              </a:rPr>
              <a:t>基于模型嵌入层（Embedding）和前向传播层（FFN）在时间维度的线性假设，可导出注意力层的输入</a:t>
            </a:r>
            <a:r>
              <a:rPr lang="en-US" altLang="zh-CN" sz="1400" noProof="0" dirty="0">
                <a:solidFill>
                  <a:schemeClr val="bg1"/>
                </a:solidFill>
                <a:cs typeface="+mn-ea"/>
              </a:rPr>
              <a:t>Q</a:t>
            </a:r>
            <a:r>
              <a:rPr lang="zh-CN" altLang="en-US" sz="1400" noProof="0" dirty="0">
                <a:solidFill>
                  <a:schemeClr val="bg1"/>
                </a:solidFill>
                <a:cs typeface="+mn-ea"/>
              </a:rPr>
              <a:t>、</a:t>
            </a:r>
            <a:r>
              <a:rPr lang="en-US" altLang="zh-CN" sz="1400" noProof="0" dirty="0">
                <a:solidFill>
                  <a:schemeClr val="bg1"/>
                </a:solidFill>
                <a:cs typeface="+mn-ea"/>
              </a:rPr>
              <a:t>K</a:t>
            </a:r>
            <a:r>
              <a:rPr lang="zh-CN" altLang="en-US" sz="1400" noProof="0" dirty="0">
                <a:solidFill>
                  <a:schemeClr val="bg1"/>
                </a:solidFill>
                <a:cs typeface="+mn-ea"/>
              </a:rPr>
              <a:t>分别满足：</a:t>
            </a:r>
            <a:endParaRPr lang="zh-CN" altLang="en-US" sz="1400" noProof="0" dirty="0">
              <a:solidFill>
                <a:schemeClr val="bg1"/>
              </a:solidFill>
              <a:cs typeface="+mn-ea"/>
            </a:endParaRPr>
          </a:p>
        </p:txBody>
      </p:sp>
      <p:pic>
        <p:nvPicPr>
          <p:cNvPr id="7" name="图片 6"/>
          <p:cNvPicPr>
            <a:picLocks noChangeAspect="1"/>
          </p:cNvPicPr>
          <p:nvPr>
            <p:custDataLst>
              <p:tags r:id="rId5"/>
            </p:custDataLst>
          </p:nvPr>
        </p:nvPicPr>
        <p:blipFill>
          <a:blip r:embed="rId6"/>
          <a:stretch>
            <a:fillRect/>
          </a:stretch>
        </p:blipFill>
        <p:spPr>
          <a:xfrm>
            <a:off x="733425" y="5177790"/>
            <a:ext cx="3448050" cy="812800"/>
          </a:xfrm>
          <a:prstGeom prst="rect">
            <a:avLst/>
          </a:prstGeom>
        </p:spPr>
      </p:pic>
      <p:sp>
        <p:nvSpPr>
          <p:cNvPr id="8" name="右大括号 7"/>
          <p:cNvSpPr/>
          <p:nvPr/>
        </p:nvSpPr>
        <p:spPr>
          <a:xfrm>
            <a:off x="7424420" y="2688590"/>
            <a:ext cx="201930" cy="339661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pic>
        <p:nvPicPr>
          <p:cNvPr id="9" name="图片 8"/>
          <p:cNvPicPr>
            <a:picLocks noChangeAspect="1"/>
          </p:cNvPicPr>
          <p:nvPr>
            <p:custDataLst>
              <p:tags r:id="rId7"/>
            </p:custDataLst>
          </p:nvPr>
        </p:nvPicPr>
        <p:blipFill>
          <a:blip r:embed="rId8"/>
          <a:srcRect l="7709"/>
          <a:stretch>
            <a:fillRect/>
          </a:stretch>
        </p:blipFill>
        <p:spPr>
          <a:xfrm>
            <a:off x="7701280" y="3955415"/>
            <a:ext cx="3973195" cy="758825"/>
          </a:xfrm>
          <a:prstGeom prst="rect">
            <a:avLst/>
          </a:prstGeom>
        </p:spPr>
      </p:pic>
      <p:sp>
        <p:nvSpPr>
          <p:cNvPr id="3" name="文本框 2"/>
          <p:cNvSpPr txBox="1"/>
          <p:nvPr>
            <p:custDataLst>
              <p:tags r:id="rId9"/>
            </p:custDataLst>
          </p:nvPr>
        </p:nvSpPr>
        <p:spPr>
          <a:xfrm>
            <a:off x="8545195" y="3614420"/>
            <a:ext cx="2712085" cy="306705"/>
          </a:xfrm>
          <a:prstGeom prst="rect">
            <a:avLst/>
          </a:prstGeom>
          <a:noFill/>
        </p:spPr>
        <p:txBody>
          <a:bodyPr wrap="square" rtlCol="0" anchor="t">
            <a:spAutoFit/>
          </a:bodyPr>
          <a:p>
            <a:r>
              <a:rPr lang="zh-CN" altLang="en-US" sz="1400"/>
              <a:t>带入注意力公式简化后</a:t>
            </a:r>
            <a:endParaRPr lang="zh-CN"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10"/>
          <p:cNvSpPr txBox="1">
            <a:spLocks noChangeArrowheads="1"/>
          </p:cNvSpPr>
          <p:nvPr/>
        </p:nvSpPr>
        <p:spPr bwMode="auto">
          <a:xfrm>
            <a:off x="748030" y="1922780"/>
            <a:ext cx="10285095" cy="706755"/>
          </a:xfrm>
          <a:prstGeom prst="rect">
            <a:avLst/>
          </a:prstGeom>
          <a:solidFill>
            <a:schemeClr val="accent5"/>
          </a:solid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cs typeface="+mn-ea"/>
                <a:sym typeface="+mn-lt"/>
              </a:rPr>
              <a:t>为了近似原始输入的注意力图，引入了两个尺度变换因子， </a:t>
            </a:r>
            <a:endParaRPr kumimoji="0" lang="zh-CN" altLang="en-US" sz="1400" b="0" i="0" u="none" strike="noStrike" kern="1200" cap="none" spc="0" normalizeH="0" baseline="0" noProof="0" dirty="0">
              <a:ln>
                <a:noFill/>
              </a:ln>
              <a:solidFill>
                <a:schemeClr val="bg1"/>
              </a:solidFill>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solidFill>
                <a:effectLst/>
                <a:uLnTx/>
                <a:uFillTx/>
                <a:cs typeface="+mn-ea"/>
                <a:sym typeface="+mn-lt"/>
              </a:rPr>
              <a:t>定义为去平稳化因子（De-stationary factors），作用在经过归一化后的输入得到的注意力图上。</a:t>
            </a:r>
            <a:endParaRPr kumimoji="0" lang="zh-CN" altLang="en-US" sz="1400" b="0" i="0" u="none" strike="noStrike" kern="1200" cap="none" spc="0" normalizeH="0" baseline="0" noProof="0" dirty="0">
              <a:ln>
                <a:noFill/>
              </a:ln>
              <a:solidFill>
                <a:schemeClr val="bg1"/>
              </a:solidFill>
              <a:effectLst/>
              <a:uLnTx/>
              <a:uFillTx/>
              <a:cs typeface="+mn-ea"/>
              <a:sym typeface="+mn-lt"/>
            </a:endParaRPr>
          </a:p>
        </p:txBody>
      </p:sp>
      <p:grpSp>
        <p:nvGrpSpPr>
          <p:cNvPr id="34" name="组合 33"/>
          <p:cNvGrpSpPr/>
          <p:nvPr/>
        </p:nvGrpSpPr>
        <p:grpSpPr>
          <a:xfrm>
            <a:off x="748244" y="776125"/>
            <a:ext cx="352439" cy="299049"/>
            <a:chOff x="4468761" y="1799303"/>
            <a:chExt cx="914400" cy="516194"/>
          </a:xfrm>
          <a:solidFill>
            <a:schemeClr val="accent1">
              <a:lumMod val="20000"/>
              <a:lumOff val="80000"/>
            </a:schemeClr>
          </a:solidFill>
        </p:grpSpPr>
        <p:sp>
          <p:nvSpPr>
            <p:cNvPr id="35" name="矩形 34"/>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6" name="矩形 35"/>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7" name="矩形 36"/>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38"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800" b="1" dirty="0">
                <a:cs typeface="+mn-ea"/>
                <a:sym typeface="+mn-lt"/>
              </a:rPr>
              <a:t>模型设计</a:t>
            </a:r>
            <a:endParaRPr lang="zh-CN" sz="2800" dirty="0">
              <a:cs typeface="+mn-ea"/>
              <a:sym typeface="+mn-lt"/>
            </a:endParaRPr>
          </a:p>
        </p:txBody>
      </p:sp>
      <p:pic>
        <p:nvPicPr>
          <p:cNvPr id="3" name="图片 2"/>
          <p:cNvPicPr>
            <a:picLocks noChangeAspect="1"/>
          </p:cNvPicPr>
          <p:nvPr>
            <p:custDataLst>
              <p:tags r:id="rId1"/>
            </p:custDataLst>
          </p:nvPr>
        </p:nvPicPr>
        <p:blipFill>
          <a:blip r:embed="rId2"/>
          <a:stretch>
            <a:fillRect/>
          </a:stretch>
        </p:blipFill>
        <p:spPr>
          <a:xfrm>
            <a:off x="624205" y="2696210"/>
            <a:ext cx="8681720" cy="3665220"/>
          </a:xfrm>
          <a:prstGeom prst="rect">
            <a:avLst/>
          </a:prstGeom>
        </p:spPr>
      </p:pic>
      <p:sp>
        <p:nvSpPr>
          <p:cNvPr id="4" name="文本框 3"/>
          <p:cNvSpPr txBox="1"/>
          <p:nvPr/>
        </p:nvSpPr>
        <p:spPr>
          <a:xfrm>
            <a:off x="9564370" y="3593465"/>
            <a:ext cx="1958975" cy="1856740"/>
          </a:xfrm>
          <a:prstGeom prst="rect">
            <a:avLst/>
          </a:prstGeom>
          <a:noFill/>
          <a:ln w="28575" cap="flat" cmpd="sng">
            <a:solidFill>
              <a:schemeClr val="accent1">
                <a:shade val="50000"/>
              </a:schemeClr>
            </a:solidFill>
            <a:prstDash val="solid"/>
          </a:ln>
        </p:spPr>
        <p:txBody>
          <a:bodyPr wrap="square" rtlCol="0" anchor="t">
            <a:noAutofit/>
          </a:bodyPr>
          <a:p>
            <a:r>
              <a:rPr lang="zh-CN" altLang="en-US" sz="1400"/>
              <a:t>采用一个多层感知机（MLP）从原始序列划窗得到的输入集以及相应均值方差中，自适应地学习去平稳化因子，进一步向模型内部传递时序数据本身的非平稳信息。</a:t>
            </a:r>
            <a:endParaRPr lang="zh-CN" altLang="en-US" sz="1400"/>
          </a:p>
        </p:txBody>
      </p:sp>
      <p:pic>
        <p:nvPicPr>
          <p:cNvPr id="9" name="图片 8"/>
          <p:cNvPicPr>
            <a:picLocks noChangeAspect="1"/>
          </p:cNvPicPr>
          <p:nvPr>
            <p:custDataLst>
              <p:tags r:id="rId3"/>
            </p:custDataLst>
          </p:nvPr>
        </p:nvPicPr>
        <p:blipFill>
          <a:blip r:embed="rId4"/>
          <a:srcRect l="7709"/>
          <a:stretch>
            <a:fillRect/>
          </a:stretch>
        </p:blipFill>
        <p:spPr>
          <a:xfrm>
            <a:off x="784860" y="1097280"/>
            <a:ext cx="3973195" cy="758825"/>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5379720" y="1981200"/>
            <a:ext cx="2692400" cy="3492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10"/>
          <p:cNvSpPr txBox="1">
            <a:spLocks noChangeArrowheads="1"/>
          </p:cNvSpPr>
          <p:nvPr/>
        </p:nvSpPr>
        <p:spPr bwMode="auto">
          <a:xfrm>
            <a:off x="704215" y="1124585"/>
            <a:ext cx="10866755" cy="706755"/>
          </a:xfrm>
          <a:prstGeom prst="rect">
            <a:avLst/>
          </a:prstGeom>
          <a:solidFill>
            <a:schemeClr val="accent5"/>
          </a:solid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1" i="0" u="none" strike="noStrike" kern="1200" cap="none" spc="0" normalizeH="0" baseline="0" noProof="0" dirty="0">
                <a:ln>
                  <a:noFill/>
                </a:ln>
                <a:solidFill>
                  <a:schemeClr val="bg1"/>
                </a:solidFill>
                <a:effectLst/>
                <a:uLnTx/>
                <a:uFillTx/>
                <a:cs typeface="+mn-ea"/>
                <a:sym typeface="+mn-lt"/>
              </a:rPr>
              <a:t>将序列平稳化模块包裹于模型输入输出层前后，并在注意力计算中的Softmax算子前引入可学习的自适应尺度变换，使其能够广泛应用在以注意力为结构核心的Transformer及其变体上，在提高非平稳时序数据的可预测性的同时，充分挖掘注意力机制的时序建模能力。</a:t>
            </a:r>
            <a:endParaRPr kumimoji="0" lang="zh-CN" altLang="en-US" sz="1400" b="1" i="0" u="none" strike="noStrike" kern="1200" cap="none" spc="0" normalizeH="0" baseline="0" noProof="0" dirty="0">
              <a:ln>
                <a:noFill/>
              </a:ln>
              <a:solidFill>
                <a:schemeClr val="bg1"/>
              </a:solidFill>
              <a:effectLst/>
              <a:uLnTx/>
              <a:uFillTx/>
              <a:cs typeface="+mn-ea"/>
              <a:sym typeface="+mn-lt"/>
            </a:endParaRPr>
          </a:p>
        </p:txBody>
      </p:sp>
      <p:grpSp>
        <p:nvGrpSpPr>
          <p:cNvPr id="34" name="组合 33"/>
          <p:cNvGrpSpPr/>
          <p:nvPr/>
        </p:nvGrpSpPr>
        <p:grpSpPr>
          <a:xfrm>
            <a:off x="748244" y="776125"/>
            <a:ext cx="352439" cy="299049"/>
            <a:chOff x="4468761" y="1799303"/>
            <a:chExt cx="914400" cy="516194"/>
          </a:xfrm>
          <a:solidFill>
            <a:schemeClr val="accent1">
              <a:lumMod val="20000"/>
              <a:lumOff val="80000"/>
            </a:schemeClr>
          </a:solidFill>
        </p:grpSpPr>
        <p:sp>
          <p:nvSpPr>
            <p:cNvPr id="35" name="矩形 34"/>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6" name="矩形 35"/>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7" name="矩形 36"/>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38"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800" b="1" dirty="0">
                <a:cs typeface="+mn-ea"/>
                <a:sym typeface="+mn-lt"/>
              </a:rPr>
              <a:t>模型设计</a:t>
            </a:r>
            <a:endParaRPr lang="zh-CN" sz="2800" dirty="0">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4536440" y="2750820"/>
            <a:ext cx="6896100" cy="3054350"/>
          </a:xfrm>
          <a:prstGeom prst="rect">
            <a:avLst/>
          </a:prstGeom>
        </p:spPr>
      </p:pic>
      <p:grpSp>
        <p:nvGrpSpPr>
          <p:cNvPr id="6" name="组合 5"/>
          <p:cNvGrpSpPr/>
          <p:nvPr/>
        </p:nvGrpSpPr>
        <p:grpSpPr>
          <a:xfrm>
            <a:off x="771525" y="1997075"/>
            <a:ext cx="3429000" cy="4265930"/>
            <a:chOff x="12032" y="1693"/>
            <a:chExt cx="5400" cy="6718"/>
          </a:xfrm>
        </p:grpSpPr>
        <p:pic>
          <p:nvPicPr>
            <p:cNvPr id="104" name="图片 103"/>
            <p:cNvPicPr/>
            <p:nvPr>
              <p:custDataLst>
                <p:tags r:id="rId3"/>
              </p:custDataLst>
            </p:nvPr>
          </p:nvPicPr>
          <p:blipFill>
            <a:blip r:embed="rId4"/>
            <a:stretch>
              <a:fillRect/>
            </a:stretch>
          </p:blipFill>
          <p:spPr>
            <a:xfrm>
              <a:off x="12032" y="1693"/>
              <a:ext cx="5401" cy="6719"/>
            </a:xfrm>
            <a:prstGeom prst="rect">
              <a:avLst/>
            </a:prstGeom>
            <a:noFill/>
            <a:ln w="9525">
              <a:noFill/>
            </a:ln>
          </p:spPr>
        </p:pic>
        <p:sp>
          <p:nvSpPr>
            <p:cNvPr id="4" name="矩形 3"/>
            <p:cNvSpPr/>
            <p:nvPr/>
          </p:nvSpPr>
          <p:spPr>
            <a:xfrm>
              <a:off x="12941" y="5400"/>
              <a:ext cx="1556" cy="1037"/>
            </a:xfrm>
            <a:prstGeom prst="rect">
              <a:avLst/>
            </a:prstGeom>
            <a:noFill/>
            <a:ln w="28575" cmpd="sng">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6272" y="7969"/>
              <a:ext cx="1083" cy="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921405" y="2577273"/>
            <a:ext cx="2349190" cy="46755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b="1" dirty="0">
                <a:cs typeface="+mn-ea"/>
                <a:sym typeface="+mn-lt"/>
              </a:rPr>
              <a:t>PART 03</a:t>
            </a:r>
            <a:endParaRPr lang="zh-CN" altLang="en-US" sz="3200" b="1" dirty="0">
              <a:cs typeface="+mn-ea"/>
              <a:sym typeface="+mn-lt"/>
            </a:endParaRPr>
          </a:p>
        </p:txBody>
      </p:sp>
      <p:sp>
        <p:nvSpPr>
          <p:cNvPr id="5" name="Footer Text"/>
          <p:cNvSpPr txBox="1"/>
          <p:nvPr/>
        </p:nvSpPr>
        <p:spPr>
          <a:xfrm>
            <a:off x="4448188" y="3282921"/>
            <a:ext cx="3295624"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dirty="0">
                <a:cs typeface="+mn-ea"/>
                <a:sym typeface="+mn-lt"/>
              </a:rPr>
              <a:t>实验</a:t>
            </a:r>
            <a:endParaRPr lang="en-US" altLang="zh-CN" sz="3600" b="1" dirty="0">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7"/>
          <p:cNvSpPr/>
          <p:nvPr/>
        </p:nvSpPr>
        <p:spPr>
          <a:xfrm rot="5400000">
            <a:off x="4771390" y="-2183765"/>
            <a:ext cx="2647315" cy="9508490"/>
          </a:xfrm>
          <a:prstGeom prst="roundRect">
            <a:avLst/>
          </a:prstGeom>
          <a:solidFill>
            <a:schemeClr val="bg1"/>
          </a:solidFill>
          <a:ln>
            <a:solidFill>
              <a:schemeClr val="accent1">
                <a:lumMod val="20000"/>
                <a:lumOff val="80000"/>
              </a:schemeClr>
            </a:solidFill>
          </a:ln>
        </p:spPr>
        <p:txBody>
          <a:bodyPr vert="horz" wrap="square" lIns="91440" tIns="45720" rIns="91440" bIns="45720" numCol="1" anchor="t" anchorCtr="0" compatLnSpc="1">
            <a:noAutofit/>
          </a:bodyPr>
          <a:lstStyle/>
          <a:p>
            <a:endParaRPr lang="en-US" dirty="0">
              <a:cs typeface="+mn-ea"/>
              <a:sym typeface="+mn-lt"/>
            </a:endParaRPr>
          </a:p>
        </p:txBody>
      </p:sp>
      <p:sp>
        <p:nvSpPr>
          <p:cNvPr id="41" name="Text Box 10"/>
          <p:cNvSpPr txBox="1">
            <a:spLocks noChangeArrowheads="1"/>
          </p:cNvSpPr>
          <p:nvPr/>
        </p:nvSpPr>
        <p:spPr bwMode="auto">
          <a:xfrm>
            <a:off x="3954780" y="1373505"/>
            <a:ext cx="6894830" cy="2276475"/>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pPr>
            <a:r>
              <a:rPr lang="zh-CN" altLang="en-US" sz="1200" dirty="0">
                <a:cs typeface="+mn-ea"/>
                <a:sym typeface="+mn-lt"/>
              </a:rPr>
              <a:t>(1)</a:t>
            </a:r>
            <a:r>
              <a:rPr lang="en-US" altLang="zh-CN" sz="1200" dirty="0">
                <a:cs typeface="+mn-ea"/>
                <a:sym typeface="+mn-lt"/>
              </a:rPr>
              <a:t> </a:t>
            </a:r>
            <a:r>
              <a:rPr lang="zh-CN" altLang="en-US" sz="1200" dirty="0">
                <a:cs typeface="+mn-ea"/>
                <a:sym typeface="+mn-lt"/>
              </a:rPr>
              <a:t>Electricity：记录了2012 - 2014年321个客户的每小时用电量。</a:t>
            </a:r>
            <a:endParaRPr lang="zh-CN" altLang="en-US" sz="1200" dirty="0">
              <a:cs typeface="+mn-ea"/>
              <a:sym typeface="+mn-lt"/>
            </a:endParaRPr>
          </a:p>
          <a:p>
            <a:pPr defTabSz="1450975">
              <a:lnSpc>
                <a:spcPct val="150000"/>
              </a:lnSpc>
            </a:pPr>
            <a:r>
              <a:rPr lang="zh-CN" altLang="en-US" sz="1200" dirty="0">
                <a:cs typeface="+mn-ea"/>
                <a:sym typeface="+mn-lt"/>
              </a:rPr>
              <a:t>(2) ETT：包含了2016年7月至2018年7月电力变压器采集的油减震因子和电力负荷的时间序列。</a:t>
            </a:r>
            <a:endParaRPr lang="zh-CN" altLang="en-US" sz="1200" dirty="0">
              <a:cs typeface="+mn-ea"/>
              <a:sym typeface="+mn-lt"/>
            </a:endParaRPr>
          </a:p>
          <a:p>
            <a:pPr defTabSz="1450975">
              <a:lnSpc>
                <a:spcPct val="150000"/>
              </a:lnSpc>
            </a:pPr>
            <a:r>
              <a:rPr lang="zh-CN" altLang="en-US" sz="1200" dirty="0">
                <a:cs typeface="+mn-ea"/>
                <a:sym typeface="+mn-lt"/>
              </a:rPr>
              <a:t>(3) Exchange：收集了8个国家从1990年到2016年每日汇率的面板数据。</a:t>
            </a:r>
            <a:endParaRPr lang="zh-CN" altLang="en-US" sz="1200" dirty="0">
              <a:cs typeface="+mn-ea"/>
              <a:sym typeface="+mn-lt"/>
            </a:endParaRPr>
          </a:p>
          <a:p>
            <a:pPr defTabSz="1450975">
              <a:lnSpc>
                <a:spcPct val="150000"/>
              </a:lnSpc>
            </a:pPr>
            <a:r>
              <a:rPr lang="zh-CN" altLang="en-US" sz="1200" dirty="0">
                <a:cs typeface="+mn-ea"/>
                <a:sym typeface="+mn-lt"/>
              </a:rPr>
              <a:t>(4) ILI：</a:t>
            </a:r>
            <a:r>
              <a:rPr lang="en-US" altLang="zh-CN" sz="1200" dirty="0">
                <a:cs typeface="+mn-ea"/>
                <a:sym typeface="+mn-lt"/>
              </a:rPr>
              <a:t> </a:t>
            </a:r>
            <a:r>
              <a:rPr lang="zh-CN" altLang="en-US" sz="1200" dirty="0">
                <a:cs typeface="+mn-ea"/>
                <a:sym typeface="+mn-lt"/>
              </a:rPr>
              <a:t>收集了一周内流感样疾病患者与总患者的比例，这是美国疾病控制和预防中心从2002年到2021年每周报告的数据。</a:t>
            </a:r>
            <a:endParaRPr lang="zh-CN" altLang="en-US" sz="1200" dirty="0">
              <a:cs typeface="+mn-ea"/>
              <a:sym typeface="+mn-lt"/>
            </a:endParaRPr>
          </a:p>
          <a:p>
            <a:pPr defTabSz="1450975">
              <a:lnSpc>
                <a:spcPct val="150000"/>
              </a:lnSpc>
            </a:pPr>
            <a:r>
              <a:rPr lang="zh-CN" altLang="en-US" sz="1200" dirty="0">
                <a:cs typeface="+mn-ea"/>
                <a:sym typeface="+mn-lt"/>
              </a:rPr>
              <a:t>(5) Traffic：</a:t>
            </a:r>
            <a:r>
              <a:rPr lang="en-US" altLang="zh-CN" sz="1200" dirty="0">
                <a:cs typeface="+mn-ea"/>
                <a:sym typeface="+mn-lt"/>
              </a:rPr>
              <a:t> </a:t>
            </a:r>
            <a:r>
              <a:rPr lang="zh-CN" altLang="en-US" sz="1200" dirty="0">
                <a:cs typeface="+mn-ea"/>
                <a:sym typeface="+mn-lt"/>
              </a:rPr>
              <a:t>包含2015年1月至2016年12月旧金山湾区高速公路上862个传感器测量的每小时道路占有率。(6) Weather：包括2020年从马克斯·普朗克生物地球化学研究所气象站每10分钟采集的21个天气指标的气象时间序列。</a:t>
            </a:r>
            <a:endParaRPr lang="zh-CN" altLang="en-US" sz="1200" dirty="0">
              <a:cs typeface="+mn-ea"/>
              <a:sym typeface="+mn-lt"/>
            </a:endParaRPr>
          </a:p>
        </p:txBody>
      </p:sp>
      <p:sp>
        <p:nvSpPr>
          <p:cNvPr id="42" name="矩形 41"/>
          <p:cNvSpPr/>
          <p:nvPr/>
        </p:nvSpPr>
        <p:spPr>
          <a:xfrm>
            <a:off x="1522726" y="1481580"/>
            <a:ext cx="1583692" cy="368300"/>
          </a:xfrm>
          <a:prstGeom prst="rect">
            <a:avLst/>
          </a:prstGeom>
          <a:solidFill>
            <a:schemeClr val="accent1"/>
          </a:solid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b="1" dirty="0">
                <a:solidFill>
                  <a:schemeClr val="bg1"/>
                </a:solidFill>
                <a:cs typeface="+mn-ea"/>
                <a:sym typeface="+mn-lt"/>
              </a:rPr>
              <a:t>数据集</a:t>
            </a:r>
            <a:endParaRPr lang="zh-CN" altLang="en-US" b="1" dirty="0">
              <a:solidFill>
                <a:schemeClr val="bg1"/>
              </a:solidFill>
              <a:cs typeface="+mn-ea"/>
              <a:sym typeface="+mn-lt"/>
            </a:endParaRPr>
          </a:p>
        </p:txBody>
      </p:sp>
      <p:grpSp>
        <p:nvGrpSpPr>
          <p:cNvPr id="50" name="组合 49"/>
          <p:cNvGrpSpPr/>
          <p:nvPr/>
        </p:nvGrpSpPr>
        <p:grpSpPr>
          <a:xfrm>
            <a:off x="748244" y="776125"/>
            <a:ext cx="352439" cy="299049"/>
            <a:chOff x="4468761" y="1799303"/>
            <a:chExt cx="914400" cy="516194"/>
          </a:xfrm>
          <a:solidFill>
            <a:schemeClr val="accent1">
              <a:lumMod val="20000"/>
              <a:lumOff val="80000"/>
            </a:schemeClr>
          </a:solidFill>
        </p:grpSpPr>
        <p:sp>
          <p:nvSpPr>
            <p:cNvPr id="51" name="矩形 50"/>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2" name="矩形 51"/>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3" name="矩形 52"/>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54"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cs typeface="+mn-ea"/>
                <a:sym typeface="+mn-lt"/>
              </a:rPr>
              <a:t>实验</a:t>
            </a:r>
            <a:endParaRPr lang="zh-CN" altLang="en-US" sz="2800" dirty="0">
              <a:cs typeface="+mn-ea"/>
              <a:sym typeface="+mn-lt"/>
            </a:endParaRPr>
          </a:p>
        </p:txBody>
      </p:sp>
      <p:pic>
        <p:nvPicPr>
          <p:cNvPr id="6" name="图片 5"/>
          <p:cNvPicPr>
            <a:picLocks noChangeAspect="1"/>
          </p:cNvPicPr>
          <p:nvPr>
            <p:custDataLst>
              <p:tags r:id="rId1"/>
            </p:custDataLst>
          </p:nvPr>
        </p:nvPicPr>
        <p:blipFill>
          <a:blip r:embed="rId2"/>
          <a:stretch>
            <a:fillRect/>
          </a:stretch>
        </p:blipFill>
        <p:spPr>
          <a:xfrm>
            <a:off x="1451610" y="4219575"/>
            <a:ext cx="7048500" cy="1581150"/>
          </a:xfrm>
          <a:prstGeom prst="rect">
            <a:avLst/>
          </a:prstGeom>
        </p:spPr>
      </p:pic>
      <p:sp>
        <p:nvSpPr>
          <p:cNvPr id="7" name="文本框 6"/>
          <p:cNvSpPr txBox="1"/>
          <p:nvPr/>
        </p:nvSpPr>
        <p:spPr>
          <a:xfrm>
            <a:off x="1609725" y="5840095"/>
            <a:ext cx="6096000" cy="368300"/>
          </a:xfrm>
          <a:prstGeom prst="rect">
            <a:avLst/>
          </a:prstGeom>
          <a:noFill/>
        </p:spPr>
        <p:txBody>
          <a:bodyPr wrap="square" rtlCol="0" anchor="t">
            <a:spAutoFit/>
          </a:bodyPr>
          <a:p>
            <a:r>
              <a:rPr lang="zh-CN" altLang="en-US"/>
              <a:t>更低的ADF Test Statistic意味着更高的数据平稳性</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748244" y="776125"/>
            <a:ext cx="352439" cy="299049"/>
            <a:chOff x="4468761" y="1799303"/>
            <a:chExt cx="914400" cy="516194"/>
          </a:xfrm>
          <a:solidFill>
            <a:schemeClr val="accent1">
              <a:lumMod val="20000"/>
              <a:lumOff val="80000"/>
            </a:schemeClr>
          </a:solidFill>
        </p:grpSpPr>
        <p:sp>
          <p:nvSpPr>
            <p:cNvPr id="51" name="矩形 50"/>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2" name="矩形 51"/>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3" name="矩形 52"/>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54"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cs typeface="+mn-ea"/>
                <a:sym typeface="+mn-lt"/>
              </a:rPr>
              <a:t>实验</a:t>
            </a:r>
            <a:endParaRPr lang="zh-CN" altLang="en-US" sz="2800" dirty="0">
              <a:cs typeface="+mn-ea"/>
              <a:sym typeface="+mn-lt"/>
            </a:endParaRPr>
          </a:p>
        </p:txBody>
      </p:sp>
      <p:pic>
        <p:nvPicPr>
          <p:cNvPr id="3" name="图片 2"/>
          <p:cNvPicPr>
            <a:picLocks noChangeAspect="1"/>
          </p:cNvPicPr>
          <p:nvPr>
            <p:custDataLst>
              <p:tags r:id="rId1"/>
            </p:custDataLst>
          </p:nvPr>
        </p:nvPicPr>
        <p:blipFill>
          <a:blip r:embed="rId2"/>
          <a:stretch>
            <a:fillRect/>
          </a:stretch>
        </p:blipFill>
        <p:spPr>
          <a:xfrm>
            <a:off x="622935" y="1439545"/>
            <a:ext cx="6213475" cy="2181225"/>
          </a:xfrm>
          <a:prstGeom prst="rect">
            <a:avLst/>
          </a:prstGeom>
        </p:spPr>
      </p:pic>
      <p:sp>
        <p:nvSpPr>
          <p:cNvPr id="5" name="文本框 4"/>
          <p:cNvSpPr txBox="1"/>
          <p:nvPr/>
        </p:nvSpPr>
        <p:spPr>
          <a:xfrm>
            <a:off x="748030" y="1203325"/>
            <a:ext cx="10502265" cy="306705"/>
          </a:xfrm>
          <a:prstGeom prst="rect">
            <a:avLst/>
          </a:prstGeom>
          <a:solidFill>
            <a:schemeClr val="accent5"/>
          </a:solidFill>
        </p:spPr>
        <p:txBody>
          <a:bodyPr wrap="square" rtlCol="0" anchor="t">
            <a:spAutoFit/>
          </a:bodyPr>
          <a:p>
            <a:r>
              <a:rPr lang="zh-CN" altLang="en-US" sz="1400">
                <a:solidFill>
                  <a:schemeClr val="bg1"/>
                </a:solidFill>
              </a:rPr>
              <a:t>与时下最先进的深度时序预测模型的对比中，均取得了最优（SOTA）效果，特别是在在非平稳时序数据上，效果领先尤为明显</a:t>
            </a:r>
            <a:r>
              <a:rPr lang="zh-CN" altLang="en-US" sz="1400"/>
              <a:t>。</a:t>
            </a:r>
            <a:endParaRPr lang="zh-CN" altLang="en-US" sz="1400"/>
          </a:p>
        </p:txBody>
      </p:sp>
      <p:pic>
        <p:nvPicPr>
          <p:cNvPr id="6" name="图片 5"/>
          <p:cNvPicPr>
            <a:picLocks noChangeAspect="1"/>
          </p:cNvPicPr>
          <p:nvPr>
            <p:custDataLst>
              <p:tags r:id="rId3"/>
            </p:custDataLst>
          </p:nvPr>
        </p:nvPicPr>
        <p:blipFill>
          <a:blip r:embed="rId4"/>
          <a:stretch>
            <a:fillRect/>
          </a:stretch>
        </p:blipFill>
        <p:spPr>
          <a:xfrm>
            <a:off x="755015" y="3679825"/>
            <a:ext cx="5229860" cy="2602865"/>
          </a:xfrm>
          <a:prstGeom prst="rect">
            <a:avLst/>
          </a:prstGeom>
        </p:spPr>
      </p:pic>
      <p:sp>
        <p:nvSpPr>
          <p:cNvPr id="2" name="文本框 1"/>
          <p:cNvSpPr txBox="1"/>
          <p:nvPr/>
        </p:nvSpPr>
        <p:spPr>
          <a:xfrm>
            <a:off x="5894705" y="3620770"/>
            <a:ext cx="5685790" cy="3138170"/>
          </a:xfrm>
          <a:prstGeom prst="rect">
            <a:avLst/>
          </a:prstGeom>
          <a:noFill/>
        </p:spPr>
        <p:txBody>
          <a:bodyPr wrap="square" rtlCol="0" anchor="t">
            <a:spAutoFit/>
          </a:bodyPr>
          <a:p>
            <a:r>
              <a:rPr lang="zh-CN" altLang="en-US" sz="1600">
                <a:solidFill>
                  <a:schemeClr val="accent3"/>
                </a:solidFill>
                <a:sym typeface="+mn-ea"/>
              </a:rPr>
              <a:t>引入Non-stationary Transformers带来的预测效果提升</a:t>
            </a:r>
            <a:endParaRPr lang="zh-CN" altLang="en-US" sz="1600">
              <a:solidFill>
                <a:schemeClr val="accent3"/>
              </a:solidFill>
            </a:endParaRPr>
          </a:p>
          <a:p>
            <a:endParaRPr lang="zh-CN" altLang="en-US" sz="1600">
              <a:sym typeface="+mn-ea"/>
            </a:endParaRPr>
          </a:p>
          <a:p>
            <a:r>
              <a:rPr lang="zh-CN" altLang="en-US" sz="1600">
                <a:sym typeface="+mn-ea"/>
              </a:rPr>
              <a:t>Informer：</a:t>
            </a:r>
            <a:r>
              <a:rPr lang="zh-CN" altLang="en-US" sz="1400" noProof="0" dirty="0">
                <a:ln>
                  <a:noFill/>
                </a:ln>
                <a:effectLst/>
                <a:uLnTx/>
                <a:uFillTx/>
                <a:cs typeface="+mn-ea"/>
                <a:sym typeface="+mn-ea"/>
              </a:rPr>
              <a:t>扩展了具有KL-divergence准则的自注意来选择显性查询。</a:t>
            </a:r>
            <a:r>
              <a:rPr lang="zh-CN" altLang="en-US" sz="1400" noProof="0" dirty="0">
                <a:ln>
                  <a:noFill/>
                </a:ln>
                <a:effectLst/>
                <a:uLnTx/>
                <a:uFillTx/>
                <a:cs typeface="+mn-ea"/>
                <a:sym typeface="+mn-ea"/>
              </a:rPr>
              <a:t>克服了二次计算在序列长度上的增长，后续工作的目标是降低自注意的复杂度。</a:t>
            </a:r>
            <a:endParaRPr lang="zh-CN" altLang="en-US" sz="1400" noProof="0" dirty="0">
              <a:ln>
                <a:noFill/>
              </a:ln>
              <a:effectLst/>
              <a:uLnTx/>
              <a:uFillTx/>
              <a:cs typeface="+mn-ea"/>
            </a:endParaRPr>
          </a:p>
          <a:p>
            <a:endParaRPr lang="zh-CN" altLang="en-US" sz="1600"/>
          </a:p>
          <a:p>
            <a:r>
              <a:rPr lang="zh-CN" altLang="en-US" sz="1600">
                <a:sym typeface="+mn-ea"/>
              </a:rPr>
              <a:t>Reformer：</a:t>
            </a:r>
            <a:r>
              <a:rPr lang="zh-CN" altLang="en-US" sz="1400" noProof="0" dirty="0">
                <a:ln>
                  <a:noFill/>
                </a:ln>
                <a:effectLst/>
                <a:uLnTx/>
                <a:uFillTx/>
                <a:cs typeface="+mn-ea"/>
                <a:sym typeface="+mn-ea"/>
              </a:rPr>
              <a:t>引入了局部敏感哈希(LSH)，通过分配类似的查询来近似关注。</a:t>
            </a:r>
            <a:endParaRPr lang="zh-CN" altLang="en-US" sz="1400" noProof="0" dirty="0">
              <a:ln>
                <a:noFill/>
              </a:ln>
              <a:effectLst/>
              <a:uLnTx/>
              <a:uFillTx/>
              <a:cs typeface="+mn-ea"/>
            </a:endParaRPr>
          </a:p>
          <a:p>
            <a:endParaRPr lang="zh-CN" altLang="en-US" sz="1600"/>
          </a:p>
          <a:p>
            <a:r>
              <a:rPr lang="zh-CN" altLang="en-US" sz="1600">
                <a:sym typeface="+mn-ea"/>
              </a:rPr>
              <a:t>Autoformer：</a:t>
            </a:r>
            <a:r>
              <a:rPr lang="zh-CN" altLang="en-US" sz="1400" noProof="0" dirty="0">
                <a:ln>
                  <a:noFill/>
                </a:ln>
                <a:effectLst/>
                <a:uLnTx/>
                <a:uFillTx/>
                <a:cs typeface="+mn-ea"/>
                <a:sym typeface="+mn-ea"/>
              </a:rPr>
              <a:t>将分解块融合成一个规范结构，并发展自相关(Auto-Correlation)来发现串行连接。</a:t>
            </a:r>
            <a:endParaRPr lang="zh-CN" altLang="en-US" sz="1600"/>
          </a:p>
          <a:p>
            <a:endParaRPr lang="zh-CN" altLang="en-US" sz="1600"/>
          </a:p>
          <a:p>
            <a:endParaRPr lang="zh-CN" altLang="en-US" sz="1400" noProof="0" dirty="0">
              <a:ln>
                <a:noFill/>
              </a:ln>
              <a:effectLst/>
              <a:uLnTx/>
              <a:uFillTx/>
              <a:cs typeface="+mn-ea"/>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4296937" y="991160"/>
            <a:ext cx="3598126" cy="71613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3200" dirty="0">
                <a:cs typeface="+mn-ea"/>
                <a:sym typeface="+mn-lt"/>
              </a:rPr>
              <a:t>目录</a:t>
            </a:r>
            <a:r>
              <a:rPr lang="en-US" altLang="zh-CN" sz="3200" dirty="0">
                <a:cs typeface="+mn-ea"/>
                <a:sym typeface="+mn-lt"/>
              </a:rPr>
              <a:t>/Contents</a:t>
            </a:r>
            <a:endParaRPr lang="en-US" altLang="zh-CN" sz="3200" dirty="0">
              <a:cs typeface="+mn-ea"/>
              <a:sym typeface="+mn-lt"/>
            </a:endParaRPr>
          </a:p>
        </p:txBody>
      </p:sp>
      <p:sp>
        <p:nvSpPr>
          <p:cNvPr id="3" name="文本框"/>
          <p:cNvSpPr/>
          <p:nvPr/>
        </p:nvSpPr>
        <p:spPr>
          <a:xfrm>
            <a:off x="1822952" y="1843781"/>
            <a:ext cx="1086878" cy="667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5400" dirty="0">
                <a:solidFill>
                  <a:schemeClr val="accent1"/>
                </a:solidFill>
                <a:cs typeface="+mn-ea"/>
                <a:sym typeface="+mn-lt"/>
              </a:rPr>
              <a:t>01</a:t>
            </a:r>
            <a:endParaRPr lang="ru-RU" sz="5400" dirty="0">
              <a:solidFill>
                <a:schemeClr val="accent1"/>
              </a:solidFill>
              <a:cs typeface="+mn-ea"/>
              <a:sym typeface="+mn-lt"/>
            </a:endParaRPr>
          </a:p>
        </p:txBody>
      </p:sp>
      <p:sp>
        <p:nvSpPr>
          <p:cNvPr id="4" name="TextBox 14"/>
          <p:cNvSpPr txBox="1"/>
          <p:nvPr/>
        </p:nvSpPr>
        <p:spPr>
          <a:xfrm>
            <a:off x="2774804" y="1885574"/>
            <a:ext cx="3294142" cy="5835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cs typeface="+mn-ea"/>
                <a:sym typeface="+mn-lt"/>
              </a:rPr>
              <a:t>绪论</a:t>
            </a:r>
            <a:endParaRPr lang="zh-CN" altLang="en-US" sz="3200" dirty="0">
              <a:cs typeface="+mn-ea"/>
              <a:sym typeface="+mn-lt"/>
            </a:endParaRPr>
          </a:p>
        </p:txBody>
      </p:sp>
      <p:sp>
        <p:nvSpPr>
          <p:cNvPr id="6" name="文本框"/>
          <p:cNvSpPr/>
          <p:nvPr/>
        </p:nvSpPr>
        <p:spPr>
          <a:xfrm>
            <a:off x="6612281" y="1843781"/>
            <a:ext cx="1086878" cy="667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5400" dirty="0">
                <a:solidFill>
                  <a:schemeClr val="accent1"/>
                </a:solidFill>
                <a:cs typeface="+mn-ea"/>
                <a:sym typeface="+mn-lt"/>
              </a:rPr>
              <a:t>02</a:t>
            </a:r>
            <a:endParaRPr lang="ru-RU" sz="5400" dirty="0">
              <a:solidFill>
                <a:schemeClr val="accent1"/>
              </a:solidFill>
              <a:cs typeface="+mn-ea"/>
              <a:sym typeface="+mn-lt"/>
            </a:endParaRPr>
          </a:p>
        </p:txBody>
      </p:sp>
      <p:sp>
        <p:nvSpPr>
          <p:cNvPr id="9" name="TextBox 14"/>
          <p:cNvSpPr txBox="1"/>
          <p:nvPr/>
        </p:nvSpPr>
        <p:spPr>
          <a:xfrm>
            <a:off x="7614373" y="1885574"/>
            <a:ext cx="3294142" cy="5835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cs typeface="+mn-ea"/>
                <a:sym typeface="+mn-lt"/>
              </a:rPr>
              <a:t>模型设计</a:t>
            </a:r>
            <a:endParaRPr lang="en-US" altLang="zh-CN" sz="3200" dirty="0">
              <a:cs typeface="+mn-ea"/>
              <a:sym typeface="+mn-lt"/>
            </a:endParaRPr>
          </a:p>
        </p:txBody>
      </p:sp>
      <p:sp>
        <p:nvSpPr>
          <p:cNvPr id="5" name="文本框"/>
          <p:cNvSpPr/>
          <p:nvPr/>
        </p:nvSpPr>
        <p:spPr>
          <a:xfrm>
            <a:off x="1822952" y="3340798"/>
            <a:ext cx="1086878" cy="667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5400" dirty="0">
                <a:solidFill>
                  <a:schemeClr val="accent1"/>
                </a:solidFill>
                <a:cs typeface="+mn-ea"/>
                <a:sym typeface="+mn-lt"/>
              </a:rPr>
              <a:t>03</a:t>
            </a:r>
            <a:endParaRPr lang="ru-RU" sz="5400" dirty="0">
              <a:solidFill>
                <a:schemeClr val="accent1"/>
              </a:solidFill>
              <a:cs typeface="+mn-ea"/>
              <a:sym typeface="+mn-lt"/>
            </a:endParaRPr>
          </a:p>
        </p:txBody>
      </p:sp>
      <p:sp>
        <p:nvSpPr>
          <p:cNvPr id="8" name="TextBox 14"/>
          <p:cNvSpPr txBox="1"/>
          <p:nvPr/>
        </p:nvSpPr>
        <p:spPr>
          <a:xfrm>
            <a:off x="2774950" y="3382645"/>
            <a:ext cx="3921760" cy="583565"/>
          </a:xfrm>
          <a:prstGeom prst="rect">
            <a:avLst/>
          </a:prstGeom>
          <a:noFill/>
        </p:spPr>
        <p:txBody>
          <a:bodyPr wrap="square" rtlCol="0"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cs typeface="+mn-ea"/>
                <a:sym typeface="+mn-lt"/>
              </a:rPr>
              <a:t>实验</a:t>
            </a:r>
            <a:endParaRPr lang="zh-CN" altLang="en-US" sz="3200" dirty="0">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组合 49"/>
          <p:cNvGrpSpPr/>
          <p:nvPr/>
        </p:nvGrpSpPr>
        <p:grpSpPr>
          <a:xfrm>
            <a:off x="748244" y="776125"/>
            <a:ext cx="352439" cy="299049"/>
            <a:chOff x="4468761" y="1799303"/>
            <a:chExt cx="914400" cy="516194"/>
          </a:xfrm>
          <a:solidFill>
            <a:schemeClr val="accent1">
              <a:lumMod val="20000"/>
              <a:lumOff val="80000"/>
            </a:schemeClr>
          </a:solidFill>
        </p:grpSpPr>
        <p:sp>
          <p:nvSpPr>
            <p:cNvPr id="51" name="矩形 50"/>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2" name="矩形 51"/>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3" name="矩形 52"/>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54"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cs typeface="+mn-ea"/>
                <a:sym typeface="+mn-lt"/>
              </a:rPr>
              <a:t>实验</a:t>
            </a:r>
            <a:endParaRPr lang="zh-CN" altLang="en-US" sz="2800" dirty="0">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657225" y="1582420"/>
            <a:ext cx="7486650" cy="1771650"/>
          </a:xfrm>
          <a:prstGeom prst="rect">
            <a:avLst/>
          </a:prstGeom>
        </p:spPr>
      </p:pic>
      <p:sp>
        <p:nvSpPr>
          <p:cNvPr id="4" name="文本框 3"/>
          <p:cNvSpPr txBox="1"/>
          <p:nvPr>
            <p:custDataLst>
              <p:tags r:id="rId3"/>
            </p:custDataLst>
          </p:nvPr>
        </p:nvSpPr>
        <p:spPr>
          <a:xfrm>
            <a:off x="1149985" y="3435350"/>
            <a:ext cx="3380105" cy="337185"/>
          </a:xfrm>
          <a:prstGeom prst="rect">
            <a:avLst/>
          </a:prstGeom>
          <a:solidFill>
            <a:schemeClr val="accent5"/>
          </a:solidFill>
        </p:spPr>
        <p:txBody>
          <a:bodyPr wrap="square" rtlCol="0" anchor="t">
            <a:spAutoFit/>
          </a:bodyPr>
          <a:p>
            <a:r>
              <a:rPr lang="zh-CN" altLang="en-US" sz="1600">
                <a:solidFill>
                  <a:schemeClr val="bg1"/>
                </a:solidFill>
              </a:rPr>
              <a:t>模型预测与真实值</a:t>
            </a:r>
            <a:r>
              <a:rPr lang="zh-CN" altLang="en-US" sz="1600">
                <a:solidFill>
                  <a:schemeClr val="bg1"/>
                </a:solidFill>
                <a:sym typeface="+mn-ea"/>
              </a:rPr>
              <a:t>平稳性对比</a:t>
            </a:r>
            <a:r>
              <a:rPr lang="zh-CN" altLang="en-US" sz="1600">
                <a:solidFill>
                  <a:schemeClr val="bg1"/>
                </a:solidFill>
              </a:rPr>
              <a:t>对比</a:t>
            </a:r>
            <a:endParaRPr lang="zh-CN" altLang="en-US" sz="1600">
              <a:solidFill>
                <a:schemeClr val="bg1"/>
              </a:solidFill>
            </a:endParaRPr>
          </a:p>
        </p:txBody>
      </p:sp>
      <p:pic>
        <p:nvPicPr>
          <p:cNvPr id="8" name="图片 7"/>
          <p:cNvPicPr>
            <a:picLocks noChangeAspect="1"/>
          </p:cNvPicPr>
          <p:nvPr>
            <p:custDataLst>
              <p:tags r:id="rId4"/>
            </p:custDataLst>
          </p:nvPr>
        </p:nvPicPr>
        <p:blipFill>
          <a:blip r:embed="rId5"/>
          <a:srcRect r="5758"/>
          <a:stretch>
            <a:fillRect/>
          </a:stretch>
        </p:blipFill>
        <p:spPr>
          <a:xfrm>
            <a:off x="748030" y="3754755"/>
            <a:ext cx="7109460" cy="2343150"/>
          </a:xfrm>
          <a:prstGeom prst="rect">
            <a:avLst/>
          </a:prstGeom>
        </p:spPr>
      </p:pic>
      <p:sp>
        <p:nvSpPr>
          <p:cNvPr id="9" name="文本框 8"/>
          <p:cNvSpPr txBox="1"/>
          <p:nvPr/>
        </p:nvSpPr>
        <p:spPr>
          <a:xfrm>
            <a:off x="1100455" y="5980430"/>
            <a:ext cx="6096000" cy="368300"/>
          </a:xfrm>
          <a:prstGeom prst="rect">
            <a:avLst/>
          </a:prstGeom>
          <a:noFill/>
        </p:spPr>
        <p:txBody>
          <a:bodyPr wrap="square" rtlCol="0" anchor="t">
            <a:spAutoFit/>
          </a:bodyPr>
          <a:p>
            <a:r>
              <a:rPr lang="zh-CN" altLang="en-US"/>
              <a:t> </a:t>
            </a:r>
            <a:r>
              <a:rPr lang="zh-CN" altLang="en-US" sz="1400"/>
              <a:t>模型预测值平稳性与真实值</a:t>
            </a:r>
            <a:endParaRPr lang="zh-CN" altLang="en-US" sz="1400"/>
          </a:p>
        </p:txBody>
      </p:sp>
      <p:sp>
        <p:nvSpPr>
          <p:cNvPr id="3" name="文本框 2"/>
          <p:cNvSpPr txBox="1"/>
          <p:nvPr/>
        </p:nvSpPr>
        <p:spPr>
          <a:xfrm>
            <a:off x="1100455" y="1250950"/>
            <a:ext cx="8905240" cy="379095"/>
          </a:xfrm>
          <a:prstGeom prst="rect">
            <a:avLst/>
          </a:prstGeom>
          <a:solidFill>
            <a:schemeClr val="accent5"/>
          </a:solidFill>
        </p:spPr>
        <p:txBody>
          <a:bodyPr wrap="square" rtlCol="0" anchor="t">
            <a:noAutofit/>
          </a:bodyPr>
          <a:p>
            <a:r>
              <a:rPr lang="zh-CN" altLang="en-US" sz="1600">
                <a:solidFill>
                  <a:schemeClr val="bg1"/>
                </a:solidFill>
              </a:rPr>
              <a:t>消融实验：对比了仅使用平稳化方案与序列平稳化与去平稳化结合使用的预测效果与平稳性差异。</a:t>
            </a:r>
            <a:endParaRPr lang="zh-CN" altLang="en-US" sz="1600"/>
          </a:p>
          <a:p>
            <a:endParaRPr lang="zh-CN" altLang="en-US" sz="1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610237" y="5790594"/>
            <a:ext cx="914400" cy="516194"/>
            <a:chOff x="4468761" y="1799303"/>
            <a:chExt cx="914400" cy="516194"/>
          </a:xfrm>
          <a:solidFill>
            <a:schemeClr val="accent1">
              <a:lumMod val="20000"/>
              <a:lumOff val="80000"/>
            </a:schemeClr>
          </a:solidFill>
        </p:grpSpPr>
        <p:sp>
          <p:nvSpPr>
            <p:cNvPr id="11" name="矩形 10"/>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 name="矩形 11"/>
            <p:cNvSpPr/>
            <p:nvPr/>
          </p:nvSpPr>
          <p:spPr>
            <a:xfrm>
              <a:off x="4468761" y="1999942"/>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 name="矩形 12"/>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46" name="矩形 45"/>
          <p:cNvSpPr/>
          <p:nvPr/>
        </p:nvSpPr>
        <p:spPr>
          <a:xfrm>
            <a:off x="2294316" y="2426996"/>
            <a:ext cx="7603367" cy="10667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dist"/>
            <a:r>
              <a:rPr lang="zh-CN" altLang="en-US" sz="5400" dirty="0">
                <a:solidFill>
                  <a:schemeClr val="tx1"/>
                </a:solidFill>
                <a:cs typeface="+mn-ea"/>
                <a:sym typeface="+mn-lt"/>
              </a:rPr>
              <a:t>谢谢老师和同学们</a:t>
            </a:r>
            <a:endParaRPr lang="en-US" altLang="zh-CN" sz="5400" dirty="0">
              <a:solidFill>
                <a:schemeClr val="tx1"/>
              </a:solidFill>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921405" y="2577273"/>
            <a:ext cx="2349190" cy="46755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b="1" dirty="0">
                <a:cs typeface="+mn-ea"/>
                <a:sym typeface="+mn-lt"/>
              </a:rPr>
              <a:t>PART 01</a:t>
            </a:r>
            <a:endParaRPr lang="zh-CN" altLang="en-US" sz="3200" b="1" dirty="0">
              <a:cs typeface="+mn-ea"/>
              <a:sym typeface="+mn-lt"/>
            </a:endParaRPr>
          </a:p>
        </p:txBody>
      </p:sp>
      <p:sp>
        <p:nvSpPr>
          <p:cNvPr id="10" name="Footer Text"/>
          <p:cNvSpPr txBox="1"/>
          <p:nvPr/>
        </p:nvSpPr>
        <p:spPr>
          <a:xfrm>
            <a:off x="4448188" y="3282921"/>
            <a:ext cx="3295624"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dirty="0">
                <a:cs typeface="+mn-ea"/>
                <a:sym typeface="+mn-lt"/>
              </a:rPr>
              <a:t>绪论</a:t>
            </a:r>
            <a:endParaRPr lang="zh-CN" altLang="en-US" sz="3600" b="1" dirty="0">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48244" y="776125"/>
            <a:ext cx="352439" cy="299049"/>
            <a:chOff x="4468761" y="1799303"/>
            <a:chExt cx="914400" cy="516194"/>
          </a:xfrm>
          <a:solidFill>
            <a:schemeClr val="accent1">
              <a:lumMod val="20000"/>
              <a:lumOff val="80000"/>
            </a:schemeClr>
          </a:solidFill>
        </p:grpSpPr>
        <p:sp>
          <p:nvSpPr>
            <p:cNvPr id="3" name="矩形 2"/>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 name="矩形 3"/>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 name="矩形 4"/>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20" name="Text Box 10"/>
          <p:cNvSpPr txBox="1">
            <a:spLocks noChangeArrowheads="1"/>
          </p:cNvSpPr>
          <p:nvPr/>
        </p:nvSpPr>
        <p:spPr bwMode="auto">
          <a:xfrm>
            <a:off x="763905" y="1240790"/>
            <a:ext cx="10735310" cy="730250"/>
          </a:xfrm>
          <a:prstGeom prst="rect">
            <a:avLst/>
          </a:prstGeom>
          <a:noFill/>
          <a:ln w="9525">
            <a:noFill/>
            <a:miter lim="800000"/>
          </a:ln>
        </p:spPr>
        <p:txBody>
          <a:bodyPr wrap="square" lIns="60960" tIns="30480" rIns="60960" bIns="3048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zh-CN" altLang="en-US" sz="1600" b="0" i="0" u="none" strike="noStrike" kern="1200" cap="none" spc="0" normalizeH="0" baseline="0" noProof="0" dirty="0">
                <a:ln>
                  <a:noFill/>
                </a:ln>
                <a:effectLst/>
                <a:uLnTx/>
                <a:uFillTx/>
                <a:cs typeface="+mn-ea"/>
                <a:sym typeface="+mn-lt"/>
              </a:rPr>
              <a:t>近年来，以注意力机制为结构核心的Transformer在深度时序预测领域取得了突破性进展。</a:t>
            </a:r>
            <a:endParaRPr kumimoji="0" lang="zh-CN" altLang="en-US" sz="1600" b="0" i="0" u="none" strike="noStrike" kern="1200" cap="none" spc="0" normalizeH="0" baseline="0" noProof="0" dirty="0">
              <a:ln>
                <a:noFill/>
              </a:ln>
              <a:effectLst/>
              <a:uLnTx/>
              <a:uFillTx/>
              <a:cs typeface="+mn-ea"/>
              <a:sym typeface="+mn-lt"/>
            </a:endParaRPr>
          </a:p>
          <a:p>
            <a:pPr defTabSz="1450975">
              <a:lnSpc>
                <a:spcPct val="150000"/>
              </a:lnSpc>
              <a:defRPr/>
            </a:pPr>
            <a:r>
              <a:rPr kumimoji="0" lang="zh-CN" altLang="en-US" sz="1600" b="0" i="0" u="none" strike="noStrike" kern="1200" cap="none" spc="0" normalizeH="0" baseline="0" noProof="0" dirty="0">
                <a:ln>
                  <a:noFill/>
                </a:ln>
                <a:effectLst/>
                <a:uLnTx/>
                <a:uFillTx/>
                <a:cs typeface="+mn-ea"/>
                <a:sym typeface="+mn-lt"/>
              </a:rPr>
              <a:t>非平稳的时序数据在现实世界中非常普遍，具有相当复杂且难以捕捉的时序依赖，以及随着时间不断变化的数据分布，这对深度模型的建模能力以及泛化性都提出了很高的要求。</a:t>
            </a:r>
            <a:endParaRPr kumimoji="0" lang="zh-CN" altLang="en-US" sz="1600" b="0"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200" b="0"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200" b="0"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200" b="0" i="0" u="none" strike="noStrike" kern="1200" cap="none" spc="0" normalizeH="0" baseline="0" noProof="0" dirty="0">
              <a:ln>
                <a:noFill/>
              </a:ln>
              <a:effectLst/>
              <a:uLnTx/>
              <a:uFillTx/>
              <a:cs typeface="+mn-ea"/>
              <a:sym typeface="+mn-lt"/>
            </a:endParaRPr>
          </a:p>
        </p:txBody>
      </p:sp>
      <p:sp>
        <p:nvSpPr>
          <p:cNvPr id="22" name="Footer Text"/>
          <p:cNvSpPr txBox="1"/>
          <p:nvPr/>
        </p:nvSpPr>
        <p:spPr>
          <a:xfrm>
            <a:off x="1306195" y="775970"/>
            <a:ext cx="1943735"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cs typeface="+mn-ea"/>
                <a:sym typeface="+mn-lt"/>
              </a:rPr>
              <a:t>背景</a:t>
            </a:r>
            <a:endParaRPr lang="zh-CN" altLang="en-US" sz="2800" dirty="0">
              <a:cs typeface="+mn-ea"/>
              <a:sym typeface="+mn-lt"/>
            </a:endParaRPr>
          </a:p>
        </p:txBody>
      </p:sp>
      <p:pic>
        <p:nvPicPr>
          <p:cNvPr id="10" name="图片 9"/>
          <p:cNvPicPr>
            <a:picLocks noChangeAspect="1"/>
          </p:cNvPicPr>
          <p:nvPr>
            <p:custDataLst>
              <p:tags r:id="rId1"/>
            </p:custDataLst>
          </p:nvPr>
        </p:nvPicPr>
        <p:blipFill>
          <a:blip r:embed="rId2"/>
          <a:stretch>
            <a:fillRect/>
          </a:stretch>
        </p:blipFill>
        <p:spPr>
          <a:xfrm>
            <a:off x="665480" y="3684270"/>
            <a:ext cx="4550410" cy="2371725"/>
          </a:xfrm>
          <a:prstGeom prst="rect">
            <a:avLst/>
          </a:prstGeom>
        </p:spPr>
      </p:pic>
      <p:sp>
        <p:nvSpPr>
          <p:cNvPr id="9" name="文本框 8"/>
          <p:cNvSpPr txBox="1"/>
          <p:nvPr/>
        </p:nvSpPr>
        <p:spPr>
          <a:xfrm>
            <a:off x="6212840" y="2800985"/>
            <a:ext cx="4859020" cy="737235"/>
          </a:xfrm>
          <a:prstGeom prst="rect">
            <a:avLst/>
          </a:prstGeom>
          <a:solidFill>
            <a:schemeClr val="accent5"/>
          </a:solidFill>
        </p:spPr>
        <p:txBody>
          <a:bodyPr wrap="square" rtlCol="0" anchor="t">
            <a:spAutoFit/>
          </a:bodyPr>
          <a:p>
            <a:r>
              <a:rPr lang="zh-CN" altLang="en-US" sz="1400">
                <a:solidFill>
                  <a:schemeClr val="bg1"/>
                </a:solidFill>
                <a:sym typeface="+mn-ea"/>
              </a:rPr>
              <a:t>如果样本时间序列的本质特征只存在于所发生的当期，并不会延续到未来，即样本时间序列的均值、方差、协方差非常数这样的样本时间序列是非平稳的。</a:t>
            </a:r>
            <a:r>
              <a:rPr lang="zh-CN" altLang="en-US" sz="1400">
                <a:sym typeface="+mn-ea"/>
              </a:rPr>
              <a:t> </a:t>
            </a:r>
            <a:endParaRPr lang="zh-CN" altLang="en-US" sz="1400">
              <a:sym typeface="+mn-ea"/>
            </a:endParaRPr>
          </a:p>
        </p:txBody>
      </p:sp>
      <p:pic>
        <p:nvPicPr>
          <p:cNvPr id="12" name="图片 11"/>
          <p:cNvPicPr>
            <a:picLocks noChangeAspect="1"/>
          </p:cNvPicPr>
          <p:nvPr>
            <p:custDataLst>
              <p:tags r:id="rId3"/>
            </p:custDataLst>
          </p:nvPr>
        </p:nvPicPr>
        <p:blipFill>
          <a:blip r:embed="rId4"/>
          <a:stretch>
            <a:fillRect/>
          </a:stretch>
        </p:blipFill>
        <p:spPr>
          <a:xfrm>
            <a:off x="6212840" y="3763645"/>
            <a:ext cx="4266565" cy="2212975"/>
          </a:xfrm>
          <a:prstGeom prst="rect">
            <a:avLst/>
          </a:prstGeom>
        </p:spPr>
      </p:pic>
      <p:sp>
        <p:nvSpPr>
          <p:cNvPr id="13" name="文本框 12"/>
          <p:cNvSpPr txBox="1"/>
          <p:nvPr/>
        </p:nvSpPr>
        <p:spPr>
          <a:xfrm>
            <a:off x="871855" y="2718435"/>
            <a:ext cx="4295775" cy="800735"/>
          </a:xfrm>
          <a:prstGeom prst="rect">
            <a:avLst/>
          </a:prstGeom>
          <a:solidFill>
            <a:schemeClr val="accent5"/>
          </a:solidFill>
        </p:spPr>
        <p:txBody>
          <a:bodyPr wrap="square" rtlCol="0" anchor="t">
            <a:spAutoFit/>
          </a:bodyPr>
          <a:p>
            <a:pPr defTabSz="1450975">
              <a:lnSpc>
                <a:spcPct val="110000"/>
              </a:lnSpc>
              <a:defRPr/>
            </a:pPr>
            <a:r>
              <a:rPr lang="zh-CN" altLang="en-US" sz="1400">
                <a:solidFill>
                  <a:schemeClr val="bg1"/>
                </a:solidFill>
                <a:sym typeface="+mn-ea"/>
              </a:rPr>
              <a:t>时间序列的平稳性是指一组时间序列数据看起来平坦，各阶统计特征（如均值、方差、协方差）不随时间的变化而变化</a:t>
            </a:r>
            <a:endParaRPr lang="zh-CN" altLang="en-US" sz="1400">
              <a:solidFill>
                <a:schemeClr val="bg1"/>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48244" y="776125"/>
            <a:ext cx="352439" cy="299049"/>
            <a:chOff x="4468761" y="1799303"/>
            <a:chExt cx="914400" cy="516194"/>
          </a:xfrm>
          <a:solidFill>
            <a:schemeClr val="accent1">
              <a:lumMod val="20000"/>
              <a:lumOff val="80000"/>
            </a:schemeClr>
          </a:solidFill>
        </p:grpSpPr>
        <p:sp>
          <p:nvSpPr>
            <p:cNvPr id="3" name="矩形 2"/>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 name="矩形 3"/>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 name="矩形 4"/>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22"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cs typeface="+mn-ea"/>
                <a:sym typeface="+mn-lt"/>
              </a:rPr>
              <a:t>相关工作</a:t>
            </a:r>
            <a:endParaRPr lang="zh-CN" altLang="en-US" sz="2800" dirty="0">
              <a:cs typeface="+mn-ea"/>
              <a:sym typeface="+mn-lt"/>
            </a:endParaRPr>
          </a:p>
        </p:txBody>
      </p:sp>
      <p:sp>
        <p:nvSpPr>
          <p:cNvPr id="23" name="Text Box 10"/>
          <p:cNvSpPr txBox="1">
            <a:spLocks noChangeArrowheads="1"/>
          </p:cNvSpPr>
          <p:nvPr>
            <p:custDataLst>
              <p:tags r:id="rId1"/>
            </p:custDataLst>
          </p:nvPr>
        </p:nvSpPr>
        <p:spPr bwMode="auto">
          <a:xfrm>
            <a:off x="772795" y="3366770"/>
            <a:ext cx="10735310" cy="2322830"/>
          </a:xfrm>
          <a:prstGeom prst="rect">
            <a:avLst/>
          </a:prstGeom>
          <a:noFill/>
          <a:ln w="9525">
            <a:noFill/>
            <a:miter lim="800000"/>
          </a:ln>
        </p:spPr>
        <p:txBody>
          <a:bodyPr wrap="square" lIns="60960" tIns="30480" rIns="60960" bIns="3048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zh-CN" altLang="en-US" sz="1400" b="1" i="0" u="none" strike="noStrike" kern="1200" cap="none" spc="0" normalizeH="0" baseline="0" noProof="0" dirty="0">
                <a:ln>
                  <a:noFill/>
                </a:ln>
                <a:effectLst/>
                <a:uLnTx/>
                <a:uFillTx/>
                <a:cs typeface="+mn-ea"/>
                <a:sym typeface="+mn-lt"/>
              </a:rPr>
              <a:t>在平稳化后的数据上进行模型训练会限制Transformer建模时序依赖的能力，导致模型仅能学到不易区分的注意力图与较弱的时序依赖，从而产生平稳性过高的预测输出与较大的预测误差。（过平稳现象）</a:t>
            </a:r>
            <a:endParaRPr kumimoji="0" lang="zh-CN" altLang="en-US" sz="1400" b="1"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400" b="0"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400" b="1"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400" b="1"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400" b="1"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400" b="1" i="0" u="none" strike="noStrike" kern="1200" cap="none" spc="0" normalizeH="0" baseline="0" noProof="0" dirty="0">
              <a:ln>
                <a:noFill/>
              </a:ln>
              <a:effectLst/>
              <a:uLnTx/>
              <a:uFillTx/>
              <a:cs typeface="+mn-ea"/>
              <a:sym typeface="+mn-lt"/>
            </a:endParaRPr>
          </a:p>
        </p:txBody>
      </p:sp>
      <p:sp>
        <p:nvSpPr>
          <p:cNvPr id="6" name="Text Box 10"/>
          <p:cNvSpPr txBox="1">
            <a:spLocks noChangeArrowheads="1"/>
          </p:cNvSpPr>
          <p:nvPr>
            <p:custDataLst>
              <p:tags r:id="rId2"/>
            </p:custDataLst>
          </p:nvPr>
        </p:nvSpPr>
        <p:spPr bwMode="auto">
          <a:xfrm>
            <a:off x="748030" y="1137920"/>
            <a:ext cx="10735310" cy="730250"/>
          </a:xfrm>
          <a:prstGeom prst="rect">
            <a:avLst/>
          </a:prstGeom>
          <a:noFill/>
          <a:ln w="9525">
            <a:noFill/>
            <a:miter lim="800000"/>
          </a:ln>
        </p:spPr>
        <p:txBody>
          <a:bodyPr wrap="square" lIns="60960" tIns="30480" rIns="60960" bIns="3048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zh-CN" altLang="en-US" sz="1400" b="0" i="0" u="none" strike="noStrike" kern="1200" cap="none" spc="0" normalizeH="0" baseline="0" noProof="0" dirty="0">
                <a:ln>
                  <a:noFill/>
                </a:ln>
                <a:effectLst/>
                <a:uLnTx/>
                <a:uFillTx/>
                <a:cs typeface="+mn-ea"/>
                <a:sym typeface="+mn-lt"/>
              </a:rPr>
              <a:t>针对非平稳时序预测问题，以往的研究旨在利用平稳化技术消除数据在时间维度上的分布差异，以提高数据本身的可预测性。</a:t>
            </a:r>
            <a:endParaRPr kumimoji="0" lang="zh-CN" altLang="en-US" sz="1400" b="0"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400" b="0"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400" b="0"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400" b="0"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200" b="0"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200" b="0" i="0" u="none" strike="noStrike" kern="1200" cap="none" spc="0" normalizeH="0" baseline="0" noProof="0" dirty="0">
              <a:ln>
                <a:noFill/>
              </a:ln>
              <a:effectLst/>
              <a:uLnTx/>
              <a:uFillTx/>
              <a:cs typeface="+mn-ea"/>
              <a:sym typeface="+mn-lt"/>
            </a:endParaRPr>
          </a:p>
        </p:txBody>
      </p:sp>
      <p:sp>
        <p:nvSpPr>
          <p:cNvPr id="7" name="文本框 6"/>
          <p:cNvSpPr txBox="1"/>
          <p:nvPr/>
        </p:nvSpPr>
        <p:spPr>
          <a:xfrm>
            <a:off x="772795" y="2893060"/>
            <a:ext cx="9291955" cy="414020"/>
          </a:xfrm>
          <a:prstGeom prst="rect">
            <a:avLst/>
          </a:prstGeom>
          <a:noFill/>
        </p:spPr>
        <p:txBody>
          <a:bodyPr wrap="square" rtlCol="0" anchor="t">
            <a:spAutoFit/>
          </a:bodyPr>
          <a:p>
            <a:pPr defTabSz="1450975">
              <a:lnSpc>
                <a:spcPct val="150000"/>
              </a:lnSpc>
              <a:defRPr/>
            </a:pPr>
            <a:r>
              <a:rPr lang="zh-CN" altLang="en-US" sz="1400" noProof="0" dirty="0">
                <a:ln>
                  <a:noFill/>
                </a:ln>
                <a:solidFill>
                  <a:schemeClr val="accent1"/>
                </a:solidFill>
                <a:effectLst/>
                <a:uLnTx/>
                <a:uFillTx/>
                <a:cs typeface="+mn-ea"/>
                <a:sym typeface="+mn-lt"/>
              </a:rPr>
              <a:t>虽然增强了时序数据的可预测性，但却将原始序列的复杂的时序分布退化为不随时间变化的平稳分布。</a:t>
            </a:r>
            <a:endParaRPr lang="zh-CN" altLang="en-US" sz="1400" noProof="0" dirty="0">
              <a:ln>
                <a:noFill/>
              </a:ln>
              <a:solidFill>
                <a:schemeClr val="accent1"/>
              </a:solidFill>
              <a:effectLst/>
              <a:uLnTx/>
              <a:uFillTx/>
              <a:cs typeface="+mn-ea"/>
              <a:sym typeface="+mn-lt"/>
            </a:endParaRPr>
          </a:p>
        </p:txBody>
      </p:sp>
      <p:sp>
        <p:nvSpPr>
          <p:cNvPr id="8" name="文本框 7"/>
          <p:cNvSpPr txBox="1"/>
          <p:nvPr/>
        </p:nvSpPr>
        <p:spPr>
          <a:xfrm>
            <a:off x="748030" y="1690370"/>
            <a:ext cx="9725025" cy="1060450"/>
          </a:xfrm>
          <a:prstGeom prst="rect">
            <a:avLst/>
          </a:prstGeom>
          <a:solidFill>
            <a:schemeClr val="accent5"/>
          </a:solidFill>
        </p:spPr>
        <p:txBody>
          <a:bodyPr wrap="square" rtlCol="0" anchor="t">
            <a:spAutoFit/>
          </a:bodyPr>
          <a:p>
            <a:pPr defTabSz="1450975">
              <a:lnSpc>
                <a:spcPct val="150000"/>
              </a:lnSpc>
              <a:defRPr/>
            </a:pPr>
            <a:r>
              <a:rPr lang="zh-CN" altLang="en-US" sz="1400" noProof="0" dirty="0">
                <a:ln>
                  <a:noFill/>
                </a:ln>
                <a:solidFill>
                  <a:schemeClr val="bg1"/>
                </a:solidFill>
                <a:effectLst/>
                <a:uLnTx/>
                <a:uFillTx/>
                <a:cs typeface="+mn-ea"/>
                <a:sym typeface="+mn-ea"/>
              </a:rPr>
              <a:t>经典的统计方法ARIMA通过差分使时间序列平稳</a:t>
            </a:r>
            <a:endParaRPr lang="zh-CN" altLang="en-US" sz="1400" noProof="0" dirty="0">
              <a:ln>
                <a:noFill/>
              </a:ln>
              <a:solidFill>
                <a:schemeClr val="bg1"/>
              </a:solidFill>
              <a:effectLst/>
              <a:uLnTx/>
              <a:uFillTx/>
              <a:cs typeface="+mn-ea"/>
              <a:sym typeface="+mn-ea"/>
            </a:endParaRPr>
          </a:p>
          <a:p>
            <a:pPr defTabSz="1450975">
              <a:lnSpc>
                <a:spcPct val="150000"/>
              </a:lnSpc>
              <a:defRPr/>
            </a:pPr>
            <a:r>
              <a:rPr lang="zh-CN" altLang="en-US" sz="1400" noProof="0" dirty="0">
                <a:ln>
                  <a:noFill/>
                </a:ln>
                <a:solidFill>
                  <a:schemeClr val="bg1"/>
                </a:solidFill>
                <a:effectLst/>
                <a:uLnTx/>
                <a:uFillTx/>
                <a:cs typeface="+mn-ea"/>
                <a:sym typeface="+mn-ea"/>
              </a:rPr>
              <a:t>Adaptive Norm通过采样集的全局统计对每个序列片段应用z-score归一化。</a:t>
            </a:r>
            <a:endParaRPr lang="zh-CN" altLang="en-US" sz="1400" noProof="0" dirty="0">
              <a:ln>
                <a:noFill/>
              </a:ln>
              <a:solidFill>
                <a:schemeClr val="bg1"/>
              </a:solidFill>
              <a:effectLst/>
              <a:uLnTx/>
              <a:uFillTx/>
              <a:cs typeface="+mn-ea"/>
              <a:sym typeface="+mn-ea"/>
            </a:endParaRPr>
          </a:p>
          <a:p>
            <a:pPr defTabSz="1450975">
              <a:lnSpc>
                <a:spcPct val="150000"/>
              </a:lnSpc>
              <a:defRPr/>
            </a:pPr>
            <a:r>
              <a:rPr lang="zh-CN" altLang="en-US" sz="1400" noProof="0" dirty="0">
                <a:ln>
                  <a:noFill/>
                </a:ln>
                <a:solidFill>
                  <a:schemeClr val="bg1"/>
                </a:solidFill>
                <a:effectLst/>
                <a:uLnTx/>
                <a:uFillTx/>
                <a:cs typeface="+mn-ea"/>
                <a:sym typeface="+mn-ea"/>
              </a:rPr>
              <a:t>DAIN采用非线性神经网络自适应平稳化具有观测训练分布的时间序列</a:t>
            </a:r>
            <a:endParaRPr lang="zh-CN" altLang="en-US" sz="1400" noProof="0" dirty="0">
              <a:ln>
                <a:noFill/>
              </a:ln>
              <a:solidFill>
                <a:schemeClr val="bg1"/>
              </a:solidFill>
              <a:effectLst/>
              <a:uLnTx/>
              <a:uFillTx/>
              <a:cs typeface="+mn-ea"/>
              <a:sym typeface="+mn-ea"/>
            </a:endParaRPr>
          </a:p>
        </p:txBody>
      </p:sp>
      <p:pic>
        <p:nvPicPr>
          <p:cNvPr id="11" name="图片 10"/>
          <p:cNvPicPr>
            <a:picLocks noChangeAspect="1"/>
          </p:cNvPicPr>
          <p:nvPr>
            <p:custDataLst>
              <p:tags r:id="rId3"/>
            </p:custDataLst>
          </p:nvPr>
        </p:nvPicPr>
        <p:blipFill>
          <a:blip r:embed="rId4"/>
          <a:stretch>
            <a:fillRect/>
          </a:stretch>
        </p:blipFill>
        <p:spPr>
          <a:xfrm>
            <a:off x="838200" y="4097655"/>
            <a:ext cx="4514850" cy="18091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48244" y="776125"/>
            <a:ext cx="352439" cy="299049"/>
            <a:chOff x="4468761" y="1799303"/>
            <a:chExt cx="914400" cy="516194"/>
          </a:xfrm>
          <a:solidFill>
            <a:schemeClr val="accent1">
              <a:lumMod val="20000"/>
              <a:lumOff val="80000"/>
            </a:schemeClr>
          </a:solidFill>
        </p:grpSpPr>
        <p:sp>
          <p:nvSpPr>
            <p:cNvPr id="3" name="矩形 2"/>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4" name="矩形 3"/>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 name="矩形 4"/>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22"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cs typeface="+mn-ea"/>
                <a:sym typeface="+mn-lt"/>
              </a:rPr>
              <a:t>相关工作</a:t>
            </a:r>
            <a:endParaRPr lang="zh-CN" altLang="en-US" sz="2800" dirty="0">
              <a:cs typeface="+mn-ea"/>
              <a:sym typeface="+mn-lt"/>
            </a:endParaRPr>
          </a:p>
        </p:txBody>
      </p:sp>
      <p:sp>
        <p:nvSpPr>
          <p:cNvPr id="6" name="Text Box 10"/>
          <p:cNvSpPr txBox="1">
            <a:spLocks noChangeArrowheads="1"/>
          </p:cNvSpPr>
          <p:nvPr>
            <p:custDataLst>
              <p:tags r:id="rId1"/>
            </p:custDataLst>
          </p:nvPr>
        </p:nvSpPr>
        <p:spPr bwMode="auto">
          <a:xfrm>
            <a:off x="748030" y="1482090"/>
            <a:ext cx="10735310" cy="730250"/>
          </a:xfrm>
          <a:prstGeom prst="rect">
            <a:avLst/>
          </a:prstGeom>
          <a:noFill/>
          <a:ln w="9525">
            <a:noFill/>
            <a:miter lim="800000"/>
          </a:ln>
        </p:spPr>
        <p:txBody>
          <a:bodyPr wrap="square" lIns="60960" tIns="30480" rIns="60960" bIns="3048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defRPr/>
            </a:pPr>
            <a:r>
              <a:rPr kumimoji="0" lang="zh-CN" altLang="en-US" sz="1600" b="0" i="0" u="none" strike="noStrike" kern="1200" cap="none" spc="0" normalizeH="0" baseline="0" noProof="0" dirty="0">
                <a:ln>
                  <a:noFill/>
                </a:ln>
                <a:solidFill>
                  <a:schemeClr val="accent3"/>
                </a:solidFill>
                <a:effectLst/>
                <a:uLnTx/>
                <a:uFillTx/>
                <a:cs typeface="+mn-ea"/>
                <a:sym typeface="+mn-lt"/>
              </a:rPr>
              <a:t>为什么过平稳现象会影响Transformer的预测效果：</a:t>
            </a:r>
            <a:endParaRPr kumimoji="0" lang="zh-CN" altLang="en-US" sz="1600" b="0" i="0" u="none" strike="noStrike" kern="1200" cap="none" spc="0" normalizeH="0" baseline="0" noProof="0" dirty="0">
              <a:ln>
                <a:noFill/>
              </a:ln>
              <a:solidFill>
                <a:schemeClr val="accent3"/>
              </a:solidFill>
              <a:effectLst/>
              <a:uLnTx/>
              <a:uFillTx/>
              <a:cs typeface="+mn-ea"/>
              <a:sym typeface="+mn-lt"/>
            </a:endParaRPr>
          </a:p>
          <a:p>
            <a:pPr defTabSz="1450975">
              <a:lnSpc>
                <a:spcPct val="150000"/>
              </a:lnSpc>
              <a:defRPr/>
            </a:pPr>
            <a:endParaRPr kumimoji="0" lang="zh-CN" altLang="en-US" sz="1400" b="0" i="0" u="none" strike="noStrike" kern="1200" cap="none" spc="0" normalizeH="0" baseline="0" noProof="0" dirty="0">
              <a:ln>
                <a:noFill/>
              </a:ln>
              <a:effectLst/>
              <a:uLnTx/>
              <a:uFillTx/>
              <a:cs typeface="+mn-ea"/>
              <a:sym typeface="+mn-lt"/>
            </a:endParaRPr>
          </a:p>
          <a:p>
            <a:pPr defTabSz="1450975">
              <a:lnSpc>
                <a:spcPct val="150000"/>
              </a:lnSpc>
              <a:defRPr/>
            </a:pPr>
            <a:r>
              <a:rPr kumimoji="0" lang="zh-CN" altLang="en-US" sz="1600" b="0" i="0" u="none" strike="noStrike" kern="1200" cap="none" spc="0" normalizeH="0" baseline="0" noProof="0" dirty="0">
                <a:ln>
                  <a:noFill/>
                </a:ln>
                <a:effectLst/>
                <a:uLnTx/>
                <a:uFillTx/>
                <a:cs typeface="+mn-ea"/>
                <a:sym typeface="+mn-lt"/>
              </a:rPr>
              <a:t>平稳化虽然可以增强数据的可预测性，但也会改变数据本身的时变分布，导致模型无法充分利用注意力机制来学习数据中复杂且难以捕捉的时序依赖。</a:t>
            </a:r>
            <a:endParaRPr kumimoji="0" lang="zh-CN" altLang="en-US" sz="1600" b="0"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600" b="0" i="0" u="none" strike="noStrike" kern="1200" cap="none" spc="0" normalizeH="0" baseline="0" noProof="0" dirty="0">
              <a:ln>
                <a:noFill/>
              </a:ln>
              <a:effectLst/>
              <a:uLnTx/>
              <a:uFillTx/>
              <a:cs typeface="+mn-ea"/>
              <a:sym typeface="+mn-lt"/>
            </a:endParaRPr>
          </a:p>
          <a:p>
            <a:pPr defTabSz="1450975">
              <a:lnSpc>
                <a:spcPct val="150000"/>
              </a:lnSpc>
              <a:defRPr/>
            </a:pPr>
            <a:r>
              <a:rPr kumimoji="0" lang="zh-CN" altLang="en-US" sz="1600" b="0" i="0" u="none" strike="noStrike" kern="1200" cap="none" spc="0" normalizeH="0" baseline="0" noProof="0" dirty="0">
                <a:ln>
                  <a:noFill/>
                </a:ln>
                <a:effectLst/>
                <a:uLnTx/>
                <a:uFillTx/>
                <a:cs typeface="+mn-ea"/>
                <a:sym typeface="+mn-lt"/>
              </a:rPr>
              <a:t>注意力图反映了模型对数据中不同部分的关注程度，如果注意力图不明显或不易区分，说明模型没有学习到有效的时序依赖，而只是对输入数据进行了简单的复制或平均。</a:t>
            </a:r>
            <a:endParaRPr kumimoji="0" lang="zh-CN" altLang="en-US" sz="1600" b="0"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600" b="0" i="0" u="none" strike="noStrike" kern="1200" cap="none" spc="0" normalizeH="0" baseline="0" noProof="0" dirty="0">
              <a:ln>
                <a:noFill/>
              </a:ln>
              <a:effectLst/>
              <a:uLnTx/>
              <a:uFillTx/>
              <a:cs typeface="+mn-ea"/>
              <a:sym typeface="+mn-lt"/>
            </a:endParaRPr>
          </a:p>
          <a:p>
            <a:pPr defTabSz="1450975">
              <a:lnSpc>
                <a:spcPct val="150000"/>
              </a:lnSpc>
              <a:defRPr/>
            </a:pPr>
            <a:r>
              <a:rPr kumimoji="0" lang="zh-CN" altLang="en-US" sz="1600" b="0" i="0" u="none" strike="noStrike" kern="1200" cap="none" spc="0" normalizeH="0" baseline="0" noProof="0" dirty="0">
                <a:ln>
                  <a:noFill/>
                </a:ln>
                <a:effectLst/>
                <a:uLnTx/>
                <a:uFillTx/>
                <a:cs typeface="+mn-ea"/>
                <a:sym typeface="+mn-lt"/>
              </a:rPr>
              <a:t>过于平稳的预测输出意味着模型没有捕捉到数据中随时间变化的趋势或波动，而只是沿着历史数据的水平线进行预测，这样会导致预测输出与真实数据存在较大的偏差。</a:t>
            </a:r>
            <a:endParaRPr kumimoji="0" lang="zh-CN" altLang="en-US" sz="1600" b="0"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400" b="0"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400" b="0"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200" b="0" i="0" u="none" strike="noStrike" kern="1200" cap="none" spc="0" normalizeH="0" baseline="0" noProof="0" dirty="0">
              <a:ln>
                <a:noFill/>
              </a:ln>
              <a:effectLst/>
              <a:uLnTx/>
              <a:uFillTx/>
              <a:cs typeface="+mn-ea"/>
              <a:sym typeface="+mn-lt"/>
            </a:endParaRPr>
          </a:p>
          <a:p>
            <a:pPr defTabSz="1450975">
              <a:lnSpc>
                <a:spcPct val="150000"/>
              </a:lnSpc>
              <a:defRPr/>
            </a:pPr>
            <a:endParaRPr kumimoji="0" lang="zh-CN" altLang="en-US" sz="1200" b="0" i="0" u="none" strike="noStrike" kern="1200" cap="none" spc="0" normalizeH="0" baseline="0" noProof="0" dirty="0">
              <a:ln>
                <a:noFill/>
              </a:ln>
              <a:effectLst/>
              <a:uLnTx/>
              <a:uFillTx/>
              <a:cs typeface="+mn-ea"/>
              <a:sym typeface="+mn-lt"/>
            </a:endParaRPr>
          </a:p>
        </p:txBody>
      </p:sp>
      <p:sp>
        <p:nvSpPr>
          <p:cNvPr id="10" name="文本框 9"/>
          <p:cNvSpPr txBox="1"/>
          <p:nvPr/>
        </p:nvSpPr>
        <p:spPr>
          <a:xfrm>
            <a:off x="748030" y="5332730"/>
            <a:ext cx="10588625" cy="460375"/>
          </a:xfrm>
          <a:prstGeom prst="rect">
            <a:avLst/>
          </a:prstGeom>
          <a:noFill/>
        </p:spPr>
        <p:txBody>
          <a:bodyPr wrap="square" rtlCol="0" anchor="t">
            <a:spAutoFit/>
          </a:bodyPr>
          <a:p>
            <a:pPr defTabSz="1450975">
              <a:lnSpc>
                <a:spcPct val="150000"/>
              </a:lnSpc>
              <a:defRPr/>
            </a:pPr>
            <a:r>
              <a:rPr lang="zh-CN" altLang="en-US" sz="1600" b="1" noProof="0" dirty="0">
                <a:ln>
                  <a:noFill/>
                </a:ln>
                <a:solidFill>
                  <a:schemeClr val="accent3"/>
                </a:solidFill>
                <a:effectLst/>
                <a:uLnTx/>
                <a:uFillTx/>
                <a:cs typeface="+mn-ea"/>
                <a:sym typeface="+mn-lt"/>
              </a:rPr>
              <a:t>如何同时提高时序数据的可预测性以及充分利用深度模型的时序建模能力，是提高非平稳时序预测效果的关键。</a:t>
            </a:r>
            <a:endParaRPr lang="zh-CN" altLang="en-US" sz="1600" b="1" noProof="0" dirty="0">
              <a:ln>
                <a:noFill/>
              </a:ln>
              <a:solidFill>
                <a:schemeClr val="accent3"/>
              </a:solidFill>
              <a:effectLst/>
              <a:uLnTx/>
              <a:uFillTx/>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圆角 5"/>
          <p:cNvSpPr/>
          <p:nvPr/>
        </p:nvSpPr>
        <p:spPr>
          <a:xfrm>
            <a:off x="4921405" y="2577273"/>
            <a:ext cx="2349190" cy="46755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3200" b="1" dirty="0">
                <a:cs typeface="+mn-ea"/>
                <a:sym typeface="+mn-lt"/>
              </a:rPr>
              <a:t>PART 02</a:t>
            </a:r>
            <a:endParaRPr lang="zh-CN" altLang="en-US" sz="3200" b="1" dirty="0">
              <a:cs typeface="+mn-ea"/>
              <a:sym typeface="+mn-lt"/>
            </a:endParaRPr>
          </a:p>
        </p:txBody>
      </p:sp>
      <p:sp>
        <p:nvSpPr>
          <p:cNvPr id="5" name="Footer Text"/>
          <p:cNvSpPr txBox="1"/>
          <p:nvPr/>
        </p:nvSpPr>
        <p:spPr>
          <a:xfrm>
            <a:off x="4496435" y="3282950"/>
            <a:ext cx="3091180" cy="55372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3600" b="1" dirty="0">
                <a:cs typeface="+mn-ea"/>
                <a:sym typeface="+mn-lt"/>
              </a:rPr>
              <a:t>模型设计</a:t>
            </a:r>
            <a:endParaRPr lang="zh-CN" altLang="en-US" sz="3600" b="1" dirty="0">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10"/>
          <p:cNvSpPr txBox="1">
            <a:spLocks noChangeArrowheads="1"/>
          </p:cNvSpPr>
          <p:nvPr/>
        </p:nvSpPr>
        <p:spPr bwMode="auto">
          <a:xfrm>
            <a:off x="1438275" y="1457960"/>
            <a:ext cx="9315450" cy="2103120"/>
          </a:xfrm>
          <a:prstGeom prst="rect">
            <a:avLst/>
          </a:prstGeom>
          <a:solidFill>
            <a:schemeClr val="accent5"/>
          </a:solidFill>
          <a:ln w="9525">
            <a:noFill/>
            <a:miter lim="800000"/>
          </a:ln>
        </p:spPr>
        <p:txBody>
          <a:bodyPr wrap="square" lIns="60960" tIns="30480" rIns="60960" bIns="3048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450975">
              <a:lnSpc>
                <a:spcPct val="150000"/>
              </a:lnSpc>
            </a:pPr>
            <a:r>
              <a:rPr sz="1400" noProof="0" dirty="0">
                <a:ln>
                  <a:noFill/>
                </a:ln>
                <a:solidFill>
                  <a:schemeClr val="bg1"/>
                </a:solidFill>
                <a:effectLst/>
                <a:uLnTx/>
                <a:uFillTx/>
                <a:cs typeface="+mn-ea"/>
                <a:sym typeface="+mn-lt"/>
              </a:rPr>
              <a:t>可以同时提高时序数据的可预测性和深度模型的时序建模能力，从而有效地处理非平稳数据的预测问题。</a:t>
            </a:r>
            <a:endParaRPr sz="1400" noProof="0" dirty="0">
              <a:ln>
                <a:noFill/>
              </a:ln>
              <a:solidFill>
                <a:schemeClr val="bg1"/>
              </a:solidFill>
              <a:effectLst/>
              <a:uLnTx/>
              <a:uFillTx/>
              <a:cs typeface="+mn-ea"/>
              <a:sym typeface="+mn-lt"/>
            </a:endParaRPr>
          </a:p>
          <a:p>
            <a:pPr defTabSz="1450975">
              <a:lnSpc>
                <a:spcPct val="150000"/>
              </a:lnSpc>
            </a:pPr>
            <a:endParaRPr sz="1400" noProof="0" dirty="0">
              <a:ln>
                <a:noFill/>
              </a:ln>
              <a:solidFill>
                <a:schemeClr val="bg1"/>
              </a:solidFill>
              <a:effectLst/>
              <a:uLnTx/>
              <a:uFillTx/>
              <a:cs typeface="+mn-ea"/>
              <a:sym typeface="+mn-lt"/>
            </a:endParaRPr>
          </a:p>
          <a:p>
            <a:pPr defTabSz="1450975">
              <a:lnSpc>
                <a:spcPct val="150000"/>
              </a:lnSpc>
            </a:pPr>
            <a:r>
              <a:rPr sz="1400" noProof="0" dirty="0">
                <a:ln>
                  <a:noFill/>
                </a:ln>
                <a:solidFill>
                  <a:schemeClr val="bg1"/>
                </a:solidFill>
                <a:effectLst/>
                <a:uLnTx/>
                <a:uFillTx/>
                <a:cs typeface="+mn-ea"/>
                <a:sym typeface="+mn-lt"/>
              </a:rPr>
              <a:t>可以广泛应用于</a:t>
            </a:r>
            <a:r>
              <a:rPr lang="en-US" sz="1400" noProof="0" dirty="0">
                <a:ln>
                  <a:noFill/>
                </a:ln>
                <a:solidFill>
                  <a:schemeClr val="bg1"/>
                </a:solidFill>
                <a:effectLst/>
                <a:uLnTx/>
                <a:uFillTx/>
                <a:cs typeface="+mn-ea"/>
                <a:sym typeface="+mn-lt"/>
              </a:rPr>
              <a:t>transformer</a:t>
            </a:r>
            <a:r>
              <a:rPr sz="1400" noProof="0" dirty="0">
                <a:ln>
                  <a:noFill/>
                </a:ln>
                <a:solidFill>
                  <a:schemeClr val="bg1"/>
                </a:solidFill>
                <a:effectLst/>
                <a:uLnTx/>
                <a:uFillTx/>
                <a:cs typeface="+mn-ea"/>
                <a:sym typeface="+mn-lt"/>
              </a:rPr>
              <a:t>及其变体</a:t>
            </a:r>
            <a:r>
              <a:rPr lang="zh-CN" altLang="en-US" sz="1400" noProof="0" dirty="0">
                <a:ln>
                  <a:noFill/>
                </a:ln>
                <a:solidFill>
                  <a:schemeClr val="bg1"/>
                </a:solidFill>
                <a:effectLst/>
                <a:uLnTx/>
                <a:uFillTx/>
                <a:cs typeface="+mn-ea"/>
                <a:sym typeface="+mn-lt"/>
              </a:rPr>
              <a:t>（</a:t>
            </a:r>
            <a:r>
              <a:rPr lang="en-US" altLang="zh-CN" sz="1400" noProof="0" dirty="0">
                <a:ln>
                  <a:noFill/>
                </a:ln>
                <a:solidFill>
                  <a:schemeClr val="bg1"/>
                </a:solidFill>
                <a:effectLst/>
                <a:uLnTx/>
                <a:uFillTx/>
                <a:cs typeface="+mn-ea"/>
                <a:sym typeface="+mn-lt"/>
              </a:rPr>
              <a:t>informer</a:t>
            </a:r>
            <a:r>
              <a:rPr lang="zh-CN" altLang="en-US" sz="1400" noProof="0" dirty="0">
                <a:ln>
                  <a:noFill/>
                </a:ln>
                <a:solidFill>
                  <a:schemeClr val="bg1"/>
                </a:solidFill>
                <a:effectLst/>
                <a:uLnTx/>
                <a:uFillTx/>
                <a:cs typeface="+mn-ea"/>
                <a:sym typeface="+mn-lt"/>
              </a:rPr>
              <a:t>、</a:t>
            </a:r>
            <a:r>
              <a:rPr lang="en-US" altLang="zh-CN" sz="1400" noProof="0" dirty="0">
                <a:ln>
                  <a:noFill/>
                </a:ln>
                <a:solidFill>
                  <a:schemeClr val="bg1"/>
                </a:solidFill>
                <a:effectLst/>
                <a:uLnTx/>
                <a:uFillTx/>
                <a:cs typeface="+mn-ea"/>
                <a:sym typeface="+mn-lt"/>
              </a:rPr>
              <a:t>reformer</a:t>
            </a:r>
            <a:r>
              <a:rPr lang="zh-CN" altLang="en-US" sz="1400" noProof="0" dirty="0">
                <a:ln>
                  <a:noFill/>
                </a:ln>
                <a:solidFill>
                  <a:schemeClr val="bg1"/>
                </a:solidFill>
                <a:effectLst/>
                <a:uLnTx/>
                <a:uFillTx/>
                <a:cs typeface="+mn-ea"/>
                <a:sym typeface="+mn-lt"/>
              </a:rPr>
              <a:t>、</a:t>
            </a:r>
            <a:r>
              <a:rPr lang="en-US" altLang="zh-CN" sz="1400" noProof="0" dirty="0">
                <a:ln>
                  <a:noFill/>
                </a:ln>
                <a:solidFill>
                  <a:schemeClr val="bg1"/>
                </a:solidFill>
                <a:effectLst/>
                <a:uLnTx/>
                <a:uFillTx/>
                <a:cs typeface="+mn-ea"/>
                <a:sym typeface="+mn-lt"/>
              </a:rPr>
              <a:t>autoformer</a:t>
            </a:r>
            <a:r>
              <a:rPr lang="zh-CN" altLang="en-US" sz="1400" noProof="0" dirty="0">
                <a:ln>
                  <a:noFill/>
                </a:ln>
                <a:solidFill>
                  <a:schemeClr val="bg1"/>
                </a:solidFill>
                <a:effectLst/>
                <a:uLnTx/>
                <a:uFillTx/>
                <a:cs typeface="+mn-ea"/>
                <a:sym typeface="+mn-lt"/>
              </a:rPr>
              <a:t>）</a:t>
            </a:r>
            <a:r>
              <a:rPr sz="1400" noProof="0" dirty="0">
                <a:ln>
                  <a:noFill/>
                </a:ln>
                <a:solidFill>
                  <a:schemeClr val="bg1"/>
                </a:solidFill>
                <a:effectLst/>
                <a:uLnTx/>
                <a:uFillTx/>
                <a:cs typeface="+mn-ea"/>
                <a:sym typeface="+mn-lt"/>
              </a:rPr>
              <a:t>，提升它们在非平稳数据上的性能，达到了时间序列预测领域的最新水平。</a:t>
            </a:r>
            <a:endParaRPr sz="1400" noProof="0" dirty="0">
              <a:ln>
                <a:noFill/>
              </a:ln>
              <a:solidFill>
                <a:schemeClr val="bg1"/>
              </a:solidFill>
              <a:effectLst/>
              <a:uLnTx/>
              <a:uFillTx/>
              <a:cs typeface="+mn-ea"/>
              <a:sym typeface="+mn-lt"/>
            </a:endParaRPr>
          </a:p>
          <a:p>
            <a:pPr defTabSz="1450975">
              <a:lnSpc>
                <a:spcPct val="150000"/>
              </a:lnSpc>
            </a:pPr>
            <a:endParaRPr sz="1400" noProof="0" dirty="0">
              <a:ln>
                <a:noFill/>
              </a:ln>
              <a:solidFill>
                <a:schemeClr val="bg1"/>
              </a:solidFill>
              <a:effectLst/>
              <a:uLnTx/>
              <a:uFillTx/>
              <a:cs typeface="+mn-ea"/>
              <a:sym typeface="+mn-lt"/>
            </a:endParaRPr>
          </a:p>
          <a:p>
            <a:pPr defTabSz="1450975">
              <a:lnSpc>
                <a:spcPct val="150000"/>
              </a:lnSpc>
            </a:pPr>
            <a:r>
              <a:rPr sz="1400" noProof="0" dirty="0">
                <a:ln>
                  <a:noFill/>
                </a:ln>
                <a:solidFill>
                  <a:schemeClr val="bg1"/>
                </a:solidFill>
                <a:effectLst/>
                <a:uLnTx/>
                <a:uFillTx/>
                <a:cs typeface="+mn-ea"/>
                <a:sym typeface="+mn-lt"/>
              </a:rPr>
              <a:t>基于详细的理论推导，设计了去平稳化注意力机制，以近似原始数据的时序依赖关系，缓解了过度平稳化的现象。</a:t>
            </a:r>
            <a:endParaRPr sz="1400" noProof="0" dirty="0">
              <a:ln>
                <a:noFill/>
              </a:ln>
              <a:solidFill>
                <a:schemeClr val="bg1"/>
              </a:solidFill>
              <a:effectLst/>
              <a:uLnTx/>
              <a:uFillTx/>
              <a:cs typeface="+mn-ea"/>
              <a:sym typeface="+mn-lt"/>
            </a:endParaRPr>
          </a:p>
          <a:p>
            <a:pPr defTabSz="1450975">
              <a:lnSpc>
                <a:spcPct val="150000"/>
              </a:lnSpc>
            </a:pPr>
            <a:endParaRPr lang="zh-CN" altLang="en-US" sz="1400" noProof="0" dirty="0">
              <a:ln>
                <a:noFill/>
              </a:ln>
              <a:solidFill>
                <a:schemeClr val="bg1"/>
              </a:solidFill>
              <a:effectLst/>
              <a:uLnTx/>
              <a:uFillTx/>
              <a:cs typeface="+mn-ea"/>
              <a:sym typeface="+mn-lt"/>
            </a:endParaRPr>
          </a:p>
          <a:p>
            <a:pPr defTabSz="1450975">
              <a:lnSpc>
                <a:spcPct val="150000"/>
              </a:lnSpc>
            </a:pPr>
            <a:endParaRPr kumimoji="0" lang="zh-CN" altLang="en-US" sz="1400" b="0" i="0" u="none" strike="noStrike" kern="1200" cap="none" spc="0" normalizeH="0" baseline="0" noProof="0" dirty="0">
              <a:ln>
                <a:noFill/>
              </a:ln>
              <a:solidFill>
                <a:schemeClr val="bg1"/>
              </a:solidFill>
              <a:effectLst/>
              <a:uLnTx/>
              <a:uFillTx/>
              <a:cs typeface="+mn-ea"/>
              <a:sym typeface="+mn-lt"/>
            </a:endParaRPr>
          </a:p>
        </p:txBody>
      </p:sp>
      <p:sp>
        <p:nvSpPr>
          <p:cNvPr id="42" name="Text Box 10"/>
          <p:cNvSpPr txBox="1">
            <a:spLocks noChangeArrowheads="1"/>
          </p:cNvSpPr>
          <p:nvPr/>
        </p:nvSpPr>
        <p:spPr bwMode="auto">
          <a:xfrm>
            <a:off x="1438275" y="3712210"/>
            <a:ext cx="9156065" cy="1489710"/>
          </a:xfrm>
          <a:prstGeom prst="rect">
            <a:avLst/>
          </a:prstGeom>
          <a:noFill/>
          <a:ln w="9525">
            <a:noFill/>
            <a:miter lim="800000"/>
          </a:ln>
        </p:spPr>
        <p:txBody>
          <a:bodyPr wrap="square" lIns="60960" tIns="30480" rIns="60960" bIns="3048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450975"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cs typeface="+mn-ea"/>
                <a:sym typeface="+mn-lt"/>
              </a:rPr>
              <a:t>序列平稳化模块：</a:t>
            </a:r>
            <a:r>
              <a:rPr lang="zh-CN" altLang="en-US" sz="1400" noProof="0" dirty="0">
                <a:ln>
                  <a:noFill/>
                </a:ln>
                <a:effectLst/>
                <a:uLnTx/>
                <a:uFillTx/>
                <a:cs typeface="+mn-ea"/>
                <a:sym typeface="+mn-lt"/>
              </a:rPr>
              <a:t>对输入和输出数据进行归一化和逆归一化，使得每个序列具有相似的统计特征，从而提高了数据的可预测性。</a:t>
            </a:r>
            <a:endParaRPr kumimoji="0" lang="zh-CN" altLang="en-US" sz="1400" b="0" i="0" u="none" strike="noStrike" kern="1200" cap="none" spc="0" normalizeH="0" baseline="0" noProof="0" dirty="0">
              <a:ln>
                <a:noFill/>
              </a:ln>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effectLst/>
              <a:uLnTx/>
              <a:uFillTx/>
              <a:cs typeface="+mn-ea"/>
              <a:sym typeface="+mn-lt"/>
            </a:endParaRPr>
          </a:p>
          <a:p>
            <a:pPr marL="0" marR="0" lvl="0" indent="0" algn="l" defTabSz="1450975" rtl="0" eaLnBrk="1" fontAlgn="auto" latinLnBrk="0" hangingPunct="1">
              <a:lnSpc>
                <a:spcPct val="150000"/>
              </a:lnSpc>
              <a:spcBef>
                <a:spcPts val="0"/>
              </a:spcBef>
              <a:spcAft>
                <a:spcPts val="0"/>
              </a:spcAft>
              <a:buClrTx/>
              <a:buSzTx/>
              <a:buFontTx/>
              <a:buNone/>
              <a:defRPr/>
            </a:pPr>
            <a:r>
              <a:rPr kumimoji="0" lang="zh-CN" altLang="en-US" sz="1400" b="0" i="0" u="none" strike="noStrike" kern="1200" cap="none" spc="0" normalizeH="0" baseline="0" noProof="0" dirty="0">
                <a:ln>
                  <a:noFill/>
                </a:ln>
                <a:effectLst/>
                <a:uLnTx/>
                <a:uFillTx/>
                <a:cs typeface="+mn-ea"/>
                <a:sym typeface="+mn-lt"/>
              </a:rPr>
              <a:t>去平稳注意模块：</a:t>
            </a:r>
            <a:r>
              <a:rPr lang="zh-CN" altLang="en-US" sz="1400" noProof="0" dirty="0">
                <a:ln>
                  <a:noFill/>
                </a:ln>
                <a:effectLst/>
                <a:uLnTx/>
                <a:uFillTx/>
                <a:cs typeface="+mn-ea"/>
                <a:sym typeface="+mn-lt"/>
              </a:rPr>
              <a:t>是一种对自注意力机制（Self-attention）进行改进的方法，使得模型可以从原始的非平稳数据中恢复出有区别的时序依赖关系（Temporal dependency），从而提高了模型的预测能力。</a:t>
            </a:r>
            <a:endParaRPr kumimoji="0" lang="zh-CN" altLang="en-US" sz="1400" b="0" i="0" u="none" strike="noStrike" kern="1200" cap="none" spc="0" normalizeH="0" baseline="0" noProof="0" dirty="0">
              <a:ln>
                <a:noFill/>
              </a:ln>
              <a:effectLst/>
              <a:uLnTx/>
              <a:uFillTx/>
              <a:cs typeface="+mn-ea"/>
              <a:sym typeface="+mn-lt"/>
            </a:endParaRPr>
          </a:p>
        </p:txBody>
      </p:sp>
      <p:grpSp>
        <p:nvGrpSpPr>
          <p:cNvPr id="52" name="组合 51"/>
          <p:cNvGrpSpPr/>
          <p:nvPr/>
        </p:nvGrpSpPr>
        <p:grpSpPr>
          <a:xfrm>
            <a:off x="748244" y="776125"/>
            <a:ext cx="352439" cy="299049"/>
            <a:chOff x="4468761" y="1799303"/>
            <a:chExt cx="914400" cy="516194"/>
          </a:xfrm>
          <a:solidFill>
            <a:schemeClr val="accent1">
              <a:lumMod val="20000"/>
              <a:lumOff val="80000"/>
            </a:schemeClr>
          </a:solidFill>
        </p:grpSpPr>
        <p:sp>
          <p:nvSpPr>
            <p:cNvPr id="53" name="矩形 52"/>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4" name="矩形 53"/>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55" name="矩形 54"/>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56" name="Footer Text"/>
          <p:cNvSpPr txBox="1"/>
          <p:nvPr/>
        </p:nvSpPr>
        <p:spPr>
          <a:xfrm>
            <a:off x="1343025" y="709930"/>
            <a:ext cx="5718810"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b="1" dirty="0">
                <a:cs typeface="+mn-ea"/>
                <a:sym typeface="+mn-lt"/>
              </a:rPr>
              <a:t>模型设计</a:t>
            </a:r>
            <a:endParaRPr lang="zh-CN" altLang="en-US" sz="2800" dirty="0">
              <a:cs typeface="+mn-ea"/>
              <a:sym typeface="+mn-lt"/>
            </a:endParaRPr>
          </a:p>
        </p:txBody>
      </p:sp>
      <p:sp>
        <p:nvSpPr>
          <p:cNvPr id="29" name="左大括号 28"/>
          <p:cNvSpPr/>
          <p:nvPr/>
        </p:nvSpPr>
        <p:spPr>
          <a:xfrm>
            <a:off x="1193800" y="4150995"/>
            <a:ext cx="149225" cy="14198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748030" y="1240790"/>
            <a:ext cx="8932545"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b="1" dirty="0">
                <a:solidFill>
                  <a:schemeClr val="accent3"/>
                </a:solidFill>
                <a:cs typeface="+mn-ea"/>
                <a:sym typeface="+mn-lt"/>
              </a:rPr>
              <a:t>序列平稳化: 包含两个阶段：窗口归一化（Normalization）与反归一化（De-normalization）</a:t>
            </a:r>
            <a:endParaRPr lang="zh-CN" altLang="en-US" sz="1600" b="1" dirty="0">
              <a:solidFill>
                <a:schemeClr val="accent3"/>
              </a:solidFill>
              <a:cs typeface="+mn-ea"/>
              <a:sym typeface="+mn-lt"/>
            </a:endParaRPr>
          </a:p>
        </p:txBody>
      </p:sp>
      <p:sp>
        <p:nvSpPr>
          <p:cNvPr id="24" name="矩形 23"/>
          <p:cNvSpPr/>
          <p:nvPr/>
        </p:nvSpPr>
        <p:spPr>
          <a:xfrm>
            <a:off x="7387590" y="1678305"/>
            <a:ext cx="4112260" cy="4649470"/>
          </a:xfrm>
          <a:prstGeom prst="rect">
            <a:avLst/>
          </a:prstGeom>
          <a:solidFill>
            <a:schemeClr val="accent1">
              <a:lumMod val="20000"/>
              <a:lumOff val="80000"/>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34" name="组合 33"/>
          <p:cNvGrpSpPr/>
          <p:nvPr/>
        </p:nvGrpSpPr>
        <p:grpSpPr>
          <a:xfrm>
            <a:off x="748244" y="776125"/>
            <a:ext cx="352439" cy="299049"/>
            <a:chOff x="4468761" y="1799303"/>
            <a:chExt cx="914400" cy="516194"/>
          </a:xfrm>
          <a:solidFill>
            <a:schemeClr val="accent1">
              <a:lumMod val="20000"/>
              <a:lumOff val="80000"/>
            </a:schemeClr>
          </a:solidFill>
        </p:grpSpPr>
        <p:sp>
          <p:nvSpPr>
            <p:cNvPr id="35" name="矩形 34"/>
            <p:cNvSpPr/>
            <p:nvPr/>
          </p:nvSpPr>
          <p:spPr>
            <a:xfrm>
              <a:off x="4468761" y="1799303"/>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6" name="矩形 35"/>
            <p:cNvSpPr/>
            <p:nvPr/>
          </p:nvSpPr>
          <p:spPr>
            <a:xfrm>
              <a:off x="4468761" y="1999942"/>
              <a:ext cx="914400" cy="1149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37" name="矩形 36"/>
            <p:cNvSpPr/>
            <p:nvPr/>
          </p:nvSpPr>
          <p:spPr>
            <a:xfrm>
              <a:off x="4468761" y="2200580"/>
              <a:ext cx="914400" cy="11491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sp>
        <p:nvSpPr>
          <p:cNvPr id="38" name="Footer Text"/>
          <p:cNvSpPr txBox="1"/>
          <p:nvPr/>
        </p:nvSpPr>
        <p:spPr>
          <a:xfrm>
            <a:off x="1343247" y="710205"/>
            <a:ext cx="3295624" cy="43053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sz="2800" b="1" dirty="0">
                <a:cs typeface="+mn-ea"/>
                <a:sym typeface="+mn-lt"/>
              </a:rPr>
              <a:t>模型设计</a:t>
            </a:r>
            <a:endParaRPr lang="zh-CN" altLang="en-US" sz="2800" dirty="0">
              <a:cs typeface="+mn-ea"/>
              <a:sym typeface="+mn-lt"/>
            </a:endParaRPr>
          </a:p>
        </p:txBody>
      </p:sp>
      <p:pic>
        <p:nvPicPr>
          <p:cNvPr id="20" name="图片 19"/>
          <p:cNvPicPr>
            <a:picLocks noChangeAspect="1"/>
          </p:cNvPicPr>
          <p:nvPr>
            <p:custDataLst>
              <p:tags r:id="rId1"/>
            </p:custDataLst>
          </p:nvPr>
        </p:nvPicPr>
        <p:blipFill>
          <a:blip r:embed="rId2"/>
          <a:stretch>
            <a:fillRect/>
          </a:stretch>
        </p:blipFill>
        <p:spPr>
          <a:xfrm>
            <a:off x="847725" y="1678305"/>
            <a:ext cx="6383655" cy="4733290"/>
          </a:xfrm>
          <a:prstGeom prst="rect">
            <a:avLst/>
          </a:prstGeom>
        </p:spPr>
      </p:pic>
      <p:sp>
        <p:nvSpPr>
          <p:cNvPr id="23" name="文本框 22"/>
          <p:cNvSpPr txBox="1"/>
          <p:nvPr/>
        </p:nvSpPr>
        <p:spPr bwMode="auto">
          <a:xfrm>
            <a:off x="7472045" y="5134610"/>
            <a:ext cx="3943350" cy="1029970"/>
          </a:xfrm>
          <a:prstGeom prst="rect">
            <a:avLst/>
          </a:prstGeom>
          <a:noFill/>
          <a:ln w="9525">
            <a:noFill/>
            <a:miter lim="800000"/>
          </a:ln>
        </p:spPr>
        <p:txBody>
          <a:bodyPr wrap="square" lIns="60960" tIns="30480" rIns="60960" bIns="30480" rtlCol="0"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1450975">
              <a:lnSpc>
                <a:spcPct val="150000"/>
              </a:lnSpc>
              <a:spcBef>
                <a:spcPts val="0"/>
              </a:spcBef>
              <a:spcAft>
                <a:spcPts val="0"/>
              </a:spcAft>
              <a:buClrTx/>
              <a:buSzTx/>
              <a:buFontTx/>
              <a:defRPr/>
            </a:pPr>
            <a:r>
              <a:rPr lang="zh-CN" altLang="en-US" sz="1400" noProof="0" dirty="0">
                <a:ln>
                  <a:noFill/>
                </a:ln>
                <a:solidFill>
                  <a:srgbClr val="000000"/>
                </a:solidFill>
                <a:effectLst/>
                <a:uLnTx/>
                <a:uFillTx/>
                <a:cs typeface="+mn-ea"/>
                <a:sym typeface="+mn-ea"/>
              </a:rPr>
              <a:t>序列平稳化作为两阶段数据处理模块，可以封装在任意深度模型前后层，在提高模型输入的可预测性的同时，尽可能还原原始输入的时变分布</a:t>
            </a:r>
            <a:r>
              <a:rPr lang="zh-CN" altLang="en-US" sz="1200" noProof="0" dirty="0">
                <a:ln>
                  <a:noFill/>
                </a:ln>
                <a:solidFill>
                  <a:srgbClr val="000000"/>
                </a:solidFill>
                <a:effectLst/>
                <a:uLnTx/>
                <a:uFillTx/>
                <a:cs typeface="+mn-ea"/>
                <a:sym typeface="+mn-ea"/>
              </a:rPr>
              <a:t>。</a:t>
            </a:r>
            <a:endParaRPr lang="zh-CN" altLang="en-US" sz="1200" noProof="0" dirty="0">
              <a:ln>
                <a:noFill/>
              </a:ln>
              <a:solidFill>
                <a:srgbClr val="000000"/>
              </a:solidFill>
              <a:effectLst/>
              <a:uLnTx/>
              <a:uFillTx/>
              <a:cs typeface="+mn-ea"/>
              <a:sym typeface="+mn-ea"/>
            </a:endParaRPr>
          </a:p>
        </p:txBody>
      </p:sp>
      <p:pic>
        <p:nvPicPr>
          <p:cNvPr id="2" name="图片 1"/>
          <p:cNvPicPr>
            <a:picLocks noChangeAspect="1"/>
          </p:cNvPicPr>
          <p:nvPr>
            <p:custDataLst>
              <p:tags r:id="rId3"/>
            </p:custDataLst>
          </p:nvPr>
        </p:nvPicPr>
        <p:blipFill>
          <a:blip r:embed="rId4"/>
          <a:stretch>
            <a:fillRect/>
          </a:stretch>
        </p:blipFill>
        <p:spPr>
          <a:xfrm>
            <a:off x="7611110" y="1902460"/>
            <a:ext cx="3321050" cy="257810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 name="KSO_WM_UNIT_PLACING_PICTURE_USER_VIEWPORT" val="{&quot;height&quot;:3690,&quot;width&quot;:11880}"/>
</p:tagLst>
</file>

<file path=ppt/tags/tag34.xml><?xml version="1.0" encoding="utf-8"?>
<p:tagLst xmlns:p="http://schemas.openxmlformats.org/presentationml/2006/main">
  <p:tag name="KSO_WPP_MARK_KEY" val="519a6ca1-1462-4d18-ab49-2258927e3b67"/>
  <p:tag name="COMMONDATA" val="eyJjb3VudCI6NTEsImhkaWQiOiJiOTkzYTc3OWU2NjhjMjExNjQ0MTljYTRjNjAxNDY2NCIsInVzZXJDb3VudCI6NTF9"/>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 name="KSO_WM_UNIT_PLACING_PICTURE_USER_VIEWPORT" val="{&quot;height&quot;:7454,&quot;width&quot;:10053}"/>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005FA5"/>
      </a:accent1>
      <a:accent2>
        <a:srgbClr val="D52323"/>
      </a:accent2>
      <a:accent3>
        <a:srgbClr val="5596BE"/>
      </a:accent3>
      <a:accent4>
        <a:srgbClr val="DC4646"/>
      </a:accent4>
      <a:accent5>
        <a:srgbClr val="82AACD"/>
      </a:accent5>
      <a:accent6>
        <a:srgbClr val="E68C8C"/>
      </a:accent6>
      <a:hlink>
        <a:srgbClr val="005FA5"/>
      </a:hlink>
      <a:folHlink>
        <a:srgbClr val="BFBFBF"/>
      </a:folHlink>
    </a:clrScheme>
    <a:fontScheme name="2hzfxry5">
      <a:majorFont>
        <a:latin typeface="AvantGarde Bk BT"/>
        <a:ea typeface="幼圆"/>
        <a:cs typeface=""/>
      </a:majorFont>
      <a:minorFont>
        <a:latin typeface="AvantGarde Bk BT"/>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幼圆"/>
        <a:ea typeface=""/>
        <a:cs typeface=""/>
        <a:font script="Jpan" typeface="游ゴシック"/>
        <a:font script="Hang" typeface="맑은 고딕"/>
        <a:font script="Hans" typeface="幼圆"/>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幼圆"/>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antGarde Bk BT"/>
        <a:ea typeface=""/>
        <a:cs typeface=""/>
        <a:font script="Jpan" typeface="ＭＳ Ｐゴシック"/>
        <a:font script="Hang" typeface="맑은 고딕"/>
        <a:font script="Hans" typeface="幼圆"/>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005FA5"/>
    </a:accent1>
    <a:accent2>
      <a:srgbClr val="D52323"/>
    </a:accent2>
    <a:accent3>
      <a:srgbClr val="5596BE"/>
    </a:accent3>
    <a:accent4>
      <a:srgbClr val="DC4646"/>
    </a:accent4>
    <a:accent5>
      <a:srgbClr val="82AACD"/>
    </a:accent5>
    <a:accent6>
      <a:srgbClr val="E68C8C"/>
    </a:accent6>
    <a:hlink>
      <a:srgbClr val="005FA5"/>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0</TotalTime>
  <Words>3330</Words>
  <Application>WPS 演示</Application>
  <PresentationFormat>宽屏</PresentationFormat>
  <Paragraphs>228</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幼圆</vt:lpstr>
      <vt:lpstr>AvantGarde Bk BT</vt:lpstr>
      <vt:lpstr>Montserrat</vt:lpstr>
      <vt:lpstr>Segoe Print</vt:lpstr>
      <vt:lpstr>Yu Gothic UI Semilight</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姚米多</dc:creator>
  <cp:lastModifiedBy>licht und schatten</cp:lastModifiedBy>
  <cp:revision>66</cp:revision>
  <dcterms:created xsi:type="dcterms:W3CDTF">2021-02-09T14:00:00Z</dcterms:created>
  <dcterms:modified xsi:type="dcterms:W3CDTF">2023-07-05T03:51:33Z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TemplateUUID">
    <vt:lpwstr>v1.0_mb_zsGVZEXrJyLvs/h23AKHpQ==</vt:lpwstr>
  </property>
  <property fmtid="{D5CDD505-2E9C-101B-9397-08002B2CF9AE}" pid="4" name="ICV">
    <vt:lpwstr>26C810EABC374034A1824895F473098D_13</vt:lpwstr>
  </property>
</Properties>
</file>