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543" r:id="rId4"/>
    <p:sldId id="3615" r:id="rId6"/>
    <p:sldId id="3638" r:id="rId7"/>
    <p:sldId id="3661" r:id="rId8"/>
    <p:sldId id="3629" r:id="rId9"/>
    <p:sldId id="3662" r:id="rId10"/>
    <p:sldId id="3681" r:id="rId11"/>
    <p:sldId id="3682" r:id="rId12"/>
    <p:sldId id="3689" r:id="rId13"/>
    <p:sldId id="3690" r:id="rId14"/>
    <p:sldId id="3691" r:id="rId15"/>
    <p:sldId id="3657" r:id="rId16"/>
    <p:sldId id="3696" r:id="rId17"/>
    <p:sldId id="3697" r:id="rId18"/>
    <p:sldId id="3698"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覃业广" initials="覃"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56" autoAdjust="0"/>
    <p:restoredTop sz="87000"/>
  </p:normalViewPr>
  <p:slideViewPr>
    <p:cSldViewPr snapToGrid="0">
      <p:cViewPr varScale="1">
        <p:scale>
          <a:sx n="98" d="100"/>
          <a:sy n="98" d="100"/>
        </p:scale>
        <p:origin x="408" y="10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49.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自适应本地聚合实现个性化联合学习</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effectLst/>
                <a:latin typeface="Cambria Math" panose="02040503050406030204" pitchFamily="18" charset="0"/>
                <a:cs typeface="Cambria Math" panose="02040503050406030204" pitchFamily="18" charset="0"/>
              </a:rPr>
              <a:t>我们考虑一个五层模型，并设置p = 3。颜色越浅，值越大。</a:t>
            </a:r>
            <a:endParaRPr lang="zh-CN" altLang="en-US" dirty="0">
              <a:effectLst/>
              <a:latin typeface="Cambria Math" panose="02040503050406030204" pitchFamily="18" charset="0"/>
              <a:cs typeface="Cambria Math" panose="02040503050406030204" pitchFamily="18" charset="0"/>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effectLst/>
                <a:latin typeface="Cambria Math" panose="02040503050406030204" pitchFamily="18" charset="0"/>
                <a:cs typeface="Cambria Math" panose="02040503050406030204" pitchFamily="18" charset="0"/>
              </a:rPr>
              <a:t>使用全局模型与本地模型之间的差异和这个差异的梯度来调整本地模型</a:t>
            </a:r>
            <a:r>
              <a:rPr lang="en-US" altLang="zh-CN" dirty="0">
                <a:effectLst/>
                <a:latin typeface="Cambria Math" panose="02040503050406030204" pitchFamily="18" charset="0"/>
                <a:cs typeface="Cambria Math" panose="02040503050406030204" pitchFamily="18" charset="0"/>
              </a:rPr>
              <a:t>,结合全局信息和本地信息，使得本地模型不仅反映其自身数据的特征，同时也融入了从全局模型学到的信息。</a:t>
            </a:r>
            <a:endParaRPr lang="en-US" altLang="zh-CN" dirty="0">
              <a:effectLst/>
              <a:latin typeface="Cambria Math" panose="02040503050406030204" pitchFamily="18" charset="0"/>
              <a:cs typeface="Cambria Math" panose="02040503050406030204" pitchFamily="18" charset="0"/>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联邦学习（FL）中的一个关键挑战是统计异质性，这会损害全局模型在每个客户端上的泛化</a:t>
            </a:r>
            <a:endParaRPr lang="zh-CN" altLang="en-US" dirty="0"/>
          </a:p>
          <a:p>
            <a:r>
              <a:rPr lang="zh-CN" altLang="en-US" dirty="0"/>
              <a:t>统计异质性问题指的是参与联邦学习的不同设备、用户或数据源之间可能存在的统计特征差异或数据分布不均匀的情况</a:t>
            </a:r>
            <a:br>
              <a:rPr lang="zh-CN" altLang="en-US" dirty="0"/>
            </a:b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个性化方法被提出来解决FL中的统计异质性问题</a:t>
            </a:r>
            <a:br>
              <a:rPr lang="zh-CN" altLang="en-US" dirty="0"/>
            </a:br>
            <a:r>
              <a:rPr lang="zh-CN" altLang="en-US" dirty="0"/>
              <a:t>对于客户端而言，只有能提高本地模型质量的所需信息对其有益。</a:t>
            </a:r>
            <a:endParaRPr lang="zh-CN" altLang="en-US" dirty="0"/>
          </a:p>
          <a:p>
            <a:br>
              <a:rPr lang="zh-CN" altLang="en-US" dirty="0"/>
            </a:br>
            <a:br>
              <a:rPr lang="zh-CN" altLang="en-US" dirty="0"/>
            </a:b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为了更好地捕获个性化，最近的方法尝试通过个性化聚合生成客户端特定模型</a:t>
            </a:r>
            <a:endParaRPr lang="zh-CN" altLang="en-US" dirty="0"/>
          </a:p>
          <a:p>
            <a:r>
              <a:rPr lang="zh-CN" altLang="en-US" dirty="0"/>
              <a:t>FedAMP/FedPHP在服务器/客户端上执行个性化聚合，而不考虑本地目标</a:t>
            </a:r>
            <a:endParaRPr lang="zh-CN" altLang="en-US" dirty="0"/>
          </a:p>
          <a:p>
            <a:r>
              <a:rPr lang="zh-CN" altLang="en-US" dirty="0"/>
              <a:t>FedFomo/APPLE客户端之间下载客户端模型会导致每次迭代中的通信开销很高，并且还存在隐私问题</a:t>
            </a:r>
            <a:endParaRPr lang="zh-CN" altLang="en-US" dirty="0"/>
          </a:p>
          <a:p>
            <a:r>
              <a:rPr lang="en-US" altLang="zh-CN" dirty="0">
                <a:latin typeface="宋体" panose="02010600030101010101" pitchFamily="2" charset="-122"/>
                <a:ea typeface="宋体" panose="02010600030101010101" pitchFamily="2" charset="-122"/>
                <a:sym typeface="+mn-ea"/>
              </a:rPr>
              <a:t>PartialFed层级和二进制选择不能精确地捕获全局模型中所需的信息</a:t>
            </a:r>
            <a:endParaRPr lang="en-US" altLang="zh-CN" dirty="0">
              <a:latin typeface="宋体" panose="02010600030101010101" pitchFamily="2" charset="-122"/>
              <a:ea typeface="宋体" panose="02010600030101010101" pitchFamily="2" charset="-122"/>
              <a:sym typeface="+mn-ea"/>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u="none" strike="noStrike" dirty="0">
                <a:solidFill>
                  <a:srgbClr val="374151"/>
                </a:solidFill>
                <a:effectLst/>
                <a:latin typeface="Söhne"/>
              </a:rPr>
              <a:t>为了在每次迭代中不增加额外的通信开销的情况下精确地捕获每个客户端下载的全局模型中所需的信息</a:t>
            </a:r>
            <a:endParaRPr lang="zh-CN" altLang="en-US" b="0" i="0" u="none" strike="noStrike" dirty="0">
              <a:solidFill>
                <a:srgbClr val="374151"/>
              </a:solidFill>
              <a:effectLst/>
              <a:latin typeface="Söhne"/>
            </a:endParaRPr>
          </a:p>
          <a:p>
            <a:r>
              <a:rPr lang="zh-CN" altLang="en-US" b="0" i="0" u="none" strike="noStrike" dirty="0">
                <a:solidFill>
                  <a:srgbClr val="374151"/>
                </a:solidFill>
                <a:effectLst/>
                <a:latin typeface="Söhne"/>
              </a:rPr>
              <a:t>每个客户端仅下载一个全局模型并上传一个本地模型，通信开销与FedAvg相同，因此隐私问题较少，</a:t>
            </a: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b="0" i="0" dirty="0">
                    <a:effectLst/>
                    <a:latin typeface="-apple-system"/>
                  </a:rPr>
                  <a:t>L</a:t>
                </a:r>
                <a:r>
                  <a:rPr lang="zh-CN" altLang="en-US" b="0" i="0" dirty="0">
                    <a:effectLst/>
                    <a:latin typeface="-apple-system"/>
                  </a:rPr>
                  <a:t>是损失函数，</a:t>
                </a:r>
                <a14:m>
                  <m:oMath xmlns:m="http://schemas.openxmlformats.org/officeDocument/2006/math">
                    <m:r>
                      <a:rPr lang="en-US" altLang="zh-CN" i="1" dirty="0">
                        <a:effectLst/>
                        <a:latin typeface="Cambria Math" panose="02040503050406030204" pitchFamily="18" charset="0"/>
                        <a:cs typeface="Cambria Math" panose="02040503050406030204" pitchFamily="18" charset="0"/>
                      </a:rPr>
                      <m:t>𝜃</m:t>
                    </m:r>
                  </m:oMath>
                </a14:m>
                <a:r>
                  <a:rPr lang="zh-CN" altLang="en-US" dirty="0">
                    <a:effectLst/>
                    <a:latin typeface="Cambria Math" panose="02040503050406030204" pitchFamily="18" charset="0"/>
                    <a:cs typeface="Cambria Math" panose="02040503050406030204" pitchFamily="18" charset="0"/>
                  </a:rPr>
                  <a:t>全局模型，|Di|是客户端</a:t>
                </a:r>
                <a:r>
                  <a:rPr lang="en-US" altLang="zh-CN" dirty="0">
                    <a:effectLst/>
                    <a:latin typeface="Cambria Math" panose="02040503050406030204" pitchFamily="18" charset="0"/>
                    <a:cs typeface="Cambria Math" panose="02040503050406030204" pitchFamily="18" charset="0"/>
                  </a:rPr>
                  <a:t>i</a:t>
                </a:r>
                <a:r>
                  <a:rPr lang="zh-CN" altLang="en-US" dirty="0">
                    <a:effectLst/>
                    <a:latin typeface="Cambria Math" panose="02040503050406030204" pitchFamily="18" charset="0"/>
                    <a:cs typeface="Cambria Math" panose="02040503050406030204" pitchFamily="18" charset="0"/>
                  </a:rPr>
                  <a:t>上的本地数据样本</a:t>
                </a:r>
                <a:r>
                  <a:rPr lang="zh-CN" altLang="en-US" dirty="0">
                    <a:effectLst/>
                    <a:latin typeface="Cambria Math" panose="02040503050406030204" pitchFamily="18" charset="0"/>
                    <a:cs typeface="Cambria Math" panose="02040503050406030204" pitchFamily="18" charset="0"/>
                  </a:rPr>
                  <a:t>量</a:t>
                </a:r>
                <a:endParaRPr lang="zh-CN" altLang="en-US" dirty="0">
                  <a:effectLst/>
                  <a:latin typeface="Cambria Math" panose="02040503050406030204" pitchFamily="18" charset="0"/>
                  <a:cs typeface="Cambria Math" panose="02040503050406030204" pitchFamily="18" charset="0"/>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effectLst/>
                <a:latin typeface="Cambria Math" panose="02040503050406030204" pitchFamily="18" charset="0"/>
                <a:cs typeface="Cambria Math" panose="02040503050406030204" pitchFamily="18" charset="0"/>
              </a:rPr>
              <a:t>传统的联邦学习方法如FedAvg中，一个客户端接收到的新全局模型会直接覆盖（overwrite）其本地模型</a:t>
            </a:r>
            <a:r>
              <a:rPr lang="en-US" altLang="zh-CN" dirty="0">
                <a:effectLst/>
                <a:latin typeface="Cambria Math" panose="02040503050406030204" pitchFamily="18" charset="0"/>
                <a:cs typeface="Cambria Math" panose="02040503050406030204" pitchFamily="18" charset="0"/>
              </a:rPr>
              <a:t>,w1=0.w2=1</a:t>
            </a:r>
            <a:endParaRPr lang="en-US" altLang="zh-CN" dirty="0">
              <a:effectLst/>
              <a:latin typeface="Cambria Math" panose="02040503050406030204" pitchFamily="18" charset="0"/>
              <a:cs typeface="Cambria Math" panose="02040503050406030204" pitchFamily="18" charset="0"/>
            </a:endParaRPr>
          </a:p>
          <a:p>
            <a:r>
              <a:rPr lang="en-US" altLang="zh-CN" dirty="0">
                <a:effectLst/>
                <a:latin typeface="Cambria Math" panose="02040503050406030204" pitchFamily="18" charset="0"/>
                <a:cs typeface="Cambria Math" panose="02040503050406030204" pitchFamily="18" charset="0"/>
              </a:rPr>
              <a:t>基于梯度的学习方法难以学习具有约束的Wi，1和Wi，2</a:t>
            </a:r>
            <a:r>
              <a:rPr lang="zh-CN" altLang="en-US" dirty="0">
                <a:effectLst/>
                <a:latin typeface="Cambria Math" panose="02040503050406030204" pitchFamily="18" charset="0"/>
                <a:cs typeface="Cambria Math" panose="02040503050406030204" pitchFamily="18" charset="0"/>
              </a:rPr>
              <a:t>，通过将方程视为如下形式来结合 Wi,1 和 Wi,2</a:t>
            </a:r>
            <a:endParaRPr lang="zh-CN" altLang="en-US" dirty="0">
              <a:effectLst/>
              <a:latin typeface="Cambria Math" panose="02040503050406030204" pitchFamily="18" charset="0"/>
              <a:cs typeface="Cambria Math" panose="02040503050406030204" pitchFamily="18" charset="0"/>
            </a:endParaRPr>
          </a:p>
          <a:p>
            <a:r>
              <a:rPr lang="en-US" altLang="zh-CN" dirty="0">
                <a:effectLst/>
                <a:latin typeface="Cambria Math" panose="02040503050406030204" pitchFamily="18" charset="0"/>
                <a:cs typeface="Cambria Math" panose="02040503050406030204" pitchFamily="18" charset="0"/>
              </a:rPr>
              <a:t>目的是在训练过程中保持权重的稳定性，防止它们变得过大或过小</a:t>
            </a:r>
            <a:endParaRPr lang="en-US" altLang="zh-CN" dirty="0">
              <a:effectLst/>
              <a:latin typeface="Cambria Math" panose="02040503050406030204" pitchFamily="18" charset="0"/>
              <a:cs typeface="Cambria Math" panose="02040503050406030204" pitchFamily="18" charset="0"/>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dirty="0">
                <a:effectLst/>
                <a:latin typeface="Cambria Math" panose="02040503050406030204" pitchFamily="18" charset="0"/>
                <a:cs typeface="Cambria Math" panose="02040503050406030204" pitchFamily="18" charset="0"/>
              </a:rPr>
              <a:t>DNN中的较低层比高层学习更多的一般信息</a:t>
            </a:r>
            <a:r>
              <a:rPr lang="zh-CN" altLang="en-US" dirty="0">
                <a:effectLst/>
                <a:latin typeface="Cambria Math" panose="02040503050406030204" pitchFamily="18" charset="0"/>
                <a:cs typeface="Cambria Math" panose="02040503050406030204" pitchFamily="18" charset="0"/>
              </a:rPr>
              <a:t>，客户端希望全局模型的较低层中的大部分信息</a:t>
            </a:r>
            <a:endParaRPr lang="zh-CN" altLang="en-US" dirty="0">
              <a:effectLst/>
              <a:latin typeface="Cambria Math" panose="02040503050406030204" pitchFamily="18" charset="0"/>
              <a:cs typeface="Cambria Math" panose="02040503050406030204" pitchFamily="18" charset="0"/>
            </a:endParaRPr>
          </a:p>
          <a:p>
            <a:r>
              <a:rPr lang="zh-CN" altLang="en-US" dirty="0">
                <a:effectLst/>
                <a:latin typeface="Cambria Math" panose="02040503050406030204" pitchFamily="18" charset="0"/>
                <a:cs typeface="Cambria Math" panose="02040503050406030204" pitchFamily="18" charset="0"/>
              </a:rPr>
              <a:t>为了减少计算开销，引入了一个超参数p来控制ALA的范围，通过将其应用于p个高层，并将参数应用于较低层</a:t>
            </a:r>
            <a:endParaRPr lang="zh-CN" altLang="en-US" dirty="0">
              <a:effectLst/>
              <a:latin typeface="Cambria Math" panose="02040503050406030204" pitchFamily="18" charset="0"/>
              <a:cs typeface="Cambria Math" panose="02040503050406030204" pitchFamily="18" charset="0"/>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effectLst/>
                <a:latin typeface="Cambria Math" panose="02040503050406030204" pitchFamily="18" charset="0"/>
                <a:cs typeface="Cambria Math" panose="02040503050406030204" pitchFamily="18" charset="0"/>
              </a:rPr>
              <a:t>我们在迭代t中随机抽样s%的Di，并将其标记为Ds,t i</a:t>
            </a:r>
            <a:endParaRPr lang="zh-CN" altLang="en-US" dirty="0">
              <a:effectLst/>
              <a:latin typeface="Cambria Math" panose="02040503050406030204" pitchFamily="18" charset="0"/>
              <a:cs typeface="Cambria Math" panose="02040503050406030204" pitchFamily="18" charset="0"/>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ags" Target="../tags/tag1.xml"/><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8.xml"/><Relationship Id="rId7" Type="http://schemas.openxmlformats.org/officeDocument/2006/relationships/image" Target="../media/image18.png"/><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20.png"/><Relationship Id="rId7" Type="http://schemas.openxmlformats.org/officeDocument/2006/relationships/tags" Target="../tags/tag44.xml"/><Relationship Id="rId6" Type="http://schemas.openxmlformats.org/officeDocument/2006/relationships/image" Target="../media/image19.png"/><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0" Type="http://schemas.openxmlformats.org/officeDocument/2006/relationships/notesSlide" Target="../notesSlides/notesSlide1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8.xml"/><Relationship Id="rId3" Type="http://schemas.openxmlformats.org/officeDocument/2006/relationships/image" Target="../media/image21.png"/><Relationship Id="rId2" Type="http://schemas.openxmlformats.org/officeDocument/2006/relationships/tags" Target="../tags/tag45.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8.xml"/><Relationship Id="rId3" Type="http://schemas.openxmlformats.org/officeDocument/2006/relationships/image" Target="../media/image22.png"/><Relationship Id="rId2" Type="http://schemas.openxmlformats.org/officeDocument/2006/relationships/tags" Target="../tags/tag46.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8.xml"/><Relationship Id="rId3" Type="http://schemas.openxmlformats.org/officeDocument/2006/relationships/image" Target="../media/image23.png"/><Relationship Id="rId2" Type="http://schemas.openxmlformats.org/officeDocument/2006/relationships/tags" Target="../tags/tag4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8.xml"/><Relationship Id="rId3" Type="http://schemas.openxmlformats.org/officeDocument/2006/relationships/image" Target="../media/image24.png"/><Relationship Id="rId2" Type="http://schemas.openxmlformats.org/officeDocument/2006/relationships/tags" Target="../tags/tag48.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8.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media/image7.png"/><Relationship Id="rId7" Type="http://schemas.openxmlformats.org/officeDocument/2006/relationships/tags" Target="../tags/tag12.xml"/><Relationship Id="rId6" Type="http://schemas.openxmlformats.org/officeDocument/2006/relationships/image" Target="../media/image6.png"/><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7" Type="http://schemas.openxmlformats.org/officeDocument/2006/relationships/notesSlide" Target="../notesSlides/notesSlide6.xml"/><Relationship Id="rId16" Type="http://schemas.openxmlformats.org/officeDocument/2006/relationships/vmlDrawing" Target="../drawings/vmlDrawing1.vml"/><Relationship Id="rId15" Type="http://schemas.openxmlformats.org/officeDocument/2006/relationships/slideLayout" Target="../slideLayouts/slideLayout18.xml"/><Relationship Id="rId14" Type="http://schemas.openxmlformats.org/officeDocument/2006/relationships/image" Target="../media/image10.png"/><Relationship Id="rId13" Type="http://schemas.openxmlformats.org/officeDocument/2006/relationships/tags" Target="../tags/tag14.xml"/><Relationship Id="rId12" Type="http://schemas.openxmlformats.org/officeDocument/2006/relationships/image" Target="../media/image9.wmf"/><Relationship Id="rId11" Type="http://schemas.openxmlformats.org/officeDocument/2006/relationships/oleObject" Target="../embeddings/oleObject1.bin"/><Relationship Id="rId10" Type="http://schemas.openxmlformats.org/officeDocument/2006/relationships/image" Target="../media/image8.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20.xml"/><Relationship Id="rId7" Type="http://schemas.openxmlformats.org/officeDocument/2006/relationships/image" Target="../media/image12.png"/><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4" Type="http://schemas.openxmlformats.org/officeDocument/2006/relationships/notesSlide" Target="../notesSlides/notesSlide7.xml"/><Relationship Id="rId13" Type="http://schemas.openxmlformats.org/officeDocument/2006/relationships/slideLayout" Target="../slideLayouts/slideLayout18.xml"/><Relationship Id="rId12" Type="http://schemas.openxmlformats.org/officeDocument/2006/relationships/image" Target="../media/image14.png"/><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tags" Target="../tags/tag28.xml"/><Relationship Id="rId7" Type="http://schemas.openxmlformats.org/officeDocument/2006/relationships/image" Target="../media/image13.png"/><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3" Type="http://schemas.openxmlformats.org/officeDocument/2006/relationships/notesSlide" Target="../notesSlides/notesSlide8.xml"/><Relationship Id="rId12" Type="http://schemas.openxmlformats.org/officeDocument/2006/relationships/slideLayout" Target="../slideLayouts/slideLayout18.xml"/><Relationship Id="rId11" Type="http://schemas.openxmlformats.org/officeDocument/2006/relationships/image" Target="../media/image16.png"/><Relationship Id="rId10" Type="http://schemas.openxmlformats.org/officeDocument/2006/relationships/tags" Target="../tags/tag29.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8.xml"/><Relationship Id="rId7" Type="http://schemas.openxmlformats.org/officeDocument/2006/relationships/image" Target="../media/image17.png"/><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3200" b="1" dirty="0">
                <a:latin typeface="+mj-ea"/>
                <a:ea typeface="+mj-ea"/>
              </a:rPr>
              <a:t>           </a:t>
            </a:r>
            <a:r>
              <a:rPr lang="en-US" altLang="en-GB" sz="3200" b="1" dirty="0">
                <a:latin typeface="+mj-ea"/>
                <a:ea typeface="+mj-ea"/>
              </a:rPr>
              <a:t>      </a:t>
            </a:r>
            <a:r>
              <a:rPr sz="3200" b="1" dirty="0">
                <a:latin typeface="+mj-ea"/>
                <a:ea typeface="+mj-ea"/>
              </a:rPr>
              <a:t>FedALA</a:t>
            </a:r>
            <a:r>
              <a:rPr lang="en-US" sz="3200" b="1" dirty="0">
                <a:latin typeface="+mj-ea"/>
                <a:ea typeface="+mj-ea"/>
              </a:rPr>
              <a:t>:</a:t>
            </a:r>
            <a:r>
              <a:rPr sz="3200" b="1" dirty="0">
                <a:latin typeface="+mj-ea"/>
                <a:ea typeface="+mj-ea"/>
              </a:rPr>
              <a:t> Adaptive Local Aggregation for Personalized Federated Learnin</a:t>
            </a:r>
            <a:r>
              <a:rPr lang="en-US" sz="3200" b="1" dirty="0">
                <a:latin typeface="+mj-ea"/>
                <a:ea typeface="+mj-ea"/>
              </a:rPr>
              <a:t>g</a:t>
            </a:r>
            <a:endParaRPr sz="3200" b="1" dirty="0">
              <a:latin typeface="+mj-ea"/>
              <a:ea typeface="+mj-ea"/>
            </a:endParaRPr>
          </a:p>
          <a:p>
            <a:pPr marL="3657600" lvl="8" indent="457200" algn="ctr"/>
            <a:r>
              <a:rPr lang="en-US" altLang="zh-CN" sz="1600" b="1" dirty="0">
                <a:latin typeface="微软雅黑" panose="020B0503020204020204" pitchFamily="34" charset="-122"/>
                <a:ea typeface="微软雅黑" panose="020B0503020204020204" pitchFamily="34" charset="-122"/>
              </a:rPr>
              <a:t>-- The Thirty-Seventh AAAI Conference on Artificial Intelligence (AAAI-23)</a:t>
            </a:r>
            <a:endParaRPr lang="en-US" altLang="zh-CN" sz="1600" b="1" dirty="0">
              <a:latin typeface="微软雅黑" panose="020B0503020204020204" pitchFamily="34" charset="-122"/>
              <a:ea typeface="微软雅黑" panose="020B0503020204020204" pitchFamily="34" charset="-122"/>
            </a:endParaRPr>
          </a:p>
          <a:p>
            <a:pPr algn="r"/>
            <a:endParaRPr lang="en-US" altLang="zh-CN" sz="16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019602" y="4570768"/>
            <a:ext cx="2146722" cy="922020"/>
          </a:xfrm>
          <a:prstGeom prst="rect">
            <a:avLst/>
          </a:prstGeom>
          <a:noFill/>
        </p:spPr>
        <p:txBody>
          <a:bodyPr wrap="square" rtlCol="0">
            <a:spAutoFit/>
          </a:bodyPr>
          <a:lstStyle/>
          <a:p>
            <a:r>
              <a:rPr lang="zh-CN" altLang="en-US" b="1" dirty="0">
                <a:solidFill>
                  <a:srgbClr val="453D3A"/>
                </a:solidFill>
              </a:rPr>
              <a:t>汇报人：覃业广</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2023.12. 16</a:t>
            </a:r>
            <a:endParaRPr lang="en-US" altLang="zh-CN" b="1" dirty="0">
              <a:solidFill>
                <a:srgbClr val="453D3A"/>
              </a:solidFill>
            </a:endParaRPr>
          </a:p>
        </p:txBody>
      </p:sp>
      <p:pic>
        <p:nvPicPr>
          <p:cNvPr id="25" name="图片 24" descr="2015916225123342.jpg"/>
          <p:cNvPicPr>
            <a:picLocks noChangeAspect="1"/>
          </p:cNvPicPr>
          <p:nvPr/>
        </p:nvPicPr>
        <p:blipFill>
          <a:blip r:embed="rId2" cstate="print"/>
          <a:stretch>
            <a:fillRect/>
          </a:stretch>
        </p:blipFill>
        <p:spPr>
          <a:xfrm>
            <a:off x="333370" y="2041647"/>
            <a:ext cx="2466589" cy="2004366"/>
          </a:xfrm>
          <a:prstGeom prst="rect">
            <a:avLst/>
          </a:prstGeom>
        </p:spPr>
      </p:pic>
      <p:pic>
        <p:nvPicPr>
          <p:cNvPr id="26" name="图片 25"/>
          <p:cNvPicPr>
            <a:picLocks noChangeAspect="1"/>
          </p:cNvPicPr>
          <p:nvPr/>
        </p:nvPicPr>
        <p:blipFill>
          <a:blip r:link="rId3"/>
          <a:stretch>
            <a:fillRect/>
          </a:stretch>
        </p:blipFill>
        <p:spPr>
          <a:xfrm>
            <a:off x="1222195" y="701483"/>
            <a:ext cx="63500" cy="76200"/>
          </a:xfrm>
          <a:prstGeom prst="rect">
            <a:avLst/>
          </a:prstGeom>
        </p:spPr>
      </p:pic>
      <p:pic>
        <p:nvPicPr>
          <p:cNvPr id="3" name="图片 2"/>
          <p:cNvPicPr>
            <a:picLocks noChangeAspect="1"/>
          </p:cNvPicPr>
          <p:nvPr>
            <p:custDataLst>
              <p:tags r:id="rId4"/>
            </p:custDataLst>
          </p:nvPr>
        </p:nvPicPr>
        <p:blipFill>
          <a:blip r:embed="rId5">
            <a:clrChange>
              <a:clrFrom>
                <a:srgbClr val="FFFFFF">
                  <a:alpha val="100000"/>
                </a:srgbClr>
              </a:clrFrom>
              <a:clrTo>
                <a:srgbClr val="FFFFFF">
                  <a:alpha val="100000"/>
                  <a:alpha val="0"/>
                </a:srgbClr>
              </a:clrTo>
            </a:clrChange>
          </a:blip>
          <a:stretch>
            <a:fillRect/>
          </a:stretch>
        </p:blipFill>
        <p:spPr>
          <a:xfrm>
            <a:off x="660400" y="4506595"/>
            <a:ext cx="8168005" cy="1252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143375" y="2289175"/>
            <a:ext cx="4064000" cy="368300"/>
          </a:xfrm>
          <a:prstGeom prst="rect">
            <a:avLst/>
          </a:prstGeom>
          <a:noFill/>
        </p:spPr>
        <p:txBody>
          <a:bodyPr wrap="square" rtlCol="0">
            <a:spAutoFit/>
          </a:bodyPr>
          <a:lstStyle/>
          <a:p>
            <a:endParaRPr lang="zh-CN" altLang="en-US"/>
          </a:p>
        </p:txBody>
      </p:sp>
      <p:grpSp>
        <p:nvGrpSpPr>
          <p:cNvPr id="25" name="组合 24"/>
          <p:cNvGrpSpPr/>
          <p:nvPr/>
        </p:nvGrpSpPr>
        <p:grpSpPr>
          <a:xfrm>
            <a:off x="1160780" y="1462952"/>
            <a:ext cx="608466" cy="608466"/>
            <a:chOff x="3785688" y="5868541"/>
            <a:chExt cx="608466" cy="608466"/>
          </a:xfrm>
        </p:grpSpPr>
        <p:sp>
          <p:nvSpPr>
            <p:cNvPr id="26" name="任意多边形: 形状 106"/>
            <p:cNvSpPr/>
            <p:nvPr>
              <p:custDataLst>
                <p:tags r:id="rId2"/>
              </p:custDataLst>
            </p:nvPr>
          </p:nvSpPr>
          <p:spPr>
            <a:xfrm>
              <a:off x="4000577" y="5868541"/>
              <a:ext cx="393577" cy="392807"/>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7" name="任意多边形: 形状 107"/>
            <p:cNvSpPr/>
            <p:nvPr>
              <p:custDataLst>
                <p:tags r:id="rId3"/>
              </p:custDataLst>
            </p:nvPr>
          </p:nvSpPr>
          <p:spPr>
            <a:xfrm>
              <a:off x="3785688" y="5891647"/>
              <a:ext cx="585360" cy="58536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8" name="任意多边形: 形状 108"/>
            <p:cNvSpPr/>
            <p:nvPr>
              <p:custDataLst>
                <p:tags r:id="rId4"/>
              </p:custDataLst>
            </p:nvPr>
          </p:nvSpPr>
          <p:spPr>
            <a:xfrm>
              <a:off x="3893517" y="5999477"/>
              <a:ext cx="369701" cy="369701"/>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5" name="文本框 4"/>
          <p:cNvSpPr txBox="1"/>
          <p:nvPr>
            <p:custDataLst>
              <p:tags r:id="rId5"/>
            </p:custDataLst>
          </p:nvPr>
        </p:nvSpPr>
        <p:spPr>
          <a:xfrm>
            <a:off x="1878330" y="1595120"/>
            <a:ext cx="4217670" cy="398780"/>
          </a:xfrm>
          <a:prstGeom prst="rect">
            <a:avLst/>
          </a:prstGeom>
          <a:noFill/>
        </p:spPr>
        <p:txBody>
          <a:bodyPr wrap="square" rtlCol="0">
            <a:spAutoFit/>
          </a:bodyPr>
          <a:lstStyle/>
          <a:p>
            <a:r>
              <a:rPr lang="zh-CN" altLang="en-US" sz="2000" dirty="0">
                <a:effectLst/>
                <a:latin typeface="宋体" panose="02010600030101010101" pitchFamily="2" charset="-122"/>
                <a:ea typeface="宋体" panose="02010600030101010101" pitchFamily="2" charset="-122"/>
              </a:rPr>
              <a:t>Adaptive Local Aggregation (ALA)</a:t>
            </a:r>
            <a:endParaRPr lang="zh-CN" altLang="en-US" sz="2000" dirty="0">
              <a:effectLst/>
              <a:latin typeface="宋体" panose="02010600030101010101" pitchFamily="2" charset="-122"/>
              <a:ea typeface="宋体" panose="02010600030101010101" pitchFamily="2" charset="-122"/>
            </a:endParaRPr>
          </a:p>
        </p:txBody>
      </p:sp>
      <p:pic>
        <p:nvPicPr>
          <p:cNvPr id="4" name="图片 3"/>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1746250" y="2094230"/>
            <a:ext cx="7259320" cy="3142615"/>
          </a:xfrm>
          <a:prstGeom prst="rect">
            <a:avLst/>
          </a:prstGeom>
        </p:spPr>
      </p:pic>
      <p:sp>
        <p:nvSpPr>
          <p:cNvPr id="7" name="文本框 6"/>
          <p:cNvSpPr txBox="1"/>
          <p:nvPr/>
        </p:nvSpPr>
        <p:spPr>
          <a:xfrm>
            <a:off x="4276090" y="5259705"/>
            <a:ext cx="2200275" cy="398780"/>
          </a:xfrm>
          <a:prstGeom prst="rect">
            <a:avLst/>
          </a:prstGeom>
          <a:noFill/>
        </p:spPr>
        <p:txBody>
          <a:bodyPr wrap="square" rtlCol="0" anchor="t">
            <a:spAutoFit/>
          </a:bodyPr>
          <a:p>
            <a:r>
              <a:rPr lang="en-US" altLang="zh-CN" sz="2000">
                <a:latin typeface="宋体" panose="02010600030101010101" pitchFamily="2" charset="-122"/>
                <a:ea typeface="宋体" panose="02010600030101010101" pitchFamily="2" charset="-122"/>
                <a:cs typeface="宋体" panose="02010600030101010101" pitchFamily="2" charset="-122"/>
                <a:sym typeface="+mn-ea"/>
              </a:rPr>
              <a:t>ALA的学习过程</a:t>
            </a:r>
            <a:endParaRPr lang="en-US" altLang="zh-CN"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122420" y="2289175"/>
            <a:ext cx="4064000" cy="368300"/>
          </a:xfrm>
          <a:prstGeom prst="rect">
            <a:avLst/>
          </a:prstGeom>
          <a:noFill/>
        </p:spPr>
        <p:txBody>
          <a:bodyPr wrap="square" rtlCol="0">
            <a:spAutoFit/>
          </a:bodyPr>
          <a:lstStyle/>
          <a:p>
            <a:endParaRPr lang="zh-CN" altLang="en-US"/>
          </a:p>
        </p:txBody>
      </p:sp>
      <p:grpSp>
        <p:nvGrpSpPr>
          <p:cNvPr id="25" name="组合 24"/>
          <p:cNvGrpSpPr/>
          <p:nvPr/>
        </p:nvGrpSpPr>
        <p:grpSpPr>
          <a:xfrm>
            <a:off x="1160780" y="1462952"/>
            <a:ext cx="608466" cy="608466"/>
            <a:chOff x="3785688" y="5868541"/>
            <a:chExt cx="608466" cy="608466"/>
          </a:xfrm>
        </p:grpSpPr>
        <p:sp>
          <p:nvSpPr>
            <p:cNvPr id="26" name="任意多边形: 形状 106"/>
            <p:cNvSpPr/>
            <p:nvPr>
              <p:custDataLst>
                <p:tags r:id="rId2"/>
              </p:custDataLst>
            </p:nvPr>
          </p:nvSpPr>
          <p:spPr>
            <a:xfrm>
              <a:off x="4000577" y="5868541"/>
              <a:ext cx="393577" cy="392807"/>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7" name="任意多边形: 形状 107"/>
            <p:cNvSpPr/>
            <p:nvPr>
              <p:custDataLst>
                <p:tags r:id="rId3"/>
              </p:custDataLst>
            </p:nvPr>
          </p:nvSpPr>
          <p:spPr>
            <a:xfrm>
              <a:off x="3785688" y="5891647"/>
              <a:ext cx="585360" cy="58536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8" name="任意多边形: 形状 108"/>
            <p:cNvSpPr/>
            <p:nvPr>
              <p:custDataLst>
                <p:tags r:id="rId4"/>
              </p:custDataLst>
            </p:nvPr>
          </p:nvSpPr>
          <p:spPr>
            <a:xfrm>
              <a:off x="3893517" y="5999477"/>
              <a:ext cx="369701" cy="369701"/>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5" name="文本框 4"/>
          <p:cNvSpPr txBox="1"/>
          <p:nvPr>
            <p:custDataLst>
              <p:tags r:id="rId5"/>
            </p:custDataLst>
          </p:nvPr>
        </p:nvSpPr>
        <p:spPr>
          <a:xfrm>
            <a:off x="1878330" y="1595120"/>
            <a:ext cx="4217670" cy="398780"/>
          </a:xfrm>
          <a:prstGeom prst="rect">
            <a:avLst/>
          </a:prstGeom>
          <a:noFill/>
        </p:spPr>
        <p:txBody>
          <a:bodyPr wrap="square" rtlCol="0">
            <a:spAutoFit/>
          </a:bodyPr>
          <a:lstStyle/>
          <a:p>
            <a:r>
              <a:rPr lang="zh-CN" altLang="en-US" sz="2000" dirty="0">
                <a:effectLst/>
                <a:latin typeface="宋体" panose="02010600030101010101" pitchFamily="2" charset="-122"/>
                <a:ea typeface="宋体" panose="02010600030101010101" pitchFamily="2" charset="-122"/>
              </a:rPr>
              <a:t>Algorithm FedALA</a:t>
            </a:r>
            <a:endParaRPr lang="zh-CN" altLang="en-US" sz="2000" dirty="0">
              <a:effectLst/>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7372350" y="1326515"/>
            <a:ext cx="3548380" cy="4700270"/>
          </a:xfrm>
          <a:prstGeom prst="rect">
            <a:avLst/>
          </a:prstGeom>
        </p:spPr>
      </p:pic>
      <p:pic>
        <p:nvPicPr>
          <p:cNvPr id="6" name="图片 5"/>
          <p:cNvPicPr>
            <a:picLocks noChangeAspect="1"/>
          </p:cNvPicPr>
          <p:nvPr>
            <p:custDataLst>
              <p:tags r:id="rId7"/>
            </p:custDataLst>
          </p:nvPr>
        </p:nvPicPr>
        <p:blipFill>
          <a:blip r:embed="rId8">
            <a:clrChange>
              <a:clrFrom>
                <a:srgbClr val="FFFFFF">
                  <a:alpha val="100000"/>
                </a:srgbClr>
              </a:clrFrom>
              <a:clrTo>
                <a:srgbClr val="FFFFFF">
                  <a:alpha val="100000"/>
                  <a:alpha val="0"/>
                </a:srgbClr>
              </a:clrTo>
            </a:clrChange>
          </a:blip>
          <a:srcRect t="11583"/>
          <a:stretch>
            <a:fillRect/>
          </a:stretch>
        </p:blipFill>
        <p:spPr>
          <a:xfrm>
            <a:off x="1181100" y="3718560"/>
            <a:ext cx="6191250" cy="673735"/>
          </a:xfrm>
          <a:prstGeom prst="rect">
            <a:avLst/>
          </a:prstGeom>
        </p:spPr>
      </p:pic>
      <p:sp>
        <p:nvSpPr>
          <p:cNvPr id="9" name="文本框 8"/>
          <p:cNvSpPr txBox="1"/>
          <p:nvPr/>
        </p:nvSpPr>
        <p:spPr>
          <a:xfrm>
            <a:off x="1160780" y="2656840"/>
            <a:ext cx="5324475" cy="36830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适应性层聚合（ALA）框架中更新本地模型的方法</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文本框 2"/>
          <p:cNvSpPr txBox="1"/>
          <p:nvPr/>
        </p:nvSpPr>
        <p:spPr>
          <a:xfrm>
            <a:off x="1259205" y="1361440"/>
            <a:ext cx="5178425" cy="1465580"/>
          </a:xfrm>
          <a:prstGeom prst="rect">
            <a:avLst/>
          </a:prstGeom>
          <a:noFill/>
        </p:spPr>
        <p:txBody>
          <a:bodyPr wrap="square" rtlCol="0">
            <a:noAutofit/>
          </a:bodyPr>
          <a:lstStyle/>
          <a:p>
            <a:pPr algn="l">
              <a:buClrTx/>
              <a:buSzTx/>
              <a:buNone/>
            </a:pPr>
            <a:r>
              <a:rPr lang="zh-CN" altLang="en-US" sz="2000">
                <a:latin typeface="宋体" panose="02010600030101010101" pitchFamily="2" charset="-122"/>
                <a:ea typeface="宋体" panose="02010600030101010101" pitchFamily="2" charset="-122"/>
                <a:cs typeface="宋体" panose="02010600030101010101" pitchFamily="2" charset="-122"/>
              </a:rPr>
              <a:t>Effect of Hyperparameters</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p>
          <a:p>
            <a:r>
              <a:rPr lang="zh-CN" altLang="en-US" sz="2000">
                <a:latin typeface="宋体" panose="02010600030101010101" pitchFamily="2" charset="-122"/>
                <a:ea typeface="宋体" panose="02010600030101010101" pitchFamily="2" charset="-122"/>
                <a:cs typeface="宋体" panose="02010600030101010101" pitchFamily="2" charset="-122"/>
              </a:rPr>
              <a:t>s:ALA中本地数据的百分比</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p:ALA范围</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1259205" y="2750820"/>
            <a:ext cx="9886315" cy="215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文本框 2"/>
          <p:cNvSpPr txBox="1"/>
          <p:nvPr/>
        </p:nvSpPr>
        <p:spPr>
          <a:xfrm>
            <a:off x="1259205" y="1361440"/>
            <a:ext cx="6520815" cy="1465580"/>
          </a:xfrm>
          <a:prstGeom prst="rect">
            <a:avLst/>
          </a:prstGeom>
          <a:noFill/>
        </p:spPr>
        <p:txBody>
          <a:bodyPr wrap="square" rtlCol="0">
            <a:noAutofit/>
          </a:bodyPr>
          <a:lstStyle/>
          <a:p>
            <a:pPr algn="l">
              <a:buClrTx/>
              <a:buSzTx/>
              <a:buNone/>
            </a:pPr>
            <a:r>
              <a:rPr lang="zh-CN" altLang="en-US" sz="2000">
                <a:latin typeface="宋体" panose="02010600030101010101" pitchFamily="2" charset="-122"/>
                <a:ea typeface="宋体" panose="02010600030101010101" pitchFamily="2" charset="-122"/>
                <a:cs typeface="宋体" panose="02010600030101010101" pitchFamily="2" charset="-122"/>
              </a:rPr>
              <a:t>Performance Comparison and Analysis</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p>
          <a:p>
            <a:r>
              <a:rPr lang="zh-CN" altLang="en-US" sz="2000">
                <a:latin typeface="宋体" panose="02010600030101010101" pitchFamily="2" charset="-122"/>
                <a:ea typeface="宋体" panose="02010600030101010101" pitchFamily="2" charset="-122"/>
                <a:cs typeface="宋体" panose="02010600030101010101" pitchFamily="2" charset="-122"/>
              </a:rPr>
              <a:t>在病理异质性环境和实际异质性环境中的测试准确度</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1421765" y="2543175"/>
            <a:ext cx="9103360" cy="3475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文本框 2"/>
          <p:cNvSpPr txBox="1"/>
          <p:nvPr/>
        </p:nvSpPr>
        <p:spPr>
          <a:xfrm>
            <a:off x="1259205" y="1361440"/>
            <a:ext cx="6520815" cy="2446655"/>
          </a:xfrm>
          <a:prstGeom prst="rect">
            <a:avLst/>
          </a:prstGeom>
          <a:noFill/>
        </p:spPr>
        <p:txBody>
          <a:bodyPr wrap="square" rtlCol="0">
            <a:noAutofit/>
          </a:bodyPr>
          <a:lstStyle/>
          <a:p>
            <a:pPr algn="l">
              <a:buClrTx/>
              <a:buSzTx/>
              <a:buNone/>
            </a:pPr>
            <a:r>
              <a:rPr lang="zh-CN" altLang="en-US" sz="2000">
                <a:latin typeface="宋体" panose="02010600030101010101" pitchFamily="2" charset="-122"/>
                <a:ea typeface="宋体" panose="02010600030101010101" pitchFamily="2" charset="-122"/>
                <a:cs typeface="宋体" panose="02010600030101010101" pitchFamily="2" charset="-122"/>
              </a:rPr>
              <a:t>Performance Comparison and Analysis</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p>
          <a:p>
            <a:r>
              <a:rPr lang="zh-CN" altLang="en-US" sz="2000">
                <a:latin typeface="宋体" panose="02010600030101010101" pitchFamily="2" charset="-122"/>
                <a:ea typeface="宋体" panose="02010600030101010101" pitchFamily="2" charset="-122"/>
                <a:cs typeface="宋体" panose="02010600030101010101" pitchFamily="2" charset="-122"/>
              </a:rPr>
              <a:t>TINY* 上的计算开销和通信开销</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“TINY”在Tiny-ImageNet上使用4层CNN</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5908675" y="1456055"/>
            <a:ext cx="5017770" cy="4497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文本框 2"/>
          <p:cNvSpPr txBox="1"/>
          <p:nvPr/>
        </p:nvSpPr>
        <p:spPr>
          <a:xfrm>
            <a:off x="1259205" y="1361440"/>
            <a:ext cx="9796780" cy="2446655"/>
          </a:xfrm>
          <a:prstGeom prst="rect">
            <a:avLst/>
          </a:prstGeom>
          <a:noFill/>
        </p:spPr>
        <p:txBody>
          <a:bodyPr wrap="square" rtlCol="0">
            <a:noAutofit/>
          </a:bodyPr>
          <a:lstStyle/>
          <a:p>
            <a:pPr algn="l">
              <a:buClrTx/>
              <a:buSzTx/>
              <a:buNone/>
            </a:pPr>
            <a:r>
              <a:rPr lang="zh-CN" altLang="en-US" sz="2000">
                <a:latin typeface="宋体" panose="02010600030101010101" pitchFamily="2" charset="-122"/>
                <a:ea typeface="宋体" panose="02010600030101010101" pitchFamily="2" charset="-122"/>
                <a:cs typeface="宋体" panose="02010600030101010101" pitchFamily="2" charset="-122"/>
              </a:rPr>
              <a:t>Performance Comparison and Analysis</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en-US" altLang="zh-CN" sz="20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2000">
                <a:latin typeface="宋体" panose="02010600030101010101" pitchFamily="2" charset="-122"/>
                <a:ea typeface="宋体" panose="02010600030101010101" pitchFamily="2" charset="-122"/>
                <a:cs typeface="宋体" panose="02010600030101010101" pitchFamily="2" charset="-122"/>
              </a:rPr>
              <a:t>研究FedALA异质性</a:t>
            </a:r>
            <a:r>
              <a:rPr lang="zh-CN" altLang="en-US" sz="2000">
                <a:latin typeface="宋体" panose="02010600030101010101" pitchFamily="2" charset="-122"/>
                <a:ea typeface="宋体" panose="02010600030101010101" pitchFamily="2" charset="-122"/>
                <a:cs typeface="宋体" panose="02010600030101010101" pitchFamily="2" charset="-122"/>
              </a:rPr>
              <a:t>、可伸缩性</a:t>
            </a:r>
            <a:r>
              <a:rPr lang="zh-CN" altLang="en-US" sz="2000">
                <a:latin typeface="宋体" panose="02010600030101010101" pitchFamily="2" charset="-122"/>
                <a:ea typeface="宋体" panose="02010600030101010101" pitchFamily="2" charset="-122"/>
                <a:cs typeface="宋体" panose="02010600030101010101" pitchFamily="2" charset="-122"/>
              </a:rPr>
              <a:t>和ALA的适用性</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rcRect t="5415"/>
          <a:stretch>
            <a:fillRect/>
          </a:stretch>
        </p:blipFill>
        <p:spPr>
          <a:xfrm>
            <a:off x="1032510" y="2252980"/>
            <a:ext cx="9443720" cy="3932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Abstract</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0440012"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文本框 23"/>
          <p:cNvSpPr txBox="1"/>
          <p:nvPr/>
        </p:nvSpPr>
        <p:spPr>
          <a:xfrm>
            <a:off x="831215" y="1670050"/>
            <a:ext cx="5432425" cy="4394200"/>
          </a:xfrm>
          <a:prstGeom prst="rect">
            <a:avLst/>
          </a:prstGeom>
          <a:noFill/>
        </p:spPr>
        <p:txBody>
          <a:bodyPr wrap="square" rtlCol="0">
            <a:noAutofit/>
          </a:bodyPr>
          <a:lstStyle/>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自适应本地聚合</a:t>
            </a:r>
            <a:r>
              <a:rPr sz="2000" b="0" i="0" dirty="0">
                <a:effectLst/>
                <a:latin typeface="宋体" panose="02010600030101010101" pitchFamily="2" charset="-122"/>
                <a:ea typeface="宋体" panose="02010600030101010101" pitchFamily="2" charset="-122"/>
              </a:rPr>
              <a:t>（FedALA）的联邦学习方法</a:t>
            </a:r>
            <a:r>
              <a:rPr lang="zh-CN" altLang="en-US" sz="2000" b="0" i="0" dirty="0">
                <a:effectLst/>
                <a:latin typeface="宋体" panose="02010600030101010101" pitchFamily="2" charset="-122"/>
                <a:ea typeface="宋体" panose="02010600030101010101" pitchFamily="2" charset="-122"/>
              </a:rPr>
              <a:t>：</a:t>
            </a:r>
            <a:endParaRPr lang="zh-CN" altLang="en-US" sz="2000" b="0" i="0" dirty="0">
              <a:effectLst/>
              <a:latin typeface="宋体" panose="02010600030101010101" pitchFamily="2" charset="-122"/>
              <a:ea typeface="宋体" panose="02010600030101010101" pitchFamily="2" charset="-122"/>
            </a:endParaRPr>
          </a:p>
          <a:p>
            <a:pPr marL="0" lvl="2" indent="0" defTabSz="0" fontAlgn="auto">
              <a:lnSpc>
                <a:spcPct val="150000"/>
              </a:lnSpc>
              <a:spcBef>
                <a:spcPts val="0"/>
              </a:spcBef>
              <a:buClr>
                <a:schemeClr val="accent6">
                  <a:lumMod val="75000"/>
                </a:schemeClr>
              </a:buClr>
              <a:buSzPct val="110000"/>
              <a:buFont typeface="Wingdings" panose="05000000000000000000" pitchFamily="2" charset="2"/>
              <a:buNone/>
            </a:pPr>
            <a:r>
              <a:rPr lang="zh-CN" altLang="en-US" sz="2000" b="0" i="0" dirty="0">
                <a:effectLst/>
                <a:latin typeface="宋体" panose="02010600030101010101" pitchFamily="2" charset="-122"/>
                <a:ea typeface="宋体" panose="02010600030101010101" pitchFamily="2" charset="-122"/>
              </a:rPr>
              <a:t>通过在个性化的联邦学习（Personalized </a:t>
            </a:r>
            <a:r>
              <a:rPr lang="zh-CN" altLang="en-US" sz="2000" dirty="0">
                <a:effectLst/>
                <a:latin typeface="宋体" panose="02010600030101010101" pitchFamily="2" charset="-122"/>
                <a:ea typeface="宋体" panose="02010600030101010101" pitchFamily="2" charset="-122"/>
                <a:sym typeface="+mn-ea"/>
              </a:rPr>
              <a:t>Federated Learning，</a:t>
            </a:r>
            <a:r>
              <a:rPr lang="zh-CN" altLang="en-US" sz="2000" b="0" i="0" dirty="0">
                <a:effectLst/>
                <a:latin typeface="宋体" panose="02010600030101010101" pitchFamily="2" charset="-122"/>
                <a:ea typeface="宋体" panose="02010600030101010101" pitchFamily="2" charset="-122"/>
              </a:rPr>
              <a:t>pFL)中</a:t>
            </a:r>
            <a:r>
              <a:rPr lang="zh-CN" altLang="en-US" sz="2000" b="1" i="0" dirty="0">
                <a:effectLst/>
                <a:latin typeface="宋体" panose="02010600030101010101" pitchFamily="2" charset="-122"/>
                <a:ea typeface="宋体" panose="02010600030101010101" pitchFamily="2" charset="-122"/>
              </a:rPr>
              <a:t>捕获全局模型对客户端模型中所需的信息</a:t>
            </a:r>
            <a:r>
              <a:rPr lang="zh-CN" altLang="en-US" sz="2000" b="0" i="0" dirty="0">
                <a:effectLst/>
                <a:latin typeface="宋体" panose="02010600030101010101" pitchFamily="2" charset="-122"/>
                <a:ea typeface="宋体" panose="02010600030101010101" pitchFamily="2" charset="-122"/>
              </a:rPr>
              <a:t>。</a:t>
            </a:r>
            <a:endParaRPr lang="zh-CN" altLang="en-US" sz="2000" b="0" i="0" dirty="0">
              <a:effectLst/>
              <a:latin typeface="宋体" panose="02010600030101010101" pitchFamily="2" charset="-122"/>
              <a:ea typeface="宋体" panose="02010600030101010101" pitchFamily="2" charset="-122"/>
            </a:endParaRPr>
          </a:p>
          <a:p>
            <a:pPr marL="0" lvl="2" indent="0" defTabSz="0" fontAlgn="auto">
              <a:lnSpc>
                <a:spcPct val="150000"/>
              </a:lnSpc>
              <a:spcBef>
                <a:spcPts val="0"/>
              </a:spcBef>
              <a:buClr>
                <a:schemeClr val="accent6">
                  <a:lumMod val="75000"/>
                </a:schemeClr>
              </a:buClr>
              <a:buSzPct val="110000"/>
              <a:buFont typeface="Wingdings" panose="05000000000000000000" pitchFamily="2" charset="2"/>
              <a:buNone/>
            </a:pPr>
            <a:endParaRPr lang="zh-CN" altLang="en-US" sz="2000" b="0" i="0" dirty="0">
              <a:effectLst/>
              <a:latin typeface="宋体" panose="02010600030101010101" pitchFamily="2" charset="-122"/>
              <a:ea typeface="宋体" panose="02010600030101010101" pitchFamily="2" charset="-122"/>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sz="2000" dirty="0">
                <a:effectLst/>
                <a:latin typeface="宋体" panose="02010600030101010101" pitchFamily="2" charset="-122"/>
                <a:ea typeface="宋体" panose="02010600030101010101" pitchFamily="2" charset="-122"/>
                <a:sym typeface="+mn-ea"/>
              </a:rPr>
              <a:t>自适应本地聚合（ALA）模块</a:t>
            </a:r>
            <a:r>
              <a:rPr lang="zh-CN" altLang="en-US" sz="2000" dirty="0">
                <a:effectLst/>
                <a:latin typeface="宋体" panose="02010600030101010101" pitchFamily="2" charset="-122"/>
                <a:ea typeface="宋体" panose="02010600030101010101" pitchFamily="2" charset="-122"/>
                <a:sym typeface="+mn-ea"/>
              </a:rPr>
              <a:t>：</a:t>
            </a:r>
            <a:endParaRPr lang="zh-CN" altLang="en-US" sz="2000" b="0" i="0" dirty="0">
              <a:effectLst/>
              <a:latin typeface="宋体" panose="02010600030101010101" pitchFamily="2" charset="-122"/>
              <a:ea typeface="宋体" panose="02010600030101010101" pitchFamily="2" charset="-122"/>
            </a:endParaRPr>
          </a:p>
          <a:p>
            <a:pPr marL="0" lvl="2" indent="0" defTabSz="0" fontAlgn="auto">
              <a:lnSpc>
                <a:spcPct val="150000"/>
              </a:lnSpc>
              <a:spcBef>
                <a:spcPts val="0"/>
              </a:spcBef>
              <a:buClr>
                <a:schemeClr val="accent6">
                  <a:lumMod val="75000"/>
                </a:schemeClr>
              </a:buClr>
              <a:buSzPct val="110000"/>
              <a:buFont typeface="Wingdings" panose="05000000000000000000" pitchFamily="2" charset="2"/>
              <a:buNone/>
            </a:pPr>
            <a:r>
              <a:rPr lang="zh-CN" altLang="en-US" sz="2000" dirty="0">
                <a:effectLst/>
                <a:latin typeface="宋体" panose="02010600030101010101" pitchFamily="2" charset="-122"/>
                <a:ea typeface="宋体" panose="02010600030101010101" pitchFamily="2" charset="-122"/>
                <a:sym typeface="+mn-ea"/>
              </a:rPr>
              <a:t>自适应地聚合下载的全局模型和本地模型，以满足每个客户端的本地目标，在每次迭代中初始化本地模型。</a:t>
            </a:r>
            <a:endParaRPr lang="zh-CN" altLang="en-US" sz="2000" dirty="0">
              <a:effectLst/>
              <a:latin typeface="宋体" panose="02010600030101010101" pitchFamily="2" charset="-122"/>
              <a:ea typeface="宋体" panose="02010600030101010101" pitchFamily="2" charset="-122"/>
              <a:sym typeface="+mn-ea"/>
            </a:endParaRPr>
          </a:p>
          <a:p>
            <a:pPr marL="0" lvl="2" indent="0" defTabSz="0" fontAlgn="auto">
              <a:lnSpc>
                <a:spcPct val="150000"/>
              </a:lnSpc>
              <a:spcBef>
                <a:spcPts val="0"/>
              </a:spcBef>
              <a:buClr>
                <a:schemeClr val="accent6">
                  <a:lumMod val="75000"/>
                </a:schemeClr>
              </a:buClr>
              <a:buSzPct val="110000"/>
              <a:buFont typeface="Wingdings" panose="05000000000000000000" pitchFamily="2" charset="2"/>
              <a:buNone/>
            </a:pPr>
            <a:endParaRPr lang="zh-CN" altLang="en-US" sz="2000" b="0" i="0" dirty="0">
              <a:effectLst/>
              <a:latin typeface="宋体" panose="02010600030101010101" pitchFamily="2" charset="-122"/>
              <a:ea typeface="宋体" panose="02010600030101010101" pitchFamily="2" charset="-122"/>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endParaRPr lang="zh-CN" altLang="en-US" sz="2000" b="0" i="0" dirty="0">
              <a:effectLst/>
              <a:latin typeface="宋体" panose="02010600030101010101" pitchFamily="2" charset="-122"/>
              <a:ea typeface="宋体" panose="02010600030101010101" pitchFamily="2" charset="-122"/>
            </a:endParaRPr>
          </a:p>
        </p:txBody>
      </p:sp>
      <p:pic>
        <p:nvPicPr>
          <p:cNvPr id="2" name="图片 1"/>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6005830" y="1955165"/>
            <a:ext cx="5213350" cy="2657475"/>
          </a:xfrm>
          <a:prstGeom prst="rect">
            <a:avLst/>
          </a:prstGeom>
        </p:spPr>
      </p:pic>
      <p:sp>
        <p:nvSpPr>
          <p:cNvPr id="4" name="文本框 3"/>
          <p:cNvSpPr txBox="1"/>
          <p:nvPr/>
        </p:nvSpPr>
        <p:spPr>
          <a:xfrm>
            <a:off x="6724650" y="4763770"/>
            <a:ext cx="3775075" cy="337185"/>
          </a:xfrm>
          <a:prstGeom prst="rect">
            <a:avLst/>
          </a:prstGeom>
          <a:noFill/>
        </p:spPr>
        <p:txBody>
          <a:bodyPr wrap="square" rtlCol="0" anchor="t">
            <a:spAutoFit/>
          </a:bodyPr>
          <a:lstStyle/>
          <a:p>
            <a:r>
              <a:rPr lang="zh-CN" altLang="en-US" sz="1600"/>
              <a:t>第 t 次迭代中客户端 i 上的本地学习过程</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23"/>
          <p:cNvSpPr/>
          <p:nvPr/>
        </p:nvSpPr>
        <p:spPr>
          <a:xfrm>
            <a:off x="660400" y="2637790"/>
            <a:ext cx="7037070" cy="1367790"/>
          </a:xfrm>
          <a:prstGeom prst="roundRect">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600" b="1" dirty="0">
              <a:solidFill>
                <a:schemeClr val="tx1"/>
              </a:solidFill>
            </a:endParaRPr>
          </a:p>
        </p:txBody>
      </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867410" y="2722880"/>
            <a:ext cx="6655435" cy="1294765"/>
          </a:xfrm>
          <a:prstGeom prst="rect">
            <a:avLst/>
          </a:prstGeom>
          <a:noFill/>
        </p:spPr>
        <p:txBody>
          <a:bodyPr wrap="square" rtlCol="0">
            <a:no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000" b="0" i="0" dirty="0">
                <a:solidFill>
                  <a:srgbClr val="C00000"/>
                </a:solidFill>
                <a:effectLst/>
                <a:latin typeface="宋体" panose="02010600030101010101" pitchFamily="2" charset="-122"/>
                <a:ea typeface="宋体" panose="02010600030101010101" pitchFamily="2" charset="-122"/>
              </a:rPr>
              <a:t>学习单一全局模型并进行微调的方法</a:t>
            </a:r>
            <a:endParaRPr lang="en-US" altLang="zh-CN" sz="2000" b="0" i="0" dirty="0">
              <a:solidFill>
                <a:srgbClr val="C00000"/>
              </a:solidFill>
              <a:effectLst/>
              <a:latin typeface="宋体" panose="02010600030101010101" pitchFamily="2" charset="-122"/>
              <a:ea typeface="宋体" panose="02010600030101010101" pitchFamily="2" charset="-122"/>
            </a:endParaRPr>
          </a:p>
          <a:p>
            <a:pPr marL="57150" lvl="2" indent="-342900" defTabSz="0">
              <a:spcBef>
                <a:spcPct val="20000"/>
              </a:spcBef>
              <a:buClr>
                <a:schemeClr val="accent6">
                  <a:lumMod val="75000"/>
                </a:schemeClr>
              </a:buClr>
              <a:buSzPct val="110000"/>
              <a:buFont typeface="Arial" panose="020B0604020202020204" pitchFamily="34" charset="0"/>
              <a:buChar char="•"/>
            </a:pPr>
            <a:r>
              <a:rPr lang="zh-CN" altLang="en-US" sz="2000" b="0" i="0" dirty="0">
                <a:effectLst/>
                <a:latin typeface="宋体" panose="02010600030101010101" pitchFamily="2" charset="-122"/>
                <a:ea typeface="宋体" panose="02010600030101010101" pitchFamily="2" charset="-122"/>
              </a:rPr>
              <a:t>Per-FedAvg（Fallah，Mokhtari和Ozdaglar，2020年）</a:t>
            </a:r>
            <a:endParaRPr lang="zh-CN" altLang="en-US" sz="2000" b="0" i="0" dirty="0">
              <a:effectLst/>
              <a:latin typeface="宋体" panose="02010600030101010101" pitchFamily="2" charset="-122"/>
              <a:ea typeface="宋体" panose="02010600030101010101" pitchFamily="2" charset="-122"/>
            </a:endParaRPr>
          </a:p>
          <a:p>
            <a:pPr marL="57150" lvl="2" indent="-342900" defTabSz="0">
              <a:spcBef>
                <a:spcPct val="20000"/>
              </a:spcBef>
              <a:buClr>
                <a:schemeClr val="accent6">
                  <a:lumMod val="75000"/>
                </a:schemeClr>
              </a:buClr>
              <a:buSzPct val="110000"/>
              <a:buFont typeface="Arial" panose="020B0604020202020204" pitchFamily="34" charset="0"/>
              <a:buChar char="•"/>
            </a:pPr>
            <a:r>
              <a:rPr lang="zh-CN" altLang="en-US" sz="2000" b="0" i="0" dirty="0">
                <a:effectLst/>
                <a:latin typeface="宋体" panose="02010600030101010101" pitchFamily="2" charset="-122"/>
                <a:ea typeface="宋体" panose="02010600030101010101" pitchFamily="2" charset="-122"/>
              </a:rPr>
              <a:t>FedRep（Collins等人，2021年）</a:t>
            </a:r>
            <a:endParaRPr lang="zh-CN" altLang="en-US" sz="2000" b="0" i="0" dirty="0">
              <a:effectLst/>
              <a:latin typeface="宋体" panose="02010600030101010101" pitchFamily="2" charset="-122"/>
              <a:ea typeface="宋体" panose="02010600030101010101" pitchFamily="2" charset="-122"/>
            </a:endParaRPr>
          </a:p>
        </p:txBody>
      </p:sp>
      <p:sp>
        <p:nvSpPr>
          <p:cNvPr id="2" name="文本框 1"/>
          <p:cNvSpPr txBox="1"/>
          <p:nvPr/>
        </p:nvSpPr>
        <p:spPr>
          <a:xfrm>
            <a:off x="594452" y="1038734"/>
            <a:ext cx="10511606" cy="1014730"/>
          </a:xfrm>
          <a:prstGeom prst="rect">
            <a:avLst/>
          </a:prstGeom>
          <a:noFill/>
        </p:spPr>
        <p:txBody>
          <a:bodyPr wrap="square" rtlCol="0">
            <a:spAutoFit/>
          </a:bodyPr>
          <a:lstStyle/>
          <a:p>
            <a:pPr indent="457200" fontAlgn="auto">
              <a:lnSpc>
                <a:spcPct val="150000"/>
              </a:lnSpc>
            </a:pPr>
            <a:r>
              <a:rPr lang="zh-CN" altLang="en-US" sz="2000" b="0" i="0" dirty="0">
                <a:effectLst/>
                <a:latin typeface="宋体" panose="02010600030101010101" pitchFamily="2" charset="-122"/>
                <a:ea typeface="宋体" panose="02010600030101010101" pitchFamily="2" charset="-122"/>
              </a:rPr>
              <a:t>联邦学习可以在保护隐私的前提下利用分布式用户数据，其工作方式是通过迭代下载模型、在客户端本地训练模型、上传模型并在服务器上进行模型聚合。</a:t>
            </a:r>
            <a:endParaRPr lang="zh-CN" altLang="en-US" sz="2000" b="0" i="0" dirty="0">
              <a:effectLst/>
              <a:latin typeface="宋体" panose="02010600030101010101" pitchFamily="2" charset="-122"/>
              <a:ea typeface="宋体" panose="02010600030101010101" pitchFamily="2" charset="-122"/>
            </a:endParaRPr>
          </a:p>
        </p:txBody>
      </p:sp>
      <p:sp>
        <p:nvSpPr>
          <p:cNvPr id="4" name="圆角矩形 23"/>
          <p:cNvSpPr/>
          <p:nvPr>
            <p:custDataLst>
              <p:tags r:id="rId2"/>
            </p:custDataLst>
          </p:nvPr>
        </p:nvSpPr>
        <p:spPr>
          <a:xfrm>
            <a:off x="660400" y="4345305"/>
            <a:ext cx="7037705" cy="1367790"/>
          </a:xfrm>
          <a:prstGeom prst="roundRect">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600" b="1" dirty="0">
              <a:solidFill>
                <a:schemeClr val="tx1"/>
              </a:solidFill>
            </a:endParaRPr>
          </a:p>
        </p:txBody>
      </p:sp>
      <p:sp>
        <p:nvSpPr>
          <p:cNvPr id="7" name="文本框 6"/>
          <p:cNvSpPr txBox="1"/>
          <p:nvPr>
            <p:custDataLst>
              <p:tags r:id="rId3"/>
            </p:custDataLst>
          </p:nvPr>
        </p:nvSpPr>
        <p:spPr>
          <a:xfrm>
            <a:off x="867410" y="4488180"/>
            <a:ext cx="6260465" cy="1294765"/>
          </a:xfrm>
          <a:prstGeom prst="rect">
            <a:avLst/>
          </a:prstGeom>
          <a:noFill/>
        </p:spPr>
        <p:txBody>
          <a:bodyPr wrap="square" rtlCol="0">
            <a:no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000" b="0" i="0" dirty="0">
                <a:solidFill>
                  <a:srgbClr val="C00000"/>
                </a:solidFill>
                <a:effectLst/>
                <a:latin typeface="宋体" panose="02010600030101010101" pitchFamily="2" charset="-122"/>
                <a:ea typeface="宋体" panose="02010600030101010101" pitchFamily="2" charset="-122"/>
              </a:rPr>
              <a:t>学习额外的个性化模型的方法</a:t>
            </a:r>
            <a:endParaRPr lang="en-US" altLang="zh-CN" sz="2000" b="0" i="0" dirty="0">
              <a:solidFill>
                <a:srgbClr val="C00000"/>
              </a:solidFill>
              <a:effectLst/>
              <a:latin typeface="宋体" panose="02010600030101010101" pitchFamily="2" charset="-122"/>
              <a:ea typeface="宋体" panose="02010600030101010101" pitchFamily="2" charset="-122"/>
            </a:endParaRPr>
          </a:p>
          <a:p>
            <a:pPr marL="57150" lvl="2" indent="-342900" defTabSz="0">
              <a:spcBef>
                <a:spcPct val="20000"/>
              </a:spcBef>
              <a:buClr>
                <a:schemeClr val="accent6">
                  <a:lumMod val="75000"/>
                </a:schemeClr>
              </a:buClr>
              <a:buSzPct val="110000"/>
              <a:buFont typeface="Arial" panose="020B0604020202020204" pitchFamily="34" charset="0"/>
              <a:buChar char="•"/>
            </a:pPr>
            <a:r>
              <a:rPr lang="zh-CN" altLang="en-US" sz="2000" b="0" i="0" dirty="0">
                <a:effectLst/>
                <a:latin typeface="宋体" panose="02010600030101010101" pitchFamily="2" charset="-122"/>
                <a:ea typeface="宋体" panose="02010600030101010101" pitchFamily="2" charset="-122"/>
              </a:rPr>
              <a:t>pFedMe（T Dinh，Tran和Nguyen，2020年）</a:t>
            </a:r>
            <a:endParaRPr lang="zh-CN" altLang="en-US" sz="2000" b="0" i="0" dirty="0">
              <a:effectLst/>
              <a:latin typeface="宋体" panose="02010600030101010101" pitchFamily="2" charset="-122"/>
              <a:ea typeface="宋体" panose="02010600030101010101" pitchFamily="2" charset="-122"/>
            </a:endParaRPr>
          </a:p>
          <a:p>
            <a:pPr marL="57150" lvl="2" indent="-342900" defTabSz="0">
              <a:spcBef>
                <a:spcPct val="20000"/>
              </a:spcBef>
              <a:buClr>
                <a:schemeClr val="accent6">
                  <a:lumMod val="75000"/>
                </a:schemeClr>
              </a:buClr>
              <a:buSzPct val="110000"/>
              <a:buFont typeface="Arial" panose="020B0604020202020204" pitchFamily="34" charset="0"/>
              <a:buChar char="•"/>
            </a:pPr>
            <a:r>
              <a:rPr lang="zh-CN" altLang="en-US" sz="2000" b="0" i="0" dirty="0">
                <a:effectLst/>
                <a:latin typeface="宋体" panose="02010600030101010101" pitchFamily="2" charset="-122"/>
                <a:ea typeface="宋体" panose="02010600030101010101" pitchFamily="2" charset="-122"/>
              </a:rPr>
              <a:t>Ditto（Li等人，2021年）</a:t>
            </a:r>
            <a:endParaRPr lang="zh-CN" altLang="en-US" sz="2000" b="0" i="0" dirty="0">
              <a:effectLst/>
              <a:latin typeface="宋体" panose="02010600030101010101" pitchFamily="2" charset="-122"/>
              <a:ea typeface="宋体" panose="02010600030101010101" pitchFamily="2" charset="-122"/>
            </a:endParaRPr>
          </a:p>
        </p:txBody>
      </p:sp>
      <p:sp>
        <p:nvSpPr>
          <p:cNvPr id="8" name="圆角矩形 23"/>
          <p:cNvSpPr/>
          <p:nvPr>
            <p:custDataLst>
              <p:tags r:id="rId4"/>
            </p:custDataLst>
          </p:nvPr>
        </p:nvSpPr>
        <p:spPr>
          <a:xfrm>
            <a:off x="9605645" y="3670935"/>
            <a:ext cx="2144395" cy="965200"/>
          </a:xfrm>
          <a:prstGeom prst="roundRect">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a:solidFill>
                  <a:schemeClr val="tx1"/>
                </a:solidFill>
                <a:effectLst/>
                <a:latin typeface="宋体" panose="02010600030101010101" pitchFamily="2" charset="-122"/>
                <a:ea typeface="宋体" panose="02010600030101010101" pitchFamily="2" charset="-122"/>
              </a:rPr>
              <a:t>全局模型初始化</a:t>
            </a:r>
            <a:endParaRPr lang="zh-CN" altLang="en-US" sz="2000" dirty="0">
              <a:solidFill>
                <a:schemeClr val="tx1"/>
              </a:solidFill>
              <a:effectLst/>
              <a:latin typeface="宋体" panose="02010600030101010101" pitchFamily="2" charset="-122"/>
              <a:ea typeface="宋体" panose="02010600030101010101" pitchFamily="2" charset="-122"/>
            </a:endParaRPr>
          </a:p>
        </p:txBody>
      </p:sp>
      <p:sp>
        <p:nvSpPr>
          <p:cNvPr id="13" name="燕尾形箭头 12"/>
          <p:cNvSpPr/>
          <p:nvPr/>
        </p:nvSpPr>
        <p:spPr>
          <a:xfrm>
            <a:off x="7902575" y="3775710"/>
            <a:ext cx="1499235" cy="859790"/>
          </a:xfrm>
          <a:prstGeom prst="notchedRightArrow">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solidFill>
                  <a:schemeClr val="tx1"/>
                </a:solidFill>
              </a:rPr>
              <a:t>共同点</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5" name="圆角矩形 23"/>
          <p:cNvSpPr/>
          <p:nvPr>
            <p:custDataLst>
              <p:tags r:id="rId2"/>
            </p:custDataLst>
          </p:nvPr>
        </p:nvSpPr>
        <p:spPr>
          <a:xfrm>
            <a:off x="594995" y="1668145"/>
            <a:ext cx="10511790" cy="4008755"/>
          </a:xfrm>
          <a:prstGeom prst="roundRect">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600" b="1" dirty="0">
              <a:solidFill>
                <a:schemeClr val="tx1"/>
              </a:solidFill>
            </a:endParaRPr>
          </a:p>
        </p:txBody>
      </p:sp>
      <p:sp>
        <p:nvSpPr>
          <p:cNvPr id="6" name="文本框 5"/>
          <p:cNvSpPr txBox="1"/>
          <p:nvPr>
            <p:custDataLst>
              <p:tags r:id="rId3"/>
            </p:custDataLst>
          </p:nvPr>
        </p:nvSpPr>
        <p:spPr>
          <a:xfrm>
            <a:off x="802005" y="1874520"/>
            <a:ext cx="10305415" cy="3689985"/>
          </a:xfrm>
          <a:prstGeom prst="rect">
            <a:avLst/>
          </a:prstGeom>
          <a:noFill/>
        </p:spPr>
        <p:txBody>
          <a:bodyPr wrap="square" rtlCol="0">
            <a:no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solidFill>
                  <a:srgbClr val="C00000"/>
                </a:solidFill>
                <a:effectLst/>
                <a:latin typeface="宋体" panose="02010600030101010101" pitchFamily="2" charset="-122"/>
                <a:ea typeface="宋体" panose="02010600030101010101" pitchFamily="2" charset="-122"/>
              </a:rPr>
              <a:t>学习具有个性化（本地）聚合的本地模型的方法</a:t>
            </a:r>
            <a:endParaRPr lang="zh-CN" altLang="en-US" sz="2000" b="0" i="0" dirty="0">
              <a:solidFill>
                <a:srgbClr val="C00000"/>
              </a:solidFill>
              <a:effectLst/>
              <a:latin typeface="宋体" panose="02010600030101010101" pitchFamily="2" charset="-122"/>
              <a:ea typeface="宋体" panose="02010600030101010101" pitchFamily="2" charset="-122"/>
            </a:endParaRPr>
          </a:p>
          <a:p>
            <a:pPr marL="57150" lvl="2" indent="-342900" defTabSz="0" fontAlgn="auto">
              <a:lnSpc>
                <a:spcPct val="150000"/>
              </a:lnSpc>
              <a:spcBef>
                <a:spcPts val="0"/>
              </a:spcBef>
              <a:buClr>
                <a:schemeClr val="accent6">
                  <a:lumMod val="75000"/>
                </a:schemeClr>
              </a:buClr>
              <a:buSzPct val="110000"/>
              <a:buFont typeface="Arial" panose="020B0604020202020204" pitchFamily="34" charset="0"/>
              <a:buChar char="•"/>
            </a:pPr>
            <a:r>
              <a:rPr lang="zh-CN" altLang="en-US" sz="2000" i="0" dirty="0">
                <a:effectLst/>
                <a:latin typeface="宋体" panose="02010600030101010101" pitchFamily="2" charset="-122"/>
                <a:ea typeface="宋体" panose="02010600030101010101" pitchFamily="2" charset="-122"/>
              </a:rPr>
              <a:t>FedAMP（Huang等人，2021年）</a:t>
            </a:r>
            <a:r>
              <a:rPr lang="en-US" altLang="zh-CN" sz="2000" i="0" dirty="0">
                <a:effectLst/>
                <a:latin typeface="宋体" panose="02010600030101010101" pitchFamily="2" charset="-122"/>
                <a:ea typeface="宋体" panose="02010600030101010101" pitchFamily="2" charset="-122"/>
              </a:rPr>
              <a:t>--引入注意力诱导函数和个性化聚合 			                                                       </a:t>
            </a:r>
            <a:endParaRPr lang="en-US" altLang="zh-CN" sz="2000" i="0" dirty="0">
              <a:effectLst/>
              <a:latin typeface="宋体" panose="02010600030101010101" pitchFamily="2" charset="-122"/>
              <a:ea typeface="宋体" panose="02010600030101010101" pitchFamily="2" charset="-122"/>
            </a:endParaRPr>
          </a:p>
          <a:p>
            <a:pPr marL="57150" lvl="2" indent="-342900" defTabSz="0" fontAlgn="auto">
              <a:lnSpc>
                <a:spcPct val="150000"/>
              </a:lnSpc>
              <a:spcBef>
                <a:spcPts val="0"/>
              </a:spcBef>
              <a:buClr>
                <a:schemeClr val="accent6">
                  <a:lumMod val="75000"/>
                </a:schemeClr>
              </a:buClr>
              <a:buSzPct val="110000"/>
              <a:buFont typeface="Arial" panose="020B0604020202020204" pitchFamily="34" charset="0"/>
              <a:buChar char="•"/>
            </a:pPr>
            <a:r>
              <a:rPr lang="zh-CN" altLang="en-US" sz="2000" b="0" i="0" dirty="0">
                <a:latin typeface="宋体" panose="02010600030101010101" pitchFamily="2" charset="-122"/>
                <a:ea typeface="宋体" panose="02010600030101010101" pitchFamily="2" charset="-122"/>
              </a:rPr>
              <a:t>FedPHP（Li等人，2021年）</a:t>
            </a:r>
            <a:r>
              <a:rPr lang="en-US" altLang="zh-CN" sz="2000" b="0" i="0" dirty="0">
                <a:latin typeface="宋体" panose="02010600030101010101" pitchFamily="2" charset="-122"/>
                <a:ea typeface="宋体" panose="02010600030101010101" pitchFamily="2" charset="-122"/>
              </a:rPr>
              <a:t>--基于规则的滑动平均和预定义的权重 </a:t>
            </a:r>
            <a:r>
              <a:rPr lang="en-US" altLang="zh-CN" sz="2000" dirty="0">
                <a:solidFill>
                  <a:schemeClr val="bg1"/>
                </a:solidFill>
                <a:effectLst/>
                <a:highlight>
                  <a:srgbClr val="FF0000"/>
                </a:highlight>
                <a:latin typeface="宋体" panose="02010600030101010101" pitchFamily="2" charset="-122"/>
                <a:ea typeface="宋体" panose="02010600030101010101" pitchFamily="2" charset="-122"/>
                <a:sym typeface="+mn-ea"/>
              </a:rPr>
              <a:t>不考虑本地目标</a:t>
            </a:r>
            <a:endParaRPr lang="en-US" altLang="zh-CN" sz="2000" b="0" i="0" dirty="0">
              <a:latin typeface="宋体" panose="02010600030101010101" pitchFamily="2" charset="-122"/>
              <a:ea typeface="宋体" panose="02010600030101010101" pitchFamily="2" charset="-122"/>
            </a:endParaRPr>
          </a:p>
          <a:p>
            <a:pPr marL="57150" lvl="2" indent="-342900" defTabSz="0" fontAlgn="auto">
              <a:lnSpc>
                <a:spcPct val="150000"/>
              </a:lnSpc>
              <a:spcBef>
                <a:spcPts val="0"/>
              </a:spcBef>
              <a:buClr>
                <a:schemeClr val="accent6">
                  <a:lumMod val="75000"/>
                </a:schemeClr>
              </a:buClr>
              <a:buSzPct val="110000"/>
              <a:buFont typeface="Arial" panose="020B0604020202020204" pitchFamily="34" charset="0"/>
              <a:buChar char="•"/>
            </a:pPr>
            <a:endParaRPr lang="en-US" altLang="zh-CN" sz="2000" b="0" i="0" dirty="0">
              <a:latin typeface="宋体" panose="02010600030101010101" pitchFamily="2" charset="-122"/>
              <a:ea typeface="宋体" panose="02010600030101010101" pitchFamily="2" charset="-122"/>
            </a:endParaRPr>
          </a:p>
          <a:p>
            <a:pPr marL="0" lvl="2" indent="-342900" defTabSz="0" fontAlgn="auto">
              <a:lnSpc>
                <a:spcPct val="150000"/>
              </a:lnSpc>
              <a:spcBef>
                <a:spcPts val="0"/>
              </a:spcBef>
              <a:buClr>
                <a:schemeClr val="accent6">
                  <a:lumMod val="75000"/>
                </a:schemeClr>
              </a:buClr>
              <a:buSzPct val="1100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sym typeface="+mn-ea"/>
              </a:rPr>
              <a:t>FedFomo（Zhang等人，2020年）</a:t>
            </a:r>
            <a:r>
              <a:rPr lang="en-US" altLang="zh-CN" sz="2000" dirty="0">
                <a:latin typeface="宋体" panose="02010600030101010101" pitchFamily="2" charset="-122"/>
                <a:ea typeface="宋体" panose="02010600030101010101" pitchFamily="2" charset="-122"/>
                <a:sym typeface="+mn-ea"/>
              </a:rPr>
              <a:t>--本地聚合其他客户端模型</a:t>
            </a:r>
            <a:r>
              <a:rPr lang="zh-CN" altLang="en-US" sz="2000" dirty="0">
                <a:latin typeface="宋体" panose="02010600030101010101" pitchFamily="2" charset="-122"/>
                <a:ea typeface="宋体" panose="02010600030101010101" pitchFamily="2" charset="-122"/>
                <a:sym typeface="+mn-ea"/>
              </a:rPr>
              <a:t>（近似聚合权重）</a:t>
            </a:r>
            <a:endParaRPr lang="en-US" altLang="zh-CN" sz="2000" dirty="0">
              <a:latin typeface="宋体" panose="02010600030101010101" pitchFamily="2" charset="-122"/>
              <a:ea typeface="宋体" panose="02010600030101010101" pitchFamily="2" charset="-122"/>
              <a:sym typeface="+mn-ea"/>
            </a:endParaRPr>
          </a:p>
          <a:p>
            <a:pPr marL="0" lvl="2" indent="-342900" defTabSz="0" fontAlgn="auto">
              <a:lnSpc>
                <a:spcPct val="150000"/>
              </a:lnSpc>
              <a:spcBef>
                <a:spcPts val="0"/>
              </a:spcBef>
              <a:buClr>
                <a:schemeClr val="accent6">
                  <a:lumMod val="75000"/>
                </a:schemeClr>
              </a:buClr>
              <a:buSzPct val="110000"/>
              <a:buFont typeface="Arial" panose="020B0604020202020204" pitchFamily="34" charset="0"/>
              <a:buChar char="•"/>
            </a:pPr>
            <a:r>
              <a:rPr lang="zh-CN" altLang="en-US" sz="2000" b="0" i="0" dirty="0">
                <a:latin typeface="宋体" panose="02010600030101010101" pitchFamily="2" charset="-122"/>
                <a:ea typeface="宋体" panose="02010600030101010101" pitchFamily="2" charset="-122"/>
              </a:rPr>
              <a:t>APPLE（Luo和Wu，2021年）</a:t>
            </a:r>
            <a:r>
              <a:rPr lang="en-US" altLang="zh-CN" sz="2000" b="0" i="0" dirty="0">
                <a:latin typeface="宋体" panose="02010600030101010101" pitchFamily="2" charset="-122"/>
                <a:ea typeface="宋体" panose="02010600030101010101" pitchFamily="2" charset="-122"/>
              </a:rPr>
              <a:t>--本地聚合客户端模型</a:t>
            </a:r>
            <a:r>
              <a:rPr lang="zh-CN" altLang="en-US" sz="2000" b="0" i="0" dirty="0">
                <a:latin typeface="宋体" panose="02010600030101010101" pitchFamily="2" charset="-122"/>
                <a:ea typeface="宋体" panose="02010600030101010101" pitchFamily="2" charset="-122"/>
              </a:rPr>
              <a:t>（学习权重）</a:t>
            </a:r>
            <a:r>
              <a:rPr lang="en-US" altLang="zh-CN" sz="2000" b="0" i="0" dirty="0">
                <a:solidFill>
                  <a:schemeClr val="bg1"/>
                </a:solidFill>
                <a:effectLst/>
                <a:highlight>
                  <a:srgbClr val="FF0000"/>
                </a:highlight>
                <a:latin typeface="宋体" panose="02010600030101010101" pitchFamily="2" charset="-122"/>
                <a:ea typeface="宋体" panose="02010600030101010101" pitchFamily="2" charset="-122"/>
              </a:rPr>
              <a:t>通信开销大、隐私问题</a:t>
            </a:r>
            <a:endParaRPr lang="zh-CN" altLang="en-US" sz="2000" b="0" i="0" dirty="0">
              <a:latin typeface="宋体" panose="02010600030101010101" pitchFamily="2" charset="-122"/>
              <a:ea typeface="宋体" panose="02010600030101010101" pitchFamily="2" charset="-122"/>
            </a:endParaRPr>
          </a:p>
          <a:p>
            <a:pPr marL="0" lvl="2" indent="-342900" defTabSz="0" fontAlgn="auto">
              <a:lnSpc>
                <a:spcPct val="150000"/>
              </a:lnSpc>
              <a:spcBef>
                <a:spcPts val="0"/>
              </a:spcBef>
              <a:buClr>
                <a:schemeClr val="accent6">
                  <a:lumMod val="75000"/>
                </a:schemeClr>
              </a:buClr>
              <a:buSzPct val="110000"/>
              <a:buFont typeface="Arial" panose="020B0604020202020204" pitchFamily="34" charset="0"/>
              <a:buChar char="•"/>
            </a:pPr>
            <a:endParaRPr lang="zh-CN" altLang="en-US" sz="2000" b="0" i="0" dirty="0">
              <a:latin typeface="宋体" panose="02010600030101010101" pitchFamily="2" charset="-122"/>
              <a:ea typeface="宋体" panose="02010600030101010101" pitchFamily="2" charset="-122"/>
            </a:endParaRPr>
          </a:p>
          <a:p>
            <a:pPr marL="0" lvl="2" indent="-342900" defTabSz="0" fontAlgn="auto">
              <a:lnSpc>
                <a:spcPct val="150000"/>
              </a:lnSpc>
              <a:spcBef>
                <a:spcPts val="0"/>
              </a:spcBef>
              <a:buClr>
                <a:schemeClr val="accent6">
                  <a:lumMod val="75000"/>
                </a:schemeClr>
              </a:buClr>
              <a:buSzPct val="110000"/>
              <a:buFont typeface="Arial" panose="020B0604020202020204" pitchFamily="34" charset="0"/>
              <a:buChar char="•"/>
            </a:pPr>
            <a:r>
              <a:rPr lang="en-US" altLang="zh-CN" sz="2000" b="0" i="0" dirty="0">
                <a:latin typeface="宋体" panose="02010600030101010101" pitchFamily="2" charset="-122"/>
                <a:ea typeface="宋体" panose="02010600030101010101" pitchFamily="2" charset="-122"/>
              </a:rPr>
              <a:t>PartialFed（Sun等人，2021）--局部学习聚合策略 </a:t>
            </a:r>
            <a:r>
              <a:rPr lang="en-US" altLang="zh-CN" sz="2000" b="0" i="0" dirty="0">
                <a:solidFill>
                  <a:schemeClr val="bg1"/>
                </a:solidFill>
                <a:effectLst/>
                <a:highlight>
                  <a:srgbClr val="FF0000"/>
                </a:highlight>
                <a:latin typeface="宋体" panose="02010600030101010101" pitchFamily="2" charset="-122"/>
                <a:ea typeface="宋体" panose="02010600030101010101" pitchFamily="2" charset="-122"/>
              </a:rPr>
              <a:t>局限性</a:t>
            </a:r>
            <a:endParaRPr lang="en-US" altLang="zh-CN" sz="2000" b="0" i="0" dirty="0">
              <a:latin typeface="宋体" panose="02010600030101010101" pitchFamily="2" charset="-122"/>
              <a:ea typeface="宋体" panose="02010600030101010101" pitchFamily="2" charset="-122"/>
            </a:endParaRPr>
          </a:p>
          <a:p>
            <a:pPr marL="0" lvl="2" indent="0" defTabSz="0">
              <a:spcBef>
                <a:spcPct val="20000"/>
              </a:spcBef>
              <a:buClr>
                <a:schemeClr val="accent6">
                  <a:lumMod val="75000"/>
                </a:schemeClr>
              </a:buClr>
              <a:buSzPct val="110000"/>
              <a:buFont typeface="Arial" panose="020B0604020202020204" pitchFamily="34" charset="0"/>
              <a:buNone/>
            </a:pPr>
            <a:endParaRPr lang="en-US" sz="2000" b="0" i="0" dirty="0">
              <a:latin typeface="宋体" panose="02010600030101010101" pitchFamily="2" charset="-122"/>
              <a:ea typeface="宋体" panose="02010600030101010101" pitchFamily="2" charset="-122"/>
            </a:endParaRPr>
          </a:p>
          <a:p>
            <a:pPr marL="0" lvl="2" indent="0" defTabSz="0">
              <a:spcBef>
                <a:spcPct val="20000"/>
              </a:spcBef>
              <a:buClr>
                <a:schemeClr val="accent6">
                  <a:lumMod val="75000"/>
                </a:schemeClr>
              </a:buClr>
              <a:buSzPct val="110000"/>
              <a:buFont typeface="Arial" panose="020B0604020202020204" pitchFamily="34" charset="0"/>
              <a:buNone/>
            </a:pPr>
            <a:endParaRPr lang="en-US" sz="2000" b="0" i="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768350" y="1818640"/>
            <a:ext cx="10749915" cy="4480560"/>
          </a:xfrm>
          <a:prstGeom prst="rect">
            <a:avLst/>
          </a:prstGeom>
          <a:noFill/>
        </p:spPr>
        <p:txBody>
          <a:bodyPr wrap="square" rtlCol="0">
            <a:noAutofit/>
          </a:bodyPr>
          <a:lstStyle/>
          <a:p>
            <a:pPr marL="57150" lvl="2" indent="-342900" defTabSz="0" fontAlgn="auto">
              <a:lnSpc>
                <a:spcPct val="150000"/>
              </a:lnSpc>
              <a:spcBef>
                <a:spcPts val="0"/>
              </a:spcBef>
              <a:buClr>
                <a:srgbClr val="70AD47">
                  <a:lumMod val="75000"/>
                </a:srgbClr>
              </a:buClr>
              <a:buSzPct val="110000"/>
              <a:buFont typeface="Wingdings" panose="05000000000000000000" pitchFamily="2" charset="2"/>
              <a:buChar char="Ø"/>
              <a:defRPr/>
            </a:pPr>
            <a:r>
              <a:rPr kumimoji="0" lang="en-US" altLang="zh-CN" sz="2000" b="0" i="0" u="none" strike="noStrike" cap="none" spc="0" normalizeH="0" baseline="0" dirty="0">
                <a:latin typeface="宋体" panose="02010600030101010101" pitchFamily="2" charset="-122"/>
                <a:ea typeface="宋体" panose="02010600030101010101" pitchFamily="2" charset="-122"/>
              </a:rPr>
              <a:t>提出了一种新颖的 pFL 方法 FedALA，它可以针对</a:t>
            </a:r>
            <a:r>
              <a:rPr kumimoji="0" lang="en-US" altLang="zh-CN" sz="2000" b="1" i="0" u="none" strike="noStrike" cap="none" spc="0" normalizeH="0" baseline="0" dirty="0">
                <a:latin typeface="宋体" panose="02010600030101010101" pitchFamily="2" charset="-122"/>
                <a:ea typeface="宋体" panose="02010600030101010101" pitchFamily="2" charset="-122"/>
              </a:rPr>
              <a:t>局部目标</a:t>
            </a:r>
            <a:r>
              <a:rPr kumimoji="0" lang="en-US" altLang="zh-CN" sz="2000" b="0" i="0" u="none" strike="noStrike" cap="none" spc="0" normalizeH="0" baseline="0" dirty="0">
                <a:latin typeface="宋体" panose="02010600030101010101" pitchFamily="2" charset="-122"/>
                <a:ea typeface="宋体" panose="02010600030101010101" pitchFamily="2" charset="-122"/>
              </a:rPr>
              <a:t>自适应地聚合全局模型和局部模型，以</a:t>
            </a:r>
            <a:r>
              <a:rPr kumimoji="0" lang="en-US" altLang="zh-CN" sz="2000" b="1" i="0" u="none" strike="noStrike" cap="none" spc="0" normalizeH="0" baseline="0" dirty="0">
                <a:latin typeface="宋体" panose="02010600030101010101" pitchFamily="2" charset="-122"/>
                <a:ea typeface="宋体" panose="02010600030101010101" pitchFamily="2" charset="-122"/>
              </a:rPr>
              <a:t>元素方式</a:t>
            </a:r>
            <a:r>
              <a:rPr kumimoji="0" lang="en-US" altLang="zh-CN" sz="2000" b="0" i="0" u="none" strike="noStrike" cap="none" spc="0" normalizeH="0" baseline="0" dirty="0">
                <a:latin typeface="宋体" panose="02010600030101010101" pitchFamily="2" charset="-122"/>
                <a:ea typeface="宋体" panose="02010600030101010101" pitchFamily="2" charset="-122"/>
              </a:rPr>
              <a:t>从全局模型中捕获所需的信息</a:t>
            </a:r>
            <a:r>
              <a:rPr kumimoji="0" lang="zh-CN" altLang="en-US" sz="2000" b="0" i="0" u="none" strike="noStrike" cap="none" spc="0" normalizeH="0" baseline="0" dirty="0">
                <a:latin typeface="宋体" panose="02010600030101010101" pitchFamily="2" charset="-122"/>
                <a:ea typeface="宋体" panose="02010600030101010101" pitchFamily="2" charset="-122"/>
              </a:rPr>
              <a:t>。</a:t>
            </a:r>
            <a:endParaRPr kumimoji="0" lang="en-US" altLang="zh-CN" sz="2000" b="0" i="0" u="none" strike="noStrike" cap="none" spc="0" normalizeH="0" baseline="0" dirty="0">
              <a:latin typeface="宋体" panose="02010600030101010101" pitchFamily="2" charset="-122"/>
              <a:ea typeface="宋体" panose="02010600030101010101" pitchFamily="2" charset="-122"/>
            </a:endParaRPr>
          </a:p>
          <a:p>
            <a:pPr marL="57150" lvl="2" indent="-342900" defTabSz="0" fontAlgn="auto">
              <a:lnSpc>
                <a:spcPct val="150000"/>
              </a:lnSpc>
              <a:spcBef>
                <a:spcPts val="0"/>
              </a:spcBef>
              <a:buClr>
                <a:srgbClr val="70AD47">
                  <a:lumMod val="75000"/>
                </a:srgbClr>
              </a:buClr>
              <a:buSzPct val="110000"/>
              <a:buFont typeface="Wingdings" panose="05000000000000000000" pitchFamily="2" charset="2"/>
              <a:buChar char="Ø"/>
              <a:defRPr/>
            </a:pPr>
            <a:endParaRPr kumimoji="0" lang="en-US" altLang="zh-CN" sz="2000" b="0" i="0" u="none" strike="noStrike" cap="none" spc="0" normalizeH="0" baseline="0" dirty="0">
              <a:latin typeface="宋体" panose="02010600030101010101" pitchFamily="2" charset="-122"/>
              <a:ea typeface="宋体" panose="02010600030101010101" pitchFamily="2" charset="-122"/>
            </a:endParaRPr>
          </a:p>
          <a:p>
            <a:pPr marL="57150" lvl="2" indent="-342900" defTabSz="0" fontAlgn="auto">
              <a:lnSpc>
                <a:spcPct val="150000"/>
              </a:lnSpc>
              <a:spcBef>
                <a:spcPts val="0"/>
              </a:spcBef>
              <a:buClr>
                <a:srgbClr val="70AD47">
                  <a:lumMod val="75000"/>
                </a:srgbClr>
              </a:buClr>
              <a:buSzPct val="110000"/>
              <a:buFont typeface="Wingdings" panose="05000000000000000000" pitchFamily="2" charset="2"/>
              <a:buChar char="Ø"/>
              <a:defRPr/>
            </a:pPr>
            <a:r>
              <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rPr>
              <a:t>凭经验证明了 FedALA 的有效性，它的测试精度比 11 种 SOTA 方法高出 3.27%，并且每次迭代中都</a:t>
            </a:r>
            <a:r>
              <a:rPr kumimoji="0" lang="zh-CN" altLang="en-US" sz="2000" b="1" i="0" u="none" strike="noStrike" cap="none" spc="0" normalizeH="0" baseline="0" dirty="0">
                <a:solidFill>
                  <a:prstClr val="black"/>
                </a:solidFill>
                <a:latin typeface="宋体" panose="02010600030101010101" pitchFamily="2" charset="-122"/>
                <a:ea typeface="宋体" panose="02010600030101010101" pitchFamily="2" charset="-122"/>
              </a:rPr>
              <a:t>没有额外的通信开销。</a:t>
            </a:r>
            <a:endPar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endParaRPr>
          </a:p>
          <a:p>
            <a:pPr marL="57150" lvl="2" indent="-342900" defTabSz="0" fontAlgn="auto">
              <a:lnSpc>
                <a:spcPct val="150000"/>
              </a:lnSpc>
              <a:spcBef>
                <a:spcPts val="0"/>
              </a:spcBef>
              <a:buClr>
                <a:srgbClr val="70AD47">
                  <a:lumMod val="75000"/>
                </a:srgbClr>
              </a:buClr>
              <a:buSzPct val="110000"/>
              <a:buFont typeface="Wingdings" panose="05000000000000000000" pitchFamily="2" charset="2"/>
              <a:buChar char="Ø"/>
              <a:defRPr/>
            </a:pPr>
            <a:endPar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endParaRPr>
          </a:p>
          <a:p>
            <a:pPr marL="57150" lvl="2" indent="-342900" defTabSz="0" fontAlgn="auto">
              <a:lnSpc>
                <a:spcPct val="150000"/>
              </a:lnSpc>
              <a:spcBef>
                <a:spcPts val="0"/>
              </a:spcBef>
              <a:buClr>
                <a:srgbClr val="70AD47">
                  <a:lumMod val="75000"/>
                </a:srgbClr>
              </a:buClr>
              <a:buSzPct val="110000"/>
              <a:buFont typeface="Wingdings" panose="05000000000000000000" pitchFamily="2" charset="2"/>
              <a:buChar char="Ø"/>
              <a:defRPr/>
            </a:pPr>
            <a:r>
              <a:rPr kumimoji="0" lang="en-US" altLang="zh-CN" sz="2000" b="0" i="0" u="none" strike="noStrike" cap="none" spc="0" normalizeH="0" baseline="0" dirty="0">
                <a:latin typeface="宋体" panose="02010600030101010101" pitchFamily="2" charset="-122"/>
                <a:ea typeface="宋体" panose="02010600030101010101" pitchFamily="2" charset="-122"/>
              </a:rPr>
              <a:t>由于对 FL 流程的微小修改，FedALA 中的 ALA 模块可以</a:t>
            </a:r>
            <a:r>
              <a:rPr kumimoji="0" lang="en-US" altLang="zh-CN" sz="2000" b="1" i="0" u="none" strike="noStrike" cap="none" spc="0" normalizeH="0" baseline="0" dirty="0">
                <a:latin typeface="宋体" panose="02010600030101010101" pitchFamily="2" charset="-122"/>
                <a:ea typeface="宋体" panose="02010600030101010101" pitchFamily="2" charset="-122"/>
              </a:rPr>
              <a:t>直接应用于现有的 FL 方法</a:t>
            </a:r>
            <a:r>
              <a:rPr kumimoji="0" lang="en-US" altLang="zh-CN" sz="2000" b="0" i="0" u="none" strike="noStrike" cap="none" spc="0" normalizeH="0" baseline="0" dirty="0">
                <a:latin typeface="宋体" panose="02010600030101010101" pitchFamily="2" charset="-122"/>
                <a:ea typeface="宋体" panose="02010600030101010101" pitchFamily="2" charset="-122"/>
              </a:rPr>
              <a:t>，使其在 Cifar100 上的测试精度提高高达 24.19%。</a:t>
            </a:r>
            <a:endPar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endParaRPr>
          </a:p>
          <a:p>
            <a:pPr marL="57150" lvl="2" indent="-342900" defTabSz="0" fontAlgn="auto">
              <a:lnSpc>
                <a:spcPct val="150000"/>
              </a:lnSpc>
              <a:spcBef>
                <a:spcPts val="0"/>
              </a:spcBef>
              <a:buClr>
                <a:srgbClr val="70AD47">
                  <a:lumMod val="75000"/>
                </a:srgbClr>
              </a:buClr>
              <a:buSzPct val="110000"/>
              <a:buFont typeface="Wingdings" panose="05000000000000000000" pitchFamily="2" charset="2"/>
              <a:buChar char="Ø"/>
              <a:defRPr/>
            </a:pPr>
            <a:endParaRPr kumimoji="1" lang="zh-CN" altLang="en-US" dirty="0"/>
          </a:p>
        </p:txBody>
      </p:sp>
      <p:grpSp>
        <p:nvGrpSpPr>
          <p:cNvPr id="25" name="组合 24"/>
          <p:cNvGrpSpPr/>
          <p:nvPr/>
        </p:nvGrpSpPr>
        <p:grpSpPr>
          <a:xfrm>
            <a:off x="660400" y="1093382"/>
            <a:ext cx="608466" cy="608466"/>
            <a:chOff x="3785688" y="5868541"/>
            <a:chExt cx="608466" cy="608466"/>
          </a:xfrm>
        </p:grpSpPr>
        <p:sp>
          <p:nvSpPr>
            <p:cNvPr id="26" name="任意多边形: 形状 106"/>
            <p:cNvSpPr/>
            <p:nvPr/>
          </p:nvSpPr>
          <p:spPr>
            <a:xfrm>
              <a:off x="4000577" y="5868541"/>
              <a:ext cx="393577" cy="392807"/>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7" name="任意多边形: 形状 107"/>
            <p:cNvSpPr/>
            <p:nvPr/>
          </p:nvSpPr>
          <p:spPr>
            <a:xfrm>
              <a:off x="3785688" y="5891647"/>
              <a:ext cx="585360" cy="58536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8" name="任意多边形: 形状 108"/>
            <p:cNvSpPr/>
            <p:nvPr/>
          </p:nvSpPr>
          <p:spPr>
            <a:xfrm>
              <a:off x="3893517" y="5999477"/>
              <a:ext cx="369701" cy="369701"/>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5" name="文本框 4"/>
          <p:cNvSpPr txBox="1"/>
          <p:nvPr/>
        </p:nvSpPr>
        <p:spPr>
          <a:xfrm>
            <a:off x="1442720" y="1200150"/>
            <a:ext cx="1905000" cy="398780"/>
          </a:xfrm>
          <a:prstGeom prst="rect">
            <a:avLst/>
          </a:prstGeom>
          <a:noFill/>
        </p:spPr>
        <p:txBody>
          <a:bodyPr wrap="square" rtlCol="0">
            <a:spAutoFit/>
          </a:bodyPr>
          <a:lstStyle/>
          <a:p>
            <a:r>
              <a:rPr lang="zh-CN" altLang="en-US" sz="2000" dirty="0">
                <a:effectLst/>
                <a:latin typeface="宋体" panose="02010600030101010101" pitchFamily="2" charset="-122"/>
                <a:ea typeface="宋体" panose="02010600030101010101" pitchFamily="2" charset="-122"/>
              </a:rPr>
              <a:t>Contributions</a:t>
            </a:r>
            <a:endParaRPr lang="zh-CN" altLang="en-US" sz="2000" dirty="0">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143375" y="2289175"/>
            <a:ext cx="4064000" cy="368300"/>
          </a:xfrm>
          <a:prstGeom prst="rect">
            <a:avLst/>
          </a:prstGeom>
          <a:noFill/>
        </p:spPr>
        <p:txBody>
          <a:bodyPr wrap="square" rtlCol="0">
            <a:spAutoFit/>
          </a:bodyPr>
          <a:lstStyle/>
          <a:p>
            <a:endParaRPr lang="zh-CN" altLang="en-US"/>
          </a:p>
        </p:txBody>
      </p:sp>
      <p:grpSp>
        <p:nvGrpSpPr>
          <p:cNvPr id="25" name="组合 24"/>
          <p:cNvGrpSpPr/>
          <p:nvPr/>
        </p:nvGrpSpPr>
        <p:grpSpPr>
          <a:xfrm>
            <a:off x="1160780" y="1462952"/>
            <a:ext cx="608466" cy="608466"/>
            <a:chOff x="3785688" y="5868541"/>
            <a:chExt cx="608466" cy="608466"/>
          </a:xfrm>
        </p:grpSpPr>
        <p:sp>
          <p:nvSpPr>
            <p:cNvPr id="26" name="任意多边形: 形状 106"/>
            <p:cNvSpPr/>
            <p:nvPr>
              <p:custDataLst>
                <p:tags r:id="rId2"/>
              </p:custDataLst>
            </p:nvPr>
          </p:nvSpPr>
          <p:spPr>
            <a:xfrm>
              <a:off x="4000577" y="5868541"/>
              <a:ext cx="393577" cy="392807"/>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7" name="任意多边形: 形状 107"/>
            <p:cNvSpPr/>
            <p:nvPr>
              <p:custDataLst>
                <p:tags r:id="rId3"/>
              </p:custDataLst>
            </p:nvPr>
          </p:nvSpPr>
          <p:spPr>
            <a:xfrm>
              <a:off x="3785688" y="5891647"/>
              <a:ext cx="585360" cy="58536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8" name="任意多边形: 形状 108"/>
            <p:cNvSpPr/>
            <p:nvPr>
              <p:custDataLst>
                <p:tags r:id="rId4"/>
              </p:custDataLst>
            </p:nvPr>
          </p:nvSpPr>
          <p:spPr>
            <a:xfrm>
              <a:off x="3893517" y="5999477"/>
              <a:ext cx="369701" cy="369701"/>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5" name="文本框 4"/>
          <p:cNvSpPr txBox="1"/>
          <p:nvPr>
            <p:custDataLst>
              <p:tags r:id="rId5"/>
            </p:custDataLst>
          </p:nvPr>
        </p:nvSpPr>
        <p:spPr>
          <a:xfrm>
            <a:off x="1878330" y="1595120"/>
            <a:ext cx="2512695" cy="398780"/>
          </a:xfrm>
          <a:prstGeom prst="rect">
            <a:avLst/>
          </a:prstGeom>
          <a:noFill/>
        </p:spPr>
        <p:txBody>
          <a:bodyPr wrap="square" rtlCol="0">
            <a:spAutoFit/>
          </a:bodyPr>
          <a:lstStyle/>
          <a:p>
            <a:r>
              <a:rPr lang="zh-CN" altLang="en-US" sz="2000" dirty="0">
                <a:effectLst/>
                <a:latin typeface="宋体" panose="02010600030101010101" pitchFamily="2" charset="-122"/>
                <a:ea typeface="宋体" panose="02010600030101010101" pitchFamily="2" charset="-122"/>
              </a:rPr>
              <a:t>Problem Statement</a:t>
            </a:r>
            <a:endParaRPr lang="zh-CN" altLang="en-US" sz="2000"/>
          </a:p>
        </p:txBody>
      </p:sp>
      <mc:AlternateContent xmlns:mc="http://schemas.openxmlformats.org/markup-compatibility/2006">
        <mc:Choice xmlns:a14="http://schemas.microsoft.com/office/drawing/2010/main" Requires="a14">
          <p:sp>
            <p:nvSpPr>
              <p:cNvPr id="9" name="文本框 8"/>
              <p:cNvSpPr txBox="1"/>
              <p:nvPr/>
            </p:nvSpPr>
            <p:spPr>
              <a:xfrm>
                <a:off x="1609725" y="2289175"/>
                <a:ext cx="9517380" cy="3347085"/>
              </a:xfrm>
              <a:prstGeom prst="rect">
                <a:avLst/>
              </a:prstGeom>
              <a:noFill/>
            </p:spPr>
            <p:txBody>
              <a:bodyPr wrap="square" rtlCol="0" anchor="t">
                <a:no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假设</a:t>
                </a:r>
                <a14:m>
                  <m:oMath xmlns:m="http://schemas.openxmlformats.org/officeDocument/2006/math">
                    <m:r>
                      <a:rPr lang="en-US" altLang="zh-CN" sz="2000" i="1">
                        <a:latin typeface="Cambria Math" panose="02040503050406030204" pitchFamily="18" charset="0"/>
                        <a:ea typeface="宋体" panose="02010600030101010101" pitchFamily="2" charset="-122"/>
                        <a:cs typeface="Cambria Math" panose="02040503050406030204" pitchFamily="18" charset="0"/>
                      </a:rPr>
                      <m:t>𝑁</m:t>
                    </m:r>
                  </m:oMath>
                </a14:m>
                <a:r>
                  <a:rPr lang="zh-CN" altLang="en-US" sz="2000">
                    <a:latin typeface="宋体" panose="02010600030101010101" pitchFamily="2" charset="-122"/>
                    <a:ea typeface="宋体" panose="02010600030101010101" pitchFamily="2" charset="-122"/>
                    <a:cs typeface="宋体" panose="02010600030101010101" pitchFamily="2" charset="-122"/>
                  </a:rPr>
                  <a:t>个客户端，</a:t>
                </a:r>
                <a:r>
                  <a:rPr lang="en-US" altLang="zh-CN" sz="2000">
                    <a:latin typeface="宋体" panose="02010600030101010101" pitchFamily="2" charset="-122"/>
                    <a:ea typeface="宋体" panose="02010600030101010101" pitchFamily="2" charset="-122"/>
                    <a:cs typeface="宋体" panose="02010600030101010101" pitchFamily="2" charset="-122"/>
                  </a:rPr>
                  <a:t>私人训练数据</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Cambria Math" panose="02040503050406030204" pitchFamily="18" charset="0"/>
                          </a:rPr>
                          <m:t>𝐷</m:t>
                        </m:r>
                      </m:e>
                      <m:sub>
                        <m:r>
                          <a:rPr lang="en-US" altLang="zh-CN" sz="2000" i="1">
                            <a:latin typeface="Cambria Math" panose="02040503050406030204" pitchFamily="18" charset="0"/>
                            <a:ea typeface="MS Mincho" charset="0"/>
                            <a:cs typeface="Cambria Math" panose="02040503050406030204" pitchFamily="18" charset="0"/>
                          </a:rPr>
                          <m:t>1</m:t>
                        </m:r>
                      </m:sub>
                    </m:sSub>
                    <m:r>
                      <a:rPr lang="en-US" altLang="zh-CN" sz="2000" i="1">
                        <a:latin typeface="Cambria Math" panose="02040503050406030204" pitchFamily="18" charset="0"/>
                        <a:ea typeface="MS Mincho" charset="0"/>
                        <a:cs typeface="Cambria Math" panose="02040503050406030204" pitchFamily="18" charset="0"/>
                      </a:rPr>
                      <m:t>,....,</m:t>
                    </m:r>
                    <m:sSub>
                      <m:sSubPr>
                        <m:ctrlPr>
                          <a:rPr lang="en-US" altLang="zh-CN" sz="2000"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Cambria Math" panose="02040503050406030204" pitchFamily="18" charset="0"/>
                          </a:rPr>
                          <m:t>𝐷</m:t>
                        </m:r>
                      </m:e>
                      <m:sub>
                        <m:r>
                          <a:rPr lang="en-US" altLang="zh-CN" sz="2000" i="1">
                            <a:latin typeface="Cambria Math" panose="02040503050406030204" pitchFamily="18" charset="0"/>
                            <a:ea typeface="宋体" panose="02010600030101010101" pitchFamily="2" charset="-122"/>
                            <a:cs typeface="Cambria Math" panose="02040503050406030204" pitchFamily="18" charset="0"/>
                          </a:rPr>
                          <m:t>𝑁</m:t>
                        </m:r>
                      </m:sub>
                    </m:sSub>
                    <m:r>
                      <a:rPr lang="en-US" altLang="zh-CN" sz="2000" i="1">
                        <a:latin typeface="Cambria Math" panose="02040503050406030204" pitchFamily="18" charset="0"/>
                        <a:ea typeface="MS Mincho" charset="0"/>
                        <a:cs typeface="Cambria Math" panose="02040503050406030204" pitchFamily="18" charset="0"/>
                      </a:rPr>
                      <m:t>  </m:t>
                    </m:r>
                  </m:oMath>
                </a14:m>
                <a:r>
                  <a:rPr lang="zh-CN" altLang="en-US" sz="2000">
                    <a:latin typeface="Cambria Math" panose="02040503050406030204" pitchFamily="18" charset="0"/>
                    <a:ea typeface="MS Mincho" charset="0"/>
                    <a:cs typeface="Cambria Math" panose="02040503050406030204" pitchFamily="18" charset="0"/>
                  </a:rPr>
                  <a:t>数据集异构（</a:t>
                </a:r>
                <a:r>
                  <a:rPr lang="en-US" altLang="zh-CN" sz="2000">
                    <a:latin typeface="宋体" panose="02010600030101010101" pitchFamily="2" charset="-122"/>
                    <a:ea typeface="宋体" panose="02010600030101010101" pitchFamily="2" charset="-122"/>
                    <a:cs typeface="宋体" panose="02010600030101010101" pitchFamily="2" charset="-122"/>
                  </a:rPr>
                  <a:t>非独立同分布</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不平衡</a:t>
                </a:r>
                <a:r>
                  <a:rPr lang="zh-CN" altLang="en-US" sz="2000">
                    <a:latin typeface="宋体" panose="02010600030101010101" pitchFamily="2" charset="-122"/>
                    <a:ea typeface="宋体" panose="02010600030101010101" pitchFamily="2" charset="-122"/>
                    <a:cs typeface="宋体" panose="02010600030101010101" pitchFamily="2" charset="-122"/>
                  </a:rPr>
                  <a:t>、不同大小）</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2000">
                    <a:latin typeface="宋体" panose="02010600030101010101" pitchFamily="2" charset="-122"/>
                    <a:ea typeface="宋体" panose="02010600030101010101" pitchFamily="2" charset="-122"/>
                    <a:cs typeface="宋体" panose="02010600030101010101" pitchFamily="2" charset="-122"/>
                  </a:rPr>
                  <a:t>目标：最小化全局目标并获得合理的本地模型</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Cambria Math" panose="02040503050406030204" pitchFamily="18" charset="0"/>
                          </a:rPr>
                        </m:ctrlPr>
                      </m:sSubPr>
                      <m:e>
                        <m:acc>
                          <m:accPr>
                            <m:ctrlPr>
                              <a:rPr lang="en-US" altLang="zh-CN" sz="2000" i="1">
                                <a:latin typeface="Cambria Math" panose="02040503050406030204" pitchFamily="18" charset="0"/>
                                <a:ea typeface="宋体" panose="02010600030101010101" pitchFamily="2" charset="-122"/>
                                <a:cs typeface="Cambria Math" panose="02040503050406030204" pitchFamily="18" charset="0"/>
                              </a:rPr>
                            </m:ctrlPr>
                          </m:accPr>
                          <m:e>
                            <m:r>
                              <a:rPr lang="en-US" altLang="zh-CN" sz="2000" i="1">
                                <a:latin typeface="Cambria Math" panose="02040503050406030204" pitchFamily="18" charset="0"/>
                                <a:ea typeface="宋体" panose="02010600030101010101" pitchFamily="2" charset="-122"/>
                                <a:cs typeface="Cambria Math" panose="02040503050406030204" pitchFamily="18" charset="0"/>
                              </a:rPr>
                              <m:t>𝛩</m:t>
                            </m:r>
                          </m:e>
                        </m:acc>
                      </m:e>
                      <m:sub>
                        <m:r>
                          <a:rPr lang="en-US" altLang="zh-CN" sz="2000" i="1">
                            <a:latin typeface="Cambria Math" panose="02040503050406030204" pitchFamily="18" charset="0"/>
                            <a:ea typeface="MS Mincho" charset="0"/>
                            <a:cs typeface="Cambria Math" panose="02040503050406030204" pitchFamily="18" charset="0"/>
                          </a:rPr>
                          <m:t>1</m:t>
                        </m:r>
                      </m:sub>
                    </m:sSub>
                    <m:r>
                      <a:rPr lang="en-US" altLang="zh-CN" sz="2000" i="1">
                        <a:latin typeface="Cambria Math" panose="02040503050406030204" pitchFamily="18" charset="0"/>
                        <a:ea typeface="MS Mincho" charset="0"/>
                        <a:cs typeface="Cambria Math" panose="02040503050406030204" pitchFamily="18" charset="0"/>
                      </a:rPr>
                      <m:t>,....,</m:t>
                    </m:r>
                    <m:sSub>
                      <m:sSubPr>
                        <m:ctrlPr>
                          <a:rPr lang="en-US" altLang="zh-CN" sz="2000" i="1">
                            <a:latin typeface="Cambria Math" panose="02040503050406030204" pitchFamily="18" charset="0"/>
                            <a:ea typeface="宋体" panose="02010600030101010101" pitchFamily="2" charset="-122"/>
                            <a:cs typeface="Cambria Math" panose="02040503050406030204" pitchFamily="18" charset="0"/>
                          </a:rPr>
                        </m:ctrlPr>
                      </m:sSubPr>
                      <m:e>
                        <m:acc>
                          <m:accPr>
                            <m:ctrlPr>
                              <a:rPr lang="en-US" altLang="zh-CN" sz="2000" i="1">
                                <a:latin typeface="Cambria Math" panose="02040503050406030204" pitchFamily="18" charset="0"/>
                                <a:ea typeface="宋体" panose="02010600030101010101" pitchFamily="2" charset="-122"/>
                                <a:cs typeface="Cambria Math" panose="02040503050406030204" pitchFamily="18" charset="0"/>
                              </a:rPr>
                            </m:ctrlPr>
                          </m:accPr>
                          <m:e>
                            <m:r>
                              <a:rPr lang="en-US" altLang="zh-CN" sz="2000" i="1">
                                <a:latin typeface="Cambria Math" panose="02040503050406030204" pitchFamily="18" charset="0"/>
                                <a:ea typeface="宋体" panose="02010600030101010101" pitchFamily="2" charset="-122"/>
                                <a:cs typeface="Cambria Math" panose="02040503050406030204" pitchFamily="18" charset="0"/>
                              </a:rPr>
                              <m:t>𝛩</m:t>
                            </m:r>
                          </m:e>
                        </m:acc>
                      </m:e>
                      <m:sub>
                        <m:r>
                          <a:rPr lang="en-US" altLang="zh-CN" sz="2000">
                            <a:latin typeface="Cambria Math" panose="02040503050406030204" pitchFamily="18" charset="0"/>
                            <a:ea typeface="宋体" panose="02010600030101010101" pitchFamily="2" charset="-122"/>
                            <a:cs typeface="Cambria Math" panose="02040503050406030204" pitchFamily="18" charset="0"/>
                          </a:rPr>
                          <m:t>𝑁</m:t>
                        </m:r>
                      </m:sub>
                    </m:sSub>
                  </m:oMath>
                </a14:m>
                <a:endParaRPr lang="en-US" altLang="zh-CN" sz="2000">
                  <a:latin typeface="Cambria Math" panose="02040503050406030204" pitchFamily="18" charset="0"/>
                  <a:ea typeface="宋体" panose="02010600030101010101" pitchFamily="2" charset="-122"/>
                  <a:cs typeface="Cambria Math" panose="02040503050406030204" pitchFamily="18" charset="0"/>
                </a:endParaRPr>
              </a:p>
              <a:p>
                <a:pPr algn="l">
                  <a:buClrTx/>
                  <a:buSzTx/>
                  <a:buFontTx/>
                </a:pPr>
                <a:endParaRPr lang="en-US" altLang="zh-CN" sz="2000">
                  <a:latin typeface="Cambria Math" panose="02040503050406030204" pitchFamily="18" charset="0"/>
                  <a:ea typeface="宋体" panose="02010600030101010101" pitchFamily="2" charset="-122"/>
                  <a:cs typeface="Cambria Math" panose="02040503050406030204" pitchFamily="18" charset="0"/>
                </a:endParaRPr>
              </a:p>
              <a:p>
                <a:pPr algn="l">
                  <a:buClrTx/>
                  <a:buSzTx/>
                  <a:buFontTx/>
                </a:pPr>
                <a:endParaRPr lang="en-US" altLang="zh-CN" sz="2000">
                  <a:latin typeface="Cambria Math" panose="02040503050406030204" pitchFamily="18" charset="0"/>
                  <a:ea typeface="宋体" panose="02010600030101010101" pitchFamily="2" charset="-122"/>
                  <a:cs typeface="Cambria Math" panose="02040503050406030204" pitchFamily="18" charset="0"/>
                </a:endParaRPr>
              </a:p>
              <a:p>
                <a:pPr algn="l">
                  <a:buClrTx/>
                  <a:buSzTx/>
                  <a:buFontTx/>
                </a:pPr>
                <a:endParaRPr lang="en-US" altLang="zh-CN" sz="2000">
                  <a:latin typeface="Cambria Math" panose="02040503050406030204" pitchFamily="18" charset="0"/>
                  <a:ea typeface="宋体" panose="02010600030101010101" pitchFamily="2" charset="-122"/>
                  <a:cs typeface="Cambria Math" panose="02040503050406030204" pitchFamily="18" charset="0"/>
                </a:endParaRPr>
              </a:p>
              <a:p>
                <a:pPr algn="l">
                  <a:buClrTx/>
                  <a:buSzTx/>
                  <a:buFontTx/>
                </a:pPr>
                <a:endParaRPr lang="en-US" altLang="zh-CN" sz="2000">
                  <a:latin typeface="Cambria Math" panose="02040503050406030204" pitchFamily="18" charset="0"/>
                  <a:ea typeface="宋体" panose="02010600030101010101" pitchFamily="2" charset="-122"/>
                  <a:cs typeface="Cambria Math" panose="02040503050406030204" pitchFamily="18" charset="0"/>
                </a:endParaRPr>
              </a:p>
              <a:p>
                <a:pPr algn="l">
                  <a:buClrTx/>
                  <a:buSzTx/>
                  <a:buFontTx/>
                </a:pPr>
                <a:endParaRPr lang="en-US" altLang="zh-CN" sz="2000">
                  <a:latin typeface="Cambria Math" panose="02040503050406030204" pitchFamily="18" charset="0"/>
                  <a:ea typeface="宋体" panose="02010600030101010101" pitchFamily="2" charset="-122"/>
                  <a:cs typeface="Cambria Math" panose="02040503050406030204" pitchFamily="18" charset="0"/>
                </a:endParaRPr>
              </a:p>
              <a:p>
                <a:pPr algn="l">
                  <a:buClrTx/>
                  <a:buSzTx/>
                  <a:buFontTx/>
                </a:pPr>
                <a:r>
                  <a:rPr lang="zh-CN" altLang="en-US" sz="2000">
                    <a:latin typeface="宋体" panose="02010600030101010101" pitchFamily="2" charset="-122"/>
                    <a:ea typeface="宋体" panose="02010600030101010101" pitchFamily="2" charset="-122"/>
                    <a:cs typeface="宋体" panose="02010600030101010101" pitchFamily="2" charset="-122"/>
                  </a:rPr>
                  <a:t>其中</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   </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l">
                  <a:buClrTx/>
                  <a:buSzTx/>
                  <a:buFontTx/>
                </a:pPr>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1609725" y="2289175"/>
                <a:ext cx="9517380" cy="3347085"/>
              </a:xfrm>
              <a:prstGeom prst="rect">
                <a:avLst/>
              </a:prstGeom>
              <a:blipFill rotWithShape="1">
                <a:blip r:embed="rId6"/>
                <a:stretch>
                  <a:fillRect b="-9087"/>
                </a:stretch>
              </a:blipFill>
            </p:spPr>
            <p:txBody>
              <a:bodyPr/>
              <a:lstStyle/>
              <a:p>
                <a:r>
                  <a:rPr lang="zh-CN" altLang="en-US">
                    <a:noFill/>
                  </a:rPr>
                  <a:t> </a:t>
                </a:r>
              </a:p>
            </p:txBody>
          </p:sp>
        </mc:Fallback>
      </mc:AlternateContent>
      <p:pic>
        <p:nvPicPr>
          <p:cNvPr id="3" name="图片 2"/>
          <p:cNvPicPr>
            <a:picLocks noChangeAspect="1"/>
          </p:cNvPicPr>
          <p:nvPr>
            <p:custDataLst>
              <p:tags r:id="rId7"/>
            </p:custDataLst>
          </p:nvPr>
        </p:nvPicPr>
        <p:blipFill>
          <a:blip r:embed="rId8">
            <a:clrChange>
              <a:clrFrom>
                <a:srgbClr val="FFFFFF">
                  <a:alpha val="100000"/>
                </a:srgbClr>
              </a:clrFrom>
              <a:clrTo>
                <a:srgbClr val="FFFFFF">
                  <a:alpha val="100000"/>
                  <a:alpha val="0"/>
                </a:srgbClr>
              </a:clrTo>
            </a:clrChange>
          </a:blip>
          <a:stretch>
            <a:fillRect/>
          </a:stretch>
        </p:blipFill>
        <p:spPr>
          <a:xfrm>
            <a:off x="2380615" y="4047490"/>
            <a:ext cx="4391025" cy="619125"/>
          </a:xfrm>
          <a:prstGeom prst="rect">
            <a:avLst/>
          </a:prstGeom>
        </p:spPr>
      </p:pic>
      <p:pic>
        <p:nvPicPr>
          <p:cNvPr id="4" name="图片 3"/>
          <p:cNvPicPr>
            <a:picLocks noChangeAspect="1"/>
          </p:cNvPicPr>
          <p:nvPr>
            <p:custDataLst>
              <p:tags r:id="rId9"/>
            </p:custDataLst>
          </p:nvPr>
        </p:nvPicPr>
        <p:blipFill>
          <a:blip r:embed="rId10"/>
          <a:srcRect b="10303"/>
          <a:stretch>
            <a:fillRect/>
          </a:stretch>
        </p:blipFill>
        <p:spPr>
          <a:xfrm>
            <a:off x="2397125" y="4997450"/>
            <a:ext cx="3200400" cy="375920"/>
          </a:xfrm>
          <a:prstGeom prst="rect">
            <a:avLst/>
          </a:prstGeom>
        </p:spPr>
      </p:pic>
      <p:graphicFrame>
        <p:nvGraphicFramePr>
          <p:cNvPr id="8" name="对象 7"/>
          <p:cNvGraphicFramePr>
            <a:graphicFrameLocks noChangeAspect="1"/>
          </p:cNvGraphicFramePr>
          <p:nvPr/>
        </p:nvGraphicFramePr>
        <p:xfrm>
          <a:off x="6009005" y="4997291"/>
          <a:ext cx="1633220" cy="452120"/>
        </p:xfrm>
        <a:graphic>
          <a:graphicData uri="http://schemas.openxmlformats.org/presentationml/2006/ole">
            <mc:AlternateContent xmlns:mc="http://schemas.openxmlformats.org/markup-compatibility/2006">
              <mc:Choice xmlns:v="urn:schemas-microsoft-com:vml" Requires="v">
                <p:oleObj spid="_x0000_s10" name="Equation" r:id="rId11" imgW="1054100" imgH="292100" progId="Equation.DSMT4">
                  <p:embed/>
                </p:oleObj>
              </mc:Choice>
              <mc:Fallback>
                <p:oleObj name="Equation" r:id="rId11" imgW="1054100" imgH="292100" progId="Equation.DSMT4">
                  <p:embed/>
                  <p:pic>
                    <p:nvPicPr>
                      <p:cNvPr id="0" name="图片 9"/>
                      <p:cNvPicPr/>
                      <p:nvPr/>
                    </p:nvPicPr>
                    <p:blipFill>
                      <a:blip r:embed="rId12"/>
                      <a:stretch>
                        <a:fillRect/>
                      </a:stretch>
                    </p:blipFill>
                    <p:spPr>
                      <a:xfrm>
                        <a:off x="6009005" y="4997291"/>
                        <a:ext cx="1633220" cy="452120"/>
                      </a:xfrm>
                      <a:prstGeom prst="rect">
                        <a:avLst/>
                      </a:prstGeom>
                    </p:spPr>
                  </p:pic>
                </p:oleObj>
              </mc:Fallback>
            </mc:AlternateContent>
          </a:graphicData>
        </a:graphic>
      </p:graphicFrame>
      <p:pic>
        <p:nvPicPr>
          <p:cNvPr id="11" name="图片 10"/>
          <p:cNvPicPr>
            <a:picLocks noChangeAspect="1"/>
          </p:cNvPicPr>
          <p:nvPr>
            <p:custDataLst>
              <p:tags r:id="rId13"/>
            </p:custDataLst>
          </p:nvPr>
        </p:nvPicPr>
        <p:blipFill>
          <a:blip r:embed="rId14"/>
          <a:srcRect t="19600"/>
          <a:stretch>
            <a:fillRect/>
          </a:stretch>
        </p:blipFill>
        <p:spPr>
          <a:xfrm>
            <a:off x="7830185" y="5066665"/>
            <a:ext cx="2314575" cy="382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143375" y="2289175"/>
            <a:ext cx="4064000" cy="368300"/>
          </a:xfrm>
          <a:prstGeom prst="rect">
            <a:avLst/>
          </a:prstGeom>
          <a:noFill/>
        </p:spPr>
        <p:txBody>
          <a:bodyPr wrap="square" rtlCol="0">
            <a:spAutoFit/>
          </a:bodyPr>
          <a:lstStyle/>
          <a:p>
            <a:endParaRPr lang="zh-CN" altLang="en-US"/>
          </a:p>
        </p:txBody>
      </p:sp>
      <p:grpSp>
        <p:nvGrpSpPr>
          <p:cNvPr id="25" name="组合 24"/>
          <p:cNvGrpSpPr/>
          <p:nvPr/>
        </p:nvGrpSpPr>
        <p:grpSpPr>
          <a:xfrm>
            <a:off x="1160780" y="1462952"/>
            <a:ext cx="608466" cy="608466"/>
            <a:chOff x="3785688" y="5868541"/>
            <a:chExt cx="608466" cy="608466"/>
          </a:xfrm>
        </p:grpSpPr>
        <p:sp>
          <p:nvSpPr>
            <p:cNvPr id="26" name="任意多边形: 形状 106"/>
            <p:cNvSpPr/>
            <p:nvPr>
              <p:custDataLst>
                <p:tags r:id="rId2"/>
              </p:custDataLst>
            </p:nvPr>
          </p:nvSpPr>
          <p:spPr>
            <a:xfrm>
              <a:off x="4000577" y="5868541"/>
              <a:ext cx="393577" cy="392807"/>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7" name="任意多边形: 形状 107"/>
            <p:cNvSpPr/>
            <p:nvPr>
              <p:custDataLst>
                <p:tags r:id="rId3"/>
              </p:custDataLst>
            </p:nvPr>
          </p:nvSpPr>
          <p:spPr>
            <a:xfrm>
              <a:off x="3785688" y="5891647"/>
              <a:ext cx="585360" cy="58536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8" name="任意多边形: 形状 108"/>
            <p:cNvSpPr/>
            <p:nvPr>
              <p:custDataLst>
                <p:tags r:id="rId4"/>
              </p:custDataLst>
            </p:nvPr>
          </p:nvSpPr>
          <p:spPr>
            <a:xfrm>
              <a:off x="3893517" y="5999477"/>
              <a:ext cx="369701" cy="369701"/>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5" name="文本框 4"/>
          <p:cNvSpPr txBox="1"/>
          <p:nvPr>
            <p:custDataLst>
              <p:tags r:id="rId5"/>
            </p:custDataLst>
          </p:nvPr>
        </p:nvSpPr>
        <p:spPr>
          <a:xfrm>
            <a:off x="1878330" y="1595120"/>
            <a:ext cx="4217670" cy="398780"/>
          </a:xfrm>
          <a:prstGeom prst="rect">
            <a:avLst/>
          </a:prstGeom>
          <a:noFill/>
        </p:spPr>
        <p:txBody>
          <a:bodyPr wrap="square" rtlCol="0">
            <a:spAutoFit/>
          </a:bodyPr>
          <a:lstStyle/>
          <a:p>
            <a:r>
              <a:rPr lang="zh-CN" altLang="en-US" sz="2000" dirty="0">
                <a:effectLst/>
                <a:latin typeface="宋体" panose="02010600030101010101" pitchFamily="2" charset="-122"/>
                <a:ea typeface="宋体" panose="02010600030101010101" pitchFamily="2" charset="-122"/>
              </a:rPr>
              <a:t>Adaptive Local Aggregation (ALA)</a:t>
            </a:r>
            <a:endParaRPr lang="zh-CN" altLang="en-US" sz="2000" dirty="0">
              <a:effectLst/>
              <a:latin typeface="宋体" panose="02010600030101010101" pitchFamily="2" charset="-122"/>
              <a:ea typeface="宋体" panose="02010600030101010101" pitchFamily="2" charset="-122"/>
            </a:endParaRPr>
          </a:p>
        </p:txBody>
      </p:sp>
      <p:sp>
        <p:nvSpPr>
          <p:cNvPr id="9" name="文本框 8"/>
          <p:cNvSpPr txBox="1"/>
          <p:nvPr/>
        </p:nvSpPr>
        <p:spPr>
          <a:xfrm>
            <a:off x="1609725" y="2311400"/>
            <a:ext cx="9785350" cy="3787140"/>
          </a:xfrm>
          <a:prstGeom prst="rect">
            <a:avLst/>
          </a:prstGeom>
          <a:noFill/>
        </p:spPr>
        <p:txBody>
          <a:bodyPr wrap="square" rtlCol="0" anchor="t">
            <a:noAutofit/>
          </a:bodyPr>
          <a:lstStyle/>
          <a:p>
            <a:pPr algn="l">
              <a:buClrTx/>
              <a:buSzTx/>
              <a:buFontTx/>
            </a:pPr>
            <a:r>
              <a:rPr lang="zh-CN" altLang="en-US" sz="2000">
                <a:latin typeface="宋体" panose="02010600030101010101" pitchFamily="2" charset="-122"/>
                <a:ea typeface="宋体" panose="02010600030101010101" pitchFamily="2" charset="-122"/>
                <a:cs typeface="宋体" panose="02010600030101010101" pitchFamily="2" charset="-122"/>
              </a:rPr>
              <a:t>通常</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r>
              <a:rPr lang="en-US" altLang="zh-CN" i="1">
                <a:latin typeface="Cambria Math" panose="02040503050406030204" pitchFamily="18" charset="0"/>
                <a:cs typeface="Cambria Math" panose="02040503050406030204" pitchFamily="18" charset="0"/>
              </a:rPr>
              <a:t>                                                                                                                            </a:t>
            </a:r>
            <a:endParaRPr lang="en-US" altLang="zh-CN" i="1">
              <a:latin typeface="Cambria Math" panose="02040503050406030204" pitchFamily="18" charset="0"/>
              <a:cs typeface="Cambria Math" panose="02040503050406030204" pitchFamily="18" charset="0"/>
            </a:endParaRPr>
          </a:p>
        </p:txBody>
      </p:sp>
      <p:pic>
        <p:nvPicPr>
          <p:cNvPr id="7" name="图片 6"/>
          <p:cNvPicPr>
            <a:picLocks noChangeAspect="1"/>
          </p:cNvPicPr>
          <p:nvPr>
            <p:custDataLst>
              <p:tags r:id="rId6"/>
            </p:custDataLst>
          </p:nvPr>
        </p:nvPicPr>
        <p:blipFill>
          <a:blip r:embed="rId7"/>
          <a:stretch>
            <a:fillRect/>
          </a:stretch>
        </p:blipFill>
        <p:spPr>
          <a:xfrm>
            <a:off x="2261870" y="2182495"/>
            <a:ext cx="5410200" cy="1057275"/>
          </a:xfrm>
          <a:prstGeom prst="rect">
            <a:avLst/>
          </a:prstGeom>
        </p:spPr>
      </p:pic>
      <p:pic>
        <p:nvPicPr>
          <p:cNvPr id="12" name="图片 11"/>
          <p:cNvPicPr>
            <a:picLocks noChangeAspect="1"/>
          </p:cNvPicPr>
          <p:nvPr>
            <p:custDataLst>
              <p:tags r:id="rId8"/>
            </p:custDataLst>
          </p:nvPr>
        </p:nvPicPr>
        <p:blipFill>
          <a:blip r:embed="rId9"/>
          <a:srcRect t="5290"/>
          <a:stretch>
            <a:fillRect/>
          </a:stretch>
        </p:blipFill>
        <p:spPr>
          <a:xfrm>
            <a:off x="2625725" y="4503420"/>
            <a:ext cx="5250180" cy="581025"/>
          </a:xfrm>
          <a:prstGeom prst="rect">
            <a:avLst/>
          </a:prstGeom>
        </p:spPr>
      </p:pic>
      <p:sp>
        <p:nvSpPr>
          <p:cNvPr id="13" name="下箭头 12"/>
          <p:cNvSpPr/>
          <p:nvPr/>
        </p:nvSpPr>
        <p:spPr>
          <a:xfrm>
            <a:off x="4454525" y="3277870"/>
            <a:ext cx="517525" cy="1148080"/>
          </a:xfrm>
          <a:prstGeom prst="downArrow">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4" name="文本框 13"/>
          <p:cNvSpPr txBox="1"/>
          <p:nvPr/>
        </p:nvSpPr>
        <p:spPr>
          <a:xfrm>
            <a:off x="5127625" y="3622675"/>
            <a:ext cx="2096135" cy="459105"/>
          </a:xfrm>
          <a:prstGeom prst="rect">
            <a:avLst/>
          </a:prstGeom>
          <a:noFill/>
        </p:spPr>
        <p:txBody>
          <a:bodyPr wrap="square" rtlCol="0">
            <a:noAutofit/>
          </a:bodyPr>
          <a:p>
            <a:r>
              <a:rPr lang="zh-CN" altLang="en-US" sz="2000">
                <a:latin typeface="宋体" panose="02010600030101010101" pitchFamily="2" charset="-122"/>
                <a:ea typeface="宋体" panose="02010600030101010101" pitchFamily="2" charset="-122"/>
                <a:cs typeface="宋体" panose="02010600030101010101" pitchFamily="2" charset="-122"/>
              </a:rPr>
              <a:t>精细的权重聚合</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cxnSp>
        <p:nvCxnSpPr>
          <p:cNvPr id="17" name="直接箭头连接符 16"/>
          <p:cNvCxnSpPr>
            <a:endCxn id="18" idx="1"/>
          </p:cNvCxnSpPr>
          <p:nvPr/>
        </p:nvCxnSpPr>
        <p:spPr>
          <a:xfrm>
            <a:off x="5594350" y="5084445"/>
            <a:ext cx="715645" cy="72326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8" name="文本框 17"/>
          <p:cNvSpPr txBox="1"/>
          <p:nvPr/>
        </p:nvSpPr>
        <p:spPr>
          <a:xfrm>
            <a:off x="6309995" y="5623560"/>
            <a:ext cx="1024255" cy="368300"/>
          </a:xfrm>
          <a:prstGeom prst="rect">
            <a:avLst/>
          </a:prstGeom>
          <a:noFill/>
        </p:spPr>
        <p:txBody>
          <a:bodyPr wrap="square" rtlCol="0">
            <a:spAutoFit/>
          </a:bodyPr>
          <a:p>
            <a:r>
              <a:rPr lang="en-US" altLang="zh-CN"/>
              <a:t>“update”</a:t>
            </a:r>
            <a:endParaRPr lang="en-US" altLang="zh-CN"/>
          </a:p>
        </p:txBody>
      </p:sp>
      <p:cxnSp>
        <p:nvCxnSpPr>
          <p:cNvPr id="21" name="直接箭头连接符 20"/>
          <p:cNvCxnSpPr>
            <a:endCxn id="22" idx="1"/>
          </p:cNvCxnSpPr>
          <p:nvPr>
            <p:custDataLst>
              <p:tags r:id="rId10"/>
            </p:custDataLst>
          </p:nvPr>
        </p:nvCxnSpPr>
        <p:spPr>
          <a:xfrm>
            <a:off x="7334250" y="4669155"/>
            <a:ext cx="508000" cy="2063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pic>
        <p:nvPicPr>
          <p:cNvPr id="22" name="图片 21"/>
          <p:cNvPicPr>
            <a:picLocks noChangeAspect="1"/>
          </p:cNvPicPr>
          <p:nvPr>
            <p:custDataLst>
              <p:tags r:id="rId11"/>
            </p:custDataLst>
          </p:nvPr>
        </p:nvPicPr>
        <p:blipFill>
          <a:blip r:embed="rId12">
            <a:clrChange>
              <a:clrFrom>
                <a:srgbClr val="FFFFFF">
                  <a:alpha val="100000"/>
                </a:srgbClr>
              </a:clrFrom>
              <a:clrTo>
                <a:srgbClr val="FFFFFF">
                  <a:alpha val="100000"/>
                  <a:alpha val="0"/>
                </a:srgbClr>
              </a:clrTo>
            </a:clrChange>
          </a:blip>
          <a:srcRect b="17385"/>
          <a:stretch>
            <a:fillRect/>
          </a:stretch>
        </p:blipFill>
        <p:spPr>
          <a:xfrm>
            <a:off x="7842250" y="4704715"/>
            <a:ext cx="3676650" cy="340995"/>
          </a:xfrm>
          <a:prstGeom prst="rect">
            <a:avLst/>
          </a:prstGeom>
        </p:spPr>
      </p:pic>
      <p:sp>
        <p:nvSpPr>
          <p:cNvPr id="23" name="文本框 22"/>
          <p:cNvSpPr txBox="1"/>
          <p:nvPr/>
        </p:nvSpPr>
        <p:spPr>
          <a:xfrm>
            <a:off x="8482965" y="4270375"/>
            <a:ext cx="2268220" cy="398780"/>
          </a:xfrm>
          <a:prstGeom prst="rect">
            <a:avLst/>
          </a:prstGeom>
          <a:noFill/>
        </p:spPr>
        <p:txBody>
          <a:bodyPr wrap="square" rtlCol="0">
            <a:spAutoFit/>
          </a:bodyPr>
          <a:p>
            <a:r>
              <a:rPr lang="zh-CN" altLang="en-US" sz="2000"/>
              <a:t>逐元素的权重</a:t>
            </a:r>
            <a:r>
              <a:rPr lang="zh-CN" altLang="en-US" sz="2000"/>
              <a:t>裁剪</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143375" y="2289175"/>
            <a:ext cx="4064000" cy="368300"/>
          </a:xfrm>
          <a:prstGeom prst="rect">
            <a:avLst/>
          </a:prstGeom>
          <a:noFill/>
        </p:spPr>
        <p:txBody>
          <a:bodyPr wrap="square" rtlCol="0">
            <a:spAutoFit/>
          </a:bodyPr>
          <a:lstStyle/>
          <a:p>
            <a:endParaRPr lang="zh-CN" altLang="en-US"/>
          </a:p>
        </p:txBody>
      </p:sp>
      <p:grpSp>
        <p:nvGrpSpPr>
          <p:cNvPr id="25" name="组合 24"/>
          <p:cNvGrpSpPr/>
          <p:nvPr/>
        </p:nvGrpSpPr>
        <p:grpSpPr>
          <a:xfrm>
            <a:off x="1160780" y="1462952"/>
            <a:ext cx="608466" cy="608466"/>
            <a:chOff x="3785688" y="5868541"/>
            <a:chExt cx="608466" cy="608466"/>
          </a:xfrm>
        </p:grpSpPr>
        <p:sp>
          <p:nvSpPr>
            <p:cNvPr id="26" name="任意多边形: 形状 106"/>
            <p:cNvSpPr/>
            <p:nvPr>
              <p:custDataLst>
                <p:tags r:id="rId2"/>
              </p:custDataLst>
            </p:nvPr>
          </p:nvSpPr>
          <p:spPr>
            <a:xfrm>
              <a:off x="4000577" y="5868541"/>
              <a:ext cx="393577" cy="392807"/>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7" name="任意多边形: 形状 107"/>
            <p:cNvSpPr/>
            <p:nvPr>
              <p:custDataLst>
                <p:tags r:id="rId3"/>
              </p:custDataLst>
            </p:nvPr>
          </p:nvSpPr>
          <p:spPr>
            <a:xfrm>
              <a:off x="3785688" y="5891647"/>
              <a:ext cx="585360" cy="58536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8" name="任意多边形: 形状 108"/>
            <p:cNvSpPr/>
            <p:nvPr>
              <p:custDataLst>
                <p:tags r:id="rId4"/>
              </p:custDataLst>
            </p:nvPr>
          </p:nvSpPr>
          <p:spPr>
            <a:xfrm>
              <a:off x="3893517" y="5999477"/>
              <a:ext cx="369701" cy="369701"/>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5" name="文本框 4"/>
          <p:cNvSpPr txBox="1"/>
          <p:nvPr>
            <p:custDataLst>
              <p:tags r:id="rId5"/>
            </p:custDataLst>
          </p:nvPr>
        </p:nvSpPr>
        <p:spPr>
          <a:xfrm>
            <a:off x="1878330" y="1595120"/>
            <a:ext cx="4217670" cy="398780"/>
          </a:xfrm>
          <a:prstGeom prst="rect">
            <a:avLst/>
          </a:prstGeom>
          <a:noFill/>
        </p:spPr>
        <p:txBody>
          <a:bodyPr wrap="square" rtlCol="0">
            <a:spAutoFit/>
          </a:bodyPr>
          <a:lstStyle/>
          <a:p>
            <a:r>
              <a:rPr lang="zh-CN" altLang="en-US" sz="2000" dirty="0">
                <a:effectLst/>
                <a:latin typeface="宋体" panose="02010600030101010101" pitchFamily="2" charset="-122"/>
                <a:ea typeface="宋体" panose="02010600030101010101" pitchFamily="2" charset="-122"/>
              </a:rPr>
              <a:t>Adaptive Local Aggregation (ALA)</a:t>
            </a:r>
            <a:endParaRPr lang="zh-CN" altLang="en-US" sz="2000" dirty="0">
              <a:effectLst/>
              <a:latin typeface="宋体" panose="02010600030101010101" pitchFamily="2" charset="-122"/>
              <a:ea typeface="宋体" panose="02010600030101010101" pitchFamily="2" charset="-122"/>
            </a:endParaRPr>
          </a:p>
        </p:txBody>
      </p:sp>
      <p:sp>
        <p:nvSpPr>
          <p:cNvPr id="9" name="文本框 8"/>
          <p:cNvSpPr txBox="1"/>
          <p:nvPr/>
        </p:nvSpPr>
        <p:spPr>
          <a:xfrm>
            <a:off x="1609725" y="2289175"/>
            <a:ext cx="9785350" cy="3860165"/>
          </a:xfrm>
          <a:prstGeom prst="rect">
            <a:avLst/>
          </a:prstGeom>
          <a:noFill/>
        </p:spPr>
        <p:txBody>
          <a:bodyPr wrap="square" rtlCol="0" anchor="t">
            <a:noAutofit/>
          </a:bodyPr>
          <a:lstStyle/>
          <a:p>
            <a:pPr algn="l">
              <a:buClrTx/>
              <a:buSzTx/>
              <a:buFontTx/>
            </a:pPr>
            <a:r>
              <a:rPr lang="zh-CN" altLang="en-US" sz="2000">
                <a:latin typeface="宋体" panose="02010600030101010101" pitchFamily="2" charset="-122"/>
                <a:ea typeface="宋体" panose="02010600030101010101" pitchFamily="2" charset="-122"/>
                <a:cs typeface="宋体" panose="02010600030101010101" pitchFamily="2" charset="-122"/>
              </a:rPr>
              <a:t>通常</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r>
              <a:rPr lang="en-US" altLang="zh-CN" i="1">
                <a:latin typeface="Cambria Math" panose="02040503050406030204" pitchFamily="18" charset="0"/>
                <a:cs typeface="Cambria Math" panose="02040503050406030204" pitchFamily="18" charset="0"/>
              </a:rPr>
              <a:t>                                                                                                                            </a:t>
            </a:r>
            <a:endParaRPr lang="en-US" altLang="zh-CN" i="1">
              <a:latin typeface="Cambria Math" panose="02040503050406030204" pitchFamily="18" charset="0"/>
              <a:cs typeface="Cambria Math" panose="02040503050406030204" pitchFamily="18" charset="0"/>
            </a:endParaRPr>
          </a:p>
        </p:txBody>
      </p:sp>
      <p:pic>
        <p:nvPicPr>
          <p:cNvPr id="12" name="图片 11"/>
          <p:cNvPicPr>
            <a:picLocks noChangeAspect="1"/>
          </p:cNvPicPr>
          <p:nvPr>
            <p:custDataLst>
              <p:tags r:id="rId6"/>
            </p:custDataLst>
          </p:nvPr>
        </p:nvPicPr>
        <p:blipFill>
          <a:blip r:embed="rId7"/>
          <a:srcRect t="5290"/>
          <a:stretch>
            <a:fillRect/>
          </a:stretch>
        </p:blipFill>
        <p:spPr>
          <a:xfrm>
            <a:off x="2372360" y="2182495"/>
            <a:ext cx="5250180" cy="581025"/>
          </a:xfrm>
          <a:prstGeom prst="rect">
            <a:avLst/>
          </a:prstGeom>
        </p:spPr>
      </p:pic>
      <p:sp>
        <p:nvSpPr>
          <p:cNvPr id="13" name="下箭头 12"/>
          <p:cNvSpPr/>
          <p:nvPr/>
        </p:nvSpPr>
        <p:spPr>
          <a:xfrm>
            <a:off x="4143375" y="2952115"/>
            <a:ext cx="517525" cy="1148080"/>
          </a:xfrm>
          <a:prstGeom prst="downArrow">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4" name="文本框 13"/>
          <p:cNvSpPr txBox="1"/>
          <p:nvPr/>
        </p:nvSpPr>
        <p:spPr>
          <a:xfrm>
            <a:off x="4761865" y="3193415"/>
            <a:ext cx="2380615" cy="363220"/>
          </a:xfrm>
          <a:prstGeom prst="rect">
            <a:avLst/>
          </a:prstGeom>
          <a:noFill/>
        </p:spPr>
        <p:txBody>
          <a:bodyPr wrap="square" rtlCol="0">
            <a:noAutofit/>
          </a:bodyPr>
          <a:p>
            <a:r>
              <a:rPr lang="zh-CN" altLang="en-US" sz="2000">
                <a:latin typeface="宋体" panose="02010600030101010101" pitchFamily="2" charset="-122"/>
                <a:ea typeface="宋体" panose="02010600030101010101" pitchFamily="2" charset="-122"/>
                <a:cs typeface="宋体" panose="02010600030101010101" pitchFamily="2" charset="-122"/>
              </a:rPr>
              <a:t>引入了一个超参数p</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8"/>
            </p:custDataLst>
          </p:nvPr>
        </p:nvPicPr>
        <p:blipFill>
          <a:blip r:embed="rId9">
            <a:clrChange>
              <a:clrFrom>
                <a:srgbClr val="FFFFFF">
                  <a:alpha val="100000"/>
                </a:srgbClr>
              </a:clrFrom>
              <a:clrTo>
                <a:srgbClr val="FFFFFF">
                  <a:alpha val="100000"/>
                  <a:alpha val="0"/>
                </a:srgbClr>
              </a:clrTo>
            </a:clrChange>
          </a:blip>
          <a:srcRect t="9561"/>
          <a:stretch>
            <a:fillRect/>
          </a:stretch>
        </p:blipFill>
        <p:spPr>
          <a:xfrm>
            <a:off x="2731135" y="4351020"/>
            <a:ext cx="5166995" cy="502285"/>
          </a:xfrm>
          <a:prstGeom prst="rect">
            <a:avLst/>
          </a:prstGeom>
        </p:spPr>
      </p:pic>
      <p:pic>
        <p:nvPicPr>
          <p:cNvPr id="4" name="图片 3"/>
          <p:cNvPicPr>
            <a:picLocks noChangeAspect="1"/>
          </p:cNvPicPr>
          <p:nvPr>
            <p:custDataLst>
              <p:tags r:id="rId10"/>
            </p:custDataLst>
          </p:nvPr>
        </p:nvPicPr>
        <p:blipFill>
          <a:blip r:embed="rId11">
            <a:clrChange>
              <a:clrFrom>
                <a:srgbClr val="FFFFFF">
                  <a:alpha val="100000"/>
                </a:srgbClr>
              </a:clrFrom>
              <a:clrTo>
                <a:srgbClr val="FFFFFF">
                  <a:alpha val="100000"/>
                  <a:alpha val="0"/>
                </a:srgbClr>
              </a:clrTo>
            </a:clrChange>
          </a:blip>
          <a:stretch>
            <a:fillRect/>
          </a:stretch>
        </p:blipFill>
        <p:spPr>
          <a:xfrm>
            <a:off x="1994535" y="4756785"/>
            <a:ext cx="7915275" cy="1501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143375" y="2289175"/>
            <a:ext cx="4064000" cy="368300"/>
          </a:xfrm>
          <a:prstGeom prst="rect">
            <a:avLst/>
          </a:prstGeom>
          <a:noFill/>
        </p:spPr>
        <p:txBody>
          <a:bodyPr wrap="square" rtlCol="0">
            <a:spAutoFit/>
          </a:bodyPr>
          <a:lstStyle/>
          <a:p>
            <a:endParaRPr lang="zh-CN" altLang="en-US"/>
          </a:p>
        </p:txBody>
      </p:sp>
      <p:grpSp>
        <p:nvGrpSpPr>
          <p:cNvPr id="25" name="组合 24"/>
          <p:cNvGrpSpPr/>
          <p:nvPr/>
        </p:nvGrpSpPr>
        <p:grpSpPr>
          <a:xfrm>
            <a:off x="1160780" y="1462952"/>
            <a:ext cx="608466" cy="608466"/>
            <a:chOff x="3785688" y="5868541"/>
            <a:chExt cx="608466" cy="608466"/>
          </a:xfrm>
        </p:grpSpPr>
        <p:sp>
          <p:nvSpPr>
            <p:cNvPr id="26" name="任意多边形: 形状 106"/>
            <p:cNvSpPr/>
            <p:nvPr>
              <p:custDataLst>
                <p:tags r:id="rId2"/>
              </p:custDataLst>
            </p:nvPr>
          </p:nvSpPr>
          <p:spPr>
            <a:xfrm>
              <a:off x="4000577" y="5868541"/>
              <a:ext cx="393577" cy="392807"/>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7" name="任意多边形: 形状 107"/>
            <p:cNvSpPr/>
            <p:nvPr>
              <p:custDataLst>
                <p:tags r:id="rId3"/>
              </p:custDataLst>
            </p:nvPr>
          </p:nvSpPr>
          <p:spPr>
            <a:xfrm>
              <a:off x="3785688" y="5891647"/>
              <a:ext cx="585360" cy="58536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8" name="任意多边形: 形状 108"/>
            <p:cNvSpPr/>
            <p:nvPr>
              <p:custDataLst>
                <p:tags r:id="rId4"/>
              </p:custDataLst>
            </p:nvPr>
          </p:nvSpPr>
          <p:spPr>
            <a:xfrm>
              <a:off x="3893517" y="5999477"/>
              <a:ext cx="369701" cy="369701"/>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5" name="文本框 4"/>
          <p:cNvSpPr txBox="1"/>
          <p:nvPr>
            <p:custDataLst>
              <p:tags r:id="rId5"/>
            </p:custDataLst>
          </p:nvPr>
        </p:nvSpPr>
        <p:spPr>
          <a:xfrm>
            <a:off x="1878330" y="1595120"/>
            <a:ext cx="4217670" cy="398780"/>
          </a:xfrm>
          <a:prstGeom prst="rect">
            <a:avLst/>
          </a:prstGeom>
          <a:noFill/>
        </p:spPr>
        <p:txBody>
          <a:bodyPr wrap="square" rtlCol="0">
            <a:spAutoFit/>
          </a:bodyPr>
          <a:lstStyle/>
          <a:p>
            <a:r>
              <a:rPr lang="zh-CN" altLang="en-US" sz="2000" dirty="0">
                <a:effectLst/>
                <a:latin typeface="宋体" panose="02010600030101010101" pitchFamily="2" charset="-122"/>
                <a:ea typeface="宋体" panose="02010600030101010101" pitchFamily="2" charset="-122"/>
              </a:rPr>
              <a:t>Adaptive Local Aggregation (ALA)</a:t>
            </a:r>
            <a:endParaRPr lang="zh-CN" altLang="en-US" sz="2000" dirty="0">
              <a:effectLst/>
              <a:latin typeface="宋体" panose="02010600030101010101" pitchFamily="2" charset="-122"/>
              <a:ea typeface="宋体" panose="02010600030101010101" pitchFamily="2" charset="-122"/>
            </a:endParaRPr>
          </a:p>
        </p:txBody>
      </p:sp>
      <p:sp>
        <p:nvSpPr>
          <p:cNvPr id="9" name="文本框 8"/>
          <p:cNvSpPr txBox="1"/>
          <p:nvPr/>
        </p:nvSpPr>
        <p:spPr>
          <a:xfrm>
            <a:off x="1609725" y="2289175"/>
            <a:ext cx="9785350" cy="3746500"/>
          </a:xfrm>
          <a:prstGeom prst="rect">
            <a:avLst/>
          </a:prstGeom>
          <a:noFill/>
        </p:spPr>
        <p:txBody>
          <a:bodyPr wrap="square" rtlCol="0" anchor="t">
            <a:noAutofit/>
          </a:bodyPr>
          <a:lstStyle/>
          <a:p>
            <a:endParaRPr lang="en-US" altLang="zh-CN" i="1">
              <a:latin typeface="Cambria Math" panose="02040503050406030204" pitchFamily="18" charset="0"/>
              <a:cs typeface="Cambria Math" panose="02040503050406030204" pitchFamily="18" charset="0"/>
            </a:endParaRPr>
          </a:p>
          <a:p>
            <a:r>
              <a:rPr lang="en-US" altLang="zh-CN" sz="2000">
                <a:latin typeface="宋体" panose="02010600030101010101" pitchFamily="2" charset="-122"/>
                <a:ea typeface="宋体" panose="02010600030101010101" pitchFamily="2" charset="-122"/>
                <a:cs typeface="宋体" panose="02010600030101010101" pitchFamily="2" charset="-122"/>
              </a:rPr>
              <a:t>基于梯度的学习方法训练</a:t>
            </a:r>
            <a:endParaRPr lang="en-US" altLang="zh-CN" sz="2000">
              <a:latin typeface="宋体" panose="02010600030101010101" pitchFamily="2" charset="-122"/>
              <a:ea typeface="宋体" panose="02010600030101010101" pitchFamily="2" charset="-122"/>
              <a:cs typeface="宋体" panose="02010600030101010101" pitchFamily="2" charset="-122"/>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r>
              <a:rPr lang="en-US" altLang="zh-CN" i="1">
                <a:latin typeface="Cambria Math" panose="02040503050406030204" pitchFamily="18" charset="0"/>
                <a:cs typeface="Cambria Math" panose="02040503050406030204" pitchFamily="18" charset="0"/>
              </a:rPr>
              <a:t>                                         </a:t>
            </a:r>
            <a:r>
              <a:rPr lang="en-US" altLang="zh-CN" sz="2000">
                <a:latin typeface="宋体" panose="02010600030101010101" pitchFamily="2" charset="-122"/>
                <a:ea typeface="宋体" panose="02010600030101010101" pitchFamily="2" charset="-122"/>
                <a:cs typeface="宋体" panose="02010600030101010101" pitchFamily="2" charset="-122"/>
              </a:rPr>
              <a:t>       </a:t>
            </a:r>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endParaRPr lang="en-US" altLang="zh-CN" i="1">
              <a:latin typeface="Cambria Math" panose="02040503050406030204" pitchFamily="18" charset="0"/>
              <a:cs typeface="Cambria Math" panose="02040503050406030204" pitchFamily="18" charset="0"/>
            </a:endParaRPr>
          </a:p>
          <a:p>
            <a:r>
              <a:rPr lang="en-US" altLang="zh-CN" i="1">
                <a:latin typeface="Cambria Math" panose="02040503050406030204" pitchFamily="18" charset="0"/>
                <a:cs typeface="Cambria Math" panose="02040503050406030204" pitchFamily="18" charset="0"/>
              </a:rPr>
              <a:t>                                                                                                                            </a:t>
            </a:r>
            <a:endParaRPr lang="en-US" altLang="zh-CN" i="1">
              <a:latin typeface="Cambria Math" panose="02040503050406030204" pitchFamily="18" charset="0"/>
              <a:cs typeface="Cambria Math" panose="02040503050406030204" pitchFamily="18" charset="0"/>
            </a:endParaRPr>
          </a:p>
        </p:txBody>
      </p:sp>
      <p:pic>
        <p:nvPicPr>
          <p:cNvPr id="3" name="图片 2"/>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rcRect t="14514"/>
          <a:stretch>
            <a:fillRect/>
          </a:stretch>
        </p:blipFill>
        <p:spPr>
          <a:xfrm>
            <a:off x="2379345" y="3371215"/>
            <a:ext cx="6972300" cy="657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COMMONDATA" val="eyJoZGlkIjoiMWYwNmNjNTE4ZTM4YWRlYmY5Mzk4MTc0NjIxOTA5OGI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3512</Words>
  <Application>WPS 演示</Application>
  <PresentationFormat>宽屏</PresentationFormat>
  <Paragraphs>347</Paragraphs>
  <Slides>15</Slides>
  <Notes>23</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15</vt:i4>
      </vt:variant>
    </vt:vector>
  </HeadingPairs>
  <TitlesOfParts>
    <vt:vector size="33" baseType="lpstr">
      <vt:lpstr>Arial</vt:lpstr>
      <vt:lpstr>宋体</vt:lpstr>
      <vt:lpstr>Wingdings</vt:lpstr>
      <vt:lpstr>微软雅黑</vt:lpstr>
      <vt:lpstr>Arial</vt:lpstr>
      <vt:lpstr>Calibri</vt:lpstr>
      <vt:lpstr>Söhne</vt:lpstr>
      <vt:lpstr>Segoe Print</vt:lpstr>
      <vt:lpstr>等线</vt:lpstr>
      <vt:lpstr>Cambria Math</vt:lpstr>
      <vt:lpstr>MS Mincho</vt:lpstr>
      <vt:lpstr>-apple-system</vt:lpstr>
      <vt:lpstr>等线 Light</vt:lpstr>
      <vt:lpstr>Arial Unicode MS</vt:lpstr>
      <vt:lpstr>Calibri Light</vt:lpstr>
      <vt:lpstr>Office 主题​​</vt:lpstr>
      <vt:lpstr>2_Office 主题​​</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无</cp:lastModifiedBy>
  <cp:revision>1667</cp:revision>
  <dcterms:created xsi:type="dcterms:W3CDTF">2021-12-22T05:58:00Z</dcterms:created>
  <dcterms:modified xsi:type="dcterms:W3CDTF">2023-12-27T01:28:39Z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3A35B9A6F3724CA287603C04760C4308_13</vt:lpwstr>
  </property>
</Properties>
</file>