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6501" r:id="rId2"/>
    <p:sldId id="6507" r:id="rId3"/>
    <p:sldId id="6508" r:id="rId4"/>
    <p:sldId id="6541" r:id="rId5"/>
    <p:sldId id="6509" r:id="rId6"/>
    <p:sldId id="6515" r:id="rId7"/>
    <p:sldId id="6524" r:id="rId8"/>
    <p:sldId id="6525" r:id="rId9"/>
    <p:sldId id="6516" r:id="rId10"/>
    <p:sldId id="6526" r:id="rId11"/>
    <p:sldId id="6527" r:id="rId12"/>
    <p:sldId id="6518" r:id="rId13"/>
    <p:sldId id="6528" r:id="rId14"/>
    <p:sldId id="6529" r:id="rId15"/>
    <p:sldId id="6531" r:id="rId16"/>
    <p:sldId id="6520" r:id="rId17"/>
    <p:sldId id="6533" r:id="rId18"/>
    <p:sldId id="6532" r:id="rId19"/>
    <p:sldId id="6534" r:id="rId20"/>
    <p:sldId id="6535" r:id="rId21"/>
    <p:sldId id="6536" r:id="rId22"/>
    <p:sldId id="6537" r:id="rId23"/>
    <p:sldId id="6538" r:id="rId24"/>
    <p:sldId id="6539" r:id="rId25"/>
    <p:sldId id="6540" r:id="rId26"/>
    <p:sldId id="6530"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6299"/>
    <a:srgbClr val="2E5292"/>
    <a:srgbClr val="254275"/>
    <a:srgbClr val="12203A"/>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56" autoAdjust="0"/>
    <p:restoredTop sz="78103" autoAdjust="0"/>
  </p:normalViewPr>
  <p:slideViewPr>
    <p:cSldViewPr snapToGrid="0">
      <p:cViewPr varScale="1">
        <p:scale>
          <a:sx n="95" d="100"/>
          <a:sy n="95" d="100"/>
        </p:scale>
        <p:origin x="989" y="5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A1D4C9-023C-4192-AB93-590CB094F465}" type="datetimeFigureOut">
              <a:rPr lang="zh-CN" altLang="en-US" smtClean="0"/>
              <a:t>2023/12/27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16636-4AC2-4A8B-999E-D4106368066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sz="24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sz="2400" dirty="0"/>
          </a:p>
        </p:txBody>
      </p:sp>
    </p:spTree>
    <p:extLst>
      <p:ext uri="{BB962C8B-B14F-4D97-AF65-F5344CB8AC3E}">
        <p14:creationId xmlns:p14="http://schemas.microsoft.com/office/powerpoint/2010/main" val="3455887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2400" dirty="0"/>
              <a:t>F(w∗) is the minimum value of F</a:t>
            </a:r>
          </a:p>
          <a:p>
            <a:r>
              <a:rPr lang="en-US" altLang="zh-CN" sz="2400" dirty="0"/>
              <a:t>E[F(</a:t>
            </a:r>
            <a:r>
              <a:rPr lang="en-US" altLang="zh-CN" sz="2400" dirty="0" err="1"/>
              <a:t>wT</a:t>
            </a:r>
            <a:r>
              <a:rPr lang="en-US" altLang="zh-CN" sz="2400" dirty="0"/>
              <a:t>)] is the expectation of global loss function after T communication</a:t>
            </a:r>
          </a:p>
          <a:p>
            <a:r>
              <a:rPr lang="en-US" altLang="zh-CN" sz="2400" dirty="0"/>
              <a:t>rounds,</a:t>
            </a:r>
            <a:endParaRPr lang="zh-CN" altLang="en-US" sz="2400" dirty="0"/>
          </a:p>
        </p:txBody>
      </p:sp>
    </p:spTree>
    <p:extLst>
      <p:ext uri="{BB962C8B-B14F-4D97-AF65-F5344CB8AC3E}">
        <p14:creationId xmlns:p14="http://schemas.microsoft.com/office/powerpoint/2010/main" val="2897244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290399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686319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80226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177205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784779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422504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738361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440916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63899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908450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算法三和</a:t>
            </a:r>
            <a:r>
              <a:rPr lang="en-US" altLang="zh-CN"/>
              <a:t>IRS</a:t>
            </a:r>
            <a:r>
              <a:rPr lang="zh-CN" altLang="en-US"/>
              <a:t>类似，交替优化</a:t>
            </a:r>
            <a:r>
              <a:rPr lang="en-US" altLang="zh-CN"/>
              <a:t>W</a:t>
            </a:r>
            <a:r>
              <a:rPr lang="zh-CN" altLang="en-US"/>
              <a:t>与相移</a:t>
            </a:r>
          </a:p>
        </p:txBody>
      </p:sp>
    </p:spTree>
    <p:extLst>
      <p:ext uri="{BB962C8B-B14F-4D97-AF65-F5344CB8AC3E}">
        <p14:creationId xmlns:p14="http://schemas.microsoft.com/office/powerpoint/2010/main" val="3898608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C16636-4AC2-4A8B-999E-D41063680661}" type="slidenum">
              <a:rPr lang="zh-CN" altLang="en-US" smtClean="0"/>
              <a:t>4</a:t>
            </a:fld>
            <a:endParaRPr lang="zh-CN" altLang="en-US"/>
          </a:p>
        </p:txBody>
      </p:sp>
    </p:spTree>
    <p:extLst>
      <p:ext uri="{BB962C8B-B14F-4D97-AF65-F5344CB8AC3E}">
        <p14:creationId xmlns:p14="http://schemas.microsoft.com/office/powerpoint/2010/main" val="3460572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sz="24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sz="2400" dirty="0"/>
          </a:p>
        </p:txBody>
      </p:sp>
    </p:spTree>
    <p:extLst>
      <p:ext uri="{BB962C8B-B14F-4D97-AF65-F5344CB8AC3E}">
        <p14:creationId xmlns:p14="http://schemas.microsoft.com/office/powerpoint/2010/main" val="754077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sz="2400" dirty="0"/>
          </a:p>
        </p:txBody>
      </p:sp>
    </p:spTree>
    <p:extLst>
      <p:ext uri="{BB962C8B-B14F-4D97-AF65-F5344CB8AC3E}">
        <p14:creationId xmlns:p14="http://schemas.microsoft.com/office/powerpoint/2010/main" val="607892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4800" b="0" i="0" dirty="0">
                <a:effectLst/>
                <a:latin typeface="-apple-system"/>
              </a:rPr>
              <a:t>我们考虑了一个典型的卷积神经网络</a:t>
            </a:r>
            <a:r>
              <a:rPr lang="en-US" altLang="zh-CN" sz="4800" b="0" i="0" dirty="0">
                <a:effectLst/>
                <a:latin typeface="-apple-system"/>
              </a:rPr>
              <a:t>(CNN)</a:t>
            </a:r>
            <a:r>
              <a:rPr lang="zh-CN" altLang="en-US" sz="4800" b="0" i="0" dirty="0">
                <a:effectLst/>
                <a:latin typeface="-apple-system"/>
              </a:rPr>
              <a:t>二维处理芯片，如图</a:t>
            </a:r>
            <a:r>
              <a:rPr lang="en-US" altLang="zh-CN" sz="4800" b="0" i="0" dirty="0">
                <a:effectLst/>
                <a:latin typeface="-apple-system"/>
              </a:rPr>
              <a:t>2</a:t>
            </a:r>
            <a:r>
              <a:rPr lang="zh-CN" altLang="en-US" sz="4800" b="0" i="0" dirty="0">
                <a:effectLst/>
                <a:latin typeface="-apple-system"/>
              </a:rPr>
              <a:t>所示。该芯片有一个</a:t>
            </a:r>
            <a:r>
              <a:rPr lang="en-US" altLang="zh-CN" sz="4800" b="0" i="0" dirty="0">
                <a:effectLst/>
                <a:latin typeface="-apple-system"/>
              </a:rPr>
              <a:t>DRAM</a:t>
            </a:r>
            <a:r>
              <a:rPr lang="zh-CN" altLang="en-US" sz="4800" b="0" i="0" dirty="0">
                <a:effectLst/>
                <a:latin typeface="-apple-system"/>
              </a:rPr>
              <a:t>，一个具有</a:t>
            </a:r>
            <a:r>
              <a:rPr lang="en-US" altLang="zh-CN" sz="4800" b="0" i="0" dirty="0">
                <a:effectLst/>
                <a:latin typeface="-apple-system"/>
              </a:rPr>
              <a:t>p</a:t>
            </a:r>
            <a:r>
              <a:rPr lang="zh-CN" altLang="en-US" sz="4800" b="0" i="0" dirty="0">
                <a:effectLst/>
                <a:latin typeface="-apple-system"/>
              </a:rPr>
              <a:t>个</a:t>
            </a:r>
            <a:r>
              <a:rPr lang="en-US" altLang="zh-CN" sz="4800" b="0" i="0" dirty="0">
                <a:effectLst/>
                <a:latin typeface="-apple-system"/>
              </a:rPr>
              <a:t>MAC</a:t>
            </a:r>
            <a:r>
              <a:rPr lang="zh-CN" altLang="en-US" sz="4800" b="0" i="0" dirty="0">
                <a:effectLst/>
                <a:latin typeface="-apple-system"/>
              </a:rPr>
              <a:t>单元的并行神经元阵列，以及两个存储级别：一个主</a:t>
            </a:r>
            <a:r>
              <a:rPr lang="en-US" altLang="zh-CN" sz="4800" b="0" i="0" dirty="0">
                <a:effectLst/>
                <a:latin typeface="-apple-system"/>
              </a:rPr>
              <a:t>SRAM</a:t>
            </a:r>
            <a:r>
              <a:rPr lang="zh-CN" altLang="en-US" sz="4800" b="0" i="0" dirty="0">
                <a:effectLst/>
                <a:latin typeface="-apple-system"/>
              </a:rPr>
              <a:t>缓冲区，用于存储权重和激活；以及一个本地缓冲区，用于缓存当前使用的权重和激活。</a:t>
            </a:r>
            <a:endParaRPr lang="zh-CN" altLang="en-US" sz="24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4800" b="0" i="0" dirty="0">
                <a:effectLst/>
                <a:latin typeface="-apple-system"/>
              </a:rPr>
              <a:t>我们考虑了一个典型的卷积神经网络</a:t>
            </a:r>
            <a:r>
              <a:rPr lang="en-US" altLang="zh-CN" sz="4800" b="0" i="0" dirty="0">
                <a:effectLst/>
                <a:latin typeface="-apple-system"/>
              </a:rPr>
              <a:t>(CNN)</a:t>
            </a:r>
            <a:r>
              <a:rPr lang="zh-CN" altLang="en-US" sz="4800" b="0" i="0" dirty="0">
                <a:effectLst/>
                <a:latin typeface="-apple-system"/>
              </a:rPr>
              <a:t>二维处理芯片，如图</a:t>
            </a:r>
            <a:r>
              <a:rPr lang="en-US" altLang="zh-CN" sz="4800" b="0" i="0" dirty="0">
                <a:effectLst/>
                <a:latin typeface="-apple-system"/>
              </a:rPr>
              <a:t>2</a:t>
            </a:r>
            <a:r>
              <a:rPr lang="zh-CN" altLang="en-US" sz="4800" b="0" i="0" dirty="0">
                <a:effectLst/>
                <a:latin typeface="-apple-system"/>
              </a:rPr>
              <a:t>所示。该芯片有一个</a:t>
            </a:r>
            <a:r>
              <a:rPr lang="en-US" altLang="zh-CN" sz="4800" b="0" i="0" dirty="0">
                <a:effectLst/>
                <a:latin typeface="-apple-system"/>
              </a:rPr>
              <a:t>DRAM</a:t>
            </a:r>
            <a:r>
              <a:rPr lang="zh-CN" altLang="en-US" sz="4800" b="0" i="0" dirty="0">
                <a:effectLst/>
                <a:latin typeface="-apple-system"/>
              </a:rPr>
              <a:t>，一个具有</a:t>
            </a:r>
            <a:r>
              <a:rPr lang="en-US" altLang="zh-CN" sz="4800" b="0" i="0" dirty="0">
                <a:effectLst/>
                <a:latin typeface="-apple-system"/>
              </a:rPr>
              <a:t>p</a:t>
            </a:r>
            <a:r>
              <a:rPr lang="zh-CN" altLang="en-US" sz="4800" b="0" i="0" dirty="0">
                <a:effectLst/>
                <a:latin typeface="-apple-system"/>
              </a:rPr>
              <a:t>个</a:t>
            </a:r>
            <a:r>
              <a:rPr lang="en-US" altLang="zh-CN" sz="4800" b="0" i="0" dirty="0">
                <a:effectLst/>
                <a:latin typeface="-apple-system"/>
              </a:rPr>
              <a:t>MAC</a:t>
            </a:r>
            <a:r>
              <a:rPr lang="zh-CN" altLang="en-US" sz="4800" b="0" i="0" dirty="0">
                <a:effectLst/>
                <a:latin typeface="-apple-system"/>
              </a:rPr>
              <a:t>单元的并行神经元阵列，以及两个存储级别：一个主</a:t>
            </a:r>
            <a:r>
              <a:rPr lang="en-US" altLang="zh-CN" sz="4800" b="0" i="0" dirty="0">
                <a:effectLst/>
                <a:latin typeface="-apple-system"/>
              </a:rPr>
              <a:t>SRAM</a:t>
            </a:r>
            <a:r>
              <a:rPr lang="zh-CN" altLang="en-US" sz="4800" b="0" i="0" dirty="0">
                <a:effectLst/>
                <a:latin typeface="-apple-system"/>
              </a:rPr>
              <a:t>缓冲区，用于存储权重和激活；以及一个本地缓冲区，用于缓存当前使用的权重和激活。</a:t>
            </a:r>
            <a:endParaRPr lang="zh-CN" altLang="en-US" sz="2400" dirty="0"/>
          </a:p>
        </p:txBody>
      </p:sp>
    </p:spTree>
    <p:extLst>
      <p:ext uri="{BB962C8B-B14F-4D97-AF65-F5344CB8AC3E}">
        <p14:creationId xmlns:p14="http://schemas.microsoft.com/office/powerpoint/2010/main" val="332771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4800" b="0" i="0" dirty="0">
                <a:effectLst/>
                <a:latin typeface="-apple-system"/>
              </a:rPr>
              <a:t>我们考虑了一个典型的卷积神经网络</a:t>
            </a:r>
            <a:r>
              <a:rPr lang="en-US" altLang="zh-CN" sz="4800" b="0" i="0" dirty="0">
                <a:effectLst/>
                <a:latin typeface="-apple-system"/>
              </a:rPr>
              <a:t>(CNN)</a:t>
            </a:r>
            <a:r>
              <a:rPr lang="zh-CN" altLang="en-US" sz="4800" b="0" i="0" dirty="0">
                <a:effectLst/>
                <a:latin typeface="-apple-system"/>
              </a:rPr>
              <a:t>二维处理芯片，如图</a:t>
            </a:r>
            <a:r>
              <a:rPr lang="en-US" altLang="zh-CN" sz="4800" b="0" i="0" dirty="0">
                <a:effectLst/>
                <a:latin typeface="-apple-system"/>
              </a:rPr>
              <a:t>2</a:t>
            </a:r>
            <a:r>
              <a:rPr lang="zh-CN" altLang="en-US" sz="4800" b="0" i="0" dirty="0">
                <a:effectLst/>
                <a:latin typeface="-apple-system"/>
              </a:rPr>
              <a:t>所示。该芯片有一个</a:t>
            </a:r>
            <a:r>
              <a:rPr lang="en-US" altLang="zh-CN" sz="4800" b="0" i="0" dirty="0">
                <a:effectLst/>
                <a:latin typeface="-apple-system"/>
              </a:rPr>
              <a:t>DRAM</a:t>
            </a:r>
            <a:r>
              <a:rPr lang="zh-CN" altLang="en-US" sz="4800" b="0" i="0" dirty="0">
                <a:effectLst/>
                <a:latin typeface="-apple-system"/>
              </a:rPr>
              <a:t>，一个具有</a:t>
            </a:r>
            <a:r>
              <a:rPr lang="en-US" altLang="zh-CN" sz="4800" b="0" i="0" dirty="0">
                <a:effectLst/>
                <a:latin typeface="-apple-system"/>
              </a:rPr>
              <a:t>p</a:t>
            </a:r>
            <a:r>
              <a:rPr lang="zh-CN" altLang="en-US" sz="4800" b="0" i="0" dirty="0">
                <a:effectLst/>
                <a:latin typeface="-apple-system"/>
              </a:rPr>
              <a:t>个</a:t>
            </a:r>
            <a:r>
              <a:rPr lang="en-US" altLang="zh-CN" sz="4800" b="0" i="0" dirty="0">
                <a:effectLst/>
                <a:latin typeface="-apple-system"/>
              </a:rPr>
              <a:t>MAC</a:t>
            </a:r>
            <a:r>
              <a:rPr lang="zh-CN" altLang="en-US" sz="4800" b="0" i="0" dirty="0">
                <a:effectLst/>
                <a:latin typeface="-apple-system"/>
              </a:rPr>
              <a:t>单元的并行神经元阵列，以及两个存储级别：一个主</a:t>
            </a:r>
            <a:r>
              <a:rPr lang="en-US" altLang="zh-CN" sz="4800" b="0" i="0" dirty="0">
                <a:effectLst/>
                <a:latin typeface="-apple-system"/>
              </a:rPr>
              <a:t>SRAM</a:t>
            </a:r>
            <a:r>
              <a:rPr lang="zh-CN" altLang="en-US" sz="4800" b="0" i="0" dirty="0">
                <a:effectLst/>
                <a:latin typeface="-apple-system"/>
              </a:rPr>
              <a:t>缓冲区，用于存储权重和激活；以及一个本地缓冲区，用于缓存当前使用的权重和激活。</a:t>
            </a:r>
            <a:endParaRPr lang="zh-CN" altLang="en-US" sz="2400" dirty="0"/>
          </a:p>
        </p:txBody>
      </p:sp>
    </p:spTree>
    <p:extLst>
      <p:ext uri="{BB962C8B-B14F-4D97-AF65-F5344CB8AC3E}">
        <p14:creationId xmlns:p14="http://schemas.microsoft.com/office/powerpoint/2010/main" val="3048426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32428E4-218F-44A1-B8E3-B9791473E7A1}" type="datetimeFigureOut">
              <a:rPr lang="zh-CN" altLang="en-US" smtClean="0"/>
              <a:t>2023/12/27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32428E4-218F-44A1-B8E3-B9791473E7A1}" type="datetimeFigureOut">
              <a:rPr lang="zh-CN" altLang="en-US" smtClean="0"/>
              <a:t>2023/12/27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32428E4-218F-44A1-B8E3-B9791473E7A1}" type="datetimeFigureOut">
              <a:rPr lang="zh-CN" altLang="en-US" smtClean="0"/>
              <a:t>2023/12/27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32428E4-218F-44A1-B8E3-B9791473E7A1}" type="datetimeFigureOut">
              <a:rPr lang="zh-CN" altLang="en-US" smtClean="0"/>
              <a:t>2023/12/27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32428E4-218F-44A1-B8E3-B9791473E7A1}" type="datetimeFigureOut">
              <a:rPr lang="zh-CN" altLang="en-US" smtClean="0"/>
              <a:t>2023/12/27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32428E4-218F-44A1-B8E3-B9791473E7A1}" type="datetimeFigureOut">
              <a:rPr lang="zh-CN" altLang="en-US" smtClean="0"/>
              <a:t>2023/12/27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32428E4-218F-44A1-B8E3-B9791473E7A1}" type="datetimeFigureOut">
              <a:rPr lang="zh-CN" altLang="en-US" smtClean="0"/>
              <a:t>2023/12/27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32428E4-218F-44A1-B8E3-B9791473E7A1}" type="datetimeFigureOut">
              <a:rPr lang="zh-CN" altLang="en-US" smtClean="0"/>
              <a:t>2023/12/27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2428E4-218F-44A1-B8E3-B9791473E7A1}" type="datetimeFigureOut">
              <a:rPr lang="zh-CN" altLang="en-US" smtClean="0"/>
              <a:t>2023/12/27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32428E4-218F-44A1-B8E3-B9791473E7A1}" type="datetimeFigureOut">
              <a:rPr lang="zh-CN" altLang="en-US" smtClean="0"/>
              <a:t>2023/12/27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32428E4-218F-44A1-B8E3-B9791473E7A1}" type="datetimeFigureOut">
              <a:rPr lang="zh-CN" altLang="en-US" smtClean="0"/>
              <a:t>2023/12/27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1EE6-5B35-4E2E-A7BA-1A35B24470E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428E4-218F-44A1-B8E3-B9791473E7A1}" type="datetimeFigureOut">
              <a:rPr lang="zh-CN" altLang="en-US" smtClean="0"/>
              <a:t>2023/12/27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B1EE6-5B35-4E2E-A7BA-1A35B24470E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0.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4.png"/><Relationship Id="rId7"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5.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4.png"/><Relationship Id="rId7"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219089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charset="-122"/>
            </a:endParaRPr>
          </a:p>
        </p:txBody>
      </p:sp>
      <p:sp>
        <p:nvSpPr>
          <p:cNvPr id="12" name="椭圆 11"/>
          <p:cNvSpPr/>
          <p:nvPr/>
        </p:nvSpPr>
        <p:spPr>
          <a:xfrm>
            <a:off x="541373" y="1721204"/>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charset="-122"/>
            </a:endParaRPr>
          </a:p>
        </p:txBody>
      </p:sp>
      <p:pic>
        <p:nvPicPr>
          <p:cNvPr id="9" name="图片 8"/>
          <p:cNvPicPr>
            <a:picLocks noChangeAspect="1"/>
          </p:cNvPicPr>
          <p:nvPr/>
        </p:nvPicPr>
        <p:blipFill>
          <a:blip r:embed="rId4">
            <a:extLst>
              <a:ext uri="{BEBA8EAE-BF5A-486C-A8C5-ECC9F3942E4B}">
                <a14:imgProps xmlns:a14="http://schemas.microsoft.com/office/drawing/2010/main">
                  <a14:imgLayer r:embed="rId5">
                    <a14:imgEffect>
                      <a14:brightnessContrast bright="14000" contrast="21000"/>
                    </a14:imgEffect>
                    <a14:imgEffect>
                      <a14:colorTemperature colorTemp="72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283201" y="1581546"/>
            <a:ext cx="3140616" cy="2903588"/>
          </a:xfrm>
          <a:prstGeom prst="rect">
            <a:avLst/>
          </a:prstGeom>
        </p:spPr>
      </p:pic>
      <p:sp>
        <p:nvSpPr>
          <p:cNvPr id="8" name="文本框 7"/>
          <p:cNvSpPr txBox="1"/>
          <p:nvPr>
            <p:custDataLst>
              <p:tags r:id="rId1"/>
            </p:custDataLst>
          </p:nvPr>
        </p:nvSpPr>
        <p:spPr>
          <a:xfrm>
            <a:off x="3338715" y="2245151"/>
            <a:ext cx="8913156" cy="1754326"/>
          </a:xfrm>
          <a:prstGeom prst="rect">
            <a:avLst/>
          </a:prstGeom>
          <a:noFill/>
        </p:spPr>
        <p:txBody>
          <a:bodyPr wrap="square" rtlCol="0">
            <a:spAutoFit/>
          </a:bodyPr>
          <a:lstStyle/>
          <a:p>
            <a:pPr algn="l" defTabSz="913765">
              <a:defRPr/>
            </a:pPr>
            <a:r>
              <a:rPr lang="en-US" altLang="zh-CN"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Green, Quantized Federated Learning over Wireless Networks: An Energy-Efficient Design</a:t>
            </a:r>
            <a:r>
              <a:rPr lang="zh-CN" altLang="en-US"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TWC2023</a:t>
            </a:r>
            <a:r>
              <a:rPr lang="zh-CN" altLang="en-US"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16" name="文本占位符 56"/>
          <p:cNvSpPr txBox="1"/>
          <p:nvPr/>
        </p:nvSpPr>
        <p:spPr>
          <a:xfrm>
            <a:off x="8934000" y="5487600"/>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汇报人：唐杰</a:t>
            </a:r>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3201" y="1581546"/>
            <a:ext cx="3140616" cy="2903588"/>
          </a:xfrm>
          <a:prstGeom prst="rect">
            <a:avLst/>
          </a:prstGeom>
        </p:spPr>
      </p:pic>
      <p:sp>
        <p:nvSpPr>
          <p:cNvPr id="2" name="日期占位符 1"/>
          <p:cNvSpPr>
            <a:spLocks noGrp="1"/>
          </p:cNvSpPr>
          <p:nvPr>
            <p:ph type="dt" sz="half" idx="10"/>
          </p:nvPr>
        </p:nvSpPr>
        <p:spPr>
          <a:xfrm>
            <a:off x="9359785" y="5909061"/>
            <a:ext cx="2743200" cy="365125"/>
          </a:xfrm>
        </p:spPr>
        <p:txBody>
          <a:bodyPr/>
          <a:lstStyle/>
          <a:p>
            <a:r>
              <a:rPr lang="en-US" altLang="zh-CN" b="1" dirty="0">
                <a:solidFill>
                  <a:schemeClr val="tx1"/>
                </a:solidFill>
              </a:rPr>
              <a:t>2023.12.27</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Compute Model</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11" name="文本框 10"/>
          <p:cNvSpPr txBox="1"/>
          <p:nvPr/>
        </p:nvSpPr>
        <p:spPr>
          <a:xfrm>
            <a:off x="513900" y="1539805"/>
            <a:ext cx="9590373" cy="461665"/>
          </a:xfrm>
          <a:prstGeom prst="rect">
            <a:avLst/>
          </a:prstGeom>
          <a:noFill/>
        </p:spPr>
        <p:txBody>
          <a:bodyPr wrap="square" rtlCol="0">
            <a:spAutoFit/>
          </a:bodyPr>
          <a:lstStyle/>
          <a:p>
            <a:pPr algn="l">
              <a:buClrTx/>
              <a:buSzTx/>
              <a:buFontTx/>
            </a:pPr>
            <a:r>
              <a:rPr lang="zh-CN" altLang="en-US" sz="2400" b="1" dirty="0">
                <a:latin typeface="Times New Roman" panose="02020603050405020304" pitchFamily="18" charset="0"/>
                <a:ea typeface="宋体" panose="02010600030101010101" pitchFamily="2" charset="-122"/>
              </a:rPr>
              <a:t>设备</a:t>
            </a:r>
            <a:r>
              <a:rPr lang="en-US" altLang="zh-CN" sz="2400" b="1" dirty="0">
                <a:latin typeface="Times New Roman" panose="02020603050405020304" pitchFamily="18" charset="0"/>
                <a:ea typeface="宋体" panose="02010600030101010101" pitchFamily="2" charset="-122"/>
              </a:rPr>
              <a:t>k</a:t>
            </a:r>
            <a:r>
              <a:rPr lang="zh-CN" altLang="en-US" sz="2400" b="1" dirty="0">
                <a:latin typeface="Times New Roman" panose="02020603050405020304" pitchFamily="18" charset="0"/>
                <a:ea typeface="宋体" panose="02010600030101010101" pitchFamily="2" charset="-122"/>
              </a:rPr>
              <a:t>的前向传播的能量消耗</a:t>
            </a:r>
            <a:endParaRPr lang="en-US" altLang="zh-CN" sz="2400" b="1" dirty="0">
              <a:uFillTx/>
              <a:latin typeface="Times New Roman" panose="02020603050405020304" pitchFamily="18" charset="0"/>
              <a:ea typeface="宋体" panose="02010600030101010101" pitchFamily="2" charset="-122"/>
            </a:endParaRPr>
          </a:p>
        </p:txBody>
      </p:sp>
      <p:pic>
        <p:nvPicPr>
          <p:cNvPr id="2" name="图片 1">
            <a:extLst>
              <a:ext uri="{FF2B5EF4-FFF2-40B4-BE49-F238E27FC236}">
                <a16:creationId xmlns:a16="http://schemas.microsoft.com/office/drawing/2014/main" id="{1930C3BC-8FC9-5772-EBC6-7EDDC6503C48}"/>
              </a:ext>
            </a:extLst>
          </p:cNvPr>
          <p:cNvPicPr>
            <a:picLocks noChangeAspect="1"/>
          </p:cNvPicPr>
          <p:nvPr/>
        </p:nvPicPr>
        <p:blipFill>
          <a:blip r:embed="rId4"/>
          <a:stretch>
            <a:fillRect/>
          </a:stretch>
        </p:blipFill>
        <p:spPr>
          <a:xfrm>
            <a:off x="552997" y="3717310"/>
            <a:ext cx="7512043" cy="2379229"/>
          </a:xfrm>
          <a:prstGeom prst="rect">
            <a:avLst/>
          </a:prstGeom>
        </p:spPr>
      </p:pic>
      <p:pic>
        <p:nvPicPr>
          <p:cNvPr id="4" name="图片 3">
            <a:extLst>
              <a:ext uri="{FF2B5EF4-FFF2-40B4-BE49-F238E27FC236}">
                <a16:creationId xmlns:a16="http://schemas.microsoft.com/office/drawing/2014/main" id="{BC612416-3247-80CC-8ECB-485791300032}"/>
              </a:ext>
            </a:extLst>
          </p:cNvPr>
          <p:cNvPicPr>
            <a:picLocks noChangeAspect="1"/>
          </p:cNvPicPr>
          <p:nvPr/>
        </p:nvPicPr>
        <p:blipFill>
          <a:blip r:embed="rId5"/>
          <a:stretch>
            <a:fillRect/>
          </a:stretch>
        </p:blipFill>
        <p:spPr>
          <a:xfrm>
            <a:off x="5957455" y="1350033"/>
            <a:ext cx="5593697" cy="2367277"/>
          </a:xfrm>
          <a:prstGeom prst="rect">
            <a:avLst/>
          </a:prstGeom>
        </p:spPr>
      </p:pic>
      <p:sp>
        <p:nvSpPr>
          <p:cNvPr id="6" name="文本框 5">
            <a:extLst>
              <a:ext uri="{FF2B5EF4-FFF2-40B4-BE49-F238E27FC236}">
                <a16:creationId xmlns:a16="http://schemas.microsoft.com/office/drawing/2014/main" id="{84697530-9442-F0D2-734A-5FF63DBF5A0E}"/>
              </a:ext>
            </a:extLst>
          </p:cNvPr>
          <p:cNvSpPr txBox="1"/>
          <p:nvPr/>
        </p:nvSpPr>
        <p:spPr>
          <a:xfrm>
            <a:off x="7959435" y="4318061"/>
            <a:ext cx="2015836" cy="369332"/>
          </a:xfrm>
          <a:prstGeom prst="rect">
            <a:avLst/>
          </a:prstGeom>
          <a:noFill/>
        </p:spPr>
        <p:txBody>
          <a:bodyPr wrap="square">
            <a:spAutoFit/>
          </a:bodyPr>
          <a:lstStyle/>
          <a:p>
            <a:r>
              <a:rPr lang="zh-CN" altLang="en-US" b="0" i="0" dirty="0">
                <a:effectLst/>
                <a:latin typeface="-apple-system"/>
              </a:rPr>
              <a:t>计算能量的总和</a:t>
            </a:r>
            <a:endParaRPr lang="zh-CN" altLang="en-US" dirty="0"/>
          </a:p>
        </p:txBody>
      </p:sp>
      <p:sp>
        <p:nvSpPr>
          <p:cNvPr id="9" name="文本框 8">
            <a:extLst>
              <a:ext uri="{FF2B5EF4-FFF2-40B4-BE49-F238E27FC236}">
                <a16:creationId xmlns:a16="http://schemas.microsoft.com/office/drawing/2014/main" id="{4AE03CED-3C33-2F3B-324C-FB8513DE25C3}"/>
              </a:ext>
            </a:extLst>
          </p:cNvPr>
          <p:cNvSpPr txBox="1"/>
          <p:nvPr/>
        </p:nvSpPr>
        <p:spPr>
          <a:xfrm>
            <a:off x="7959435" y="4810707"/>
            <a:ext cx="3789218" cy="369332"/>
          </a:xfrm>
          <a:prstGeom prst="rect">
            <a:avLst/>
          </a:prstGeom>
          <a:noFill/>
        </p:spPr>
        <p:txBody>
          <a:bodyPr wrap="square">
            <a:spAutoFit/>
          </a:bodyPr>
          <a:lstStyle/>
          <a:p>
            <a:r>
              <a:rPr lang="zh-CN" altLang="en-US" b="0" i="0" dirty="0">
                <a:effectLst/>
                <a:latin typeface="-apple-system"/>
              </a:rPr>
              <a:t>用于从缓冲区获取权重的访问能量</a:t>
            </a:r>
            <a:endParaRPr lang="zh-CN" altLang="en-US" dirty="0"/>
          </a:p>
        </p:txBody>
      </p:sp>
      <p:sp>
        <p:nvSpPr>
          <p:cNvPr id="13" name="文本框 12">
            <a:extLst>
              <a:ext uri="{FF2B5EF4-FFF2-40B4-BE49-F238E27FC236}">
                <a16:creationId xmlns:a16="http://schemas.microsoft.com/office/drawing/2014/main" id="{12A37A15-BA84-F044-DE88-8FA92AD53A40}"/>
              </a:ext>
            </a:extLst>
          </p:cNvPr>
          <p:cNvSpPr txBox="1"/>
          <p:nvPr/>
        </p:nvSpPr>
        <p:spPr>
          <a:xfrm>
            <a:off x="7959435" y="5303353"/>
            <a:ext cx="3214255" cy="369332"/>
          </a:xfrm>
          <a:prstGeom prst="rect">
            <a:avLst/>
          </a:prstGeom>
          <a:noFill/>
        </p:spPr>
        <p:txBody>
          <a:bodyPr wrap="square">
            <a:spAutoFit/>
          </a:bodyPr>
          <a:lstStyle/>
          <a:p>
            <a:r>
              <a:rPr lang="zh-CN" altLang="en-US" b="0" i="0" dirty="0">
                <a:effectLst/>
                <a:latin typeface="-apple-system"/>
              </a:rPr>
              <a:t>从缓冲区获取激活的访问能量</a:t>
            </a:r>
            <a:endParaRPr lang="zh-CN" altLang="en-US" dirty="0"/>
          </a:p>
        </p:txBody>
      </p:sp>
      <p:sp>
        <p:nvSpPr>
          <p:cNvPr id="15" name="文本框 14">
            <a:extLst>
              <a:ext uri="{FF2B5EF4-FFF2-40B4-BE49-F238E27FC236}">
                <a16:creationId xmlns:a16="http://schemas.microsoft.com/office/drawing/2014/main" id="{10A9B0F8-3127-D805-E7A7-8F0519298773}"/>
              </a:ext>
            </a:extLst>
          </p:cNvPr>
          <p:cNvSpPr txBox="1"/>
          <p:nvPr/>
        </p:nvSpPr>
        <p:spPr>
          <a:xfrm>
            <a:off x="7954203" y="5695143"/>
            <a:ext cx="4300141" cy="369332"/>
          </a:xfrm>
          <a:prstGeom prst="rect">
            <a:avLst/>
          </a:prstGeom>
          <a:noFill/>
        </p:spPr>
        <p:txBody>
          <a:bodyPr wrap="square">
            <a:spAutoFit/>
          </a:bodyPr>
          <a:lstStyle/>
          <a:p>
            <a:r>
              <a:rPr lang="zh-CN" altLang="en-US" b="0" i="0" dirty="0">
                <a:effectLst/>
                <a:latin typeface="-apple-system"/>
              </a:rPr>
              <a:t>从</a:t>
            </a:r>
            <a:r>
              <a:rPr lang="en-US" altLang="zh-CN" b="0" i="0" dirty="0">
                <a:effectLst/>
                <a:latin typeface="-apple-system"/>
              </a:rPr>
              <a:t>DRAM</a:t>
            </a:r>
            <a:r>
              <a:rPr lang="zh-CN" altLang="en-US" b="0" i="0" dirty="0">
                <a:effectLst/>
                <a:latin typeface="-apple-system"/>
              </a:rPr>
              <a:t>获取输入特征和权重的访问能量</a:t>
            </a:r>
            <a:endParaRPr lang="zh-CN" altLang="en-US" dirty="0"/>
          </a:p>
        </p:txBody>
      </p:sp>
    </p:spTree>
    <p:extLst>
      <p:ext uri="{BB962C8B-B14F-4D97-AF65-F5344CB8AC3E}">
        <p14:creationId xmlns:p14="http://schemas.microsoft.com/office/powerpoint/2010/main" val="39035218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Compute Model</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11" name="文本框 10"/>
          <p:cNvSpPr txBox="1"/>
          <p:nvPr/>
        </p:nvSpPr>
        <p:spPr>
          <a:xfrm>
            <a:off x="1192772" y="1366623"/>
            <a:ext cx="9590373" cy="4524315"/>
          </a:xfrm>
          <a:prstGeom prst="rect">
            <a:avLst/>
          </a:prstGeom>
          <a:noFill/>
        </p:spPr>
        <p:txBody>
          <a:bodyPr wrap="square" rtlCol="0">
            <a:spAutoFit/>
          </a:bodyPr>
          <a:lstStyle/>
          <a:p>
            <a:pPr algn="l">
              <a:buClrTx/>
              <a:buSzTx/>
              <a:buFontTx/>
            </a:pPr>
            <a:r>
              <a:rPr lang="zh-CN" altLang="en-US" sz="2400" b="1" dirty="0">
                <a:latin typeface="Times New Roman" panose="02020603050405020304" pitchFamily="18" charset="0"/>
                <a:ea typeface="宋体" panose="02010600030101010101" pitchFamily="2" charset="-122"/>
              </a:rPr>
              <a:t>设备</a:t>
            </a:r>
            <a:r>
              <a:rPr lang="en-US" altLang="zh-CN" sz="2400" b="1" dirty="0">
                <a:latin typeface="Times New Roman" panose="02020603050405020304" pitchFamily="18" charset="0"/>
                <a:ea typeface="宋体" panose="02010600030101010101" pitchFamily="2" charset="-122"/>
              </a:rPr>
              <a:t>k</a:t>
            </a:r>
            <a:r>
              <a:rPr lang="zh-CN" altLang="en-US" sz="2400" b="1" dirty="0">
                <a:latin typeface="Times New Roman" panose="02020603050405020304" pitchFamily="18" charset="0"/>
                <a:ea typeface="宋体" panose="02010600030101010101" pitchFamily="2" charset="-122"/>
              </a:rPr>
              <a:t>的反向传播的能量消耗：</a:t>
            </a:r>
            <a:endParaRPr lang="en-US" altLang="zh-CN" sz="2400" b="1" dirty="0">
              <a:latin typeface="Times New Roman" panose="02020603050405020304" pitchFamily="18" charset="0"/>
              <a:ea typeface="宋体" panose="02010600030101010101" pitchFamily="2" charset="-122"/>
            </a:endParaRPr>
          </a:p>
          <a:p>
            <a:pPr algn="l">
              <a:buClrTx/>
              <a:buSzTx/>
              <a:buFontTx/>
            </a:pPr>
            <a:endParaRPr lang="en-US" altLang="zh-CN" sz="2400" b="1" dirty="0">
              <a:uFillTx/>
              <a:latin typeface="Times New Roman" panose="02020603050405020304" pitchFamily="18" charset="0"/>
              <a:ea typeface="宋体" panose="02010600030101010101" pitchFamily="2" charset="-122"/>
            </a:endParaRPr>
          </a:p>
          <a:p>
            <a:pPr algn="l">
              <a:buClrTx/>
              <a:buSzTx/>
              <a:buFontTx/>
            </a:pPr>
            <a:endParaRPr lang="en-US" altLang="zh-CN" sz="2400" b="1" dirty="0">
              <a:latin typeface="Times New Roman" panose="02020603050405020304" pitchFamily="18" charset="0"/>
              <a:ea typeface="宋体" panose="02010600030101010101" pitchFamily="2" charset="-122"/>
            </a:endParaRPr>
          </a:p>
          <a:p>
            <a:pPr algn="l">
              <a:buClrTx/>
              <a:buSzTx/>
              <a:buFontTx/>
            </a:pPr>
            <a:endParaRPr lang="en-US" altLang="zh-CN" sz="2400" b="1" dirty="0">
              <a:uFillTx/>
              <a:latin typeface="Times New Roman" panose="02020603050405020304" pitchFamily="18" charset="0"/>
              <a:ea typeface="宋体" panose="02010600030101010101" pitchFamily="2" charset="-122"/>
            </a:endParaRPr>
          </a:p>
          <a:p>
            <a:pPr algn="l">
              <a:buClrTx/>
              <a:buSzTx/>
              <a:buFontTx/>
            </a:pPr>
            <a:endParaRPr lang="en-US" altLang="zh-CN" sz="2400" b="1" dirty="0">
              <a:latin typeface="Times New Roman" panose="02020603050405020304" pitchFamily="18" charset="0"/>
              <a:ea typeface="宋体" panose="02010600030101010101" pitchFamily="2" charset="-122"/>
            </a:endParaRPr>
          </a:p>
          <a:p>
            <a:pPr algn="l">
              <a:buClrTx/>
              <a:buSzTx/>
              <a:buFontTx/>
            </a:pPr>
            <a:endParaRPr lang="en-US" altLang="zh-CN" sz="2400" b="1" dirty="0">
              <a:uFillTx/>
              <a:latin typeface="Times New Roman" panose="02020603050405020304" pitchFamily="18" charset="0"/>
              <a:ea typeface="宋体" panose="02010600030101010101" pitchFamily="2" charset="-122"/>
            </a:endParaRPr>
          </a:p>
          <a:p>
            <a:pPr algn="l">
              <a:buClrTx/>
              <a:buSzTx/>
              <a:buFontTx/>
            </a:pPr>
            <a:endParaRPr lang="en-US" altLang="zh-CN" sz="2400" b="1" dirty="0">
              <a:latin typeface="Times New Roman" panose="02020603050405020304" pitchFamily="18" charset="0"/>
              <a:ea typeface="宋体" panose="02010600030101010101" pitchFamily="2" charset="-122"/>
            </a:endParaRPr>
          </a:p>
          <a:p>
            <a:pPr algn="l">
              <a:buClrTx/>
              <a:buSzTx/>
              <a:buFontTx/>
            </a:pPr>
            <a:endParaRPr lang="en-US" altLang="zh-CN" sz="2400" b="1" dirty="0">
              <a:uFillTx/>
              <a:latin typeface="Times New Roman" panose="02020603050405020304" pitchFamily="18" charset="0"/>
              <a:ea typeface="宋体" panose="02010600030101010101" pitchFamily="2" charset="-122"/>
            </a:endParaRPr>
          </a:p>
          <a:p>
            <a:pPr algn="l">
              <a:buClrTx/>
              <a:buSzTx/>
              <a:buFontTx/>
            </a:pPr>
            <a:endParaRPr lang="en-US" altLang="zh-CN" sz="2400" b="1" dirty="0">
              <a:uFillTx/>
              <a:latin typeface="Times New Roman" panose="02020603050405020304" pitchFamily="18" charset="0"/>
              <a:ea typeface="宋体" panose="02010600030101010101" pitchFamily="2" charset="-122"/>
            </a:endParaRPr>
          </a:p>
          <a:p>
            <a:pPr algn="l">
              <a:buClrTx/>
              <a:buSzTx/>
              <a:buFontTx/>
            </a:pPr>
            <a:r>
              <a:rPr lang="zh-CN" altLang="en-US" sz="2400" b="1" i="0" dirty="0">
                <a:effectLst/>
                <a:latin typeface="宋体" panose="02010600030101010101" pitchFamily="2" charset="-122"/>
                <a:ea typeface="宋体" panose="02010600030101010101" pitchFamily="2" charset="-122"/>
              </a:rPr>
              <a:t>设备</a:t>
            </a:r>
            <a:r>
              <a:rPr lang="en-US" altLang="zh-CN" sz="2400" b="1" i="0" dirty="0">
                <a:effectLst/>
                <a:latin typeface="宋体" panose="02010600030101010101" pitchFamily="2" charset="-122"/>
                <a:ea typeface="宋体" panose="02010600030101010101" pitchFamily="2" charset="-122"/>
              </a:rPr>
              <a:t>k</a:t>
            </a:r>
            <a:r>
              <a:rPr lang="zh-CN" altLang="en-US" sz="2400" b="1" i="0" dirty="0">
                <a:effectLst/>
                <a:latin typeface="宋体" panose="02010600030101010101" pitchFamily="2" charset="-122"/>
                <a:ea typeface="宋体" panose="02010600030101010101" pitchFamily="2" charset="-122"/>
              </a:rPr>
              <a:t>的一次迭代的能量消耗：</a:t>
            </a:r>
            <a:endParaRPr lang="en-US" altLang="zh-CN" sz="2400" b="1" dirty="0">
              <a:uFillTx/>
              <a:latin typeface="Times New Roman" panose="02020603050405020304" pitchFamily="18" charset="0"/>
              <a:ea typeface="宋体" panose="02010600030101010101" pitchFamily="2" charset="-122"/>
            </a:endParaRPr>
          </a:p>
          <a:p>
            <a:pPr algn="l">
              <a:buClrTx/>
              <a:buSzTx/>
              <a:buFontTx/>
            </a:pPr>
            <a:endParaRPr lang="en-US" altLang="zh-CN" sz="2400" b="1" dirty="0">
              <a:latin typeface="Times New Roman" panose="02020603050405020304" pitchFamily="18" charset="0"/>
              <a:ea typeface="宋体" panose="02010600030101010101" pitchFamily="2" charset="-122"/>
            </a:endParaRPr>
          </a:p>
          <a:p>
            <a:pPr algn="l">
              <a:buClrTx/>
              <a:buSzTx/>
              <a:buFontTx/>
            </a:pPr>
            <a:endParaRPr lang="en-US" altLang="zh-CN" sz="2400" b="1" dirty="0">
              <a:uFillTx/>
              <a:latin typeface="Times New Roman" panose="02020603050405020304" pitchFamily="18" charset="0"/>
              <a:ea typeface="宋体" panose="02010600030101010101" pitchFamily="2" charset="-122"/>
            </a:endParaRPr>
          </a:p>
        </p:txBody>
      </p:sp>
      <p:pic>
        <p:nvPicPr>
          <p:cNvPr id="5" name="图片 4">
            <a:extLst>
              <a:ext uri="{FF2B5EF4-FFF2-40B4-BE49-F238E27FC236}">
                <a16:creationId xmlns:a16="http://schemas.microsoft.com/office/drawing/2014/main" id="{F86BF7D9-746E-872B-D5FB-A32F50E15881}"/>
              </a:ext>
            </a:extLst>
          </p:cNvPr>
          <p:cNvPicPr>
            <a:picLocks noChangeAspect="1"/>
          </p:cNvPicPr>
          <p:nvPr/>
        </p:nvPicPr>
        <p:blipFill>
          <a:blip r:embed="rId4"/>
          <a:stretch>
            <a:fillRect/>
          </a:stretch>
        </p:blipFill>
        <p:spPr>
          <a:xfrm>
            <a:off x="3701562" y="2391848"/>
            <a:ext cx="6160474" cy="1528654"/>
          </a:xfrm>
          <a:prstGeom prst="rect">
            <a:avLst/>
          </a:prstGeom>
        </p:spPr>
      </p:pic>
      <p:pic>
        <p:nvPicPr>
          <p:cNvPr id="7" name="图片 6">
            <a:extLst>
              <a:ext uri="{FF2B5EF4-FFF2-40B4-BE49-F238E27FC236}">
                <a16:creationId xmlns:a16="http://schemas.microsoft.com/office/drawing/2014/main" id="{434B2C42-5E6A-3218-9A6B-B9BCC6138815}"/>
              </a:ext>
            </a:extLst>
          </p:cNvPr>
          <p:cNvPicPr>
            <a:picLocks noChangeAspect="1"/>
          </p:cNvPicPr>
          <p:nvPr/>
        </p:nvPicPr>
        <p:blipFill>
          <a:blip r:embed="rId5"/>
          <a:stretch>
            <a:fillRect/>
          </a:stretch>
        </p:blipFill>
        <p:spPr>
          <a:xfrm>
            <a:off x="3483929" y="5182174"/>
            <a:ext cx="5224142" cy="618406"/>
          </a:xfrm>
          <a:prstGeom prst="rect">
            <a:avLst/>
          </a:prstGeom>
        </p:spPr>
      </p:pic>
    </p:spTree>
    <p:extLst>
      <p:ext uri="{BB962C8B-B14F-4D97-AF65-F5344CB8AC3E}">
        <p14:creationId xmlns:p14="http://schemas.microsoft.com/office/powerpoint/2010/main" val="5834577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Transmission Model</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pic>
        <p:nvPicPr>
          <p:cNvPr id="2" name="图片 1">
            <a:extLst>
              <a:ext uri="{FF2B5EF4-FFF2-40B4-BE49-F238E27FC236}">
                <a16:creationId xmlns:a16="http://schemas.microsoft.com/office/drawing/2014/main" id="{B1CF0723-F61D-F3FD-04A8-6EB6A55DD0BE}"/>
              </a:ext>
            </a:extLst>
          </p:cNvPr>
          <p:cNvPicPr>
            <a:picLocks noChangeAspect="1"/>
          </p:cNvPicPr>
          <p:nvPr/>
        </p:nvPicPr>
        <p:blipFill>
          <a:blip r:embed="rId4"/>
          <a:stretch>
            <a:fillRect/>
          </a:stretch>
        </p:blipFill>
        <p:spPr>
          <a:xfrm>
            <a:off x="4406604" y="3430946"/>
            <a:ext cx="3378792" cy="870890"/>
          </a:xfrm>
          <a:prstGeom prst="rect">
            <a:avLst/>
          </a:prstGeom>
        </p:spPr>
      </p:pic>
      <p:sp>
        <p:nvSpPr>
          <p:cNvPr id="5" name="文本框 4">
            <a:extLst>
              <a:ext uri="{FF2B5EF4-FFF2-40B4-BE49-F238E27FC236}">
                <a16:creationId xmlns:a16="http://schemas.microsoft.com/office/drawing/2014/main" id="{D73B1EAA-8E05-99C7-499C-D29ACAAFD02B}"/>
              </a:ext>
            </a:extLst>
          </p:cNvPr>
          <p:cNvSpPr txBox="1"/>
          <p:nvPr/>
        </p:nvSpPr>
        <p:spPr>
          <a:xfrm>
            <a:off x="818988" y="1362815"/>
            <a:ext cx="6830290"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正交频域多址</a:t>
            </a:r>
            <a:r>
              <a:rPr lang="en-US" altLang="zh-CN" sz="2000" dirty="0">
                <a:latin typeface="宋体" panose="02010600030101010101" pitchFamily="2" charset="-122"/>
                <a:ea typeface="宋体" panose="02010600030101010101" pitchFamily="2" charset="-122"/>
              </a:rPr>
              <a:t>(OFDMA)</a:t>
            </a:r>
            <a:r>
              <a:rPr lang="zh-CN" altLang="en-US" sz="2000" dirty="0">
                <a:latin typeface="宋体" panose="02010600030101010101" pitchFamily="2" charset="-122"/>
                <a:ea typeface="宋体" panose="02010600030101010101" pitchFamily="2" charset="-122"/>
              </a:rPr>
              <a:t>向</a:t>
            </a:r>
            <a:r>
              <a:rPr lang="en-US" altLang="zh-CN" sz="2000" dirty="0">
                <a:latin typeface="宋体" panose="02010600030101010101" pitchFamily="2" charset="-122"/>
                <a:ea typeface="宋体" panose="02010600030101010101" pitchFamily="2" charset="-122"/>
              </a:rPr>
              <a:t>BS</a:t>
            </a:r>
            <a:r>
              <a:rPr lang="zh-CN" altLang="en-US" sz="2000" dirty="0">
                <a:latin typeface="宋体" panose="02010600030101010101" pitchFamily="2" charset="-122"/>
                <a:ea typeface="宋体" panose="02010600030101010101" pitchFamily="2" charset="-122"/>
              </a:rPr>
              <a:t>发送模型更新设备</a:t>
            </a:r>
            <a:r>
              <a:rPr lang="en-US" altLang="zh-CN" sz="2000" dirty="0">
                <a:latin typeface="宋体" panose="02010600030101010101" pitchFamily="2" charset="-122"/>
                <a:ea typeface="宋体" panose="02010600030101010101" pitchFamily="2" charset="-122"/>
              </a:rPr>
              <a:t>k</a:t>
            </a:r>
            <a:r>
              <a:rPr lang="zh-CN" altLang="en-US" sz="2000" dirty="0">
                <a:latin typeface="宋体" panose="02010600030101010101" pitchFamily="2" charset="-122"/>
                <a:ea typeface="宋体" panose="02010600030101010101" pitchFamily="2" charset="-122"/>
              </a:rPr>
              <a:t>的传输速率：</a:t>
            </a:r>
          </a:p>
        </p:txBody>
      </p:sp>
      <p:sp>
        <p:nvSpPr>
          <p:cNvPr id="12" name="文本框 11">
            <a:extLst>
              <a:ext uri="{FF2B5EF4-FFF2-40B4-BE49-F238E27FC236}">
                <a16:creationId xmlns:a16="http://schemas.microsoft.com/office/drawing/2014/main" id="{2ED5A320-E173-0CC6-9D55-9EC04D6F1DB4}"/>
              </a:ext>
            </a:extLst>
          </p:cNvPr>
          <p:cNvSpPr txBox="1"/>
          <p:nvPr/>
        </p:nvSpPr>
        <p:spPr>
          <a:xfrm>
            <a:off x="2563091" y="5454133"/>
            <a:ext cx="1358604" cy="369332"/>
          </a:xfrm>
          <a:prstGeom prst="rect">
            <a:avLst/>
          </a:prstGeom>
          <a:noFill/>
        </p:spPr>
        <p:txBody>
          <a:bodyPr wrap="square">
            <a:spAutoFit/>
          </a:bodyPr>
          <a:lstStyle/>
          <a:p>
            <a:r>
              <a:rPr lang="zh-CN" altLang="en-US" b="0" i="0" dirty="0">
                <a:effectLst/>
                <a:latin typeface="-apple-system"/>
              </a:rPr>
              <a:t>分配的带宽</a:t>
            </a:r>
            <a:endParaRPr lang="zh-CN" altLang="en-US" dirty="0"/>
          </a:p>
        </p:txBody>
      </p:sp>
      <p:cxnSp>
        <p:nvCxnSpPr>
          <p:cNvPr id="17" name="直接箭头连接符 16">
            <a:extLst>
              <a:ext uri="{FF2B5EF4-FFF2-40B4-BE49-F238E27FC236}">
                <a16:creationId xmlns:a16="http://schemas.microsoft.com/office/drawing/2014/main" id="{A191BE53-01D2-5CB2-BE3D-D2257436A88F}"/>
              </a:ext>
            </a:extLst>
          </p:cNvPr>
          <p:cNvCxnSpPr>
            <a:cxnSpLocks/>
          </p:cNvCxnSpPr>
          <p:nvPr/>
        </p:nvCxnSpPr>
        <p:spPr>
          <a:xfrm flipV="1">
            <a:off x="3768436" y="4073236"/>
            <a:ext cx="1530928" cy="12954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0" name="文本框 19">
            <a:extLst>
              <a:ext uri="{FF2B5EF4-FFF2-40B4-BE49-F238E27FC236}">
                <a16:creationId xmlns:a16="http://schemas.microsoft.com/office/drawing/2014/main" id="{83F0E84A-3B90-A192-8083-331489206D28}"/>
              </a:ext>
            </a:extLst>
          </p:cNvPr>
          <p:cNvSpPr txBox="1"/>
          <p:nvPr/>
        </p:nvSpPr>
        <p:spPr>
          <a:xfrm>
            <a:off x="9213272" y="2843579"/>
            <a:ext cx="1690255" cy="369332"/>
          </a:xfrm>
          <a:prstGeom prst="rect">
            <a:avLst/>
          </a:prstGeom>
          <a:noFill/>
        </p:spPr>
        <p:txBody>
          <a:bodyPr wrap="square">
            <a:spAutoFit/>
          </a:bodyPr>
          <a:lstStyle/>
          <a:p>
            <a:pPr algn="ctr"/>
            <a:r>
              <a:rPr lang="zh-CN" altLang="en-US" b="0" i="0" dirty="0">
                <a:effectLst/>
                <a:latin typeface="-apple-system"/>
              </a:rPr>
              <a:t>平均信道增益</a:t>
            </a:r>
            <a:endParaRPr lang="zh-CN" altLang="en-US" dirty="0"/>
          </a:p>
        </p:txBody>
      </p:sp>
      <p:cxnSp>
        <p:nvCxnSpPr>
          <p:cNvPr id="22" name="直接箭头连接符 21">
            <a:extLst>
              <a:ext uri="{FF2B5EF4-FFF2-40B4-BE49-F238E27FC236}">
                <a16:creationId xmlns:a16="http://schemas.microsoft.com/office/drawing/2014/main" id="{FF1642F6-2B56-73F1-A871-2C7AA512EB8D}"/>
              </a:ext>
            </a:extLst>
          </p:cNvPr>
          <p:cNvCxnSpPr>
            <a:cxnSpLocks/>
          </p:cNvCxnSpPr>
          <p:nvPr/>
        </p:nvCxnSpPr>
        <p:spPr>
          <a:xfrm flipH="1">
            <a:off x="7432964" y="3096490"/>
            <a:ext cx="1683327" cy="50569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6" name="文本框 25">
            <a:extLst>
              <a:ext uri="{FF2B5EF4-FFF2-40B4-BE49-F238E27FC236}">
                <a16:creationId xmlns:a16="http://schemas.microsoft.com/office/drawing/2014/main" id="{5BA3B472-242F-34AC-7B0E-5F3DCE944112}"/>
              </a:ext>
            </a:extLst>
          </p:cNvPr>
          <p:cNvSpPr txBox="1"/>
          <p:nvPr/>
        </p:nvSpPr>
        <p:spPr>
          <a:xfrm>
            <a:off x="4454236" y="2191715"/>
            <a:ext cx="1690255" cy="369332"/>
          </a:xfrm>
          <a:prstGeom prst="rect">
            <a:avLst/>
          </a:prstGeom>
          <a:noFill/>
        </p:spPr>
        <p:txBody>
          <a:bodyPr wrap="square">
            <a:spAutoFit/>
          </a:bodyPr>
          <a:lstStyle/>
          <a:p>
            <a:pPr algn="ctr"/>
            <a:r>
              <a:rPr lang="zh-CN" altLang="en-US" dirty="0">
                <a:latin typeface="-apple-system"/>
              </a:rPr>
              <a:t>传输功率</a:t>
            </a:r>
            <a:endParaRPr lang="zh-CN" altLang="en-US" dirty="0"/>
          </a:p>
        </p:txBody>
      </p:sp>
      <p:cxnSp>
        <p:nvCxnSpPr>
          <p:cNvPr id="28" name="直接箭头连接符 27">
            <a:extLst>
              <a:ext uri="{FF2B5EF4-FFF2-40B4-BE49-F238E27FC236}">
                <a16:creationId xmlns:a16="http://schemas.microsoft.com/office/drawing/2014/main" id="{5B455BCD-C636-2B7B-5371-BF768EA82EC7}"/>
              </a:ext>
            </a:extLst>
          </p:cNvPr>
          <p:cNvCxnSpPr>
            <a:cxnSpLocks/>
          </p:cNvCxnSpPr>
          <p:nvPr/>
        </p:nvCxnSpPr>
        <p:spPr>
          <a:xfrm>
            <a:off x="5777345" y="2614621"/>
            <a:ext cx="1039091" cy="87672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0" name="文本框 29">
            <a:extLst>
              <a:ext uri="{FF2B5EF4-FFF2-40B4-BE49-F238E27FC236}">
                <a16:creationId xmlns:a16="http://schemas.microsoft.com/office/drawing/2014/main" id="{DA5A7374-B546-9761-F329-0D71D63B20DA}"/>
              </a:ext>
            </a:extLst>
          </p:cNvPr>
          <p:cNvSpPr txBox="1"/>
          <p:nvPr/>
        </p:nvSpPr>
        <p:spPr>
          <a:xfrm>
            <a:off x="5694218" y="5539631"/>
            <a:ext cx="2410691" cy="369332"/>
          </a:xfrm>
          <a:prstGeom prst="rect">
            <a:avLst/>
          </a:prstGeom>
          <a:noFill/>
        </p:spPr>
        <p:txBody>
          <a:bodyPr wrap="square">
            <a:spAutoFit/>
          </a:bodyPr>
          <a:lstStyle/>
          <a:p>
            <a:pPr algn="ctr"/>
            <a:r>
              <a:rPr lang="zh-CN" altLang="en-US" b="0" i="0" dirty="0">
                <a:effectLst/>
                <a:latin typeface="-apple-system"/>
              </a:rPr>
              <a:t>白噪声的功率谱密度</a:t>
            </a:r>
            <a:endParaRPr lang="zh-CN" altLang="en-US" dirty="0"/>
          </a:p>
        </p:txBody>
      </p:sp>
      <p:cxnSp>
        <p:nvCxnSpPr>
          <p:cNvPr id="32" name="直接箭头连接符 31">
            <a:extLst>
              <a:ext uri="{FF2B5EF4-FFF2-40B4-BE49-F238E27FC236}">
                <a16:creationId xmlns:a16="http://schemas.microsoft.com/office/drawing/2014/main" id="{D0898D71-A79B-8576-8E38-9407A0974EE4}"/>
              </a:ext>
            </a:extLst>
          </p:cNvPr>
          <p:cNvCxnSpPr>
            <a:cxnSpLocks/>
            <a:stCxn id="30" idx="0"/>
          </p:cNvCxnSpPr>
          <p:nvPr/>
        </p:nvCxnSpPr>
        <p:spPr>
          <a:xfrm flipV="1">
            <a:off x="6899564" y="4245692"/>
            <a:ext cx="90054" cy="129393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Transmission Model</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73B1EAA-8E05-99C7-499C-D29ACAAFD02B}"/>
                  </a:ext>
                </a:extLst>
              </p:cNvPr>
              <p:cNvSpPr txBox="1"/>
              <p:nvPr/>
            </p:nvSpPr>
            <p:spPr>
              <a:xfrm>
                <a:off x="812061" y="1362815"/>
                <a:ext cx="6830290" cy="4593309"/>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上传</a:t>
                </a:r>
                <a14:m>
                  <m:oMath xmlns:m="http://schemas.openxmlformats.org/officeDocument/2006/math">
                    <m:sSubSup>
                      <m:sSubSupPr>
                        <m:ctrlPr>
                          <a:rPr lang="en-US" altLang="zh-CN" sz="2400" i="1" smtClean="0">
                            <a:latin typeface="Cambria Math" panose="02040503050406030204" pitchFamily="18" charset="0"/>
                            <a:ea typeface="宋体" panose="02010600030101010101" pitchFamily="2" charset="-122"/>
                          </a:rPr>
                        </m:ctrlPr>
                      </m:sSubSupPr>
                      <m:e>
                        <m:r>
                          <a:rPr lang="en-US" altLang="zh-CN" sz="2400" b="0" i="1" smtClean="0">
                            <a:latin typeface="Cambria Math" panose="02040503050406030204" pitchFamily="18" charset="0"/>
                            <a:ea typeface="宋体" panose="02010600030101010101" pitchFamily="2" charset="-122"/>
                          </a:rPr>
                          <m:t>𝑑</m:t>
                        </m:r>
                      </m:e>
                      <m:sub>
                        <m:r>
                          <a:rPr lang="en-US" altLang="zh-CN" sz="2400" b="0" i="1" smtClean="0">
                            <a:latin typeface="Cambria Math" panose="02040503050406030204" pitchFamily="18" charset="0"/>
                            <a:ea typeface="宋体" panose="02010600030101010101" pitchFamily="2" charset="-122"/>
                          </a:rPr>
                          <m:t>𝑡</m:t>
                        </m:r>
                      </m:sub>
                      <m:sup>
                        <m:r>
                          <a:rPr lang="en-US" altLang="zh-CN" sz="2400" b="0" i="1" smtClean="0">
                            <a:latin typeface="Cambria Math" panose="02040503050406030204" pitchFamily="18" charset="0"/>
                            <a:ea typeface="宋体" panose="02010600030101010101" pitchFamily="2" charset="-122"/>
                          </a:rPr>
                          <m:t>𝑄</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𝑘</m:t>
                        </m:r>
                      </m:sup>
                    </m:sSubSup>
                    <m:r>
                      <a:rPr lang="zh-CN" altLang="en-US" sz="2400" i="1">
                        <a:latin typeface="Cambria Math" panose="02040503050406030204" pitchFamily="18" charset="0"/>
                        <a:ea typeface="宋体" panose="02010600030101010101" pitchFamily="2" charset="-122"/>
                      </a:rPr>
                      <m:t>的</m:t>
                    </m:r>
                  </m:oMath>
                </a14:m>
                <a:r>
                  <a:rPr lang="zh-CN" altLang="en-US" sz="2400" dirty="0">
                    <a:latin typeface="宋体" panose="02010600030101010101" pitchFamily="2" charset="-122"/>
                    <a:ea typeface="宋体" panose="02010600030101010101" pitchFamily="2" charset="-122"/>
                  </a:rPr>
                  <a:t>传输时间</a:t>
                </a:r>
                <a14:m>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𝑇</m:t>
                        </m:r>
                      </m:e>
                      <m:sub>
                        <m:r>
                          <a:rPr lang="en-US" altLang="zh-CN" sz="2400" b="0" i="1" smtClean="0">
                            <a:latin typeface="Cambria Math" panose="02040503050406030204" pitchFamily="18" charset="0"/>
                            <a:ea typeface="宋体" panose="02010600030101010101" pitchFamily="2" charset="-122"/>
                          </a:rPr>
                          <m:t>𝑘</m:t>
                        </m:r>
                      </m:sub>
                    </m:sSub>
                  </m:oMath>
                </a14:m>
                <a:r>
                  <a:rPr lang="en-US" altLang="zh-CN" sz="2400" dirty="0">
                    <a:latin typeface="宋体" panose="02010600030101010101" pitchFamily="2" charset="-122"/>
                    <a:ea typeface="宋体" panose="02010600030101010101" pitchFamily="2" charset="-122"/>
                  </a:rPr>
                  <a:t>:</a:t>
                </a:r>
              </a:p>
              <a:p>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上行传输的能量消耗为：</a:t>
                </a:r>
                <a:endParaRPr lang="en-US" altLang="zh-CN" sz="2400" b="1"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mc:Choice>
        <mc:Fallback xmlns="">
          <p:sp>
            <p:nvSpPr>
              <p:cNvPr id="5" name="文本框 4">
                <a:extLst>
                  <a:ext uri="{FF2B5EF4-FFF2-40B4-BE49-F238E27FC236}">
                    <a16:creationId xmlns:a16="http://schemas.microsoft.com/office/drawing/2014/main" id="{D73B1EAA-8E05-99C7-499C-D29ACAAFD02B}"/>
                  </a:ext>
                </a:extLst>
              </p:cNvPr>
              <p:cNvSpPr txBox="1">
                <a:spLocks noRot="1" noChangeAspect="1" noMove="1" noResize="1" noEditPoints="1" noAdjustHandles="1" noChangeArrowheads="1" noChangeShapeType="1" noTextEdit="1"/>
              </p:cNvSpPr>
              <p:nvPr/>
            </p:nvSpPr>
            <p:spPr>
              <a:xfrm>
                <a:off x="812061" y="1362815"/>
                <a:ext cx="6830290" cy="4593309"/>
              </a:xfrm>
              <a:prstGeom prst="rect">
                <a:avLst/>
              </a:prstGeom>
              <a:blipFill>
                <a:blip r:embed="rId4"/>
                <a:stretch>
                  <a:fillRect l="-1338" t="-398"/>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0E1E41C-1743-7275-E7DA-123564356E92}"/>
              </a:ext>
            </a:extLst>
          </p:cNvPr>
          <p:cNvPicPr>
            <a:picLocks noChangeAspect="1"/>
          </p:cNvPicPr>
          <p:nvPr/>
        </p:nvPicPr>
        <p:blipFill>
          <a:blip r:embed="rId5"/>
          <a:stretch>
            <a:fillRect/>
          </a:stretch>
        </p:blipFill>
        <p:spPr>
          <a:xfrm>
            <a:off x="4607273" y="2035678"/>
            <a:ext cx="2977453" cy="870956"/>
          </a:xfrm>
          <a:prstGeom prst="rect">
            <a:avLst/>
          </a:prstGeom>
        </p:spPr>
      </p:pic>
      <p:pic>
        <p:nvPicPr>
          <p:cNvPr id="6" name="图片 5">
            <a:extLst>
              <a:ext uri="{FF2B5EF4-FFF2-40B4-BE49-F238E27FC236}">
                <a16:creationId xmlns:a16="http://schemas.microsoft.com/office/drawing/2014/main" id="{75291384-65DA-56BF-5661-2B84B79D633C}"/>
              </a:ext>
            </a:extLst>
          </p:cNvPr>
          <p:cNvPicPr>
            <a:picLocks noChangeAspect="1"/>
          </p:cNvPicPr>
          <p:nvPr/>
        </p:nvPicPr>
        <p:blipFill>
          <a:blip r:embed="rId6"/>
          <a:stretch>
            <a:fillRect/>
          </a:stretch>
        </p:blipFill>
        <p:spPr>
          <a:xfrm>
            <a:off x="3062853" y="4510604"/>
            <a:ext cx="6066294" cy="984581"/>
          </a:xfrm>
          <a:prstGeom prst="rect">
            <a:avLst/>
          </a:prstGeom>
        </p:spPr>
      </p:pic>
    </p:spTree>
    <p:extLst>
      <p:ext uri="{BB962C8B-B14F-4D97-AF65-F5344CB8AC3E}">
        <p14:creationId xmlns:p14="http://schemas.microsoft.com/office/powerpoint/2010/main" val="38843539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多目标优化问题</a:t>
            </a:r>
          </a:p>
        </p:txBody>
      </p:sp>
      <p:sp>
        <p:nvSpPr>
          <p:cNvPr id="5" name="文本框 4">
            <a:extLst>
              <a:ext uri="{FF2B5EF4-FFF2-40B4-BE49-F238E27FC236}">
                <a16:creationId xmlns:a16="http://schemas.microsoft.com/office/drawing/2014/main" id="{D73B1EAA-8E05-99C7-499C-D29ACAAFD02B}"/>
              </a:ext>
            </a:extLst>
          </p:cNvPr>
          <p:cNvSpPr txBox="1"/>
          <p:nvPr/>
        </p:nvSpPr>
        <p:spPr>
          <a:xfrm>
            <a:off x="863230" y="1342033"/>
            <a:ext cx="10465539" cy="1200329"/>
          </a:xfrm>
          <a:prstGeom prst="rect">
            <a:avLst/>
          </a:prstGeom>
          <a:noFill/>
        </p:spPr>
        <p:txBody>
          <a:bodyPr wrap="square" rtlCol="0">
            <a:spAutoFit/>
          </a:bodyPr>
          <a:lstStyle/>
          <a:p>
            <a:pPr algn="just"/>
            <a:r>
              <a:rPr lang="zh-CN" altLang="en-US" sz="2400" dirty="0">
                <a:latin typeface="宋体" panose="02010600030101010101" pitchFamily="2" charset="-122"/>
                <a:ea typeface="宋体" panose="02010600030101010101" pitchFamily="2" charset="-122"/>
              </a:rPr>
              <a:t>基于上述模型建立了一个</a:t>
            </a:r>
            <a:r>
              <a:rPr lang="zh-CN" altLang="en-US" sz="2400" b="1" dirty="0">
                <a:latin typeface="宋体" panose="02010600030101010101" pitchFamily="2" charset="-122"/>
                <a:ea typeface="宋体" panose="02010600030101010101" pitchFamily="2" charset="-122"/>
              </a:rPr>
              <a:t>多目标优化问题</a:t>
            </a:r>
            <a:r>
              <a:rPr lang="zh-CN" altLang="en-US" sz="2400" dirty="0">
                <a:latin typeface="宋体" panose="02010600030101010101" pitchFamily="2" charset="-122"/>
                <a:ea typeface="宋体" panose="02010600030101010101" pitchFamily="2" charset="-122"/>
              </a:rPr>
              <a:t>，在保证目标精度的情况下，最小化能量消耗和通信轮数。且证明了能量消耗与通信轮数之间存在作为</a:t>
            </a:r>
            <a:r>
              <a:rPr lang="en-US" altLang="zh-CN" sz="2400" dirty="0" err="1">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m</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的函数的折衷。</a:t>
            </a:r>
            <a:endParaRPr lang="zh-CN" altLang="en-US" sz="2000"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DFCBEDDB-FBC1-12DB-B58E-6BFC3B05B46A}"/>
              </a:ext>
            </a:extLst>
          </p:cNvPr>
          <p:cNvPicPr>
            <a:picLocks noChangeAspect="1"/>
          </p:cNvPicPr>
          <p:nvPr/>
        </p:nvPicPr>
        <p:blipFill>
          <a:blip r:embed="rId4"/>
          <a:stretch>
            <a:fillRect/>
          </a:stretch>
        </p:blipFill>
        <p:spPr>
          <a:xfrm>
            <a:off x="2942259" y="2528728"/>
            <a:ext cx="6307479" cy="1987854"/>
          </a:xfrm>
          <a:prstGeom prst="rect">
            <a:avLst/>
          </a:prstGeom>
        </p:spPr>
      </p:pic>
      <p:sp>
        <p:nvSpPr>
          <p:cNvPr id="9" name="文本框 8">
            <a:extLst>
              <a:ext uri="{FF2B5EF4-FFF2-40B4-BE49-F238E27FC236}">
                <a16:creationId xmlns:a16="http://schemas.microsoft.com/office/drawing/2014/main" id="{D2E2A2AC-7358-AD99-747F-159D6E67DE2C}"/>
              </a:ext>
            </a:extLst>
          </p:cNvPr>
          <p:cNvSpPr txBox="1"/>
          <p:nvPr/>
        </p:nvSpPr>
        <p:spPr>
          <a:xfrm>
            <a:off x="863231" y="4918447"/>
            <a:ext cx="10465538" cy="1569660"/>
          </a:xfrm>
          <a:prstGeom prst="rect">
            <a:avLst/>
          </a:prstGeom>
          <a:noFill/>
        </p:spPr>
        <p:txBody>
          <a:bodyPr wrap="square">
            <a:spAutoFit/>
          </a:bodyPr>
          <a:lstStyle/>
          <a:p>
            <a:pPr algn="just"/>
            <a:r>
              <a:rPr lang="zh-CN" altLang="en-US" sz="2400" dirty="0">
                <a:latin typeface="宋体" panose="02010600030101010101" pitchFamily="2" charset="-122"/>
                <a:ea typeface="宋体" panose="02010600030101010101" pitchFamily="2" charset="-122"/>
              </a:rPr>
              <a:t>由于关于控制变量的（</a:t>
            </a:r>
            <a:r>
              <a:rPr lang="en-US" altLang="zh-CN" sz="2400" dirty="0">
                <a:latin typeface="宋体" panose="02010600030101010101" pitchFamily="2" charset="-122"/>
                <a:ea typeface="宋体" panose="02010600030101010101" pitchFamily="2" charset="-122"/>
              </a:rPr>
              <a:t>18d</a:t>
            </a:r>
            <a:r>
              <a:rPr lang="zh-CN" altLang="en-US" sz="2400" dirty="0">
                <a:latin typeface="宋体" panose="02010600030101010101" pitchFamily="2" charset="-122"/>
                <a:ea typeface="宋体" panose="02010600030101010101" pitchFamily="2" charset="-122"/>
              </a:rPr>
              <a:t>）的解析表达式是未知的，所以导出满足（</a:t>
            </a:r>
            <a:r>
              <a:rPr lang="en-US" altLang="zh-CN" sz="2400" dirty="0">
                <a:latin typeface="宋体" panose="02010600030101010101" pitchFamily="2" charset="-122"/>
                <a:ea typeface="宋体" panose="02010600030101010101" pitchFamily="2" charset="-122"/>
              </a:rPr>
              <a:t>18 d</a:t>
            </a:r>
            <a:r>
              <a:rPr lang="zh-CN" altLang="en-US" sz="2400" dirty="0">
                <a:latin typeface="宋体" panose="02010600030101010101" pitchFamily="2" charset="-122"/>
                <a:ea typeface="宋体" panose="02010600030101010101" pitchFamily="2" charset="-122"/>
              </a:rPr>
              <a:t>）的</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很有挑战性。同时最小化每个目标函数的全局最优解对于多目标优化问题通常是不可行的。因此，由于两个目标之间的权衡，可能不存在封闭形式的解决方案。</a:t>
            </a:r>
          </a:p>
        </p:txBody>
      </p:sp>
      <p:sp>
        <p:nvSpPr>
          <p:cNvPr id="11" name="文本框 10">
            <a:extLst>
              <a:ext uri="{FF2B5EF4-FFF2-40B4-BE49-F238E27FC236}">
                <a16:creationId xmlns:a16="http://schemas.microsoft.com/office/drawing/2014/main" id="{A8BD654F-742E-4991-74B4-759715E4B407}"/>
              </a:ext>
            </a:extLst>
          </p:cNvPr>
          <p:cNvSpPr txBox="1"/>
          <p:nvPr/>
        </p:nvSpPr>
        <p:spPr>
          <a:xfrm>
            <a:off x="4738255" y="4412467"/>
            <a:ext cx="2175163"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Minimum value of F)</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47571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多目标优化问题</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pic>
        <p:nvPicPr>
          <p:cNvPr id="11" name="图片 10">
            <a:extLst>
              <a:ext uri="{FF2B5EF4-FFF2-40B4-BE49-F238E27FC236}">
                <a16:creationId xmlns:a16="http://schemas.microsoft.com/office/drawing/2014/main" id="{19E29316-841A-A2C8-DEBD-358AC9B78816}"/>
              </a:ext>
            </a:extLst>
          </p:cNvPr>
          <p:cNvPicPr>
            <a:picLocks noChangeAspect="1"/>
          </p:cNvPicPr>
          <p:nvPr/>
        </p:nvPicPr>
        <p:blipFill>
          <a:blip r:embed="rId4"/>
          <a:stretch>
            <a:fillRect/>
          </a:stretch>
        </p:blipFill>
        <p:spPr>
          <a:xfrm>
            <a:off x="176991" y="1655618"/>
            <a:ext cx="4959582" cy="1563053"/>
          </a:xfrm>
          <a:prstGeom prst="rect">
            <a:avLst/>
          </a:prstGeom>
        </p:spPr>
      </p:pic>
      <p:pic>
        <p:nvPicPr>
          <p:cNvPr id="13" name="图片 12">
            <a:extLst>
              <a:ext uri="{FF2B5EF4-FFF2-40B4-BE49-F238E27FC236}">
                <a16:creationId xmlns:a16="http://schemas.microsoft.com/office/drawing/2014/main" id="{05CCB998-98A2-7972-5772-F2AA148EBECB}"/>
              </a:ext>
            </a:extLst>
          </p:cNvPr>
          <p:cNvPicPr>
            <a:picLocks noChangeAspect="1"/>
          </p:cNvPicPr>
          <p:nvPr/>
        </p:nvPicPr>
        <p:blipFill>
          <a:blip r:embed="rId5"/>
          <a:stretch>
            <a:fillRect/>
          </a:stretch>
        </p:blipFill>
        <p:spPr>
          <a:xfrm>
            <a:off x="5957819" y="450003"/>
            <a:ext cx="6051469" cy="1635532"/>
          </a:xfrm>
          <a:prstGeom prst="rect">
            <a:avLst/>
          </a:prstGeom>
        </p:spPr>
      </p:pic>
      <p:pic>
        <p:nvPicPr>
          <p:cNvPr id="14" name="图片 13">
            <a:extLst>
              <a:ext uri="{FF2B5EF4-FFF2-40B4-BE49-F238E27FC236}">
                <a16:creationId xmlns:a16="http://schemas.microsoft.com/office/drawing/2014/main" id="{364EE654-071F-A024-F101-FD16AE10E644}"/>
              </a:ext>
            </a:extLst>
          </p:cNvPr>
          <p:cNvPicPr>
            <a:picLocks noChangeAspect="1"/>
          </p:cNvPicPr>
          <p:nvPr/>
        </p:nvPicPr>
        <p:blipFill>
          <a:blip r:embed="rId6"/>
          <a:stretch>
            <a:fillRect/>
          </a:stretch>
        </p:blipFill>
        <p:spPr>
          <a:xfrm>
            <a:off x="6123291" y="3664527"/>
            <a:ext cx="5796659" cy="734291"/>
          </a:xfrm>
          <a:prstGeom prst="rect">
            <a:avLst/>
          </a:prstGeom>
        </p:spPr>
      </p:pic>
      <p:sp>
        <p:nvSpPr>
          <p:cNvPr id="15" name="左大括号 14">
            <a:extLst>
              <a:ext uri="{FF2B5EF4-FFF2-40B4-BE49-F238E27FC236}">
                <a16:creationId xmlns:a16="http://schemas.microsoft.com/office/drawing/2014/main" id="{623715B8-7259-8053-42C5-818316B6C205}"/>
              </a:ext>
            </a:extLst>
          </p:cNvPr>
          <p:cNvSpPr/>
          <p:nvPr/>
        </p:nvSpPr>
        <p:spPr>
          <a:xfrm>
            <a:off x="5136573" y="969819"/>
            <a:ext cx="596110" cy="3131127"/>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D8DAE633-5F74-97FF-9D8B-9E5FF57E7B5E}"/>
              </a:ext>
            </a:extLst>
          </p:cNvPr>
          <p:cNvSpPr txBox="1"/>
          <p:nvPr/>
        </p:nvSpPr>
        <p:spPr>
          <a:xfrm>
            <a:off x="7765473" y="2182091"/>
            <a:ext cx="2031325" cy="369332"/>
          </a:xfrm>
          <a:prstGeom prst="rect">
            <a:avLst/>
          </a:prstGeom>
          <a:noFill/>
        </p:spPr>
        <p:txBody>
          <a:bodyPr wrap="none" rtlCol="0">
            <a:spAutoFit/>
          </a:bodyPr>
          <a:lstStyle/>
          <a:p>
            <a:r>
              <a:rPr lang="zh-CN" altLang="en-US" dirty="0"/>
              <a:t>优化能量消耗期望</a:t>
            </a:r>
          </a:p>
        </p:txBody>
      </p:sp>
      <p:sp>
        <p:nvSpPr>
          <p:cNvPr id="17" name="文本框 16">
            <a:extLst>
              <a:ext uri="{FF2B5EF4-FFF2-40B4-BE49-F238E27FC236}">
                <a16:creationId xmlns:a16="http://schemas.microsoft.com/office/drawing/2014/main" id="{504A79C4-BC86-FEA3-EEC1-0228684A24D4}"/>
              </a:ext>
            </a:extLst>
          </p:cNvPr>
          <p:cNvSpPr txBox="1"/>
          <p:nvPr/>
        </p:nvSpPr>
        <p:spPr>
          <a:xfrm>
            <a:off x="7259782" y="4546811"/>
            <a:ext cx="3696846" cy="369332"/>
          </a:xfrm>
          <a:prstGeom prst="rect">
            <a:avLst/>
          </a:prstGeom>
          <a:noFill/>
        </p:spPr>
        <p:txBody>
          <a:bodyPr wrap="none" rtlCol="0">
            <a:spAutoFit/>
          </a:bodyPr>
          <a:lstStyle/>
          <a:p>
            <a:r>
              <a:rPr lang="zh-CN" altLang="en-US" dirty="0"/>
              <a:t>去除精度约束</a:t>
            </a:r>
            <a:r>
              <a:rPr lang="en-US" altLang="zh-CN" dirty="0"/>
              <a:t>(18d)</a:t>
            </a:r>
            <a:r>
              <a:rPr lang="zh-CN" altLang="en-US" dirty="0"/>
              <a:t>，优化通信轮数</a:t>
            </a:r>
          </a:p>
        </p:txBody>
      </p:sp>
      <p:pic>
        <p:nvPicPr>
          <p:cNvPr id="18" name="图片 17">
            <a:extLst>
              <a:ext uri="{FF2B5EF4-FFF2-40B4-BE49-F238E27FC236}">
                <a16:creationId xmlns:a16="http://schemas.microsoft.com/office/drawing/2014/main" id="{2FB73CA8-19E8-409C-C474-15C78D22F545}"/>
              </a:ext>
            </a:extLst>
          </p:cNvPr>
          <p:cNvPicPr>
            <a:picLocks noChangeAspect="1"/>
          </p:cNvPicPr>
          <p:nvPr/>
        </p:nvPicPr>
        <p:blipFill>
          <a:blip r:embed="rId7"/>
          <a:stretch>
            <a:fillRect/>
          </a:stretch>
        </p:blipFill>
        <p:spPr>
          <a:xfrm>
            <a:off x="1654836" y="5555972"/>
            <a:ext cx="6963474" cy="982716"/>
          </a:xfrm>
          <a:prstGeom prst="rect">
            <a:avLst/>
          </a:prstGeom>
        </p:spPr>
      </p:pic>
      <p:sp>
        <p:nvSpPr>
          <p:cNvPr id="19" name="箭头: 下 18">
            <a:extLst>
              <a:ext uri="{FF2B5EF4-FFF2-40B4-BE49-F238E27FC236}">
                <a16:creationId xmlns:a16="http://schemas.microsoft.com/office/drawing/2014/main" id="{7F674220-53C9-3536-4432-FBBD3AEDE32B}"/>
              </a:ext>
            </a:extLst>
          </p:cNvPr>
          <p:cNvSpPr/>
          <p:nvPr/>
        </p:nvSpPr>
        <p:spPr>
          <a:xfrm>
            <a:off x="4672446" y="4406856"/>
            <a:ext cx="464127" cy="88447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8324090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en-US" altLang="zh-CN" sz="2400" b="1"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Pareto optimal</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sp>
        <p:nvSpPr>
          <p:cNvPr id="6" name="文本框 5">
            <a:extLst>
              <a:ext uri="{FF2B5EF4-FFF2-40B4-BE49-F238E27FC236}">
                <a16:creationId xmlns:a16="http://schemas.microsoft.com/office/drawing/2014/main" id="{C736505D-9168-7A20-91AF-841D04D30E22}"/>
              </a:ext>
            </a:extLst>
          </p:cNvPr>
          <p:cNvSpPr txBox="1"/>
          <p:nvPr/>
        </p:nvSpPr>
        <p:spPr>
          <a:xfrm>
            <a:off x="818988" y="1278326"/>
            <a:ext cx="10666430" cy="4496680"/>
          </a:xfrm>
          <a:prstGeom prst="rect">
            <a:avLst/>
          </a:prstGeom>
          <a:noFill/>
        </p:spPr>
        <p:txBody>
          <a:bodyPr wrap="square" rtlCol="0">
            <a:spAutoFit/>
          </a:bodyPr>
          <a:lstStyle/>
          <a:p>
            <a:pPr algn="just">
              <a:lnSpc>
                <a:spcPct val="150000"/>
              </a:lnSpc>
              <a:spcAft>
                <a:spcPts val="600"/>
              </a:spcAft>
              <a:buClrTx/>
              <a:buSzTx/>
              <a:buFontTx/>
            </a:pPr>
            <a:r>
              <a:rPr lang="zh-CN" altLang="en-US" sz="2000" dirty="0">
                <a:solidFill>
                  <a:srgbClr val="FF0000"/>
                </a:solidFill>
                <a:uFillTx/>
                <a:latin typeface="Times New Roman" panose="02020603050405020304" pitchFamily="18" charset="0"/>
                <a:ea typeface="宋体" panose="02010600030101010101" pitchFamily="2" charset="-122"/>
              </a:rPr>
              <a:t>最优性得不到保证</a:t>
            </a:r>
            <a:r>
              <a:rPr lang="en-US" altLang="zh-CN" sz="2000" dirty="0">
                <a:uFillTx/>
                <a:latin typeface="Times New Roman" panose="02020603050405020304" pitchFamily="18" charset="0"/>
                <a:ea typeface="宋体" panose="02010600030101010101" pitchFamily="2" charset="-122"/>
              </a:rPr>
              <a:t>: </a:t>
            </a:r>
            <a:r>
              <a:rPr lang="zh-CN" altLang="en-US" sz="2000" dirty="0">
                <a:uFillTx/>
                <a:latin typeface="Times New Roman" panose="02020603050405020304" pitchFamily="18" charset="0"/>
                <a:ea typeface="宋体" panose="02010600030101010101" pitchFamily="2" charset="-122"/>
              </a:rPr>
              <a:t>由于有两个相互冲突的目标函数，以尽量减少每个目标函数同时找到一个全局最优解，这是不可行的。虽然引入目标函数的加权和可能提供唯一的解决方案，但其最优性并不总是得到保证。</a:t>
            </a:r>
            <a:endParaRPr lang="en-US" altLang="zh-CN" sz="2000" dirty="0">
              <a:uFillTx/>
              <a:latin typeface="Times New Roman" panose="02020603050405020304" pitchFamily="18" charset="0"/>
              <a:ea typeface="宋体" panose="02010600030101010101" pitchFamily="2" charset="-122"/>
            </a:endParaRPr>
          </a:p>
          <a:p>
            <a:pPr algn="just">
              <a:lnSpc>
                <a:spcPct val="150000"/>
              </a:lnSpc>
              <a:spcAft>
                <a:spcPts val="600"/>
              </a:spcAft>
              <a:buClrTx/>
              <a:buSzTx/>
              <a:buFontTx/>
            </a:pPr>
            <a:endParaRPr lang="en-US" altLang="zh-CN" sz="2000" dirty="0">
              <a:uFillTx/>
              <a:latin typeface="Times New Roman" panose="02020603050405020304" pitchFamily="18" charset="0"/>
              <a:ea typeface="宋体" panose="02010600030101010101" pitchFamily="2" charset="-122"/>
            </a:endParaRPr>
          </a:p>
          <a:p>
            <a:pPr algn="just">
              <a:lnSpc>
                <a:spcPct val="150000"/>
              </a:lnSpc>
              <a:spcAft>
                <a:spcPts val="600"/>
              </a:spcAft>
              <a:buClrTx/>
              <a:buSzTx/>
              <a:buFontTx/>
            </a:pPr>
            <a:r>
              <a:rPr lang="zh-CN" altLang="en-US" sz="2000" dirty="0">
                <a:solidFill>
                  <a:srgbClr val="FF0000"/>
                </a:solidFill>
                <a:uFillTx/>
                <a:latin typeface="Times New Roman" panose="02020603050405020304" pitchFamily="18" charset="0"/>
                <a:ea typeface="宋体" panose="02010600030101010101" pitchFamily="2" charset="-122"/>
              </a:rPr>
              <a:t>帕累托最优点：</a:t>
            </a:r>
            <a:r>
              <a:rPr lang="zh-CN" altLang="en-US" sz="2000" dirty="0">
                <a:uFillTx/>
                <a:latin typeface="Times New Roman" panose="02020603050405020304" pitchFamily="18" charset="0"/>
                <a:ea typeface="宋体" panose="02010600030101010101" pitchFamily="2" charset="-122"/>
              </a:rPr>
              <a:t>如果这些权重发生变化，我们还需要再次解决这个问题。因此，我们转而考虑帕累托最优点的集合，以获得有效的解决方案集合，从而最小化每个目标函数并折衷。</a:t>
            </a:r>
            <a:endParaRPr lang="en-US" altLang="zh-CN" sz="2000" dirty="0">
              <a:uFillTx/>
              <a:latin typeface="Times New Roman" panose="02020603050405020304" pitchFamily="18" charset="0"/>
              <a:ea typeface="宋体" panose="02010600030101010101" pitchFamily="2" charset="-122"/>
            </a:endParaRPr>
          </a:p>
          <a:p>
            <a:pPr algn="just">
              <a:lnSpc>
                <a:spcPct val="150000"/>
              </a:lnSpc>
              <a:spcAft>
                <a:spcPts val="600"/>
              </a:spcAft>
              <a:buClrTx/>
              <a:buSzTx/>
              <a:buFontTx/>
            </a:pPr>
            <a:endParaRPr lang="en-US" altLang="zh-CN" sz="2000" dirty="0">
              <a:uFillTx/>
              <a:latin typeface="Times New Roman" panose="02020603050405020304" pitchFamily="18" charset="0"/>
              <a:ea typeface="宋体" panose="02010600030101010101" pitchFamily="2" charset="-122"/>
            </a:endParaRPr>
          </a:p>
          <a:p>
            <a:pPr algn="just">
              <a:lnSpc>
                <a:spcPct val="150000"/>
              </a:lnSpc>
              <a:spcAft>
                <a:spcPts val="600"/>
              </a:spcAft>
              <a:buClrTx/>
              <a:buSzTx/>
              <a:buFontTx/>
            </a:pPr>
            <a:r>
              <a:rPr lang="zh-CN" altLang="en-US" sz="2000" dirty="0">
                <a:solidFill>
                  <a:srgbClr val="FF0000"/>
                </a:solidFill>
                <a:latin typeface="Times New Roman" panose="02020603050405020304" pitchFamily="18" charset="0"/>
                <a:ea typeface="宋体" panose="02010600030101010101" pitchFamily="2" charset="-122"/>
              </a:rPr>
              <a:t>正常边界检查</a:t>
            </a:r>
            <a:r>
              <a:rPr lang="en-US" altLang="zh-CN" sz="2000" dirty="0">
                <a:solidFill>
                  <a:srgbClr val="FF0000"/>
                </a:solidFill>
                <a:latin typeface="Times New Roman" panose="02020603050405020304" pitchFamily="18" charset="0"/>
                <a:ea typeface="宋体" panose="02010600030101010101" pitchFamily="2" charset="-122"/>
              </a:rPr>
              <a:t>NBI</a:t>
            </a:r>
            <a:r>
              <a:rPr lang="zh-CN" altLang="en-US" sz="2000" dirty="0">
                <a:solidFill>
                  <a:srgbClr val="FF0000"/>
                </a:solidFill>
                <a:latin typeface="Times New Roman" panose="02020603050405020304" pitchFamily="18" charset="0"/>
                <a:ea typeface="宋体" panose="02010600030101010101" pitchFamily="2" charset="-122"/>
              </a:rPr>
              <a:t>：</a:t>
            </a:r>
            <a:r>
              <a:rPr lang="zh-CN" altLang="en-US" sz="2000" dirty="0">
                <a:uFillTx/>
                <a:latin typeface="Times New Roman" panose="02020603050405020304" pitchFamily="18" charset="0"/>
                <a:ea typeface="宋体" panose="02010600030101010101" pitchFamily="2" charset="-122"/>
              </a:rPr>
              <a:t>已知所有帕累托最优点的集合形成二维空间中的帕累托边界。因此，我们使用所谓的正常边界检查（</a:t>
            </a:r>
            <a:r>
              <a:rPr lang="en-US" altLang="zh-CN" sz="2000" dirty="0">
                <a:uFillTx/>
                <a:latin typeface="Times New Roman" panose="02020603050405020304" pitchFamily="18" charset="0"/>
                <a:ea typeface="宋体" panose="02010600030101010101" pitchFamily="2" charset="-122"/>
              </a:rPr>
              <a:t>NBI</a:t>
            </a:r>
            <a:r>
              <a:rPr lang="zh-CN" altLang="en-US" sz="2000" dirty="0">
                <a:uFillTx/>
                <a:latin typeface="Times New Roman" panose="02020603050405020304" pitchFamily="18" charset="0"/>
                <a:ea typeface="宋体" panose="02010600030101010101" pitchFamily="2" charset="-122"/>
              </a:rPr>
              <a:t>）方法，因为它提供了均匀分布的帕累托最优点。</a:t>
            </a:r>
            <a:endParaRPr lang="en-US" altLang="zh-CN" sz="2000" dirty="0">
              <a:uFillTx/>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最小化</a:t>
            </a:r>
            <a:r>
              <a:rPr lang="en-US" altLang="zh-CN"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g1</a:t>
            </a:r>
            <a:r>
              <a:rPr lang="zh-CN" altLang="en-US"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r>
              <a:rPr lang="en-US" altLang="zh-CN"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I</a:t>
            </a:r>
            <a:r>
              <a:rPr lang="zh-CN" altLang="en-US"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r>
              <a:rPr lang="en-US" altLang="zh-CN"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K</a:t>
            </a:r>
            <a:r>
              <a:rPr lang="zh-CN" altLang="en-US"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r>
              <a:rPr lang="en-US" altLang="zh-CN"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m</a:t>
            </a:r>
            <a:r>
              <a:rPr lang="zh-CN" altLang="en-US"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r>
              <a:rPr lang="en-US" altLang="zh-CN"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n</a:t>
            </a:r>
            <a:r>
              <a:rPr lang="zh-CN" altLang="en-US"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sp>
        <p:nvSpPr>
          <p:cNvPr id="6" name="文本框 5">
            <a:extLst>
              <a:ext uri="{FF2B5EF4-FFF2-40B4-BE49-F238E27FC236}">
                <a16:creationId xmlns:a16="http://schemas.microsoft.com/office/drawing/2014/main" id="{C736505D-9168-7A20-91AF-841D04D30E22}"/>
              </a:ext>
            </a:extLst>
          </p:cNvPr>
          <p:cNvSpPr txBox="1"/>
          <p:nvPr/>
        </p:nvSpPr>
        <p:spPr>
          <a:xfrm>
            <a:off x="1128482" y="1027938"/>
            <a:ext cx="4663124" cy="1495859"/>
          </a:xfrm>
          <a:prstGeom prst="rect">
            <a:avLst/>
          </a:prstGeom>
          <a:noFill/>
        </p:spPr>
        <p:txBody>
          <a:bodyPr wrap="square" rtlCol="0">
            <a:spAutoFit/>
          </a:bodyPr>
          <a:lstStyle/>
          <a:p>
            <a:pPr marL="342900" indent="-342900" algn="just">
              <a:lnSpc>
                <a:spcPct val="150000"/>
              </a:lnSpc>
              <a:spcAft>
                <a:spcPts val="600"/>
              </a:spcAft>
              <a:buClrTx/>
              <a:buSzTx/>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rPr>
              <a:t>关于变量</a:t>
            </a:r>
            <a:r>
              <a:rPr lang="en-US" altLang="zh-CN" sz="2000" i="1" dirty="0">
                <a:latin typeface="Times New Roman" panose="02020603050405020304" pitchFamily="18" charset="0"/>
                <a:ea typeface="宋体" panose="02010600030101010101" pitchFamily="2" charset="-122"/>
              </a:rPr>
              <a:t>K</a:t>
            </a:r>
            <a:r>
              <a:rPr lang="zh-CN" altLang="en-US" sz="2000" i="1" dirty="0">
                <a:latin typeface="Times New Roman" panose="02020603050405020304" pitchFamily="18" charset="0"/>
                <a:ea typeface="宋体" panose="02010600030101010101" pitchFamily="2" charset="-122"/>
              </a:rPr>
              <a:t>，</a:t>
            </a:r>
            <a:r>
              <a:rPr lang="en-US" altLang="zh-CN" sz="2000" i="1" dirty="0" err="1">
                <a:uFillTx/>
                <a:latin typeface="Times New Roman" panose="02020603050405020304" pitchFamily="18" charset="0"/>
                <a:ea typeface="宋体" panose="02010600030101010101" pitchFamily="2" charset="-122"/>
              </a:rPr>
              <a:t>Kmin</a:t>
            </a:r>
            <a:r>
              <a:rPr lang="zh-CN" altLang="en-US" sz="2000" dirty="0">
                <a:uFillTx/>
                <a:latin typeface="Times New Roman" panose="02020603050405020304" pitchFamily="18" charset="0"/>
                <a:ea typeface="宋体" panose="02010600030101010101" pitchFamily="2" charset="-122"/>
              </a:rPr>
              <a:t>总是会最小化</a:t>
            </a:r>
            <a:r>
              <a:rPr lang="en-US" altLang="zh-CN" sz="2000" dirty="0">
                <a:uFillTx/>
                <a:latin typeface="Times New Roman" panose="02020603050405020304" pitchFamily="18" charset="0"/>
                <a:ea typeface="宋体" panose="02010600030101010101" pitchFamily="2" charset="-122"/>
              </a:rPr>
              <a:t>g1</a:t>
            </a:r>
            <a:r>
              <a:rPr lang="zh-CN" altLang="en-US" sz="2000" dirty="0">
                <a:uFillTx/>
                <a:latin typeface="Times New Roman" panose="02020603050405020304" pitchFamily="18" charset="0"/>
                <a:ea typeface="宋体" panose="02010600030101010101" pitchFamily="2" charset="-122"/>
              </a:rPr>
              <a:t>；</a:t>
            </a:r>
            <a:endParaRPr lang="en-US" altLang="zh-CN" sz="2000" dirty="0">
              <a:uFillTx/>
              <a:latin typeface="Times New Roman" panose="02020603050405020304" pitchFamily="18" charset="0"/>
              <a:ea typeface="宋体" panose="02010600030101010101" pitchFamily="2" charset="-122"/>
            </a:endParaRPr>
          </a:p>
          <a:p>
            <a:pPr marL="342900" indent="-342900" algn="just">
              <a:lnSpc>
                <a:spcPct val="150000"/>
              </a:lnSpc>
              <a:spcAft>
                <a:spcPts val="600"/>
              </a:spcAft>
              <a:buClrTx/>
              <a:buSzTx/>
              <a:buFont typeface="Wingdings" panose="05000000000000000000" pitchFamily="2" charset="2"/>
              <a:buChar char="l"/>
            </a:pPr>
            <a:r>
              <a:rPr lang="zh-CN" altLang="en-US" sz="2000" dirty="0">
                <a:uFillTx/>
                <a:latin typeface="Times New Roman" panose="02020603050405020304" pitchFamily="18" charset="0"/>
                <a:ea typeface="宋体" panose="02010600030101010101" pitchFamily="2" charset="-122"/>
              </a:rPr>
              <a:t>关于变量</a:t>
            </a:r>
            <a:r>
              <a:rPr lang="en-US" altLang="zh-CN" sz="2000" dirty="0">
                <a:latin typeface="Times New Roman" panose="02020603050405020304" pitchFamily="18" charset="0"/>
                <a:ea typeface="宋体" panose="02010600030101010101" pitchFamily="2" charset="-122"/>
              </a:rPr>
              <a:t>I</a:t>
            </a:r>
            <a:r>
              <a:rPr lang="zh-CN" altLang="en-US" sz="2000" dirty="0">
                <a:latin typeface="Times New Roman" panose="02020603050405020304" pitchFamily="18" charset="0"/>
                <a:ea typeface="宋体" panose="02010600030101010101" pitchFamily="2" charset="-122"/>
              </a:rPr>
              <a:t>，求一阶导导数，再用卡尔达诺公式求解；</a:t>
            </a:r>
            <a:endParaRPr lang="en-US" altLang="zh-CN" sz="2000" dirty="0">
              <a:uFillTx/>
              <a:latin typeface="Times New Roman" panose="02020603050405020304" pitchFamily="18" charset="0"/>
              <a:ea typeface="宋体" panose="02010600030101010101" pitchFamily="2" charset="-122"/>
            </a:endParaRPr>
          </a:p>
        </p:txBody>
      </p:sp>
      <p:pic>
        <p:nvPicPr>
          <p:cNvPr id="2" name="图片 1">
            <a:extLst>
              <a:ext uri="{FF2B5EF4-FFF2-40B4-BE49-F238E27FC236}">
                <a16:creationId xmlns:a16="http://schemas.microsoft.com/office/drawing/2014/main" id="{4B8ABDCD-150B-570B-3196-904D813E0C05}"/>
              </a:ext>
            </a:extLst>
          </p:cNvPr>
          <p:cNvPicPr>
            <a:picLocks noChangeAspect="1"/>
          </p:cNvPicPr>
          <p:nvPr/>
        </p:nvPicPr>
        <p:blipFill>
          <a:blip r:embed="rId4"/>
          <a:stretch>
            <a:fillRect/>
          </a:stretch>
        </p:blipFill>
        <p:spPr>
          <a:xfrm>
            <a:off x="6307022" y="1016086"/>
            <a:ext cx="5620897" cy="473670"/>
          </a:xfrm>
          <a:prstGeom prst="rect">
            <a:avLst/>
          </a:prstGeom>
          <a:ln>
            <a:solidFill>
              <a:schemeClr val="accent1"/>
            </a:solidFill>
          </a:ln>
        </p:spPr>
      </p:pic>
      <p:pic>
        <p:nvPicPr>
          <p:cNvPr id="4" name="图片 3">
            <a:extLst>
              <a:ext uri="{FF2B5EF4-FFF2-40B4-BE49-F238E27FC236}">
                <a16:creationId xmlns:a16="http://schemas.microsoft.com/office/drawing/2014/main" id="{8982500B-9A12-7777-97E2-92DC4C29EA80}"/>
              </a:ext>
            </a:extLst>
          </p:cNvPr>
          <p:cNvPicPr>
            <a:picLocks noChangeAspect="1"/>
          </p:cNvPicPr>
          <p:nvPr/>
        </p:nvPicPr>
        <p:blipFill>
          <a:blip r:embed="rId5"/>
          <a:stretch>
            <a:fillRect/>
          </a:stretch>
        </p:blipFill>
        <p:spPr>
          <a:xfrm>
            <a:off x="6307022" y="1489756"/>
            <a:ext cx="5620897" cy="1519161"/>
          </a:xfrm>
          <a:prstGeom prst="rect">
            <a:avLst/>
          </a:prstGeom>
          <a:ln>
            <a:solidFill>
              <a:schemeClr val="accent1"/>
            </a:solidFill>
          </a:ln>
        </p:spPr>
      </p:pic>
      <p:grpSp>
        <p:nvGrpSpPr>
          <p:cNvPr id="8" name="组合 7">
            <a:extLst>
              <a:ext uri="{FF2B5EF4-FFF2-40B4-BE49-F238E27FC236}">
                <a16:creationId xmlns:a16="http://schemas.microsoft.com/office/drawing/2014/main" id="{087FA13A-DAD9-7395-A3B3-6638A442D706}"/>
              </a:ext>
            </a:extLst>
          </p:cNvPr>
          <p:cNvGrpSpPr/>
          <p:nvPr/>
        </p:nvGrpSpPr>
        <p:grpSpPr>
          <a:xfrm>
            <a:off x="1272133" y="2582160"/>
            <a:ext cx="4612845" cy="3904327"/>
            <a:chOff x="7083556" y="1204896"/>
            <a:chExt cx="4612845" cy="3904327"/>
          </a:xfrm>
        </p:grpSpPr>
        <p:pic>
          <p:nvPicPr>
            <p:cNvPr id="5" name="图片 4">
              <a:extLst>
                <a:ext uri="{FF2B5EF4-FFF2-40B4-BE49-F238E27FC236}">
                  <a16:creationId xmlns:a16="http://schemas.microsoft.com/office/drawing/2014/main" id="{626A0F5C-D36D-A766-709F-EF45943A69D5}"/>
                </a:ext>
              </a:extLst>
            </p:cNvPr>
            <p:cNvPicPr>
              <a:picLocks noChangeAspect="1"/>
            </p:cNvPicPr>
            <p:nvPr/>
          </p:nvPicPr>
          <p:blipFill>
            <a:blip r:embed="rId6"/>
            <a:stretch>
              <a:fillRect/>
            </a:stretch>
          </p:blipFill>
          <p:spPr>
            <a:xfrm>
              <a:off x="7083556" y="1204896"/>
              <a:ext cx="4564201" cy="2563539"/>
            </a:xfrm>
            <a:prstGeom prst="rect">
              <a:avLst/>
            </a:prstGeom>
          </p:spPr>
        </p:pic>
        <p:pic>
          <p:nvPicPr>
            <p:cNvPr id="7" name="图片 6">
              <a:extLst>
                <a:ext uri="{FF2B5EF4-FFF2-40B4-BE49-F238E27FC236}">
                  <a16:creationId xmlns:a16="http://schemas.microsoft.com/office/drawing/2014/main" id="{3E3D17D0-B8FA-1081-16A4-B6A9A547F52E}"/>
                </a:ext>
              </a:extLst>
            </p:cNvPr>
            <p:cNvPicPr>
              <a:picLocks noChangeAspect="1"/>
            </p:cNvPicPr>
            <p:nvPr/>
          </p:nvPicPr>
          <p:blipFill>
            <a:blip r:embed="rId7"/>
            <a:stretch>
              <a:fillRect/>
            </a:stretch>
          </p:blipFill>
          <p:spPr>
            <a:xfrm>
              <a:off x="7170223" y="3904833"/>
              <a:ext cx="4526178" cy="1204390"/>
            </a:xfrm>
            <a:prstGeom prst="rect">
              <a:avLst/>
            </a:prstGeom>
          </p:spPr>
        </p:pic>
      </p:grpSp>
      <p:pic>
        <p:nvPicPr>
          <p:cNvPr id="12" name="图片 11">
            <a:extLst>
              <a:ext uri="{FF2B5EF4-FFF2-40B4-BE49-F238E27FC236}">
                <a16:creationId xmlns:a16="http://schemas.microsoft.com/office/drawing/2014/main" id="{6ABFBA1F-76B4-CF18-2EC0-0DC8D610D073}"/>
              </a:ext>
            </a:extLst>
          </p:cNvPr>
          <p:cNvPicPr>
            <a:picLocks noChangeAspect="1"/>
          </p:cNvPicPr>
          <p:nvPr/>
        </p:nvPicPr>
        <p:blipFill>
          <a:blip r:embed="rId8"/>
          <a:stretch>
            <a:fillRect/>
          </a:stretch>
        </p:blipFill>
        <p:spPr>
          <a:xfrm>
            <a:off x="6307022" y="3661498"/>
            <a:ext cx="5354912" cy="2222794"/>
          </a:xfrm>
          <a:prstGeom prst="rect">
            <a:avLst/>
          </a:prstGeom>
        </p:spPr>
      </p:pic>
    </p:spTree>
    <p:extLst>
      <p:ext uri="{BB962C8B-B14F-4D97-AF65-F5344CB8AC3E}">
        <p14:creationId xmlns:p14="http://schemas.microsoft.com/office/powerpoint/2010/main" val="33550650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最小化</a:t>
            </a:r>
            <a:r>
              <a:rPr lang="en-US" altLang="zh-CN"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g1</a:t>
            </a:r>
            <a:r>
              <a:rPr lang="zh-CN" altLang="en-US"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r>
              <a:rPr lang="en-US" altLang="zh-CN"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I</a:t>
            </a:r>
            <a:r>
              <a:rPr lang="zh-CN" altLang="en-US"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r>
              <a:rPr lang="en-US" altLang="zh-CN"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K</a:t>
            </a:r>
            <a:r>
              <a:rPr lang="zh-CN" altLang="en-US"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r>
              <a:rPr lang="en-US" altLang="zh-CN"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m</a:t>
            </a:r>
            <a:r>
              <a:rPr lang="zh-CN" altLang="en-US"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r>
              <a:rPr lang="en-US" altLang="zh-CN"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n</a:t>
            </a:r>
            <a:r>
              <a:rPr lang="zh-CN" altLang="en-US"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sp>
        <p:nvSpPr>
          <p:cNvPr id="15" name="文本框 14">
            <a:extLst>
              <a:ext uri="{FF2B5EF4-FFF2-40B4-BE49-F238E27FC236}">
                <a16:creationId xmlns:a16="http://schemas.microsoft.com/office/drawing/2014/main" id="{8988F2A5-92AE-31BB-E46E-7206C4E9125C}"/>
              </a:ext>
            </a:extLst>
          </p:cNvPr>
          <p:cNvSpPr txBox="1"/>
          <p:nvPr/>
        </p:nvSpPr>
        <p:spPr>
          <a:xfrm>
            <a:off x="655212" y="1220996"/>
            <a:ext cx="10417048" cy="400110"/>
          </a:xfrm>
          <a:prstGeom prst="rect">
            <a:avLst/>
          </a:prstGeom>
          <a:noFill/>
        </p:spPr>
        <p:txBody>
          <a:bodyPr wrap="square">
            <a:spAutoFit/>
          </a:bodyPr>
          <a:lstStyle/>
          <a:p>
            <a:pPr marL="342900" indent="-342900" algn="just">
              <a:buFont typeface="Wingdings" panose="05000000000000000000" pitchFamily="2" charset="2"/>
              <a:buChar char="l"/>
            </a:pPr>
            <a:r>
              <a:rPr lang="zh-CN" altLang="en-US" sz="2000" b="0" i="0" dirty="0">
                <a:effectLst/>
                <a:latin typeface="-apple-system"/>
              </a:rPr>
              <a:t>关于变量</a:t>
            </a:r>
            <a:r>
              <a:rPr lang="en-US" altLang="zh-CN" sz="2000" dirty="0">
                <a:latin typeface="-apple-system"/>
              </a:rPr>
              <a:t>m</a:t>
            </a:r>
            <a:r>
              <a:rPr lang="zh-CN" altLang="en-US" sz="2000" dirty="0">
                <a:latin typeface="-apple-system"/>
              </a:rPr>
              <a:t>，使用</a:t>
            </a:r>
            <a:r>
              <a:rPr lang="zh-CN" altLang="en-US" sz="2000" b="1" dirty="0">
                <a:latin typeface="-apple-system"/>
              </a:rPr>
              <a:t>费马定理</a:t>
            </a:r>
            <a:r>
              <a:rPr lang="zh-CN" altLang="en-US" sz="2000" dirty="0">
                <a:latin typeface="-apple-system"/>
              </a:rPr>
              <a:t>找到局部最优</a:t>
            </a:r>
            <a:r>
              <a:rPr lang="en-US" altLang="zh-CN" sz="2000" dirty="0">
                <a:latin typeface="-apple-system"/>
              </a:rPr>
              <a:t>m’  </a:t>
            </a:r>
            <a:endParaRPr lang="zh-CN" altLang="en-US" sz="2000" dirty="0"/>
          </a:p>
        </p:txBody>
      </p:sp>
      <p:grpSp>
        <p:nvGrpSpPr>
          <p:cNvPr id="20" name="组合 19">
            <a:extLst>
              <a:ext uri="{FF2B5EF4-FFF2-40B4-BE49-F238E27FC236}">
                <a16:creationId xmlns:a16="http://schemas.microsoft.com/office/drawing/2014/main" id="{650FA22D-B81B-751B-D480-043CA1812244}"/>
              </a:ext>
            </a:extLst>
          </p:cNvPr>
          <p:cNvGrpSpPr/>
          <p:nvPr/>
        </p:nvGrpSpPr>
        <p:grpSpPr>
          <a:xfrm>
            <a:off x="2769065" y="1706544"/>
            <a:ext cx="6189342" cy="4721561"/>
            <a:chOff x="3001328" y="1706544"/>
            <a:chExt cx="6189342" cy="4721561"/>
          </a:xfrm>
        </p:grpSpPr>
        <p:pic>
          <p:nvPicPr>
            <p:cNvPr id="18" name="图片 17">
              <a:extLst>
                <a:ext uri="{FF2B5EF4-FFF2-40B4-BE49-F238E27FC236}">
                  <a16:creationId xmlns:a16="http://schemas.microsoft.com/office/drawing/2014/main" id="{6D993C45-D0D2-5E5B-5A15-946F16AA3E17}"/>
                </a:ext>
              </a:extLst>
            </p:cNvPr>
            <p:cNvPicPr>
              <a:picLocks noChangeAspect="1"/>
            </p:cNvPicPr>
            <p:nvPr/>
          </p:nvPicPr>
          <p:blipFill>
            <a:blip r:embed="rId4"/>
            <a:stretch>
              <a:fillRect/>
            </a:stretch>
          </p:blipFill>
          <p:spPr>
            <a:xfrm>
              <a:off x="3001329" y="1706544"/>
              <a:ext cx="6189341" cy="4131758"/>
            </a:xfrm>
            <a:prstGeom prst="rect">
              <a:avLst/>
            </a:prstGeom>
            <a:ln>
              <a:solidFill>
                <a:schemeClr val="accent1"/>
              </a:solidFill>
            </a:ln>
          </p:spPr>
        </p:pic>
        <p:pic>
          <p:nvPicPr>
            <p:cNvPr id="19" name="图片 18">
              <a:extLst>
                <a:ext uri="{FF2B5EF4-FFF2-40B4-BE49-F238E27FC236}">
                  <a16:creationId xmlns:a16="http://schemas.microsoft.com/office/drawing/2014/main" id="{7169BB9A-A700-9BBF-63E7-1F9166EE54E5}"/>
                </a:ext>
              </a:extLst>
            </p:cNvPr>
            <p:cNvPicPr>
              <a:picLocks noChangeAspect="1"/>
            </p:cNvPicPr>
            <p:nvPr/>
          </p:nvPicPr>
          <p:blipFill>
            <a:blip r:embed="rId5"/>
            <a:stretch>
              <a:fillRect/>
            </a:stretch>
          </p:blipFill>
          <p:spPr>
            <a:xfrm>
              <a:off x="3001328" y="5845586"/>
              <a:ext cx="6189341" cy="582519"/>
            </a:xfrm>
            <a:prstGeom prst="rect">
              <a:avLst/>
            </a:prstGeom>
            <a:ln>
              <a:solidFill>
                <a:schemeClr val="accent1"/>
              </a:solidFill>
            </a:ln>
          </p:spPr>
        </p:pic>
      </p:grpSp>
    </p:spTree>
    <p:extLst>
      <p:ext uri="{BB962C8B-B14F-4D97-AF65-F5344CB8AC3E}">
        <p14:creationId xmlns:p14="http://schemas.microsoft.com/office/powerpoint/2010/main" val="13811896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最小化</a:t>
            </a:r>
            <a:r>
              <a:rPr lang="en-US" altLang="zh-CN"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g1</a:t>
            </a:r>
            <a:r>
              <a:rPr lang="zh-CN" altLang="en-US"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r>
              <a:rPr lang="en-US" altLang="zh-CN"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I</a:t>
            </a:r>
            <a:r>
              <a:rPr lang="zh-CN" altLang="en-US"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r>
              <a:rPr lang="en-US" altLang="zh-CN"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K</a:t>
            </a:r>
            <a:r>
              <a:rPr lang="zh-CN" altLang="en-US"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r>
              <a:rPr lang="en-US" altLang="zh-CN"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m</a:t>
            </a:r>
            <a:r>
              <a:rPr lang="zh-CN" altLang="en-US"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r>
              <a:rPr lang="en-US" altLang="zh-CN"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n</a:t>
            </a:r>
            <a:r>
              <a:rPr lang="zh-CN" altLang="en-US" sz="2400" b="1" noProof="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sp>
        <p:nvSpPr>
          <p:cNvPr id="15" name="文本框 14">
            <a:extLst>
              <a:ext uri="{FF2B5EF4-FFF2-40B4-BE49-F238E27FC236}">
                <a16:creationId xmlns:a16="http://schemas.microsoft.com/office/drawing/2014/main" id="{8988F2A5-92AE-31BB-E46E-7206C4E9125C}"/>
              </a:ext>
            </a:extLst>
          </p:cNvPr>
          <p:cNvSpPr txBox="1"/>
          <p:nvPr/>
        </p:nvSpPr>
        <p:spPr>
          <a:xfrm>
            <a:off x="655212" y="1220996"/>
            <a:ext cx="10417048" cy="968598"/>
          </a:xfrm>
          <a:prstGeom prst="rect">
            <a:avLst/>
          </a:prstGeom>
          <a:noFill/>
        </p:spPr>
        <p:txBody>
          <a:bodyPr wrap="square">
            <a:spAutoFit/>
          </a:bodyPr>
          <a:lstStyle/>
          <a:p>
            <a:pPr marL="342900" indent="-342900" algn="just">
              <a:lnSpc>
                <a:spcPct val="150000"/>
              </a:lnSpc>
              <a:buFont typeface="Wingdings" panose="05000000000000000000" pitchFamily="2" charset="2"/>
              <a:buChar char="l"/>
            </a:pPr>
            <a:r>
              <a:rPr lang="zh-CN" altLang="en-US" sz="2000" b="0" i="0" dirty="0">
                <a:effectLst/>
                <a:latin typeface="-apple-system"/>
              </a:rPr>
              <a:t>关于变量</a:t>
            </a:r>
            <a:r>
              <a:rPr lang="en-US" altLang="zh-CN" sz="2000" b="0" i="0" dirty="0">
                <a:effectLst/>
                <a:latin typeface="-apple-system"/>
              </a:rPr>
              <a:t>n</a:t>
            </a:r>
            <a:r>
              <a:rPr lang="zh-CN" altLang="en-US" sz="2000" dirty="0">
                <a:latin typeface="-apple-system"/>
              </a:rPr>
              <a:t>，</a:t>
            </a:r>
            <a:r>
              <a:rPr lang="en-US" altLang="zh-CN" sz="2000" b="0" i="0" dirty="0">
                <a:effectLst/>
                <a:latin typeface="-apple-system"/>
              </a:rPr>
              <a:t>n′</a:t>
            </a:r>
            <a:r>
              <a:rPr lang="zh-CN" altLang="en-US" sz="2000" b="0" i="0" dirty="0">
                <a:effectLst/>
                <a:latin typeface="-apple-system"/>
              </a:rPr>
              <a:t>没有解析解，但仍然可以用</a:t>
            </a:r>
            <a:r>
              <a:rPr lang="zh-CN" altLang="en-US" sz="2000" b="1" i="0" dirty="0">
                <a:effectLst/>
                <a:latin typeface="-apple-system"/>
              </a:rPr>
              <a:t>线搜索法数值求解</a:t>
            </a:r>
            <a:r>
              <a:rPr lang="zh-CN" altLang="en-US" sz="2000" b="0" i="0" dirty="0">
                <a:effectLst/>
                <a:latin typeface="-apple-system"/>
              </a:rPr>
              <a:t>。然后，可以迭代地优化问题。我们首先得到</a:t>
            </a:r>
            <a:r>
              <a:rPr lang="en-US" altLang="zh-CN" sz="2000" b="1" i="0" dirty="0">
                <a:effectLst/>
                <a:latin typeface="-apple-system"/>
              </a:rPr>
              <a:t>I</a:t>
            </a:r>
            <a:r>
              <a:rPr lang="zh-CN" altLang="en-US" sz="2000" b="1" i="0" dirty="0">
                <a:effectLst/>
                <a:latin typeface="-apple-system"/>
              </a:rPr>
              <a:t>和</a:t>
            </a:r>
            <a:r>
              <a:rPr lang="en-US" altLang="zh-CN" sz="2000" b="1" i="0" dirty="0">
                <a:effectLst/>
                <a:latin typeface="-apple-system"/>
              </a:rPr>
              <a:t>m</a:t>
            </a:r>
            <a:r>
              <a:rPr lang="zh-CN" altLang="en-US" sz="2000" b="1" i="0" dirty="0">
                <a:effectLst/>
                <a:latin typeface="-apple-system"/>
              </a:rPr>
              <a:t>的两个解析解</a:t>
            </a:r>
            <a:r>
              <a:rPr lang="zh-CN" altLang="en-US" sz="2000" b="0" i="0" dirty="0">
                <a:effectLst/>
                <a:latin typeface="-apple-system"/>
              </a:rPr>
              <a:t>。再从这些解中找到一个局部最优解</a:t>
            </a:r>
            <a:r>
              <a:rPr lang="en-US" altLang="zh-CN" sz="2000" b="0" i="0" dirty="0">
                <a:effectLst/>
                <a:latin typeface="-apple-system"/>
              </a:rPr>
              <a:t>n′</a:t>
            </a:r>
            <a:r>
              <a:rPr lang="zh-CN" altLang="en-US" sz="2000" b="0" i="0" dirty="0">
                <a:effectLst/>
                <a:latin typeface="-apple-system"/>
              </a:rPr>
              <a:t>。</a:t>
            </a:r>
            <a:endParaRPr lang="zh-CN" altLang="en-US" sz="2000" dirty="0"/>
          </a:p>
        </p:txBody>
      </p:sp>
      <p:sp>
        <p:nvSpPr>
          <p:cNvPr id="4" name="文本框 3">
            <a:extLst>
              <a:ext uri="{FF2B5EF4-FFF2-40B4-BE49-F238E27FC236}">
                <a16:creationId xmlns:a16="http://schemas.microsoft.com/office/drawing/2014/main" id="{C1B67B1A-2719-3747-82BD-EB5994EF8256}"/>
              </a:ext>
            </a:extLst>
          </p:cNvPr>
          <p:cNvSpPr txBox="1"/>
          <p:nvPr/>
        </p:nvSpPr>
        <p:spPr>
          <a:xfrm>
            <a:off x="912704" y="3429000"/>
            <a:ext cx="10039314" cy="1430456"/>
          </a:xfrm>
          <a:prstGeom prst="rect">
            <a:avLst/>
          </a:prstGeom>
          <a:noFill/>
        </p:spPr>
        <p:txBody>
          <a:bodyPr wrap="square">
            <a:spAutoFit/>
          </a:bodyPr>
          <a:lstStyle/>
          <a:p>
            <a:pPr algn="just">
              <a:lnSpc>
                <a:spcPct val="150000"/>
              </a:lnSpc>
            </a:pPr>
            <a:r>
              <a:rPr lang="zh-CN" altLang="en-US" sz="2000" b="0" i="0" dirty="0">
                <a:effectLst/>
                <a:latin typeface="-apple-system"/>
              </a:rPr>
              <a:t>虽然这些点不能保证获得全局</a:t>
            </a:r>
            <a:r>
              <a:rPr lang="en-US" altLang="zh-CN" sz="2000" b="0" i="0" dirty="0">
                <a:effectLst/>
                <a:latin typeface="-apple-system"/>
              </a:rPr>
              <a:t>Pareto</a:t>
            </a:r>
            <a:r>
              <a:rPr lang="zh-CN" altLang="en-US" sz="2000" b="0" i="0" dirty="0">
                <a:effectLst/>
                <a:latin typeface="-apple-system"/>
              </a:rPr>
              <a:t>最优，但使用</a:t>
            </a:r>
            <a:r>
              <a:rPr lang="en-US" altLang="zh-CN" sz="2000" b="0" i="0" dirty="0">
                <a:effectLst/>
                <a:latin typeface="-apple-system"/>
              </a:rPr>
              <a:t>NBI</a:t>
            </a:r>
            <a:r>
              <a:rPr lang="zh-CN" altLang="en-US" sz="2000" b="0" i="0" dirty="0">
                <a:effectLst/>
                <a:latin typeface="-apple-system"/>
              </a:rPr>
              <a:t>方法，仍然可以保证达到</a:t>
            </a:r>
            <a:r>
              <a:rPr lang="zh-CN" altLang="en-US" sz="2000" b="1" i="0" dirty="0">
                <a:effectLst/>
                <a:latin typeface="-apple-system"/>
              </a:rPr>
              <a:t>局部</a:t>
            </a:r>
            <a:r>
              <a:rPr lang="en-US" altLang="zh-CN" sz="2000" b="1" i="0" dirty="0">
                <a:effectLst/>
                <a:latin typeface="-apple-system"/>
              </a:rPr>
              <a:t>Pareto</a:t>
            </a:r>
            <a:r>
              <a:rPr lang="zh-CN" altLang="en-US" sz="2000" b="1" i="0" dirty="0">
                <a:effectLst/>
                <a:latin typeface="-apple-system"/>
              </a:rPr>
              <a:t>最优点</a:t>
            </a:r>
            <a:r>
              <a:rPr lang="zh-CN" altLang="en-US" sz="2000" b="0" i="0" dirty="0">
                <a:effectLst/>
                <a:latin typeface="-apple-system"/>
              </a:rPr>
              <a:t>。在实验中，还将用</a:t>
            </a:r>
            <a:r>
              <a:rPr lang="zh-CN" altLang="en-US" sz="2000" b="1" i="0" dirty="0">
                <a:effectLst/>
                <a:latin typeface="-apple-system"/>
              </a:rPr>
              <a:t>数值方法</a:t>
            </a:r>
            <a:r>
              <a:rPr lang="zh-CN" altLang="en-US" sz="2000" b="0" i="0" dirty="0">
                <a:effectLst/>
                <a:latin typeface="-apple-system"/>
              </a:rPr>
              <a:t>证明所得到的点仍然可以</a:t>
            </a:r>
            <a:r>
              <a:rPr lang="zh-CN" altLang="en-US" sz="2000" b="1" i="0" dirty="0">
                <a:effectLst/>
                <a:latin typeface="-apple-system"/>
              </a:rPr>
              <a:t>覆盖全局帕累托边界的大部分实际部分</a:t>
            </a:r>
            <a:r>
              <a:rPr lang="zh-CN" altLang="en-US" sz="2000" b="0" i="0" dirty="0">
                <a:effectLst/>
                <a:latin typeface="-apple-system"/>
              </a:rPr>
              <a:t>。</a:t>
            </a:r>
            <a:endParaRPr lang="zh-CN" altLang="en-US" sz="2000" dirty="0"/>
          </a:p>
        </p:txBody>
      </p:sp>
    </p:spTree>
    <p:extLst>
      <p:ext uri="{BB962C8B-B14F-4D97-AF65-F5344CB8AC3E}">
        <p14:creationId xmlns:p14="http://schemas.microsoft.com/office/powerpoint/2010/main" val="4787503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背景</a:t>
            </a: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sp>
        <p:nvSpPr>
          <p:cNvPr id="2" name="文本框 1"/>
          <p:cNvSpPr txBox="1"/>
          <p:nvPr/>
        </p:nvSpPr>
        <p:spPr>
          <a:xfrm>
            <a:off x="819150" y="1224280"/>
            <a:ext cx="10690860" cy="4188904"/>
          </a:xfrm>
          <a:prstGeom prst="rect">
            <a:avLst/>
          </a:prstGeom>
          <a:noFill/>
        </p:spPr>
        <p:txBody>
          <a:bodyPr wrap="square" rtlCol="0">
            <a:spAutoFit/>
          </a:bodyPr>
          <a:lstStyle/>
          <a:p>
            <a:pPr algn="l" fontAlgn="auto">
              <a:lnSpc>
                <a:spcPct val="150000"/>
              </a:lnSpc>
            </a:pPr>
            <a:r>
              <a:rPr lang="zh-CN" altLang="en-US" sz="2000" dirty="0">
                <a:solidFill>
                  <a:schemeClr val="tx1"/>
                </a:solidFill>
                <a:uFillTx/>
                <a:latin typeface="Times New Roman" panose="02020603050405020304" pitchFamily="18" charset="0"/>
                <a:ea typeface="宋体" panose="02010600030101010101" pitchFamily="2" charset="-122"/>
              </a:rPr>
              <a:t>联邦学习</a:t>
            </a:r>
            <a:r>
              <a:rPr lang="en-US" altLang="zh-CN" sz="2000" dirty="0">
                <a:solidFill>
                  <a:schemeClr val="tx1"/>
                </a:solidFill>
                <a:uFillTx/>
                <a:latin typeface="Times New Roman" panose="02020603050405020304" pitchFamily="18" charset="0"/>
                <a:ea typeface="宋体" panose="02010600030101010101" pitchFamily="2" charset="-122"/>
              </a:rPr>
              <a:t>(FL)</a:t>
            </a:r>
            <a:r>
              <a:rPr lang="zh-CN" altLang="en-US" sz="2000" dirty="0">
                <a:solidFill>
                  <a:schemeClr val="tx1"/>
                </a:solidFill>
                <a:uFillTx/>
                <a:latin typeface="Times New Roman" panose="02020603050405020304" pitchFamily="18" charset="0"/>
                <a:ea typeface="宋体" panose="02010600030101010101" pitchFamily="2" charset="-122"/>
              </a:rPr>
              <a:t>是一种新兴的范式，它使无线设备之间的分布式学习成为可能。在 </a:t>
            </a:r>
            <a:r>
              <a:rPr lang="en-US" altLang="zh-CN" sz="2000" dirty="0">
                <a:solidFill>
                  <a:schemeClr val="tx1"/>
                </a:solidFill>
                <a:uFillTx/>
                <a:latin typeface="Times New Roman" panose="02020603050405020304" pitchFamily="18" charset="0"/>
                <a:ea typeface="宋体" panose="02010600030101010101" pitchFamily="2" charset="-122"/>
              </a:rPr>
              <a:t>FL </a:t>
            </a:r>
            <a:r>
              <a:rPr lang="zh-CN" altLang="en-US" sz="2000" dirty="0">
                <a:solidFill>
                  <a:schemeClr val="tx1"/>
                </a:solidFill>
                <a:uFillTx/>
                <a:latin typeface="Times New Roman" panose="02020603050405020304" pitchFamily="18" charset="0"/>
                <a:ea typeface="宋体" panose="02010600030101010101" pitchFamily="2" charset="-122"/>
              </a:rPr>
              <a:t>中，一个中央服务器</a:t>
            </a:r>
            <a:r>
              <a:rPr lang="en-US" altLang="zh-CN" sz="2000" dirty="0">
                <a:solidFill>
                  <a:schemeClr val="tx1"/>
                </a:solidFill>
                <a:uFillTx/>
                <a:latin typeface="Times New Roman" panose="02020603050405020304" pitchFamily="18" charset="0"/>
                <a:ea typeface="宋体" panose="02010600030101010101" pitchFamily="2" charset="-122"/>
              </a:rPr>
              <a:t>(</a:t>
            </a:r>
            <a:r>
              <a:rPr lang="zh-CN" altLang="en-US" sz="2000" dirty="0">
                <a:solidFill>
                  <a:schemeClr val="tx1"/>
                </a:solidFill>
                <a:uFillTx/>
                <a:latin typeface="Times New Roman" panose="02020603050405020304" pitchFamily="18" charset="0"/>
                <a:ea typeface="宋体" panose="02010600030101010101" pitchFamily="2" charset="-122"/>
              </a:rPr>
              <a:t>例如，一个基站</a:t>
            </a:r>
            <a:r>
              <a:rPr lang="en-US" altLang="zh-CN" sz="2000" dirty="0">
                <a:solidFill>
                  <a:schemeClr val="tx1"/>
                </a:solidFill>
                <a:uFillTx/>
                <a:latin typeface="Times New Roman" panose="02020603050405020304" pitchFamily="18" charset="0"/>
                <a:ea typeface="宋体" panose="02010600030101010101" pitchFamily="2" charset="-122"/>
              </a:rPr>
              <a:t>(BS))</a:t>
            </a:r>
            <a:r>
              <a:rPr lang="zh-CN" altLang="en-US" sz="2000" dirty="0">
                <a:solidFill>
                  <a:schemeClr val="tx1"/>
                </a:solidFill>
                <a:uFillTx/>
                <a:latin typeface="Times New Roman" panose="02020603050405020304" pitchFamily="18" charset="0"/>
                <a:ea typeface="宋体" panose="02010600030101010101" pitchFamily="2" charset="-122"/>
              </a:rPr>
              <a:t>和多个移动设备协作训练一个共享的机器学习模型，而不共享原始数据。 </a:t>
            </a:r>
            <a:r>
              <a:rPr lang="en-US" altLang="zh-CN" sz="2000" dirty="0">
                <a:solidFill>
                  <a:schemeClr val="tx1"/>
                </a:solidFill>
                <a:uFillTx/>
                <a:latin typeface="Times New Roman" panose="02020603050405020304" pitchFamily="18" charset="0"/>
                <a:ea typeface="宋体" panose="02010600030101010101" pitchFamily="2" charset="-122"/>
              </a:rPr>
              <a:t>DNN </a:t>
            </a:r>
            <a:r>
              <a:rPr lang="zh-CN" altLang="en-US" sz="2000" dirty="0">
                <a:solidFill>
                  <a:schemeClr val="tx1"/>
                </a:solidFill>
                <a:uFillTx/>
                <a:latin typeface="Times New Roman" panose="02020603050405020304" pitchFamily="18" charset="0"/>
                <a:ea typeface="宋体" panose="02010600030101010101" pitchFamily="2" charset="-122"/>
              </a:rPr>
              <a:t>体系结构可以有数千万个参数和数十亿个多重累积</a:t>
            </a:r>
            <a:r>
              <a:rPr lang="en-US" altLang="zh-CN" sz="2000" dirty="0">
                <a:solidFill>
                  <a:schemeClr val="tx1"/>
                </a:solidFill>
                <a:uFillTx/>
                <a:latin typeface="Times New Roman" panose="02020603050405020304" pitchFamily="18" charset="0"/>
                <a:ea typeface="宋体" panose="02010600030101010101" pitchFamily="2" charset="-122"/>
              </a:rPr>
              <a:t>(MAC)</a:t>
            </a:r>
            <a:r>
              <a:rPr lang="zh-CN" altLang="en-US" sz="2000" dirty="0">
                <a:solidFill>
                  <a:schemeClr val="tx1"/>
                </a:solidFill>
                <a:uFillTx/>
                <a:latin typeface="Times New Roman" panose="02020603050405020304" pitchFamily="18" charset="0"/>
                <a:ea typeface="宋体" panose="02010600030101010101" pitchFamily="2" charset="-122"/>
              </a:rPr>
              <a:t>操作，高计算复杂度和内存需求导致</a:t>
            </a:r>
            <a:r>
              <a:rPr lang="zh-CN" altLang="en-US" sz="2000" dirty="0">
                <a:solidFill>
                  <a:srgbClr val="FF0000"/>
                </a:solidFill>
                <a:uFillTx/>
                <a:latin typeface="Times New Roman" panose="02020603050405020304" pitchFamily="18" charset="0"/>
                <a:ea typeface="宋体" panose="02010600030101010101" pitchFamily="2" charset="-122"/>
              </a:rPr>
              <a:t>消耗大量能量</a:t>
            </a:r>
            <a:r>
              <a:rPr lang="zh-CN" altLang="en-US" sz="2000" dirty="0">
                <a:solidFill>
                  <a:schemeClr val="tx1"/>
                </a:solidFill>
                <a:uFillTx/>
                <a:latin typeface="Times New Roman" panose="02020603050405020304" pitchFamily="18" charset="0"/>
                <a:ea typeface="宋体" panose="02010600030101010101" pitchFamily="2" charset="-122"/>
              </a:rPr>
              <a:t>。此外，一个大的 </a:t>
            </a:r>
            <a:r>
              <a:rPr lang="en-US" altLang="zh-CN" sz="2000" dirty="0">
                <a:solidFill>
                  <a:schemeClr val="tx1"/>
                </a:solidFill>
                <a:uFillTx/>
                <a:latin typeface="Times New Roman" panose="02020603050405020304" pitchFamily="18" charset="0"/>
                <a:ea typeface="宋体" panose="02010600030101010101" pitchFamily="2" charset="-122"/>
              </a:rPr>
              <a:t>DNN </a:t>
            </a:r>
            <a:r>
              <a:rPr lang="zh-CN" altLang="en-US" sz="2000" dirty="0">
                <a:solidFill>
                  <a:schemeClr val="tx1"/>
                </a:solidFill>
                <a:uFillTx/>
                <a:latin typeface="Times New Roman" panose="02020603050405020304" pitchFamily="18" charset="0"/>
                <a:ea typeface="宋体" panose="02010600030101010101" pitchFamily="2" charset="-122"/>
              </a:rPr>
              <a:t>可以诱导一个显着的</a:t>
            </a:r>
            <a:r>
              <a:rPr lang="zh-CN" altLang="en-US" sz="2000" dirty="0">
                <a:solidFill>
                  <a:srgbClr val="FF0000"/>
                </a:solidFill>
                <a:uFillTx/>
                <a:latin typeface="Times New Roman" panose="02020603050405020304" pitchFamily="18" charset="0"/>
                <a:ea typeface="宋体" panose="02010600030101010101" pitchFamily="2" charset="-122"/>
              </a:rPr>
              <a:t>通信开销</a:t>
            </a:r>
            <a:r>
              <a:rPr lang="zh-CN" altLang="en-US" sz="2000" dirty="0">
                <a:solidFill>
                  <a:schemeClr val="tx1"/>
                </a:solidFill>
                <a:uFillTx/>
                <a:latin typeface="Times New Roman" panose="02020603050405020304" pitchFamily="18" charset="0"/>
                <a:ea typeface="宋体" panose="02010600030101010101" pitchFamily="2" charset="-122"/>
              </a:rPr>
              <a:t>。在这样的实际约束下，在资源受限的物联网</a:t>
            </a:r>
            <a:r>
              <a:rPr lang="en-US" altLang="zh-CN" sz="2000" dirty="0">
                <a:solidFill>
                  <a:schemeClr val="tx1"/>
                </a:solidFill>
                <a:uFillTx/>
                <a:latin typeface="Times New Roman" panose="02020603050405020304" pitchFamily="18" charset="0"/>
                <a:ea typeface="宋体" panose="02010600030101010101" pitchFamily="2" charset="-122"/>
              </a:rPr>
              <a:t>(IoT)</a:t>
            </a:r>
            <a:r>
              <a:rPr lang="zh-CN" altLang="en-US" sz="2000" dirty="0">
                <a:solidFill>
                  <a:schemeClr val="tx1"/>
                </a:solidFill>
                <a:uFillTx/>
                <a:latin typeface="Times New Roman" panose="02020603050405020304" pitchFamily="18" charset="0"/>
                <a:ea typeface="宋体" panose="02010600030101010101" pitchFamily="2" charset="-122"/>
              </a:rPr>
              <a:t>设备上部署 </a:t>
            </a:r>
            <a:r>
              <a:rPr lang="en-US" altLang="zh-CN" sz="2000" dirty="0">
                <a:solidFill>
                  <a:schemeClr val="tx1"/>
                </a:solidFill>
                <a:uFillTx/>
                <a:latin typeface="Times New Roman" panose="02020603050405020304" pitchFamily="18" charset="0"/>
                <a:ea typeface="宋体" panose="02010600030101010101" pitchFamily="2" charset="-122"/>
              </a:rPr>
              <a:t>FL </a:t>
            </a:r>
            <a:r>
              <a:rPr lang="zh-CN" altLang="en-US" sz="2000" dirty="0">
                <a:solidFill>
                  <a:schemeClr val="tx1"/>
                </a:solidFill>
                <a:uFillTx/>
                <a:latin typeface="Times New Roman" panose="02020603050405020304" pitchFamily="18" charset="0"/>
                <a:ea typeface="宋体" panose="02010600030101010101" pitchFamily="2" charset="-122"/>
              </a:rPr>
              <a:t>由于其巨大的能源成本而可能具有挑战性。</a:t>
            </a:r>
            <a:endParaRPr lang="en-US" altLang="zh-CN" sz="2000" dirty="0">
              <a:solidFill>
                <a:schemeClr val="tx1"/>
              </a:solidFill>
              <a:uFillTx/>
              <a:latin typeface="Times New Roman" panose="02020603050405020304" pitchFamily="18" charset="0"/>
              <a:ea typeface="宋体" panose="02010600030101010101" pitchFamily="2" charset="-122"/>
            </a:endParaRPr>
          </a:p>
          <a:p>
            <a:pPr algn="l" fontAlgn="auto">
              <a:lnSpc>
                <a:spcPct val="150000"/>
              </a:lnSpc>
            </a:pPr>
            <a:endParaRPr lang="en-US" altLang="zh-CN" sz="2000" dirty="0">
              <a:latin typeface="Times New Roman" panose="02020603050405020304" pitchFamily="18" charset="0"/>
              <a:ea typeface="宋体" panose="02010600030101010101" pitchFamily="2" charset="-122"/>
            </a:endParaRPr>
          </a:p>
          <a:p>
            <a:pPr algn="l" fontAlgn="auto">
              <a:lnSpc>
                <a:spcPct val="150000"/>
              </a:lnSpc>
            </a:pPr>
            <a:r>
              <a:rPr lang="zh-CN" altLang="en-US" sz="2000" dirty="0">
                <a:solidFill>
                  <a:schemeClr val="tx1"/>
                </a:solidFill>
                <a:uFillTx/>
                <a:latin typeface="Times New Roman" panose="02020603050405020304" pitchFamily="18" charset="0"/>
                <a:ea typeface="宋体" panose="02010600030101010101" pitchFamily="2" charset="-122"/>
              </a:rPr>
              <a:t>为了设计一种节能、绿色的 </a:t>
            </a:r>
            <a:r>
              <a:rPr lang="en-US" altLang="zh-CN" sz="2000" dirty="0">
                <a:solidFill>
                  <a:schemeClr val="tx1"/>
                </a:solidFill>
                <a:uFillTx/>
                <a:latin typeface="Times New Roman" panose="02020603050405020304" pitchFamily="18" charset="0"/>
                <a:ea typeface="宋体" panose="02010600030101010101" pitchFamily="2" charset="-122"/>
              </a:rPr>
              <a:t>FL </a:t>
            </a:r>
            <a:r>
              <a:rPr lang="zh-CN" altLang="en-US" sz="2000" dirty="0">
                <a:solidFill>
                  <a:schemeClr val="tx1"/>
                </a:solidFill>
                <a:uFillTx/>
                <a:latin typeface="Times New Roman" panose="02020603050405020304" pitchFamily="18" charset="0"/>
                <a:ea typeface="宋体" panose="02010600030101010101" pitchFamily="2" charset="-122"/>
              </a:rPr>
              <a:t>方案，在满足预期 </a:t>
            </a:r>
            <a:r>
              <a:rPr lang="en-US" altLang="zh-CN" sz="2000" dirty="0">
                <a:solidFill>
                  <a:schemeClr val="tx1"/>
                </a:solidFill>
                <a:uFillTx/>
                <a:latin typeface="Times New Roman" panose="02020603050405020304" pitchFamily="18" charset="0"/>
                <a:ea typeface="宋体" panose="02010600030101010101" pitchFamily="2" charset="-122"/>
              </a:rPr>
              <a:t>FL </a:t>
            </a:r>
            <a:r>
              <a:rPr lang="zh-CN" altLang="en-US" sz="2000" dirty="0">
                <a:solidFill>
                  <a:schemeClr val="tx1"/>
                </a:solidFill>
                <a:uFillTx/>
                <a:latin typeface="Times New Roman" panose="02020603050405020304" pitchFamily="18" charset="0"/>
                <a:ea typeface="宋体" panose="02010600030101010101" pitchFamily="2" charset="-122"/>
              </a:rPr>
              <a:t>精度约束的前提下，寻找能够平衡能量效率和收敛速度的最佳精度水平将是实际部署绿色 </a:t>
            </a:r>
            <a:r>
              <a:rPr lang="en-US" altLang="zh-CN" sz="2000" dirty="0">
                <a:solidFill>
                  <a:schemeClr val="tx1"/>
                </a:solidFill>
                <a:uFillTx/>
                <a:latin typeface="Times New Roman" panose="02020603050405020304" pitchFamily="18" charset="0"/>
                <a:ea typeface="宋体" panose="02010600030101010101" pitchFamily="2" charset="-122"/>
              </a:rPr>
              <a:t>FL </a:t>
            </a:r>
            <a:r>
              <a:rPr lang="zh-CN" altLang="en-US" sz="2000" dirty="0">
                <a:solidFill>
                  <a:schemeClr val="tx1"/>
                </a:solidFill>
                <a:uFillTx/>
                <a:latin typeface="Times New Roman" panose="02020603050405020304" pitchFamily="18" charset="0"/>
                <a:ea typeface="宋体" panose="02010600030101010101" pitchFamily="2" charset="-122"/>
              </a:rPr>
              <a:t>无线网络的主要挑战。</a:t>
            </a:r>
            <a:endParaRPr lang="zh-CN" sz="1600" dirty="0">
              <a:solidFill>
                <a:schemeClr val="tx1"/>
              </a:solidFill>
              <a:uFillTx/>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最小化</a:t>
            </a:r>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g2</a:t>
            </a: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I</a:t>
            </a: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K</a:t>
            </a: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m</a:t>
            </a: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n</a:t>
            </a: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a:t>
            </a: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6C6EE7E-5925-B27D-A491-EBEC12C2FA58}"/>
                  </a:ext>
                </a:extLst>
              </p:cNvPr>
              <p:cNvSpPr txBox="1"/>
              <p:nvPr/>
            </p:nvSpPr>
            <p:spPr>
              <a:xfrm>
                <a:off x="818988" y="1521937"/>
                <a:ext cx="4972212" cy="3477875"/>
              </a:xfrm>
              <a:prstGeom prst="rect">
                <a:avLst/>
              </a:prstGeom>
              <a:noFill/>
            </p:spPr>
            <p:txBody>
              <a:bodyPr wrap="square">
                <a:spAutoFit/>
              </a:bodyPr>
              <a:lstStyle/>
              <a:p>
                <a:pPr algn="just"/>
                <a:r>
                  <a:rPr lang="zh-CN" altLang="en-US" sz="2000" b="0" i="0" dirty="0">
                    <a:effectLst/>
                    <a:latin typeface="宋体" panose="02010600030101010101" pitchFamily="2" charset="-122"/>
                    <a:ea typeface="宋体" panose="02010600030101010101" pitchFamily="2" charset="-122"/>
                  </a:rPr>
                  <a:t>目标函数是关于</a:t>
                </a:r>
                <a:r>
                  <a:rPr lang="en-US" altLang="zh-CN" sz="2000" b="0" i="0" dirty="0">
                    <a:effectLst/>
                    <a:latin typeface="宋体" panose="02010600030101010101" pitchFamily="2" charset="-122"/>
                    <a:ea typeface="宋体" panose="02010600030101010101" pitchFamily="2" charset="-122"/>
                  </a:rPr>
                  <a:t>K</a:t>
                </a:r>
                <a:r>
                  <a:rPr lang="zh-CN" altLang="en-US" sz="2000" b="0" i="0" dirty="0">
                    <a:effectLst/>
                    <a:latin typeface="宋体" panose="02010600030101010101" pitchFamily="2" charset="-122"/>
                    <a:ea typeface="宋体" panose="02010600030101010101" pitchFamily="2" charset="-122"/>
                  </a:rPr>
                  <a:t>、</a:t>
                </a:r>
                <a:r>
                  <a:rPr lang="en-US" altLang="zh-CN" sz="2000" b="0" i="0" dirty="0">
                    <a:effectLst/>
                    <a:latin typeface="宋体" panose="02010600030101010101" pitchFamily="2" charset="-122"/>
                    <a:ea typeface="宋体" panose="02010600030101010101" pitchFamily="2" charset="-122"/>
                  </a:rPr>
                  <a:t>m</a:t>
                </a:r>
                <a:r>
                  <a:rPr lang="zh-CN" altLang="en-US" sz="2000" b="0" i="0" dirty="0">
                    <a:effectLst/>
                    <a:latin typeface="宋体" panose="02010600030101010101" pitchFamily="2" charset="-122"/>
                    <a:ea typeface="宋体" panose="02010600030101010101" pitchFamily="2" charset="-122"/>
                  </a:rPr>
                  <a:t>和</a:t>
                </a:r>
                <a:r>
                  <a:rPr lang="en-US" altLang="zh-CN" sz="2000" b="0" i="0" dirty="0">
                    <a:effectLst/>
                    <a:latin typeface="宋体" panose="02010600030101010101" pitchFamily="2" charset="-122"/>
                    <a:ea typeface="宋体" panose="02010600030101010101" pitchFamily="2" charset="-122"/>
                  </a:rPr>
                  <a:t>n</a:t>
                </a:r>
                <a:r>
                  <a:rPr lang="zh-CN" altLang="en-US" sz="2000" b="0" i="0" dirty="0">
                    <a:effectLst/>
                    <a:latin typeface="宋体" panose="02010600030101010101" pitchFamily="2" charset="-122"/>
                    <a:ea typeface="宋体" panose="02010600030101010101" pitchFamily="2" charset="-122"/>
                  </a:rPr>
                  <a:t>的递减函数。因此，</a:t>
                </a:r>
                <a:r>
                  <a:rPr lang="en-US" altLang="zh-CN" sz="2000" b="0" i="0" dirty="0">
                    <a:effectLst/>
                    <a:latin typeface="宋体" panose="02010600030101010101" pitchFamily="2" charset="-122"/>
                    <a:ea typeface="宋体" panose="02010600030101010101" pitchFamily="2" charset="-122"/>
                  </a:rPr>
                  <a:t>N</a:t>
                </a:r>
                <a:r>
                  <a:rPr lang="zh-CN" altLang="en-US" sz="2000" b="0" i="0" dirty="0">
                    <a:effectLst/>
                    <a:latin typeface="宋体" panose="02010600030101010101" pitchFamily="2" charset="-122"/>
                    <a:ea typeface="宋体" panose="02010600030101010101" pitchFamily="2" charset="-122"/>
                  </a:rPr>
                  <a:t>、</a:t>
                </a:r>
                <a14:m>
                  <m:oMath xmlns:m="http://schemas.openxmlformats.org/officeDocument/2006/math">
                    <m:sSub>
                      <m:sSubPr>
                        <m:ctrlPr>
                          <a:rPr lang="en-US" altLang="zh-CN" sz="2000" b="0" i="1" dirty="0" smtClean="0">
                            <a:effectLst/>
                            <a:latin typeface="Cambria Math" panose="02040503050406030204" pitchFamily="18" charset="0"/>
                            <a:ea typeface="宋体" panose="02010600030101010101" pitchFamily="2" charset="-122"/>
                          </a:rPr>
                        </m:ctrlPr>
                      </m:sSubPr>
                      <m:e>
                        <m:r>
                          <a:rPr lang="en-US" altLang="zh-CN" sz="2000" b="0" i="1" dirty="0" smtClean="0">
                            <a:effectLst/>
                            <a:latin typeface="Cambria Math" panose="02040503050406030204" pitchFamily="18" charset="0"/>
                            <a:ea typeface="宋体" panose="02010600030101010101" pitchFamily="2" charset="-122"/>
                          </a:rPr>
                          <m:t>𝑚</m:t>
                        </m:r>
                      </m:e>
                      <m:sub>
                        <m:r>
                          <a:rPr lang="en-US" altLang="zh-CN" sz="2000" b="0" i="1" dirty="0" smtClean="0">
                            <a:effectLst/>
                            <a:latin typeface="Cambria Math" panose="02040503050406030204" pitchFamily="18" charset="0"/>
                            <a:ea typeface="宋体" panose="02010600030101010101" pitchFamily="2" charset="-122"/>
                          </a:rPr>
                          <m:t>𝑚𝑎𝑥</m:t>
                        </m:r>
                      </m:sub>
                    </m:sSub>
                  </m:oMath>
                </a14:m>
                <a:r>
                  <a:rPr lang="zh-CN" altLang="en-US" sz="2000" b="0" i="0" dirty="0">
                    <a:effectLst/>
                    <a:latin typeface="宋体" panose="02010600030101010101" pitchFamily="2" charset="-122"/>
                    <a:ea typeface="宋体" panose="02010600030101010101" pitchFamily="2" charset="-122"/>
                  </a:rPr>
                  <a:t>和</a:t>
                </a:r>
                <a14:m>
                  <m:oMath xmlns:m="http://schemas.openxmlformats.org/officeDocument/2006/math">
                    <m:sSub>
                      <m:sSubPr>
                        <m:ctrlPr>
                          <a:rPr lang="en-US" altLang="zh-CN" sz="2000" b="0" i="1" dirty="0" smtClean="0">
                            <a:effectLst/>
                            <a:latin typeface="Cambria Math" panose="02040503050406030204" pitchFamily="18" charset="0"/>
                            <a:ea typeface="宋体" panose="02010600030101010101" pitchFamily="2" charset="-122"/>
                          </a:rPr>
                        </m:ctrlPr>
                      </m:sSubPr>
                      <m:e>
                        <m:r>
                          <a:rPr lang="en-US" altLang="zh-CN" sz="2000" b="0" i="1" dirty="0" smtClean="0">
                            <a:effectLst/>
                            <a:latin typeface="Cambria Math" panose="02040503050406030204" pitchFamily="18" charset="0"/>
                            <a:ea typeface="宋体" panose="02010600030101010101" pitchFamily="2" charset="-122"/>
                          </a:rPr>
                          <m:t>𝑛</m:t>
                        </m:r>
                      </m:e>
                      <m:sub>
                        <m:r>
                          <a:rPr lang="en-US" altLang="zh-CN" sz="2000" b="0" i="1" dirty="0" smtClean="0">
                            <a:effectLst/>
                            <a:latin typeface="Cambria Math" panose="02040503050406030204" pitchFamily="18" charset="0"/>
                            <a:ea typeface="宋体" panose="02010600030101010101" pitchFamily="2" charset="-122"/>
                          </a:rPr>
                          <m:t>𝑚𝑎𝑥</m:t>
                        </m:r>
                      </m:sub>
                    </m:sSub>
                  </m:oMath>
                </a14:m>
                <a:r>
                  <a:rPr lang="zh-CN" altLang="en-US" sz="2000" b="0" i="0" dirty="0">
                    <a:effectLst/>
                    <a:latin typeface="宋体" panose="02010600030101010101" pitchFamily="2" charset="-122"/>
                    <a:ea typeface="宋体" panose="02010600030101010101" pitchFamily="2" charset="-122"/>
                  </a:rPr>
                  <a:t>始终是上述问题的最优解。该问题可以归结为</a:t>
                </a:r>
                <a:r>
                  <a:rPr lang="zh-CN" altLang="en-US" sz="2000" b="1" i="0" dirty="0">
                    <a:effectLst/>
                    <a:latin typeface="宋体" panose="02010600030101010101" pitchFamily="2" charset="-122"/>
                    <a:ea typeface="宋体" panose="02010600030101010101" pitchFamily="2" charset="-122"/>
                  </a:rPr>
                  <a:t>关于</a:t>
                </a:r>
                <a:r>
                  <a:rPr lang="en-US" altLang="zh-CN" sz="2000" b="1" i="0" dirty="0">
                    <a:effectLst/>
                    <a:latin typeface="宋体" panose="02010600030101010101" pitchFamily="2" charset="-122"/>
                    <a:ea typeface="宋体" panose="02010600030101010101" pitchFamily="2" charset="-122"/>
                  </a:rPr>
                  <a:t>I</a:t>
                </a:r>
                <a:r>
                  <a:rPr lang="zh-CN" altLang="en-US" sz="2000" b="1" i="0" dirty="0">
                    <a:effectLst/>
                    <a:latin typeface="宋体" panose="02010600030101010101" pitchFamily="2" charset="-122"/>
                    <a:ea typeface="宋体" panose="02010600030101010101" pitchFamily="2" charset="-122"/>
                  </a:rPr>
                  <a:t>的单变量优化问题</a:t>
                </a:r>
                <a:r>
                  <a:rPr lang="zh-CN" altLang="en-US" sz="2000" b="0" i="0" dirty="0">
                    <a:effectLst/>
                    <a:latin typeface="宋体" panose="02010600030101010101" pitchFamily="2" charset="-122"/>
                    <a:ea typeface="宋体" panose="02010600030101010101" pitchFamily="2" charset="-122"/>
                  </a:rPr>
                  <a:t>。</a:t>
                </a:r>
                <a:endParaRPr lang="en-US" altLang="zh-CN" sz="2000" b="0" i="0" dirty="0">
                  <a:effectLst/>
                  <a:latin typeface="宋体" panose="02010600030101010101" pitchFamily="2" charset="-122"/>
                  <a:ea typeface="宋体" panose="02010600030101010101" pitchFamily="2" charset="-122"/>
                </a:endParaRPr>
              </a:p>
              <a:p>
                <a:pPr algn="just"/>
                <a:endParaRPr lang="en-US" altLang="zh-CN" sz="2000" dirty="0">
                  <a:latin typeface="宋体" panose="02010600030101010101" pitchFamily="2" charset="-122"/>
                  <a:ea typeface="宋体" panose="02010600030101010101" pitchFamily="2" charset="-122"/>
                </a:endParaRPr>
              </a:p>
              <a:p>
                <a:pPr algn="just"/>
                <a:r>
                  <a:rPr lang="zh-CN" altLang="en-US" sz="2000" dirty="0">
                    <a:latin typeface="宋体" panose="02010600030101010101" pitchFamily="2" charset="-122"/>
                    <a:ea typeface="宋体" panose="02010600030101010101" pitchFamily="2" charset="-122"/>
                  </a:rPr>
                  <a:t>关于变量</a:t>
                </a:r>
                <a:r>
                  <a:rPr lang="en-US" altLang="zh-CN" sz="2000" dirty="0">
                    <a:latin typeface="宋体" panose="02010600030101010101" pitchFamily="2" charset="-122"/>
                    <a:ea typeface="宋体" panose="02010600030101010101" pitchFamily="2" charset="-122"/>
                  </a:rPr>
                  <a:t>I</a:t>
                </a:r>
                <a:r>
                  <a:rPr lang="zh-CN" altLang="en-US" sz="2000" dirty="0">
                    <a:latin typeface="宋体" panose="02010600030101010101" pitchFamily="2" charset="-122"/>
                    <a:ea typeface="宋体" panose="02010600030101010101" pitchFamily="2" charset="-122"/>
                  </a:rPr>
                  <a:t>，通过求二阶导数检查凸性：</a:t>
                </a:r>
                <a:endParaRPr lang="en-US" altLang="zh-CN" sz="2000" dirty="0">
                  <a:latin typeface="宋体" panose="02010600030101010101" pitchFamily="2" charset="-122"/>
                  <a:ea typeface="宋体" panose="02010600030101010101" pitchFamily="2" charset="-122"/>
                </a:endParaRPr>
              </a:p>
              <a:p>
                <a:pPr algn="just"/>
                <a:endParaRPr lang="en-US" altLang="zh-CN" sz="2000" dirty="0">
                  <a:latin typeface="宋体" panose="02010600030101010101" pitchFamily="2" charset="-122"/>
                  <a:ea typeface="宋体" panose="02010600030101010101" pitchFamily="2" charset="-122"/>
                </a:endParaRPr>
              </a:p>
              <a:p>
                <a:pPr algn="just"/>
                <a:endParaRPr lang="en-US" altLang="zh-CN" sz="2000" dirty="0">
                  <a:latin typeface="宋体" panose="02010600030101010101" pitchFamily="2" charset="-122"/>
                  <a:ea typeface="宋体" panose="02010600030101010101" pitchFamily="2" charset="-122"/>
                </a:endParaRPr>
              </a:p>
              <a:p>
                <a:pPr algn="just"/>
                <a:endParaRPr lang="en-US" altLang="zh-CN" sz="2000" dirty="0">
                  <a:latin typeface="宋体" panose="02010600030101010101" pitchFamily="2" charset="-122"/>
                  <a:ea typeface="宋体" panose="02010600030101010101" pitchFamily="2" charset="-122"/>
                </a:endParaRPr>
              </a:p>
              <a:p>
                <a:pPr algn="just"/>
                <a:endParaRPr lang="en-US" altLang="zh-CN" sz="2000" dirty="0">
                  <a:latin typeface="宋体" panose="02010600030101010101" pitchFamily="2" charset="-122"/>
                  <a:ea typeface="宋体" panose="02010600030101010101" pitchFamily="2" charset="-122"/>
                </a:endParaRPr>
              </a:p>
              <a:p>
                <a:pPr algn="just"/>
                <a14:m>
                  <m:oMath xmlns:m="http://schemas.openxmlformats.org/officeDocument/2006/math">
                    <m:sSup>
                      <m:sSupPr>
                        <m:ctrlPr>
                          <a:rPr lang="en-US" altLang="zh-CN" sz="2000" b="0" i="1" smtClean="0">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𝐼</m:t>
                        </m:r>
                      </m:e>
                      <m:sup>
                        <m:r>
                          <a:rPr lang="en-US" altLang="zh-CN" sz="2000" b="0" i="1" smtClean="0">
                            <a:latin typeface="Cambria Math" panose="02040503050406030204" pitchFamily="18" charset="0"/>
                            <a:ea typeface="宋体" panose="02010600030101010101" pitchFamily="2" charset="-122"/>
                          </a:rPr>
                          <m:t>′′</m:t>
                        </m:r>
                      </m:sup>
                    </m:sSup>
                    <m:r>
                      <a:rPr lang="en-US" altLang="zh-CN" sz="2000" b="0" i="1" smtClean="0">
                        <a:latin typeface="Cambria Math" panose="02040503050406030204" pitchFamily="18" charset="0"/>
                        <a:ea typeface="宋体" panose="02010600030101010101" pitchFamily="2" charset="-122"/>
                      </a:rPr>
                      <m:t>≥0</m:t>
                    </m:r>
                  </m:oMath>
                </a14:m>
                <a:r>
                  <a:rPr lang="zh-CN" altLang="en-US" sz="2000" dirty="0">
                    <a:latin typeface="宋体" panose="02010600030101010101" pitchFamily="2" charset="-122"/>
                    <a:ea typeface="宋体" panose="02010600030101010101" pitchFamily="2" charset="-122"/>
                  </a:rPr>
                  <a:t>，表示这是一个凸问题。</a:t>
                </a:r>
                <a:endParaRPr lang="en-US" altLang="zh-CN" sz="2000" dirty="0">
                  <a:latin typeface="宋体" panose="02010600030101010101" pitchFamily="2" charset="-122"/>
                  <a:ea typeface="宋体" panose="02010600030101010101" pitchFamily="2" charset="-122"/>
                </a:endParaRPr>
              </a:p>
              <a:p>
                <a:pPr algn="just"/>
                <a:r>
                  <a:rPr lang="zh-CN" altLang="en-US" sz="2000" dirty="0">
                    <a:latin typeface="宋体" panose="02010600030101010101" pitchFamily="2" charset="-122"/>
                    <a:ea typeface="宋体" panose="02010600030101010101" pitchFamily="2" charset="-122"/>
                  </a:rPr>
                  <a:t>所以可以通过一阶导数测试求出最优解。</a:t>
                </a:r>
                <a:endParaRPr lang="en-US" altLang="zh-CN" sz="2000" dirty="0">
                  <a:latin typeface="宋体" panose="02010600030101010101" pitchFamily="2" charset="-122"/>
                  <a:ea typeface="宋体" panose="02010600030101010101" pitchFamily="2" charset="-122"/>
                </a:endParaRPr>
              </a:p>
            </p:txBody>
          </p:sp>
        </mc:Choice>
        <mc:Fallback xmlns="">
          <p:sp>
            <p:nvSpPr>
              <p:cNvPr id="9" name="文本框 8">
                <a:extLst>
                  <a:ext uri="{FF2B5EF4-FFF2-40B4-BE49-F238E27FC236}">
                    <a16:creationId xmlns:a16="http://schemas.microsoft.com/office/drawing/2014/main" id="{D6C6EE7E-5925-B27D-A491-EBEC12C2FA58}"/>
                  </a:ext>
                </a:extLst>
              </p:cNvPr>
              <p:cNvSpPr txBox="1">
                <a:spLocks noRot="1" noChangeAspect="1" noMove="1" noResize="1" noEditPoints="1" noAdjustHandles="1" noChangeArrowheads="1" noChangeShapeType="1" noTextEdit="1"/>
              </p:cNvSpPr>
              <p:nvPr/>
            </p:nvSpPr>
            <p:spPr>
              <a:xfrm>
                <a:off x="818988" y="1521937"/>
                <a:ext cx="4972212" cy="3477875"/>
              </a:xfrm>
              <a:prstGeom prst="rect">
                <a:avLst/>
              </a:prstGeom>
              <a:blipFill>
                <a:blip r:embed="rId4"/>
                <a:stretch>
                  <a:fillRect l="-1225" t="-1053" r="-6250" b="-2281"/>
                </a:stretch>
              </a:blipFill>
            </p:spPr>
            <p:txBody>
              <a:bodyPr/>
              <a:lstStyle/>
              <a:p>
                <a:r>
                  <a:rPr lang="zh-CN" altLang="en-US">
                    <a:noFill/>
                  </a:rPr>
                  <a:t> </a:t>
                </a:r>
              </a:p>
            </p:txBody>
          </p:sp>
        </mc:Fallback>
      </mc:AlternateContent>
      <p:grpSp>
        <p:nvGrpSpPr>
          <p:cNvPr id="12" name="组合 11">
            <a:extLst>
              <a:ext uri="{FF2B5EF4-FFF2-40B4-BE49-F238E27FC236}">
                <a16:creationId xmlns:a16="http://schemas.microsoft.com/office/drawing/2014/main" id="{55A45D0B-3559-D82C-2AC2-9124F8D3CD3C}"/>
              </a:ext>
            </a:extLst>
          </p:cNvPr>
          <p:cNvGrpSpPr/>
          <p:nvPr/>
        </p:nvGrpSpPr>
        <p:grpSpPr>
          <a:xfrm>
            <a:off x="6213893" y="1476211"/>
            <a:ext cx="5159119" cy="2319275"/>
            <a:chOff x="6213893" y="1476211"/>
            <a:chExt cx="5159119" cy="2319275"/>
          </a:xfrm>
        </p:grpSpPr>
        <p:grpSp>
          <p:nvGrpSpPr>
            <p:cNvPr id="7" name="组合 6">
              <a:extLst>
                <a:ext uri="{FF2B5EF4-FFF2-40B4-BE49-F238E27FC236}">
                  <a16:creationId xmlns:a16="http://schemas.microsoft.com/office/drawing/2014/main" id="{58524170-B3BA-6B6C-7E72-7CA2B9CCBCBD}"/>
                </a:ext>
              </a:extLst>
            </p:cNvPr>
            <p:cNvGrpSpPr/>
            <p:nvPr/>
          </p:nvGrpSpPr>
          <p:grpSpPr>
            <a:xfrm>
              <a:off x="6214111" y="1476211"/>
              <a:ext cx="5158901" cy="1107115"/>
              <a:chOff x="1024836" y="1383258"/>
              <a:chExt cx="5158901" cy="1107115"/>
            </a:xfrm>
          </p:grpSpPr>
          <p:pic>
            <p:nvPicPr>
              <p:cNvPr id="2" name="图片 1">
                <a:extLst>
                  <a:ext uri="{FF2B5EF4-FFF2-40B4-BE49-F238E27FC236}">
                    <a16:creationId xmlns:a16="http://schemas.microsoft.com/office/drawing/2014/main" id="{01425967-4263-ADB3-A7E5-993475FFCE46}"/>
                  </a:ext>
                </a:extLst>
              </p:cNvPr>
              <p:cNvPicPr>
                <a:picLocks noChangeAspect="1"/>
              </p:cNvPicPr>
              <p:nvPr/>
            </p:nvPicPr>
            <p:blipFill>
              <a:blip r:embed="rId5"/>
              <a:stretch>
                <a:fillRect/>
              </a:stretch>
            </p:blipFill>
            <p:spPr>
              <a:xfrm>
                <a:off x="1024836" y="1383258"/>
                <a:ext cx="5158684" cy="461644"/>
              </a:xfrm>
              <a:prstGeom prst="rect">
                <a:avLst/>
              </a:prstGeom>
              <a:ln>
                <a:solidFill>
                  <a:schemeClr val="accent1"/>
                </a:solidFill>
              </a:ln>
            </p:spPr>
          </p:pic>
          <p:pic>
            <p:nvPicPr>
              <p:cNvPr id="5" name="图片 4">
                <a:extLst>
                  <a:ext uri="{FF2B5EF4-FFF2-40B4-BE49-F238E27FC236}">
                    <a16:creationId xmlns:a16="http://schemas.microsoft.com/office/drawing/2014/main" id="{303887A6-035E-F1A3-7444-247CDBDEDF3A}"/>
                  </a:ext>
                </a:extLst>
              </p:cNvPr>
              <p:cNvPicPr>
                <a:picLocks noChangeAspect="1"/>
              </p:cNvPicPr>
              <p:nvPr/>
            </p:nvPicPr>
            <p:blipFill>
              <a:blip r:embed="rId6"/>
              <a:stretch>
                <a:fillRect/>
              </a:stretch>
            </p:blipFill>
            <p:spPr>
              <a:xfrm>
                <a:off x="1024836" y="1852159"/>
                <a:ext cx="5158901" cy="638214"/>
              </a:xfrm>
              <a:prstGeom prst="rect">
                <a:avLst/>
              </a:prstGeom>
              <a:ln>
                <a:solidFill>
                  <a:schemeClr val="accent1"/>
                </a:solidFill>
              </a:ln>
            </p:spPr>
          </p:pic>
        </p:grpSp>
        <p:pic>
          <p:nvPicPr>
            <p:cNvPr id="11" name="图片 10">
              <a:extLst>
                <a:ext uri="{FF2B5EF4-FFF2-40B4-BE49-F238E27FC236}">
                  <a16:creationId xmlns:a16="http://schemas.microsoft.com/office/drawing/2014/main" id="{DEB4D57F-C952-4DFD-CD43-E8DEFB4707D8}"/>
                </a:ext>
              </a:extLst>
            </p:cNvPr>
            <p:cNvPicPr>
              <a:picLocks noChangeAspect="1"/>
            </p:cNvPicPr>
            <p:nvPr/>
          </p:nvPicPr>
          <p:blipFill>
            <a:blip r:embed="rId7"/>
            <a:stretch>
              <a:fillRect/>
            </a:stretch>
          </p:blipFill>
          <p:spPr>
            <a:xfrm>
              <a:off x="6213893" y="2588688"/>
              <a:ext cx="5158901" cy="1206798"/>
            </a:xfrm>
            <a:prstGeom prst="rect">
              <a:avLst/>
            </a:prstGeom>
            <a:ln>
              <a:solidFill>
                <a:schemeClr val="accent1"/>
              </a:solidFill>
            </a:ln>
          </p:spPr>
        </p:pic>
      </p:grpSp>
      <p:pic>
        <p:nvPicPr>
          <p:cNvPr id="13" name="图片 12">
            <a:extLst>
              <a:ext uri="{FF2B5EF4-FFF2-40B4-BE49-F238E27FC236}">
                <a16:creationId xmlns:a16="http://schemas.microsoft.com/office/drawing/2014/main" id="{91B8C92D-6C74-646A-8C38-489349954142}"/>
              </a:ext>
            </a:extLst>
          </p:cNvPr>
          <p:cNvPicPr>
            <a:picLocks noChangeAspect="1"/>
          </p:cNvPicPr>
          <p:nvPr/>
        </p:nvPicPr>
        <p:blipFill>
          <a:blip r:embed="rId8"/>
          <a:stretch>
            <a:fillRect/>
          </a:stretch>
        </p:blipFill>
        <p:spPr>
          <a:xfrm>
            <a:off x="886871" y="3321069"/>
            <a:ext cx="5091237" cy="767558"/>
          </a:xfrm>
          <a:prstGeom prst="rect">
            <a:avLst/>
          </a:prstGeom>
        </p:spPr>
      </p:pic>
    </p:spTree>
    <p:extLst>
      <p:ext uri="{BB962C8B-B14F-4D97-AF65-F5344CB8AC3E}">
        <p14:creationId xmlns:p14="http://schemas.microsoft.com/office/powerpoint/2010/main" val="12223234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帕累托边界</a:t>
            </a: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6C6EE7E-5925-B27D-A491-EBEC12C2FA58}"/>
                  </a:ext>
                </a:extLst>
              </p:cNvPr>
              <p:cNvSpPr txBox="1"/>
              <p:nvPr/>
            </p:nvSpPr>
            <p:spPr>
              <a:xfrm>
                <a:off x="818988" y="1521937"/>
                <a:ext cx="10496712" cy="1360309"/>
              </a:xfrm>
              <a:prstGeom prst="rect">
                <a:avLst/>
              </a:prstGeom>
              <a:noFill/>
            </p:spPr>
            <p:txBody>
              <a:bodyPr wrap="square">
                <a:spAutoFit/>
              </a:bodyPr>
              <a:lstStyle/>
              <a:p>
                <a:pPr algn="just"/>
                <a:r>
                  <a:rPr lang="zh-CN" altLang="en-US" sz="2000" dirty="0">
                    <a:latin typeface="宋体" panose="02010600030101010101" pitchFamily="2" charset="-122"/>
                    <a:ea typeface="宋体" panose="02010600030101010101" pitchFamily="2" charset="-122"/>
                  </a:rPr>
                  <a:t>重新定义</a:t>
                </a:r>
                <a:r>
                  <a:rPr lang="en-US" altLang="zh-CN" sz="2000" dirty="0">
                    <a:latin typeface="宋体" panose="02010600030101010101" pitchFamily="2" charset="-122"/>
                    <a:ea typeface="宋体" panose="02010600030101010101" pitchFamily="2" charset="-122"/>
                  </a:rPr>
                  <a:t>g(</a:t>
                </a:r>
                <a:r>
                  <a:rPr lang="en-US" altLang="zh-CN" sz="2000" dirty="0" err="1">
                    <a:latin typeface="宋体" panose="02010600030101010101" pitchFamily="2" charset="-122"/>
                    <a:ea typeface="宋体" panose="02010600030101010101" pitchFamily="2" charset="-122"/>
                  </a:rPr>
                  <a:t>I,K,m,n</a:t>
                </a:r>
                <a:r>
                  <a:rPr lang="en-US" altLang="zh-CN" sz="2000" dirty="0">
                    <a:latin typeface="宋体" panose="02010600030101010101" pitchFamily="2" charset="-122"/>
                    <a:ea typeface="宋体" panose="02010600030101010101" pitchFamily="2" charset="-122"/>
                  </a:rPr>
                  <a:t>):= g(</a:t>
                </a:r>
                <a:r>
                  <a:rPr lang="en-US" altLang="zh-CN" sz="2000" dirty="0" err="1">
                    <a:latin typeface="宋体" panose="02010600030101010101" pitchFamily="2" charset="-122"/>
                    <a:ea typeface="宋体" panose="02010600030101010101" pitchFamily="2" charset="-122"/>
                  </a:rPr>
                  <a:t>I,K,m,n</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g</a:t>
                </a:r>
                <a:r>
                  <a:rPr lang="zh-CN" altLang="en-US" sz="2000" dirty="0">
                    <a:latin typeface="宋体" panose="02010600030101010101" pitchFamily="2" charset="-122"/>
                    <a:ea typeface="宋体" panose="02010600030101010101" pitchFamily="2" charset="-122"/>
                  </a:rPr>
                  <a:t>，使得乌托邦点可以位于</a:t>
                </a:r>
                <a:r>
                  <a:rPr lang="zh-CN" altLang="en-US" sz="2000" b="1" dirty="0">
                    <a:latin typeface="宋体" panose="02010600030101010101" pitchFamily="2" charset="-122"/>
                    <a:ea typeface="宋体" panose="02010600030101010101" pitchFamily="2" charset="-122"/>
                  </a:rPr>
                  <a:t>原点</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NBI</a:t>
                </a:r>
                <a:r>
                  <a:rPr lang="zh-CN" altLang="en-US" sz="2000" dirty="0">
                    <a:latin typeface="宋体" panose="02010600030101010101" pitchFamily="2" charset="-122"/>
                    <a:ea typeface="宋体" panose="02010600030101010101" pitchFamily="2" charset="-122"/>
                  </a:rPr>
                  <a:t>方法的目标是找到</a:t>
                </a:r>
                <a:r>
                  <a:rPr lang="en-US" altLang="zh-CN" sz="2000" dirty="0">
                    <a:latin typeface="宋体" panose="02010600030101010101" pitchFamily="2" charset="-122"/>
                    <a:ea typeface="宋体" panose="02010600030101010101" pitchFamily="2" charset="-122"/>
                  </a:rPr>
                  <a:t>g(</a:t>
                </a:r>
                <a:r>
                  <a:rPr lang="en-US" altLang="zh-CN" sz="2000" dirty="0" err="1">
                    <a:latin typeface="宋体" panose="02010600030101010101" pitchFamily="2" charset="-122"/>
                    <a:ea typeface="宋体" panose="02010600030101010101" pitchFamily="2" charset="-122"/>
                  </a:rPr>
                  <a:t>I,K,m,n</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的边界和法向量</a:t>
                </a:r>
                <a14:m>
                  <m:oMath xmlns:m="http://schemas.openxmlformats.org/officeDocument/2006/math">
                    <m:acc>
                      <m:accPr>
                        <m:chr m:val="̂"/>
                        <m:ctrlPr>
                          <a:rPr lang="zh-CN" altLang="en-US" sz="2000" i="1" smtClean="0">
                            <a:latin typeface="Cambria Math" panose="02040503050406030204" pitchFamily="18" charset="0"/>
                            <a:ea typeface="宋体" panose="02010600030101010101" pitchFamily="2" charset="-122"/>
                          </a:rPr>
                        </m:ctrlPr>
                      </m:accPr>
                      <m:e>
                        <m:r>
                          <a:rPr lang="en-US" altLang="zh-CN" sz="2000" b="0" i="1" smtClean="0">
                            <a:latin typeface="Cambria Math" panose="02040503050406030204" pitchFamily="18" charset="0"/>
                            <a:ea typeface="宋体" panose="02010600030101010101" pitchFamily="2" charset="-122"/>
                          </a:rPr>
                          <m:t>𝑛</m:t>
                        </m:r>
                      </m:e>
                    </m:acc>
                    <m:r>
                      <a:rPr lang="en-US" altLang="zh-CN" sz="2000" b="0" i="1" smtClean="0">
                        <a:latin typeface="Cambria Math" panose="02040503050406030204" pitchFamily="18" charset="0"/>
                        <a:ea typeface="宋体" panose="02010600030101010101" pitchFamily="2" charset="-122"/>
                      </a:rPr>
                      <m:t>=−</m:t>
                    </m:r>
                    <m:r>
                      <m:rPr>
                        <m:nor/>
                      </m:rPr>
                      <a:rPr lang="en-US" altLang="zh-CN" sz="2000" dirty="0">
                        <a:latin typeface="Times New Roman" panose="02020603050405020304" pitchFamily="18" charset="0"/>
                        <a:ea typeface="宋体" panose="02010600030101010101" pitchFamily="2" charset="-122"/>
                        <a:cs typeface="宋体" panose="02010600030101010101" pitchFamily="2" charset="-122"/>
                        <a:sym typeface="+mn-ea"/>
                      </a:rPr>
                      <m:t>Φ</m:t>
                    </m:r>
                    <m:r>
                      <m:rPr>
                        <m:nor/>
                      </m:rPr>
                      <a:rPr lang="en-US" altLang="zh-CN" sz="2000" b="0" i="0" smtClean="0">
                        <a:latin typeface="Cambria Math" panose="02040503050406030204" pitchFamily="18" charset="0"/>
                        <a:ea typeface="宋体" panose="02010600030101010101" pitchFamily="2" charset="-122"/>
                      </a:rPr>
                      <m:t>1</m:t>
                    </m:r>
                  </m:oMath>
                </a14:m>
                <a:r>
                  <a:rPr lang="zh-CN" altLang="en-US" sz="2000" dirty="0">
                    <a:latin typeface="宋体" panose="02010600030101010101" pitchFamily="2" charset="-122"/>
                    <a:ea typeface="宋体" panose="02010600030101010101" pitchFamily="2" charset="-122"/>
                  </a:rPr>
                  <a:t>之间的交点，其中</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表示仅由指向原点的列向量组成的列向量。那么，在这样一个法向量上的点的集合将是：</a:t>
                </a:r>
                <a14:m>
                  <m:oMath xmlns:m="http://schemas.openxmlformats.org/officeDocument/2006/math">
                    <m:r>
                      <m:rPr>
                        <m:nor/>
                      </m:rPr>
                      <a:rPr lang="en-US" altLang="zh-CN" sz="2000" dirty="0">
                        <a:latin typeface="Times New Roman" panose="02020603050405020304" pitchFamily="18" charset="0"/>
                        <a:ea typeface="宋体" panose="02010600030101010101" pitchFamily="2" charset="-122"/>
                        <a:cs typeface="宋体" panose="02010600030101010101" pitchFamily="2" charset="-122"/>
                        <a:sym typeface="+mn-ea"/>
                      </a:rPr>
                      <m:t>Φ</m:t>
                    </m:r>
                    <m:r>
                      <m:rPr>
                        <m:sty m:val="p"/>
                      </m:rPr>
                      <a:rPr lang="el-GR" altLang="zh-CN" sz="2000" i="1" dirty="0" smtClean="0">
                        <a:latin typeface="Cambria Math" panose="02040503050406030204" pitchFamily="18" charset="0"/>
                        <a:ea typeface="Cambria Math" panose="02040503050406030204" pitchFamily="18" charset="0"/>
                        <a:cs typeface="宋体" panose="02010600030101010101" pitchFamily="2" charset="-122"/>
                        <a:sym typeface="+mn-ea"/>
                      </a:rPr>
                      <m:t>ζ</m:t>
                    </m:r>
                    <m:r>
                      <a:rPr lang="en-US" altLang="zh-CN" sz="2000" b="0" i="1" dirty="0" smtClean="0">
                        <a:latin typeface="Cambria Math" panose="02040503050406030204" pitchFamily="18" charset="0"/>
                        <a:ea typeface="Cambria Math" panose="02040503050406030204" pitchFamily="18" charset="0"/>
                        <a:cs typeface="宋体" panose="02010600030101010101" pitchFamily="2" charset="-122"/>
                        <a:sym typeface="+mn-ea"/>
                      </a:rPr>
                      <m:t>+</m:t>
                    </m:r>
                    <m:r>
                      <a:rPr lang="en-US" altLang="zh-CN" sz="2000" b="0" i="1" dirty="0" smtClean="0">
                        <a:latin typeface="Cambria Math" panose="02040503050406030204" pitchFamily="18" charset="0"/>
                        <a:ea typeface="Cambria Math" panose="02040503050406030204" pitchFamily="18" charset="0"/>
                        <a:cs typeface="宋体" panose="02010600030101010101" pitchFamily="2" charset="-122"/>
                        <a:sym typeface="+mn-ea"/>
                      </a:rPr>
                      <m:t>𝑠</m:t>
                    </m:r>
                    <m:acc>
                      <m:accPr>
                        <m:chr m:val="̂"/>
                        <m:ctrlPr>
                          <a:rPr lang="zh-CN" altLang="en-US" sz="2000" i="1">
                            <a:latin typeface="Cambria Math" panose="02040503050406030204" pitchFamily="18" charset="0"/>
                            <a:ea typeface="宋体" panose="02010600030101010101" pitchFamily="2" charset="-122"/>
                          </a:rPr>
                        </m:ctrlPr>
                      </m:accPr>
                      <m:e>
                        <m:r>
                          <a:rPr lang="en-US" altLang="zh-CN" sz="2000" i="1">
                            <a:latin typeface="Cambria Math" panose="02040503050406030204" pitchFamily="18" charset="0"/>
                            <a:ea typeface="宋体" panose="02010600030101010101" pitchFamily="2" charset="-122"/>
                          </a:rPr>
                          <m:t>𝑛</m:t>
                        </m:r>
                      </m:e>
                    </m:acc>
                  </m:oMath>
                </a14:m>
                <a:r>
                  <a:rPr lang="zh-CN" altLang="en-US" sz="2000" dirty="0">
                    <a:latin typeface="宋体" panose="02010600030101010101" pitchFamily="2" charset="-122"/>
                    <a:ea typeface="宋体" panose="02010600030101010101" pitchFamily="2" charset="-122"/>
                  </a:rPr>
                  <a:t>，其中</a:t>
                </a:r>
                <a:r>
                  <a:rPr lang="en-US" altLang="zh-CN" sz="2000" dirty="0">
                    <a:latin typeface="宋体" panose="02010600030101010101" pitchFamily="2" charset="-122"/>
                    <a:ea typeface="宋体" panose="02010600030101010101" pitchFamily="2" charset="-122"/>
                  </a:rPr>
                  <a:t>s∈ R</a:t>
                </a:r>
                <a:r>
                  <a:rPr lang="zh-CN" altLang="en-US" sz="2000" dirty="0">
                    <a:latin typeface="宋体" panose="02010600030101010101" pitchFamily="2" charset="-122"/>
                    <a:ea typeface="宋体" panose="02010600030101010101" pitchFamily="2" charset="-122"/>
                  </a:rPr>
                  <a:t>。可以从以下子问题获得交点</a:t>
                </a:r>
                <a:r>
                  <a:rPr lang="en-US" altLang="zh-CN" sz="2000" dirty="0">
                    <a:latin typeface="宋体" panose="02010600030101010101" pitchFamily="2" charset="-122"/>
                    <a:ea typeface="宋体" panose="02010600030101010101" pitchFamily="2" charset="-122"/>
                  </a:rPr>
                  <a:t>:</a:t>
                </a:r>
              </a:p>
            </p:txBody>
          </p:sp>
        </mc:Choice>
        <mc:Fallback xmlns="">
          <p:sp>
            <p:nvSpPr>
              <p:cNvPr id="9" name="文本框 8">
                <a:extLst>
                  <a:ext uri="{FF2B5EF4-FFF2-40B4-BE49-F238E27FC236}">
                    <a16:creationId xmlns:a16="http://schemas.microsoft.com/office/drawing/2014/main" id="{D6C6EE7E-5925-B27D-A491-EBEC12C2FA58}"/>
                  </a:ext>
                </a:extLst>
              </p:cNvPr>
              <p:cNvSpPr txBox="1">
                <a:spLocks noRot="1" noChangeAspect="1" noMove="1" noResize="1" noEditPoints="1" noAdjustHandles="1" noChangeArrowheads="1" noChangeShapeType="1" noTextEdit="1"/>
              </p:cNvSpPr>
              <p:nvPr/>
            </p:nvSpPr>
            <p:spPr>
              <a:xfrm>
                <a:off x="818988" y="1521937"/>
                <a:ext cx="10496712" cy="1360309"/>
              </a:xfrm>
              <a:prstGeom prst="rect">
                <a:avLst/>
              </a:prstGeom>
              <a:blipFill>
                <a:blip r:embed="rId4"/>
                <a:stretch>
                  <a:fillRect l="-581" t="-3587" r="-639" b="-448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54063EBB-0C9E-C7D4-8145-B71608B87AD0}"/>
              </a:ext>
            </a:extLst>
          </p:cNvPr>
          <p:cNvPicPr>
            <a:picLocks noChangeAspect="1"/>
          </p:cNvPicPr>
          <p:nvPr/>
        </p:nvPicPr>
        <p:blipFill>
          <a:blip r:embed="rId5"/>
          <a:stretch>
            <a:fillRect/>
          </a:stretch>
        </p:blipFill>
        <p:spPr>
          <a:xfrm>
            <a:off x="346440" y="3429000"/>
            <a:ext cx="5002796" cy="1287605"/>
          </a:xfrm>
          <a:prstGeom prst="rect">
            <a:avLst/>
          </a:prstGeom>
          <a:ln>
            <a:solidFill>
              <a:schemeClr val="accent1"/>
            </a:solidFill>
          </a:ln>
        </p:spPr>
      </p:pic>
      <p:pic>
        <p:nvPicPr>
          <p:cNvPr id="6" name="图片 5">
            <a:extLst>
              <a:ext uri="{FF2B5EF4-FFF2-40B4-BE49-F238E27FC236}">
                <a16:creationId xmlns:a16="http://schemas.microsoft.com/office/drawing/2014/main" id="{70E66A4C-77E8-D876-57E8-F8C69C8DD9C4}"/>
              </a:ext>
            </a:extLst>
          </p:cNvPr>
          <p:cNvPicPr>
            <a:picLocks noChangeAspect="1"/>
          </p:cNvPicPr>
          <p:nvPr/>
        </p:nvPicPr>
        <p:blipFill>
          <a:blip r:embed="rId6"/>
          <a:stretch>
            <a:fillRect/>
          </a:stretch>
        </p:blipFill>
        <p:spPr>
          <a:xfrm>
            <a:off x="6785619" y="3317184"/>
            <a:ext cx="5059941" cy="1511236"/>
          </a:xfrm>
          <a:prstGeom prst="rect">
            <a:avLst/>
          </a:prstGeom>
          <a:ln>
            <a:solidFill>
              <a:schemeClr val="accent1"/>
            </a:solidFill>
          </a:ln>
        </p:spPr>
      </p:pic>
      <p:sp>
        <p:nvSpPr>
          <p:cNvPr id="8" name="箭头: 右 7">
            <a:extLst>
              <a:ext uri="{FF2B5EF4-FFF2-40B4-BE49-F238E27FC236}">
                <a16:creationId xmlns:a16="http://schemas.microsoft.com/office/drawing/2014/main" id="{6A06DBAB-7565-6264-267C-2A849C41B4DC}"/>
              </a:ext>
            </a:extLst>
          </p:cNvPr>
          <p:cNvSpPr/>
          <p:nvPr/>
        </p:nvSpPr>
        <p:spPr>
          <a:xfrm>
            <a:off x="5800646" y="3885477"/>
            <a:ext cx="590550" cy="37465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B5C23C00-7C55-24F8-EF1A-A504A776BBAB}"/>
              </a:ext>
            </a:extLst>
          </p:cNvPr>
          <p:cNvSpPr txBox="1"/>
          <p:nvPr/>
        </p:nvSpPr>
        <p:spPr>
          <a:xfrm>
            <a:off x="8366264" y="4978273"/>
            <a:ext cx="1898650" cy="369332"/>
          </a:xfrm>
          <a:prstGeom prst="rect">
            <a:avLst/>
          </a:prstGeom>
          <a:noFill/>
        </p:spPr>
        <p:txBody>
          <a:bodyPr wrap="square">
            <a:spAutoFit/>
          </a:bodyPr>
          <a:lstStyle/>
          <a:p>
            <a:pPr algn="ctr"/>
            <a:r>
              <a:rPr lang="zh-CN" altLang="en-US" dirty="0"/>
              <a:t>软件求解器求解</a:t>
            </a:r>
          </a:p>
        </p:txBody>
      </p:sp>
      <p:sp>
        <p:nvSpPr>
          <p:cNvPr id="17" name="文本框 16">
            <a:extLst>
              <a:ext uri="{FF2B5EF4-FFF2-40B4-BE49-F238E27FC236}">
                <a16:creationId xmlns:a16="http://schemas.microsoft.com/office/drawing/2014/main" id="{CF7AFD54-2D8F-CE3A-13D5-2E432154E8F9}"/>
              </a:ext>
            </a:extLst>
          </p:cNvPr>
          <p:cNvSpPr txBox="1"/>
          <p:nvPr/>
        </p:nvSpPr>
        <p:spPr>
          <a:xfrm>
            <a:off x="5441952" y="3458995"/>
            <a:ext cx="1250950" cy="369332"/>
          </a:xfrm>
          <a:prstGeom prst="rect">
            <a:avLst/>
          </a:prstGeom>
          <a:noFill/>
        </p:spPr>
        <p:txBody>
          <a:bodyPr wrap="square">
            <a:spAutoFit/>
          </a:bodyPr>
          <a:lstStyle/>
          <a:p>
            <a:r>
              <a:rPr lang="zh-CN" altLang="en-US" b="0" i="0" dirty="0">
                <a:effectLst/>
                <a:latin typeface="-apple-system"/>
              </a:rPr>
              <a:t>二次罚项</a:t>
            </a:r>
            <a:r>
              <a:rPr lang="el-GR" altLang="zh-CN" b="0" i="0" dirty="0">
                <a:effectLst/>
                <a:latin typeface="-apple-system"/>
              </a:rPr>
              <a:t>λ</a:t>
            </a:r>
            <a:endParaRPr lang="zh-CN" altLang="en-US" dirty="0"/>
          </a:p>
        </p:txBody>
      </p:sp>
    </p:spTree>
    <p:extLst>
      <p:ext uri="{BB962C8B-B14F-4D97-AF65-F5344CB8AC3E}">
        <p14:creationId xmlns:p14="http://schemas.microsoft.com/office/powerpoint/2010/main" val="3714401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帕累托边界</a:t>
            </a: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pic>
        <p:nvPicPr>
          <p:cNvPr id="2" name="图片 1">
            <a:extLst>
              <a:ext uri="{FF2B5EF4-FFF2-40B4-BE49-F238E27FC236}">
                <a16:creationId xmlns:a16="http://schemas.microsoft.com/office/drawing/2014/main" id="{B9D53899-0ACD-EED8-7F58-E2CF9C449692}"/>
              </a:ext>
            </a:extLst>
          </p:cNvPr>
          <p:cNvPicPr>
            <a:picLocks noChangeAspect="1"/>
          </p:cNvPicPr>
          <p:nvPr/>
        </p:nvPicPr>
        <p:blipFill>
          <a:blip r:embed="rId4"/>
          <a:stretch>
            <a:fillRect/>
          </a:stretch>
        </p:blipFill>
        <p:spPr>
          <a:xfrm>
            <a:off x="912704" y="963565"/>
            <a:ext cx="5036676" cy="5384513"/>
          </a:xfrm>
          <a:prstGeom prst="rect">
            <a:avLst/>
          </a:prstGeom>
        </p:spPr>
      </p:pic>
      <p:pic>
        <p:nvPicPr>
          <p:cNvPr id="5" name="图片 4">
            <a:extLst>
              <a:ext uri="{FF2B5EF4-FFF2-40B4-BE49-F238E27FC236}">
                <a16:creationId xmlns:a16="http://schemas.microsoft.com/office/drawing/2014/main" id="{9D1BB944-F496-D9F2-CC24-904F763333AD}"/>
              </a:ext>
            </a:extLst>
          </p:cNvPr>
          <p:cNvPicPr>
            <a:picLocks noChangeAspect="1"/>
          </p:cNvPicPr>
          <p:nvPr/>
        </p:nvPicPr>
        <p:blipFill>
          <a:blip r:embed="rId5"/>
          <a:stretch>
            <a:fillRect/>
          </a:stretch>
        </p:blipFill>
        <p:spPr>
          <a:xfrm>
            <a:off x="6801630" y="1325679"/>
            <a:ext cx="3980223" cy="1718358"/>
          </a:xfrm>
          <a:prstGeom prst="rect">
            <a:avLst/>
          </a:prstGeom>
          <a:ln>
            <a:solidFill>
              <a:schemeClr val="accent1"/>
            </a:solidFill>
          </a:ln>
        </p:spPr>
      </p:pic>
      <p:pic>
        <p:nvPicPr>
          <p:cNvPr id="7" name="图片 6">
            <a:extLst>
              <a:ext uri="{FF2B5EF4-FFF2-40B4-BE49-F238E27FC236}">
                <a16:creationId xmlns:a16="http://schemas.microsoft.com/office/drawing/2014/main" id="{11B75866-A369-AC7D-4224-C7DD4EAE68CD}"/>
              </a:ext>
            </a:extLst>
          </p:cNvPr>
          <p:cNvPicPr>
            <a:picLocks noChangeAspect="1"/>
          </p:cNvPicPr>
          <p:nvPr/>
        </p:nvPicPr>
        <p:blipFill>
          <a:blip r:embed="rId6"/>
          <a:stretch>
            <a:fillRect/>
          </a:stretch>
        </p:blipFill>
        <p:spPr>
          <a:xfrm>
            <a:off x="6801631" y="3137288"/>
            <a:ext cx="3980224" cy="383154"/>
          </a:xfrm>
          <a:prstGeom prst="rect">
            <a:avLst/>
          </a:prstGeom>
          <a:ln>
            <a:solidFill>
              <a:schemeClr val="accent1"/>
            </a:solidFill>
          </a:ln>
        </p:spPr>
      </p:pic>
      <p:pic>
        <p:nvPicPr>
          <p:cNvPr id="11" name="图片 10">
            <a:extLst>
              <a:ext uri="{FF2B5EF4-FFF2-40B4-BE49-F238E27FC236}">
                <a16:creationId xmlns:a16="http://schemas.microsoft.com/office/drawing/2014/main" id="{D218C8CE-A58D-C9E6-5DD7-02EA3316DB0B}"/>
              </a:ext>
            </a:extLst>
          </p:cNvPr>
          <p:cNvPicPr>
            <a:picLocks noChangeAspect="1"/>
          </p:cNvPicPr>
          <p:nvPr/>
        </p:nvPicPr>
        <p:blipFill>
          <a:blip r:embed="rId7"/>
          <a:stretch>
            <a:fillRect/>
          </a:stretch>
        </p:blipFill>
        <p:spPr>
          <a:xfrm>
            <a:off x="6756386" y="4667251"/>
            <a:ext cx="3943991" cy="871540"/>
          </a:xfrm>
          <a:prstGeom prst="rect">
            <a:avLst/>
          </a:prstGeom>
          <a:ln>
            <a:solidFill>
              <a:schemeClr val="accent1"/>
            </a:solidFill>
          </a:ln>
        </p:spPr>
      </p:pic>
      <p:sp>
        <p:nvSpPr>
          <p:cNvPr id="12" name="文本框 11">
            <a:extLst>
              <a:ext uri="{FF2B5EF4-FFF2-40B4-BE49-F238E27FC236}">
                <a16:creationId xmlns:a16="http://schemas.microsoft.com/office/drawing/2014/main" id="{F12982AF-E82B-DD11-8E90-06FF62B19CB7}"/>
              </a:ext>
            </a:extLst>
          </p:cNvPr>
          <p:cNvSpPr txBox="1"/>
          <p:nvPr/>
        </p:nvSpPr>
        <p:spPr>
          <a:xfrm>
            <a:off x="7779056" y="5625973"/>
            <a:ext cx="1898650" cy="369332"/>
          </a:xfrm>
          <a:prstGeom prst="rect">
            <a:avLst/>
          </a:prstGeom>
          <a:noFill/>
        </p:spPr>
        <p:txBody>
          <a:bodyPr wrap="square">
            <a:spAutoFit/>
          </a:bodyPr>
          <a:lstStyle/>
          <a:p>
            <a:pPr algn="ctr"/>
            <a:r>
              <a:rPr lang="zh-CN" altLang="en-US" dirty="0"/>
              <a:t>软件求解器求解</a:t>
            </a:r>
          </a:p>
        </p:txBody>
      </p:sp>
      <p:cxnSp>
        <p:nvCxnSpPr>
          <p:cNvPr id="6" name="直接箭头连接符 5">
            <a:extLst>
              <a:ext uri="{FF2B5EF4-FFF2-40B4-BE49-F238E27FC236}">
                <a16:creationId xmlns:a16="http://schemas.microsoft.com/office/drawing/2014/main" id="{BFA38C23-452B-0488-814E-0DD31C13D1F7}"/>
              </a:ext>
            </a:extLst>
          </p:cNvPr>
          <p:cNvCxnSpPr>
            <a:cxnSpLocks/>
          </p:cNvCxnSpPr>
          <p:nvPr/>
        </p:nvCxnSpPr>
        <p:spPr>
          <a:xfrm flipH="1">
            <a:off x="3235036" y="2964873"/>
            <a:ext cx="3566594" cy="1724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6F93D40B-267F-0AE6-EF64-4F9D31B7C280}"/>
              </a:ext>
            </a:extLst>
          </p:cNvPr>
          <p:cNvCxnSpPr>
            <a:stCxn id="7" idx="1"/>
          </p:cNvCxnSpPr>
          <p:nvPr/>
        </p:nvCxnSpPr>
        <p:spPr>
          <a:xfrm flipH="1">
            <a:off x="4267200" y="3328865"/>
            <a:ext cx="2534431" cy="170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直接箭头连接符 13">
            <a:extLst>
              <a:ext uri="{FF2B5EF4-FFF2-40B4-BE49-F238E27FC236}">
                <a16:creationId xmlns:a16="http://schemas.microsoft.com/office/drawing/2014/main" id="{596547DF-65CD-9159-DF60-2808283F067E}"/>
              </a:ext>
            </a:extLst>
          </p:cNvPr>
          <p:cNvCxnSpPr>
            <a:stCxn id="11" idx="1"/>
          </p:cNvCxnSpPr>
          <p:nvPr/>
        </p:nvCxnSpPr>
        <p:spPr>
          <a:xfrm flipH="1">
            <a:off x="4468091" y="5103021"/>
            <a:ext cx="2288295" cy="1755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6799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纳什议价解</a:t>
            </a:r>
          </a:p>
        </p:txBody>
      </p:sp>
      <p:sp>
        <p:nvSpPr>
          <p:cNvPr id="6" name="文本框 5">
            <a:extLst>
              <a:ext uri="{FF2B5EF4-FFF2-40B4-BE49-F238E27FC236}">
                <a16:creationId xmlns:a16="http://schemas.microsoft.com/office/drawing/2014/main" id="{CFC79070-D549-0DC5-FF4B-A15245328E2A}"/>
              </a:ext>
            </a:extLst>
          </p:cNvPr>
          <p:cNvSpPr txBox="1"/>
          <p:nvPr/>
        </p:nvSpPr>
        <p:spPr>
          <a:xfrm>
            <a:off x="986280" y="1292989"/>
            <a:ext cx="10113064" cy="1689373"/>
          </a:xfrm>
          <a:prstGeom prst="rect">
            <a:avLst/>
          </a:prstGeom>
          <a:noFill/>
        </p:spPr>
        <p:txBody>
          <a:bodyPr wrap="square">
            <a:spAutoFit/>
          </a:bodyPr>
          <a:lstStyle/>
          <a:p>
            <a:pPr>
              <a:lnSpc>
                <a:spcPct val="150000"/>
              </a:lnSpc>
            </a:pPr>
            <a:r>
              <a:rPr lang="zh-CN" altLang="en-US" b="0" i="0" dirty="0">
                <a:effectLst/>
                <a:latin typeface="宋体" panose="02010600030101010101" pitchFamily="2" charset="-122"/>
                <a:ea typeface="宋体" panose="02010600030101010101" pitchFamily="2" charset="-122"/>
              </a:rPr>
              <a:t>由于（</a:t>
            </a:r>
            <a:r>
              <a:rPr lang="en-US" altLang="zh-CN" b="0" i="0" dirty="0">
                <a:effectLst/>
                <a:latin typeface="宋体" panose="02010600030101010101" pitchFamily="2" charset="-122"/>
                <a:ea typeface="宋体" panose="02010600030101010101" pitchFamily="2" charset="-122"/>
              </a:rPr>
              <a:t>18a</a:t>
            </a:r>
            <a:r>
              <a:rPr lang="zh-CN" altLang="en-US" b="0" i="0" dirty="0">
                <a:effectLst/>
                <a:latin typeface="宋体" panose="02010600030101010101" pitchFamily="2" charset="-122"/>
                <a:ea typeface="宋体" panose="02010600030101010101" pitchFamily="2" charset="-122"/>
              </a:rPr>
              <a:t>）的解是帕累托最优的，因此总是</a:t>
            </a:r>
            <a:r>
              <a:rPr lang="zh-CN" altLang="en-US" b="1" i="0" dirty="0">
                <a:effectLst/>
                <a:latin typeface="宋体" panose="02010600030101010101" pitchFamily="2" charset="-122"/>
                <a:ea typeface="宋体" panose="02010600030101010101" pitchFamily="2" charset="-122"/>
              </a:rPr>
              <a:t>存在选择最佳点的问题</a:t>
            </a:r>
            <a:r>
              <a:rPr lang="zh-CN" altLang="en-US" b="0" i="0" dirty="0">
                <a:effectLst/>
                <a:latin typeface="宋体" panose="02010600030101010101" pitchFamily="2" charset="-122"/>
                <a:ea typeface="宋体" panose="02010600030101010101" pitchFamily="2" charset="-122"/>
              </a:rPr>
              <a:t>。这是因为对一个目标函数的任何改进都会导致另一个目标函数的退化。我们可以考虑两个参与者之间的</a:t>
            </a:r>
            <a:r>
              <a:rPr lang="zh-CN" altLang="en-US" b="1" i="0" dirty="0">
                <a:effectLst/>
                <a:latin typeface="宋体" panose="02010600030101010101" pitchFamily="2" charset="-122"/>
                <a:ea typeface="宋体" panose="02010600030101010101" pitchFamily="2" charset="-122"/>
              </a:rPr>
              <a:t>讨价还价过程</a:t>
            </a:r>
            <a:r>
              <a:rPr lang="zh-CN" altLang="en-US" b="0" i="0" dirty="0">
                <a:effectLst/>
                <a:latin typeface="宋体" panose="02010600030101010101" pitchFamily="2" charset="-122"/>
                <a:ea typeface="宋体" panose="02010600030101010101" pitchFamily="2" charset="-122"/>
              </a:rPr>
              <a:t>来解决这个问题：</a:t>
            </a:r>
            <a:r>
              <a:rPr lang="zh-CN" altLang="en-US" b="1" i="0" dirty="0">
                <a:effectLst/>
                <a:latin typeface="宋体" panose="02010600030101010101" pitchFamily="2" charset="-122"/>
                <a:ea typeface="宋体" panose="02010600030101010101" pitchFamily="2" charset="-122"/>
              </a:rPr>
              <a:t>一个试图最大限度地减少能量消耗，另一个旨在减少通信回合的数量</a:t>
            </a:r>
            <a:r>
              <a:rPr lang="zh-CN" altLang="en-US" b="0" i="0" dirty="0">
                <a:effectLst/>
                <a:latin typeface="宋体" panose="02010600030101010101" pitchFamily="2" charset="-122"/>
                <a:ea typeface="宋体" panose="02010600030101010101" pitchFamily="2" charset="-122"/>
              </a:rPr>
              <a:t>。</a:t>
            </a:r>
            <a:r>
              <a:rPr lang="en-US" altLang="zh-CN" b="0" i="0" dirty="0">
                <a:effectLst/>
                <a:latin typeface="宋体" panose="02010600030101010101" pitchFamily="2" charset="-122"/>
                <a:ea typeface="宋体" panose="02010600030101010101" pitchFamily="2" charset="-122"/>
              </a:rPr>
              <a:t>NBS</a:t>
            </a:r>
            <a:r>
              <a:rPr lang="zh-CN" altLang="en-US" b="0" i="0" dirty="0">
                <a:effectLst/>
                <a:latin typeface="宋体" panose="02010600030101010101" pitchFamily="2" charset="-122"/>
                <a:ea typeface="宋体" panose="02010600030101010101" pitchFamily="2" charset="-122"/>
              </a:rPr>
              <a:t>被用作资源管理问题的公平解决方案。</a:t>
            </a:r>
            <a:endParaRPr lang="zh-CN" altLang="en-US" dirty="0">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F946F115-E2F9-4387-5B4B-B47A26DC864C}"/>
              </a:ext>
            </a:extLst>
          </p:cNvPr>
          <p:cNvPicPr>
            <a:picLocks noChangeAspect="1"/>
          </p:cNvPicPr>
          <p:nvPr/>
        </p:nvPicPr>
        <p:blipFill>
          <a:blip r:embed="rId4"/>
          <a:stretch>
            <a:fillRect/>
          </a:stretch>
        </p:blipFill>
        <p:spPr>
          <a:xfrm>
            <a:off x="3750967" y="3429000"/>
            <a:ext cx="5175152" cy="863600"/>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834C795-489A-C126-3238-F16B0CDDA460}"/>
                  </a:ext>
                </a:extLst>
              </p:cNvPr>
              <p:cNvSpPr txBox="1"/>
              <p:nvPr/>
            </p:nvSpPr>
            <p:spPr>
              <a:xfrm>
                <a:off x="1024836" y="5009634"/>
                <a:ext cx="10627414" cy="404983"/>
              </a:xfrm>
              <a:prstGeom prst="rect">
                <a:avLst/>
              </a:prstGeom>
              <a:noFill/>
            </p:spPr>
            <p:txBody>
              <a:bodyPr wrap="square">
                <a:spAutoFit/>
              </a:bodyPr>
              <a:lstStyle/>
              <a:p>
                <a:r>
                  <a:rPr lang="zh-CN" altLang="en-US" b="0" i="0" dirty="0">
                    <a:effectLst/>
                    <a:latin typeface="-apple-system"/>
                  </a:rPr>
                  <a:t>最后通过找到边界和抛物线</a:t>
                </a:r>
                <a14:m>
                  <m:oMath xmlns:m="http://schemas.openxmlformats.org/officeDocument/2006/math">
                    <m:d>
                      <m:dPr>
                        <m:ctrlPr>
                          <a:rPr lang="en-US" altLang="zh-CN" b="0" i="1" smtClean="0">
                            <a:effectLst/>
                            <a:latin typeface="Cambria Math" panose="02040503050406030204" pitchFamily="18" charset="0"/>
                          </a:rPr>
                        </m:ctrlPr>
                      </m:dPr>
                      <m:e>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𝑔</m:t>
                            </m:r>
                          </m:e>
                          <m:sub>
                            <m:r>
                              <a:rPr lang="en-US" altLang="zh-CN" b="0" i="1" smtClean="0">
                                <a:effectLst/>
                                <a:latin typeface="Cambria Math" panose="02040503050406030204" pitchFamily="18" charset="0"/>
                              </a:rPr>
                              <m:t>1</m:t>
                            </m:r>
                          </m:sub>
                        </m:sSub>
                        <m:d>
                          <m:dPr>
                            <m:ctrlPr>
                              <a:rPr lang="en-US" altLang="zh-CN" b="0" i="1" smtClean="0">
                                <a:effectLst/>
                                <a:latin typeface="Cambria Math" panose="02040503050406030204" pitchFamily="18" charset="0"/>
                              </a:rPr>
                            </m:ctrlPr>
                          </m:dPr>
                          <m:e>
                            <m:r>
                              <a:rPr lang="en-US" altLang="zh-CN" b="0" i="1" smtClean="0">
                                <a:effectLst/>
                                <a:latin typeface="Cambria Math" panose="02040503050406030204" pitchFamily="18" charset="0"/>
                              </a:rPr>
                              <m:t>𝐷</m:t>
                            </m:r>
                          </m:e>
                        </m:d>
                        <m:r>
                          <a:rPr lang="en-US" altLang="zh-CN" b="0" i="1" smtClean="0">
                            <a:effectLst/>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smtClean="0">
                                <a:latin typeface="Cambria Math" panose="02040503050406030204" pitchFamily="18" charset="0"/>
                              </a:rPr>
                              <m:t>1</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𝑥</m:t>
                            </m:r>
                          </m:e>
                        </m:d>
                      </m:e>
                    </m:d>
                    <m:d>
                      <m:dPr>
                        <m:ctrlPr>
                          <a:rPr lang="en-US" altLang="zh-CN" b="0" i="1" smtClean="0">
                            <a:effectLst/>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b="0" i="1" smtClean="0">
                                <a:latin typeface="Cambria Math" panose="02040503050406030204" pitchFamily="18" charset="0"/>
                              </a:rPr>
                              <m:t>2</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𝐷</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b="0" i="1" smtClean="0">
                                <a:latin typeface="Cambria Math" panose="02040503050406030204" pitchFamily="18" charset="0"/>
                              </a:rPr>
                              <m:t>2</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a:rPr lang="en-US" altLang="zh-CN" b="0" i="1" smtClean="0">
                        <a:effectLst/>
                        <a:latin typeface="Cambria Math" panose="02040503050406030204" pitchFamily="18" charset="0"/>
                      </a:rPr>
                      <m:t>=</m:t>
                    </m:r>
                    <m:r>
                      <m:rPr>
                        <m:sty m:val="p"/>
                      </m:rPr>
                      <a:rPr lang="el-GR" altLang="zh-CN" b="0" i="1" smtClean="0">
                        <a:effectLst/>
                        <a:latin typeface="Cambria Math" panose="02040503050406030204" pitchFamily="18" charset="0"/>
                        <a:ea typeface="Cambria Math" panose="02040503050406030204" pitchFamily="18" charset="0"/>
                      </a:rPr>
                      <m:t>Δ</m:t>
                    </m:r>
                  </m:oMath>
                </a14:m>
                <a:r>
                  <a:rPr lang="en-US" altLang="zh-CN" b="0" i="0" dirty="0">
                    <a:effectLst/>
                    <a:latin typeface="-apple-system"/>
                  </a:rPr>
                  <a:t>(</a:t>
                </a:r>
                <a14:m>
                  <m:oMath xmlns:m="http://schemas.openxmlformats.org/officeDocument/2006/math">
                    <m:r>
                      <m:rPr>
                        <m:sty m:val="p"/>
                      </m:rPr>
                      <a:rPr lang="el-GR" altLang="zh-CN" b="0" i="1" smtClean="0">
                        <a:effectLst/>
                        <a:latin typeface="Cambria Math" panose="02040503050406030204" pitchFamily="18" charset="0"/>
                        <a:ea typeface="Cambria Math" panose="02040503050406030204" pitchFamily="18" charset="0"/>
                      </a:rPr>
                      <m:t>Δ</m:t>
                    </m:r>
                  </m:oMath>
                </a14:m>
                <a:r>
                  <a:rPr lang="zh-CN" altLang="en-US" b="0" i="0" dirty="0">
                    <a:effectLst/>
                    <a:latin typeface="-apple-system"/>
                  </a:rPr>
                  <a:t>是常数</a:t>
                </a:r>
                <a:r>
                  <a:rPr lang="en-US" altLang="zh-CN" b="0" i="0" dirty="0">
                    <a:effectLst/>
                    <a:latin typeface="-apple-system"/>
                  </a:rPr>
                  <a:t>)</a:t>
                </a:r>
                <a:r>
                  <a:rPr lang="zh-CN" altLang="en-US" b="0" i="0" dirty="0">
                    <a:effectLst/>
                    <a:latin typeface="-apple-system"/>
                  </a:rPr>
                  <a:t>的切点，即</a:t>
                </a:r>
                <a:r>
                  <a:rPr lang="zh-CN" altLang="en-US" b="1" i="0" dirty="0">
                    <a:effectLst/>
                    <a:latin typeface="-apple-system"/>
                  </a:rPr>
                  <a:t>最优最佳点</a:t>
                </a:r>
                <a:endParaRPr lang="zh-CN" altLang="en-US" b="1" dirty="0"/>
              </a:p>
            </p:txBody>
          </p:sp>
        </mc:Choice>
        <mc:Fallback xmlns="">
          <p:sp>
            <p:nvSpPr>
              <p:cNvPr id="12" name="文本框 11">
                <a:extLst>
                  <a:ext uri="{FF2B5EF4-FFF2-40B4-BE49-F238E27FC236}">
                    <a16:creationId xmlns:a16="http://schemas.microsoft.com/office/drawing/2014/main" id="{9834C795-489A-C126-3238-F16B0CDDA460}"/>
                  </a:ext>
                </a:extLst>
              </p:cNvPr>
              <p:cNvSpPr txBox="1">
                <a:spLocks noRot="1" noChangeAspect="1" noMove="1" noResize="1" noEditPoints="1" noAdjustHandles="1" noChangeArrowheads="1" noChangeShapeType="1" noTextEdit="1"/>
              </p:cNvSpPr>
              <p:nvPr/>
            </p:nvSpPr>
            <p:spPr>
              <a:xfrm>
                <a:off x="1024836" y="5009634"/>
                <a:ext cx="10627414" cy="404983"/>
              </a:xfrm>
              <a:prstGeom prst="rect">
                <a:avLst/>
              </a:prstGeom>
              <a:blipFill>
                <a:blip r:embed="rId5"/>
                <a:stretch>
                  <a:fillRect l="-459" t="-3030" b="-212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134573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实验</a:t>
            </a:r>
          </a:p>
        </p:txBody>
      </p:sp>
      <p:pic>
        <p:nvPicPr>
          <p:cNvPr id="2" name="图片 1">
            <a:extLst>
              <a:ext uri="{FF2B5EF4-FFF2-40B4-BE49-F238E27FC236}">
                <a16:creationId xmlns:a16="http://schemas.microsoft.com/office/drawing/2014/main" id="{4F712D0B-54CB-EABC-1354-6ED4A67223C3}"/>
              </a:ext>
            </a:extLst>
          </p:cNvPr>
          <p:cNvPicPr>
            <a:picLocks noChangeAspect="1"/>
          </p:cNvPicPr>
          <p:nvPr/>
        </p:nvPicPr>
        <p:blipFill>
          <a:blip r:embed="rId4"/>
          <a:stretch>
            <a:fillRect/>
          </a:stretch>
        </p:blipFill>
        <p:spPr>
          <a:xfrm>
            <a:off x="912704" y="1352841"/>
            <a:ext cx="4286281" cy="3671914"/>
          </a:xfrm>
          <a:prstGeom prst="rect">
            <a:avLst/>
          </a:prstGeom>
        </p:spPr>
      </p:pic>
      <p:sp>
        <p:nvSpPr>
          <p:cNvPr id="5" name="文本框 4">
            <a:extLst>
              <a:ext uri="{FF2B5EF4-FFF2-40B4-BE49-F238E27FC236}">
                <a16:creationId xmlns:a16="http://schemas.microsoft.com/office/drawing/2014/main" id="{E0BA4151-6B86-682B-ED31-110C492517F7}"/>
              </a:ext>
            </a:extLst>
          </p:cNvPr>
          <p:cNvSpPr txBox="1"/>
          <p:nvPr/>
        </p:nvSpPr>
        <p:spPr>
          <a:xfrm>
            <a:off x="5759450" y="1453287"/>
            <a:ext cx="5016500" cy="3251852"/>
          </a:xfrm>
          <a:prstGeom prst="rect">
            <a:avLst/>
          </a:prstGeom>
          <a:noFill/>
        </p:spPr>
        <p:txBody>
          <a:bodyPr wrap="square">
            <a:spAutoFit/>
          </a:bodyPr>
          <a:lstStyle/>
          <a:p>
            <a:pPr algn="just">
              <a:lnSpc>
                <a:spcPct val="150000"/>
              </a:lnSpc>
            </a:pPr>
            <a:r>
              <a:rPr lang="zh-CN" altLang="en-US" sz="2000" b="0" i="0" dirty="0">
                <a:effectLst/>
                <a:latin typeface="宋体" panose="02010600030101010101" pitchFamily="2" charset="-122"/>
                <a:ea typeface="宋体" panose="02010600030101010101" pitchFamily="2" charset="-122"/>
              </a:rPr>
              <a:t>图</a:t>
            </a:r>
            <a:r>
              <a:rPr lang="en-US" altLang="zh-CN" sz="2000" b="0" i="0" dirty="0">
                <a:effectLst/>
                <a:latin typeface="宋体" panose="02010600030101010101" pitchFamily="2" charset="-122"/>
                <a:ea typeface="宋体" panose="02010600030101010101" pitchFamily="2" charset="-122"/>
              </a:rPr>
              <a:t>3</a:t>
            </a:r>
            <a:r>
              <a:rPr lang="zh-CN" altLang="en-US" sz="2000" b="0" i="0" dirty="0">
                <a:effectLst/>
                <a:latin typeface="宋体" panose="02010600030101010101" pitchFamily="2" charset="-122"/>
                <a:ea typeface="宋体" panose="02010600030101010101" pitchFamily="2" charset="-122"/>
              </a:rPr>
              <a:t>显示了算法</a:t>
            </a:r>
            <a:r>
              <a:rPr lang="en-US" altLang="zh-CN" sz="2000" b="0" i="0" dirty="0">
                <a:effectLst/>
                <a:latin typeface="宋体" panose="02010600030101010101" pitchFamily="2" charset="-122"/>
                <a:ea typeface="宋体" panose="02010600030101010101" pitchFamily="2" charset="-122"/>
              </a:rPr>
              <a:t>2</a:t>
            </a:r>
            <a:r>
              <a:rPr lang="zh-CN" altLang="en-US" sz="2000" b="0" i="0" dirty="0">
                <a:effectLst/>
                <a:latin typeface="宋体" panose="02010600030101010101" pitchFamily="2" charset="-122"/>
                <a:ea typeface="宋体" panose="02010600030101010101" pitchFamily="2" charset="-122"/>
              </a:rPr>
              <a:t>的帕累托边界以及从</a:t>
            </a:r>
            <a:r>
              <a:rPr lang="en-US" altLang="zh-CN" sz="2000" b="0" i="0" dirty="0">
                <a:effectLst/>
                <a:latin typeface="宋体" panose="02010600030101010101" pitchFamily="2" charset="-122"/>
                <a:ea typeface="宋体" panose="02010600030101010101" pitchFamily="2" charset="-122"/>
              </a:rPr>
              <a:t>N = 50</a:t>
            </a:r>
            <a:r>
              <a:rPr lang="zh-CN" altLang="en-US" sz="2000" b="0" i="0" dirty="0">
                <a:effectLst/>
                <a:latin typeface="宋体" panose="02010600030101010101" pitchFamily="2" charset="-122"/>
                <a:ea typeface="宋体" panose="02010600030101010101" pitchFamily="2" charset="-122"/>
              </a:rPr>
              <a:t>的</a:t>
            </a:r>
            <a:r>
              <a:rPr lang="zh-CN" altLang="en-US" sz="2000" b="1" i="0" dirty="0">
                <a:effectLst/>
                <a:latin typeface="宋体" panose="02010600030101010101" pitchFamily="2" charset="-122"/>
                <a:ea typeface="宋体" panose="02010600030101010101" pitchFamily="2" charset="-122"/>
              </a:rPr>
              <a:t>穷举搜索中</a:t>
            </a:r>
            <a:r>
              <a:rPr lang="zh-CN" altLang="en-US" sz="2000" b="0" i="0" dirty="0">
                <a:effectLst/>
                <a:latin typeface="宋体" panose="02010600030101010101" pitchFamily="2" charset="-122"/>
                <a:ea typeface="宋体" panose="02010600030101010101" pitchFamily="2" charset="-122"/>
              </a:rPr>
              <a:t>获得的可行区域。可以看到边界和实际的帕累托边界匹配得很好。虽然由于问题（</a:t>
            </a:r>
            <a:r>
              <a:rPr lang="en-US" altLang="zh-CN" sz="2000" b="0" i="0" dirty="0">
                <a:effectLst/>
                <a:latin typeface="宋体" panose="02010600030101010101" pitchFamily="2" charset="-122"/>
                <a:ea typeface="宋体" panose="02010600030101010101" pitchFamily="2" charset="-122"/>
              </a:rPr>
              <a:t>27 a</a:t>
            </a:r>
            <a:r>
              <a:rPr lang="zh-CN" altLang="en-US" sz="2000" b="0" i="0" dirty="0">
                <a:effectLst/>
                <a:latin typeface="宋体" panose="02010600030101010101" pitchFamily="2" charset="-122"/>
                <a:ea typeface="宋体" panose="02010600030101010101" pitchFamily="2" charset="-122"/>
              </a:rPr>
              <a:t>）的非凸性，无法找到全局</a:t>
            </a:r>
            <a:r>
              <a:rPr lang="en-US" altLang="zh-CN" sz="2000" b="0" i="0" dirty="0">
                <a:effectLst/>
                <a:latin typeface="宋体" panose="02010600030101010101" pitchFamily="2" charset="-122"/>
                <a:ea typeface="宋体" panose="02010600030101010101" pitchFamily="2" charset="-122"/>
              </a:rPr>
              <a:t>Pareto</a:t>
            </a:r>
            <a:r>
              <a:rPr lang="zh-CN" altLang="en-US" sz="2000" b="0" i="0" dirty="0">
                <a:effectLst/>
                <a:latin typeface="宋体" panose="02010600030101010101" pitchFamily="2" charset="-122"/>
                <a:ea typeface="宋体" panose="02010600030101010101" pitchFamily="2" charset="-122"/>
              </a:rPr>
              <a:t>最优点，但很明显，</a:t>
            </a:r>
            <a:r>
              <a:rPr lang="zh-CN" altLang="en-US" sz="2000" b="1" i="0" dirty="0">
                <a:effectLst/>
                <a:latin typeface="宋体" panose="02010600030101010101" pitchFamily="2" charset="-122"/>
                <a:ea typeface="宋体" panose="02010600030101010101" pitchFamily="2" charset="-122"/>
              </a:rPr>
              <a:t>结果仍然可以覆盖大多数重要的点，这些点可以有效地显示可行域中的权衡</a:t>
            </a:r>
            <a:r>
              <a:rPr lang="zh-CN" altLang="en-US" sz="2000" b="0" i="0" dirty="0">
                <a:effectLst/>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401283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实验</a:t>
            </a:r>
          </a:p>
        </p:txBody>
      </p:sp>
      <p:pic>
        <p:nvPicPr>
          <p:cNvPr id="6" name="图片 5">
            <a:extLst>
              <a:ext uri="{FF2B5EF4-FFF2-40B4-BE49-F238E27FC236}">
                <a16:creationId xmlns:a16="http://schemas.microsoft.com/office/drawing/2014/main" id="{74CF01A5-D576-1C8A-D922-A1086345F99B}"/>
              </a:ext>
            </a:extLst>
          </p:cNvPr>
          <p:cNvPicPr>
            <a:picLocks noChangeAspect="1"/>
          </p:cNvPicPr>
          <p:nvPr/>
        </p:nvPicPr>
        <p:blipFill>
          <a:blip r:embed="rId4"/>
          <a:stretch>
            <a:fillRect/>
          </a:stretch>
        </p:blipFill>
        <p:spPr>
          <a:xfrm>
            <a:off x="1723205" y="816338"/>
            <a:ext cx="8208195" cy="5379130"/>
          </a:xfrm>
          <a:prstGeom prst="rect">
            <a:avLst/>
          </a:prstGeom>
        </p:spPr>
      </p:pic>
    </p:spTree>
    <p:extLst>
      <p:ext uri="{BB962C8B-B14F-4D97-AF65-F5344CB8AC3E}">
        <p14:creationId xmlns:p14="http://schemas.microsoft.com/office/powerpoint/2010/main" val="2918422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感受</a:t>
            </a: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sp>
        <p:nvSpPr>
          <p:cNvPr id="5" name="文本框 4"/>
          <p:cNvSpPr txBox="1"/>
          <p:nvPr/>
        </p:nvSpPr>
        <p:spPr>
          <a:xfrm>
            <a:off x="926465" y="1171575"/>
            <a:ext cx="10560050" cy="3342518"/>
          </a:xfrm>
          <a:prstGeom prst="rect">
            <a:avLst/>
          </a:prstGeom>
          <a:noFill/>
        </p:spPr>
        <p:txBody>
          <a:bodyPr wrap="square" rtlCol="0">
            <a:spAutoFit/>
          </a:bodyPr>
          <a:lstStyle/>
          <a:p>
            <a:pPr algn="l">
              <a:lnSpc>
                <a:spcPct val="150000"/>
              </a:lnSpc>
              <a:spcAft>
                <a:spcPts val="600"/>
              </a:spcAft>
              <a:buClrTx/>
              <a:buSzTx/>
              <a:buFontTx/>
            </a:pPr>
            <a:r>
              <a:rPr lang="zh-CN" altLang="en-US" sz="2400" dirty="0">
                <a:latin typeface="黑体" panose="02010609060101010101" charset="-122"/>
                <a:ea typeface="黑体" panose="02010609060101010101" charset="-122"/>
                <a:cs typeface="黑体" panose="02010609060101010101" charset="-122"/>
              </a:rPr>
              <a:t>优势</a:t>
            </a:r>
            <a:r>
              <a:rPr lang="en-US" altLang="zh-CN" sz="2400" dirty="0">
                <a:latin typeface="黑体" panose="02010609060101010101" charset="-122"/>
                <a:ea typeface="黑体" panose="02010609060101010101" charset="-122"/>
                <a:cs typeface="黑体" panose="02010609060101010101" charset="-122"/>
              </a:rPr>
              <a:t>：</a:t>
            </a:r>
            <a:endParaRPr lang="zh-CN" altLang="en-US" sz="2400" dirty="0"/>
          </a:p>
          <a:p>
            <a:pPr marL="342900" indent="-342900" algn="l" fontAlgn="auto">
              <a:lnSpc>
                <a:spcPct val="150000"/>
              </a:lnSpc>
              <a:buClrTx/>
              <a:buSzTx/>
              <a:buFont typeface="Arial" panose="020B0604020202020204" pitchFamily="34" charset="0"/>
              <a:buChar char="•"/>
            </a:pPr>
            <a:r>
              <a:rPr lang="zh-CN" altLang="en-US" sz="2000" dirty="0">
                <a:latin typeface="Times New Roman" panose="02020603050405020304" pitchFamily="18" charset="0"/>
                <a:ea typeface="宋体" panose="02010600030101010101" pitchFamily="2" charset="-122"/>
              </a:rPr>
              <a:t>这项工作首次系统地研究了如何优化设计量化</a:t>
            </a:r>
            <a:r>
              <a:rPr lang="en-US" altLang="zh-CN" sz="2000" dirty="0">
                <a:latin typeface="Times New Roman" panose="02020603050405020304" pitchFamily="18" charset="0"/>
                <a:ea typeface="宋体" panose="02010600030101010101" pitchFamily="2" charset="-122"/>
              </a:rPr>
              <a:t>FL</a:t>
            </a:r>
            <a:r>
              <a:rPr lang="zh-CN" altLang="en-US" sz="2000" dirty="0">
                <a:latin typeface="Times New Roman" panose="02020603050405020304" pitchFamily="18" charset="0"/>
                <a:ea typeface="宋体" panose="02010600030101010101" pitchFamily="2" charset="-122"/>
              </a:rPr>
              <a:t>来平衡能量效率之间的权衡</a:t>
            </a:r>
            <a:endParaRPr lang="en-US" altLang="zh-CN" sz="2000" dirty="0">
              <a:latin typeface="Times New Roman" panose="02020603050405020304" pitchFamily="18" charset="0"/>
              <a:ea typeface="宋体" panose="02010600030101010101" pitchFamily="2" charset="-122"/>
            </a:endParaRPr>
          </a:p>
          <a:p>
            <a:pPr marL="342900" indent="-342900" algn="l" fontAlgn="auto">
              <a:lnSpc>
                <a:spcPct val="150000"/>
              </a:lnSpc>
              <a:buClrTx/>
              <a:buSzTx/>
              <a:buFont typeface="Arial" panose="020B0604020202020204" pitchFamily="34" charset="0"/>
              <a:buChar char="•"/>
            </a:pPr>
            <a:endParaRPr lang="en-US" altLang="zh-CN" sz="2000" dirty="0">
              <a:latin typeface="Times New Roman" panose="02020603050405020304" pitchFamily="18" charset="0"/>
              <a:ea typeface="宋体" panose="02010600030101010101" pitchFamily="2" charset="-122"/>
            </a:endParaRPr>
          </a:p>
          <a:p>
            <a:pPr marL="342900" indent="-342900" algn="l" fontAlgn="auto">
              <a:lnSpc>
                <a:spcPct val="150000"/>
              </a:lnSpc>
              <a:buClrTx/>
              <a:buSzTx/>
              <a:buFont typeface="Arial" panose="020B0604020202020204" pitchFamily="34" charset="0"/>
              <a:buChar char="•"/>
            </a:pPr>
            <a:endParaRPr lang="en-US" altLang="zh-CN" sz="2000" dirty="0">
              <a:latin typeface="Times New Roman" panose="02020603050405020304" pitchFamily="18" charset="0"/>
              <a:ea typeface="宋体" panose="02010600030101010101" pitchFamily="2" charset="-122"/>
            </a:endParaRPr>
          </a:p>
          <a:p>
            <a:pPr algn="l" fontAlgn="auto">
              <a:lnSpc>
                <a:spcPct val="100000"/>
              </a:lnSpc>
              <a:buClrTx/>
              <a:buSzTx/>
              <a:buFontTx/>
            </a:pPr>
            <a:r>
              <a:rPr lang="en-US" altLang="zh-CN" sz="2400" dirty="0" err="1">
                <a:latin typeface="黑体" panose="02010609060101010101" charset="-122"/>
                <a:ea typeface="黑体" panose="02010609060101010101" charset="-122"/>
                <a:cs typeface="黑体" panose="02010609060101010101" charset="-122"/>
              </a:rPr>
              <a:t>劣势</a:t>
            </a:r>
            <a:r>
              <a:rPr lang="en-US" altLang="zh-CN" sz="2400" dirty="0">
                <a:latin typeface="黑体" panose="02010609060101010101" charset="-122"/>
                <a:ea typeface="黑体" panose="02010609060101010101" charset="-122"/>
                <a:cs typeface="黑体" panose="02010609060101010101" charset="-122"/>
              </a:rPr>
              <a:t>：</a:t>
            </a:r>
          </a:p>
          <a:p>
            <a:pPr marL="342900" indent="-342900" algn="l" fontAlgn="auto">
              <a:lnSpc>
                <a:spcPct val="150000"/>
              </a:lnSpc>
              <a:buClrTx/>
              <a:buSzTx/>
              <a:buFont typeface="Arial" panose="020B0604020202020204" pitchFamily="34" charset="0"/>
              <a:buChar char="•"/>
            </a:pPr>
            <a:r>
              <a:rPr lang="zh-CN" altLang="en-US" sz="2000" dirty="0">
                <a:latin typeface="Times New Roman" panose="02020603050405020304" pitchFamily="18" charset="0"/>
                <a:ea typeface="宋体" panose="02010600030101010101" pitchFamily="2" charset="-122"/>
              </a:rPr>
              <a:t>以无线网络为基础去做研究，但只考虑了一个</a:t>
            </a:r>
            <a:r>
              <a:rPr lang="en-US" altLang="zh-CN" sz="2000" dirty="0">
                <a:latin typeface="Times New Roman" panose="02020603050405020304" pitchFamily="18" charset="0"/>
                <a:ea typeface="宋体" panose="02010600030101010101" pitchFamily="2" charset="-122"/>
              </a:rPr>
              <a:t>BS</a:t>
            </a:r>
            <a:r>
              <a:rPr lang="zh-CN" altLang="en-US" sz="2000" dirty="0">
                <a:latin typeface="Times New Roman" panose="02020603050405020304" pitchFamily="18" charset="0"/>
                <a:ea typeface="宋体" panose="02010600030101010101" pitchFamily="2" charset="-122"/>
              </a:rPr>
              <a:t>接收所有</a:t>
            </a:r>
            <a:r>
              <a:rPr lang="en-US" altLang="zh-CN" sz="2000" dirty="0">
                <a:latin typeface="Times New Roman" panose="02020603050405020304" pitchFamily="18" charset="0"/>
                <a:ea typeface="宋体" panose="02010600030101010101" pitchFamily="2" charset="-122"/>
              </a:rPr>
              <a:t>device</a:t>
            </a:r>
            <a:r>
              <a:rPr lang="zh-CN" altLang="en-US" sz="2000" dirty="0">
                <a:latin typeface="Times New Roman" panose="02020603050405020304" pitchFamily="18" charset="0"/>
                <a:ea typeface="宋体" panose="02010600030101010101" pitchFamily="2" charset="-122"/>
              </a:rPr>
              <a:t>的情况，在网络传输方面的建模较为普通</a:t>
            </a:r>
            <a:endParaRPr lang="en-US" altLang="zh-CN" sz="2000" dirty="0">
              <a:uFillTx/>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803046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2"/>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本文贡献</a:t>
            </a: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sp>
        <p:nvSpPr>
          <p:cNvPr id="2" name="文本框 1"/>
          <p:cNvSpPr txBox="1"/>
          <p:nvPr/>
        </p:nvSpPr>
        <p:spPr>
          <a:xfrm>
            <a:off x="501650" y="1257604"/>
            <a:ext cx="11188700" cy="4342792"/>
          </a:xfrm>
          <a:prstGeom prst="rect">
            <a:avLst/>
          </a:prstGeom>
          <a:noFill/>
        </p:spPr>
        <p:txBody>
          <a:bodyPr wrap="square" rtlCol="0">
            <a:spAutoFit/>
          </a:bodyPr>
          <a:lstStyle/>
          <a:p>
            <a:pPr algn="l" fontAlgn="auto">
              <a:lnSpc>
                <a:spcPct val="150000"/>
              </a:lnSpc>
              <a:spcBef>
                <a:spcPts val="600"/>
              </a:spcBef>
              <a:spcAft>
                <a:spcPts val="600"/>
              </a:spcAft>
              <a:buClrTx/>
              <a:buSzTx/>
              <a:buFontTx/>
            </a:pPr>
            <a:r>
              <a:rPr lang="zh-CN" altLang="en-US" sz="2000" b="1" dirty="0">
                <a:solidFill>
                  <a:srgbClr val="FF0000"/>
                </a:solidFill>
                <a:latin typeface="宋体" panose="02010600030101010101" pitchFamily="2" charset="-122"/>
                <a:ea typeface="宋体" panose="02010600030101010101" pitchFamily="2" charset="-122"/>
                <a:sym typeface="+mn-ea"/>
              </a:rPr>
              <a:t>考虑随机量化的</a:t>
            </a:r>
            <a:r>
              <a:rPr lang="en-US" altLang="zh-CN" sz="2000" b="1" dirty="0">
                <a:solidFill>
                  <a:srgbClr val="FF0000"/>
                </a:solidFill>
                <a:latin typeface="宋体" panose="02010600030101010101" pitchFamily="2" charset="-122"/>
                <a:ea typeface="宋体" panose="02010600030101010101" pitchFamily="2" charset="-122"/>
                <a:sym typeface="+mn-ea"/>
              </a:rPr>
              <a:t>FL</a:t>
            </a:r>
            <a:r>
              <a:rPr lang="zh-CN" altLang="en-US" sz="2000" b="1" dirty="0">
                <a:solidFill>
                  <a:srgbClr val="FF0000"/>
                </a:solidFill>
                <a:latin typeface="宋体" panose="02010600030101010101" pitchFamily="2" charset="-122"/>
                <a:ea typeface="宋体" panose="02010600030101010101" pitchFamily="2" charset="-122"/>
                <a:sym typeface="+mn-ea"/>
              </a:rPr>
              <a:t>框架</a:t>
            </a:r>
            <a:r>
              <a:rPr lang="en-US" altLang="zh-CN" sz="2000" b="1" dirty="0">
                <a:solidFill>
                  <a:srgbClr val="FF0000"/>
                </a:solidFill>
                <a:uFillTx/>
                <a:latin typeface="宋体" panose="02010600030101010101" pitchFamily="2" charset="-122"/>
                <a:ea typeface="宋体" panose="02010600030101010101" pitchFamily="2" charset="-122"/>
                <a:sym typeface="+mn-ea"/>
              </a:rPr>
              <a:t>：</a:t>
            </a:r>
            <a:r>
              <a:rPr lang="zh-CN" altLang="en-US" sz="2000" dirty="0">
                <a:solidFill>
                  <a:schemeClr val="tx1"/>
                </a:solidFill>
                <a:uFillTx/>
                <a:latin typeface="Times New Roman" panose="02020603050405020304" pitchFamily="18" charset="0"/>
                <a:ea typeface="宋体" panose="02010600030101010101" pitchFamily="2" charset="-122"/>
                <a:sym typeface="+mn-ea"/>
              </a:rPr>
              <a:t>提出了一个 </a:t>
            </a:r>
            <a:r>
              <a:rPr lang="en-US" altLang="zh-CN" sz="2000" dirty="0">
                <a:solidFill>
                  <a:schemeClr val="tx1"/>
                </a:solidFill>
                <a:uFillTx/>
                <a:latin typeface="Times New Roman" panose="02020603050405020304" pitchFamily="18" charset="0"/>
                <a:ea typeface="宋体" panose="02010600030101010101" pitchFamily="2" charset="-122"/>
                <a:sym typeface="+mn-ea"/>
              </a:rPr>
              <a:t>FL </a:t>
            </a:r>
            <a:r>
              <a:rPr lang="zh-CN" altLang="en-US" sz="2000" dirty="0">
                <a:solidFill>
                  <a:schemeClr val="tx1"/>
                </a:solidFill>
                <a:uFillTx/>
                <a:latin typeface="Times New Roman" panose="02020603050405020304" pitchFamily="18" charset="0"/>
                <a:ea typeface="宋体" panose="02010600030101010101" pitchFamily="2" charset="-122"/>
                <a:sym typeface="+mn-ea"/>
              </a:rPr>
              <a:t>框架，该框架在局部训练和不同精度水平的传输中考虑了随机量化。所有器件都训练它们的量化神经网络</a:t>
            </a:r>
            <a:r>
              <a:rPr lang="en-US" altLang="zh-CN" sz="2000" dirty="0">
                <a:solidFill>
                  <a:schemeClr val="tx1"/>
                </a:solidFill>
                <a:uFillTx/>
                <a:latin typeface="Times New Roman" panose="02020603050405020304" pitchFamily="18" charset="0"/>
                <a:ea typeface="宋体" panose="02010600030101010101" pitchFamily="2" charset="-122"/>
                <a:sym typeface="+mn-ea"/>
              </a:rPr>
              <a:t>(QNN) </a:t>
            </a:r>
            <a:r>
              <a:rPr lang="zh-CN" altLang="en-US" sz="2000" dirty="0">
                <a:solidFill>
                  <a:schemeClr val="tx1"/>
                </a:solidFill>
                <a:uFillTx/>
                <a:latin typeface="Times New Roman" panose="02020603050405020304" pitchFamily="18" charset="0"/>
                <a:ea typeface="宋体" panose="02010600030101010101" pitchFamily="2" charset="-122"/>
                <a:sym typeface="+mn-ea"/>
              </a:rPr>
              <a:t>，其权值和激活以有限的精度水平进行量化，从而降低计算和存储访问的能量消耗。在上行通信中，每个设备对其训练结果进行量化，以提高通信效率。</a:t>
            </a:r>
            <a:endParaRPr lang="en-US" altLang="zh-CN" sz="2000" dirty="0">
              <a:solidFill>
                <a:schemeClr val="tx1"/>
              </a:solidFill>
              <a:uFillTx/>
              <a:latin typeface="Times New Roman" panose="02020603050405020304" pitchFamily="18" charset="0"/>
              <a:ea typeface="宋体" panose="02010600030101010101" pitchFamily="2" charset="-122"/>
              <a:sym typeface="+mn-ea"/>
            </a:endParaRPr>
          </a:p>
          <a:p>
            <a:pPr algn="l" fontAlgn="auto">
              <a:lnSpc>
                <a:spcPct val="150000"/>
              </a:lnSpc>
              <a:spcBef>
                <a:spcPts val="600"/>
              </a:spcBef>
              <a:spcAft>
                <a:spcPts val="600"/>
              </a:spcAft>
              <a:buClrTx/>
              <a:buSzTx/>
              <a:buFontTx/>
            </a:pPr>
            <a:r>
              <a:rPr lang="zh-CN" altLang="en-US" sz="2000" b="1" dirty="0">
                <a:solidFill>
                  <a:srgbClr val="FF0000"/>
                </a:solidFill>
                <a:uFillTx/>
                <a:latin typeface="宋体" panose="02010600030101010101" pitchFamily="2" charset="-122"/>
                <a:ea typeface="宋体" panose="02010600030101010101" pitchFamily="2" charset="-122"/>
                <a:sym typeface="+mn-ea"/>
              </a:rPr>
              <a:t>多目标最优化问题</a:t>
            </a:r>
            <a:r>
              <a:rPr lang="en-US" altLang="zh-CN" sz="2000" b="1" dirty="0">
                <a:solidFill>
                  <a:srgbClr val="FF0000"/>
                </a:solidFill>
                <a:uFillTx/>
                <a:latin typeface="宋体" panose="02010600030101010101" pitchFamily="2" charset="-122"/>
                <a:ea typeface="宋体" panose="02010600030101010101" pitchFamily="2" charset="-122"/>
                <a:sym typeface="+mn-ea"/>
              </a:rPr>
              <a:t>：</a:t>
            </a:r>
            <a:r>
              <a:rPr lang="zh-CN" altLang="en-US" sz="2000" dirty="0">
                <a:solidFill>
                  <a:schemeClr val="tx1"/>
                </a:solidFill>
                <a:uFillTx/>
                <a:latin typeface="Times New Roman" panose="02020603050405020304" pitchFamily="18" charset="0"/>
                <a:ea typeface="宋体" panose="02010600030101010101" pitchFamily="2" charset="-122"/>
                <a:sym typeface="+mn-ea"/>
              </a:rPr>
              <a:t>提出了一个严格的基于处理芯片物理结构的局部训练能量模型。还推导了量化上行链路传输的能量模型。虽然较低的精度水平可以节省每次迭代的能量消耗，但由于量化误差的影响，降低了收敛速度。因此，制定了一个新颖的多目标最</a:t>
            </a:r>
            <a:r>
              <a:rPr lang="zh-CN" altLang="en-US" sz="2000" dirty="0">
                <a:latin typeface="Times New Roman" panose="02020603050405020304" pitchFamily="18" charset="0"/>
                <a:ea typeface="宋体" panose="02010600030101010101" pitchFamily="2" charset="-122"/>
                <a:sym typeface="+mn-ea"/>
              </a:rPr>
              <a:t>优</a:t>
            </a:r>
            <a:r>
              <a:rPr lang="zh-CN" altLang="en-US" sz="2000" dirty="0">
                <a:solidFill>
                  <a:schemeClr val="tx1"/>
                </a:solidFill>
                <a:uFillTx/>
                <a:latin typeface="Times New Roman" panose="02020603050405020304" pitchFamily="18" charset="0"/>
                <a:ea typeface="宋体" panose="02010600030101010101" pitchFamily="2" charset="-122"/>
                <a:sym typeface="+mn-ea"/>
              </a:rPr>
              <a:t>化问题，通过控制精度水平，共同最大限度地减少总能耗和通信次数，同时确保收敛的目标精度。此外还加入了两个额外的控制变量</a:t>
            </a:r>
            <a:r>
              <a:rPr lang="en-US" altLang="zh-CN" sz="2000" dirty="0">
                <a:solidFill>
                  <a:schemeClr val="tx1"/>
                </a:solidFill>
                <a:uFillTx/>
                <a:latin typeface="Times New Roman" panose="02020603050405020304" pitchFamily="18" charset="0"/>
                <a:ea typeface="宋体" panose="02010600030101010101" pitchFamily="2" charset="-122"/>
                <a:sym typeface="+mn-ea"/>
              </a:rPr>
              <a:t>: </a:t>
            </a:r>
            <a:r>
              <a:rPr lang="zh-CN" altLang="en-US" sz="2000" dirty="0">
                <a:solidFill>
                  <a:schemeClr val="tx1"/>
                </a:solidFill>
                <a:uFillTx/>
                <a:latin typeface="Times New Roman" panose="02020603050405020304" pitchFamily="18" charset="0"/>
                <a:ea typeface="宋体" panose="02010600030101010101" pitchFamily="2" charset="-122"/>
                <a:sym typeface="+mn-ea"/>
              </a:rPr>
              <a:t>本地迭代次数和每个通信回合中所选器件的数量，两个变量对能量消耗和收敛时间都有显著的影响。</a:t>
            </a:r>
            <a:endParaRPr lang="en-US" altLang="zh-CN" sz="2000" dirty="0">
              <a:solidFill>
                <a:schemeClr val="tx1"/>
              </a:solidFill>
              <a:uFillTx/>
              <a:latin typeface="Times New Roman" panose="02020603050405020304" pitchFamily="18" charset="0"/>
              <a:ea typeface="宋体" panose="02010600030101010101" pitchFamily="2"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本文贡献</a:t>
            </a: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sp>
        <p:nvSpPr>
          <p:cNvPr id="2" name="文本框 1"/>
          <p:cNvSpPr txBox="1"/>
          <p:nvPr/>
        </p:nvSpPr>
        <p:spPr>
          <a:xfrm>
            <a:off x="501650" y="929640"/>
            <a:ext cx="11188700" cy="4188904"/>
          </a:xfrm>
          <a:prstGeom prst="rect">
            <a:avLst/>
          </a:prstGeom>
          <a:noFill/>
        </p:spPr>
        <p:txBody>
          <a:bodyPr wrap="square" rtlCol="0">
            <a:spAutoFit/>
          </a:bodyPr>
          <a:lstStyle/>
          <a:p>
            <a:pPr algn="l" fontAlgn="auto">
              <a:lnSpc>
                <a:spcPct val="150000"/>
              </a:lnSpc>
              <a:spcBef>
                <a:spcPts val="600"/>
              </a:spcBef>
              <a:spcAft>
                <a:spcPts val="600"/>
              </a:spcAft>
              <a:buClrTx/>
              <a:buSzTx/>
              <a:buFontTx/>
            </a:pPr>
            <a:r>
              <a:rPr lang="zh-CN" altLang="en-US" sz="2000" b="1" dirty="0">
                <a:solidFill>
                  <a:srgbClr val="FF0000"/>
                </a:solidFill>
                <a:latin typeface="宋体" panose="02010600030101010101" pitchFamily="2" charset="-122"/>
                <a:ea typeface="宋体" panose="02010600030101010101" pitchFamily="2" charset="-122"/>
                <a:sym typeface="+mn-ea"/>
              </a:rPr>
              <a:t>考虑随机量化的</a:t>
            </a:r>
            <a:r>
              <a:rPr lang="en-US" altLang="zh-CN" sz="2000" b="1" dirty="0">
                <a:solidFill>
                  <a:srgbClr val="FF0000"/>
                </a:solidFill>
                <a:latin typeface="宋体" panose="02010600030101010101" pitchFamily="2" charset="-122"/>
                <a:ea typeface="宋体" panose="02010600030101010101" pitchFamily="2" charset="-122"/>
                <a:sym typeface="+mn-ea"/>
              </a:rPr>
              <a:t>FL</a:t>
            </a:r>
            <a:r>
              <a:rPr lang="zh-CN" altLang="en-US" sz="2000" b="1" dirty="0">
                <a:solidFill>
                  <a:srgbClr val="FF0000"/>
                </a:solidFill>
                <a:latin typeface="宋体" panose="02010600030101010101" pitchFamily="2" charset="-122"/>
                <a:ea typeface="宋体" panose="02010600030101010101" pitchFamily="2" charset="-122"/>
                <a:sym typeface="+mn-ea"/>
              </a:rPr>
              <a:t>框架</a:t>
            </a:r>
            <a:r>
              <a:rPr lang="en-US" altLang="zh-CN" sz="2000" b="1" dirty="0">
                <a:solidFill>
                  <a:srgbClr val="FF0000"/>
                </a:solidFill>
                <a:uFillTx/>
                <a:latin typeface="宋体" panose="02010600030101010101" pitchFamily="2" charset="-122"/>
                <a:ea typeface="宋体" panose="02010600030101010101" pitchFamily="2" charset="-122"/>
                <a:sym typeface="+mn-ea"/>
              </a:rPr>
              <a:t>：</a:t>
            </a:r>
          </a:p>
          <a:p>
            <a:pPr algn="l" fontAlgn="auto">
              <a:lnSpc>
                <a:spcPct val="150000"/>
              </a:lnSpc>
              <a:spcBef>
                <a:spcPts val="600"/>
              </a:spcBef>
              <a:spcAft>
                <a:spcPts val="600"/>
              </a:spcAft>
              <a:buClrTx/>
              <a:buSzTx/>
              <a:buFontTx/>
            </a:pPr>
            <a:endParaRPr lang="en-US" altLang="zh-CN" sz="2000" b="1" dirty="0">
              <a:solidFill>
                <a:srgbClr val="FF0000"/>
              </a:solidFill>
              <a:latin typeface="宋体" panose="02010600030101010101" pitchFamily="2" charset="-122"/>
              <a:ea typeface="宋体" panose="02010600030101010101" pitchFamily="2" charset="-122"/>
              <a:sym typeface="+mn-ea"/>
            </a:endParaRPr>
          </a:p>
          <a:p>
            <a:pPr algn="l" fontAlgn="auto">
              <a:lnSpc>
                <a:spcPct val="150000"/>
              </a:lnSpc>
              <a:spcBef>
                <a:spcPts val="600"/>
              </a:spcBef>
              <a:spcAft>
                <a:spcPts val="600"/>
              </a:spcAft>
              <a:buClrTx/>
              <a:buSzTx/>
              <a:buFontTx/>
            </a:pPr>
            <a:endParaRPr lang="en-US" altLang="zh-CN" sz="2000" b="1" dirty="0">
              <a:solidFill>
                <a:srgbClr val="FF0000"/>
              </a:solidFill>
              <a:uFillTx/>
              <a:latin typeface="宋体" panose="02010600030101010101" pitchFamily="2" charset="-122"/>
              <a:ea typeface="宋体" panose="02010600030101010101" pitchFamily="2" charset="-122"/>
              <a:sym typeface="+mn-ea"/>
            </a:endParaRPr>
          </a:p>
          <a:p>
            <a:pPr algn="l" fontAlgn="auto">
              <a:lnSpc>
                <a:spcPct val="150000"/>
              </a:lnSpc>
              <a:spcBef>
                <a:spcPts val="600"/>
              </a:spcBef>
              <a:spcAft>
                <a:spcPts val="600"/>
              </a:spcAft>
              <a:buClrTx/>
              <a:buSzTx/>
              <a:buFontTx/>
            </a:pPr>
            <a:endParaRPr lang="en-US" altLang="zh-CN" sz="2000" b="1" dirty="0">
              <a:solidFill>
                <a:srgbClr val="FF0000"/>
              </a:solidFill>
              <a:latin typeface="宋体" panose="02010600030101010101" pitchFamily="2" charset="-122"/>
              <a:ea typeface="宋体" panose="02010600030101010101" pitchFamily="2" charset="-122"/>
              <a:sym typeface="+mn-ea"/>
            </a:endParaRPr>
          </a:p>
          <a:p>
            <a:pPr algn="l" fontAlgn="auto">
              <a:lnSpc>
                <a:spcPct val="150000"/>
              </a:lnSpc>
              <a:spcBef>
                <a:spcPts val="600"/>
              </a:spcBef>
              <a:spcAft>
                <a:spcPts val="600"/>
              </a:spcAft>
              <a:buClrTx/>
              <a:buSzTx/>
              <a:buFontTx/>
            </a:pPr>
            <a:endParaRPr lang="en-US" altLang="zh-CN" sz="2000" b="1" dirty="0">
              <a:solidFill>
                <a:srgbClr val="FF0000"/>
              </a:solidFill>
              <a:uFillTx/>
              <a:latin typeface="宋体" panose="02010600030101010101" pitchFamily="2" charset="-122"/>
              <a:ea typeface="宋体" panose="02010600030101010101" pitchFamily="2" charset="-122"/>
              <a:sym typeface="+mn-ea"/>
            </a:endParaRPr>
          </a:p>
          <a:p>
            <a:pPr algn="l" fontAlgn="auto">
              <a:lnSpc>
                <a:spcPct val="150000"/>
              </a:lnSpc>
              <a:spcBef>
                <a:spcPts val="600"/>
              </a:spcBef>
              <a:spcAft>
                <a:spcPts val="600"/>
              </a:spcAft>
              <a:buClrTx/>
              <a:buSzTx/>
              <a:buFontTx/>
            </a:pPr>
            <a:endParaRPr lang="en-US" altLang="zh-CN" sz="2000" b="1" dirty="0">
              <a:solidFill>
                <a:srgbClr val="FF0000"/>
              </a:solidFill>
              <a:latin typeface="宋体" panose="02010600030101010101" pitchFamily="2" charset="-122"/>
              <a:ea typeface="宋体" panose="02010600030101010101" pitchFamily="2" charset="-122"/>
              <a:sym typeface="+mn-ea"/>
            </a:endParaRPr>
          </a:p>
          <a:p>
            <a:pPr algn="l" fontAlgn="auto">
              <a:lnSpc>
                <a:spcPct val="150000"/>
              </a:lnSpc>
              <a:spcBef>
                <a:spcPts val="600"/>
              </a:spcBef>
              <a:spcAft>
                <a:spcPts val="600"/>
              </a:spcAft>
              <a:buClrTx/>
              <a:buSzTx/>
              <a:buFontTx/>
            </a:pPr>
            <a:r>
              <a:rPr lang="zh-CN" altLang="en-US" sz="2000" b="1" dirty="0">
                <a:solidFill>
                  <a:srgbClr val="FF0000"/>
                </a:solidFill>
                <a:uFillTx/>
                <a:latin typeface="宋体" panose="02010600030101010101" pitchFamily="2" charset="-122"/>
                <a:ea typeface="宋体" panose="02010600030101010101" pitchFamily="2" charset="-122"/>
                <a:sym typeface="+mn-ea"/>
              </a:rPr>
              <a:t>多目标最优化问题</a:t>
            </a:r>
            <a:r>
              <a:rPr lang="en-US" altLang="zh-CN" sz="2000" b="1" dirty="0">
                <a:solidFill>
                  <a:srgbClr val="FF0000"/>
                </a:solidFill>
                <a:uFillTx/>
                <a:latin typeface="宋体" panose="02010600030101010101" pitchFamily="2" charset="-122"/>
                <a:ea typeface="宋体" panose="02010600030101010101" pitchFamily="2" charset="-122"/>
                <a:sym typeface="+mn-ea"/>
              </a:rPr>
              <a:t>：</a:t>
            </a:r>
            <a:endParaRPr lang="en-US" altLang="zh-CN" sz="2000" dirty="0">
              <a:solidFill>
                <a:schemeClr val="tx1"/>
              </a:solidFill>
              <a:uFillTx/>
              <a:latin typeface="Times New Roman" panose="02020603050405020304" pitchFamily="18" charset="0"/>
              <a:ea typeface="宋体" panose="02010600030101010101" pitchFamily="2" charset="-122"/>
              <a:sym typeface="+mn-ea"/>
            </a:endParaRPr>
          </a:p>
        </p:txBody>
      </p:sp>
      <p:pic>
        <p:nvPicPr>
          <p:cNvPr id="4" name="图片 3">
            <a:extLst>
              <a:ext uri="{FF2B5EF4-FFF2-40B4-BE49-F238E27FC236}">
                <a16:creationId xmlns:a16="http://schemas.microsoft.com/office/drawing/2014/main" id="{4787E9F0-88AC-1B26-A121-476F7D49B877}"/>
              </a:ext>
            </a:extLst>
          </p:cNvPr>
          <p:cNvPicPr>
            <a:picLocks noChangeAspect="1"/>
          </p:cNvPicPr>
          <p:nvPr/>
        </p:nvPicPr>
        <p:blipFill rotWithShape="1">
          <a:blip r:embed="rId4"/>
          <a:srcRect l="22500" r="4904"/>
          <a:stretch/>
        </p:blipFill>
        <p:spPr>
          <a:xfrm>
            <a:off x="4066110" y="1035429"/>
            <a:ext cx="6878423" cy="3402145"/>
          </a:xfrm>
          <a:prstGeom prst="rect">
            <a:avLst/>
          </a:prstGeom>
        </p:spPr>
      </p:pic>
      <p:pic>
        <p:nvPicPr>
          <p:cNvPr id="5" name="图片 4">
            <a:extLst>
              <a:ext uri="{FF2B5EF4-FFF2-40B4-BE49-F238E27FC236}">
                <a16:creationId xmlns:a16="http://schemas.microsoft.com/office/drawing/2014/main" id="{E3E79163-1771-E966-8DAA-E0FC1BCF8052}"/>
              </a:ext>
            </a:extLst>
          </p:cNvPr>
          <p:cNvPicPr>
            <a:picLocks noChangeAspect="1"/>
          </p:cNvPicPr>
          <p:nvPr/>
        </p:nvPicPr>
        <p:blipFill>
          <a:blip r:embed="rId5"/>
          <a:stretch>
            <a:fillRect/>
          </a:stretch>
        </p:blipFill>
        <p:spPr>
          <a:xfrm>
            <a:off x="4066110" y="4795822"/>
            <a:ext cx="5386427" cy="2062178"/>
          </a:xfrm>
          <a:prstGeom prst="rect">
            <a:avLst/>
          </a:prstGeom>
        </p:spPr>
      </p:pic>
    </p:spTree>
    <p:extLst>
      <p:ext uri="{BB962C8B-B14F-4D97-AF65-F5344CB8AC3E}">
        <p14:creationId xmlns:p14="http://schemas.microsoft.com/office/powerpoint/2010/main" val="564049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2"/>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Quantized FL</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sp>
        <p:nvSpPr>
          <p:cNvPr id="6" name="文本框 5"/>
          <p:cNvSpPr txBox="1"/>
          <p:nvPr/>
        </p:nvSpPr>
        <p:spPr>
          <a:xfrm>
            <a:off x="6740285" y="4507670"/>
            <a:ext cx="3758250" cy="369332"/>
          </a:xfrm>
          <a:prstGeom prst="rect">
            <a:avLst/>
          </a:prstGeom>
          <a:noFill/>
        </p:spPr>
        <p:txBody>
          <a:bodyPr wrap="square" rtlCol="0">
            <a:spAutoFit/>
          </a:bodyPr>
          <a:lstStyle/>
          <a:p>
            <a:pPr algn="ctr"/>
            <a:r>
              <a:rPr lang="zh-CN" altLang="en-US" dirty="0">
                <a:latin typeface="宋体" panose="02010600030101010101" pitchFamily="2" charset="-122"/>
                <a:ea typeface="宋体" panose="02010600030101010101" pitchFamily="2" charset="-122"/>
              </a:rPr>
              <a:t>找到能够最小化全局损失函数</a:t>
            </a:r>
            <a:r>
              <a:rPr lang="en-US" altLang="zh-CN" dirty="0">
                <a:latin typeface="宋体" panose="02010600030101010101" pitchFamily="2" charset="-122"/>
                <a:ea typeface="宋体" panose="02010600030101010101" pitchFamily="2" charset="-122"/>
              </a:rPr>
              <a:t>F</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w</a:t>
            </a:r>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D7AF7921-7F34-091E-98C8-248C92EB45E0}"/>
              </a:ext>
            </a:extLst>
          </p:cNvPr>
          <p:cNvPicPr>
            <a:picLocks noChangeAspect="1"/>
          </p:cNvPicPr>
          <p:nvPr/>
        </p:nvPicPr>
        <p:blipFill>
          <a:blip r:embed="rId3"/>
          <a:stretch>
            <a:fillRect/>
          </a:stretch>
        </p:blipFill>
        <p:spPr>
          <a:xfrm>
            <a:off x="497044" y="1475896"/>
            <a:ext cx="5191707" cy="3786217"/>
          </a:xfrm>
          <a:prstGeom prst="rect">
            <a:avLst/>
          </a:prstGeom>
        </p:spPr>
      </p:pic>
      <p:pic>
        <p:nvPicPr>
          <p:cNvPr id="7" name="图片 6">
            <a:extLst>
              <a:ext uri="{FF2B5EF4-FFF2-40B4-BE49-F238E27FC236}">
                <a16:creationId xmlns:a16="http://schemas.microsoft.com/office/drawing/2014/main" id="{97F837E7-0308-164D-7C26-134143709E38}"/>
              </a:ext>
            </a:extLst>
          </p:cNvPr>
          <p:cNvPicPr>
            <a:picLocks noChangeAspect="1"/>
          </p:cNvPicPr>
          <p:nvPr/>
        </p:nvPicPr>
        <p:blipFill>
          <a:blip r:embed="rId4"/>
          <a:stretch>
            <a:fillRect/>
          </a:stretch>
        </p:blipFill>
        <p:spPr>
          <a:xfrm>
            <a:off x="6223917" y="2660882"/>
            <a:ext cx="5302370" cy="12603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4662745" cy="461645"/>
          </a:xfrm>
          <a:prstGeom prst="rect">
            <a:avLst/>
          </a:prstGeom>
          <a:noFill/>
        </p:spPr>
        <p:txBody>
          <a:bodyPr wrap="none" rtlCol="0">
            <a:noAutofit/>
          </a:bodyPr>
          <a:lstStyle/>
          <a:p>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Quantized Neural Networks</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17" name="文本框 16"/>
          <p:cNvSpPr txBox="1"/>
          <p:nvPr/>
        </p:nvSpPr>
        <p:spPr>
          <a:xfrm>
            <a:off x="491436" y="1886080"/>
            <a:ext cx="10573325" cy="1323439"/>
          </a:xfrm>
          <a:prstGeom prst="rect">
            <a:avLst/>
          </a:prstGeom>
          <a:noFill/>
        </p:spPr>
        <p:txBody>
          <a:bodyPr wrap="square" rtlCol="0" anchor="ctr" anchorCtr="0">
            <a:spAutoFit/>
          </a:bodyPr>
          <a:lstStyle/>
          <a:p>
            <a:pPr marL="342900" lvl="0" indent="-342900" algn="l">
              <a:buClrTx/>
              <a:buSzTx/>
              <a:buFont typeface="Arial" panose="020B0604020202020204" pitchFamily="34" charset="0"/>
              <a:buChar char="•"/>
            </a:pPr>
            <a:r>
              <a:rPr lang="zh-CN" altLang="en-US" sz="2000" dirty="0">
                <a:uFillTx/>
                <a:latin typeface="Times New Roman" panose="02020603050405020304" pitchFamily="18" charset="0"/>
                <a:ea typeface="宋体" panose="02010600030101010101" pitchFamily="2" charset="-122"/>
                <a:cs typeface="宋体" panose="02010600030101010101" pitchFamily="2" charset="-122"/>
                <a:sym typeface="+mn-ea"/>
              </a:rPr>
              <a:t>每个设备使用</a:t>
            </a:r>
            <a:r>
              <a:rPr lang="en-US" altLang="zh-CN" sz="2000" dirty="0">
                <a:uFillTx/>
                <a:latin typeface="Times New Roman" panose="02020603050405020304" pitchFamily="18" charset="0"/>
                <a:ea typeface="宋体" panose="02010600030101010101" pitchFamily="2" charset="-122"/>
                <a:cs typeface="宋体" panose="02010600030101010101" pitchFamily="2" charset="-122"/>
                <a:sym typeface="+mn-ea"/>
              </a:rPr>
              <a:t>n</a:t>
            </a:r>
            <a:r>
              <a:rPr lang="zh-CN" altLang="en-US" sz="2000" dirty="0">
                <a:uFillTx/>
                <a:latin typeface="Times New Roman" panose="02020603050405020304" pitchFamily="18" charset="0"/>
                <a:ea typeface="宋体" panose="02010600030101010101" pitchFamily="2" charset="-122"/>
                <a:cs typeface="宋体" panose="02010600030101010101" pitchFamily="2" charset="-122"/>
                <a:sym typeface="+mn-ea"/>
              </a:rPr>
              <a:t>比特进行量化来训练具有相同结构的</a:t>
            </a:r>
            <a:r>
              <a:rPr lang="en-US" altLang="zh-CN" sz="2000" dirty="0">
                <a:uFillTx/>
                <a:latin typeface="Times New Roman" panose="02020603050405020304" pitchFamily="18" charset="0"/>
                <a:ea typeface="宋体" panose="02010600030101010101" pitchFamily="2" charset="-122"/>
                <a:cs typeface="宋体" panose="02010600030101010101" pitchFamily="2" charset="-122"/>
                <a:sym typeface="+mn-ea"/>
              </a:rPr>
              <a:t>QNN</a:t>
            </a:r>
          </a:p>
          <a:p>
            <a:pPr lvl="0" algn="l">
              <a:buClrTx/>
              <a:buSzTx/>
              <a:buFontTx/>
            </a:pPr>
            <a:endParaRPr lang="en-US" altLang="zh-CN" sz="2000" dirty="0">
              <a:uFillTx/>
              <a:latin typeface="Times New Roman" panose="02020603050405020304" pitchFamily="18" charset="0"/>
              <a:ea typeface="宋体" panose="02010600030101010101" pitchFamily="2" charset="-122"/>
              <a:cs typeface="宋体" panose="02010600030101010101" pitchFamily="2" charset="-122"/>
              <a:sym typeface="+mn-ea"/>
            </a:endParaRPr>
          </a:p>
          <a:p>
            <a:pPr marL="342900" lvl="0" indent="-342900" algn="l">
              <a:buClrTx/>
              <a:buSzTx/>
              <a:buFont typeface="Arial" panose="020B0604020202020204" pitchFamily="34" charset="0"/>
              <a:buChar char="•"/>
            </a:pPr>
            <a:r>
              <a:rPr lang="zh-CN" altLang="en-US" sz="2000" dirty="0">
                <a:uFillTx/>
                <a:latin typeface="Times New Roman" panose="02020603050405020304" pitchFamily="18" charset="0"/>
                <a:ea typeface="宋体" panose="02010600030101010101" pitchFamily="2" charset="-122"/>
                <a:cs typeface="宋体" panose="02010600030101010101" pitchFamily="2" charset="-122"/>
                <a:sym typeface="+mn-ea"/>
              </a:rPr>
              <a:t>用定点格式表示任意给定数，如</a:t>
            </a:r>
            <a:r>
              <a:rPr lang="en-US" altLang="zh-CN" sz="2000" dirty="0">
                <a:uFillTx/>
                <a:latin typeface="Times New Roman" panose="02020603050405020304" pitchFamily="18" charset="0"/>
                <a:ea typeface="宋体" panose="02010600030101010101" pitchFamily="2" charset="-122"/>
                <a:cs typeface="宋体" panose="02010600030101010101" pitchFamily="2" charset="-122"/>
                <a:sym typeface="+mn-ea"/>
              </a:rPr>
              <a:t>[Ω.Φ]</a:t>
            </a:r>
            <a:r>
              <a:rPr lang="zh-CN" altLang="en-US" sz="2000" dirty="0">
                <a:uFillTx/>
                <a:latin typeface="Times New Roman" panose="02020603050405020304" pitchFamily="18" charset="0"/>
                <a:ea typeface="宋体" panose="02010600030101010101" pitchFamily="2" charset="-122"/>
                <a:cs typeface="宋体" panose="02010600030101010101" pitchFamily="2" charset="-122"/>
                <a:sym typeface="+mn-ea"/>
              </a:rPr>
              <a:t>，其中</a:t>
            </a:r>
            <a:r>
              <a:rPr lang="en-US" altLang="zh-CN" sz="2000" dirty="0">
                <a:uFillTx/>
                <a:latin typeface="Times New Roman" panose="02020603050405020304" pitchFamily="18" charset="0"/>
                <a:ea typeface="宋体" panose="02010600030101010101" pitchFamily="2" charset="-122"/>
                <a:cs typeface="宋体" panose="02010600030101010101" pitchFamily="2" charset="-122"/>
                <a:sym typeface="+mn-ea"/>
              </a:rPr>
              <a:t>Ω</a:t>
            </a:r>
            <a:r>
              <a:rPr lang="zh-CN" altLang="en-US" sz="2000" dirty="0">
                <a:uFillTx/>
                <a:latin typeface="Times New Roman" panose="02020603050405020304" pitchFamily="18" charset="0"/>
                <a:ea typeface="宋体" panose="02010600030101010101" pitchFamily="2" charset="-122"/>
                <a:cs typeface="宋体" panose="02010600030101010101" pitchFamily="2" charset="-122"/>
                <a:sym typeface="+mn-ea"/>
              </a:rPr>
              <a:t>是给定数的整数部分，</a:t>
            </a:r>
            <a:r>
              <a:rPr lang="en-US" altLang="zh-CN" sz="2000" dirty="0">
                <a:uFillTx/>
                <a:latin typeface="Times New Roman" panose="02020603050405020304" pitchFamily="18" charset="0"/>
                <a:ea typeface="宋体" panose="02010600030101010101" pitchFamily="2" charset="-122"/>
                <a:cs typeface="宋体" panose="02010600030101010101" pitchFamily="2" charset="-122"/>
                <a:sym typeface="+mn-ea"/>
              </a:rPr>
              <a:t>Φ</a:t>
            </a:r>
            <a:r>
              <a:rPr lang="zh-CN" altLang="en-US" sz="2000" dirty="0">
                <a:uFillTx/>
                <a:latin typeface="Times New Roman" panose="02020603050405020304" pitchFamily="18" charset="0"/>
                <a:ea typeface="宋体" panose="02010600030101010101" pitchFamily="2" charset="-122"/>
                <a:cs typeface="宋体" panose="02010600030101010101" pitchFamily="2" charset="-122"/>
                <a:sym typeface="+mn-ea"/>
              </a:rPr>
              <a:t>是给定数的小数部分。</a:t>
            </a:r>
            <a:r>
              <a:rPr lang="zh-CN" altLang="en-US" sz="2000" dirty="0">
                <a:latin typeface="Times New Roman" panose="02020603050405020304" pitchFamily="18" charset="0"/>
                <a:ea typeface="宋体" panose="02010600030101010101" pitchFamily="2" charset="-122"/>
                <a:cs typeface="宋体" panose="02010600030101010101" pitchFamily="2" charset="-122"/>
                <a:sym typeface="+mn-ea"/>
              </a:rPr>
              <a:t>文中</a:t>
            </a:r>
            <a:r>
              <a:rPr lang="zh-CN" altLang="en-US" sz="2000" dirty="0">
                <a:latin typeface="Times New Roman" panose="02020603050405020304" pitchFamily="18" charset="0"/>
                <a:ea typeface="宋体" panose="02010600030101010101" pitchFamily="2" charset="-122"/>
              </a:rPr>
              <a:t>使用一位来表示整数部分，并使用</a:t>
            </a:r>
            <a:r>
              <a:rPr lang="en-US" altLang="zh-CN" sz="2000" dirty="0">
                <a:latin typeface="Times New Roman" panose="02020603050405020304" pitchFamily="18" charset="0"/>
                <a:ea typeface="宋体" panose="02010600030101010101" pitchFamily="2" charset="-122"/>
              </a:rPr>
              <a:t>(n−1)</a:t>
            </a:r>
            <a:r>
              <a:rPr lang="zh-CN" altLang="en-US" sz="2000" dirty="0">
                <a:latin typeface="Times New Roman" panose="02020603050405020304" pitchFamily="18" charset="0"/>
                <a:ea typeface="宋体" panose="02010600030101010101" pitchFamily="2" charset="-122"/>
              </a:rPr>
              <a:t>位来表示小数部分，能够表示的范围为：</a:t>
            </a:r>
            <a:endParaRPr lang="zh-CN" altLang="en-US" sz="2000" dirty="0">
              <a:latin typeface="Times New Roman" panose="02020603050405020304" pitchFamily="18" charset="0"/>
              <a:ea typeface="宋体" panose="02010600030101010101" pitchFamily="2" charset="-122"/>
              <a:sym typeface="+mn-ea"/>
            </a:endParaRPr>
          </a:p>
        </p:txBody>
      </p:sp>
      <p:pic>
        <p:nvPicPr>
          <p:cNvPr id="2" name="图片 1">
            <a:extLst>
              <a:ext uri="{FF2B5EF4-FFF2-40B4-BE49-F238E27FC236}">
                <a16:creationId xmlns:a16="http://schemas.microsoft.com/office/drawing/2014/main" id="{B7D8F167-543F-D755-0B76-55F8BBBA7B03}"/>
              </a:ext>
            </a:extLst>
          </p:cNvPr>
          <p:cNvPicPr>
            <a:picLocks noChangeAspect="1"/>
          </p:cNvPicPr>
          <p:nvPr/>
        </p:nvPicPr>
        <p:blipFill>
          <a:blip r:embed="rId4"/>
          <a:stretch>
            <a:fillRect/>
          </a:stretch>
        </p:blipFill>
        <p:spPr>
          <a:xfrm>
            <a:off x="10682823" y="2886888"/>
            <a:ext cx="1365403" cy="267896"/>
          </a:xfrm>
          <a:prstGeom prst="rect">
            <a:avLst/>
          </a:prstGeom>
        </p:spPr>
      </p:pic>
      <p:sp>
        <p:nvSpPr>
          <p:cNvPr id="5" name="文本框 4">
            <a:extLst>
              <a:ext uri="{FF2B5EF4-FFF2-40B4-BE49-F238E27FC236}">
                <a16:creationId xmlns:a16="http://schemas.microsoft.com/office/drawing/2014/main" id="{3BD27E5E-4A26-5539-8AF9-C7F85938039B}"/>
              </a:ext>
            </a:extLst>
          </p:cNvPr>
          <p:cNvSpPr txBox="1"/>
          <p:nvPr/>
        </p:nvSpPr>
        <p:spPr>
          <a:xfrm>
            <a:off x="509959" y="3356443"/>
            <a:ext cx="10629984" cy="1631216"/>
          </a:xfrm>
          <a:prstGeom prst="rect">
            <a:avLst/>
          </a:prstGeom>
          <a:noFill/>
        </p:spPr>
        <p:txBody>
          <a:bodyPr wrap="square">
            <a:spAutoFit/>
          </a:bodyPr>
          <a:lstStyle/>
          <a:p>
            <a:pPr marL="342900" indent="-342900">
              <a:buFont typeface="Arial" panose="020B0604020202020204" pitchFamily="34" charset="0"/>
              <a:buChar char="•"/>
            </a:pPr>
            <a:r>
              <a:rPr lang="en-US" altLang="zh-CN" sz="2000" b="0" i="0" dirty="0">
                <a:effectLst/>
                <a:latin typeface="宋体" panose="02010600030101010101" pitchFamily="2" charset="-122"/>
                <a:ea typeface="宋体" panose="02010600030101010101" pitchFamily="2" charset="-122"/>
              </a:rPr>
              <a:t>QNN</a:t>
            </a:r>
            <a:r>
              <a:rPr lang="zh-CN" altLang="en-US" sz="2000" b="0" i="0" dirty="0">
                <a:effectLst/>
                <a:latin typeface="宋体" panose="02010600030101010101" pitchFamily="2" charset="-122"/>
                <a:ea typeface="宋体" panose="02010600030101010101" pitchFamily="2" charset="-122"/>
              </a:rPr>
              <a:t>将权重的值限制为</a:t>
            </a:r>
            <a:r>
              <a:rPr lang="en-US" altLang="zh-CN" sz="2000" b="0" i="0" dirty="0">
                <a:effectLst/>
                <a:latin typeface="宋体" panose="02010600030101010101" pitchFamily="2" charset="-122"/>
                <a:ea typeface="宋体" panose="02010600030101010101" pitchFamily="2" charset="-122"/>
              </a:rPr>
              <a:t>[-1</a:t>
            </a:r>
            <a:r>
              <a:rPr lang="zh-CN" altLang="en-US" sz="2000" b="0" i="0" dirty="0">
                <a:effectLst/>
                <a:latin typeface="宋体" panose="02010600030101010101" pitchFamily="2" charset="-122"/>
                <a:ea typeface="宋体" panose="02010600030101010101" pitchFamily="2" charset="-122"/>
              </a:rPr>
              <a:t>，</a:t>
            </a:r>
            <a:r>
              <a:rPr lang="en-US" altLang="zh-CN" sz="2000" b="0" i="0" dirty="0">
                <a:effectLst/>
                <a:latin typeface="宋体" panose="02010600030101010101" pitchFamily="2" charset="-122"/>
                <a:ea typeface="宋体" panose="02010600030101010101" pitchFamily="2" charset="-122"/>
              </a:rPr>
              <a:t>1]</a:t>
            </a:r>
            <a:r>
              <a:rPr lang="zh-CN" altLang="en-US" sz="2000" b="0" i="0" dirty="0">
                <a:effectLst/>
                <a:latin typeface="宋体" panose="02010600030101010101" pitchFamily="2" charset="-122"/>
                <a:ea typeface="宋体" panose="02010600030101010101" pitchFamily="2" charset="-122"/>
              </a:rPr>
              <a:t>；</a:t>
            </a:r>
            <a:r>
              <a:rPr lang="zh-CN" altLang="en-US" sz="1600" b="0" i="0" dirty="0">
                <a:effectLst/>
                <a:latin typeface="宋体" panose="02010600030101010101" pitchFamily="2" charset="-122"/>
                <a:ea typeface="宋体" panose="02010600030101010101" pitchFamily="2" charset="-122"/>
              </a:rPr>
              <a:t>（否则，权重可能会非常大，而不会对性能产生显著影响）</a:t>
            </a:r>
            <a:endParaRPr lang="en-US" altLang="zh-CN" sz="1600" b="0" i="0" dirty="0">
              <a:effectLst/>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endParaRPr lang="en-US" altLang="zh-CN" sz="20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endParaRPr lang="en-US" altLang="zh-CN" sz="2000" b="0" i="0" dirty="0">
              <a:effectLst/>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endParaRPr lang="en-US" altLang="zh-CN" sz="2000" b="0" i="0" dirty="0">
              <a:effectLst/>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随机量化 </a:t>
            </a:r>
            <a:r>
              <a:rPr lang="en-US" altLang="zh-CN" sz="2000" dirty="0">
                <a:latin typeface="宋体" panose="02010600030101010101" pitchFamily="2" charset="-122"/>
                <a:ea typeface="宋体" panose="02010600030101010101" pitchFamily="2" charset="-122"/>
              </a:rPr>
              <a:t>Q </a:t>
            </a:r>
            <a:r>
              <a:rPr lang="zh-CN" altLang="en-US" sz="2000" dirty="0">
                <a:latin typeface="宋体" panose="02010600030101010101" pitchFamily="2" charset="-122"/>
                <a:ea typeface="宋体" panose="02010600030101010101" pitchFamily="2" charset="-122"/>
              </a:rPr>
              <a:t>操作，对于标量</a:t>
            </a:r>
            <a:r>
              <a:rPr lang="en-US" altLang="zh-CN" sz="2000" dirty="0">
                <a:latin typeface="宋体" panose="02010600030101010101" pitchFamily="2" charset="-122"/>
                <a:ea typeface="宋体" panose="02010600030101010101" pitchFamily="2" charset="-122"/>
              </a:rPr>
              <a:t>w</a:t>
            </a:r>
            <a:r>
              <a:rPr lang="zh-CN" altLang="en-US" sz="2000" dirty="0">
                <a:latin typeface="宋体" panose="02010600030101010101" pitchFamily="2" charset="-122"/>
                <a:ea typeface="宋体" panose="02010600030101010101" pitchFamily="2" charset="-122"/>
              </a:rPr>
              <a:t>与向量</a:t>
            </a:r>
            <a:r>
              <a:rPr lang="en-US" altLang="zh-CN" sz="2000" b="1" dirty="0">
                <a:latin typeface="宋体" panose="02010600030101010101" pitchFamily="2" charset="-122"/>
                <a:ea typeface="宋体" panose="02010600030101010101" pitchFamily="2" charset="-122"/>
              </a:rPr>
              <a:t>w</a:t>
            </a:r>
            <a:r>
              <a:rPr lang="zh-CN" altLang="en-US" sz="2000" dirty="0">
                <a:latin typeface="宋体" panose="02010600030101010101" pitchFamily="2" charset="-122"/>
                <a:ea typeface="宋体" panose="02010600030101010101" pitchFamily="2" charset="-122"/>
              </a:rPr>
              <a:t>，有定理</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a:t>
            </a:r>
          </a:p>
        </p:txBody>
      </p:sp>
      <p:sp>
        <p:nvSpPr>
          <p:cNvPr id="7" name="文本框 6">
            <a:extLst>
              <a:ext uri="{FF2B5EF4-FFF2-40B4-BE49-F238E27FC236}">
                <a16:creationId xmlns:a16="http://schemas.microsoft.com/office/drawing/2014/main" id="{A04BA408-5A33-CDC6-7A56-BE1C7AE0CA5B}"/>
              </a:ext>
            </a:extLst>
          </p:cNvPr>
          <p:cNvSpPr txBox="1"/>
          <p:nvPr/>
        </p:nvSpPr>
        <p:spPr>
          <a:xfrm>
            <a:off x="818988" y="1266276"/>
            <a:ext cx="2631578" cy="461665"/>
          </a:xfrm>
          <a:prstGeom prst="rect">
            <a:avLst/>
          </a:prstGeom>
          <a:noFill/>
        </p:spPr>
        <p:txBody>
          <a:bodyPr wrap="square">
            <a:spAutoFit/>
          </a:bodyPr>
          <a:lstStyle/>
          <a:p>
            <a:r>
              <a:rPr lang="zh-CN" altLang="en-US" sz="2400" b="1" i="0" dirty="0">
                <a:effectLst/>
                <a:latin typeface="宋体" panose="02010600030101010101" pitchFamily="2" charset="-122"/>
                <a:ea typeface="宋体" panose="02010600030101010101" pitchFamily="2" charset="-122"/>
              </a:rPr>
              <a:t>随机量化方案</a:t>
            </a:r>
            <a:endParaRPr lang="zh-CN" altLang="en-US" sz="2400" b="1" dirty="0">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78E5AE01-584A-9116-CA2C-259548FA9D82}"/>
              </a:ext>
            </a:extLst>
          </p:cNvPr>
          <p:cNvPicPr>
            <a:picLocks noChangeAspect="1"/>
          </p:cNvPicPr>
          <p:nvPr/>
        </p:nvPicPr>
        <p:blipFill rotWithShape="1">
          <a:blip r:embed="rId5"/>
          <a:srcRect r="7944"/>
          <a:stretch/>
        </p:blipFill>
        <p:spPr>
          <a:xfrm>
            <a:off x="3551842" y="1138686"/>
            <a:ext cx="4833842" cy="817849"/>
          </a:xfrm>
          <a:prstGeom prst="rect">
            <a:avLst/>
          </a:prstGeom>
        </p:spPr>
      </p:pic>
      <p:pic>
        <p:nvPicPr>
          <p:cNvPr id="11" name="图片 10">
            <a:extLst>
              <a:ext uri="{FF2B5EF4-FFF2-40B4-BE49-F238E27FC236}">
                <a16:creationId xmlns:a16="http://schemas.microsoft.com/office/drawing/2014/main" id="{D857BAA4-554D-C7CE-3AB7-3EF1DC089D37}"/>
              </a:ext>
            </a:extLst>
          </p:cNvPr>
          <p:cNvPicPr>
            <a:picLocks noChangeAspect="1"/>
          </p:cNvPicPr>
          <p:nvPr/>
        </p:nvPicPr>
        <p:blipFill>
          <a:blip r:embed="rId6"/>
          <a:stretch>
            <a:fillRect/>
          </a:stretch>
        </p:blipFill>
        <p:spPr>
          <a:xfrm>
            <a:off x="3518193" y="5033998"/>
            <a:ext cx="4730043" cy="11614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4662745" cy="461645"/>
          </a:xfrm>
          <a:prstGeom prst="rect">
            <a:avLst/>
          </a:prstGeom>
          <a:noFill/>
        </p:spPr>
        <p:txBody>
          <a:bodyPr wrap="none" rtlCol="0">
            <a:noAutofit/>
          </a:bodyPr>
          <a:lstStyle/>
          <a:p>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Quantized Neural Networks</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7" name="文本框 6">
            <a:extLst>
              <a:ext uri="{FF2B5EF4-FFF2-40B4-BE49-F238E27FC236}">
                <a16:creationId xmlns:a16="http://schemas.microsoft.com/office/drawing/2014/main" id="{A04BA408-5A33-CDC6-7A56-BE1C7AE0CA5B}"/>
              </a:ext>
            </a:extLst>
          </p:cNvPr>
          <p:cNvSpPr txBox="1"/>
          <p:nvPr/>
        </p:nvSpPr>
        <p:spPr>
          <a:xfrm>
            <a:off x="818988" y="1266276"/>
            <a:ext cx="2631578" cy="461665"/>
          </a:xfrm>
          <a:prstGeom prst="rect">
            <a:avLst/>
          </a:prstGeom>
          <a:noFill/>
        </p:spPr>
        <p:txBody>
          <a:bodyPr wrap="square">
            <a:spAutoFit/>
          </a:bodyPr>
          <a:lstStyle/>
          <a:p>
            <a:r>
              <a:rPr lang="zh-CN" altLang="en-US" sz="2400" b="1" dirty="0">
                <a:latin typeface="宋体" panose="02010600030101010101" pitchFamily="2" charset="-122"/>
                <a:ea typeface="宋体" panose="02010600030101010101" pitchFamily="2" charset="-122"/>
              </a:rPr>
              <a:t>关于训练</a:t>
            </a:r>
          </a:p>
        </p:txBody>
      </p:sp>
      <p:pic>
        <p:nvPicPr>
          <p:cNvPr id="6" name="图片 5">
            <a:extLst>
              <a:ext uri="{FF2B5EF4-FFF2-40B4-BE49-F238E27FC236}">
                <a16:creationId xmlns:a16="http://schemas.microsoft.com/office/drawing/2014/main" id="{15E07F56-CD2E-4C90-42D0-4A5334251450}"/>
              </a:ext>
            </a:extLst>
          </p:cNvPr>
          <p:cNvPicPr>
            <a:picLocks noChangeAspect="1"/>
          </p:cNvPicPr>
          <p:nvPr/>
        </p:nvPicPr>
        <p:blipFill>
          <a:blip r:embed="rId4"/>
          <a:stretch>
            <a:fillRect/>
          </a:stretch>
        </p:blipFill>
        <p:spPr>
          <a:xfrm>
            <a:off x="3748603" y="2599557"/>
            <a:ext cx="4269224" cy="507832"/>
          </a:xfrm>
          <a:prstGeom prst="rect">
            <a:avLst/>
          </a:prstGeom>
        </p:spPr>
      </p:pic>
      <p:sp>
        <p:nvSpPr>
          <p:cNvPr id="9" name="文本框 8">
            <a:extLst>
              <a:ext uri="{FF2B5EF4-FFF2-40B4-BE49-F238E27FC236}">
                <a16:creationId xmlns:a16="http://schemas.microsoft.com/office/drawing/2014/main" id="{2EDC8DC0-619F-CAC2-461A-D09ED5E25DAB}"/>
              </a:ext>
            </a:extLst>
          </p:cNvPr>
          <p:cNvSpPr txBox="1"/>
          <p:nvPr/>
        </p:nvSpPr>
        <p:spPr>
          <a:xfrm>
            <a:off x="818988" y="2007078"/>
            <a:ext cx="10521872" cy="3170099"/>
          </a:xfrm>
          <a:prstGeom prst="rect">
            <a:avLst/>
          </a:prstGeom>
          <a:noFill/>
        </p:spPr>
        <p:txBody>
          <a:bodyPr wrap="square" rtlCol="0">
            <a:spAutoFit/>
          </a:bodyPr>
          <a:lstStyle/>
          <a:p>
            <a:r>
              <a:rPr lang="zh-CN" altLang="en-US" sz="2000" dirty="0">
                <a:uFillTx/>
                <a:latin typeface="Times New Roman" panose="02020603050405020304" pitchFamily="18" charset="0"/>
                <a:ea typeface="宋体" panose="02010600030101010101" pitchFamily="2" charset="-122"/>
                <a:cs typeface="宋体" panose="02010600030101010101" pitchFamily="2" charset="-122"/>
                <a:sym typeface="+mn-ea"/>
              </a:rPr>
              <a:t>采用随机梯度下降</a:t>
            </a:r>
            <a:r>
              <a:rPr lang="en-US" altLang="zh-CN" sz="2000" dirty="0">
                <a:uFillTx/>
                <a:latin typeface="Times New Roman" panose="02020603050405020304" pitchFamily="18" charset="0"/>
                <a:ea typeface="宋体" panose="02010600030101010101" pitchFamily="2" charset="-122"/>
                <a:cs typeface="宋体" panose="02010600030101010101" pitchFamily="2" charset="-122"/>
                <a:sym typeface="+mn-ea"/>
              </a:rPr>
              <a:t>(SGD)</a:t>
            </a:r>
            <a:r>
              <a:rPr lang="zh-CN" altLang="en-US" sz="2000" dirty="0">
                <a:uFillTx/>
                <a:latin typeface="Times New Roman" panose="02020603050405020304" pitchFamily="18" charset="0"/>
                <a:ea typeface="宋体" panose="02010600030101010101" pitchFamily="2" charset="-122"/>
                <a:cs typeface="宋体" panose="02010600030101010101" pitchFamily="2" charset="-122"/>
                <a:sym typeface="+mn-ea"/>
              </a:rPr>
              <a:t>算法进行训练：</a:t>
            </a:r>
            <a:endParaRPr lang="en-US" altLang="zh-CN" sz="2000" dirty="0">
              <a:uFillTx/>
              <a:latin typeface="Times New Roman" panose="02020603050405020304" pitchFamily="18" charset="0"/>
              <a:ea typeface="宋体" panose="02010600030101010101" pitchFamily="2" charset="-122"/>
              <a:cs typeface="宋体" panose="02010600030101010101" pitchFamily="2" charset="-122"/>
              <a:sym typeface="+mn-ea"/>
            </a:endParaRPr>
          </a:p>
          <a:p>
            <a:endParaRPr lang="en-US" altLang="zh-CN" sz="2000" dirty="0">
              <a:latin typeface="Times New Roman" panose="02020603050405020304" pitchFamily="18" charset="0"/>
              <a:ea typeface="宋体" panose="02010600030101010101" pitchFamily="2" charset="-122"/>
              <a:sym typeface="+mn-ea"/>
            </a:endParaRPr>
          </a:p>
          <a:p>
            <a:endParaRPr lang="en-US" altLang="zh-CN" sz="2000" dirty="0">
              <a:latin typeface="Times New Roman" panose="02020603050405020304" pitchFamily="18" charset="0"/>
              <a:ea typeface="宋体" panose="02010600030101010101" pitchFamily="2" charset="-122"/>
              <a:sym typeface="+mn-ea"/>
            </a:endParaRPr>
          </a:p>
          <a:p>
            <a:endParaRPr lang="en-US" altLang="zh-CN" sz="2000" dirty="0">
              <a:latin typeface="Times New Roman" panose="02020603050405020304" pitchFamily="18" charset="0"/>
              <a:ea typeface="宋体" panose="02010600030101010101" pitchFamily="2" charset="-122"/>
              <a:sym typeface="+mn-ea"/>
            </a:endParaRPr>
          </a:p>
          <a:p>
            <a:r>
              <a:rPr lang="zh-CN" altLang="en-US" sz="2000" dirty="0">
                <a:latin typeface="Times New Roman" panose="02020603050405020304" pitchFamily="18" charset="0"/>
                <a:ea typeface="宋体" panose="02010600030101010101" pitchFamily="2" charset="-122"/>
                <a:sym typeface="+mn-ea"/>
              </a:rPr>
              <a:t>同时将参数限制到</a:t>
            </a:r>
            <a:r>
              <a:rPr lang="en-US" altLang="zh-CN" sz="2000" dirty="0">
                <a:latin typeface="Times New Roman" panose="02020603050405020304" pitchFamily="18" charset="0"/>
                <a:ea typeface="宋体" panose="02010600030101010101" pitchFamily="2" charset="-122"/>
                <a:sym typeface="+mn-ea"/>
              </a:rPr>
              <a:t>[-1,1]:</a:t>
            </a:r>
          </a:p>
          <a:p>
            <a:endParaRPr lang="en-US" altLang="zh-CN" sz="2000" dirty="0">
              <a:latin typeface="Times New Roman" panose="02020603050405020304" pitchFamily="18" charset="0"/>
              <a:ea typeface="宋体" panose="02010600030101010101" pitchFamily="2" charset="-122"/>
              <a:sym typeface="+mn-ea"/>
            </a:endParaRPr>
          </a:p>
          <a:p>
            <a:endParaRPr lang="en-US" altLang="zh-CN" sz="2000" dirty="0"/>
          </a:p>
          <a:p>
            <a:r>
              <a:rPr lang="zh-CN" altLang="en-US" sz="2000" dirty="0">
                <a:latin typeface="宋体" panose="02010600030101010101" pitchFamily="2" charset="-122"/>
                <a:ea typeface="宋体" panose="02010600030101010101" pitchFamily="2" charset="-122"/>
              </a:rPr>
              <a:t>其中</a:t>
            </a:r>
            <a:r>
              <a:rPr lang="en-US" altLang="zh-CN" sz="2000" dirty="0">
                <a:latin typeface="宋体" panose="02010600030101010101" pitchFamily="2" charset="-122"/>
                <a:ea typeface="宋体" panose="02010600030101010101" pitchFamily="2" charset="-122"/>
              </a:rPr>
              <a:t>clip&gt;1</a:t>
            </a:r>
            <a:r>
              <a:rPr lang="zh-CN" altLang="en-US" sz="2000" dirty="0">
                <a:latin typeface="宋体" panose="02010600030101010101" pitchFamily="2" charset="-122"/>
                <a:ea typeface="宋体" panose="02010600030101010101" pitchFamily="2" charset="-122"/>
              </a:rPr>
              <a:t>投影到</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clip&lt;-1</a:t>
            </a:r>
            <a:r>
              <a:rPr lang="zh-CN" altLang="en-US" sz="2000" dirty="0">
                <a:latin typeface="宋体" panose="02010600030101010101" pitchFamily="2" charset="-122"/>
                <a:ea typeface="宋体" panose="02010600030101010101" pitchFamily="2" charset="-122"/>
              </a:rPr>
              <a:t>投影到</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，其他保持不变，目的是保证对量化有积极的影响</a:t>
            </a:r>
            <a:endParaRPr lang="en-US" altLang="zh-CN" sz="2000" dirty="0">
              <a:latin typeface="宋体" panose="02010600030101010101" pitchFamily="2" charset="-122"/>
              <a:ea typeface="宋体" panose="02010600030101010101" pitchFamily="2" charset="-122"/>
            </a:endParaRPr>
          </a:p>
          <a:p>
            <a:endParaRPr lang="en-US" altLang="zh-CN" sz="2000" dirty="0"/>
          </a:p>
          <a:p>
            <a:endParaRPr lang="zh-CN" altLang="en-US" sz="2000" dirty="0"/>
          </a:p>
        </p:txBody>
      </p:sp>
      <p:pic>
        <p:nvPicPr>
          <p:cNvPr id="13" name="图片 12">
            <a:extLst>
              <a:ext uri="{FF2B5EF4-FFF2-40B4-BE49-F238E27FC236}">
                <a16:creationId xmlns:a16="http://schemas.microsoft.com/office/drawing/2014/main" id="{ACF30209-3BEE-9046-EAB8-F19E914FB618}"/>
              </a:ext>
            </a:extLst>
          </p:cNvPr>
          <p:cNvPicPr>
            <a:picLocks noChangeAspect="1"/>
          </p:cNvPicPr>
          <p:nvPr/>
        </p:nvPicPr>
        <p:blipFill>
          <a:blip r:embed="rId5"/>
          <a:stretch>
            <a:fillRect/>
          </a:stretch>
        </p:blipFill>
        <p:spPr>
          <a:xfrm>
            <a:off x="4333687" y="3737258"/>
            <a:ext cx="2934374" cy="312322"/>
          </a:xfrm>
          <a:prstGeom prst="rect">
            <a:avLst/>
          </a:prstGeom>
        </p:spPr>
      </p:pic>
    </p:spTree>
    <p:extLst>
      <p:ext uri="{BB962C8B-B14F-4D97-AF65-F5344CB8AC3E}">
        <p14:creationId xmlns:p14="http://schemas.microsoft.com/office/powerpoint/2010/main" val="39646279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4662745" cy="461645"/>
          </a:xfrm>
          <a:prstGeom prst="rect">
            <a:avLst/>
          </a:prstGeom>
          <a:noFill/>
        </p:spPr>
        <p:txBody>
          <a:bodyPr wrap="none" rtlCol="0">
            <a:noAutofit/>
          </a:bodyPr>
          <a:lstStyle/>
          <a:p>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FL model</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EDC8DC0-619F-CAC2-461A-D09ED5E25DAB}"/>
                  </a:ext>
                </a:extLst>
              </p:cNvPr>
              <p:cNvSpPr txBox="1"/>
              <p:nvPr/>
            </p:nvSpPr>
            <p:spPr>
              <a:xfrm>
                <a:off x="818988" y="1396075"/>
                <a:ext cx="5173495" cy="4735399"/>
              </a:xfrm>
              <a:prstGeom prst="rect">
                <a:avLst/>
              </a:prstGeom>
              <a:noFill/>
            </p:spPr>
            <p:txBody>
              <a:bodyPr wrap="square" rtlCol="0">
                <a:spAutoFit/>
              </a:bodyPr>
              <a:lstStyle/>
              <a:p>
                <a:pPr algn="just"/>
                <a:r>
                  <a:rPr lang="en-US" altLang="zh-CN" sz="2000" dirty="0">
                    <a:uFillTx/>
                    <a:latin typeface="Times New Roman" panose="02020603050405020304" pitchFamily="18" charset="0"/>
                    <a:ea typeface="宋体" panose="02010600030101010101" pitchFamily="2" charset="-122"/>
                    <a:cs typeface="宋体" panose="02010600030101010101" pitchFamily="2" charset="-122"/>
                    <a:sym typeface="+mn-ea"/>
                  </a:rPr>
                  <a:t>N</a:t>
                </a:r>
                <a:r>
                  <a:rPr lang="zh-CN" altLang="en-US" sz="2000" dirty="0">
                    <a:latin typeface="Times New Roman" panose="02020603050405020304" pitchFamily="18" charset="0"/>
                    <a:ea typeface="宋体" panose="02010600030101010101" pitchFamily="2" charset="-122"/>
                    <a:cs typeface="宋体" panose="02010600030101010101" pitchFamily="2" charset="-122"/>
                    <a:sym typeface="+mn-ea"/>
                  </a:rPr>
                  <a:t>中的</a:t>
                </a:r>
                <a:r>
                  <a:rPr lang="zh-CN" altLang="en-US" sz="2000" dirty="0">
                    <a:uFillTx/>
                    <a:latin typeface="Times New Roman" panose="02020603050405020304" pitchFamily="18" charset="0"/>
                    <a:ea typeface="宋体" panose="02010600030101010101" pitchFamily="2" charset="-122"/>
                    <a:cs typeface="宋体" panose="02010600030101010101" pitchFamily="2" charset="-122"/>
                    <a:sym typeface="+mn-ea"/>
                  </a:rPr>
                  <a:t>每个设备通过如下运行</a:t>
                </a:r>
                <a:r>
                  <a:rPr lang="en-US" altLang="zh-CN" sz="2000" dirty="0">
                    <a:uFillTx/>
                    <a:latin typeface="Times New Roman" panose="02020603050405020304" pitchFamily="18" charset="0"/>
                    <a:ea typeface="宋体" panose="02010600030101010101" pitchFamily="2" charset="-122"/>
                    <a:cs typeface="宋体" panose="02010600030101010101" pitchFamily="2" charset="-122"/>
                    <a:sym typeface="+mn-ea"/>
                  </a:rPr>
                  <a:t>SGD</a:t>
                </a:r>
                <a:r>
                  <a:rPr lang="zh-CN" altLang="en-US" sz="2000" dirty="0">
                    <a:uFillTx/>
                    <a:latin typeface="Times New Roman" panose="02020603050405020304" pitchFamily="18" charset="0"/>
                    <a:ea typeface="宋体" panose="02010600030101010101" pitchFamily="2" charset="-122"/>
                    <a:cs typeface="宋体" panose="02010600030101010101" pitchFamily="2" charset="-122"/>
                    <a:sym typeface="+mn-ea"/>
                  </a:rPr>
                  <a:t>的</a:t>
                </a:r>
                <a:r>
                  <a:rPr lang="en-US" altLang="zh-CN" sz="2000" dirty="0" err="1">
                    <a:uFillTx/>
                    <a:latin typeface="Times New Roman" panose="02020603050405020304" pitchFamily="18" charset="0"/>
                    <a:ea typeface="宋体" panose="02010600030101010101" pitchFamily="2" charset="-122"/>
                    <a:cs typeface="宋体" panose="02010600030101010101" pitchFamily="2" charset="-122"/>
                    <a:sym typeface="+mn-ea"/>
                  </a:rPr>
                  <a:t>i</a:t>
                </a:r>
                <a:r>
                  <a:rPr lang="zh-CN" altLang="en-US" sz="2000" dirty="0">
                    <a:uFillTx/>
                    <a:latin typeface="Times New Roman" panose="02020603050405020304" pitchFamily="18" charset="0"/>
                    <a:ea typeface="宋体" panose="02010600030101010101" pitchFamily="2" charset="-122"/>
                    <a:cs typeface="宋体" panose="02010600030101010101" pitchFamily="2" charset="-122"/>
                    <a:sym typeface="+mn-ea"/>
                  </a:rPr>
                  <a:t>个步骤来基于接收到的全局模型训练其本地模型</a:t>
                </a:r>
                <a:r>
                  <a:rPr lang="en-US" altLang="zh-CN" sz="2000" dirty="0">
                    <a:uFillTx/>
                    <a:latin typeface="Times New Roman" panose="02020603050405020304" pitchFamily="18" charset="0"/>
                    <a:ea typeface="宋体" panose="02010600030101010101" pitchFamily="2" charset="-122"/>
                    <a:cs typeface="宋体" panose="02010600030101010101" pitchFamily="2" charset="-122"/>
                    <a:sym typeface="+mn-ea"/>
                  </a:rPr>
                  <a:t>:</a:t>
                </a:r>
              </a:p>
              <a:p>
                <a:endParaRPr lang="en-US" altLang="zh-CN" sz="2000" dirty="0">
                  <a:latin typeface="Times New Roman" panose="02020603050405020304" pitchFamily="18" charset="0"/>
                  <a:ea typeface="宋体" panose="02010600030101010101" pitchFamily="2" charset="-122"/>
                  <a:sym typeface="+mn-ea"/>
                </a:endParaRPr>
              </a:p>
              <a:p>
                <a:endParaRPr lang="en-US" altLang="zh-CN" sz="2000" dirty="0">
                  <a:latin typeface="Times New Roman" panose="02020603050405020304" pitchFamily="18" charset="0"/>
                  <a:ea typeface="宋体" panose="02010600030101010101" pitchFamily="2" charset="-122"/>
                  <a:sym typeface="+mn-ea"/>
                </a:endParaRPr>
              </a:p>
              <a:p>
                <a:r>
                  <a:rPr lang="zh-CN" altLang="en-US" sz="2000" dirty="0">
                    <a:latin typeface="Times New Roman" panose="02020603050405020304" pitchFamily="18" charset="0"/>
                    <a:ea typeface="宋体" panose="02010600030101010101" pitchFamily="2" charset="-122"/>
                  </a:rPr>
                  <a:t>然后，</a:t>
                </a:r>
                <a:r>
                  <a:rPr lang="en-US" altLang="zh-CN" sz="2000" dirty="0">
                    <a:latin typeface="Times New Roman" panose="02020603050405020304" pitchFamily="18" charset="0"/>
                    <a:ea typeface="宋体" panose="02010600030101010101" pitchFamily="2" charset="-122"/>
                  </a:rPr>
                  <a:t>N</a:t>
                </a:r>
                <a:r>
                  <a:rPr lang="zh-CN" altLang="en-US" sz="2000" dirty="0">
                    <a:latin typeface="Times New Roman" panose="02020603050405020304" pitchFamily="18" charset="0"/>
                    <a:ea typeface="宋体" panose="02010600030101010101" pitchFamily="2" charset="-122"/>
                  </a:rPr>
                  <a:t>中的每个设备计算模型更新</a:t>
                </a:r>
                <a:r>
                  <a:rPr lang="en-US" altLang="zh-CN" sz="2000" dirty="0">
                    <a:latin typeface="Times New Roman" panose="02020603050405020304" pitchFamily="18" charset="0"/>
                    <a:ea typeface="宋体" panose="02010600030101010101" pitchFamily="2" charset="-122"/>
                  </a:rPr>
                  <a:t>:</a:t>
                </a:r>
              </a:p>
              <a:p>
                <a:pPr/>
                <a14:m>
                  <m:oMathPara xmlns:m="http://schemas.openxmlformats.org/officeDocument/2006/math">
                    <m:oMathParaPr>
                      <m:jc m:val="center"/>
                    </m:oMathParaPr>
                    <m:oMath xmlns:m="http://schemas.openxmlformats.org/officeDocument/2006/math">
                      <m:sSubSup>
                        <m:sSubSupPr>
                          <m:ctrlPr>
                            <a:rPr lang="en-US" altLang="zh-CN" sz="2000" i="1" smtClean="0">
                              <a:latin typeface="Cambria Math" panose="02040503050406030204" pitchFamily="18" charset="0"/>
                              <a:ea typeface="宋体" panose="02010600030101010101" pitchFamily="2" charset="-122"/>
                              <a:sym typeface="+mn-ea"/>
                            </a:rPr>
                          </m:ctrlPr>
                        </m:sSubSupPr>
                        <m:e>
                          <m:r>
                            <a:rPr lang="en-US" altLang="zh-CN" sz="2000" b="0" i="1" smtClean="0">
                              <a:latin typeface="Cambria Math" panose="02040503050406030204" pitchFamily="18" charset="0"/>
                              <a:ea typeface="宋体" panose="02010600030101010101" pitchFamily="2" charset="-122"/>
                              <a:sym typeface="+mn-ea"/>
                            </a:rPr>
                            <m:t>𝑑</m:t>
                          </m:r>
                        </m:e>
                        <m:sub>
                          <m:r>
                            <a:rPr lang="en-US" altLang="zh-CN" sz="2000" b="0" i="1" smtClean="0">
                              <a:latin typeface="Cambria Math" panose="02040503050406030204" pitchFamily="18" charset="0"/>
                              <a:ea typeface="宋体" panose="02010600030101010101" pitchFamily="2" charset="-122"/>
                              <a:sym typeface="+mn-ea"/>
                            </a:rPr>
                            <m:t>𝑡</m:t>
                          </m:r>
                          <m:r>
                            <a:rPr lang="en-US" altLang="zh-CN" sz="2000" b="0" i="1" smtClean="0">
                              <a:latin typeface="Cambria Math" panose="02040503050406030204" pitchFamily="18" charset="0"/>
                              <a:ea typeface="宋体" panose="02010600030101010101" pitchFamily="2" charset="-122"/>
                              <a:sym typeface="+mn-ea"/>
                            </a:rPr>
                            <m:t>+1</m:t>
                          </m:r>
                        </m:sub>
                        <m:sup>
                          <m:r>
                            <a:rPr lang="en-US" altLang="zh-CN" sz="2000" b="0" i="1" smtClean="0">
                              <a:latin typeface="Cambria Math" panose="02040503050406030204" pitchFamily="18" charset="0"/>
                              <a:ea typeface="宋体" panose="02010600030101010101" pitchFamily="2" charset="-122"/>
                              <a:sym typeface="+mn-ea"/>
                            </a:rPr>
                            <m:t>𝑘</m:t>
                          </m:r>
                        </m:sup>
                      </m:sSubSup>
                      <m:r>
                        <a:rPr lang="en-US" altLang="zh-CN" sz="2000" b="0" i="1" smtClean="0">
                          <a:latin typeface="Cambria Math" panose="02040503050406030204" pitchFamily="18" charset="0"/>
                          <a:ea typeface="宋体" panose="02010600030101010101" pitchFamily="2" charset="-122"/>
                          <a:sym typeface="+mn-ea"/>
                        </a:rPr>
                        <m:t>=</m:t>
                      </m:r>
                      <m:sSubSup>
                        <m:sSubSupPr>
                          <m:ctrlPr>
                            <a:rPr lang="en-US" altLang="zh-CN" sz="2000" b="0" i="1" smtClean="0">
                              <a:latin typeface="Cambria Math" panose="02040503050406030204" pitchFamily="18" charset="0"/>
                              <a:ea typeface="宋体" panose="02010600030101010101" pitchFamily="2" charset="-122"/>
                              <a:sym typeface="+mn-ea"/>
                            </a:rPr>
                          </m:ctrlPr>
                        </m:sSubSupPr>
                        <m:e>
                          <m:r>
                            <a:rPr lang="en-US" altLang="zh-CN" sz="2000" b="0" i="1" smtClean="0">
                              <a:latin typeface="Cambria Math" panose="02040503050406030204" pitchFamily="18" charset="0"/>
                              <a:ea typeface="宋体" panose="02010600030101010101" pitchFamily="2" charset="-122"/>
                              <a:sym typeface="+mn-ea"/>
                            </a:rPr>
                            <m:t>𝑤</m:t>
                          </m:r>
                        </m:e>
                        <m:sub>
                          <m:r>
                            <a:rPr lang="en-US" altLang="zh-CN" sz="2000" b="0" i="1" smtClean="0">
                              <a:latin typeface="Cambria Math" panose="02040503050406030204" pitchFamily="18" charset="0"/>
                              <a:ea typeface="宋体" panose="02010600030101010101" pitchFamily="2" charset="-122"/>
                              <a:sym typeface="+mn-ea"/>
                            </a:rPr>
                            <m:t>𝑡</m:t>
                          </m:r>
                          <m:r>
                            <a:rPr lang="en-US" altLang="zh-CN" sz="2000" b="0" i="1" smtClean="0">
                              <a:latin typeface="Cambria Math" panose="02040503050406030204" pitchFamily="18" charset="0"/>
                              <a:ea typeface="宋体" panose="02010600030101010101" pitchFamily="2" charset="-122"/>
                              <a:sym typeface="+mn-ea"/>
                            </a:rPr>
                            <m:t>+1</m:t>
                          </m:r>
                        </m:sub>
                        <m:sup>
                          <m:r>
                            <a:rPr lang="en-US" altLang="zh-CN" sz="2000" b="0" i="1" smtClean="0">
                              <a:latin typeface="Cambria Math" panose="02040503050406030204" pitchFamily="18" charset="0"/>
                              <a:ea typeface="宋体" panose="02010600030101010101" pitchFamily="2" charset="-122"/>
                              <a:sym typeface="+mn-ea"/>
                            </a:rPr>
                            <m:t>𝑘</m:t>
                          </m:r>
                        </m:sup>
                      </m:sSubSup>
                      <m:r>
                        <a:rPr lang="en-US" altLang="zh-CN" sz="2000" b="0" i="1" smtClean="0">
                          <a:latin typeface="Cambria Math" panose="02040503050406030204" pitchFamily="18" charset="0"/>
                          <a:ea typeface="宋体" panose="02010600030101010101" pitchFamily="2" charset="-122"/>
                          <a:sym typeface="+mn-ea"/>
                        </a:rPr>
                        <m:t>−</m:t>
                      </m:r>
                      <m:sSubSup>
                        <m:sSubSupPr>
                          <m:ctrlPr>
                            <a:rPr lang="en-US" altLang="zh-CN" sz="2000" b="0" i="1" smtClean="0">
                              <a:latin typeface="Cambria Math" panose="02040503050406030204" pitchFamily="18" charset="0"/>
                              <a:ea typeface="宋体" panose="02010600030101010101" pitchFamily="2" charset="-122"/>
                              <a:sym typeface="+mn-ea"/>
                            </a:rPr>
                          </m:ctrlPr>
                        </m:sSubSupPr>
                        <m:e>
                          <m:r>
                            <a:rPr lang="en-US" altLang="zh-CN" sz="2000" b="0" i="1" smtClean="0">
                              <a:latin typeface="Cambria Math" panose="02040503050406030204" pitchFamily="18" charset="0"/>
                              <a:ea typeface="宋体" panose="02010600030101010101" pitchFamily="2" charset="-122"/>
                              <a:sym typeface="+mn-ea"/>
                            </a:rPr>
                            <m:t>𝑤</m:t>
                          </m:r>
                        </m:e>
                        <m:sub>
                          <m:r>
                            <a:rPr lang="en-US" altLang="zh-CN" sz="2000" b="0" i="1" smtClean="0">
                              <a:latin typeface="Cambria Math" panose="02040503050406030204" pitchFamily="18" charset="0"/>
                              <a:ea typeface="宋体" panose="02010600030101010101" pitchFamily="2" charset="-122"/>
                              <a:sym typeface="+mn-ea"/>
                            </a:rPr>
                            <m:t>𝑡</m:t>
                          </m:r>
                        </m:sub>
                        <m:sup>
                          <m:r>
                            <a:rPr lang="en-US" altLang="zh-CN" sz="2000" b="0" i="1" smtClean="0">
                              <a:latin typeface="Cambria Math" panose="02040503050406030204" pitchFamily="18" charset="0"/>
                              <a:ea typeface="宋体" panose="02010600030101010101" pitchFamily="2" charset="-122"/>
                              <a:sym typeface="+mn-ea"/>
                            </a:rPr>
                            <m:t>𝑘</m:t>
                          </m:r>
                        </m:sup>
                      </m:sSubSup>
                    </m:oMath>
                  </m:oMathPara>
                </a14:m>
                <a:endParaRPr lang="en-US" altLang="zh-CN" sz="2000" dirty="0">
                  <a:latin typeface="Times New Roman" panose="02020603050405020304" pitchFamily="18" charset="0"/>
                  <a:ea typeface="宋体" panose="02010600030101010101" pitchFamily="2" charset="-122"/>
                  <a:sym typeface="+mn-ea"/>
                </a:endParaRPr>
              </a:p>
              <a:p>
                <a:pPr algn="just"/>
                <a:r>
                  <a:rPr lang="zh-CN" altLang="en-US" sz="2000" dirty="0">
                    <a:latin typeface="Times New Roman" panose="02020603050405020304" pitchFamily="18" charset="0"/>
                    <a:ea typeface="宋体" panose="02010600030101010101" pitchFamily="2" charset="-122"/>
                    <a:sym typeface="+mn-ea"/>
                  </a:rPr>
                  <a:t>使用随机量化方法量化参数</a:t>
                </a:r>
                <a14:m>
                  <m:oMath xmlns:m="http://schemas.openxmlformats.org/officeDocument/2006/math">
                    <m:sSubSup>
                      <m:sSubSupPr>
                        <m:ctrlPr>
                          <a:rPr lang="en-US" altLang="zh-CN" sz="2000" i="1" smtClean="0">
                            <a:latin typeface="Cambria Math" panose="02040503050406030204" pitchFamily="18" charset="0"/>
                            <a:ea typeface="宋体" panose="02010600030101010101" pitchFamily="2" charset="-122"/>
                            <a:sym typeface="+mn-ea"/>
                          </a:rPr>
                        </m:ctrlPr>
                      </m:sSubSupPr>
                      <m:e>
                        <m:r>
                          <a:rPr lang="en-US" altLang="zh-CN" sz="2000" b="0" i="1" smtClean="0">
                            <a:latin typeface="Cambria Math" panose="02040503050406030204" pitchFamily="18" charset="0"/>
                            <a:ea typeface="宋体" panose="02010600030101010101" pitchFamily="2" charset="-122"/>
                            <a:sym typeface="+mn-ea"/>
                          </a:rPr>
                          <m:t>𝑑</m:t>
                        </m:r>
                      </m:e>
                      <m:sub>
                        <m:r>
                          <a:rPr lang="en-US" altLang="zh-CN" sz="2000" b="0" i="1" smtClean="0">
                            <a:latin typeface="Cambria Math" panose="02040503050406030204" pitchFamily="18" charset="0"/>
                            <a:ea typeface="宋体" panose="02010600030101010101" pitchFamily="2" charset="-122"/>
                            <a:sym typeface="+mn-ea"/>
                          </a:rPr>
                          <m:t>𝑡</m:t>
                        </m:r>
                        <m:r>
                          <a:rPr lang="en-US" altLang="zh-CN" sz="2000" b="0" i="1" smtClean="0">
                            <a:latin typeface="Cambria Math" panose="02040503050406030204" pitchFamily="18" charset="0"/>
                            <a:ea typeface="宋体" panose="02010600030101010101" pitchFamily="2" charset="-122"/>
                            <a:sym typeface="+mn-ea"/>
                          </a:rPr>
                          <m:t>+1</m:t>
                        </m:r>
                      </m:sub>
                      <m:sup>
                        <m:r>
                          <a:rPr lang="en-US" altLang="zh-CN" sz="2000" b="0" i="1" smtClean="0">
                            <a:latin typeface="Cambria Math" panose="02040503050406030204" pitchFamily="18" charset="0"/>
                            <a:ea typeface="宋体" panose="02010600030101010101" pitchFamily="2" charset="-122"/>
                            <a:sym typeface="+mn-ea"/>
                          </a:rPr>
                          <m:t>𝑘</m:t>
                        </m:r>
                      </m:sup>
                    </m:sSubSup>
                  </m:oMath>
                </a14:m>
                <a:r>
                  <a:rPr lang="zh-CN" altLang="en-US" sz="2000" dirty="0">
                    <a:latin typeface="Times New Roman" panose="02020603050405020304" pitchFamily="18" charset="0"/>
                    <a:ea typeface="宋体" panose="02010600030101010101" pitchFamily="2" charset="-122"/>
                    <a:sym typeface="+mn-ea"/>
                  </a:rPr>
                  <a:t>，在使用</a:t>
                </a:r>
                <a:r>
                  <a:rPr lang="en-US" altLang="zh-CN" sz="2000" dirty="0">
                    <a:latin typeface="Times New Roman" panose="02020603050405020304" pitchFamily="18" charset="0"/>
                    <a:ea typeface="宋体" panose="02010600030101010101" pitchFamily="2" charset="-122"/>
                    <a:sym typeface="+mn-ea"/>
                  </a:rPr>
                  <a:t>clip</a:t>
                </a:r>
                <a:r>
                  <a:rPr lang="zh-CN" altLang="en-US" sz="2000" dirty="0">
                    <a:latin typeface="Times New Roman" panose="02020603050405020304" pitchFamily="18" charset="0"/>
                    <a:ea typeface="宋体" panose="02010600030101010101" pitchFamily="2" charset="-122"/>
                    <a:sym typeface="+mn-ea"/>
                  </a:rPr>
                  <a:t>对量化结果进行剪辑，最后传出结果到</a:t>
                </a:r>
                <a:r>
                  <a:rPr lang="en-US" altLang="zh-CN" sz="2000" dirty="0">
                    <a:latin typeface="Times New Roman" panose="02020603050405020304" pitchFamily="18" charset="0"/>
                    <a:ea typeface="宋体" panose="02010600030101010101" pitchFamily="2" charset="-122"/>
                    <a:sym typeface="+mn-ea"/>
                  </a:rPr>
                  <a:t>BS</a:t>
                </a:r>
                <a:r>
                  <a:rPr lang="zh-CN" altLang="en-US" sz="2000" dirty="0">
                    <a:latin typeface="Times New Roman" panose="02020603050405020304" pitchFamily="18" charset="0"/>
                    <a:ea typeface="宋体" panose="02010600030101010101" pitchFamily="2" charset="-122"/>
                    <a:sym typeface="+mn-ea"/>
                  </a:rPr>
                  <a:t>。</a:t>
                </a:r>
                <a:endParaRPr lang="en-US" altLang="zh-CN" sz="2000" dirty="0">
                  <a:latin typeface="Times New Roman" panose="02020603050405020304" pitchFamily="18" charset="0"/>
                  <a:ea typeface="宋体" panose="02010600030101010101" pitchFamily="2" charset="-122"/>
                  <a:sym typeface="+mn-ea"/>
                </a:endParaRPr>
              </a:p>
              <a:p>
                <a:pPr algn="just"/>
                <a:r>
                  <a:rPr lang="en-US" altLang="zh-CN" sz="2000" dirty="0">
                    <a:latin typeface="Times New Roman" panose="02020603050405020304" pitchFamily="18" charset="0"/>
                    <a:ea typeface="宋体" panose="02010600030101010101" pitchFamily="2" charset="-122"/>
                    <a:sym typeface="+mn-ea"/>
                  </a:rPr>
                  <a:t>BS</a:t>
                </a:r>
                <a:r>
                  <a:rPr lang="zh-CN" altLang="en-US" sz="2000" dirty="0">
                    <a:latin typeface="Times New Roman" panose="02020603050405020304" pitchFamily="18" charset="0"/>
                    <a:ea typeface="宋体" panose="02010600030101010101" pitchFamily="2" charset="-122"/>
                    <a:sym typeface="+mn-ea"/>
                  </a:rPr>
                  <a:t>对接收到的模型更新进行平均，并生成一个全局模型：</a:t>
                </a:r>
                <a:endParaRPr lang="en-US" altLang="zh-CN" sz="2000" dirty="0">
                  <a:latin typeface="Times New Roman" panose="02020603050405020304" pitchFamily="18" charset="0"/>
                  <a:ea typeface="宋体" panose="02010600030101010101" pitchFamily="2" charset="-122"/>
                  <a:sym typeface="+mn-ea"/>
                </a:endParaRPr>
              </a:p>
              <a:p>
                <a:endParaRPr lang="en-US" altLang="zh-CN" sz="2000" dirty="0">
                  <a:latin typeface="Times New Roman" panose="02020603050405020304" pitchFamily="18" charset="0"/>
                  <a:ea typeface="宋体" panose="02010600030101010101" pitchFamily="2" charset="-122"/>
                  <a:sym typeface="+mn-ea"/>
                </a:endParaRPr>
              </a:p>
              <a:p>
                <a:endParaRPr lang="en-US" altLang="zh-CN" sz="2000" dirty="0">
                  <a:latin typeface="Times New Roman" panose="02020603050405020304" pitchFamily="18" charset="0"/>
                  <a:ea typeface="宋体" panose="02010600030101010101" pitchFamily="2" charset="-122"/>
                  <a:sym typeface="+mn-ea"/>
                </a:endParaRPr>
              </a:p>
              <a:p>
                <a:endParaRPr lang="en-US" altLang="zh-CN" sz="2000" b="0" i="0" dirty="0">
                  <a:effectLst/>
                  <a:latin typeface="-apple-system"/>
                </a:endParaRPr>
              </a:p>
              <a:p>
                <a:pPr algn="just"/>
                <a:r>
                  <a:rPr lang="en-US" altLang="zh-CN" sz="2000" dirty="0">
                    <a:latin typeface="Times New Roman" panose="02020603050405020304" pitchFamily="18" charset="0"/>
                    <a:ea typeface="宋体" panose="02010600030101010101" pitchFamily="2" charset="-122"/>
                  </a:rPr>
                  <a:t>FL</a:t>
                </a:r>
                <a:r>
                  <a:rPr lang="zh-CN" altLang="en-US" sz="2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model</a:t>
                </a:r>
                <a:r>
                  <a:rPr lang="zh-CN" altLang="en-US" sz="2000" dirty="0">
                    <a:latin typeface="Times New Roman" panose="02020603050405020304" pitchFamily="18" charset="0"/>
                    <a:ea typeface="宋体" panose="02010600030101010101" pitchFamily="2" charset="-122"/>
                  </a:rPr>
                  <a:t>重复该过程，直到全局损失函数收敛到目标精度约束</a:t>
                </a:r>
                <a:endParaRPr lang="en-US" altLang="zh-CN" sz="2000" dirty="0">
                  <a:latin typeface="Times New Roman" panose="02020603050405020304" pitchFamily="18" charset="0"/>
                  <a:ea typeface="宋体" panose="02010600030101010101" pitchFamily="2" charset="-122"/>
                  <a:sym typeface="+mn-ea"/>
                </a:endParaRPr>
              </a:p>
            </p:txBody>
          </p:sp>
        </mc:Choice>
        <mc:Fallback xmlns="">
          <p:sp>
            <p:nvSpPr>
              <p:cNvPr id="9" name="文本框 8">
                <a:extLst>
                  <a:ext uri="{FF2B5EF4-FFF2-40B4-BE49-F238E27FC236}">
                    <a16:creationId xmlns:a16="http://schemas.microsoft.com/office/drawing/2014/main" id="{2EDC8DC0-619F-CAC2-461A-D09ED5E25DAB}"/>
                  </a:ext>
                </a:extLst>
              </p:cNvPr>
              <p:cNvSpPr txBox="1">
                <a:spLocks noRot="1" noChangeAspect="1" noMove="1" noResize="1" noEditPoints="1" noAdjustHandles="1" noChangeArrowheads="1" noChangeShapeType="1" noTextEdit="1"/>
              </p:cNvSpPr>
              <p:nvPr/>
            </p:nvSpPr>
            <p:spPr>
              <a:xfrm>
                <a:off x="818988" y="1396075"/>
                <a:ext cx="5173495" cy="4735399"/>
              </a:xfrm>
              <a:prstGeom prst="rect">
                <a:avLst/>
              </a:prstGeom>
              <a:blipFill>
                <a:blip r:embed="rId4"/>
                <a:stretch>
                  <a:fillRect l="-1178" t="-901" r="-1178" b="-1030"/>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1947BA18-292F-BA96-28C6-1511A83490F4}"/>
              </a:ext>
            </a:extLst>
          </p:cNvPr>
          <p:cNvPicPr>
            <a:picLocks noChangeAspect="1"/>
          </p:cNvPicPr>
          <p:nvPr/>
        </p:nvPicPr>
        <p:blipFill>
          <a:blip r:embed="rId5"/>
          <a:stretch>
            <a:fillRect/>
          </a:stretch>
        </p:blipFill>
        <p:spPr>
          <a:xfrm>
            <a:off x="912704" y="2079475"/>
            <a:ext cx="4537890" cy="453193"/>
          </a:xfrm>
          <a:prstGeom prst="rect">
            <a:avLst/>
          </a:prstGeom>
        </p:spPr>
      </p:pic>
      <p:pic>
        <p:nvPicPr>
          <p:cNvPr id="4" name="图片 3">
            <a:extLst>
              <a:ext uri="{FF2B5EF4-FFF2-40B4-BE49-F238E27FC236}">
                <a16:creationId xmlns:a16="http://schemas.microsoft.com/office/drawing/2014/main" id="{E4557D18-AC59-FFA1-11DF-A2C20B268192}"/>
              </a:ext>
            </a:extLst>
          </p:cNvPr>
          <p:cNvPicPr>
            <a:picLocks noChangeAspect="1"/>
          </p:cNvPicPr>
          <p:nvPr/>
        </p:nvPicPr>
        <p:blipFill>
          <a:blip r:embed="rId6"/>
          <a:stretch>
            <a:fillRect/>
          </a:stretch>
        </p:blipFill>
        <p:spPr>
          <a:xfrm>
            <a:off x="1755826" y="4635421"/>
            <a:ext cx="3207238" cy="674538"/>
          </a:xfrm>
          <a:prstGeom prst="rect">
            <a:avLst/>
          </a:prstGeom>
        </p:spPr>
      </p:pic>
      <p:pic>
        <p:nvPicPr>
          <p:cNvPr id="5" name="图片 4">
            <a:extLst>
              <a:ext uri="{FF2B5EF4-FFF2-40B4-BE49-F238E27FC236}">
                <a16:creationId xmlns:a16="http://schemas.microsoft.com/office/drawing/2014/main" id="{C4240A4A-874B-6805-D245-23EFE274EAC6}"/>
              </a:ext>
            </a:extLst>
          </p:cNvPr>
          <p:cNvPicPr>
            <a:picLocks noChangeAspect="1"/>
          </p:cNvPicPr>
          <p:nvPr/>
        </p:nvPicPr>
        <p:blipFill>
          <a:blip r:embed="rId7"/>
          <a:stretch>
            <a:fillRect/>
          </a:stretch>
        </p:blipFill>
        <p:spPr>
          <a:xfrm>
            <a:off x="6387432" y="1754969"/>
            <a:ext cx="5453102" cy="3348062"/>
          </a:xfrm>
          <a:prstGeom prst="rect">
            <a:avLst/>
          </a:prstGeom>
        </p:spPr>
      </p:pic>
    </p:spTree>
    <p:extLst>
      <p:ext uri="{BB962C8B-B14F-4D97-AF65-F5344CB8AC3E}">
        <p14:creationId xmlns:p14="http://schemas.microsoft.com/office/powerpoint/2010/main" val="1359534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Compute Model</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11" name="文本框 10"/>
          <p:cNvSpPr txBox="1"/>
          <p:nvPr/>
        </p:nvSpPr>
        <p:spPr>
          <a:xfrm>
            <a:off x="912704" y="3352015"/>
            <a:ext cx="9590373" cy="2677656"/>
          </a:xfrm>
          <a:prstGeom prst="rect">
            <a:avLst/>
          </a:prstGeom>
          <a:noFill/>
        </p:spPr>
        <p:txBody>
          <a:bodyPr wrap="square" rtlCol="0">
            <a:spAutoFit/>
          </a:bodyPr>
          <a:lstStyle/>
          <a:p>
            <a:pPr algn="l">
              <a:buClrTx/>
              <a:buSzTx/>
              <a:buFontTx/>
            </a:pPr>
            <a:r>
              <a:rPr lang="en-US" altLang="zh-CN" sz="2400" b="1" dirty="0">
                <a:uFillTx/>
                <a:latin typeface="Times New Roman" panose="02020603050405020304" pitchFamily="18" charset="0"/>
                <a:ea typeface="宋体" panose="02010600030101010101" pitchFamily="2" charset="-122"/>
              </a:rPr>
              <a:t>CNN</a:t>
            </a:r>
            <a:r>
              <a:rPr lang="zh-CN" altLang="en-US" sz="2400" b="1" dirty="0">
                <a:uFillTx/>
                <a:latin typeface="Times New Roman" panose="02020603050405020304" pitchFamily="18" charset="0"/>
                <a:ea typeface="宋体" panose="02010600030101010101" pitchFamily="2" charset="-122"/>
              </a:rPr>
              <a:t>二维处理芯片</a:t>
            </a:r>
            <a:r>
              <a:rPr lang="en-US" altLang="zh-CN" sz="2400" b="1" dirty="0">
                <a:uFillTx/>
                <a:latin typeface="Times New Roman" panose="02020603050405020304" pitchFamily="18" charset="0"/>
                <a:ea typeface="宋体" panose="02010600030101010101" pitchFamily="2" charset="-122"/>
              </a:rPr>
              <a:t>:</a:t>
            </a:r>
          </a:p>
          <a:p>
            <a:pPr algn="l">
              <a:buClrTx/>
              <a:buSzTx/>
              <a:buFontTx/>
            </a:pPr>
            <a:endParaRPr lang="en-US" altLang="zh-CN" sz="2400" b="1" dirty="0">
              <a:uFillTx/>
              <a:latin typeface="Times New Roman" panose="02020603050405020304" pitchFamily="18" charset="0"/>
              <a:ea typeface="宋体" panose="02010600030101010101" pitchFamily="2" charset="-122"/>
            </a:endParaRPr>
          </a:p>
          <a:p>
            <a:pPr marL="342900" indent="-342900" algn="l">
              <a:buClrTx/>
              <a:buSzTx/>
              <a:buFont typeface="Wingdings" panose="05000000000000000000" pitchFamily="2" charset="2"/>
              <a:buChar char="Ø"/>
            </a:pPr>
            <a:r>
              <a:rPr lang="zh-CN" altLang="en-US" sz="2000" b="0" i="0" dirty="0">
                <a:effectLst/>
                <a:latin typeface="-apple-system"/>
              </a:rPr>
              <a:t>一个</a:t>
            </a:r>
            <a:r>
              <a:rPr lang="en-US" altLang="zh-CN" sz="2000" b="0" i="0" dirty="0">
                <a:effectLst/>
                <a:latin typeface="-apple-system"/>
              </a:rPr>
              <a:t>DRAM</a:t>
            </a:r>
            <a:endParaRPr lang="en-US" altLang="zh-CN" sz="2000" dirty="0">
              <a:latin typeface="-apple-system"/>
            </a:endParaRPr>
          </a:p>
          <a:p>
            <a:pPr marL="342900" indent="-342900" algn="l">
              <a:buClrTx/>
              <a:buSzTx/>
              <a:buFont typeface="Wingdings" panose="05000000000000000000" pitchFamily="2" charset="2"/>
              <a:buChar char="Ø"/>
            </a:pPr>
            <a:r>
              <a:rPr lang="zh-CN" altLang="en-US" sz="2000" b="0" i="0" dirty="0">
                <a:effectLst/>
                <a:latin typeface="-apple-system"/>
              </a:rPr>
              <a:t>一个并行神经元阵列</a:t>
            </a:r>
            <a:r>
              <a:rPr lang="en-US" altLang="zh-CN" sz="2000" b="0" i="0" dirty="0">
                <a:effectLst/>
                <a:latin typeface="-apple-system"/>
              </a:rPr>
              <a:t>:</a:t>
            </a:r>
            <a:endParaRPr lang="en-US" altLang="zh-CN" sz="2000" dirty="0">
              <a:latin typeface="-apple-system"/>
            </a:endParaRPr>
          </a:p>
          <a:p>
            <a:pPr marL="1257300" lvl="2" indent="-342900">
              <a:buFont typeface="Wingdings" panose="05000000000000000000" pitchFamily="2" charset="2"/>
              <a:buChar char="l"/>
            </a:pPr>
            <a:r>
              <a:rPr lang="en-US" altLang="zh-CN" sz="2000" b="0" i="0" dirty="0">
                <a:effectLst/>
                <a:latin typeface="-apple-system"/>
              </a:rPr>
              <a:t>p</a:t>
            </a:r>
            <a:r>
              <a:rPr lang="zh-CN" altLang="en-US" sz="2000" b="0" i="0" dirty="0">
                <a:effectLst/>
                <a:latin typeface="-apple-system"/>
              </a:rPr>
              <a:t>个</a:t>
            </a:r>
            <a:r>
              <a:rPr lang="en-US" altLang="zh-CN" sz="2000" b="0" i="0" dirty="0">
                <a:effectLst/>
                <a:latin typeface="-apple-system"/>
              </a:rPr>
              <a:t>MAC</a:t>
            </a:r>
            <a:r>
              <a:rPr lang="zh-CN" altLang="en-US" sz="2000" b="0" i="0" dirty="0">
                <a:effectLst/>
                <a:latin typeface="-apple-system"/>
              </a:rPr>
              <a:t>单元</a:t>
            </a:r>
            <a:endParaRPr lang="en-US" altLang="zh-CN" sz="2000" b="0" i="0" dirty="0">
              <a:effectLst/>
              <a:latin typeface="-apple-system"/>
            </a:endParaRPr>
          </a:p>
          <a:p>
            <a:pPr marL="1257300" lvl="2" indent="-342900">
              <a:buFont typeface="Wingdings" panose="05000000000000000000" pitchFamily="2" charset="2"/>
              <a:buChar char="l"/>
            </a:pPr>
            <a:r>
              <a:rPr lang="zh-CN" altLang="en-US" sz="2000" b="0" i="0" dirty="0">
                <a:effectLst/>
                <a:latin typeface="-apple-system"/>
              </a:rPr>
              <a:t>两个存储级别：</a:t>
            </a:r>
            <a:endParaRPr lang="en-US" altLang="zh-CN" sz="2000" b="0" i="0" dirty="0">
              <a:effectLst/>
              <a:latin typeface="-apple-system"/>
            </a:endParaRPr>
          </a:p>
          <a:p>
            <a:pPr marL="2171700" lvl="4" indent="-342900">
              <a:buFont typeface="Wingdings" panose="05000000000000000000" pitchFamily="2" charset="2"/>
              <a:buChar char="ü"/>
            </a:pPr>
            <a:r>
              <a:rPr lang="zh-CN" altLang="en-US" sz="2000" b="0" i="0" dirty="0">
                <a:effectLst/>
                <a:latin typeface="-apple-system"/>
              </a:rPr>
              <a:t>一个主</a:t>
            </a:r>
            <a:r>
              <a:rPr lang="en-US" altLang="zh-CN" sz="2000" b="0" i="0" dirty="0">
                <a:effectLst/>
                <a:latin typeface="-apple-system"/>
              </a:rPr>
              <a:t>SRAM</a:t>
            </a:r>
            <a:r>
              <a:rPr lang="zh-CN" altLang="en-US" sz="2000" b="0" i="0" dirty="0">
                <a:effectLst/>
                <a:latin typeface="-apple-system"/>
              </a:rPr>
              <a:t>缓冲区，用于存储权重和激活</a:t>
            </a:r>
            <a:endParaRPr lang="en-US" altLang="zh-CN" sz="2000" b="0" i="0" dirty="0">
              <a:effectLst/>
              <a:latin typeface="-apple-system"/>
            </a:endParaRPr>
          </a:p>
          <a:p>
            <a:pPr marL="2171700" lvl="4" indent="-342900">
              <a:buFont typeface="Wingdings" panose="05000000000000000000" pitchFamily="2" charset="2"/>
              <a:buChar char="ü"/>
            </a:pPr>
            <a:r>
              <a:rPr lang="zh-CN" altLang="en-US" sz="2000" b="0" i="0" dirty="0">
                <a:effectLst/>
                <a:latin typeface="-apple-system"/>
              </a:rPr>
              <a:t>一个本地缓冲区，用于缓存当前使用的权重和激活</a:t>
            </a:r>
            <a:endParaRPr lang="en-US" altLang="zh-CN" sz="2000" dirty="0">
              <a:uFillTx/>
              <a:latin typeface="Times New Roman" panose="02020603050405020304" pitchFamily="18" charset="0"/>
              <a:ea typeface="宋体" panose="02010600030101010101" pitchFamily="2" charset="-122"/>
            </a:endParaRPr>
          </a:p>
        </p:txBody>
      </p:sp>
      <p:pic>
        <p:nvPicPr>
          <p:cNvPr id="8" name="图片 7">
            <a:extLst>
              <a:ext uri="{FF2B5EF4-FFF2-40B4-BE49-F238E27FC236}">
                <a16:creationId xmlns:a16="http://schemas.microsoft.com/office/drawing/2014/main" id="{64D9A4BB-F25D-508D-7BC8-64C0892D8729}"/>
              </a:ext>
            </a:extLst>
          </p:cNvPr>
          <p:cNvPicPr>
            <a:picLocks noChangeAspect="1"/>
          </p:cNvPicPr>
          <p:nvPr/>
        </p:nvPicPr>
        <p:blipFill>
          <a:blip r:embed="rId4"/>
          <a:stretch>
            <a:fillRect/>
          </a:stretch>
        </p:blipFill>
        <p:spPr>
          <a:xfrm>
            <a:off x="4474408" y="1197661"/>
            <a:ext cx="7215289" cy="30535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6e4c543d-08ca-4ed3-a6b0-b081f45fb8fd"/>
  <p:tag name="COMMONDATA" val="eyJoZGlkIjoiOGRhNzcyNmJjNzY3YWFjMGUzMTVjMTNmYTgxMGY0NGY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919,&quot;width&quot;:1380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2058</Words>
  <Application>Microsoft Office PowerPoint</Application>
  <PresentationFormat>宽屏</PresentationFormat>
  <Paragraphs>156</Paragraphs>
  <Slides>26</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-apple-system</vt:lpstr>
      <vt:lpstr>等线</vt:lpstr>
      <vt:lpstr>等线 Light</vt:lpstr>
      <vt:lpstr>黑体</vt:lpstr>
      <vt:lpstr>宋体</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 心仪</dc:creator>
  <cp:lastModifiedBy>杰 唐</cp:lastModifiedBy>
  <cp:revision>187</cp:revision>
  <dcterms:created xsi:type="dcterms:W3CDTF">2020-04-26T00:21:00Z</dcterms:created>
  <dcterms:modified xsi:type="dcterms:W3CDTF">2023-12-27T04:48:45Z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2052-11.1.0.12165</vt:lpwstr>
  </property>
  <property fmtid="{D5CDD505-2E9C-101B-9397-08002B2CF9AE}" pid="3" name="ICV">
    <vt:lpwstr>4D87C4D061A84444A47BE1145C24EE54</vt:lpwstr>
  </property>
</Properties>
</file>