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3543" r:id="rId3"/>
    <p:sldId id="3629" r:id="rId4"/>
    <p:sldId id="3615" r:id="rId5"/>
    <p:sldId id="3632" r:id="rId6"/>
    <p:sldId id="3633" r:id="rId7"/>
    <p:sldId id="3630" r:id="rId8"/>
    <p:sldId id="3618" r:id="rId9"/>
    <p:sldId id="3624" r:id="rId10"/>
    <p:sldId id="3634" r:id="rId11"/>
    <p:sldId id="3626" r:id="rId12"/>
    <p:sldId id="3623" r:id="rId13"/>
    <p:sldId id="36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6" autoAdjust="0"/>
    <p:restoredTop sz="67349" autoAdjust="0"/>
  </p:normalViewPr>
  <p:slideViewPr>
    <p:cSldViewPr snapToGrid="0">
      <p:cViewPr varScale="1">
        <p:scale>
          <a:sx n="71" d="100"/>
          <a:sy n="71" d="100"/>
        </p:scale>
        <p:origin x="6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IMAGEBIND</a:t>
            </a:r>
            <a:r>
              <a:rPr lang="zh-CN" altLang="en-US" b="0" i="0" dirty="0">
                <a:effectLst/>
                <a:latin typeface="-apple-system"/>
              </a:rPr>
              <a:t>：一个嵌入空间将所有人绑定在一起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18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8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7788-8EEB-091D-B6A3-D8579BEBB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79DA76-D11C-860E-D291-03FB4B028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7C0EC-5E3E-5EF2-0A47-8E0961D7D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37B6-21A6-23D1-5F44-DB31A5D17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45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IMU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（惯性测量单元）是一种重要的传感器装置，广泛应用于各种领域，从航空航天到消费电子产品。它通常由加速度计、陀螺仪和有时包括磁力计组成。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IMU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的主要作用是提供关于物体运动的详细信息，包括速度、方向和加速度。 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24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用</a:t>
            </a:r>
            <a:r>
              <a:rPr lang="en-US" altLang="zh-CN" b="0" i="0" dirty="0">
                <a:effectLst/>
                <a:latin typeface="-apple-system"/>
              </a:rPr>
              <a:t>IMAGEBIND</a:t>
            </a:r>
            <a:r>
              <a:rPr lang="zh-CN" altLang="en-US" b="0" i="0" dirty="0">
                <a:effectLst/>
                <a:latin typeface="-apple-system"/>
              </a:rPr>
              <a:t>进行一些复合任务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图</a:t>
            </a:r>
            <a:r>
              <a:rPr lang="en-US" altLang="zh-CN" b="0" i="0" dirty="0">
                <a:effectLst/>
                <a:latin typeface="-apple-system"/>
              </a:rPr>
              <a:t>1.IMAGEBIND</a:t>
            </a:r>
            <a:r>
              <a:rPr lang="zh-CN" altLang="en-US" b="0" i="0" dirty="0">
                <a:effectLst/>
                <a:latin typeface="-apple-system"/>
              </a:rPr>
              <a:t>的联合嵌入空间实现了新颖的多模式功能。通过将六种模态嵌入到一个公共空间中，</a:t>
            </a:r>
            <a:r>
              <a:rPr lang="en-US" altLang="zh-CN" b="0" i="0" dirty="0">
                <a:effectLst/>
                <a:latin typeface="-apple-system"/>
              </a:rPr>
              <a:t>IMAGEBIND</a:t>
            </a:r>
            <a:r>
              <a:rPr lang="zh-CN" altLang="en-US" b="0" i="0" dirty="0">
                <a:effectLst/>
                <a:latin typeface="-apple-system"/>
              </a:rPr>
              <a:t>实现了：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）跨模态检索，它显示了没有一起观察到的模态（如音频，深度或文本）的紧急对齐。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2)</a:t>
            </a:r>
            <a:r>
              <a:rPr lang="zh-CN" altLang="en-US" b="0" i="0" dirty="0">
                <a:effectLst/>
                <a:latin typeface="-apple-system"/>
              </a:rPr>
              <a:t>添加来自不同模态的嵌入自然地组成了它们的语义。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3</a:t>
            </a:r>
            <a:r>
              <a:rPr lang="zh-CN" altLang="en-US" b="0" i="0" dirty="0">
                <a:effectLst/>
                <a:latin typeface="-apple-system"/>
              </a:rPr>
              <a:t>）音频到图像生成，通过使用我们的音频嵌入与预训练的</a:t>
            </a:r>
            <a:r>
              <a:rPr lang="en-US" altLang="zh-CN" b="0" i="0" dirty="0">
                <a:effectLst/>
                <a:latin typeface="-apple-system"/>
              </a:rPr>
              <a:t>DALLE-2 [60]</a:t>
            </a:r>
            <a:r>
              <a:rPr lang="zh-CN" altLang="en-US" b="0" i="0" dirty="0">
                <a:effectLst/>
                <a:latin typeface="-apple-system"/>
              </a:rPr>
              <a:t>解码器，旨在与</a:t>
            </a:r>
            <a:r>
              <a:rPr lang="en-US" altLang="zh-CN" b="0" i="0" dirty="0">
                <a:effectLst/>
                <a:latin typeface="-apple-system"/>
              </a:rPr>
              <a:t>CLIP</a:t>
            </a:r>
            <a:r>
              <a:rPr lang="zh-CN" altLang="en-US" b="0" i="0" dirty="0">
                <a:effectLst/>
                <a:latin typeface="-apple-system"/>
              </a:rPr>
              <a:t>文本嵌入一起工作。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5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7E4D-4653-14DD-6CCD-33E581DE9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3ECCB6-1D6E-8C81-983C-582C291E9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4559A4-98C0-4893-792B-8E7E9F1B1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这里对提取的文本特征和图像特征进行对比学习。对于一个包含�个文本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图像对的训练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batch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，将�个文本特征和�个图像特征两两组合，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模型会预测出�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个可能的文本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图像对的相似度，这里的相似度直接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计算文本特征和图像特征的余弦相似性（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cosine similarity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，即上图所示的矩阵。这里共有�个正样本，即真正属于一对的文本和图像（矩阵中的对角线元素），而剩余的�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2−�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个文本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图像对为负样本，那么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的训练目标就是最大�个正样本的相似度，同时最小化�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2−�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个负样本的相似度，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D9D2C-855C-AC8C-4856-9B6EDDF09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04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718A-0D3A-7728-EADC-342F65C5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445503-166D-9AE8-1F46-35946F037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8717A5-7E0B-D21F-8657-54E2E9B88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首先，需要把图片输入进网络，和传统的卷积神经网络输入图片不同的是，这里的图片需要分为一个个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，如图中就是分成了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。每个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的大小是可以指定的，比如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 16×16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等等。然后把每个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输入到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成，也就是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Linear Projection of Flattened Patches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，通过该层以后，可以得到一系列向量（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都会得到它们对应的向量，然后在所有的向量之前加入一个用于分类的向量*，它的维度和其他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个向量一致。此外，还需要加入位置信息，也就是图中所示的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0~9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。然后把所有的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输入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Transformer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中，然后把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TransFormer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重复堆叠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次，再将用于分类的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的输出输入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MLP Head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，然后得到最终分类的结果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493B5-487A-84BF-326D-1823364EC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5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IMAGEBIND</a:t>
            </a:r>
            <a:r>
              <a:rPr lang="zh-CN" altLang="en-US" b="0" i="0" dirty="0">
                <a:effectLst/>
                <a:latin typeface="-apple-system"/>
              </a:rPr>
              <a:t>概述。不同的模态在不同的数据源中自然对齐，例如</a:t>
            </a:r>
            <a:r>
              <a:rPr lang="en-US" altLang="zh-CN" b="0" i="0" dirty="0">
                <a:effectLst/>
                <a:latin typeface="-apple-system"/>
              </a:rPr>
              <a:t>Web</a:t>
            </a:r>
            <a:r>
              <a:rPr lang="zh-CN" altLang="en-US" b="0" i="0" dirty="0">
                <a:effectLst/>
                <a:latin typeface="-apple-system"/>
              </a:rPr>
              <a:t>数据中的图像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zh-CN" altLang="en-US" b="0" i="0" dirty="0">
                <a:effectLst/>
                <a:latin typeface="-apple-system"/>
              </a:rPr>
              <a:t>文本和视频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zh-CN" altLang="en-US" b="0" i="0" dirty="0">
                <a:effectLst/>
                <a:latin typeface="-apple-system"/>
              </a:rPr>
              <a:t>音频，图像中的深度或热信息，使用以自我为中心的相机捕获的视频中的</a:t>
            </a:r>
            <a:r>
              <a:rPr lang="en-US" altLang="zh-CN" b="0" i="0" dirty="0">
                <a:effectLst/>
                <a:latin typeface="-apple-system"/>
              </a:rPr>
              <a:t>IMU</a:t>
            </a:r>
            <a:r>
              <a:rPr lang="zh-CN" altLang="en-US" b="0" i="0" dirty="0">
                <a:effectLst/>
                <a:latin typeface="-apple-system"/>
              </a:rPr>
              <a:t>数据等</a:t>
            </a:r>
            <a:r>
              <a:rPr lang="en-US" altLang="zh-CN" b="0" i="0" dirty="0">
                <a:effectLst/>
                <a:latin typeface="-apple-system"/>
              </a:rPr>
              <a:t>IMAGEBIND</a:t>
            </a:r>
            <a:r>
              <a:rPr lang="zh-CN" altLang="en-US" b="0" i="0" dirty="0">
                <a:effectLst/>
                <a:latin typeface="-apple-system"/>
              </a:rPr>
              <a:t>将所有这些模态链接到一个公共的嵌入空间中，从而实现新的紧急对齐和功能。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2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5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0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9E4F2-F259-B930-6623-7F8E20CB5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211B08-DA4A-9564-A1E2-6BA4E0C03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8D168E-B9BF-354D-75BD-6CC53333E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06F99-64C8-D857-6813-BD477E850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12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 b="1" dirty="0">
                <a:latin typeface="+mj-ea"/>
                <a:ea typeface="+mj-ea"/>
              </a:rPr>
              <a:t>          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IMAGEBIND: One Embedding Space To Bind Them All</a:t>
            </a:r>
            <a:endParaRPr lang="en-US" altLang="zh-CN" sz="1200" b="1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019602" y="4570768"/>
            <a:ext cx="21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汇报人：谭眺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2023.12. 26</a:t>
            </a: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00CCC6-52FF-0C7E-1EE5-B6A480C3A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195" y="4511059"/>
            <a:ext cx="7677150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Experiments &amp; Results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E81AD7A-E9EC-0877-09F5-D2599D830C62}"/>
              </a:ext>
            </a:extLst>
          </p:cNvPr>
          <p:cNvSpPr txBox="1"/>
          <p:nvPr/>
        </p:nvSpPr>
        <p:spPr>
          <a:xfrm>
            <a:off x="1193427" y="1112975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数据集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文本-图像</a:t>
            </a:r>
            <a:r>
              <a:rPr lang="zh-CN" altLang="en-US" sz="2400" dirty="0"/>
              <a:t>:大规模的 web 数据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F9B6300-2A08-7A37-0198-119DBBF00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05" y="2313304"/>
            <a:ext cx="6235899" cy="34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Experiments &amp; Results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CA13BAD-0B87-1747-4C25-42777388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773306"/>
            <a:ext cx="10467975" cy="1962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E8115F-75DA-9EC1-9AF3-04057F503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54" y="2857723"/>
            <a:ext cx="5275690" cy="2937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6703C9-7775-129E-81FB-DC63EC089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506" y="3193894"/>
            <a:ext cx="5618261" cy="25631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FC4B79-743E-7906-B00E-16FDA6BF4B2F}"/>
              </a:ext>
            </a:extLst>
          </p:cNvPr>
          <p:cNvSpPr txBox="1"/>
          <p:nvPr/>
        </p:nvSpPr>
        <p:spPr>
          <a:xfrm>
            <a:off x="851338" y="581350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zero-shot（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零样本学习）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Text-to-Audio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分类性能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A8C64-3389-C140-54D7-D1C4A3863267}"/>
              </a:ext>
            </a:extLst>
          </p:cNvPr>
          <p:cNvSpPr txBox="1"/>
          <p:nvPr/>
        </p:nvSpPr>
        <p:spPr>
          <a:xfrm>
            <a:off x="6800850" y="576592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Text-to-Audio&amp;Video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分类性能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64FCF-68BC-C7D7-C674-BAAF02FD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46D3BF11-C483-62B9-15DD-DA6A0CBE114F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A8A5469-E04C-2DF3-4C85-BC9CCD040EB2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F1304F-15FA-58C2-1150-CD70226AFA9D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847F94-CC12-7B66-42A2-68CCFA3A6398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569801-4EE2-7D07-6A16-104A90033EDB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A09437A-20B1-8AA7-3909-1013AD5BD4A6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>
            <a:extLst>
              <a:ext uri="{FF2B5EF4-FFF2-40B4-BE49-F238E27FC236}">
                <a16:creationId xmlns:a16="http://schemas.microsoft.com/office/drawing/2014/main" id="{0B8FA752-536B-C86B-C0F2-74798AC85862}"/>
              </a:ext>
            </a:extLst>
          </p:cNvPr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Conclusion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09F312F-0CDE-A557-9842-BA709B10726D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EAE16DC2-D8AE-0A04-3771-1DEBFBF8E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71CB31-9CF7-F11D-07E1-D1F405DE6498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6A56FF1-F37E-499A-AA49-14F451AE4BA0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>
              <a:extLst>
                <a:ext uri="{FF2B5EF4-FFF2-40B4-BE49-F238E27FC236}">
                  <a16:creationId xmlns:a16="http://schemas.microsoft.com/office/drawing/2014/main" id="{B9B4EF89-2198-255F-4DA5-9BF8904AF16D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606BC3B-B471-5B19-D7B1-0B396E810D27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B00C8EA-360E-FE66-4A78-A6DC563A0989}"/>
              </a:ext>
            </a:extLst>
          </p:cNvPr>
          <p:cNvSpPr txBox="1"/>
          <p:nvPr/>
        </p:nvSpPr>
        <p:spPr>
          <a:xfrm>
            <a:off x="369764" y="967582"/>
            <a:ext cx="609824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优势:</a:t>
            </a:r>
            <a:endParaRPr lang="en-US" altLang="zh-CN" sz="2400" b="1" dirty="0"/>
          </a:p>
          <a:p>
            <a:r>
              <a:rPr lang="zh-CN" altLang="en-US" sz="2200" dirty="0"/>
              <a:t>(1)可以将不同的模态信息进行组合，右上图显示了将图像和音频信息结合在一起的图像检索任务，这意味着在ImageBind 的嵌入空间中可以进行不同模态特征的组合，合成来自不同模态的语义内容，实现丰富多样的合成任务。</a:t>
            </a:r>
            <a:endParaRPr lang="en-US" altLang="zh-CN" sz="2200" dirty="0"/>
          </a:p>
          <a:p>
            <a:r>
              <a:rPr lang="zh-CN" altLang="en-US" sz="2200" dirty="0"/>
              <a:t>(2)不需要预训练进行更新，现有视觉模型可以直接使用来自其他模态的ImageBind embedding。Detic，一个基于文本预训练的检测模型，将文本 embedding 替换成ImageBind 的音频embedding，而无须重新训练，Detic 就能够变为基于音频检测的模型。</a:t>
            </a:r>
            <a:endParaRPr lang="en-US" altLang="zh-CN" sz="2200" dirty="0"/>
          </a:p>
          <a:p>
            <a:r>
              <a:rPr lang="zh-CN" altLang="en-US" sz="2200" dirty="0"/>
              <a:t>将 DALLE-2 中的文本 embedding 替换成音频embedding，不需要重新训练，DALLE-2就变为了基于音频的扩散模型，可以根据音频生成相应的图像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A8C7C3-1C8B-612D-A0BA-57956930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812691"/>
            <a:ext cx="5105400" cy="2838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230CA9-63E5-D8EA-668B-FCE2E40E4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667" y="3429000"/>
            <a:ext cx="4991100" cy="1914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ABB3D4-66D1-D3D0-3F63-14685BD9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004" y="5352301"/>
            <a:ext cx="4781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3CAC70C-A674-386F-635B-CDA91167C2D9}"/>
              </a:ext>
            </a:extLst>
          </p:cNvPr>
          <p:cNvSpPr txBox="1"/>
          <p:nvPr/>
        </p:nvSpPr>
        <p:spPr>
          <a:xfrm>
            <a:off x="851338" y="1399338"/>
            <a:ext cx="1028282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目前的多模态任务模型 ==&gt; 局限于用于训练的模态对</a:t>
            </a:r>
            <a:endParaRPr lang="en-US" altLang="zh-CN" sz="2400" dirty="0"/>
          </a:p>
          <a:p>
            <a:r>
              <a:rPr lang="zh-CN" altLang="en-US" sz="2400" dirty="0"/>
              <a:t>主要难点:缺少一个包含所有模态的数据集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/>
              <a:t>ImageBind</a:t>
            </a:r>
            <a:endParaRPr lang="en-US" altLang="zh-CN" sz="2800" b="1" dirty="0"/>
          </a:p>
          <a:p>
            <a:r>
              <a:rPr lang="zh-CN" altLang="en-US" sz="2400" dirty="0"/>
              <a:t>六种模态:&lt;文本-图像-音频- 深度- 热感</a:t>
            </a:r>
            <a:r>
              <a:rPr lang="en-US" altLang="zh-CN" sz="2400" dirty="0"/>
              <a:t>-I</a:t>
            </a:r>
            <a:r>
              <a:rPr lang="zh-CN" altLang="en-US" sz="2400" dirty="0"/>
              <a:t>MU &gt;学习联合embedding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利用图像自身的绑定属性，只要将每个模态的 embedding 对齐到图像 embedding，就会导致所有模态embedding的对齐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web 规模的&lt;图像，文本&gt;配对数据&lt;==&gt;自然存在的配对数据(如&lt;视频，音频&gt;、 &lt;图像，深度&gt;等)</a:t>
            </a:r>
          </a:p>
        </p:txBody>
      </p:sp>
    </p:spTree>
    <p:extLst>
      <p:ext uri="{BB962C8B-B14F-4D97-AF65-F5344CB8AC3E}">
        <p14:creationId xmlns:p14="http://schemas.microsoft.com/office/powerpoint/2010/main" val="9750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560EB0-C6D6-045F-AC0E-6270DF04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4" y="1209674"/>
            <a:ext cx="10452287" cy="44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4E94-8CFD-8A54-B4A8-EC8E936A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8A09D9F9-E516-FFF0-B424-2FF851EB29A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672324-3322-159C-9DB8-ECD4E42D1C6C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6CAB39-172B-EEBB-22A7-586BE86BD2A7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1DA5F7-CC28-F6AE-0B71-374B9C2F059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417436-A266-0BDB-0C64-88E327B8A24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61ECD57-0C54-1D00-249A-6E9A9DC5378E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>
            <a:extLst>
              <a:ext uri="{FF2B5EF4-FFF2-40B4-BE49-F238E27FC236}">
                <a16:creationId xmlns:a16="http://schemas.microsoft.com/office/drawing/2014/main" id="{DD319A45-F2CD-C9B2-3A0D-8FB99FA0E604}"/>
              </a:ext>
            </a:extLst>
          </p:cNvPr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D29C78-F38B-0247-2F00-A13EC7A30DF2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F51E6F51-1C71-D837-AB2E-7255A84E9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BEB838E5-9CE9-DEF1-557D-DE7995A5B076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2EF2A4-19FC-276E-7130-DE304D189C1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>
              <a:extLst>
                <a:ext uri="{FF2B5EF4-FFF2-40B4-BE49-F238E27FC236}">
                  <a16:creationId xmlns:a16="http://schemas.microsoft.com/office/drawing/2014/main" id="{421E99BD-4D68-BD62-ADF4-1DD225780E6D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ED3F620-4DD8-6C70-4BBC-E82B7F57367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99C7187-6009-3FB7-720E-B59ABF2B7636}"/>
              </a:ext>
            </a:extLst>
          </p:cNvPr>
          <p:cNvSpPr txBox="1"/>
          <p:nvPr/>
        </p:nvSpPr>
        <p:spPr>
          <a:xfrm>
            <a:off x="1708609" y="1515316"/>
            <a:ext cx="9631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191B1F"/>
                </a:solidFill>
                <a:effectLst/>
                <a:latin typeface="-apple-system"/>
              </a:rPr>
              <a:t>一种基于对比文本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-apple-system"/>
              </a:rPr>
              <a:t>-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-apple-system"/>
              </a:rPr>
              <a:t>图像对的预训练方法或者模型。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包括两个模型：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Text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Image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，其中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Text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用来提取文本的特征，可以采用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NLP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中常用的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text transformer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模型；而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Image Encoder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用来提取图像的特征，可以采用常用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CNN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模型或者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vision transformer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FB6BD0-572C-C55E-D9B1-35D7ADA79D0D}"/>
              </a:ext>
            </a:extLst>
          </p:cNvPr>
          <p:cNvSpPr txBox="1"/>
          <p:nvPr/>
        </p:nvSpPr>
        <p:spPr>
          <a:xfrm>
            <a:off x="851338" y="1045532"/>
            <a:ext cx="6520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CLIP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Contrastive Language-Image Pre-training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BE4AE0-BFA0-EACD-130F-557A45D68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2" y="2556955"/>
            <a:ext cx="4793222" cy="3561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372C03-9146-1E45-A7CB-57728E0E1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31" y="2583557"/>
            <a:ext cx="4574664" cy="3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092F-9C1D-0064-A47C-DC533AAF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7B048C39-6746-F75E-753F-00AAE3C2469E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B11950D-C61D-8228-9A64-0F199B93DB5C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B8E206-9C6E-3622-EC28-5EE01CA09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A129E1-E9F6-DB91-D01C-EA0AAF15ECF1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9F6F5D-9C8F-F483-AE89-141F97A60C9F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BEF5890-84BF-A89D-2AFC-2C321D6BB316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>
            <a:extLst>
              <a:ext uri="{FF2B5EF4-FFF2-40B4-BE49-F238E27FC236}">
                <a16:creationId xmlns:a16="http://schemas.microsoft.com/office/drawing/2014/main" id="{34B1EC80-38FC-250F-E75B-57D8D509EAD6}"/>
              </a:ext>
            </a:extLst>
          </p:cNvPr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5366D2F-7E52-D3C3-A790-3365EFFFA284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C83D828D-8142-CC09-9896-D47307A46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52B436-24ED-47F3-A899-18C6C9912818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C2E9E0C-C65B-F6F9-64A1-71C6EE8FE090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>
              <a:extLst>
                <a:ext uri="{FF2B5EF4-FFF2-40B4-BE49-F238E27FC236}">
                  <a16:creationId xmlns:a16="http://schemas.microsoft.com/office/drawing/2014/main" id="{8C954C41-D66C-2C06-6B16-657BDB999E0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40E94A0-9E08-A6C8-1B53-EBE468CC9ECD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5D9F421-650C-865C-312A-6E985F285AFA}"/>
              </a:ext>
            </a:extLst>
          </p:cNvPr>
          <p:cNvSpPr txBox="1"/>
          <p:nvPr/>
        </p:nvSpPr>
        <p:spPr>
          <a:xfrm>
            <a:off x="965199" y="11398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ViT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Vision Transformer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CC620D-8CE2-758F-4034-E0A06D1F2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" y="2105423"/>
            <a:ext cx="6858957" cy="34390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5D0441-459B-1BDD-4919-71A86D55D4AC}"/>
              </a:ext>
            </a:extLst>
          </p:cNvPr>
          <p:cNvSpPr txBox="1"/>
          <p:nvPr/>
        </p:nvSpPr>
        <p:spPr>
          <a:xfrm>
            <a:off x="8369504" y="2807320"/>
            <a:ext cx="2710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ViT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将输入图片分为多个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16x16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），再将每个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patch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投影为固定长度的向量送入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，后续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得到分类结果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61B4B-AA93-6146-4A48-A1CE157D23E4}"/>
              </a:ext>
            </a:extLst>
          </p:cNvPr>
          <p:cNvSpPr txBox="1"/>
          <p:nvPr/>
        </p:nvSpPr>
        <p:spPr>
          <a:xfrm>
            <a:off x="1689821" y="155845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一种主要用于计算机视觉任务的深度学习模型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6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Method &amp; Model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CF6F5E-44FB-5791-4DBB-6D66B69A0F4A}"/>
              </a:ext>
            </a:extLst>
          </p:cNvPr>
          <p:cNvSpPr txBox="1"/>
          <p:nvPr/>
        </p:nvSpPr>
        <p:spPr>
          <a:xfrm>
            <a:off x="851337" y="1260838"/>
            <a:ext cx="107714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目标</a:t>
            </a:r>
            <a:r>
              <a:rPr lang="zh-CN" altLang="en-US" sz="2400" dirty="0"/>
              <a:t>:通过将图像和其他所有模态绑定在一起来学习一个单一的联合 embedding 空间将每种模态的embedding 与图像 embedding 对齐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最终得到的 embedding 空间会出现一种新的行为，该行为会自动将没有在训练数据中出现过的模态对给联系起来。如下图所示: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DA87B2-2137-C422-8CB8-A1782284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160270"/>
            <a:ext cx="10467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Method 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DAFEC6-FC2B-63BE-FDBE-6CC89A1B5BDE}"/>
                  </a:ext>
                </a:extLst>
              </p:cNvPr>
              <p:cNvSpPr txBox="1"/>
              <p:nvPr/>
            </p:nvSpPr>
            <p:spPr>
              <a:xfrm>
                <a:off x="660399" y="1324152"/>
                <a:ext cx="10675472" cy="509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将其他模态和图像进行绑定</a:t>
                </a:r>
                <a:endParaRPr lang="en-US" altLang="zh-CN" sz="2400" b="1" dirty="0"/>
              </a:p>
              <a:p>
                <a:r>
                  <a:rPr lang="zh-CN" altLang="en-US" sz="2000" dirty="0"/>
                  <a:t>lmageBind 使用模态对&lt;l，M&gt;来学习单个联合embedding，其中l表示图像，M 则是另一种模态。</a:t>
                </a:r>
                <a:endParaRPr lang="en-US" altLang="zh-CN" sz="2000" dirty="0"/>
              </a:p>
              <a:p>
                <a:r>
                  <a:rPr lang="zh-CN" altLang="en-US" sz="2000" dirty="0"/>
                  <a:t>(1)大规模的 web 数据集，其中包括具有广泛语义概念的&lt; 图像，文本&gt;对</a:t>
                </a:r>
                <a:endParaRPr lang="en-US" altLang="zh-CN" sz="2000" dirty="0"/>
              </a:p>
              <a:p>
                <a:r>
                  <a:rPr lang="zh-CN" altLang="en-US" sz="2000" dirty="0"/>
                  <a:t>(2) 其他自然存在的、自监督的&lt;图像，M 模态&gt;对给定图像 li 及其对应的另一模态 Mi的观测值，将它们编码为归一化的 embedding: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其中 f、g 是深度神经网络。</a:t>
                </a:r>
                <a:endParaRPr lang="en-US" altLang="zh-CN" sz="2000" dirty="0"/>
              </a:p>
              <a:p>
                <a:r>
                  <a:rPr lang="zh-CN" altLang="en-US" sz="2000" dirty="0"/>
                  <a:t>embedding 和编码器使用 InfoNCE loss 进行优化: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其中T是一个标量参数，控制 softmax 分布的平滑程度该损失函数使得embedding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;在联合embedding 空间中更加接近，从而对齐了模态I和M在后面的实验中，则使用了对称损失函数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DAFEC6-FC2B-63BE-FDBE-6CC89A1B5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324152"/>
                <a:ext cx="10675472" cy="5091715"/>
              </a:xfrm>
              <a:prstGeom prst="rect">
                <a:avLst/>
              </a:prstGeom>
              <a:blipFill>
                <a:blip r:embed="rId4"/>
                <a:stretch>
                  <a:fillRect l="-742" t="-838" r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FAA0025-A593-12DF-BF9E-14B47A942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166" y="2951185"/>
            <a:ext cx="4450260" cy="482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D6BA87-9FBE-0C11-EB7B-79EFC8A1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473" y="4270283"/>
            <a:ext cx="6769146" cy="10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Method 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A079CD4-D762-0987-FE36-DB4AF35006D4}"/>
              </a:ext>
            </a:extLst>
          </p:cNvPr>
          <p:cNvSpPr txBox="1"/>
          <p:nvPr/>
        </p:nvSpPr>
        <p:spPr>
          <a:xfrm>
            <a:off x="660400" y="838820"/>
            <a:ext cx="106635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未见过模态对的紧急对齐</a:t>
            </a:r>
            <a:endParaRPr lang="en-US" altLang="zh-CN" sz="2400" b="1" dirty="0"/>
          </a:p>
          <a:p>
            <a:r>
              <a:rPr lang="zh-CN" altLang="en-US" sz="2000" dirty="0"/>
              <a:t>lmageBind 使用形如&lt;l，M &gt;的模态对将每个模态 M 的embedding 与图像的embedding 进行对齐后，可以观察到联合embedding 空间中的一种紧急行为:</a:t>
            </a:r>
            <a:endParaRPr lang="en-US" altLang="zh-CN" sz="2000" dirty="0"/>
          </a:p>
          <a:p>
            <a:r>
              <a:rPr lang="zh-CN" altLang="en-US" sz="2000" dirty="0"/>
              <a:t>虽然只使用&lt; l ，M1&gt;和&lt; l ，M2&gt;这两种模态对进行训练，但也能将&lt;M1，M2&gt;这个模态对对齐起来这种紧急行为使得模型能够执行各种 zero-shot 和跨模态的检索任务，而无需对其进行专门的训练。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实现细节(模态的编码)</a:t>
            </a:r>
            <a:endParaRPr lang="en-US" altLang="zh-CN" sz="2400" b="1" dirty="0"/>
          </a:p>
          <a:p>
            <a:r>
              <a:rPr lang="zh-CN" altLang="en-US" sz="2000" dirty="0"/>
              <a:t>对于文本，使用CLIP中的文本编码器;</a:t>
            </a:r>
            <a:endParaRPr lang="en-US" altLang="zh-CN" sz="2000" dirty="0"/>
          </a:p>
          <a:p>
            <a:r>
              <a:rPr lang="zh-CN" altLang="en-US" sz="2000" dirty="0"/>
              <a:t>对于图像，使用 Vision Transformer ( ViT);</a:t>
            </a:r>
            <a:endParaRPr lang="en-US" altLang="zh-CN" sz="2000" dirty="0"/>
          </a:p>
          <a:p>
            <a:r>
              <a:rPr lang="zh-CN" altLang="en-US" sz="2000" dirty="0"/>
              <a:t>对于视频，使用 ViT 进行编码，其中的 patch 投影层进行了时间扩展，从2 秒的视频中采样2 的视频剪辑</a:t>
            </a:r>
            <a:r>
              <a:rPr lang="en-US" altLang="zh-CN" sz="2000" dirty="0"/>
              <a:t>;</a:t>
            </a:r>
          </a:p>
          <a:p>
            <a:r>
              <a:rPr lang="zh-CN" altLang="en-US" sz="2000" dirty="0"/>
              <a:t>对于音频，将以16kHz 采样的 2秒音频转换为包含128个 Mel 谱箱的频谱图，使用 ViT 进行编码</a:t>
            </a:r>
            <a:r>
              <a:rPr lang="en-US" altLang="zh-CN" sz="2000" dirty="0"/>
              <a:t>;</a:t>
            </a:r>
            <a:r>
              <a:rPr lang="zh-CN" altLang="en-US" sz="2000" dirty="0"/>
              <a:t>对于热感图和深度图，可以视为单通道图像，同样使用 ViT 进行编码</a:t>
            </a:r>
            <a:endParaRPr lang="en-US" altLang="zh-CN" sz="2000" dirty="0"/>
          </a:p>
          <a:p>
            <a:r>
              <a:rPr lang="zh-CN" altLang="en-US" sz="2000" dirty="0"/>
              <a:t>对于IMU，使用5s 的视频剪辑，得到包含2K 个时间步的</a:t>
            </a:r>
            <a:r>
              <a:rPr lang="en-US" altLang="zh-CN" sz="2000" dirty="0"/>
              <a:t>I</a:t>
            </a:r>
            <a:r>
              <a:rPr lang="zh-CN" altLang="en-US" sz="2000" dirty="0"/>
              <a:t>MU 读数，然后使用具有8个卷积核的一维卷积对其进行投影，得到的序列再经由 Transformer 编码。</a:t>
            </a:r>
            <a:endParaRPr lang="en-US" altLang="zh-CN" sz="2000" dirty="0"/>
          </a:p>
          <a:p>
            <a:r>
              <a:rPr lang="zh-CN" altLang="en-US" sz="2000" dirty="0"/>
              <a:t>在每个编码器上添加了一个特定于该模态的线性投影头，以获得一个固定大小的 d 维 embedding。</a:t>
            </a:r>
          </a:p>
        </p:txBody>
      </p:sp>
    </p:spTree>
    <p:extLst>
      <p:ext uri="{BB962C8B-B14F-4D97-AF65-F5344CB8AC3E}">
        <p14:creationId xmlns:p14="http://schemas.microsoft.com/office/powerpoint/2010/main" val="4961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058F-DF68-A8C6-3740-C3C7DA79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88B5F62D-3930-AAD7-5632-9CAAAA1DAA6C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AB6AB5-0AFB-346A-F46B-807FBAE2A49D}"/>
              </a:ext>
            </a:extLst>
          </p:cNvPr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DC6FDC-322C-8C05-C24B-3211CF8CAEC3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309F71-BF4A-EF66-0D59-5A975387E2CC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0A52FB-8AB1-EA21-9649-307384C658D3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A2F3BC1-F18F-843F-C9C2-DED5B1890120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>
            <a:extLst>
              <a:ext uri="{FF2B5EF4-FFF2-40B4-BE49-F238E27FC236}">
                <a16:creationId xmlns:a16="http://schemas.microsoft.com/office/drawing/2014/main" id="{EE849113-9CFC-AD0A-EACD-ABC22DDC0331}"/>
              </a:ext>
            </a:extLst>
          </p:cNvPr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Method 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350D918-F1CF-E777-8B80-1E701637113D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DB95C670-460C-78A7-A7FB-795E23173D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640CD9FC-F4FD-63D4-71C9-C11660FC02A3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C5467BE-6079-3E9E-C7F8-A6265DE34869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>
              <a:extLst>
                <a:ext uri="{FF2B5EF4-FFF2-40B4-BE49-F238E27FC236}">
                  <a16:creationId xmlns:a16="http://schemas.microsoft.com/office/drawing/2014/main" id="{D5C7E022-473A-35BC-DFD7-BA223308FC3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58D73E9-BFFF-CEDE-502A-18B5D41F305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067524A-A5D1-17C8-2B9F-575163531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4" y="791305"/>
            <a:ext cx="11055652" cy="55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102654</TotalTime>
  <Words>1815</Words>
  <Application>Microsoft Office PowerPoint</Application>
  <PresentationFormat>宽屏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-apple-system</vt:lpstr>
      <vt:lpstr>Söhne</vt:lpstr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Cambria Math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眺 谭</cp:lastModifiedBy>
  <cp:revision>1354</cp:revision>
  <dcterms:created xsi:type="dcterms:W3CDTF">2021-12-22T05:58:40Z</dcterms:created>
  <dcterms:modified xsi:type="dcterms:W3CDTF">2023-12-27T04:36:48Z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