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9"/>
  </p:notesMasterIdLst>
  <p:sldIdLst>
    <p:sldId id="3543" r:id="rId3"/>
    <p:sldId id="3615" r:id="rId4"/>
    <p:sldId id="3618" r:id="rId5"/>
    <p:sldId id="3629" r:id="rId6"/>
    <p:sldId id="3630" r:id="rId7"/>
    <p:sldId id="3628" r:id="rId8"/>
    <p:sldId id="3631" r:id="rId9"/>
    <p:sldId id="3623" r:id="rId10"/>
    <p:sldId id="3632" r:id="rId11"/>
    <p:sldId id="3624" r:id="rId12"/>
    <p:sldId id="3633" r:id="rId13"/>
    <p:sldId id="3634" r:id="rId14"/>
    <p:sldId id="3627" r:id="rId15"/>
    <p:sldId id="3609" r:id="rId16"/>
    <p:sldId id="3635" r:id="rId17"/>
    <p:sldId id="363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a:srgbClr val="07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6692D-6E5D-9A43-A0D7-401A79FE81CC}" v="3" dt="2023-04-11T16:33:07.148"/>
    <p1510:client id="{542D5FF1-FBC1-5442-9FBF-59B814E583B8}" v="242" dt="2023-04-11T11:50:08.00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9" autoAdjust="0"/>
    <p:restoredTop sz="87000"/>
  </p:normalViewPr>
  <p:slideViewPr>
    <p:cSldViewPr snapToGrid="0">
      <p:cViewPr varScale="1">
        <p:scale>
          <a:sx n="105" d="100"/>
          <a:sy n="105" d="100"/>
        </p:scale>
        <p:origin x="896" y="184"/>
      </p:cViewPr>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郭 志琦" userId="06693955c6ba213b" providerId="LiveId" clId="{3D96692D-6E5D-9A43-A0D7-401A79FE81CC}"/>
    <pc:docChg chg="undo custSel modSld">
      <pc:chgData name="郭 志琦" userId="06693955c6ba213b" providerId="LiveId" clId="{3D96692D-6E5D-9A43-A0D7-401A79FE81CC}" dt="2023-04-11T16:33:15.220" v="70" actId="1076"/>
      <pc:docMkLst>
        <pc:docMk/>
      </pc:docMkLst>
      <pc:sldChg chg="modSp mod">
        <pc:chgData name="郭 志琦" userId="06693955c6ba213b" providerId="LiveId" clId="{3D96692D-6E5D-9A43-A0D7-401A79FE81CC}" dt="2023-04-11T16:21:54.988" v="44" actId="20577"/>
        <pc:sldMkLst>
          <pc:docMk/>
          <pc:sldMk cId="0" sldId="3543"/>
        </pc:sldMkLst>
        <pc:spChg chg="mod">
          <ac:chgData name="郭 志琦" userId="06693955c6ba213b" providerId="LiveId" clId="{3D96692D-6E5D-9A43-A0D7-401A79FE81CC}" dt="2023-04-11T16:21:54.988" v="44" actId="20577"/>
          <ac:spMkLst>
            <pc:docMk/>
            <pc:sldMk cId="0" sldId="3543"/>
            <ac:spMk id="21" creationId="{7E68AB25-2BFC-A54A-BE99-D5759BC1D775}"/>
          </ac:spMkLst>
        </pc:spChg>
      </pc:sldChg>
      <pc:sldChg chg="addSp delSp modSp mod">
        <pc:chgData name="郭 志琦" userId="06693955c6ba213b" providerId="LiveId" clId="{3D96692D-6E5D-9A43-A0D7-401A79FE81CC}" dt="2023-04-11T16:33:15.220" v="70" actId="1076"/>
        <pc:sldMkLst>
          <pc:docMk/>
          <pc:sldMk cId="2251107273" sldId="3615"/>
        </pc:sldMkLst>
        <pc:spChg chg="add mod">
          <ac:chgData name="郭 志琦" userId="06693955c6ba213b" providerId="LiveId" clId="{3D96692D-6E5D-9A43-A0D7-401A79FE81CC}" dt="2023-04-11T16:31:59.907" v="54" actId="207"/>
          <ac:spMkLst>
            <pc:docMk/>
            <pc:sldMk cId="2251107273" sldId="3615"/>
            <ac:spMk id="2" creationId="{1C45490C-DEE5-8F4F-9CF1-021B757B79DD}"/>
          </ac:spMkLst>
        </pc:spChg>
        <pc:spChg chg="add mod">
          <ac:chgData name="郭 志琦" userId="06693955c6ba213b" providerId="LiveId" clId="{3D96692D-6E5D-9A43-A0D7-401A79FE81CC}" dt="2023-04-11T16:32:16.641" v="59" actId="1076"/>
          <ac:spMkLst>
            <pc:docMk/>
            <pc:sldMk cId="2251107273" sldId="3615"/>
            <ac:spMk id="3" creationId="{FB2B521F-0EF3-C548-A065-D50840DB8354}"/>
          </ac:spMkLst>
        </pc:spChg>
        <pc:spChg chg="add mod">
          <ac:chgData name="郭 志琦" userId="06693955c6ba213b" providerId="LiveId" clId="{3D96692D-6E5D-9A43-A0D7-401A79FE81CC}" dt="2023-04-11T16:33:04.463" v="65" actId="1076"/>
          <ac:spMkLst>
            <pc:docMk/>
            <pc:sldMk cId="2251107273" sldId="3615"/>
            <ac:spMk id="5" creationId="{CD9522E5-9F86-E74F-AC6F-91FC553869E4}"/>
          </ac:spMkLst>
        </pc:spChg>
        <pc:spChg chg="add mod">
          <ac:chgData name="郭 志琦" userId="06693955c6ba213b" providerId="LiveId" clId="{3D96692D-6E5D-9A43-A0D7-401A79FE81CC}" dt="2023-04-11T16:33:15.220" v="70" actId="1076"/>
          <ac:spMkLst>
            <pc:docMk/>
            <pc:sldMk cId="2251107273" sldId="3615"/>
            <ac:spMk id="6" creationId="{05BDE361-4EB7-6E43-8F46-F00F82D2581F}"/>
          </ac:spMkLst>
        </pc:spChg>
        <pc:spChg chg="add del">
          <ac:chgData name="郭 志琦" userId="06693955c6ba213b" providerId="LiveId" clId="{3D96692D-6E5D-9A43-A0D7-401A79FE81CC}" dt="2023-04-11T16:21:49.955" v="36" actId="478"/>
          <ac:spMkLst>
            <pc:docMk/>
            <pc:sldMk cId="2251107273" sldId="3615"/>
            <ac:spMk id="50" creationId="{EECC2C4C-6C39-C847-91B9-5D3523981CE7}"/>
          </ac:spMkLst>
        </pc:spChg>
        <pc:spChg chg="add del">
          <ac:chgData name="郭 志琦" userId="06693955c6ba213b" providerId="LiveId" clId="{3D96692D-6E5D-9A43-A0D7-401A79FE81CC}" dt="2023-04-11T16:21:47.362" v="29" actId="478"/>
          <ac:spMkLst>
            <pc:docMk/>
            <pc:sldMk cId="2251107273" sldId="3615"/>
            <ac:spMk id="94" creationId="{404F0AC5-4413-1F42-B6F4-96C5FE0F986C}"/>
          </ac:spMkLst>
        </pc:spChg>
        <pc:spChg chg="add del">
          <ac:chgData name="郭 志琦" userId="06693955c6ba213b" providerId="LiveId" clId="{3D96692D-6E5D-9A43-A0D7-401A79FE81CC}" dt="2023-04-11T16:21:49.637" v="35" actId="478"/>
          <ac:spMkLst>
            <pc:docMk/>
            <pc:sldMk cId="2251107273" sldId="3615"/>
            <ac:spMk id="96" creationId="{B6B83293-BD33-1E49-A625-ADF061EF9A81}"/>
          </ac:spMkLst>
        </pc:spChg>
        <pc:spChg chg="add del">
          <ac:chgData name="郭 志琦" userId="06693955c6ba213b" providerId="LiveId" clId="{3D96692D-6E5D-9A43-A0D7-401A79FE81CC}" dt="2023-04-11T16:21:47.362" v="29" actId="478"/>
          <ac:spMkLst>
            <pc:docMk/>
            <pc:sldMk cId="2251107273" sldId="3615"/>
            <ac:spMk id="104" creationId="{4855A8DC-9BF8-6F49-B3E4-D6D8A0F1CAD1}"/>
          </ac:spMkLst>
        </pc:spChg>
        <pc:spChg chg="add del">
          <ac:chgData name="郭 志琦" userId="06693955c6ba213b" providerId="LiveId" clId="{3D96692D-6E5D-9A43-A0D7-401A79FE81CC}" dt="2023-04-11T16:21:48.944" v="33" actId="478"/>
          <ac:spMkLst>
            <pc:docMk/>
            <pc:sldMk cId="2251107273" sldId="3615"/>
            <ac:spMk id="105" creationId="{25FD458B-1C08-7E45-8A21-69568838761F}"/>
          </ac:spMkLst>
        </pc:spChg>
        <pc:picChg chg="add del">
          <ac:chgData name="郭 志琦" userId="06693955c6ba213b" providerId="LiveId" clId="{3D96692D-6E5D-9A43-A0D7-401A79FE81CC}" dt="2023-04-11T16:21:49.283" v="34" actId="478"/>
          <ac:picMkLst>
            <pc:docMk/>
            <pc:sldMk cId="2251107273" sldId="3615"/>
            <ac:picMk id="4" creationId="{C9EA21C5-C849-DE44-901A-9A3B65842BD9}"/>
          </ac:picMkLst>
        </pc:picChg>
        <pc:picChg chg="add del">
          <ac:chgData name="郭 志琦" userId="06693955c6ba213b" providerId="LiveId" clId="{3D96692D-6E5D-9A43-A0D7-401A79FE81CC}" dt="2023-04-11T16:21:51.275" v="40" actId="478"/>
          <ac:picMkLst>
            <pc:docMk/>
            <pc:sldMk cId="2251107273" sldId="3615"/>
            <ac:picMk id="9" creationId="{449D5C58-8840-4047-A93C-E12AAD090203}"/>
          </ac:picMkLst>
        </pc:picChg>
        <pc:picChg chg="mod">
          <ac:chgData name="郭 志琦" userId="06693955c6ba213b" providerId="LiveId" clId="{3D96692D-6E5D-9A43-A0D7-401A79FE81CC}" dt="2023-04-11T16:21:50.634" v="38" actId="1076"/>
          <ac:picMkLst>
            <pc:docMk/>
            <pc:sldMk cId="2251107273" sldId="3615"/>
            <ac:picMk id="23" creationId="{244CCF62-7245-A64F-B727-3E0A4E8017D4}"/>
          </ac:picMkLst>
        </pc:picChg>
        <pc:picChg chg="add del">
          <ac:chgData name="郭 志琦" userId="06693955c6ba213b" providerId="LiveId" clId="{3D96692D-6E5D-9A43-A0D7-401A79FE81CC}" dt="2023-04-11T16:21:51.642" v="41" actId="478"/>
          <ac:picMkLst>
            <pc:docMk/>
            <pc:sldMk cId="2251107273" sldId="3615"/>
            <ac:picMk id="24" creationId="{AB1CFB33-B255-AF47-B208-FCDDF9D9DE29}"/>
          </ac:picMkLst>
        </pc:picChg>
        <pc:picChg chg="add del">
          <ac:chgData name="郭 志琦" userId="06693955c6ba213b" providerId="LiveId" clId="{3D96692D-6E5D-9A43-A0D7-401A79FE81CC}" dt="2023-04-11T16:21:50.961" v="39" actId="478"/>
          <ac:picMkLst>
            <pc:docMk/>
            <pc:sldMk cId="2251107273" sldId="3615"/>
            <ac:picMk id="42" creationId="{B7BA7DD5-5E19-3E4F-94F4-7315F909B8B1}"/>
          </ac:picMkLst>
        </pc:picChg>
        <pc:picChg chg="add del">
          <ac:chgData name="郭 志琦" userId="06693955c6ba213b" providerId="LiveId" clId="{3D96692D-6E5D-9A43-A0D7-401A79FE81CC}" dt="2023-04-11T16:21:50.280" v="37" actId="478"/>
          <ac:picMkLst>
            <pc:docMk/>
            <pc:sldMk cId="2251107273" sldId="3615"/>
            <ac:picMk id="52" creationId="{D1E30FCF-C539-B541-8ABA-05DEF2D2EE48}"/>
          </ac:picMkLst>
        </pc:picChg>
        <pc:cxnChg chg="add del mod">
          <ac:chgData name="郭 志琦" userId="06693955c6ba213b" providerId="LiveId" clId="{3D96692D-6E5D-9A43-A0D7-401A79FE81CC}" dt="2023-04-11T16:21:48.574" v="32" actId="478"/>
          <ac:cxnSpMkLst>
            <pc:docMk/>
            <pc:sldMk cId="2251107273" sldId="3615"/>
            <ac:cxnSpMk id="28" creationId="{F40A295E-7606-754F-B905-28888C33A185}"/>
          </ac:cxnSpMkLst>
        </pc:cxnChg>
        <pc:cxnChg chg="add del mod">
          <ac:chgData name="郭 志琦" userId="06693955c6ba213b" providerId="LiveId" clId="{3D96692D-6E5D-9A43-A0D7-401A79FE81CC}" dt="2023-04-11T16:21:49.637" v="35" actId="478"/>
          <ac:cxnSpMkLst>
            <pc:docMk/>
            <pc:sldMk cId="2251107273" sldId="3615"/>
            <ac:cxnSpMk id="29" creationId="{4CBCE99E-938B-AC46-BC5C-F30A8CB4BD56}"/>
          </ac:cxnSpMkLst>
        </pc:cxnChg>
        <pc:cxnChg chg="add del mod">
          <ac:chgData name="郭 志琦" userId="06693955c6ba213b" providerId="LiveId" clId="{3D96692D-6E5D-9A43-A0D7-401A79FE81CC}" dt="2023-04-11T16:21:48.944" v="33" actId="478"/>
          <ac:cxnSpMkLst>
            <pc:docMk/>
            <pc:sldMk cId="2251107273" sldId="3615"/>
            <ac:cxnSpMk id="31" creationId="{2B41723F-6A8B-EF44-A62D-70FF4DBDD3A4}"/>
          </ac:cxnSpMkLst>
        </pc:cxnChg>
        <pc:cxnChg chg="mod">
          <ac:chgData name="郭 志琦" userId="06693955c6ba213b" providerId="LiveId" clId="{3D96692D-6E5D-9A43-A0D7-401A79FE81CC}" dt="2023-04-11T16:21:47.362" v="29" actId="478"/>
          <ac:cxnSpMkLst>
            <pc:docMk/>
            <pc:sldMk cId="2251107273" sldId="3615"/>
            <ac:cxnSpMk id="109" creationId="{85F55E31-354C-A34B-95C4-C23CF0BB80CA}"/>
          </ac:cxnSpMkLst>
        </pc:cxnChg>
      </pc:sldChg>
    </pc:docChg>
  </pc:docChgLst>
  <pc:docChgLst>
    <pc:chgData name="郭 志琦" userId="06693955c6ba213b" providerId="LiveId" clId="{542D5FF1-FBC1-5442-9FBF-59B814E583B8}"/>
    <pc:docChg chg="undo custSel addSld delSld modSld">
      <pc:chgData name="郭 志琦" userId="06693955c6ba213b" providerId="LiveId" clId="{542D5FF1-FBC1-5442-9FBF-59B814E583B8}" dt="2023-04-11T11:49:53.779" v="497"/>
      <pc:docMkLst>
        <pc:docMk/>
      </pc:docMkLst>
      <pc:sldChg chg="modSp mod">
        <pc:chgData name="郭 志琦" userId="06693955c6ba213b" providerId="LiveId" clId="{542D5FF1-FBC1-5442-9FBF-59B814E583B8}" dt="2023-04-11T02:49:26.015" v="230" actId="20577"/>
        <pc:sldMkLst>
          <pc:docMk/>
          <pc:sldMk cId="1474772005" sldId="3607"/>
        </pc:sldMkLst>
        <pc:spChg chg="mod">
          <ac:chgData name="郭 志琦" userId="06693955c6ba213b" providerId="LiveId" clId="{542D5FF1-FBC1-5442-9FBF-59B814E583B8}" dt="2023-04-11T01:32:31.450" v="129"/>
          <ac:spMkLst>
            <pc:docMk/>
            <pc:sldMk cId="1474772005" sldId="3607"/>
            <ac:spMk id="2" creationId="{7788E31C-113F-2340-BC7C-59ADAC5D2EBF}"/>
          </ac:spMkLst>
        </pc:spChg>
        <pc:spChg chg="mod">
          <ac:chgData name="郭 志琦" userId="06693955c6ba213b" providerId="LiveId" clId="{542D5FF1-FBC1-5442-9FBF-59B814E583B8}" dt="2023-04-11T02:49:26.015" v="230" actId="20577"/>
          <ac:spMkLst>
            <pc:docMk/>
            <pc:sldMk cId="1474772005" sldId="3607"/>
            <ac:spMk id="3" creationId="{41552506-9648-5E40-A918-50ECA630663E}"/>
          </ac:spMkLst>
        </pc:spChg>
      </pc:sldChg>
      <pc:sldChg chg="modSp mod">
        <pc:chgData name="郭 志琦" userId="06693955c6ba213b" providerId="LiveId" clId="{542D5FF1-FBC1-5442-9FBF-59B814E583B8}" dt="2023-04-11T11:48:46.044" v="470" actId="20577"/>
        <pc:sldMkLst>
          <pc:docMk/>
          <pc:sldMk cId="3647715771" sldId="3608"/>
        </pc:sldMkLst>
        <pc:spChg chg="mod">
          <ac:chgData name="郭 志琦" userId="06693955c6ba213b" providerId="LiveId" clId="{542D5FF1-FBC1-5442-9FBF-59B814E583B8}" dt="2023-04-11T11:48:46.044" v="470" actId="20577"/>
          <ac:spMkLst>
            <pc:docMk/>
            <pc:sldMk cId="3647715771" sldId="3608"/>
            <ac:spMk id="3" creationId="{00CD0038-B7DE-2A4A-86BC-41FE9300C181}"/>
          </ac:spMkLst>
        </pc:spChg>
      </pc:sldChg>
      <pc:sldChg chg="modSp mod">
        <pc:chgData name="郭 志琦" userId="06693955c6ba213b" providerId="LiveId" clId="{542D5FF1-FBC1-5442-9FBF-59B814E583B8}" dt="2023-04-11T01:59:46.525" v="211" actId="58"/>
        <pc:sldMkLst>
          <pc:docMk/>
          <pc:sldMk cId="1104027283" sldId="3609"/>
        </pc:sldMkLst>
        <pc:spChg chg="mod">
          <ac:chgData name="郭 志琦" userId="06693955c6ba213b" providerId="LiveId" clId="{542D5FF1-FBC1-5442-9FBF-59B814E583B8}" dt="2023-04-11T01:59:46.525" v="211" actId="58"/>
          <ac:spMkLst>
            <pc:docMk/>
            <pc:sldMk cId="1104027283" sldId="3609"/>
            <ac:spMk id="2" creationId="{24C6696A-6666-D043-AF9C-F449DDB6C6EE}"/>
          </ac:spMkLst>
        </pc:spChg>
        <pc:spChg chg="mod">
          <ac:chgData name="郭 志琦" userId="06693955c6ba213b" providerId="LiveId" clId="{542D5FF1-FBC1-5442-9FBF-59B814E583B8}" dt="2023-04-11T01:59:25.487" v="205" actId="14100"/>
          <ac:spMkLst>
            <pc:docMk/>
            <pc:sldMk cId="1104027283" sldId="3609"/>
            <ac:spMk id="17" creationId="{DFA146AB-3CBD-2149-8603-FDCE67D88FC1}"/>
          </ac:spMkLst>
        </pc:spChg>
      </pc:sldChg>
      <pc:sldChg chg="modSp mod modNotesTx">
        <pc:chgData name="郭 志琦" userId="06693955c6ba213b" providerId="LiveId" clId="{542D5FF1-FBC1-5442-9FBF-59B814E583B8}" dt="2023-04-11T11:49:53.779" v="497"/>
        <pc:sldMkLst>
          <pc:docMk/>
          <pc:sldMk cId="800167721" sldId="3610"/>
        </pc:sldMkLst>
        <pc:spChg chg="mod">
          <ac:chgData name="郭 志琦" userId="06693955c6ba213b" providerId="LiveId" clId="{542D5FF1-FBC1-5442-9FBF-59B814E583B8}" dt="2023-04-11T11:48:13.969" v="460" actId="20577"/>
          <ac:spMkLst>
            <pc:docMk/>
            <pc:sldMk cId="800167721" sldId="3610"/>
            <ac:spMk id="3" creationId="{125DCBC5-7791-C344-A943-F3861FF19CD5}"/>
          </ac:spMkLst>
        </pc:spChg>
        <pc:spChg chg="mod">
          <ac:chgData name="郭 志琦" userId="06693955c6ba213b" providerId="LiveId" clId="{542D5FF1-FBC1-5442-9FBF-59B814E583B8}" dt="2023-04-11T11:48:17.683" v="461" actId="20577"/>
          <ac:spMkLst>
            <pc:docMk/>
            <pc:sldMk cId="800167721" sldId="3610"/>
            <ac:spMk id="4" creationId="{9ABBDEFF-018E-6A41-9458-3ACC3107D1F0}"/>
          </ac:spMkLst>
        </pc:spChg>
      </pc:sldChg>
      <pc:sldChg chg="del">
        <pc:chgData name="郭 志琦" userId="06693955c6ba213b" providerId="LiveId" clId="{542D5FF1-FBC1-5442-9FBF-59B814E583B8}" dt="2023-04-07T05:59:57.353" v="1" actId="2696"/>
        <pc:sldMkLst>
          <pc:docMk/>
          <pc:sldMk cId="2457137804" sldId="3611"/>
        </pc:sldMkLst>
      </pc:sldChg>
      <pc:sldChg chg="del">
        <pc:chgData name="郭 志琦" userId="06693955c6ba213b" providerId="LiveId" clId="{542D5FF1-FBC1-5442-9FBF-59B814E583B8}" dt="2023-04-07T05:59:56.512" v="0" actId="2696"/>
        <pc:sldMkLst>
          <pc:docMk/>
          <pc:sldMk cId="1102041003" sldId="3612"/>
        </pc:sldMkLst>
      </pc:sldChg>
      <pc:sldChg chg="modSp">
        <pc:chgData name="郭 志琦" userId="06693955c6ba213b" providerId="LiveId" clId="{542D5FF1-FBC1-5442-9FBF-59B814E583B8}" dt="2023-04-10T06:44:13.701" v="41" actId="20577"/>
        <pc:sldMkLst>
          <pc:docMk/>
          <pc:sldMk cId="1737263693" sldId="3613"/>
        </pc:sldMkLst>
        <pc:spChg chg="mod">
          <ac:chgData name="郭 志琦" userId="06693955c6ba213b" providerId="LiveId" clId="{542D5FF1-FBC1-5442-9FBF-59B814E583B8}" dt="2023-04-10T06:44:13.701" v="41" actId="20577"/>
          <ac:spMkLst>
            <pc:docMk/>
            <pc:sldMk cId="1737263693" sldId="3613"/>
            <ac:spMk id="2" creationId="{7788E31C-113F-2340-BC7C-59ADAC5D2EBF}"/>
          </ac:spMkLst>
        </pc:spChg>
      </pc:sldChg>
      <pc:sldChg chg="addSp delSp modSp add mod">
        <pc:chgData name="郭 志琦" userId="06693955c6ba213b" providerId="LiveId" clId="{542D5FF1-FBC1-5442-9FBF-59B814E583B8}" dt="2023-04-11T08:42:24.181" v="439" actId="692"/>
        <pc:sldMkLst>
          <pc:docMk/>
          <pc:sldMk cId="2251107273" sldId="3615"/>
        </pc:sldMkLst>
        <pc:spChg chg="del">
          <ac:chgData name="郭 志琦" userId="06693955c6ba213b" providerId="LiveId" clId="{542D5FF1-FBC1-5442-9FBF-59B814E583B8}" dt="2023-04-07T06:00:11.763" v="3" actId="478"/>
          <ac:spMkLst>
            <pc:docMk/>
            <pc:sldMk cId="2251107273" sldId="3615"/>
            <ac:spMk id="2" creationId="{7788E31C-113F-2340-BC7C-59ADAC5D2EBF}"/>
          </ac:spMkLst>
        </pc:spChg>
        <pc:spChg chg="add del mod">
          <ac:chgData name="郭 志琦" userId="06693955c6ba213b" providerId="LiveId" clId="{542D5FF1-FBC1-5442-9FBF-59B814E583B8}" dt="2023-04-11T06:04:54.860" v="425" actId="478"/>
          <ac:spMkLst>
            <pc:docMk/>
            <pc:sldMk cId="2251107273" sldId="3615"/>
            <ac:spMk id="49" creationId="{E49365BA-BBEB-124D-BDE4-429DEB65B5AD}"/>
          </ac:spMkLst>
        </pc:spChg>
        <pc:spChg chg="add del mod">
          <ac:chgData name="郭 志琦" userId="06693955c6ba213b" providerId="LiveId" clId="{542D5FF1-FBC1-5442-9FBF-59B814E583B8}" dt="2023-04-11T06:00:49.601" v="402" actId="478"/>
          <ac:spMkLst>
            <pc:docMk/>
            <pc:sldMk cId="2251107273" sldId="3615"/>
            <ac:spMk id="55" creationId="{F5FE9C6A-62DA-1F45-98B2-D31FA3AD5A91}"/>
          </ac:spMkLst>
        </pc:spChg>
        <pc:spChg chg="add del mod">
          <ac:chgData name="郭 志琦" userId="06693955c6ba213b" providerId="LiveId" clId="{542D5FF1-FBC1-5442-9FBF-59B814E583B8}" dt="2023-04-11T06:01:05.650" v="405" actId="478"/>
          <ac:spMkLst>
            <pc:docMk/>
            <pc:sldMk cId="2251107273" sldId="3615"/>
            <ac:spMk id="61" creationId="{425B5185-6E32-B945-91F7-805FE301A8AE}"/>
          </ac:spMkLst>
        </pc:spChg>
        <pc:spChg chg="add mod">
          <ac:chgData name="郭 志琦" userId="06693955c6ba213b" providerId="LiveId" clId="{542D5FF1-FBC1-5442-9FBF-59B814E583B8}" dt="2023-04-11T08:42:24.181" v="439" actId="692"/>
          <ac:spMkLst>
            <pc:docMk/>
            <pc:sldMk cId="2251107273" sldId="3615"/>
            <ac:spMk id="62" creationId="{554CE1FE-3ACA-8E4F-A3D3-FA7D1D137CC6}"/>
          </ac:spMkLst>
        </pc:spChg>
        <pc:spChg chg="add mod">
          <ac:chgData name="郭 志琦" userId="06693955c6ba213b" providerId="LiveId" clId="{542D5FF1-FBC1-5442-9FBF-59B814E583B8}" dt="2023-04-11T06:05:50.992" v="431" actId="166"/>
          <ac:spMkLst>
            <pc:docMk/>
            <pc:sldMk cId="2251107273" sldId="3615"/>
            <ac:spMk id="100" creationId="{46FC6F01-2716-3A42-BBC7-48802DA5B230}"/>
          </ac:spMkLst>
        </pc:spChg>
        <pc:spChg chg="add mod">
          <ac:chgData name="郭 志琦" userId="06693955c6ba213b" providerId="LiveId" clId="{542D5FF1-FBC1-5442-9FBF-59B814E583B8}" dt="2023-04-11T06:05:50.992" v="431" actId="166"/>
          <ac:spMkLst>
            <pc:docMk/>
            <pc:sldMk cId="2251107273" sldId="3615"/>
            <ac:spMk id="101" creationId="{B1DB4473-B79C-0549-A254-36A3DAB0E546}"/>
          </ac:spMkLst>
        </pc:spChg>
        <pc:spChg chg="add del mod">
          <ac:chgData name="郭 志琦" userId="06693955c6ba213b" providerId="LiveId" clId="{542D5FF1-FBC1-5442-9FBF-59B814E583B8}" dt="2023-04-11T05:57:52.068" v="372" actId="478"/>
          <ac:spMkLst>
            <pc:docMk/>
            <pc:sldMk cId="2251107273" sldId="3615"/>
            <ac:spMk id="102" creationId="{A65D905E-6BBD-6446-8882-441759CE8795}"/>
          </ac:spMkLst>
        </pc:spChg>
        <pc:spChg chg="add del mod">
          <ac:chgData name="郭 志琦" userId="06693955c6ba213b" providerId="LiveId" clId="{542D5FF1-FBC1-5442-9FBF-59B814E583B8}" dt="2023-04-11T06:04:54.860" v="425" actId="478"/>
          <ac:spMkLst>
            <pc:docMk/>
            <pc:sldMk cId="2251107273" sldId="3615"/>
            <ac:spMk id="103" creationId="{2AF78C7C-606A-D741-B38A-B367DB5B0F21}"/>
          </ac:spMkLst>
        </pc:spChg>
        <pc:spChg chg="add del mod">
          <ac:chgData name="郭 志琦" userId="06693955c6ba213b" providerId="LiveId" clId="{542D5FF1-FBC1-5442-9FBF-59B814E583B8}" dt="2023-04-11T06:00:08.673" v="393" actId="478"/>
          <ac:spMkLst>
            <pc:docMk/>
            <pc:sldMk cId="2251107273" sldId="3615"/>
            <ac:spMk id="107" creationId="{64F881E5-E921-204F-B3D7-103DF469E2B3}"/>
          </ac:spMkLst>
        </pc:spChg>
        <pc:spChg chg="add del mod">
          <ac:chgData name="郭 志琦" userId="06693955c6ba213b" providerId="LiveId" clId="{542D5FF1-FBC1-5442-9FBF-59B814E583B8}" dt="2023-04-11T06:04:54.860" v="425" actId="478"/>
          <ac:spMkLst>
            <pc:docMk/>
            <pc:sldMk cId="2251107273" sldId="3615"/>
            <ac:spMk id="110" creationId="{AC5B6D0F-36A5-0842-92DC-27F4358559C8}"/>
          </ac:spMkLst>
        </pc:spChg>
        <pc:spChg chg="add del mod">
          <ac:chgData name="郭 志琦" userId="06693955c6ba213b" providerId="LiveId" clId="{542D5FF1-FBC1-5442-9FBF-59B814E583B8}" dt="2023-04-11T06:04:54.860" v="425" actId="478"/>
          <ac:spMkLst>
            <pc:docMk/>
            <pc:sldMk cId="2251107273" sldId="3615"/>
            <ac:spMk id="111" creationId="{AA02751E-7385-AA44-9F49-41207C4254CA}"/>
          </ac:spMkLst>
        </pc:spChg>
        <pc:graphicFrameChg chg="add mod">
          <ac:chgData name="郭 志琦" userId="06693955c6ba213b" providerId="LiveId" clId="{542D5FF1-FBC1-5442-9FBF-59B814E583B8}" dt="2023-04-11T06:05:39.819" v="430" actId="1076"/>
          <ac:graphicFrameMkLst>
            <pc:docMk/>
            <pc:sldMk cId="2251107273" sldId="3615"/>
            <ac:graphicFrameMk id="64" creationId="{7213B730-47C2-E14F-8D6A-96112E025384}"/>
          </ac:graphicFrameMkLst>
        </pc:graphicFrameChg>
        <pc:picChg chg="add mod">
          <ac:chgData name="郭 志琦" userId="06693955c6ba213b" providerId="LiveId" clId="{542D5FF1-FBC1-5442-9FBF-59B814E583B8}" dt="2023-04-11T06:05:50.992" v="431" actId="166"/>
          <ac:picMkLst>
            <pc:docMk/>
            <pc:sldMk cId="2251107273" sldId="3615"/>
            <ac:picMk id="70" creationId="{F270E07F-9AD9-B34C-8616-C4F5CFB43F0F}"/>
          </ac:picMkLst>
        </pc:picChg>
        <pc:picChg chg="add mod">
          <ac:chgData name="郭 志琦" userId="06693955c6ba213b" providerId="LiveId" clId="{542D5FF1-FBC1-5442-9FBF-59B814E583B8}" dt="2023-04-11T06:05:50.992" v="431" actId="166"/>
          <ac:picMkLst>
            <pc:docMk/>
            <pc:sldMk cId="2251107273" sldId="3615"/>
            <ac:picMk id="71" creationId="{BE202E2A-3B56-AE40-9D4D-4123C949C6AA}"/>
          </ac:picMkLst>
        </pc:picChg>
        <pc:cxnChg chg="add del mod">
          <ac:chgData name="郭 志琦" userId="06693955c6ba213b" providerId="LiveId" clId="{542D5FF1-FBC1-5442-9FBF-59B814E583B8}" dt="2023-04-11T06:05:05.345" v="427" actId="478"/>
          <ac:cxnSpMkLst>
            <pc:docMk/>
            <pc:sldMk cId="2251107273" sldId="3615"/>
            <ac:cxnSpMk id="39" creationId="{9378607E-AAAD-E449-8B48-3D8245D49AA9}"/>
          </ac:cxnSpMkLst>
        </pc:cxnChg>
        <pc:cxnChg chg="add mod">
          <ac:chgData name="郭 志琦" userId="06693955c6ba213b" providerId="LiveId" clId="{542D5FF1-FBC1-5442-9FBF-59B814E583B8}" dt="2023-04-11T06:05:50.992" v="431" actId="166"/>
          <ac:cxnSpMkLst>
            <pc:docMk/>
            <pc:sldMk cId="2251107273" sldId="3615"/>
            <ac:cxnSpMk id="72" creationId="{15ED5E6C-FABB-C940-9069-FCCD5019AFB5}"/>
          </ac:cxnSpMkLst>
        </pc:cxnChg>
        <pc:cxnChg chg="add del mod">
          <ac:chgData name="郭 志琦" userId="06693955c6ba213b" providerId="LiveId" clId="{542D5FF1-FBC1-5442-9FBF-59B814E583B8}" dt="2023-04-11T05:55:15.204" v="261" actId="478"/>
          <ac:cxnSpMkLst>
            <pc:docMk/>
            <pc:sldMk cId="2251107273" sldId="3615"/>
            <ac:cxnSpMk id="76" creationId="{C1D5E2F0-876B-2C49-89D9-D23B44721E2B}"/>
          </ac:cxnSpMkLst>
        </pc:cxnChg>
        <pc:cxnChg chg="add del mod">
          <ac:chgData name="郭 志琦" userId="06693955c6ba213b" providerId="LiveId" clId="{542D5FF1-FBC1-5442-9FBF-59B814E583B8}" dt="2023-04-11T06:05:06.635" v="428" actId="478"/>
          <ac:cxnSpMkLst>
            <pc:docMk/>
            <pc:sldMk cId="2251107273" sldId="3615"/>
            <ac:cxnSpMk id="93" creationId="{CBA270EA-A3AC-2B43-9931-9FA994BB29AC}"/>
          </ac:cxnSpMkLst>
        </pc:cxnChg>
      </pc:sldChg>
      <pc:sldChg chg="addSp modSp new del mod">
        <pc:chgData name="郭 志琦" userId="06693955c6ba213b" providerId="LiveId" clId="{542D5FF1-FBC1-5442-9FBF-59B814E583B8}" dt="2023-04-10T13:35:24.838" v="94" actId="2696"/>
        <pc:sldMkLst>
          <pc:docMk/>
          <pc:sldMk cId="3052691797" sldId="3616"/>
        </pc:sldMkLst>
        <pc:spChg chg="add mod">
          <ac:chgData name="郭 志琦" userId="06693955c6ba213b" providerId="LiveId" clId="{542D5FF1-FBC1-5442-9FBF-59B814E583B8}" dt="2023-04-10T13:22:04.520" v="93" actId="208"/>
          <ac:spMkLst>
            <pc:docMk/>
            <pc:sldMk cId="3052691797" sldId="3616"/>
            <ac:spMk id="2" creationId="{D76DF4A2-4838-BA48-94D0-3250BD034D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t>2023/12/27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扰动区域（</a:t>
            </a:r>
            <a:r>
              <a:rPr lang="en-US" altLang="zh-CN" b="0" i="0" dirty="0">
                <a:effectLst/>
                <a:latin typeface="-apple-system"/>
              </a:rPr>
              <a:t>[11</a:t>
            </a:r>
            <a:r>
              <a:rPr lang="zh-CN" altLang="en-US" b="0" i="0" dirty="0">
                <a:effectLst/>
                <a:latin typeface="-apple-system"/>
              </a:rPr>
              <a:t>，</a:t>
            </a:r>
            <a:r>
              <a:rPr lang="en-US" altLang="zh-CN" b="0" i="0" dirty="0">
                <a:effectLst/>
                <a:latin typeface="-apple-system"/>
              </a:rPr>
              <a:t>12]</a:t>
            </a:r>
            <a:r>
              <a:rPr lang="zh-CN" altLang="en-US" b="0" i="0" dirty="0">
                <a:effectLst/>
                <a:latin typeface="-apple-system"/>
              </a:rPr>
              <a:t>或</a:t>
            </a:r>
            <a:r>
              <a:rPr lang="en-US" altLang="zh-CN" b="0" i="0" dirty="0">
                <a:effectLst/>
                <a:latin typeface="-apple-system"/>
              </a:rPr>
              <a:t>{</a:t>
            </a:r>
            <a:r>
              <a:rPr lang="en" altLang="zh-CN" b="0" i="0" dirty="0">
                <a:effectLst/>
                <a:latin typeface="-apple-system"/>
              </a:rPr>
              <a:t>R</a:t>
            </a:r>
            <a:r>
              <a:rPr lang="zh-CN" altLang="en" b="0" i="0" dirty="0">
                <a:effectLst/>
                <a:latin typeface="-apple-system"/>
              </a:rPr>
              <a:t>，</a:t>
            </a:r>
            <a:r>
              <a:rPr lang="en" altLang="zh-CN" b="0" i="0" dirty="0">
                <a:effectLst/>
                <a:latin typeface="-apple-system"/>
              </a:rPr>
              <a:t>[</a:t>
            </a:r>
            <a:r>
              <a:rPr lang="el-GR" altLang="zh-CN" b="0" i="0" dirty="0">
                <a:effectLst/>
                <a:latin typeface="-apple-system"/>
              </a:rPr>
              <a:t>θ1</a:t>
            </a:r>
            <a:r>
              <a:rPr lang="zh-CN" altLang="el-GR" b="0" i="0" dirty="0">
                <a:effectLst/>
                <a:latin typeface="-apple-system"/>
              </a:rPr>
              <a:t>，</a:t>
            </a:r>
            <a:r>
              <a:rPr lang="el-GR" altLang="zh-CN" b="0" i="0" dirty="0">
                <a:effectLst/>
                <a:latin typeface="-apple-system"/>
              </a:rPr>
              <a:t>θ2]}</a:t>
            </a:r>
            <a:r>
              <a:rPr lang="zh-CN" altLang="el-GR" b="0" i="0" dirty="0">
                <a:effectLst/>
                <a:latin typeface="-apple-system"/>
              </a:rPr>
              <a:t>）</a:t>
            </a:r>
            <a:r>
              <a:rPr lang="zh-CN" altLang="en-US" b="0" i="0" dirty="0">
                <a:effectLst/>
                <a:latin typeface="-apple-system"/>
              </a:rPr>
              <a:t>与用户的隐私要求有关。因此，在给定隐私因子和</a:t>
            </a:r>
            <a:r>
              <a:rPr lang="en" altLang="zh-CN" b="0" i="0" dirty="0">
                <a:effectLst/>
                <a:latin typeface="-apple-system"/>
              </a:rPr>
              <a:t>MEC</a:t>
            </a:r>
            <a:r>
              <a:rPr lang="zh-CN" altLang="en-US" b="0" i="0" dirty="0">
                <a:effectLst/>
                <a:latin typeface="-apple-system"/>
              </a:rPr>
              <a:t>服务器位置的情况下，如何自适应地确定位置扰动机制的扰动区域，使基于扰动位置的卸载策略效用最大化是关键问题。</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其中</a:t>
            </a:r>
            <a:r>
              <a:rPr lang="en" altLang="zh-CN" b="0" i="0" dirty="0">
                <a:effectLst/>
                <a:latin typeface="-apple-system"/>
              </a:rPr>
              <a:t>C − </a:t>
            </a:r>
            <a:r>
              <a:rPr lang="en" altLang="zh-CN" b="0" i="0" dirty="0" err="1">
                <a:effectLst/>
                <a:latin typeface="-apple-system"/>
              </a:rPr>
              <a:t>Creal</a:t>
            </a:r>
            <a:r>
              <a:rPr lang="zh-CN" altLang="en-US" b="0" i="0" dirty="0">
                <a:effectLst/>
                <a:latin typeface="-apple-system"/>
              </a:rPr>
              <a:t>表示根据真实距离和假距离的卸载策略的预期计算成本之间的差异。</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基于真实的位置的计算成本和从扰动位置生成的卸载策略</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b="0" i="0" dirty="0">
                <a:effectLst/>
                <a:latin typeface="-apple-system"/>
              </a:rPr>
              <a:t>PL</a:t>
            </a:r>
            <a:r>
              <a:rPr lang="zh-CN" altLang="en-US" b="0" i="0" dirty="0">
                <a:effectLst/>
                <a:latin typeface="-apple-system"/>
              </a:rPr>
              <a:t>越大，隐私泄露的程度越高</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716108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074746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354351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移动的用户只能将任务卸载到一台服务器或本地处理，因此可以使用遍历方法来寻找最优的卸载策略。</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因为染色体的结构可以很好地代表卸载策略，其中包括多个任务和服务器之间的关系。为了更好地说明基于</a:t>
            </a:r>
            <a:r>
              <a:rPr lang="en" altLang="zh-CN" b="0" i="0" dirty="0">
                <a:effectLst/>
                <a:latin typeface="-apple-system"/>
              </a:rPr>
              <a:t>GA</a:t>
            </a:r>
            <a:r>
              <a:rPr lang="zh-CN" altLang="en-US" b="0" i="0" dirty="0">
                <a:effectLst/>
                <a:latin typeface="-apple-system"/>
              </a:rPr>
              <a:t>的卸载策略生成，我们在图</a:t>
            </a:r>
            <a:r>
              <a:rPr lang="en-US" altLang="zh-CN" b="0" i="0" dirty="0">
                <a:effectLst/>
                <a:latin typeface="-apple-system"/>
              </a:rPr>
              <a:t>5</a:t>
            </a:r>
            <a:r>
              <a:rPr lang="zh-CN" altLang="en-US" b="0" i="0" dirty="0">
                <a:effectLst/>
                <a:latin typeface="-apple-system"/>
              </a:rPr>
              <a:t>中给予了一个示例，其中染色体</a:t>
            </a:r>
            <a:r>
              <a:rPr lang="en" altLang="zh-CN" b="0" i="0" dirty="0">
                <a:effectLst/>
                <a:latin typeface="-apple-system"/>
              </a:rPr>
              <a:t>Gi</a:t>
            </a:r>
            <a:r>
              <a:rPr lang="zh-CN" altLang="en-US" b="0" i="0" dirty="0">
                <a:effectLst/>
                <a:latin typeface="-apple-system"/>
              </a:rPr>
              <a:t>表示可能的卸载策略，每个元素表示子任务和服务器的关联</a:t>
            </a:r>
            <a:r>
              <a:rPr lang="en-US" altLang="zh-CN" b="0" i="0" dirty="0">
                <a:effectLst/>
                <a:latin typeface="-apple-system"/>
              </a:rPr>
              <a:t>[50]</a:t>
            </a:r>
            <a:r>
              <a:rPr lang="zh-CN" altLang="en-US" b="0" i="0" dirty="0">
                <a:effectLst/>
                <a:latin typeface="-apple-system"/>
              </a:rPr>
              <a:t>。例如，</a:t>
            </a:r>
            <a:r>
              <a:rPr lang="en" altLang="zh-CN" b="0" i="0" dirty="0">
                <a:effectLst/>
                <a:latin typeface="-apple-system"/>
              </a:rPr>
              <a:t>Gi = [4</a:t>
            </a:r>
            <a:r>
              <a:rPr lang="zh-CN" altLang="en" b="0" i="0" dirty="0">
                <a:effectLst/>
                <a:latin typeface="-apple-system"/>
              </a:rPr>
              <a:t>，</a:t>
            </a:r>
            <a:r>
              <a:rPr lang="en" altLang="zh-CN" b="0" i="0" dirty="0">
                <a:effectLst/>
                <a:latin typeface="-apple-system"/>
              </a:rPr>
              <a:t>3</a:t>
            </a:r>
            <a:r>
              <a:rPr lang="zh-CN" altLang="en" b="0" i="0" dirty="0">
                <a:effectLst/>
                <a:latin typeface="-apple-system"/>
              </a:rPr>
              <a:t>，</a:t>
            </a:r>
            <a:r>
              <a:rPr lang="en" altLang="zh-CN" b="0" i="0" dirty="0">
                <a:effectLst/>
                <a:latin typeface="-apple-system"/>
              </a:rPr>
              <a:t>0</a:t>
            </a:r>
            <a:r>
              <a:rPr lang="zh-CN" altLang="en" b="0" i="0" dirty="0">
                <a:effectLst/>
                <a:latin typeface="-apple-system"/>
              </a:rPr>
              <a:t>，</a:t>
            </a:r>
            <a:r>
              <a:rPr lang="en" altLang="zh-CN" b="0" i="0" dirty="0">
                <a:effectLst/>
                <a:latin typeface="-apple-system"/>
              </a:rPr>
              <a:t>2</a:t>
            </a:r>
            <a:r>
              <a:rPr lang="zh-CN" altLang="en" b="0" i="0" dirty="0">
                <a:effectLst/>
                <a:latin typeface="-apple-system"/>
              </a:rPr>
              <a:t>，</a:t>
            </a:r>
            <a:r>
              <a:rPr lang="en" altLang="zh-CN" b="0" i="0" dirty="0">
                <a:effectLst/>
                <a:latin typeface="-apple-system"/>
              </a:rPr>
              <a:t>5]</a:t>
            </a:r>
            <a:r>
              <a:rPr lang="zh-CN" altLang="en-US" b="0" i="0" dirty="0">
                <a:effectLst/>
                <a:latin typeface="-apple-system"/>
              </a:rPr>
              <a:t>表示任务</a:t>
            </a:r>
            <a:r>
              <a:rPr lang="en" altLang="zh-CN" b="0" i="0" dirty="0">
                <a:effectLst/>
                <a:latin typeface="-apple-system"/>
              </a:rPr>
              <a:t>t1</a:t>
            </a:r>
            <a:r>
              <a:rPr lang="zh-CN" altLang="en-US" b="0" i="0" dirty="0">
                <a:effectLst/>
                <a:latin typeface="-apple-system"/>
              </a:rPr>
              <a:t>至</a:t>
            </a:r>
            <a:r>
              <a:rPr lang="en" altLang="zh-CN" b="0" i="0" dirty="0">
                <a:effectLst/>
                <a:latin typeface="-apple-system"/>
              </a:rPr>
              <a:t>t5</a:t>
            </a:r>
            <a:r>
              <a:rPr lang="zh-CN" altLang="en-US" b="0" i="0" dirty="0">
                <a:effectLst/>
                <a:latin typeface="-apple-system"/>
              </a:rPr>
              <a:t>被顺序地分配给服务器</a:t>
            </a:r>
            <a:r>
              <a:rPr lang="en" altLang="zh-CN" b="0" i="0" dirty="0">
                <a:effectLst/>
                <a:latin typeface="-apple-system"/>
              </a:rPr>
              <a:t>s4</a:t>
            </a:r>
            <a:r>
              <a:rPr lang="zh-CN" altLang="en" b="0" i="0" dirty="0">
                <a:effectLst/>
                <a:latin typeface="-apple-system"/>
              </a:rPr>
              <a:t>、</a:t>
            </a:r>
            <a:r>
              <a:rPr lang="en" altLang="zh-CN" b="0" i="0" dirty="0">
                <a:effectLst/>
                <a:latin typeface="-apple-system"/>
              </a:rPr>
              <a:t>s3</a:t>
            </a:r>
            <a:r>
              <a:rPr lang="zh-CN" altLang="en" b="0" i="0" dirty="0">
                <a:effectLst/>
                <a:latin typeface="-apple-system"/>
              </a:rPr>
              <a:t>、</a:t>
            </a:r>
            <a:r>
              <a:rPr lang="en" altLang="zh-CN" b="0" i="0" dirty="0">
                <a:effectLst/>
                <a:latin typeface="-apple-system"/>
              </a:rPr>
              <a:t>s0</a:t>
            </a:r>
            <a:r>
              <a:rPr lang="zh-CN" altLang="en" b="0" i="0" dirty="0">
                <a:effectLst/>
                <a:latin typeface="-apple-system"/>
              </a:rPr>
              <a:t>、</a:t>
            </a:r>
            <a:r>
              <a:rPr lang="en" altLang="zh-CN" b="0" i="0" dirty="0">
                <a:effectLst/>
                <a:latin typeface="-apple-system"/>
              </a:rPr>
              <a:t>s2</a:t>
            </a:r>
            <a:r>
              <a:rPr lang="zh-CN" altLang="en-US" b="0" i="0" dirty="0">
                <a:effectLst/>
                <a:latin typeface="-apple-system"/>
              </a:rPr>
              <a:t>和</a:t>
            </a:r>
            <a:r>
              <a:rPr lang="en" altLang="zh-CN" b="0" i="0" dirty="0">
                <a:effectLst/>
                <a:latin typeface="-apple-system"/>
              </a:rPr>
              <a:t>s5</a:t>
            </a:r>
            <a:r>
              <a:rPr lang="zh-CN" altLang="en" b="0" i="0" dirty="0">
                <a:effectLst/>
                <a:latin typeface="-apple-system"/>
              </a:rPr>
              <a:t>，</a:t>
            </a:r>
            <a:r>
              <a:rPr lang="zh-CN" altLang="en-US" b="0" i="0" dirty="0">
                <a:effectLst/>
                <a:latin typeface="-apple-system"/>
              </a:rPr>
              <a:t>其中</a:t>
            </a:r>
            <a:r>
              <a:rPr lang="en" altLang="zh-CN" b="0" i="0" dirty="0">
                <a:effectLst/>
                <a:latin typeface="-apple-system"/>
              </a:rPr>
              <a:t>s0</a:t>
            </a:r>
            <a:r>
              <a:rPr lang="zh-CN" altLang="en-US" b="0" i="0" dirty="0">
                <a:effectLst/>
                <a:latin typeface="-apple-system"/>
              </a:rPr>
              <a:t>表示本地设备。</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最优卸载策略</a:t>
            </a:r>
            <a:r>
              <a:rPr lang="el-GR" altLang="zh-CN" b="0" i="0" dirty="0">
                <a:effectLst/>
                <a:latin typeface="-apple-system"/>
              </a:rPr>
              <a:t>χ χ</a:t>
            </a:r>
            <a:r>
              <a:rPr lang="zh-CN" altLang="en-US" b="0" i="0" dirty="0">
                <a:effectLst/>
                <a:latin typeface="-apple-system"/>
              </a:rPr>
              <a:t>是具有最大效用的染色体（顶部染色体）</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较高的交叉概率</a:t>
            </a:r>
            <a:r>
              <a:rPr lang="el-GR" altLang="zh-CN" b="0" i="0" dirty="0">
                <a:effectLst/>
                <a:latin typeface="-apple-system"/>
              </a:rPr>
              <a:t>α</a:t>
            </a:r>
            <a:r>
              <a:rPr lang="zh-CN" altLang="en-US" b="0" i="0" dirty="0">
                <a:effectLst/>
                <a:latin typeface="-apple-system"/>
              </a:rPr>
              <a:t>和变异概率</a:t>
            </a:r>
            <a:r>
              <a:rPr lang="el-GR" altLang="zh-CN" b="0" i="0" dirty="0">
                <a:effectLst/>
                <a:latin typeface="-apple-system"/>
              </a:rPr>
              <a:t>β</a:t>
            </a:r>
            <a:r>
              <a:rPr lang="zh-CN" altLang="en-US" b="0" i="0" dirty="0">
                <a:effectLst/>
                <a:latin typeface="-apple-system"/>
              </a:rPr>
              <a:t>可以一次生成更多的卸载策略，这有助于在预设的迭代中更快地找到最优卸载策略或更高的效用策略。然而，交叉概率和变异概率受到设备的存储和计算能力的约束，因为太多的策略会影响设备的可用性。</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97498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当扰动位置距离真实的位置小于</a:t>
            </a:r>
            <a:r>
              <a:rPr lang="en" altLang="zh-CN" b="0" i="0" dirty="0" err="1">
                <a:effectLst/>
                <a:latin typeface="-apple-system"/>
              </a:rPr>
              <a:t>dmin</a:t>
            </a:r>
            <a:r>
              <a:rPr lang="zh-CN" altLang="en-US" b="0" i="0" dirty="0">
                <a:effectLst/>
                <a:latin typeface="-apple-system"/>
              </a:rPr>
              <a:t>时，用户的位置信息将被泄露。其中</a:t>
            </a:r>
            <a:r>
              <a:rPr lang="en" altLang="zh-CN" b="0" i="0" dirty="0">
                <a:effectLst/>
                <a:latin typeface="-apple-system"/>
              </a:rPr>
              <a:t>H</a:t>
            </a:r>
            <a:r>
              <a:rPr lang="zh-CN" altLang="en-US" b="0" i="0" dirty="0">
                <a:effectLst/>
                <a:latin typeface="-apple-system"/>
              </a:rPr>
              <a:t>是真实的位置被扰动的次数。</a:t>
            </a:r>
            <a:endParaRPr lang="en-US" altLang="zh-CN" b="0" i="0" dirty="0">
              <a:effectLst/>
              <a:latin typeface="-apple-system"/>
            </a:endParaRPr>
          </a:p>
          <a:p>
            <a:r>
              <a:rPr lang="zh-CN" altLang="en-US" b="0" i="0" dirty="0">
                <a:effectLst/>
                <a:latin typeface="-apple-system"/>
              </a:rPr>
              <a:t>对于</a:t>
            </a:r>
            <a:r>
              <a:rPr lang="en" altLang="zh-CN" b="0" i="0" dirty="0">
                <a:effectLst/>
                <a:latin typeface="-apple-system"/>
              </a:rPr>
              <a:t>H</a:t>
            </a:r>
            <a:r>
              <a:rPr lang="zh-CN" altLang="en-US" b="0" i="0" dirty="0">
                <a:effectLst/>
                <a:latin typeface="-apple-system"/>
              </a:rPr>
              <a:t>次具有不同随机位置分布的任务卸载的平均计算成本</a:t>
            </a:r>
            <a:endParaRPr lang="en-US" altLang="zh-CN"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591654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919356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751565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r>
              <a:rPr lang="zh-CN" altLang="en-US" b="0" i="0" dirty="0">
                <a:effectLst/>
                <a:latin typeface="-apple-system"/>
              </a:rPr>
              <a:t>当移动的用户靠近具有良好无线信道条件的服务器时，该用户希望将更多任务卸载到</a:t>
            </a:r>
            <a:r>
              <a:rPr lang="en" altLang="zh-CN" b="0" i="0" dirty="0">
                <a:effectLst/>
                <a:latin typeface="-apple-system"/>
              </a:rPr>
              <a:t>MEC</a:t>
            </a:r>
            <a:r>
              <a:rPr lang="zh-CN" altLang="en-US" b="0" i="0" dirty="0">
                <a:effectLst/>
                <a:latin typeface="-apple-system"/>
              </a:rPr>
              <a:t>服务器，但是当无线信道条件差时，该用户倾向于更本地地处理。因此，不可信</a:t>
            </a:r>
            <a:r>
              <a:rPr lang="en" altLang="zh-CN" b="0" i="0" dirty="0">
                <a:effectLst/>
                <a:latin typeface="-apple-system"/>
              </a:rPr>
              <a:t>MEC</a:t>
            </a:r>
            <a:r>
              <a:rPr lang="zh-CN" altLang="en-US" b="0" i="0" dirty="0">
                <a:effectLst/>
                <a:latin typeface="-apple-system"/>
              </a:rPr>
              <a:t>服务器可以通过监视卸载的任务的大小来推断无线信道的状况，然后推断用户的位置信息（即，卸载的任务越大意味着从用户到服务器的距离越短）。</a:t>
            </a:r>
            <a:br>
              <a:rPr lang="zh-CN" altLang="en-US" dirty="0"/>
            </a:br>
            <a:endParaRPr lang="zh-CN" altLang="en-US" b="0" i="0" dirty="0">
              <a:effectLst/>
              <a:latin typeface="-apple-system"/>
            </a:endParaRPr>
          </a:p>
          <a:p>
            <a:br>
              <a:rPr lang="zh-CN" altLang="en-US" dirty="0"/>
            </a:br>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27658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一般来说，任务卸载的计算代价包括计算延迟和能量消耗。因此，传统的任务卸载的主要目标包括减少计算延迟，最小化能量消耗，以及平衡延迟和能量。</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39555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移动的用户可以将包含敏感数据的任务卸载到</a:t>
            </a:r>
            <a:r>
              <a:rPr lang="en" altLang="zh-CN" b="0" i="0" dirty="0">
                <a:effectLst/>
                <a:latin typeface="-apple-system"/>
              </a:rPr>
              <a:t>MEC</a:t>
            </a:r>
            <a:r>
              <a:rPr lang="zh-CN" altLang="en-US" b="0" i="0" dirty="0">
                <a:effectLst/>
                <a:latin typeface="-apple-system"/>
              </a:rPr>
              <a:t>服务器，因此攻击者可以通过数据交互访问用户隐私。一些作品提出了隐私感知卸载机制来解决这个隐私问题。</a:t>
            </a:r>
            <a:r>
              <a:rPr lang="en-US" altLang="zh-CN" b="0" i="0" dirty="0">
                <a:effectLst/>
                <a:latin typeface="-apple-system"/>
              </a:rPr>
              <a:t>7</a:t>
            </a:r>
            <a:r>
              <a:rPr lang="zh-CN" altLang="en-US" b="0" i="0" dirty="0">
                <a:effectLst/>
                <a:latin typeface="-apple-system"/>
              </a:rPr>
              <a:t>将计算任务分为几种类型，并增强计算任务的不确定性以增加隐私熵。然后，利用进化算法对平均时间消耗和平均隐私熵进行联合优化。</a:t>
            </a:r>
            <a:r>
              <a:rPr lang="en-US" altLang="zh-CN" b="0" i="0" dirty="0">
                <a:effectLst/>
                <a:latin typeface="-apple-system"/>
              </a:rPr>
              <a:t>8</a:t>
            </a:r>
            <a:r>
              <a:rPr lang="zh-CN" altLang="en-US" b="0" i="0" dirty="0">
                <a:effectLst/>
                <a:latin typeface="-apple-system"/>
              </a:rPr>
              <a:t>基于李雅普诺夫优化的一般框架开发了一种隐私保护和成本效益（</a:t>
            </a:r>
            <a:r>
              <a:rPr lang="en" altLang="zh-CN" b="0" i="0" dirty="0">
                <a:effectLst/>
                <a:latin typeface="-apple-system"/>
              </a:rPr>
              <a:t>PEACE</a:t>
            </a:r>
            <a:r>
              <a:rPr lang="zh-CN" altLang="en" b="0" i="0" dirty="0">
                <a:effectLst/>
                <a:latin typeface="-apple-system"/>
              </a:rPr>
              <a:t>）</a:t>
            </a:r>
            <a:r>
              <a:rPr lang="zh-CN" altLang="en-US" b="0" i="0" dirty="0">
                <a:effectLst/>
                <a:latin typeface="-apple-system"/>
              </a:rPr>
              <a:t>任务卸载方案，以避免通过特定任务识别用户。</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无线信道的条件与用户和</a:t>
            </a:r>
            <a:r>
              <a:rPr lang="en" altLang="zh-CN" b="0" i="0" dirty="0">
                <a:effectLst/>
                <a:latin typeface="-apple-system"/>
              </a:rPr>
              <a:t>MEC</a:t>
            </a:r>
            <a:r>
              <a:rPr lang="zh-CN" altLang="en-US" b="0" i="0" dirty="0">
                <a:effectLst/>
                <a:latin typeface="-apple-system"/>
              </a:rPr>
              <a:t>服务器之间的距离有关，这可能会影响卸载任务的大小。因此，一些工作发现移动的用户的位置信息可以从卸载的任务的大小推断，并讨论了这个问题的原因和解决方案。</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所有这些机制都利用一个阈值来区分“好”和“差”的无线信道条件，并定义了这两个离散条件下的位置隐私公开，但这是不切实际的。此外，这些作品只是预定义一个静态的隐私参数作为优化目标的指标，导致的情况下，用户生成的任务和用户卸载的任务的大小之间的差异始终是一个常数。因此，恶意</a:t>
            </a:r>
            <a:r>
              <a:rPr lang="en" altLang="zh-CN" b="0" i="0" dirty="0">
                <a:effectLst/>
                <a:latin typeface="-apple-system"/>
              </a:rPr>
              <a:t>MEC</a:t>
            </a:r>
            <a:r>
              <a:rPr lang="zh-CN" altLang="en-US" b="0" i="0" dirty="0">
                <a:effectLst/>
                <a:latin typeface="-apple-system"/>
              </a:rPr>
              <a:t>服务器仍然能够通过监视长期进程中卸载任务的大小来推断用户的位置信息。因此，这些机制不能提供严格的位置隐私保证。同时，多服务器合谋，这是一个更有害的情况下，没有考虑在现有的工作。</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212398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10429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考虑一个一般的</a:t>
            </a:r>
            <a:r>
              <a:rPr lang="en" altLang="zh-CN" b="0" i="0" dirty="0">
                <a:effectLst/>
                <a:latin typeface="-apple-system"/>
              </a:rPr>
              <a:t>MEC</a:t>
            </a:r>
            <a:r>
              <a:rPr lang="zh-CN" altLang="en-US" b="0" i="0" dirty="0">
                <a:effectLst/>
                <a:latin typeface="-apple-system"/>
              </a:rPr>
              <a:t>系统，包括几个</a:t>
            </a:r>
            <a:r>
              <a:rPr lang="en" altLang="zh-CN" b="0" i="0" dirty="0">
                <a:effectLst/>
                <a:latin typeface="-apple-system"/>
              </a:rPr>
              <a:t>MEC</a:t>
            </a:r>
            <a:r>
              <a:rPr lang="zh-CN" altLang="en-US" b="0" i="0" dirty="0">
                <a:effectLst/>
                <a:latin typeface="-apple-system"/>
              </a:rPr>
              <a:t>服务器和大量的移动的用户与移动的设备。用户可以将生成的任务的一部分卸载到附近的</a:t>
            </a:r>
            <a:r>
              <a:rPr lang="en" altLang="zh-CN" b="0" i="0" dirty="0">
                <a:effectLst/>
                <a:latin typeface="-apple-system"/>
              </a:rPr>
              <a:t>MEC</a:t>
            </a:r>
            <a:r>
              <a:rPr lang="zh-CN" altLang="en-US" b="0" i="0" dirty="0">
                <a:effectLst/>
                <a:latin typeface="-apple-system"/>
              </a:rPr>
              <a:t>服务器以减少计算成本，然后在本地处理剩余的任务。在此过程中，用户的卸载策略决定是否卸载任务或在何处卸载任务，这取决于用户和</a:t>
            </a:r>
            <a:r>
              <a:rPr lang="en" altLang="zh-CN" b="0" i="0" dirty="0">
                <a:effectLst/>
                <a:latin typeface="-apple-system"/>
              </a:rPr>
              <a:t>MEC</a:t>
            </a:r>
            <a:r>
              <a:rPr lang="zh-CN" altLang="en-US" b="0" i="0" dirty="0">
                <a:effectLst/>
                <a:latin typeface="-apple-system"/>
              </a:rPr>
              <a:t>服务器之间的无线信道条件。移动的用户首先收集系统中的信道状况等信息，然后根据这些信息来卸载任务。</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5124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altLang="zh-CN" b="0" i="0" dirty="0">
                <a:effectLst/>
                <a:latin typeface="-apple-system"/>
              </a:rPr>
              <a:t>λ</a:t>
            </a:r>
            <a:r>
              <a:rPr lang="zh-CN" altLang="en-US" b="0" i="0" dirty="0">
                <a:effectLst/>
                <a:latin typeface="-apple-system"/>
              </a:rPr>
              <a:t>是平衡能量消耗和计算延迟的权重。</a:t>
            </a:r>
            <a:r>
              <a:rPr lang="en-US" altLang="zh-CN" b="0" i="0" dirty="0">
                <a:effectLst/>
                <a:latin typeface="-apple-system"/>
              </a:rPr>
              <a:t>P</a:t>
            </a:r>
            <a:r>
              <a:rPr lang="zh-CN" altLang="en-US" b="0" i="0" dirty="0">
                <a:effectLst/>
                <a:latin typeface="-apple-system"/>
              </a:rPr>
              <a:t>传输功率</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如果不可信</a:t>
            </a:r>
            <a:r>
              <a:rPr lang="en" altLang="zh-CN" b="0" i="0" dirty="0">
                <a:effectLst/>
                <a:latin typeface="-apple-system"/>
              </a:rPr>
              <a:t>MEC</a:t>
            </a:r>
            <a:r>
              <a:rPr lang="zh-CN" altLang="en-US" b="0" i="0" dirty="0">
                <a:effectLst/>
                <a:latin typeface="-apple-system"/>
              </a:rPr>
              <a:t>服务器</a:t>
            </a:r>
            <a:r>
              <a:rPr lang="en" altLang="zh-CN" b="0" i="0" dirty="0" err="1">
                <a:effectLst/>
                <a:latin typeface="-apple-system"/>
              </a:rPr>
              <a:t>sk</a:t>
            </a:r>
            <a:r>
              <a:rPr lang="zh-CN" altLang="en-US" b="0" i="0" dirty="0">
                <a:effectLst/>
                <a:latin typeface="-apple-system"/>
              </a:rPr>
              <a:t>检测到移动的用户的系统带宽（</a:t>
            </a:r>
            <a:r>
              <a:rPr lang="en-US" altLang="zh-CN" b="0" i="0" dirty="0">
                <a:effectLst/>
                <a:latin typeface="-apple-system"/>
              </a:rPr>
              <a:t>B</a:t>
            </a:r>
            <a:r>
              <a:rPr lang="zh-CN" altLang="en-US" b="0" i="0" dirty="0">
                <a:effectLst/>
                <a:latin typeface="-apple-system"/>
              </a:rPr>
              <a:t>）和无线信道的背景噪声（</a:t>
            </a:r>
            <a:r>
              <a:rPr lang="en-US" altLang="zh-CN" b="0" i="0" dirty="0">
                <a:effectLst/>
                <a:latin typeface="-apple-system"/>
              </a:rPr>
              <a:t>n</a:t>
            </a:r>
            <a:r>
              <a:rPr lang="zh-CN" altLang="en-US" b="0" i="0" dirty="0">
                <a:effectLst/>
                <a:latin typeface="-apple-system"/>
              </a:rPr>
              <a:t>），则其可以计算从用户到其自身的距离。路径损耗指数</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b="0" i="0" dirty="0" err="1">
                <a:effectLst/>
                <a:latin typeface="-apple-system"/>
              </a:rPr>
              <a:t>Rk</a:t>
            </a:r>
            <a:r>
              <a:rPr lang="zh-CN" altLang="en-US" b="0" i="0" dirty="0">
                <a:effectLst/>
                <a:latin typeface="-apple-system"/>
              </a:rPr>
              <a:t>可以根据卸载任务的大小来估计。因此，具有先验知识的不可信</a:t>
            </a:r>
            <a:r>
              <a:rPr lang="en" altLang="zh-CN" b="0" i="0" dirty="0">
                <a:effectLst/>
                <a:latin typeface="-apple-system"/>
              </a:rPr>
              <a:t>MEC</a:t>
            </a:r>
            <a:r>
              <a:rPr lang="zh-CN" altLang="en-US" b="0" i="0" dirty="0">
                <a:effectLst/>
                <a:latin typeface="-apple-system"/>
              </a:rPr>
              <a:t>服务器可以通过分析卸载的任务的大小来推断无线信道状况，然后计算自身与用户之间的距离。</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目标是设计一个位置隐私感知的任务卸载框架（</a:t>
            </a:r>
            <a:r>
              <a:rPr lang="en" altLang="zh-CN" b="0" i="0" dirty="0">
                <a:effectLst/>
                <a:latin typeface="-apple-system"/>
              </a:rPr>
              <a:t>LPA-Offload</a:t>
            </a:r>
            <a:r>
              <a:rPr lang="zh-CN" altLang="en" b="0" i="0" dirty="0">
                <a:effectLst/>
                <a:latin typeface="-apple-system"/>
              </a:rPr>
              <a:t>），</a:t>
            </a:r>
            <a:r>
              <a:rPr lang="zh-CN" altLang="en-US" b="0" i="0" dirty="0">
                <a:effectLst/>
                <a:latin typeface="-apple-system"/>
              </a:rPr>
              <a:t>同时考虑资源优化和位置隐私保护。设</a:t>
            </a:r>
            <a:r>
              <a:rPr lang="en" altLang="zh-CN" b="0" i="0" dirty="0">
                <a:effectLst/>
                <a:latin typeface="-apple-system"/>
              </a:rPr>
              <a:t>PL</a:t>
            </a:r>
            <a:r>
              <a:rPr lang="zh-CN" altLang="en-US" b="0" i="0" dirty="0">
                <a:effectLst/>
                <a:latin typeface="-apple-system"/>
              </a:rPr>
              <a:t>表示用户的隐私泄露水平，本文的设计目标是最小化计算成本</a:t>
            </a:r>
            <a:r>
              <a:rPr lang="en" altLang="zh-CN" b="0" i="0" dirty="0">
                <a:effectLst/>
                <a:latin typeface="-apple-system"/>
              </a:rPr>
              <a:t>C</a:t>
            </a:r>
            <a:r>
              <a:rPr lang="zh-CN" altLang="en-US" b="0" i="0" dirty="0">
                <a:effectLst/>
                <a:latin typeface="-apple-system"/>
              </a:rPr>
              <a:t>和隐私泄露水平</a:t>
            </a:r>
            <a:r>
              <a:rPr lang="en" altLang="zh-CN" b="0" i="0" dirty="0">
                <a:effectLst/>
                <a:latin typeface="-apple-system"/>
              </a:rPr>
              <a:t>PL</a:t>
            </a:r>
            <a:r>
              <a:rPr lang="zh-CN" altLang="en-US" b="0" i="0" dirty="0">
                <a:effectLst/>
                <a:latin typeface="-apple-system"/>
              </a:rPr>
              <a:t>的加权和（即最大化系统效用</a:t>
            </a:r>
            <a:r>
              <a:rPr lang="en" altLang="zh-CN" b="0" i="0" dirty="0">
                <a:effectLst/>
                <a:latin typeface="-apple-system"/>
              </a:rPr>
              <a:t>U</a:t>
            </a:r>
            <a:r>
              <a:rPr lang="zh-CN" altLang="en" b="0" i="0" dirty="0">
                <a:effectLst/>
                <a:latin typeface="-apple-system"/>
              </a:rPr>
              <a:t>）</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83339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r>
              <a:rPr lang="zh-CN" altLang="en-US" b="0" i="0" dirty="0">
                <a:effectLst/>
                <a:latin typeface="-apple-system"/>
              </a:rPr>
              <a:t>当一个移动的用户加入</a:t>
            </a:r>
            <a:r>
              <a:rPr lang="en" altLang="zh-CN" b="0" i="0" dirty="0">
                <a:effectLst/>
                <a:latin typeface="-apple-system"/>
              </a:rPr>
              <a:t>MEC</a:t>
            </a:r>
            <a:r>
              <a:rPr lang="zh-CN" altLang="en-US" b="0" i="0" dirty="0">
                <a:effectLst/>
                <a:latin typeface="-apple-system"/>
              </a:rPr>
              <a:t>系统，我们的框架将帮助用户自适应地选择一个合适的扰动区域的基础上，其位置，隐私因素，和平均任务大小。然后，在所确定的区域中，用户可以根据我们设计的概率密度函数（</a:t>
            </a:r>
            <a:r>
              <a:rPr lang="en" altLang="zh-CN" b="0" i="0" dirty="0">
                <a:effectLst/>
                <a:latin typeface="-apple-system"/>
              </a:rPr>
              <a:t>PDF</a:t>
            </a:r>
            <a:r>
              <a:rPr lang="zh-CN" altLang="en" b="0" i="0" dirty="0">
                <a:effectLst/>
                <a:latin typeface="-apple-system"/>
              </a:rPr>
              <a:t>）</a:t>
            </a:r>
            <a:r>
              <a:rPr lang="zh-CN" altLang="en-US" b="0" i="0" dirty="0">
                <a:effectLst/>
                <a:latin typeface="-apple-system"/>
              </a:rPr>
              <a:t>生成假位置，遵循</a:t>
            </a:r>
            <a:r>
              <a:rPr lang="en" altLang="zh-CN" b="0" i="0" dirty="0">
                <a:effectLst/>
                <a:latin typeface="-apple-system"/>
              </a:rPr>
              <a:t>DP</a:t>
            </a:r>
            <a:r>
              <a:rPr lang="zh-CN" altLang="en-US" b="0" i="0" dirty="0">
                <a:effectLst/>
                <a:latin typeface="-apple-system"/>
              </a:rPr>
              <a:t>机制。之后，用户将根据假位置生成有效的卸载策略，该策略将引导用户将合适的任务卸载到服务器，并在本地处理其余任务。注意，仍然基于真实的位置来计算计算成本，并且仅利用伪位置来生成卸载策略。</a:t>
            </a:r>
          </a:p>
          <a:p>
            <a:br>
              <a:rPr lang="zh-CN" altLang="en-US" dirty="0"/>
            </a:b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179388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i="0" u="none" strike="noStrike" dirty="0">
                    <a:solidFill>
                      <a:srgbClr val="191B1F"/>
                    </a:solidFill>
                    <a:effectLst/>
                    <a:latin typeface="-apple-system"/>
                  </a:rPr>
                  <a:t>拉普拉斯分布的期望为</a:t>
                </a:r>
                <a14:m>
                  <m:oMath xmlns:m="http://schemas.openxmlformats.org/officeDocument/2006/math">
                    <m:r>
                      <a:rPr lang="zh-CN" altLang="en-US" b="0" i="1" u="none" strike="noStrike" smtClean="0">
                        <a:solidFill>
                          <a:srgbClr val="191B1F"/>
                        </a:solidFill>
                        <a:effectLst/>
                        <a:latin typeface="Cambria Math" panose="02040503050406030204" pitchFamily="18" charset="0"/>
                      </a:rPr>
                      <m:t>𝜇</m:t>
                    </m:r>
                  </m:oMath>
                </a14:m>
                <a:r>
                  <a:rPr lang="zh-CN" altLang="en-US" b="0" i="0" u="none" strike="noStrike" dirty="0">
                    <a:solidFill>
                      <a:srgbClr val="191B1F"/>
                    </a:solidFill>
                    <a:effectLst/>
                    <a:latin typeface="-apple-system"/>
                  </a:rPr>
                  <a:t> ，</a:t>
                </a:r>
                <a14:m>
                  <m:oMath xmlns:m="http://schemas.openxmlformats.org/officeDocument/2006/math">
                    <m:r>
                      <a:rPr lang="zh-CN" altLang="en-US" b="0" i="1" u="none" strike="noStrike" dirty="0" smtClean="0">
                        <a:solidFill>
                          <a:srgbClr val="191B1F"/>
                        </a:solidFill>
                        <a:effectLst/>
                        <a:latin typeface="Cambria Math" panose="02040503050406030204" pitchFamily="18" charset="0"/>
                      </a:rPr>
                      <m:t>𝜎</m:t>
                    </m:r>
                  </m:oMath>
                </a14:m>
                <a:r>
                  <a:rPr lang="zh-CN" altLang="en-US" sz="1200" b="0" i="0" u="none" strike="noStrike" kern="1200" dirty="0">
                    <a:solidFill>
                      <a:schemeClr val="tx1"/>
                    </a:solidFill>
                    <a:effectLst/>
                    <a:latin typeface="+mn-lt"/>
                    <a:ea typeface="+mn-ea"/>
                    <a:cs typeface="+mn-cs"/>
                  </a:rPr>
                  <a:t>是尺度参数</a:t>
                </a:r>
                <a:br>
                  <a:rPr lang="zh-CN" altLang="en-US" dirty="0"/>
                </a:br>
                <a:r>
                  <a:rPr lang="zh-CN" altLang="en-US" b="0" i="0" dirty="0">
                    <a:effectLst/>
                    <a:latin typeface="-apple-system"/>
                  </a:rPr>
                  <a:t>在多服务器场景中，不仅可以计算距离，还可以计算移动的用户的精确坐标。因此，我们需要扰动用户的坐标以保护用户的位置隐私，</a:t>
                </a:r>
                <a:r>
                  <a:rPr lang="zh-CN" altLang="en-US" sz="1200" b="0" i="0" kern="1200" dirty="0">
                    <a:solidFill>
                      <a:schemeClr val="tx1"/>
                    </a:solidFill>
                    <a:effectLst/>
                    <a:latin typeface="+mn-lt"/>
                    <a:ea typeface="+mn-ea"/>
                    <a:cs typeface="+mn-cs"/>
                  </a:rPr>
                  <a:t>角度</a:t>
                </a:r>
                <a:r>
                  <a:rPr lang="el-GR" altLang="zh-CN" sz="1200" b="0" i="0" kern="1200" dirty="0">
                    <a:solidFill>
                      <a:schemeClr val="tx1"/>
                    </a:solidFill>
                    <a:effectLst/>
                    <a:latin typeface="+mn-lt"/>
                    <a:ea typeface="+mn-ea"/>
                    <a:cs typeface="+mn-cs"/>
                  </a:rPr>
                  <a:t>θ</a:t>
                </a:r>
                <a:r>
                  <a:rPr lang="zh-CN" altLang="en-US" sz="1200" b="0" i="0" kern="1200" dirty="0">
                    <a:solidFill>
                      <a:schemeClr val="tx1"/>
                    </a:solidFill>
                    <a:effectLst/>
                    <a:latin typeface="+mn-lt"/>
                    <a:ea typeface="+mn-ea"/>
                    <a:cs typeface="+mn-cs"/>
                  </a:rPr>
                  <a:t>的一部分将在覆盖范围之外，这需要在确定半径</a:t>
                </a:r>
                <a:r>
                  <a:rPr lang="en"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时被丢弃。因此，用户的扰动区域可以表示为</a:t>
                </a:r>
                <a:r>
                  <a:rPr lang="en-US" altLang="zh-CN" sz="1200" b="0" i="0" kern="1200" dirty="0">
                    <a:solidFill>
                      <a:schemeClr val="tx1"/>
                    </a:solidFill>
                    <a:effectLst/>
                    <a:latin typeface="+mn-lt"/>
                    <a:ea typeface="+mn-ea"/>
                    <a:cs typeface="+mn-cs"/>
                  </a:rPr>
                  <a:t>{</a:t>
                </a:r>
                <a:r>
                  <a:rPr lang="en" altLang="zh-CN" sz="1200" b="0" i="0" kern="1200" dirty="0">
                    <a:solidFill>
                      <a:schemeClr val="tx1"/>
                    </a:solidFill>
                    <a:effectLst/>
                    <a:latin typeface="+mn-lt"/>
                    <a:ea typeface="+mn-ea"/>
                    <a:cs typeface="+mn-cs"/>
                  </a:rPr>
                  <a:t>R</a:t>
                </a:r>
                <a:r>
                  <a:rPr lang="zh-CN" altLang="en" sz="1200" b="0" i="0" kern="1200" dirty="0">
                    <a:solidFill>
                      <a:schemeClr val="tx1"/>
                    </a:solidFill>
                    <a:effectLst/>
                    <a:latin typeface="+mn-lt"/>
                    <a:ea typeface="+mn-ea"/>
                    <a:cs typeface="+mn-cs"/>
                  </a:rPr>
                  <a:t>，</a:t>
                </a:r>
                <a:r>
                  <a:rPr lang="en" altLang="zh-CN" sz="1200" b="0" i="0" kern="1200" dirty="0">
                    <a:solidFill>
                      <a:schemeClr val="tx1"/>
                    </a:solidFill>
                    <a:effectLst/>
                    <a:latin typeface="+mn-lt"/>
                    <a:ea typeface="+mn-ea"/>
                    <a:cs typeface="+mn-cs"/>
                  </a:rPr>
                  <a:t>[</a:t>
                </a:r>
                <a:r>
                  <a:rPr lang="el-GR" altLang="zh-CN" sz="1200" b="0" i="0" kern="1200" dirty="0">
                    <a:solidFill>
                      <a:schemeClr val="tx1"/>
                    </a:solidFill>
                    <a:effectLst/>
                    <a:latin typeface="+mn-lt"/>
                    <a:ea typeface="+mn-ea"/>
                    <a:cs typeface="+mn-cs"/>
                  </a:rPr>
                  <a:t>θ1</a:t>
                </a:r>
                <a:r>
                  <a:rPr lang="zh-CN" altLang="el-GR" sz="1200" b="0" i="0" kern="1200" dirty="0">
                    <a:solidFill>
                      <a:schemeClr val="tx1"/>
                    </a:solidFill>
                    <a:effectLst/>
                    <a:latin typeface="+mn-lt"/>
                    <a:ea typeface="+mn-ea"/>
                    <a:cs typeface="+mn-cs"/>
                  </a:rPr>
                  <a:t>，</a:t>
                </a:r>
                <a:r>
                  <a:rPr lang="el-GR" altLang="zh-CN" sz="1200" b="0" i="0" kern="1200" dirty="0">
                    <a:solidFill>
                      <a:schemeClr val="tx1"/>
                    </a:solidFill>
                    <a:effectLst/>
                    <a:latin typeface="+mn-lt"/>
                    <a:ea typeface="+mn-ea"/>
                    <a:cs typeface="+mn-cs"/>
                  </a:rPr>
                  <a:t>θ2]}</a:t>
                </a:r>
                <a:r>
                  <a:rPr lang="zh-CN" altLang="el-GR" sz="1200" b="0" i="0" kern="1200" dirty="0">
                    <a:solidFill>
                      <a:schemeClr val="tx1"/>
                    </a:solidFill>
                    <a:effectLst/>
                    <a:latin typeface="+mn-lt"/>
                    <a:ea typeface="+mn-ea"/>
                    <a:cs typeface="+mn-cs"/>
                  </a:rPr>
                  <a:t>。</a:t>
                </a:r>
                <a:endParaRPr lang="en-US" altLang="zh-CN" b="0" i="0" dirty="0">
                  <a:effectLst/>
                  <a:latin typeface="-apple-system"/>
                </a:endParaRPr>
              </a:p>
              <a:p>
                <a:pPr/>
                <a14:m>
                  <m:oMathPara xmlns:m="http://schemas.openxmlformats.org/officeDocument/2006/math">
                    <m:oMathParaPr>
                      <m:jc m:val="left"/>
                    </m:oMathParaPr>
                    <m:oMath xmlns:m="http://schemas.openxmlformats.org/officeDocument/2006/math">
                      <m:r>
                        <m:rPr>
                          <m:nor/>
                        </m:rPr>
                        <a:rPr lang="zh-CN" altLang="en-US" sz="1200" b="0" i="0" kern="1200" smtClean="0">
                          <a:solidFill>
                            <a:schemeClr val="tx1"/>
                          </a:solidFill>
                          <a:effectLst/>
                          <a:latin typeface="+mn-lt"/>
                          <a:ea typeface="+mn-ea"/>
                          <a:cs typeface="+mn-cs"/>
                        </a:rPr>
                        <m:t>由于变量</m:t>
                      </m:r>
                      <m:r>
                        <m:rPr>
                          <m:nor/>
                        </m:rPr>
                        <a:rPr lang="en" altLang="zh-CN" sz="1200" b="0" i="0" kern="1200" smtClean="0">
                          <a:solidFill>
                            <a:schemeClr val="tx1"/>
                          </a:solidFill>
                          <a:effectLst/>
                          <a:latin typeface="+mn-lt"/>
                          <a:ea typeface="+mn-ea"/>
                          <a:cs typeface="+mn-cs"/>
                        </a:rPr>
                        <m:t>R</m:t>
                      </m:r>
                      <m:r>
                        <m:rPr>
                          <m:nor/>
                        </m:rPr>
                        <a:rPr lang="zh-CN" altLang="en-US" sz="1200" b="0" i="0" kern="1200" smtClean="0">
                          <a:solidFill>
                            <a:schemeClr val="tx1"/>
                          </a:solidFill>
                          <a:effectLst/>
                          <a:latin typeface="+mn-lt"/>
                          <a:ea typeface="+mn-ea"/>
                          <a:cs typeface="+mn-cs"/>
                        </a:rPr>
                        <m:t>和</m:t>
                      </m:r>
                      <m:r>
                        <m:rPr>
                          <m:nor/>
                        </m:rPr>
                        <a:rPr lang="el-GR" altLang="zh-CN" sz="1200" b="0" i="0" kern="1200" smtClean="0">
                          <a:solidFill>
                            <a:schemeClr val="tx1"/>
                          </a:solidFill>
                          <a:effectLst/>
                          <a:latin typeface="+mn-lt"/>
                          <a:ea typeface="+mn-ea"/>
                          <a:cs typeface="+mn-cs"/>
                        </a:rPr>
                        <m:t>θ</m:t>
                      </m:r>
                      <m:r>
                        <m:rPr>
                          <m:nor/>
                        </m:rPr>
                        <a:rPr lang="zh-CN" altLang="en-US" sz="1200" b="0" i="0" kern="1200" smtClean="0">
                          <a:solidFill>
                            <a:schemeClr val="tx1"/>
                          </a:solidFill>
                          <a:effectLst/>
                          <a:latin typeface="+mn-lt"/>
                          <a:ea typeface="+mn-ea"/>
                          <a:cs typeface="+mn-cs"/>
                        </a:rPr>
                        <m:t>是独立分布的，并且分别服从范围约束的拉普拉斯分布和均匀分布，因此多服务器场景的概率密度函数可以通过将两个分布相乘来形成</m:t>
                      </m:r>
                    </m:oMath>
                  </m:oMathPara>
                </a14:m>
                <a:endParaRPr lang="en-US" altLang="zh-CN" b="0" i="0" dirty="0">
                  <a:effectLst/>
                  <a:latin typeface="-apple-system"/>
                </a:endParaRPr>
              </a:p>
              <a:p>
                <a:r>
                  <a:rPr lang="zh-CN" altLang="en-US" b="0" i="0" dirty="0">
                    <a:effectLst/>
                    <a:latin typeface="-apple-system"/>
                  </a:rPr>
                  <a:t>两个</a:t>
                </a:r>
                <a:r>
                  <a:rPr lang="en" altLang="zh-CN" b="0" i="0" dirty="0">
                    <a:effectLst/>
                    <a:latin typeface="-apple-system"/>
                  </a:rPr>
                  <a:t>MEC</a:t>
                </a:r>
                <a:r>
                  <a:rPr lang="zh-CN" altLang="en-US" b="0" i="0" dirty="0">
                    <a:effectLst/>
                    <a:latin typeface="-apple-system"/>
                  </a:rPr>
                  <a:t>服务器覆盖，其位置为（</a:t>
                </a:r>
                <a:r>
                  <a:rPr lang="en" altLang="zh-CN" b="0" i="0" dirty="0">
                    <a:effectLst/>
                    <a:latin typeface="-apple-system"/>
                  </a:rPr>
                  <a:t>a1</a:t>
                </a:r>
                <a:r>
                  <a:rPr lang="zh-CN" altLang="en" b="0" i="0" dirty="0">
                    <a:effectLst/>
                    <a:latin typeface="-apple-system"/>
                  </a:rPr>
                  <a:t>，</a:t>
                </a:r>
                <a:r>
                  <a:rPr lang="en" altLang="zh-CN" b="0" i="0" dirty="0">
                    <a:effectLst/>
                    <a:latin typeface="-apple-system"/>
                  </a:rPr>
                  <a:t>b1</a:t>
                </a:r>
                <a:r>
                  <a:rPr lang="zh-CN" altLang="en" b="0" i="0" dirty="0">
                    <a:effectLst/>
                    <a:latin typeface="-apple-system"/>
                  </a:rPr>
                  <a:t>）</a:t>
                </a:r>
                <a:r>
                  <a:rPr lang="zh-CN" altLang="en-US" b="0" i="0" dirty="0">
                    <a:effectLst/>
                    <a:latin typeface="-apple-system"/>
                  </a:rPr>
                  <a:t>和（</a:t>
                </a:r>
                <a:r>
                  <a:rPr lang="en" altLang="zh-CN" b="0" i="0" dirty="0">
                    <a:effectLst/>
                    <a:latin typeface="-apple-system"/>
                  </a:rPr>
                  <a:t>a2</a:t>
                </a:r>
                <a:r>
                  <a:rPr lang="zh-CN" altLang="en" b="0" i="0" dirty="0">
                    <a:effectLst/>
                    <a:latin typeface="-apple-system"/>
                  </a:rPr>
                  <a:t>，</a:t>
                </a:r>
                <a:r>
                  <a:rPr lang="en" altLang="zh-CN" b="0" i="0" dirty="0">
                    <a:effectLst/>
                    <a:latin typeface="-apple-system"/>
                  </a:rPr>
                  <a:t>b2</a:t>
                </a:r>
                <a:r>
                  <a:rPr lang="zh-CN" altLang="en" b="0" i="0" dirty="0">
                    <a:effectLst/>
                    <a:latin typeface="-apple-system"/>
                  </a:rPr>
                  <a:t>）</a:t>
                </a:r>
                <a:endParaRPr lang="en-US" altLang="zh-CN" b="0" i="0" dirty="0">
                  <a:effectLst/>
                  <a:latin typeface="-apple-system"/>
                </a:endParaRPr>
              </a:p>
            </p:txBody>
          </p:sp>
        </mc:Choice>
        <mc:Fallback xmlns="">
          <p:sp>
            <p:nvSpPr>
              <p:cNvPr id="3" name="备注占位符 2"/>
              <p:cNvSpPr>
                <a:spLocks noGrp="1"/>
              </p:cNvSpPr>
              <p:nvPr>
                <p:ph type="body" idx="1"/>
              </p:nvPr>
            </p:nvSpPr>
            <p:spPr/>
            <p:txBody>
              <a:bodyPr/>
              <a:lstStyle/>
              <a:p>
                <a:r>
                  <a:rPr lang="zh-CN" altLang="en-US" b="0" i="0" u="none" strike="noStrike" dirty="0">
                    <a:solidFill>
                      <a:srgbClr val="191B1F"/>
                    </a:solidFill>
                    <a:effectLst/>
                    <a:latin typeface="-apple-system"/>
                  </a:rPr>
                  <a:t>拉普拉斯分布的期望为</a:t>
                </a:r>
                <a:r>
                  <a:rPr lang="zh-CN" altLang="en-US" b="0" i="0" u="none" strike="noStrike">
                    <a:solidFill>
                      <a:srgbClr val="191B1F"/>
                    </a:solidFill>
                    <a:effectLst/>
                    <a:latin typeface="Cambria Math" panose="02040503050406030204" pitchFamily="18" charset="0"/>
                  </a:rPr>
                  <a:t>𝜇</a:t>
                </a:r>
                <a:r>
                  <a:rPr lang="zh-CN" altLang="en-US" b="0" i="0" u="none" strike="noStrike" dirty="0">
                    <a:solidFill>
                      <a:srgbClr val="191B1F"/>
                    </a:solidFill>
                    <a:effectLst/>
                    <a:latin typeface="-apple-system"/>
                  </a:rPr>
                  <a:t> ，</a:t>
                </a:r>
                <a:r>
                  <a:rPr lang="zh-CN" altLang="en-US" b="0" i="0" u="none" strike="noStrike" dirty="0">
                    <a:solidFill>
                      <a:srgbClr val="191B1F"/>
                    </a:solidFill>
                    <a:effectLst/>
                    <a:latin typeface="Cambria Math" panose="02040503050406030204" pitchFamily="18" charset="0"/>
                  </a:rPr>
                  <a:t>𝜎</a:t>
                </a:r>
                <a:r>
                  <a:rPr lang="zh-CN" altLang="en-US" sz="1200" b="0" i="0" u="none" strike="noStrike" kern="1200" dirty="0">
                    <a:solidFill>
                      <a:schemeClr val="tx1"/>
                    </a:solidFill>
                    <a:effectLst/>
                    <a:latin typeface="+mn-lt"/>
                    <a:ea typeface="+mn-ea"/>
                    <a:cs typeface="+mn-cs"/>
                  </a:rPr>
                  <a:t>是尺度参数</a:t>
                </a:r>
                <a:br>
                  <a:rPr lang="zh-CN" altLang="en-US" dirty="0"/>
                </a:br>
                <a:r>
                  <a:rPr lang="zh-CN" altLang="en-US" b="0" i="0" dirty="0">
                    <a:effectLst/>
                    <a:latin typeface="-apple-system"/>
                  </a:rPr>
                  <a:t>在多服务器场景中，不仅可以计算距离，还可以计算移动的用户的精确坐标。因此，我们需要扰动用户的坐标以保护用户的位置隐私，</a:t>
                </a:r>
                <a:endParaRPr lang="en-US" altLang="zh-CN" b="0" i="0" dirty="0">
                  <a:effectLst/>
                  <a:latin typeface="-apple-system"/>
                </a:endParaRPr>
              </a:p>
              <a:p>
                <a:pPr/>
                <a:r>
                  <a:rPr lang="zh-CN" altLang="en-US" sz="1200" b="0" i="0" kern="1200">
                    <a:solidFill>
                      <a:schemeClr val="tx1"/>
                    </a:solidFill>
                    <a:effectLst/>
                    <a:latin typeface="Cambria Math" panose="02040503050406030204" pitchFamily="18" charset="0"/>
                    <a:ea typeface="+mn-ea"/>
                    <a:cs typeface="+mn-cs"/>
                  </a:rPr>
                  <a:t>"由于变量</a:t>
                </a:r>
                <a:r>
                  <a:rPr lang="en" altLang="zh-CN" sz="1200" b="0" i="0" kern="1200">
                    <a:solidFill>
                      <a:schemeClr val="tx1"/>
                    </a:solidFill>
                    <a:effectLst/>
                    <a:latin typeface="Cambria Math" panose="02040503050406030204" pitchFamily="18" charset="0"/>
                    <a:ea typeface="+mn-ea"/>
                    <a:cs typeface="+mn-cs"/>
                  </a:rPr>
                  <a:t>R</a:t>
                </a:r>
                <a:r>
                  <a:rPr lang="zh-CN" altLang="en-US" sz="1200" b="0" i="0" kern="1200">
                    <a:solidFill>
                      <a:schemeClr val="tx1"/>
                    </a:solidFill>
                    <a:effectLst/>
                    <a:latin typeface="Cambria Math" panose="02040503050406030204" pitchFamily="18" charset="0"/>
                    <a:ea typeface="+mn-ea"/>
                    <a:cs typeface="+mn-cs"/>
                  </a:rPr>
                  <a:t>和</a:t>
                </a:r>
                <a:r>
                  <a:rPr lang="el-GR" altLang="zh-CN" sz="1200" b="0" i="0" kern="1200">
                    <a:solidFill>
                      <a:schemeClr val="tx1"/>
                    </a:solidFill>
                    <a:effectLst/>
                    <a:latin typeface="Cambria Math" panose="02040503050406030204" pitchFamily="18" charset="0"/>
                    <a:ea typeface="+mn-ea"/>
                    <a:cs typeface="+mn-cs"/>
                  </a:rPr>
                  <a:t>θ</a:t>
                </a:r>
                <a:r>
                  <a:rPr lang="zh-CN" altLang="en-US" sz="1200" b="0" i="0" kern="1200">
                    <a:solidFill>
                      <a:schemeClr val="tx1"/>
                    </a:solidFill>
                    <a:effectLst/>
                    <a:latin typeface="Cambria Math" panose="02040503050406030204" pitchFamily="18" charset="0"/>
                    <a:ea typeface="+mn-ea"/>
                    <a:cs typeface="+mn-cs"/>
                  </a:rPr>
                  <a:t>是独立分布的，并且分别服从范围约束的拉普拉斯分布和均匀分布，因此多服务器场景的概率密度函数可以通过将两个分布相乘来形成</a:t>
                </a:r>
                <a:r>
                  <a:rPr lang="zh-CN" altLang="en-US" sz="1200" b="0" i="0" kern="1200">
                    <a:solidFill>
                      <a:schemeClr val="tx1"/>
                    </a:solidFill>
                    <a:effectLst/>
                    <a:latin typeface="+mn-lt"/>
                    <a:ea typeface="+mn-ea"/>
                    <a:cs typeface="+mn-cs"/>
                  </a:rPr>
                  <a:t>"</a:t>
                </a:r>
                <a:endParaRPr lang="en-US" altLang="zh-CN" b="0" i="0" dirty="0">
                  <a:effectLst/>
                  <a:latin typeface="-apple-system"/>
                </a:endParaRPr>
              </a:p>
              <a:p>
                <a:pPr/>
                <a:r>
                  <a:rPr lang="zh-CN" altLang="en-US" b="0" i="0" dirty="0">
                    <a:effectLst/>
                    <a:latin typeface="-apple-system"/>
                  </a:rPr>
                  <a:t>两个</a:t>
                </a:r>
                <a:r>
                  <a:rPr lang="en" altLang="zh-CN" b="0" i="0" dirty="0">
                    <a:effectLst/>
                    <a:latin typeface="-apple-system"/>
                  </a:rPr>
                  <a:t>MEC</a:t>
                </a:r>
                <a:r>
                  <a:rPr lang="zh-CN" altLang="en-US" b="0" i="0" dirty="0">
                    <a:effectLst/>
                    <a:latin typeface="-apple-system"/>
                  </a:rPr>
                  <a:t>服务器覆盖，其位置为（</a:t>
                </a:r>
                <a:r>
                  <a:rPr lang="en" altLang="zh-CN" b="0" i="0" dirty="0">
                    <a:effectLst/>
                    <a:latin typeface="-apple-system"/>
                  </a:rPr>
                  <a:t>a1</a:t>
                </a:r>
                <a:r>
                  <a:rPr lang="zh-CN" altLang="en" b="0" i="0" dirty="0">
                    <a:effectLst/>
                    <a:latin typeface="-apple-system"/>
                  </a:rPr>
                  <a:t>，</a:t>
                </a:r>
                <a:r>
                  <a:rPr lang="en" altLang="zh-CN" b="0" i="0" dirty="0">
                    <a:effectLst/>
                    <a:latin typeface="-apple-system"/>
                  </a:rPr>
                  <a:t>b1</a:t>
                </a:r>
                <a:r>
                  <a:rPr lang="zh-CN" altLang="en" b="0" i="0" dirty="0">
                    <a:effectLst/>
                    <a:latin typeface="-apple-system"/>
                  </a:rPr>
                  <a:t>）</a:t>
                </a:r>
                <a:r>
                  <a:rPr lang="zh-CN" altLang="en-US" b="0" i="0" dirty="0">
                    <a:effectLst/>
                    <a:latin typeface="-apple-system"/>
                  </a:rPr>
                  <a:t>和（</a:t>
                </a:r>
                <a:r>
                  <a:rPr lang="en" altLang="zh-CN" b="0" i="0" dirty="0">
                    <a:effectLst/>
                    <a:latin typeface="-apple-system"/>
                  </a:rPr>
                  <a:t>a2</a:t>
                </a:r>
                <a:r>
                  <a:rPr lang="zh-CN" altLang="en" b="0" i="0" dirty="0">
                    <a:effectLst/>
                    <a:latin typeface="-apple-system"/>
                  </a:rPr>
                  <a:t>，</a:t>
                </a:r>
                <a:r>
                  <a:rPr lang="en" altLang="zh-CN" b="0" i="0" dirty="0">
                    <a:effectLst/>
                    <a:latin typeface="-apple-system"/>
                  </a:rPr>
                  <a:t>b2</a:t>
                </a:r>
                <a:r>
                  <a:rPr lang="zh-CN" altLang="en" b="0" i="0" dirty="0">
                    <a:effectLst/>
                    <a:latin typeface="-apple-system"/>
                  </a:rPr>
                  <a:t>）</a:t>
                </a:r>
                <a:endParaRPr lang="en-US" altLang="zh-CN" b="0" i="0" dirty="0">
                  <a:effectLst/>
                  <a:latin typeface="-apple-system"/>
                </a:endParaRPr>
              </a:p>
            </p:txBody>
          </p:sp>
        </mc:Fallback>
      </mc:AlternateContent>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28443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2023/12/27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2023/12/27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2023/12/27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2023/12/27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2023/12/27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2023/12/27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2023/12/27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6D6EF06-2174-4056-AE19-36684AA5D270}" type="datetimeFigureOut">
              <a:rPr lang="zh-CN" altLang="en-US" smtClean="0"/>
              <a:t>2023/12/27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D6EF06-2174-4056-AE19-36684AA5D270}" type="datetimeFigureOut">
              <a:rPr lang="zh-CN" altLang="en-US" smtClean="0"/>
              <a:t>2023/12/27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t>2023/12/27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2023/12/27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2023/12/27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t>2023/12/27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2023/12/27</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file:////var/folders/6w/0ftrt2wj1sx03zt3_zycm4_c0000gn/T/com.microsoft.Powerpoint/converted_emf.emf"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media/image220.png"/><Relationship Id="rId12"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a:extLst>
              <a:ext uri="{FF2B5EF4-FFF2-40B4-BE49-F238E27FC236}">
                <a16:creationId xmlns:a16="http://schemas.microsoft.com/office/drawing/2014/main" id="{F8C87BFF-2982-AF4C-A26F-F21FA43EFD41}"/>
              </a:ext>
            </a:extLst>
          </p:cNvPr>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mj-ea"/>
                <a:ea typeface="+mj-ea"/>
              </a:rPr>
              <a:t>                         </a:t>
            </a:r>
            <a:r>
              <a:rPr lang="en-US" altLang="zh-CN" sz="3200" b="1" dirty="0">
                <a:latin typeface="+mj-ea"/>
                <a:ea typeface="+mj-ea"/>
              </a:rPr>
              <a:t> </a:t>
            </a:r>
            <a:r>
              <a:rPr lang="en" altLang="zh-CN" sz="3200" b="1" dirty="0">
                <a:latin typeface="+mj-ea"/>
                <a:ea typeface="+mj-ea"/>
              </a:rPr>
              <a:t>Location Privacy-Aware Task Offloading in</a:t>
            </a:r>
          </a:p>
          <a:p>
            <a:r>
              <a:rPr lang="en" altLang="zh-CN" sz="3200" b="1" dirty="0">
                <a:latin typeface="+mj-ea"/>
                <a:ea typeface="+mj-ea"/>
              </a:rPr>
              <a:t>                                   Mobile Edge Computing</a:t>
            </a:r>
          </a:p>
          <a:p>
            <a:endParaRPr lang="en-US" altLang="zh-CN" sz="1600" b="1" dirty="0">
              <a:latin typeface="Microsoft YaHei" panose="020B0503020204020204" pitchFamily="34" charset="-122"/>
              <a:ea typeface="Microsoft YaHei" panose="020B0503020204020204" pitchFamily="34" charset="-122"/>
            </a:endParaRPr>
          </a:p>
          <a:p>
            <a:pPr algn="r"/>
            <a:r>
              <a:rPr lang="en-US" altLang="zh-CN" sz="1600" b="1" dirty="0">
                <a:latin typeface="Microsoft YaHei" panose="020B0503020204020204" pitchFamily="34" charset="-122"/>
                <a:ea typeface="Microsoft YaHei" panose="020B0503020204020204" pitchFamily="34" charset="-122"/>
              </a:rPr>
              <a:t>-- IEEE Transactions on Mobile Computing, </a:t>
            </a:r>
            <a:r>
              <a:rPr lang="en-US" altLang="zh-CN" sz="1600" b="1" dirty="0" err="1">
                <a:latin typeface="Microsoft YaHei" panose="020B0503020204020204" pitchFamily="34" charset="-122"/>
                <a:ea typeface="Microsoft YaHei" panose="020B0503020204020204" pitchFamily="34" charset="-122"/>
              </a:rPr>
              <a:t>doi</a:t>
            </a:r>
            <a:r>
              <a:rPr lang="en-US" altLang="zh-CN" sz="1600" b="1" dirty="0">
                <a:latin typeface="Microsoft YaHei" panose="020B0503020204020204" pitchFamily="34" charset="-122"/>
                <a:ea typeface="Microsoft YaHei" panose="020B0503020204020204" pitchFamily="34" charset="-122"/>
              </a:rPr>
              <a:t>: 10.1109/TMC.2023.3254553.</a:t>
            </a:r>
            <a:endParaRPr lang="zh-CN" altLang="en-US" sz="1600" b="1" dirty="0">
              <a:latin typeface="Microsoft YaHei" panose="020B0503020204020204" pitchFamily="34" charset="-122"/>
              <a:ea typeface="Microsoft YaHei" panose="020B0503020204020204" pitchFamily="34" charset="-122"/>
            </a:endParaRPr>
          </a:p>
        </p:txBody>
      </p:sp>
      <p:sp>
        <p:nvSpPr>
          <p:cNvPr id="21" name="文本框 20">
            <a:extLst>
              <a:ext uri="{FF2B5EF4-FFF2-40B4-BE49-F238E27FC236}">
                <a16:creationId xmlns:a16="http://schemas.microsoft.com/office/drawing/2014/main" id="{7E68AB25-2BFC-A54A-BE99-D5759BC1D775}"/>
              </a:ext>
            </a:extLst>
          </p:cNvPr>
          <p:cNvSpPr txBox="1"/>
          <p:nvPr/>
        </p:nvSpPr>
        <p:spPr>
          <a:xfrm>
            <a:off x="9019602" y="4570768"/>
            <a:ext cx="2146722" cy="923330"/>
          </a:xfrm>
          <a:prstGeom prst="rect">
            <a:avLst/>
          </a:prstGeom>
          <a:noFill/>
        </p:spPr>
        <p:txBody>
          <a:bodyPr wrap="square" rtlCol="0">
            <a:spAutoFit/>
          </a:bodyPr>
          <a:lstStyle/>
          <a:p>
            <a:r>
              <a:rPr lang="zh-CN" altLang="en-US" b="1" dirty="0">
                <a:solidFill>
                  <a:srgbClr val="453D3A"/>
                </a:solidFill>
              </a:rPr>
              <a:t>汇报人：郭志琦</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2023.12. </a:t>
            </a:r>
            <a:r>
              <a:rPr lang="en-US" altLang="zh-CN" b="1">
                <a:solidFill>
                  <a:srgbClr val="453D3A"/>
                </a:solidFill>
              </a:rPr>
              <a:t>27</a:t>
            </a:r>
            <a:endParaRPr lang="en-US" altLang="zh-CN" b="1" dirty="0">
              <a:solidFill>
                <a:srgbClr val="453D3A"/>
              </a:solidFill>
            </a:endParaRPr>
          </a:p>
        </p:txBody>
      </p:sp>
      <p:pic>
        <p:nvPicPr>
          <p:cNvPr id="25" name="图片 24" descr="2015916225123342.jpg">
            <a:extLst>
              <a:ext uri="{FF2B5EF4-FFF2-40B4-BE49-F238E27FC236}">
                <a16:creationId xmlns:a16="http://schemas.microsoft.com/office/drawing/2014/main" id="{4A86B1D0-F096-8947-A3EA-15CDA9EE98B7}"/>
              </a:ext>
            </a:extLst>
          </p:cNvPr>
          <p:cNvPicPr>
            <a:picLocks noChangeAspect="1"/>
          </p:cNvPicPr>
          <p:nvPr/>
        </p:nvPicPr>
        <p:blipFill>
          <a:blip r:embed="rId4" cstate="print"/>
          <a:stretch>
            <a:fillRect/>
          </a:stretch>
        </p:blipFill>
        <p:spPr>
          <a:xfrm>
            <a:off x="333370" y="2041647"/>
            <a:ext cx="2466589" cy="2004366"/>
          </a:xfrm>
          <a:prstGeom prst="rect">
            <a:avLst/>
          </a:prstGeom>
        </p:spPr>
      </p:pic>
      <p:pic>
        <p:nvPicPr>
          <p:cNvPr id="26" name="图片 25">
            <a:extLst>
              <a:ext uri="{FF2B5EF4-FFF2-40B4-BE49-F238E27FC236}">
                <a16:creationId xmlns:a16="http://schemas.microsoft.com/office/drawing/2014/main" id="{F9915D39-82C2-C34E-BC15-E2D697034ABB}"/>
              </a:ext>
            </a:extLst>
          </p:cNvPr>
          <p:cNvPicPr>
            <a:picLocks noChangeAspect="1"/>
          </p:cNvPicPr>
          <p:nvPr/>
        </p:nvPicPr>
        <p:blipFill>
          <a:blip r:link="rId5"/>
          <a:stretch>
            <a:fillRect/>
          </a:stretch>
        </p:blipFill>
        <p:spPr>
          <a:xfrm>
            <a:off x="1222195" y="701483"/>
            <a:ext cx="63500" cy="76200"/>
          </a:xfrm>
          <a:prstGeom prst="rect">
            <a:avLst/>
          </a:prstGeom>
        </p:spPr>
      </p:pic>
      <p:pic>
        <p:nvPicPr>
          <p:cNvPr id="3" name="图片 2">
            <a:extLst>
              <a:ext uri="{FF2B5EF4-FFF2-40B4-BE49-F238E27FC236}">
                <a16:creationId xmlns:a16="http://schemas.microsoft.com/office/drawing/2014/main" id="{AEB6E93E-8EBB-FD48-AE1D-44CDCDDDC09A}"/>
              </a:ext>
            </a:extLst>
          </p:cNvPr>
          <p:cNvPicPr>
            <a:picLocks noChangeAspect="1"/>
          </p:cNvPicPr>
          <p:nvPr/>
        </p:nvPicPr>
        <p:blipFill>
          <a:blip r:embed="rId6"/>
          <a:stretch>
            <a:fillRect/>
          </a:stretch>
        </p:blipFill>
        <p:spPr>
          <a:xfrm>
            <a:off x="1222195" y="4450273"/>
            <a:ext cx="7666747" cy="5821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868194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 altLang="zh-CN" sz="2600" b="1" dirty="0">
                <a:solidFill>
                  <a:sysClr val="windowText" lastClr="000000"/>
                </a:solidFill>
                <a:latin typeface="Arial" panose="020B0604020202090204"/>
                <a:ea typeface="微软雅黑" panose="020B0503020204020204" pitchFamily="34" charset="-122"/>
              </a:rPr>
              <a:t>Perturbation Region Determination</a:t>
            </a:r>
            <a:r>
              <a:rPr lang="zh-CN" altLang="en-US"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Mechanism</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6F368586-BFD9-7D43-B50F-DC1D7F9C49DA}"/>
                  </a:ext>
                </a:extLst>
              </p:cNvPr>
              <p:cNvSpPr txBox="1"/>
              <p:nvPr/>
            </p:nvSpPr>
            <p:spPr>
              <a:xfrm>
                <a:off x="2663111" y="1424700"/>
                <a:ext cx="83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i="1" dirty="0" smtClean="0">
                              <a:solidFill>
                                <a:srgbClr val="1A6299"/>
                              </a:solidFill>
                              <a:latin typeface="Cambria Math" panose="02040503050406030204" pitchFamily="18" charset="0"/>
                            </a:rPr>
                          </m:ctrlPr>
                        </m:dPr>
                        <m:e>
                          <m:sSub>
                            <m:sSubPr>
                              <m:ctrlPr>
                                <a:rPr kumimoji="1" lang="en-US" altLang="zh-CN" i="1" dirty="0" smtClean="0">
                                  <a:solidFill>
                                    <a:srgbClr val="1A6299"/>
                                  </a:solidFill>
                                  <a:latin typeface="Cambria Math" panose="02040503050406030204" pitchFamily="18" charset="0"/>
                                </a:rPr>
                              </m:ctrlPr>
                            </m:sSubPr>
                            <m:e>
                              <m:r>
                                <a:rPr kumimoji="1" lang="en-US" altLang="zh-CN" i="1" dirty="0">
                                  <a:solidFill>
                                    <a:srgbClr val="1A6299"/>
                                  </a:solidFill>
                                  <a:latin typeface="Cambria Math" panose="02040503050406030204" pitchFamily="18" charset="0"/>
                                </a:rPr>
                                <m:t>𝑙</m:t>
                              </m:r>
                            </m:e>
                            <m:sub>
                              <m:r>
                                <a:rPr kumimoji="1" lang="en-US" altLang="zh-CN" b="0" i="1" dirty="0" smtClean="0">
                                  <a:solidFill>
                                    <a:srgbClr val="1A6299"/>
                                  </a:solidFill>
                                  <a:latin typeface="Cambria Math" panose="02040503050406030204" pitchFamily="18" charset="0"/>
                                </a:rPr>
                                <m:t>1</m:t>
                              </m:r>
                            </m:sub>
                          </m:sSub>
                          <m:r>
                            <a:rPr kumimoji="1" lang="en-US" altLang="zh-CN" b="0" i="1" dirty="0" smtClean="0">
                              <a:solidFill>
                                <a:srgbClr val="1A6299"/>
                              </a:solidFill>
                              <a:latin typeface="Cambria Math" panose="02040503050406030204" pitchFamily="18" charset="0"/>
                            </a:rPr>
                            <m:t>,</m:t>
                          </m:r>
                          <m:sSub>
                            <m:sSubPr>
                              <m:ctrlPr>
                                <a:rPr kumimoji="1" lang="en-US" altLang="zh-CN" i="1" dirty="0">
                                  <a:solidFill>
                                    <a:srgbClr val="1A6299"/>
                                  </a:solidFill>
                                  <a:latin typeface="Cambria Math" panose="02040503050406030204" pitchFamily="18" charset="0"/>
                                </a:rPr>
                              </m:ctrlPr>
                            </m:sSubPr>
                            <m:e>
                              <m:r>
                                <a:rPr kumimoji="1" lang="en-US" altLang="zh-CN" i="1" dirty="0">
                                  <a:solidFill>
                                    <a:srgbClr val="1A6299"/>
                                  </a:solidFill>
                                  <a:latin typeface="Cambria Math" panose="02040503050406030204" pitchFamily="18" charset="0"/>
                                </a:rPr>
                                <m:t>𝑙</m:t>
                              </m:r>
                            </m:e>
                            <m:sub>
                              <m:r>
                                <a:rPr kumimoji="1" lang="en-US" altLang="zh-CN" b="0" i="1" dirty="0" smtClean="0">
                                  <a:solidFill>
                                    <a:srgbClr val="1A6299"/>
                                  </a:solidFill>
                                  <a:latin typeface="Cambria Math" panose="02040503050406030204" pitchFamily="18" charset="0"/>
                                </a:rPr>
                                <m:t>2</m:t>
                              </m:r>
                            </m:sub>
                          </m:sSub>
                        </m:e>
                      </m:d>
                    </m:oMath>
                  </m:oMathPara>
                </a14:m>
                <a:endParaRPr kumimoji="1" lang="zh-CN" altLang="en-US" dirty="0">
                  <a:solidFill>
                    <a:srgbClr val="1A6299"/>
                  </a:solidFill>
                </a:endParaRPr>
              </a:p>
            </p:txBody>
          </p:sp>
        </mc:Choice>
        <mc:Fallback xmlns="">
          <p:sp>
            <p:nvSpPr>
              <p:cNvPr id="33" name="文本框 32">
                <a:extLst>
                  <a:ext uri="{FF2B5EF4-FFF2-40B4-BE49-F238E27FC236}">
                    <a16:creationId xmlns:a16="http://schemas.microsoft.com/office/drawing/2014/main" id="{6F368586-BFD9-7D43-B50F-DC1D7F9C49DA}"/>
                  </a:ext>
                </a:extLst>
              </p:cNvPr>
              <p:cNvSpPr txBox="1">
                <a:spLocks noRot="1" noChangeAspect="1" noMove="1" noResize="1" noEditPoints="1" noAdjustHandles="1" noChangeArrowheads="1" noChangeShapeType="1" noTextEdit="1"/>
              </p:cNvSpPr>
              <p:nvPr/>
            </p:nvSpPr>
            <p:spPr>
              <a:xfrm>
                <a:off x="2663111" y="1424700"/>
                <a:ext cx="839332"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F9A7097B-25CF-C145-95DB-B571298EEC63}"/>
                  </a:ext>
                </a:extLst>
              </p:cNvPr>
              <p:cNvSpPr txBox="1"/>
              <p:nvPr/>
            </p:nvSpPr>
            <p:spPr>
              <a:xfrm>
                <a:off x="3770899" y="1440735"/>
                <a:ext cx="1384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rgbClr val="1A6299"/>
                              </a:solidFill>
                              <a:latin typeface="Cambria Math" panose="02040503050406030204" pitchFamily="18" charset="0"/>
                            </a:rPr>
                          </m:ctrlPr>
                        </m:dPr>
                        <m:e>
                          <m:r>
                            <m:rPr>
                              <m:sty m:val="p"/>
                            </m:rPr>
                            <a:rPr kumimoji="1" lang="en-US" altLang="zh-CN" i="1">
                              <a:solidFill>
                                <a:srgbClr val="1A6299"/>
                              </a:solidFill>
                              <a:latin typeface="Cambria Math" panose="02040503050406030204" pitchFamily="18" charset="0"/>
                            </a:rPr>
                            <m:t>R</m:t>
                          </m:r>
                          <m:r>
                            <a:rPr kumimoji="1" lang="en-US" altLang="zh-CN" b="0" i="1" smtClean="0">
                              <a:solidFill>
                                <a:srgbClr val="1A6299"/>
                              </a:solidFill>
                              <a:latin typeface="Cambria Math" panose="02040503050406030204" pitchFamily="18" charset="0"/>
                            </a:rPr>
                            <m:t>,</m:t>
                          </m:r>
                          <m:d>
                            <m:dPr>
                              <m:begChr m:val="["/>
                              <m:endChr m:val="]"/>
                              <m:ctrlPr>
                                <a:rPr kumimoji="1" lang="en-US" altLang="zh-CN" b="0" i="1" smtClean="0">
                                  <a:solidFill>
                                    <a:srgbClr val="1A6299"/>
                                  </a:solidFill>
                                  <a:latin typeface="Cambria Math" panose="02040503050406030204" pitchFamily="18" charset="0"/>
                                </a:rPr>
                              </m:ctrlPr>
                            </m:dPr>
                            <m:e>
                              <m:sSub>
                                <m:sSubPr>
                                  <m:ctrlPr>
                                    <a:rPr kumimoji="1" lang="en-US" altLang="zh-CN" b="0" i="1" smtClean="0">
                                      <a:solidFill>
                                        <a:srgbClr val="1A6299"/>
                                      </a:solidFill>
                                      <a:latin typeface="Cambria Math" panose="02040503050406030204" pitchFamily="18" charset="0"/>
                                    </a:rPr>
                                  </m:ctrlPr>
                                </m:sSubPr>
                                <m:e>
                                  <m:r>
                                    <a:rPr kumimoji="1" lang="en-US" altLang="zh-CN" b="0" i="1" smtClean="0">
                                      <a:solidFill>
                                        <a:srgbClr val="1A6299"/>
                                      </a:solidFill>
                                      <a:latin typeface="Cambria Math" panose="02040503050406030204" pitchFamily="18" charset="0"/>
                                      <a:ea typeface="Cambria Math" panose="02040503050406030204" pitchFamily="18" charset="0"/>
                                    </a:rPr>
                                    <m:t>𝜃</m:t>
                                  </m:r>
                                </m:e>
                                <m:sub>
                                  <m:r>
                                    <a:rPr kumimoji="1" lang="en-US" altLang="zh-CN" b="0" i="1" smtClean="0">
                                      <a:solidFill>
                                        <a:srgbClr val="1A6299"/>
                                      </a:solidFill>
                                      <a:latin typeface="Cambria Math" panose="02040503050406030204" pitchFamily="18" charset="0"/>
                                    </a:rPr>
                                    <m:t>1</m:t>
                                  </m:r>
                                </m:sub>
                              </m:sSub>
                              <m:sSub>
                                <m:sSubPr>
                                  <m:ctrlPr>
                                    <a:rPr kumimoji="1" lang="en-US" altLang="zh-CN" i="1">
                                      <a:solidFill>
                                        <a:srgbClr val="1A6299"/>
                                      </a:solidFill>
                                      <a:latin typeface="Cambria Math" panose="02040503050406030204" pitchFamily="18" charset="0"/>
                                    </a:rPr>
                                  </m:ctrlPr>
                                </m:sSubPr>
                                <m:e>
                                  <m:r>
                                    <a:rPr kumimoji="1" lang="en-US" altLang="zh-CN" b="0" i="1" smtClean="0">
                                      <a:solidFill>
                                        <a:srgbClr val="1A6299"/>
                                      </a:solidFill>
                                      <a:latin typeface="Cambria Math" panose="02040503050406030204" pitchFamily="18" charset="0"/>
                                    </a:rPr>
                                    <m:t>,</m:t>
                                  </m:r>
                                  <m:r>
                                    <a:rPr kumimoji="1" lang="en-US" altLang="zh-CN" i="1">
                                      <a:solidFill>
                                        <a:srgbClr val="1A6299"/>
                                      </a:solidFill>
                                      <a:latin typeface="Cambria Math" panose="02040503050406030204" pitchFamily="18" charset="0"/>
                                      <a:ea typeface="Cambria Math" panose="02040503050406030204" pitchFamily="18" charset="0"/>
                                    </a:rPr>
                                    <m:t>𝜃</m:t>
                                  </m:r>
                                </m:e>
                                <m:sub>
                                  <m:r>
                                    <a:rPr kumimoji="1" lang="en-US" altLang="zh-CN" b="0" i="1" smtClean="0">
                                      <a:solidFill>
                                        <a:srgbClr val="1A6299"/>
                                      </a:solidFill>
                                      <a:latin typeface="Cambria Math" panose="02040503050406030204" pitchFamily="18" charset="0"/>
                                      <a:ea typeface="Cambria Math" panose="02040503050406030204" pitchFamily="18" charset="0"/>
                                    </a:rPr>
                                    <m:t>2</m:t>
                                  </m:r>
                                </m:sub>
                              </m:sSub>
                            </m:e>
                          </m:d>
                        </m:e>
                      </m:d>
                    </m:oMath>
                  </m:oMathPara>
                </a14:m>
                <a:endParaRPr kumimoji="1" lang="zh-CN" altLang="en-US" dirty="0"/>
              </a:p>
            </p:txBody>
          </p:sp>
        </mc:Choice>
        <mc:Fallback xmlns="">
          <p:sp>
            <p:nvSpPr>
              <p:cNvPr id="39" name="文本框 38">
                <a:extLst>
                  <a:ext uri="{FF2B5EF4-FFF2-40B4-BE49-F238E27FC236}">
                    <a16:creationId xmlns:a16="http://schemas.microsoft.com/office/drawing/2014/main" id="{F9A7097B-25CF-C145-95DB-B571298EEC63}"/>
                  </a:ext>
                </a:extLst>
              </p:cNvPr>
              <p:cNvSpPr txBox="1">
                <a:spLocks noRot="1" noChangeAspect="1" noMove="1" noResize="1" noEditPoints="1" noAdjustHandles="1" noChangeArrowheads="1" noChangeShapeType="1" noTextEdit="1"/>
              </p:cNvSpPr>
              <p:nvPr/>
            </p:nvSpPr>
            <p:spPr>
              <a:xfrm>
                <a:off x="3770899" y="1440735"/>
                <a:ext cx="1384930" cy="369332"/>
              </a:xfrm>
              <a:prstGeom prst="rect">
                <a:avLst/>
              </a:prstGeom>
              <a:blipFill>
                <a:blip r:embed="rId5"/>
                <a:stretch>
                  <a:fillRect/>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AD8BED2-C5CC-E74C-8D0E-C6A2CD2181F1}"/>
              </a:ext>
            </a:extLst>
          </p:cNvPr>
          <p:cNvSpPr txBox="1"/>
          <p:nvPr/>
        </p:nvSpPr>
        <p:spPr>
          <a:xfrm>
            <a:off x="1436992" y="2185074"/>
            <a:ext cx="3185487" cy="369332"/>
          </a:xfrm>
          <a:prstGeom prst="rect">
            <a:avLst/>
          </a:prstGeom>
          <a:noFill/>
        </p:spPr>
        <p:txBody>
          <a:bodyPr wrap="none" rtlCol="0">
            <a:spAutoFit/>
          </a:bodyPr>
          <a:lstStyle/>
          <a:p>
            <a:r>
              <a:rPr lang="zh-CN" altLang="en-US" b="0" i="0" dirty="0">
                <a:effectLst/>
                <a:latin typeface="-apple-system"/>
              </a:rPr>
              <a:t>卸载效用最大化问题重建为：</a:t>
            </a:r>
            <a:endParaRPr kumimoji="1" lang="zh-CN" altLang="en-US" dirty="0"/>
          </a:p>
        </p:txBody>
      </p:sp>
      <p:pic>
        <p:nvPicPr>
          <p:cNvPr id="4" name="图片 3">
            <a:extLst>
              <a:ext uri="{FF2B5EF4-FFF2-40B4-BE49-F238E27FC236}">
                <a16:creationId xmlns:a16="http://schemas.microsoft.com/office/drawing/2014/main" id="{D2F07FE9-6AA9-AA4B-986D-E0BB66B28BB6}"/>
              </a:ext>
            </a:extLst>
          </p:cNvPr>
          <p:cNvPicPr>
            <a:picLocks noChangeAspect="1"/>
          </p:cNvPicPr>
          <p:nvPr/>
        </p:nvPicPr>
        <p:blipFill>
          <a:blip r:embed="rId6"/>
          <a:stretch>
            <a:fillRect/>
          </a:stretch>
        </p:blipFill>
        <p:spPr>
          <a:xfrm>
            <a:off x="1352106" y="2740305"/>
            <a:ext cx="4584700" cy="1879600"/>
          </a:xfrm>
          <a:prstGeom prst="rect">
            <a:avLst/>
          </a:prstGeom>
        </p:spPr>
      </p:pic>
      <p:sp>
        <p:nvSpPr>
          <p:cNvPr id="5" name="文本框 4">
            <a:extLst>
              <a:ext uri="{FF2B5EF4-FFF2-40B4-BE49-F238E27FC236}">
                <a16:creationId xmlns:a16="http://schemas.microsoft.com/office/drawing/2014/main" id="{41532B99-6D6A-E844-AE3A-A8B2E293F68D}"/>
              </a:ext>
            </a:extLst>
          </p:cNvPr>
          <p:cNvSpPr txBox="1"/>
          <p:nvPr/>
        </p:nvSpPr>
        <p:spPr>
          <a:xfrm>
            <a:off x="1417097" y="1435917"/>
            <a:ext cx="1107996" cy="369332"/>
          </a:xfrm>
          <a:prstGeom prst="rect">
            <a:avLst/>
          </a:prstGeom>
          <a:noFill/>
        </p:spPr>
        <p:txBody>
          <a:bodyPr wrap="none" rtlCol="0">
            <a:spAutoFit/>
          </a:bodyPr>
          <a:lstStyle/>
          <a:p>
            <a:r>
              <a:rPr kumimoji="1" lang="zh-CN" altLang="en-US" dirty="0"/>
              <a:t>如何确定</a:t>
            </a:r>
          </a:p>
        </p:txBody>
      </p:sp>
      <p:sp>
        <p:nvSpPr>
          <p:cNvPr id="41" name="文本框 40">
            <a:extLst>
              <a:ext uri="{FF2B5EF4-FFF2-40B4-BE49-F238E27FC236}">
                <a16:creationId xmlns:a16="http://schemas.microsoft.com/office/drawing/2014/main" id="{F3449A74-D54C-D040-91C5-0D9FE852EDBA}"/>
              </a:ext>
            </a:extLst>
          </p:cNvPr>
          <p:cNvSpPr txBox="1"/>
          <p:nvPr/>
        </p:nvSpPr>
        <p:spPr>
          <a:xfrm>
            <a:off x="2922149" y="2794365"/>
            <a:ext cx="1164624" cy="338554"/>
          </a:xfrm>
          <a:prstGeom prst="rect">
            <a:avLst/>
          </a:prstGeom>
          <a:noFill/>
        </p:spPr>
        <p:txBody>
          <a:bodyPr wrap="square">
            <a:spAutoFit/>
          </a:bodyPr>
          <a:lstStyle/>
          <a:p>
            <a:r>
              <a:rPr lang="zh-CN" altLang="en-US" sz="1600" b="0" i="0" dirty="0">
                <a:solidFill>
                  <a:srgbClr val="1A6299"/>
                </a:solidFill>
                <a:effectLst/>
                <a:latin typeface="-apple-system"/>
              </a:rPr>
              <a:t>扰动区域</a:t>
            </a:r>
            <a:endParaRPr lang="zh-CN" altLang="en-US" sz="1600" dirty="0">
              <a:solidFill>
                <a:srgbClr val="1A6299"/>
              </a:solidFill>
            </a:endParaRPr>
          </a:p>
        </p:txBody>
      </p:sp>
      <p:sp>
        <p:nvSpPr>
          <p:cNvPr id="42" name="圆角矩形 41">
            <a:extLst>
              <a:ext uri="{FF2B5EF4-FFF2-40B4-BE49-F238E27FC236}">
                <a16:creationId xmlns:a16="http://schemas.microsoft.com/office/drawing/2014/main" id="{32659FD5-8D86-A544-9F0D-06EA5308F4AF}"/>
              </a:ext>
            </a:extLst>
          </p:cNvPr>
          <p:cNvSpPr/>
          <p:nvPr/>
        </p:nvSpPr>
        <p:spPr>
          <a:xfrm>
            <a:off x="2181126" y="3027752"/>
            <a:ext cx="236067" cy="232386"/>
          </a:xfrm>
          <a:prstGeom prst="roundRect">
            <a:avLst/>
          </a:prstGeom>
          <a:noFill/>
          <a:ln w="25400">
            <a:solidFill>
              <a:srgbClr val="072EF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文本框 45">
            <a:extLst>
              <a:ext uri="{FF2B5EF4-FFF2-40B4-BE49-F238E27FC236}">
                <a16:creationId xmlns:a16="http://schemas.microsoft.com/office/drawing/2014/main" id="{E6C4C61D-49AC-1447-A9F6-52F30D3EB6D7}"/>
              </a:ext>
            </a:extLst>
          </p:cNvPr>
          <p:cNvSpPr txBox="1"/>
          <p:nvPr/>
        </p:nvSpPr>
        <p:spPr>
          <a:xfrm>
            <a:off x="3111618" y="3562314"/>
            <a:ext cx="1640163" cy="338554"/>
          </a:xfrm>
          <a:prstGeom prst="rect">
            <a:avLst/>
          </a:prstGeom>
          <a:noFill/>
        </p:spPr>
        <p:txBody>
          <a:bodyPr wrap="square">
            <a:spAutoFit/>
          </a:bodyPr>
          <a:lstStyle/>
          <a:p>
            <a:r>
              <a:rPr lang="zh-CN" altLang="en-US" sz="1600" b="0" i="0" dirty="0">
                <a:solidFill>
                  <a:srgbClr val="1A6299"/>
                </a:solidFill>
                <a:effectLst/>
                <a:latin typeface="-apple-system"/>
              </a:rPr>
              <a:t>扰动卸载成本</a:t>
            </a:r>
            <a:endParaRPr lang="zh-CN" altLang="en-US" sz="1600" dirty="0">
              <a:solidFill>
                <a:srgbClr val="1A6299"/>
              </a:solidFill>
            </a:endParaRPr>
          </a:p>
        </p:txBody>
      </p:sp>
      <p:sp>
        <p:nvSpPr>
          <p:cNvPr id="49" name="文本框 48">
            <a:extLst>
              <a:ext uri="{FF2B5EF4-FFF2-40B4-BE49-F238E27FC236}">
                <a16:creationId xmlns:a16="http://schemas.microsoft.com/office/drawing/2014/main" id="{5F39456C-8D78-9645-BC53-6C77A9933551}"/>
              </a:ext>
            </a:extLst>
          </p:cNvPr>
          <p:cNvSpPr txBox="1"/>
          <p:nvPr/>
        </p:nvSpPr>
        <p:spPr>
          <a:xfrm>
            <a:off x="5022085" y="3901686"/>
            <a:ext cx="1145289" cy="338554"/>
          </a:xfrm>
          <a:prstGeom prst="rect">
            <a:avLst/>
          </a:prstGeom>
          <a:noFill/>
        </p:spPr>
        <p:txBody>
          <a:bodyPr wrap="square">
            <a:spAutoFit/>
          </a:bodyPr>
          <a:lstStyle/>
          <a:p>
            <a:r>
              <a:rPr lang="zh-CN" altLang="en-US" sz="1600" dirty="0">
                <a:solidFill>
                  <a:srgbClr val="1A6299"/>
                </a:solidFill>
              </a:rPr>
              <a:t>隐私泄露</a:t>
            </a:r>
          </a:p>
        </p:txBody>
      </p:sp>
      <p:pic>
        <p:nvPicPr>
          <p:cNvPr id="7" name="图片 6">
            <a:extLst>
              <a:ext uri="{FF2B5EF4-FFF2-40B4-BE49-F238E27FC236}">
                <a16:creationId xmlns:a16="http://schemas.microsoft.com/office/drawing/2014/main" id="{5DC1135F-EA8F-0543-B0E6-F0FBAFE05129}"/>
              </a:ext>
            </a:extLst>
          </p:cNvPr>
          <p:cNvPicPr>
            <a:picLocks noChangeAspect="1"/>
          </p:cNvPicPr>
          <p:nvPr/>
        </p:nvPicPr>
        <p:blipFill>
          <a:blip r:embed="rId7"/>
          <a:stretch>
            <a:fillRect/>
          </a:stretch>
        </p:blipFill>
        <p:spPr>
          <a:xfrm>
            <a:off x="7238804" y="1959955"/>
            <a:ext cx="2743200" cy="1447800"/>
          </a:xfrm>
          <a:prstGeom prst="rect">
            <a:avLst/>
          </a:prstGeom>
        </p:spPr>
      </p:pic>
      <p:sp>
        <p:nvSpPr>
          <p:cNvPr id="50" name="文本框 49">
            <a:extLst>
              <a:ext uri="{FF2B5EF4-FFF2-40B4-BE49-F238E27FC236}">
                <a16:creationId xmlns:a16="http://schemas.microsoft.com/office/drawing/2014/main" id="{78791899-B14F-B046-93FD-88AFA3DC1FA8}"/>
              </a:ext>
            </a:extLst>
          </p:cNvPr>
          <p:cNvSpPr txBox="1"/>
          <p:nvPr/>
        </p:nvSpPr>
        <p:spPr>
          <a:xfrm>
            <a:off x="8308364" y="1675461"/>
            <a:ext cx="1164624" cy="338554"/>
          </a:xfrm>
          <a:prstGeom prst="rect">
            <a:avLst/>
          </a:prstGeom>
          <a:noFill/>
        </p:spPr>
        <p:txBody>
          <a:bodyPr wrap="square">
            <a:spAutoFit/>
          </a:bodyPr>
          <a:lstStyle/>
          <a:p>
            <a:r>
              <a:rPr lang="zh-CN" altLang="en-US" sz="1600" b="0" i="0" dirty="0">
                <a:solidFill>
                  <a:srgbClr val="1A6299"/>
                </a:solidFill>
                <a:effectLst/>
                <a:latin typeface="-apple-system"/>
              </a:rPr>
              <a:t>扰动位置</a:t>
            </a:r>
            <a:endParaRPr lang="zh-CN" altLang="en-US" sz="1600" dirty="0">
              <a:solidFill>
                <a:srgbClr val="1A6299"/>
              </a:solidFill>
            </a:endParaRPr>
          </a:p>
        </p:txBody>
      </p:sp>
      <p:pic>
        <p:nvPicPr>
          <p:cNvPr id="8" name="图片 7">
            <a:extLst>
              <a:ext uri="{FF2B5EF4-FFF2-40B4-BE49-F238E27FC236}">
                <a16:creationId xmlns:a16="http://schemas.microsoft.com/office/drawing/2014/main" id="{443B588D-29E7-EF4F-85FA-944B3AE3CC5F}"/>
              </a:ext>
            </a:extLst>
          </p:cNvPr>
          <p:cNvPicPr>
            <a:picLocks noChangeAspect="1"/>
          </p:cNvPicPr>
          <p:nvPr/>
        </p:nvPicPr>
        <p:blipFill>
          <a:blip r:embed="rId8"/>
          <a:stretch>
            <a:fillRect/>
          </a:stretch>
        </p:blipFill>
        <p:spPr>
          <a:xfrm>
            <a:off x="6518011" y="3650359"/>
            <a:ext cx="4368800" cy="787400"/>
          </a:xfrm>
          <a:prstGeom prst="rect">
            <a:avLst/>
          </a:prstGeom>
        </p:spPr>
      </p:pic>
      <p:pic>
        <p:nvPicPr>
          <p:cNvPr id="9" name="图片 8">
            <a:extLst>
              <a:ext uri="{FF2B5EF4-FFF2-40B4-BE49-F238E27FC236}">
                <a16:creationId xmlns:a16="http://schemas.microsoft.com/office/drawing/2014/main" id="{758FF340-0CD2-6D45-B055-52B004FF1C09}"/>
              </a:ext>
            </a:extLst>
          </p:cNvPr>
          <p:cNvPicPr>
            <a:picLocks noChangeAspect="1"/>
          </p:cNvPicPr>
          <p:nvPr/>
        </p:nvPicPr>
        <p:blipFill>
          <a:blip r:embed="rId9"/>
          <a:stretch>
            <a:fillRect/>
          </a:stretch>
        </p:blipFill>
        <p:spPr>
          <a:xfrm>
            <a:off x="6089650" y="4812216"/>
            <a:ext cx="5181600" cy="812800"/>
          </a:xfrm>
          <a:prstGeom prst="rect">
            <a:avLst/>
          </a:prstGeom>
        </p:spPr>
      </p:pic>
      <p:cxnSp>
        <p:nvCxnSpPr>
          <p:cNvPr id="16" name="直线箭头连接符 15">
            <a:extLst>
              <a:ext uri="{FF2B5EF4-FFF2-40B4-BE49-F238E27FC236}">
                <a16:creationId xmlns:a16="http://schemas.microsoft.com/office/drawing/2014/main" id="{1113B801-8D50-1A48-9968-75B4B8FFEC94}"/>
              </a:ext>
            </a:extLst>
          </p:cNvPr>
          <p:cNvCxnSpPr>
            <a:cxnSpLocks/>
          </p:cNvCxnSpPr>
          <p:nvPr/>
        </p:nvCxnSpPr>
        <p:spPr>
          <a:xfrm flipV="1">
            <a:off x="3886640" y="2433933"/>
            <a:ext cx="3352164" cy="85983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3D1A316C-34DB-774B-8580-DC9124E26156}"/>
              </a:ext>
            </a:extLst>
          </p:cNvPr>
          <p:cNvCxnSpPr>
            <a:cxnSpLocks/>
            <a:endCxn id="8" idx="1"/>
          </p:cNvCxnSpPr>
          <p:nvPr/>
        </p:nvCxnSpPr>
        <p:spPr>
          <a:xfrm>
            <a:off x="5817033" y="3407755"/>
            <a:ext cx="700978" cy="6363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56305A21-5B87-8D4C-86C7-8C10E10F6B59}"/>
              </a:ext>
            </a:extLst>
          </p:cNvPr>
          <p:cNvCxnSpPr>
            <a:cxnSpLocks/>
          </p:cNvCxnSpPr>
          <p:nvPr/>
        </p:nvCxnSpPr>
        <p:spPr>
          <a:xfrm>
            <a:off x="5817033" y="3407755"/>
            <a:ext cx="542923" cy="15961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56A700D7-28AA-D846-8BE0-FB50B32EA584}"/>
              </a:ext>
            </a:extLst>
          </p:cNvPr>
          <p:cNvSpPr txBox="1"/>
          <p:nvPr/>
        </p:nvSpPr>
        <p:spPr>
          <a:xfrm>
            <a:off x="7177419" y="3430233"/>
            <a:ext cx="2648746" cy="338554"/>
          </a:xfrm>
          <a:prstGeom prst="rect">
            <a:avLst/>
          </a:prstGeom>
          <a:noFill/>
        </p:spPr>
        <p:txBody>
          <a:bodyPr wrap="square">
            <a:spAutoFit/>
          </a:bodyPr>
          <a:lstStyle/>
          <a:p>
            <a:r>
              <a:rPr lang="en" altLang="zh-CN" sz="1600" b="0" i="0" dirty="0">
                <a:solidFill>
                  <a:srgbClr val="1A6299"/>
                </a:solidFill>
                <a:effectLst/>
                <a:latin typeface="-apple-system"/>
              </a:rPr>
              <a:t>KL divergence</a:t>
            </a:r>
            <a:r>
              <a:rPr lang="zh-CN" altLang="en" sz="1600" b="0" i="0" dirty="0">
                <a:solidFill>
                  <a:srgbClr val="1A6299"/>
                </a:solidFill>
                <a:effectLst/>
                <a:latin typeface="-apple-system"/>
              </a:rPr>
              <a:t>衡量</a:t>
            </a:r>
            <a:r>
              <a:rPr lang="zh-CN" altLang="en-US" sz="1600" b="0" i="0" dirty="0">
                <a:solidFill>
                  <a:srgbClr val="1A6299"/>
                </a:solidFill>
                <a:effectLst/>
                <a:latin typeface="-apple-system"/>
              </a:rPr>
              <a:t>隐私熵</a:t>
            </a:r>
            <a:endParaRPr lang="zh-CN" altLang="en-US" sz="1600" dirty="0">
              <a:solidFill>
                <a:srgbClr val="1A6299"/>
              </a:solidFill>
            </a:endParaRPr>
          </a:p>
        </p:txBody>
      </p:sp>
      <p:sp>
        <p:nvSpPr>
          <p:cNvPr id="69" name="文本框 68">
            <a:extLst>
              <a:ext uri="{FF2B5EF4-FFF2-40B4-BE49-F238E27FC236}">
                <a16:creationId xmlns:a16="http://schemas.microsoft.com/office/drawing/2014/main" id="{2C3A47C9-F434-8449-9896-BB1F74BBA373}"/>
              </a:ext>
            </a:extLst>
          </p:cNvPr>
          <p:cNvSpPr txBox="1"/>
          <p:nvPr/>
        </p:nvSpPr>
        <p:spPr>
          <a:xfrm>
            <a:off x="1267853" y="4569957"/>
            <a:ext cx="4425599" cy="1477328"/>
          </a:xfrm>
          <a:prstGeom prst="rect">
            <a:avLst/>
          </a:prstGeom>
          <a:noFill/>
        </p:spPr>
        <p:txBody>
          <a:bodyPr wrap="square">
            <a:spAutoFit/>
          </a:bodyPr>
          <a:lstStyle/>
          <a:p>
            <a:r>
              <a:rPr lang="zh-CN" altLang="en-US" b="0" i="0" dirty="0">
                <a:effectLst/>
                <a:latin typeface="-apple-system"/>
              </a:rPr>
              <a:t>当扰动区域增大时，用户的位置将具有更高的概率被扰动到更远的位置，此时隐私泄露度更低，但计算成本增加。因此，需要确定一个合适的扰动区域，以权衡计算成本和隐私泄露之间的关系。</a:t>
            </a:r>
            <a:endParaRPr lang="zh-CN" altLang="en-US" dirty="0"/>
          </a:p>
        </p:txBody>
      </p:sp>
      <p:sp>
        <p:nvSpPr>
          <p:cNvPr id="73" name="圆角矩形 72">
            <a:extLst>
              <a:ext uri="{FF2B5EF4-FFF2-40B4-BE49-F238E27FC236}">
                <a16:creationId xmlns:a16="http://schemas.microsoft.com/office/drawing/2014/main" id="{F86527C3-9706-DA4A-BD38-4DBF9EC80989}"/>
              </a:ext>
            </a:extLst>
          </p:cNvPr>
          <p:cNvSpPr/>
          <p:nvPr/>
        </p:nvSpPr>
        <p:spPr>
          <a:xfrm>
            <a:off x="1067484" y="4536329"/>
            <a:ext cx="4749549" cy="1466433"/>
          </a:xfrm>
          <a:prstGeom prst="roundRect">
            <a:avLst/>
          </a:prstGeom>
          <a:noFill/>
          <a:ln w="254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9611712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868194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 altLang="zh-CN" sz="2600" b="1" dirty="0">
                <a:solidFill>
                  <a:sysClr val="windowText" lastClr="000000"/>
                </a:solidFill>
                <a:latin typeface="Arial" panose="020B0604020202090204"/>
                <a:ea typeface="微软雅黑" panose="020B0503020204020204" pitchFamily="34" charset="-122"/>
              </a:rPr>
              <a:t>Perturbation Region Determination</a:t>
            </a:r>
            <a:r>
              <a:rPr lang="zh-CN" altLang="en-US"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Mechanism</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A18D85D9-3A9B-5F43-A57A-BAC407E9639E}"/>
              </a:ext>
            </a:extLst>
          </p:cNvPr>
          <p:cNvPicPr>
            <a:picLocks noChangeAspect="1"/>
          </p:cNvPicPr>
          <p:nvPr/>
        </p:nvPicPr>
        <p:blipFill>
          <a:blip r:embed="rId4"/>
          <a:stretch>
            <a:fillRect/>
          </a:stretch>
        </p:blipFill>
        <p:spPr>
          <a:xfrm>
            <a:off x="1190268" y="852184"/>
            <a:ext cx="4115905" cy="5656160"/>
          </a:xfrm>
          <a:prstGeom prst="rect">
            <a:avLst/>
          </a:prstGeom>
        </p:spPr>
      </p:pic>
      <p:pic>
        <p:nvPicPr>
          <p:cNvPr id="11" name="图片 10">
            <a:extLst>
              <a:ext uri="{FF2B5EF4-FFF2-40B4-BE49-F238E27FC236}">
                <a16:creationId xmlns:a16="http://schemas.microsoft.com/office/drawing/2014/main" id="{12C3104E-E21A-F048-A263-E34F0B923312}"/>
              </a:ext>
            </a:extLst>
          </p:cNvPr>
          <p:cNvPicPr>
            <a:picLocks noChangeAspect="1"/>
          </p:cNvPicPr>
          <p:nvPr/>
        </p:nvPicPr>
        <p:blipFill>
          <a:blip r:embed="rId5"/>
          <a:stretch>
            <a:fillRect/>
          </a:stretch>
        </p:blipFill>
        <p:spPr>
          <a:xfrm>
            <a:off x="6089650" y="1392253"/>
            <a:ext cx="1308100" cy="355600"/>
          </a:xfrm>
          <a:prstGeom prst="rect">
            <a:avLst/>
          </a:prstGeom>
        </p:spPr>
      </p:pic>
      <p:pic>
        <p:nvPicPr>
          <p:cNvPr id="12" name="图片 11">
            <a:extLst>
              <a:ext uri="{FF2B5EF4-FFF2-40B4-BE49-F238E27FC236}">
                <a16:creationId xmlns:a16="http://schemas.microsoft.com/office/drawing/2014/main" id="{FE8F948C-3DEC-2243-9F88-9E53514CDC62}"/>
              </a:ext>
            </a:extLst>
          </p:cNvPr>
          <p:cNvPicPr>
            <a:picLocks noChangeAspect="1"/>
          </p:cNvPicPr>
          <p:nvPr/>
        </p:nvPicPr>
        <p:blipFill rotWithShape="1">
          <a:blip r:embed="rId6"/>
          <a:srcRect t="9291"/>
          <a:stretch/>
        </p:blipFill>
        <p:spPr>
          <a:xfrm>
            <a:off x="6546704" y="1932767"/>
            <a:ext cx="1371600" cy="288001"/>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9A4F8A7-A0E8-7040-B686-7B82E7CD2F13}"/>
                  </a:ext>
                </a:extLst>
              </p:cNvPr>
              <p:cNvSpPr txBox="1"/>
              <p:nvPr/>
            </p:nvSpPr>
            <p:spPr>
              <a:xfrm>
                <a:off x="6391910" y="2583482"/>
                <a:ext cx="5224507" cy="2031325"/>
              </a:xfrm>
              <a:prstGeom prst="rect">
                <a:avLst/>
              </a:prstGeom>
              <a:noFill/>
            </p:spPr>
            <p:txBody>
              <a:bodyPr wrap="none" rtlCol="0">
                <a:spAutoFit/>
              </a:bodyPr>
              <a:lstStyle/>
              <a:p>
                <a:r>
                  <a:rPr kumimoji="1" lang="zh-CN" altLang="en-US" dirty="0"/>
                  <a:t>根据概率密度函数生成一系列扰动距离</a:t>
                </a:r>
                <a:endParaRPr kumimoji="1" lang="en-US" altLang="zh-CN" dirty="0"/>
              </a:p>
              <a:p>
                <a:endParaRPr kumimoji="1" lang="en-US" altLang="zh-CN" dirty="0"/>
              </a:p>
              <a:p>
                <a:r>
                  <a:rPr lang="zh-CN" altLang="en-US" b="0" i="0" dirty="0">
                    <a:effectLst/>
                    <a:latin typeface="-apple-system"/>
                  </a:rPr>
                  <a:t>在表</a:t>
                </a:r>
                <a:r>
                  <a:rPr lang="en" altLang="zh-CN" b="0" i="0" dirty="0">
                    <a:effectLst/>
                    <a:latin typeface="-apple-system"/>
                  </a:rPr>
                  <a:t>F</a:t>
                </a:r>
                <a:r>
                  <a:rPr lang="zh-CN" altLang="en-US" b="0" i="0" dirty="0">
                    <a:effectLst/>
                    <a:latin typeface="-apple-system"/>
                  </a:rPr>
                  <a:t>中查找针对</a:t>
                </a:r>
                <a14:m>
                  <m:oMath xmlns:m="http://schemas.openxmlformats.org/officeDocument/2006/math">
                    <m:sSup>
                      <m:sSupPr>
                        <m:ctrlPr>
                          <a:rPr kumimoji="1" lang="en-US" altLang="zh-CN" i="1" dirty="0" smtClean="0">
                            <a:solidFill>
                              <a:srgbClr val="1A6299"/>
                            </a:solidFill>
                            <a:latin typeface="Cambria Math" panose="02040503050406030204" pitchFamily="18" charset="0"/>
                          </a:rPr>
                        </m:ctrlPr>
                      </m:sSupPr>
                      <m:e>
                        <m:r>
                          <a:rPr kumimoji="1" lang="en-US" altLang="zh-CN" b="0" i="1" dirty="0" smtClean="0">
                            <a:solidFill>
                              <a:srgbClr val="1A6299"/>
                            </a:solidFill>
                            <a:latin typeface="Cambria Math" panose="02040503050406030204" pitchFamily="18" charset="0"/>
                          </a:rPr>
                          <m:t>𝑙</m:t>
                        </m:r>
                      </m:e>
                      <m:sup>
                        <m:r>
                          <a:rPr kumimoji="1" lang="zh-CN" altLang="en-US" b="0" i="1" dirty="0" smtClean="0">
                            <a:solidFill>
                              <a:srgbClr val="1A6299"/>
                            </a:solidFill>
                            <a:latin typeface="Cambria Math" panose="02040503050406030204" pitchFamily="18" charset="0"/>
                          </a:rPr>
                          <m:t>∗</m:t>
                        </m:r>
                      </m:sup>
                    </m:sSup>
                  </m:oMath>
                </a14:m>
                <a:r>
                  <a:rPr lang="zh-CN" altLang="en-US" b="0" i="0" dirty="0">
                    <a:effectLst/>
                    <a:latin typeface="-apple-system"/>
                  </a:rPr>
                  <a:t>的计算成本和隐私泄漏</a:t>
                </a:r>
                <a:endParaRPr lang="en-US" altLang="zh-CN" b="0" i="0" dirty="0">
                  <a:effectLst/>
                  <a:latin typeface="-apple-system"/>
                </a:endParaRPr>
              </a:p>
              <a:p>
                <a:endParaRPr kumimoji="1" lang="en-US" altLang="zh-CN" dirty="0">
                  <a:latin typeface="-apple-system"/>
                </a:endParaRPr>
              </a:p>
              <a:p>
                <a:r>
                  <a:rPr kumimoji="1" lang="zh-CN" altLang="en-US" dirty="0"/>
                  <a:t>      根据卸载策略计算成本与隐私泄露并记录到表</a:t>
                </a:r>
                <a:r>
                  <a:rPr lang="en" altLang="zh-CN" b="0" i="0" dirty="0">
                    <a:effectLst/>
                    <a:latin typeface="-apple-system"/>
                  </a:rPr>
                  <a:t>F</a:t>
                </a:r>
                <a:endParaRPr kumimoji="1" lang="zh-CN" altLang="en-US" dirty="0"/>
              </a:p>
              <a:p>
                <a:endParaRPr kumimoji="1" lang="en-US" altLang="zh-CN" dirty="0"/>
              </a:p>
              <a:p>
                <a:r>
                  <a:rPr kumimoji="1" lang="zh-CN" altLang="en-US" dirty="0"/>
                  <a:t>计算预期效用</a:t>
                </a:r>
                <a:r>
                  <a:rPr kumimoji="1" lang="en-US" altLang="zh-CN" dirty="0"/>
                  <a:t>U</a:t>
                </a:r>
                <a:endParaRPr kumimoji="1" lang="zh-CN" altLang="en-US" dirty="0"/>
              </a:p>
            </p:txBody>
          </p:sp>
        </mc:Choice>
        <mc:Fallback xmlns="">
          <p:sp>
            <p:nvSpPr>
              <p:cNvPr id="13" name="文本框 12">
                <a:extLst>
                  <a:ext uri="{FF2B5EF4-FFF2-40B4-BE49-F238E27FC236}">
                    <a16:creationId xmlns:a16="http://schemas.microsoft.com/office/drawing/2014/main" id="{69A4F8A7-A0E8-7040-B686-7B82E7CD2F13}"/>
                  </a:ext>
                </a:extLst>
              </p:cNvPr>
              <p:cNvSpPr txBox="1">
                <a:spLocks noRot="1" noChangeAspect="1" noMove="1" noResize="1" noEditPoints="1" noAdjustHandles="1" noChangeArrowheads="1" noChangeShapeType="1" noTextEdit="1"/>
              </p:cNvSpPr>
              <p:nvPr/>
            </p:nvSpPr>
            <p:spPr>
              <a:xfrm>
                <a:off x="6391910" y="2583482"/>
                <a:ext cx="5224507" cy="2031325"/>
              </a:xfrm>
              <a:prstGeom prst="rect">
                <a:avLst/>
              </a:prstGeom>
              <a:blipFill>
                <a:blip r:embed="rId7"/>
                <a:stretch>
                  <a:fillRect l="-971" t="-1242" b="-3727"/>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CB66BD26-0852-264E-B9E6-96604B3B7AA8}"/>
              </a:ext>
            </a:extLst>
          </p:cNvPr>
          <p:cNvSpPr txBox="1"/>
          <p:nvPr/>
        </p:nvSpPr>
        <p:spPr>
          <a:xfrm>
            <a:off x="5999918" y="5080543"/>
            <a:ext cx="5872120" cy="369332"/>
          </a:xfrm>
          <a:prstGeom prst="rect">
            <a:avLst/>
          </a:prstGeom>
          <a:noFill/>
        </p:spPr>
        <p:txBody>
          <a:bodyPr wrap="none" rtlCol="0">
            <a:spAutoFit/>
          </a:bodyPr>
          <a:lstStyle/>
          <a:p>
            <a:r>
              <a:rPr lang="zh-CN" altLang="en-US" b="0" i="0" dirty="0">
                <a:effectLst/>
                <a:latin typeface="-apple-system"/>
              </a:rPr>
              <a:t>比较所有区域的期望</a:t>
            </a:r>
            <a:r>
              <a:rPr lang="en" altLang="zh-CN" b="0" i="0" dirty="0">
                <a:effectLst/>
                <a:latin typeface="-apple-system"/>
              </a:rPr>
              <a:t>U</a:t>
            </a:r>
            <a:r>
              <a:rPr lang="zh-CN" altLang="en" b="0" i="0" dirty="0">
                <a:effectLst/>
                <a:latin typeface="-apple-system"/>
              </a:rPr>
              <a:t>，</a:t>
            </a:r>
            <a:r>
              <a:rPr lang="zh-CN" altLang="en-US" b="0" i="0" dirty="0">
                <a:effectLst/>
                <a:latin typeface="-apple-system"/>
              </a:rPr>
              <a:t>并获得具有最大效用的最佳区域</a:t>
            </a:r>
            <a:endParaRPr kumimoji="1" lang="zh-CN" altLang="en-US" dirty="0"/>
          </a:p>
        </p:txBody>
      </p:sp>
    </p:spTree>
    <p:extLst>
      <p:ext uri="{BB962C8B-B14F-4D97-AF65-F5344CB8AC3E}">
        <p14:creationId xmlns:p14="http://schemas.microsoft.com/office/powerpoint/2010/main" val="33007519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868194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 altLang="zh-CN" sz="2600" b="1" dirty="0">
                <a:solidFill>
                  <a:sysClr val="windowText" lastClr="000000"/>
                </a:solidFill>
                <a:latin typeface="Arial" panose="020B0604020202090204"/>
                <a:ea typeface="微软雅黑" panose="020B0503020204020204" pitchFamily="34" charset="-122"/>
              </a:rPr>
              <a:t>Perturbation Region Determination</a:t>
            </a:r>
            <a:r>
              <a:rPr lang="zh-CN" altLang="en-US"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Mechanism</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17" name="图片 16">
            <a:extLst>
              <a:ext uri="{FF2B5EF4-FFF2-40B4-BE49-F238E27FC236}">
                <a16:creationId xmlns:a16="http://schemas.microsoft.com/office/drawing/2014/main" id="{5B8ADEB8-D9EC-454B-B249-4AA4B6CF5BC2}"/>
              </a:ext>
            </a:extLst>
          </p:cNvPr>
          <p:cNvPicPr>
            <a:picLocks noChangeAspect="1"/>
          </p:cNvPicPr>
          <p:nvPr/>
        </p:nvPicPr>
        <p:blipFill>
          <a:blip r:embed="rId4"/>
          <a:stretch>
            <a:fillRect/>
          </a:stretch>
        </p:blipFill>
        <p:spPr>
          <a:xfrm>
            <a:off x="1313835" y="803277"/>
            <a:ext cx="4115905" cy="5630490"/>
          </a:xfrm>
          <a:prstGeom prst="rect">
            <a:avLst/>
          </a:prstGeom>
        </p:spPr>
      </p:pic>
      <p:pic>
        <p:nvPicPr>
          <p:cNvPr id="3" name="图片 2">
            <a:extLst>
              <a:ext uri="{FF2B5EF4-FFF2-40B4-BE49-F238E27FC236}">
                <a16:creationId xmlns:a16="http://schemas.microsoft.com/office/drawing/2014/main" id="{4225E96E-7BE0-7748-A85B-E1756923C5C7}"/>
              </a:ext>
            </a:extLst>
          </p:cNvPr>
          <p:cNvPicPr>
            <a:picLocks noChangeAspect="1"/>
          </p:cNvPicPr>
          <p:nvPr/>
        </p:nvPicPr>
        <p:blipFill>
          <a:blip r:embed="rId5"/>
          <a:stretch>
            <a:fillRect/>
          </a:stretch>
        </p:blipFill>
        <p:spPr>
          <a:xfrm>
            <a:off x="5832390" y="1449175"/>
            <a:ext cx="1460500" cy="304800"/>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156A33B-ECBE-A140-A8DC-55FA0C58BDA8}"/>
                  </a:ext>
                </a:extLst>
              </p:cNvPr>
              <p:cNvSpPr txBox="1"/>
              <p:nvPr/>
            </p:nvSpPr>
            <p:spPr>
              <a:xfrm>
                <a:off x="6463515" y="2116666"/>
                <a:ext cx="5171609" cy="3139321"/>
              </a:xfrm>
              <a:prstGeom prst="rect">
                <a:avLst/>
              </a:prstGeom>
              <a:noFill/>
            </p:spPr>
            <p:txBody>
              <a:bodyPr wrap="none" rtlCol="0">
                <a:spAutoFit/>
              </a:bodyPr>
              <a:lstStyle/>
              <a:p>
                <a:r>
                  <a:rPr kumimoji="1" lang="zh-CN" altLang="en-US" dirty="0"/>
                  <a:t>计算</a:t>
                </a:r>
                <a14:m>
                  <m:oMath xmlns:m="http://schemas.openxmlformats.org/officeDocument/2006/math">
                    <m:d>
                      <m:dPr>
                        <m:begChr m:val="["/>
                        <m:endChr m:val="]"/>
                        <m:ctrlPr>
                          <a:rPr kumimoji="1" lang="en-US" altLang="zh-CN" b="0" i="1" smtClean="0">
                            <a:solidFill>
                              <a:srgbClr val="1A6299"/>
                            </a:solidFill>
                            <a:latin typeface="Cambria Math" panose="02040503050406030204" pitchFamily="18" charset="0"/>
                          </a:rPr>
                        </m:ctrlPr>
                      </m:dPr>
                      <m:e>
                        <m:sSub>
                          <m:sSubPr>
                            <m:ctrlPr>
                              <a:rPr kumimoji="1" lang="en-US" altLang="zh-CN" b="0" i="1" smtClean="0">
                                <a:solidFill>
                                  <a:srgbClr val="1A6299"/>
                                </a:solidFill>
                                <a:latin typeface="Cambria Math" panose="02040503050406030204" pitchFamily="18" charset="0"/>
                              </a:rPr>
                            </m:ctrlPr>
                          </m:sSubPr>
                          <m:e>
                            <m:r>
                              <a:rPr kumimoji="1" lang="en-US" altLang="zh-CN" b="0" i="1" smtClean="0">
                                <a:solidFill>
                                  <a:srgbClr val="1A6299"/>
                                </a:solidFill>
                                <a:latin typeface="Cambria Math" panose="02040503050406030204" pitchFamily="18" charset="0"/>
                                <a:ea typeface="Cambria Math" panose="02040503050406030204" pitchFamily="18" charset="0"/>
                              </a:rPr>
                              <m:t>𝜃</m:t>
                            </m:r>
                          </m:e>
                          <m:sub>
                            <m:r>
                              <a:rPr kumimoji="1" lang="en-US" altLang="zh-CN" b="0" i="1" smtClean="0">
                                <a:solidFill>
                                  <a:srgbClr val="1A6299"/>
                                </a:solidFill>
                                <a:latin typeface="Cambria Math" panose="02040503050406030204" pitchFamily="18" charset="0"/>
                              </a:rPr>
                              <m:t>1</m:t>
                            </m:r>
                          </m:sub>
                        </m:sSub>
                        <m:sSub>
                          <m:sSubPr>
                            <m:ctrlPr>
                              <a:rPr kumimoji="1" lang="en-US" altLang="zh-CN" i="1">
                                <a:solidFill>
                                  <a:srgbClr val="1A6299"/>
                                </a:solidFill>
                                <a:latin typeface="Cambria Math" panose="02040503050406030204" pitchFamily="18" charset="0"/>
                              </a:rPr>
                            </m:ctrlPr>
                          </m:sSubPr>
                          <m:e>
                            <m:r>
                              <a:rPr kumimoji="1" lang="en-US" altLang="zh-CN" b="0" i="1" smtClean="0">
                                <a:solidFill>
                                  <a:srgbClr val="1A6299"/>
                                </a:solidFill>
                                <a:latin typeface="Cambria Math" panose="02040503050406030204" pitchFamily="18" charset="0"/>
                              </a:rPr>
                              <m:t>,</m:t>
                            </m:r>
                            <m:r>
                              <a:rPr kumimoji="1" lang="en-US" altLang="zh-CN" i="1">
                                <a:solidFill>
                                  <a:srgbClr val="1A6299"/>
                                </a:solidFill>
                                <a:latin typeface="Cambria Math" panose="02040503050406030204" pitchFamily="18" charset="0"/>
                                <a:ea typeface="Cambria Math" panose="02040503050406030204" pitchFamily="18" charset="0"/>
                              </a:rPr>
                              <m:t>𝜃</m:t>
                            </m:r>
                          </m:e>
                          <m:sub>
                            <m:r>
                              <a:rPr kumimoji="1" lang="en-US" altLang="zh-CN" b="0" i="1" smtClean="0">
                                <a:solidFill>
                                  <a:srgbClr val="1A6299"/>
                                </a:solidFill>
                                <a:latin typeface="Cambria Math" panose="02040503050406030204" pitchFamily="18" charset="0"/>
                                <a:ea typeface="Cambria Math" panose="02040503050406030204" pitchFamily="18" charset="0"/>
                              </a:rPr>
                              <m:t>2</m:t>
                            </m:r>
                          </m:sub>
                        </m:sSub>
                      </m:e>
                    </m:d>
                  </m:oMath>
                </a14:m>
                <a:endParaRPr kumimoji="1" lang="en-US" altLang="zh-CN" dirty="0"/>
              </a:p>
              <a:p>
                <a:endParaRPr kumimoji="1" lang="en-US" altLang="zh-CN" dirty="0"/>
              </a:p>
              <a:p>
                <a:r>
                  <a:rPr kumimoji="1" lang="zh-CN" altLang="en-US" dirty="0"/>
                  <a:t>生成一系列扰动位置</a:t>
                </a:r>
                <a:endParaRPr kumimoji="1" lang="en-US" altLang="zh-CN" dirty="0"/>
              </a:p>
              <a:p>
                <a:endParaRPr kumimoji="1" lang="en-US" altLang="zh-CN" dirty="0"/>
              </a:p>
              <a:p>
                <a:r>
                  <a:rPr lang="zh-CN" altLang="en-US" b="0" i="0" dirty="0">
                    <a:effectLst/>
                    <a:latin typeface="-apple-system"/>
                  </a:rPr>
                  <a:t>在表</a:t>
                </a:r>
                <a:r>
                  <a:rPr lang="en" altLang="zh-CN" b="0" i="0" dirty="0">
                    <a:effectLst/>
                    <a:latin typeface="-apple-system"/>
                  </a:rPr>
                  <a:t>F</a:t>
                </a:r>
                <a:r>
                  <a:rPr lang="zh-CN" altLang="en-US" b="0" i="0" dirty="0">
                    <a:effectLst/>
                    <a:latin typeface="-apple-system"/>
                  </a:rPr>
                  <a:t>中查找</a:t>
                </a:r>
                <a:r>
                  <a:rPr lang="el-GR" altLang="zh-CN" b="0" i="0" dirty="0">
                    <a:effectLst/>
                    <a:latin typeface="-apple-system"/>
                  </a:rPr>
                  <a:t>Λ</a:t>
                </a:r>
                <a:r>
                  <a:rPr lang="zh-CN" altLang="en-US" b="0" i="0" dirty="0">
                    <a:effectLst/>
                    <a:latin typeface="-apple-system"/>
                  </a:rPr>
                  <a:t>的计算成本和隐私泄漏</a:t>
                </a:r>
                <a:endParaRPr lang="en-US" altLang="zh-CN" b="0" i="0" dirty="0">
                  <a:effectLst/>
                  <a:latin typeface="-apple-system"/>
                </a:endParaRPr>
              </a:p>
              <a:p>
                <a:endParaRPr kumimoji="1" lang="en-US" altLang="zh-CN" dirty="0">
                  <a:latin typeface="-apple-system"/>
                </a:endParaRPr>
              </a:p>
              <a:p>
                <a:r>
                  <a:rPr kumimoji="1" lang="zh-CN" altLang="en-US" dirty="0"/>
                  <a:t>     根据卸载策略计算成本与隐私泄露并记录到表</a:t>
                </a:r>
                <a:r>
                  <a:rPr lang="en" altLang="zh-CN" b="0" i="0" dirty="0">
                    <a:effectLst/>
                    <a:latin typeface="-apple-system"/>
                  </a:rPr>
                  <a:t>F</a:t>
                </a:r>
              </a:p>
              <a:p>
                <a:endParaRPr kumimoji="1" lang="en" altLang="zh-CN" dirty="0">
                  <a:latin typeface="-apple-system"/>
                </a:endParaRPr>
              </a:p>
              <a:p>
                <a:r>
                  <a:rPr kumimoji="1" lang="zh-CN" altLang="en-US" dirty="0"/>
                  <a:t>计算预期效用</a:t>
                </a:r>
                <a:r>
                  <a:rPr kumimoji="1" lang="en-US" altLang="zh-CN" dirty="0"/>
                  <a:t>U</a:t>
                </a:r>
                <a:endParaRPr kumimoji="1" lang="zh-CN" altLang="en-US" dirty="0"/>
              </a:p>
              <a:p>
                <a:endParaRPr kumimoji="1" lang="zh-CN" altLang="en-US" dirty="0"/>
              </a:p>
              <a:p>
                <a:endParaRPr kumimoji="1" lang="zh-CN" altLang="en-US" dirty="0"/>
              </a:p>
            </p:txBody>
          </p:sp>
        </mc:Choice>
        <mc:Fallback xmlns="">
          <p:sp>
            <p:nvSpPr>
              <p:cNvPr id="4" name="文本框 3">
                <a:extLst>
                  <a:ext uri="{FF2B5EF4-FFF2-40B4-BE49-F238E27FC236}">
                    <a16:creationId xmlns:a16="http://schemas.microsoft.com/office/drawing/2014/main" id="{F156A33B-ECBE-A140-A8DC-55FA0C58BDA8}"/>
                  </a:ext>
                </a:extLst>
              </p:cNvPr>
              <p:cNvSpPr txBox="1">
                <a:spLocks noRot="1" noChangeAspect="1" noMove="1" noResize="1" noEditPoints="1" noAdjustHandles="1" noChangeArrowheads="1" noChangeShapeType="1" noTextEdit="1"/>
              </p:cNvSpPr>
              <p:nvPr/>
            </p:nvSpPr>
            <p:spPr>
              <a:xfrm>
                <a:off x="6463515" y="2116666"/>
                <a:ext cx="5171609" cy="3139321"/>
              </a:xfrm>
              <a:prstGeom prst="rect">
                <a:avLst/>
              </a:prstGeom>
              <a:blipFill>
                <a:blip r:embed="rId6"/>
                <a:stretch>
                  <a:fillRect l="-978" t="-806"/>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0CAD6961-4295-7547-9FE2-E755EB5C0797}"/>
              </a:ext>
            </a:extLst>
          </p:cNvPr>
          <p:cNvSpPr txBox="1"/>
          <p:nvPr/>
        </p:nvSpPr>
        <p:spPr>
          <a:xfrm>
            <a:off x="5832390" y="5018731"/>
            <a:ext cx="6102953" cy="369332"/>
          </a:xfrm>
          <a:prstGeom prst="rect">
            <a:avLst/>
          </a:prstGeom>
          <a:noFill/>
        </p:spPr>
        <p:txBody>
          <a:bodyPr wrap="none" rtlCol="0">
            <a:spAutoFit/>
          </a:bodyPr>
          <a:lstStyle/>
          <a:p>
            <a:r>
              <a:rPr lang="zh-CN" altLang="en-US" b="0" i="0" dirty="0">
                <a:effectLst/>
                <a:latin typeface="-apple-system"/>
              </a:rPr>
              <a:t>比较所有区域的期望效用</a:t>
            </a:r>
            <a:r>
              <a:rPr lang="en" altLang="zh-CN" b="0" i="0" dirty="0">
                <a:effectLst/>
                <a:latin typeface="-apple-system"/>
              </a:rPr>
              <a:t>U</a:t>
            </a:r>
            <a:r>
              <a:rPr lang="zh-CN" altLang="en" b="0" i="0" dirty="0">
                <a:effectLst/>
                <a:latin typeface="-apple-system"/>
              </a:rPr>
              <a:t>，</a:t>
            </a:r>
            <a:r>
              <a:rPr lang="zh-CN" altLang="en-US" b="0" i="0" dirty="0">
                <a:effectLst/>
                <a:latin typeface="-apple-system"/>
              </a:rPr>
              <a:t>获得具有最大效用的最优区域</a:t>
            </a:r>
            <a:endParaRPr kumimoji="1" lang="zh-CN" altLang="en-US" dirty="0"/>
          </a:p>
        </p:txBody>
      </p:sp>
    </p:spTree>
    <p:extLst>
      <p:ext uri="{BB962C8B-B14F-4D97-AF65-F5344CB8AC3E}">
        <p14:creationId xmlns:p14="http://schemas.microsoft.com/office/powerpoint/2010/main" val="314505234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59728"/>
            <a:ext cx="7221369"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 altLang="zh-CN" sz="2600" b="1" dirty="0">
                <a:solidFill>
                  <a:sysClr val="windowText" lastClr="000000"/>
                </a:solidFill>
                <a:latin typeface="Arial" panose="020B0604020202090204"/>
                <a:ea typeface="微软雅黑" panose="020B0503020204020204" pitchFamily="34" charset="-122"/>
              </a:rPr>
              <a:t>Offloading Strategy Generation Mechanism</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22A57074-A901-BD45-B620-C65BEA442B28}"/>
              </a:ext>
            </a:extLst>
          </p:cNvPr>
          <p:cNvPicPr>
            <a:picLocks noChangeAspect="1"/>
          </p:cNvPicPr>
          <p:nvPr/>
        </p:nvPicPr>
        <p:blipFill>
          <a:blip r:embed="rId4"/>
          <a:stretch>
            <a:fillRect/>
          </a:stretch>
        </p:blipFill>
        <p:spPr>
          <a:xfrm>
            <a:off x="6490485" y="992391"/>
            <a:ext cx="5591184" cy="5248167"/>
          </a:xfrm>
          <a:prstGeom prst="rect">
            <a:avLst/>
          </a:prstGeom>
        </p:spPr>
      </p:pic>
      <p:sp>
        <p:nvSpPr>
          <p:cNvPr id="6" name="文本框 5">
            <a:extLst>
              <a:ext uri="{FF2B5EF4-FFF2-40B4-BE49-F238E27FC236}">
                <a16:creationId xmlns:a16="http://schemas.microsoft.com/office/drawing/2014/main" id="{FDC9400C-DA10-EF45-8854-1ACFA6372E1D}"/>
              </a:ext>
            </a:extLst>
          </p:cNvPr>
          <p:cNvSpPr txBox="1"/>
          <p:nvPr/>
        </p:nvSpPr>
        <p:spPr>
          <a:xfrm>
            <a:off x="924104" y="1112614"/>
            <a:ext cx="4777413" cy="369332"/>
          </a:xfrm>
          <a:prstGeom prst="rect">
            <a:avLst/>
          </a:prstGeom>
          <a:noFill/>
        </p:spPr>
        <p:txBody>
          <a:bodyPr wrap="square" rtlCol="0">
            <a:spAutoFit/>
          </a:bodyPr>
          <a:lstStyle/>
          <a:p>
            <a:r>
              <a:rPr lang="zh-CN" altLang="en-US" b="1" i="0" dirty="0">
                <a:effectLst/>
                <a:latin typeface="-apple-system"/>
              </a:rPr>
              <a:t>单服务器场景</a:t>
            </a:r>
            <a:r>
              <a:rPr lang="zh-CN" altLang="en-US" b="0" i="0" dirty="0">
                <a:effectLst/>
                <a:latin typeface="-apple-system"/>
              </a:rPr>
              <a:t>：</a:t>
            </a:r>
            <a:r>
              <a:rPr lang="zh-CN" altLang="en-US" b="0" i="0" dirty="0">
                <a:solidFill>
                  <a:srgbClr val="1A6299"/>
                </a:solidFill>
                <a:effectLst/>
                <a:latin typeface="-apple-system"/>
              </a:rPr>
              <a:t>遍历</a:t>
            </a:r>
            <a:endParaRPr kumimoji="1" lang="zh-CN" altLang="en-US" dirty="0">
              <a:solidFill>
                <a:srgbClr val="1A6299"/>
              </a:solidFill>
            </a:endParaRPr>
          </a:p>
        </p:txBody>
      </p:sp>
      <p:sp>
        <p:nvSpPr>
          <p:cNvPr id="24" name="文本框 23">
            <a:extLst>
              <a:ext uri="{FF2B5EF4-FFF2-40B4-BE49-F238E27FC236}">
                <a16:creationId xmlns:a16="http://schemas.microsoft.com/office/drawing/2014/main" id="{29C421C7-5FE7-8A45-B6C5-9044F4D73EE5}"/>
              </a:ext>
            </a:extLst>
          </p:cNvPr>
          <p:cNvSpPr txBox="1"/>
          <p:nvPr/>
        </p:nvSpPr>
        <p:spPr>
          <a:xfrm>
            <a:off x="924104" y="1713187"/>
            <a:ext cx="4777413" cy="369332"/>
          </a:xfrm>
          <a:prstGeom prst="rect">
            <a:avLst/>
          </a:prstGeom>
          <a:noFill/>
        </p:spPr>
        <p:txBody>
          <a:bodyPr wrap="square" rtlCol="0">
            <a:spAutoFit/>
          </a:bodyPr>
          <a:lstStyle/>
          <a:p>
            <a:r>
              <a:rPr lang="zh-CN" altLang="en-US" b="1" i="0" dirty="0">
                <a:effectLst/>
                <a:latin typeface="-apple-system"/>
              </a:rPr>
              <a:t>多服务器场景</a:t>
            </a:r>
            <a:r>
              <a:rPr lang="zh-CN" altLang="en-US" b="0" i="0" dirty="0">
                <a:effectLst/>
                <a:latin typeface="-apple-system"/>
              </a:rPr>
              <a:t>：</a:t>
            </a:r>
            <a:r>
              <a:rPr lang="zh-CN" altLang="en-US" b="0" i="0" dirty="0">
                <a:solidFill>
                  <a:srgbClr val="1A6299"/>
                </a:solidFill>
                <a:effectLst/>
                <a:latin typeface="-apple-system"/>
              </a:rPr>
              <a:t>遗传算法</a:t>
            </a:r>
            <a:endParaRPr kumimoji="1" lang="zh-CN" altLang="en-US" dirty="0">
              <a:solidFill>
                <a:srgbClr val="1A6299"/>
              </a:solidFill>
            </a:endParaRPr>
          </a:p>
        </p:txBody>
      </p:sp>
      <p:pic>
        <p:nvPicPr>
          <p:cNvPr id="7" name="图片 6">
            <a:extLst>
              <a:ext uri="{FF2B5EF4-FFF2-40B4-BE49-F238E27FC236}">
                <a16:creationId xmlns:a16="http://schemas.microsoft.com/office/drawing/2014/main" id="{34C27E7B-6BAD-A643-9C4E-69325A99B783}"/>
              </a:ext>
            </a:extLst>
          </p:cNvPr>
          <p:cNvPicPr>
            <a:picLocks noChangeAspect="1"/>
          </p:cNvPicPr>
          <p:nvPr/>
        </p:nvPicPr>
        <p:blipFill>
          <a:blip r:embed="rId5"/>
          <a:stretch>
            <a:fillRect/>
          </a:stretch>
        </p:blipFill>
        <p:spPr>
          <a:xfrm>
            <a:off x="472397" y="2677551"/>
            <a:ext cx="6146800" cy="2921000"/>
          </a:xfrm>
          <a:prstGeom prst="rect">
            <a:avLst/>
          </a:prstGeom>
        </p:spPr>
      </p:pic>
    </p:spTree>
    <p:extLst>
      <p:ext uri="{BB962C8B-B14F-4D97-AF65-F5344CB8AC3E}">
        <p14:creationId xmlns:p14="http://schemas.microsoft.com/office/powerpoint/2010/main" val="194613980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8" y="-100014"/>
            <a:ext cx="821058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Performance</a:t>
            </a:r>
            <a:r>
              <a:rPr lang="zh-CN" altLang="en-US" sz="2600" b="1" dirty="0">
                <a:solidFill>
                  <a:sysClr val="windowText" lastClr="000000"/>
                </a:solidFill>
                <a:latin typeface="Arial" panose="020B0604020202090204"/>
                <a:ea typeface="微软雅黑" panose="020B0503020204020204" pitchFamily="34" charset="-122"/>
              </a:rPr>
              <a:t> </a:t>
            </a: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6561" y="17637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1" y="1223893"/>
            <a:ext cx="11162686"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a:extLst>
              <a:ext uri="{FF2B5EF4-FFF2-40B4-BE49-F238E27FC236}">
                <a16:creationId xmlns:a16="http://schemas.microsoft.com/office/drawing/2014/main" id="{70A3C078-8644-9E41-B2F8-00D62348B98A}"/>
              </a:ext>
            </a:extLst>
          </p:cNvPr>
          <p:cNvSpPr txBox="1"/>
          <p:nvPr/>
        </p:nvSpPr>
        <p:spPr>
          <a:xfrm>
            <a:off x="1185336" y="1951653"/>
            <a:ext cx="956096" cy="369332"/>
          </a:xfrm>
          <a:prstGeom prst="rect">
            <a:avLst/>
          </a:prstGeom>
          <a:noFill/>
        </p:spPr>
        <p:txBody>
          <a:bodyPr wrap="none" rtlCol="0">
            <a:spAutoFit/>
          </a:bodyPr>
          <a:lstStyle/>
          <a:p>
            <a:r>
              <a:rPr kumimoji="1" lang="en" altLang="zh-CN" b="1" dirty="0"/>
              <a:t>Setup</a:t>
            </a:r>
            <a:r>
              <a:rPr kumimoji="1" lang="zh-CN" altLang="en-US" dirty="0"/>
              <a:t>：</a:t>
            </a:r>
          </a:p>
        </p:txBody>
      </p:sp>
      <p:sp>
        <p:nvSpPr>
          <p:cNvPr id="4" name="文本框 3">
            <a:extLst>
              <a:ext uri="{FF2B5EF4-FFF2-40B4-BE49-F238E27FC236}">
                <a16:creationId xmlns:a16="http://schemas.microsoft.com/office/drawing/2014/main" id="{ECB01088-7207-B240-91F1-19E55BBEA1B4}"/>
              </a:ext>
            </a:extLst>
          </p:cNvPr>
          <p:cNvSpPr txBox="1"/>
          <p:nvPr/>
        </p:nvSpPr>
        <p:spPr>
          <a:xfrm>
            <a:off x="2065357" y="1941426"/>
            <a:ext cx="4121641" cy="923330"/>
          </a:xfrm>
          <a:prstGeom prst="rect">
            <a:avLst/>
          </a:prstGeom>
          <a:noFill/>
        </p:spPr>
        <p:txBody>
          <a:bodyPr wrap="none" rtlCol="0">
            <a:spAutoFit/>
          </a:bodyPr>
          <a:lstStyle/>
          <a:p>
            <a:r>
              <a:rPr lang="en" altLang="zh-CN" b="0" i="0" dirty="0">
                <a:effectLst/>
                <a:latin typeface="-apple-system"/>
              </a:rPr>
              <a:t>6 km × 6 km</a:t>
            </a:r>
          </a:p>
          <a:p>
            <a:r>
              <a:rPr kumimoji="1" lang="en-US" altLang="zh-CN" dirty="0"/>
              <a:t>MEC</a:t>
            </a:r>
            <a:r>
              <a:rPr kumimoji="1" lang="zh-CN" altLang="en-US" dirty="0"/>
              <a:t> </a:t>
            </a:r>
            <a:r>
              <a:rPr kumimoji="1" lang="en-US" altLang="zh-CN" dirty="0"/>
              <a:t>50-100</a:t>
            </a:r>
          </a:p>
          <a:p>
            <a:r>
              <a:rPr kumimoji="1" lang="zh-CN" altLang="en-US" dirty="0"/>
              <a:t>移动用户随机分布，访问 </a:t>
            </a:r>
            <a:r>
              <a:rPr kumimoji="1" lang="en-US" altLang="zh-CN" dirty="0"/>
              <a:t>2-10</a:t>
            </a:r>
            <a:r>
              <a:rPr kumimoji="1" lang="zh-CN" altLang="en-US" dirty="0"/>
              <a:t>台服务器</a:t>
            </a:r>
            <a:endParaRPr kumimoji="1" lang="en-US" altLang="zh-CN" dirty="0"/>
          </a:p>
        </p:txBody>
      </p:sp>
      <p:sp>
        <p:nvSpPr>
          <p:cNvPr id="6" name="文本框 5">
            <a:extLst>
              <a:ext uri="{FF2B5EF4-FFF2-40B4-BE49-F238E27FC236}">
                <a16:creationId xmlns:a16="http://schemas.microsoft.com/office/drawing/2014/main" id="{24FE2188-D005-AA46-B3A3-B77BF9D5E4B5}"/>
              </a:ext>
            </a:extLst>
          </p:cNvPr>
          <p:cNvSpPr txBox="1"/>
          <p:nvPr/>
        </p:nvSpPr>
        <p:spPr>
          <a:xfrm>
            <a:off x="1185336" y="3356366"/>
            <a:ext cx="1136850" cy="369332"/>
          </a:xfrm>
          <a:prstGeom prst="rect">
            <a:avLst/>
          </a:prstGeom>
          <a:noFill/>
        </p:spPr>
        <p:txBody>
          <a:bodyPr wrap="none" rtlCol="0">
            <a:spAutoFit/>
          </a:bodyPr>
          <a:lstStyle/>
          <a:p>
            <a:r>
              <a:rPr kumimoji="1" lang="en" altLang="zh-CN" b="1" dirty="0"/>
              <a:t>Metrics</a:t>
            </a:r>
            <a:r>
              <a:rPr kumimoji="1" lang="zh-CN" altLang="en-US" dirty="0"/>
              <a:t>：</a:t>
            </a:r>
          </a:p>
        </p:txBody>
      </p:sp>
      <p:pic>
        <p:nvPicPr>
          <p:cNvPr id="9" name="图片 8">
            <a:extLst>
              <a:ext uri="{FF2B5EF4-FFF2-40B4-BE49-F238E27FC236}">
                <a16:creationId xmlns:a16="http://schemas.microsoft.com/office/drawing/2014/main" id="{3E77EA21-10E1-534B-B687-5DAE530A0288}"/>
              </a:ext>
            </a:extLst>
          </p:cNvPr>
          <p:cNvPicPr>
            <a:picLocks noChangeAspect="1"/>
          </p:cNvPicPr>
          <p:nvPr/>
        </p:nvPicPr>
        <p:blipFill>
          <a:blip r:embed="rId4"/>
          <a:stretch>
            <a:fillRect/>
          </a:stretch>
        </p:blipFill>
        <p:spPr>
          <a:xfrm>
            <a:off x="2322186" y="3123496"/>
            <a:ext cx="4178300" cy="914400"/>
          </a:xfrm>
          <a:prstGeom prst="rect">
            <a:avLst/>
          </a:prstGeom>
        </p:spPr>
      </p:pic>
      <p:pic>
        <p:nvPicPr>
          <p:cNvPr id="10" name="图片 9">
            <a:extLst>
              <a:ext uri="{FF2B5EF4-FFF2-40B4-BE49-F238E27FC236}">
                <a16:creationId xmlns:a16="http://schemas.microsoft.com/office/drawing/2014/main" id="{1FB4CB4F-7753-E245-AE53-63469A1F3F27}"/>
              </a:ext>
            </a:extLst>
          </p:cNvPr>
          <p:cNvPicPr>
            <a:picLocks noChangeAspect="1"/>
          </p:cNvPicPr>
          <p:nvPr/>
        </p:nvPicPr>
        <p:blipFill>
          <a:blip r:embed="rId5"/>
          <a:stretch>
            <a:fillRect/>
          </a:stretch>
        </p:blipFill>
        <p:spPr>
          <a:xfrm>
            <a:off x="2322186" y="4110202"/>
            <a:ext cx="2971800" cy="889000"/>
          </a:xfrm>
          <a:prstGeom prst="rect">
            <a:avLst/>
          </a:prstGeom>
        </p:spPr>
      </p:pic>
      <p:sp>
        <p:nvSpPr>
          <p:cNvPr id="12" name="文本框 11">
            <a:extLst>
              <a:ext uri="{FF2B5EF4-FFF2-40B4-BE49-F238E27FC236}">
                <a16:creationId xmlns:a16="http://schemas.microsoft.com/office/drawing/2014/main" id="{A37372D6-0356-0541-9BA5-15FF3F3D71F7}"/>
              </a:ext>
            </a:extLst>
          </p:cNvPr>
          <p:cNvSpPr txBox="1"/>
          <p:nvPr/>
        </p:nvSpPr>
        <p:spPr>
          <a:xfrm>
            <a:off x="6651733" y="1766987"/>
            <a:ext cx="1497526" cy="369332"/>
          </a:xfrm>
          <a:prstGeom prst="rect">
            <a:avLst/>
          </a:prstGeom>
          <a:noFill/>
        </p:spPr>
        <p:txBody>
          <a:bodyPr wrap="none" rtlCol="0">
            <a:spAutoFit/>
          </a:bodyPr>
          <a:lstStyle/>
          <a:p>
            <a:r>
              <a:rPr kumimoji="1" lang="en" altLang="zh-CN" b="1" dirty="0"/>
              <a:t>Benchmark</a:t>
            </a:r>
            <a:r>
              <a:rPr kumimoji="1" lang="zh-CN" altLang="en-US" dirty="0"/>
              <a:t>：</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3239FAF-D956-4B46-9873-5E3B6B1815B3}"/>
                  </a:ext>
                </a:extLst>
              </p:cNvPr>
              <p:cNvSpPr txBox="1"/>
              <p:nvPr/>
            </p:nvSpPr>
            <p:spPr>
              <a:xfrm>
                <a:off x="6651733" y="2136319"/>
                <a:ext cx="4792121" cy="3373168"/>
              </a:xfrm>
              <a:prstGeom prst="rect">
                <a:avLst/>
              </a:prstGeom>
              <a:noFill/>
            </p:spPr>
            <p:txBody>
              <a:bodyPr wrap="square" rtlCol="0">
                <a:spAutoFit/>
              </a:bodyPr>
              <a:lstStyle/>
              <a:p>
                <a:pPr>
                  <a:lnSpc>
                    <a:spcPct val="150000"/>
                  </a:lnSpc>
                </a:pPr>
                <a:r>
                  <a:rPr lang="en" altLang="zh-CN" b="0" i="0" dirty="0">
                    <a:solidFill>
                      <a:srgbClr val="1A6299"/>
                    </a:solidFill>
                    <a:effectLst/>
                    <a:latin typeface="-apple-system"/>
                  </a:rPr>
                  <a:t>OFDMA</a:t>
                </a:r>
                <a:r>
                  <a:rPr lang="zh-CN" altLang="en" b="0" i="0" dirty="0">
                    <a:effectLst/>
                    <a:latin typeface="-apple-system"/>
                  </a:rPr>
                  <a:t>：</a:t>
                </a:r>
                <a:r>
                  <a:rPr lang="zh-CN" altLang="en-US" b="0" i="0" dirty="0">
                    <a:effectLst/>
                    <a:latin typeface="-apple-system"/>
                  </a:rPr>
                  <a:t>根据真实的位置和信道条件制定卸载策略，而没有位置隐私保护。</a:t>
                </a:r>
                <a:endParaRPr lang="en-US" altLang="zh-CN" b="0" i="0" dirty="0">
                  <a:effectLst/>
                  <a:latin typeface="-apple-system"/>
                </a:endParaRPr>
              </a:p>
              <a:p>
                <a:pPr>
                  <a:lnSpc>
                    <a:spcPct val="150000"/>
                  </a:lnSpc>
                </a:pPr>
                <a:r>
                  <a:rPr lang="en" altLang="zh-CN" b="0" i="0" dirty="0">
                    <a:solidFill>
                      <a:srgbClr val="1A6299"/>
                    </a:solidFill>
                    <a:effectLst/>
                    <a:latin typeface="-apple-system"/>
                  </a:rPr>
                  <a:t>PATO</a:t>
                </a:r>
                <a:r>
                  <a:rPr lang="zh-CN" altLang="en" b="0" i="0" dirty="0">
                    <a:effectLst/>
                    <a:latin typeface="-apple-system"/>
                  </a:rPr>
                  <a:t>：</a:t>
                </a:r>
                <a:r>
                  <a:rPr lang="zh-CN" altLang="en-US" b="0" i="0" dirty="0">
                    <a:effectLst/>
                    <a:latin typeface="-apple-system"/>
                  </a:rPr>
                  <a:t>位置隐私感知卸载机制，没有差异隐私，其中用户的隐私保护级别被定制为优化目标的指标。它提供了每次都为用户提供相同级别的隐私保证，并且容易受到推理攻击。</a:t>
                </a:r>
                <a:endParaRPr lang="en-US" altLang="zh-CN" b="0" i="0" dirty="0">
                  <a:effectLst/>
                  <a:latin typeface="-apple-system"/>
                </a:endParaRPr>
              </a:p>
              <a:p>
                <a:pPr>
                  <a:lnSpc>
                    <a:spcPct val="150000"/>
                  </a:lnSpc>
                </a:pPr>
                <a:r>
                  <a:rPr lang="en" altLang="zh-CN" b="0" i="0" dirty="0" err="1">
                    <a:solidFill>
                      <a:srgbClr val="1A6299"/>
                    </a:solidFill>
                    <a:effectLst/>
                    <a:latin typeface="-apple-system"/>
                  </a:rPr>
                  <a:t>MaxRange</a:t>
                </a:r>
                <a:r>
                  <a:rPr lang="zh-CN" altLang="en" b="0" i="0" dirty="0">
                    <a:effectLst/>
                    <a:latin typeface="-apple-system"/>
                  </a:rPr>
                  <a:t>：</a:t>
                </a:r>
                <a:r>
                  <a:rPr lang="en" altLang="zh-CN" b="0" i="0" dirty="0">
                    <a:effectLst/>
                    <a:latin typeface="-apple-system"/>
                  </a:rPr>
                  <a:t>LPA</a:t>
                </a:r>
                <a:r>
                  <a:rPr lang="zh-CN" altLang="en-US" b="0" i="0" dirty="0">
                    <a:effectLst/>
                    <a:latin typeface="-apple-system"/>
                  </a:rPr>
                  <a:t>卸载的一种特殊情况。选择最大的扰动区域（</a:t>
                </a:r>
                <a14:m>
                  <m:oMath xmlns:m="http://schemas.openxmlformats.org/officeDocument/2006/math">
                    <m:sSub>
                      <m:sSubPr>
                        <m:ctrlPr>
                          <a:rPr kumimoji="1" lang="en-US" altLang="zh-CN" i="1" dirty="0" smtClean="0">
                            <a:solidFill>
                              <a:srgbClr val="1A6299"/>
                            </a:solidFill>
                            <a:latin typeface="Cambria Math" panose="02040503050406030204" pitchFamily="18" charset="0"/>
                          </a:rPr>
                        </m:ctrlPr>
                      </m:sSubPr>
                      <m:e>
                        <m:r>
                          <a:rPr kumimoji="1" lang="en-US" altLang="zh-CN" i="1" dirty="0">
                            <a:solidFill>
                              <a:srgbClr val="1A6299"/>
                            </a:solidFill>
                            <a:latin typeface="Cambria Math" panose="02040503050406030204" pitchFamily="18" charset="0"/>
                          </a:rPr>
                          <m:t>𝑙</m:t>
                        </m:r>
                      </m:e>
                      <m:sub>
                        <m:r>
                          <a:rPr kumimoji="1" lang="en-US" altLang="zh-CN" b="0" i="1" dirty="0" smtClean="0">
                            <a:solidFill>
                              <a:srgbClr val="1A6299"/>
                            </a:solidFill>
                            <a:latin typeface="Cambria Math" panose="02040503050406030204" pitchFamily="18" charset="0"/>
                          </a:rPr>
                          <m:t>1</m:t>
                        </m:r>
                      </m:sub>
                    </m:sSub>
                    <m:r>
                      <a:rPr kumimoji="1" lang="en-US" altLang="zh-CN" b="0" i="1" dirty="0" smtClean="0">
                        <a:solidFill>
                          <a:srgbClr val="1A6299"/>
                        </a:solidFill>
                        <a:latin typeface="Cambria Math" panose="02040503050406030204" pitchFamily="18" charset="0"/>
                      </a:rPr>
                      <m:t>=0,</m:t>
                    </m:r>
                    <m:sSub>
                      <m:sSubPr>
                        <m:ctrlPr>
                          <a:rPr kumimoji="1" lang="en-US" altLang="zh-CN" i="1" dirty="0">
                            <a:solidFill>
                              <a:srgbClr val="1A6299"/>
                            </a:solidFill>
                            <a:latin typeface="Cambria Math" panose="02040503050406030204" pitchFamily="18" charset="0"/>
                          </a:rPr>
                        </m:ctrlPr>
                      </m:sSubPr>
                      <m:e>
                        <m:r>
                          <a:rPr kumimoji="1" lang="en-US" altLang="zh-CN" i="1" dirty="0">
                            <a:solidFill>
                              <a:srgbClr val="1A6299"/>
                            </a:solidFill>
                            <a:latin typeface="Cambria Math" panose="02040503050406030204" pitchFamily="18" charset="0"/>
                          </a:rPr>
                          <m:t>𝑙</m:t>
                        </m:r>
                      </m:e>
                      <m:sub>
                        <m:r>
                          <a:rPr kumimoji="1" lang="en-US" altLang="zh-CN" b="0" i="1" dirty="0" smtClean="0">
                            <a:solidFill>
                              <a:srgbClr val="1A6299"/>
                            </a:solidFill>
                            <a:latin typeface="Cambria Math" panose="02040503050406030204" pitchFamily="18" charset="0"/>
                          </a:rPr>
                          <m:t>2</m:t>
                        </m:r>
                      </m:sub>
                    </m:sSub>
                    <m:r>
                      <a:rPr kumimoji="1" lang="en-US" altLang="zh-CN" b="0" i="1" dirty="0" smtClean="0">
                        <a:solidFill>
                          <a:srgbClr val="1A6299"/>
                        </a:solidFill>
                        <a:latin typeface="Cambria Math" panose="02040503050406030204" pitchFamily="18" charset="0"/>
                      </a:rPr>
                      <m:t>=</m:t>
                    </m:r>
                    <m:sSub>
                      <m:sSubPr>
                        <m:ctrlPr>
                          <a:rPr kumimoji="1" lang="en-US" altLang="zh-CN" i="1" dirty="0">
                            <a:solidFill>
                              <a:srgbClr val="1A6299"/>
                            </a:solidFill>
                            <a:latin typeface="Cambria Math" panose="02040503050406030204" pitchFamily="18" charset="0"/>
                          </a:rPr>
                        </m:ctrlPr>
                      </m:sSubPr>
                      <m:e>
                        <m:r>
                          <a:rPr kumimoji="1" lang="en-US" altLang="zh-CN" i="1" dirty="0">
                            <a:solidFill>
                              <a:srgbClr val="1A6299"/>
                            </a:solidFill>
                            <a:latin typeface="Cambria Math" panose="02040503050406030204" pitchFamily="18" charset="0"/>
                          </a:rPr>
                          <m:t>𝑙</m:t>
                        </m:r>
                      </m:e>
                      <m:sub>
                        <m:r>
                          <m:rPr>
                            <m:sty m:val="p"/>
                          </m:rPr>
                          <a:rPr kumimoji="1" lang="en-US" altLang="zh-CN" i="1" dirty="0">
                            <a:solidFill>
                              <a:srgbClr val="1A6299"/>
                            </a:solidFill>
                            <a:latin typeface="Cambria Math" panose="02040503050406030204" pitchFamily="18" charset="0"/>
                          </a:rPr>
                          <m:t>max</m:t>
                        </m:r>
                      </m:sub>
                    </m:sSub>
                    <m:r>
                      <a:rPr kumimoji="1" lang="zh-CN" altLang="en-US" b="0" i="1" dirty="0" smtClean="0">
                        <a:solidFill>
                          <a:srgbClr val="1A6299"/>
                        </a:solidFill>
                        <a:latin typeface="Cambria Math" panose="02040503050406030204" pitchFamily="18" charset="0"/>
                      </a:rPr>
                      <m:t>，</m:t>
                    </m:r>
                    <m:r>
                      <m:rPr>
                        <m:sty m:val="p"/>
                      </m:rPr>
                      <a:rPr kumimoji="1" lang="en-US" altLang="zh-CN" i="1" dirty="0">
                        <a:solidFill>
                          <a:srgbClr val="1A6299"/>
                        </a:solidFill>
                        <a:latin typeface="Cambria Math" panose="02040503050406030204" pitchFamily="18" charset="0"/>
                      </a:rPr>
                      <m:t>R</m:t>
                    </m:r>
                    <m:r>
                      <a:rPr kumimoji="1" lang="en-US" altLang="zh-CN" b="0" i="1" dirty="0" smtClean="0">
                        <a:solidFill>
                          <a:srgbClr val="1A6299"/>
                        </a:solidFill>
                        <a:latin typeface="Cambria Math" panose="02040503050406030204" pitchFamily="18" charset="0"/>
                      </a:rPr>
                      <m:t>=</m:t>
                    </m:r>
                    <m:sSub>
                      <m:sSubPr>
                        <m:ctrlPr>
                          <a:rPr kumimoji="1" lang="en-US" altLang="zh-CN" i="1" dirty="0">
                            <a:solidFill>
                              <a:srgbClr val="1A6299"/>
                            </a:solidFill>
                            <a:latin typeface="Cambria Math" panose="02040503050406030204" pitchFamily="18" charset="0"/>
                          </a:rPr>
                        </m:ctrlPr>
                      </m:sSubPr>
                      <m:e>
                        <m:r>
                          <m:rPr>
                            <m:sty m:val="p"/>
                          </m:rPr>
                          <a:rPr kumimoji="1" lang="en-US" altLang="zh-CN" i="1" dirty="0" smtClean="0">
                            <a:solidFill>
                              <a:srgbClr val="1A6299"/>
                            </a:solidFill>
                            <a:latin typeface="Cambria Math" panose="02040503050406030204" pitchFamily="18" charset="0"/>
                          </a:rPr>
                          <m:t>R</m:t>
                        </m:r>
                      </m:e>
                      <m:sub>
                        <m:r>
                          <m:rPr>
                            <m:sty m:val="p"/>
                          </m:rPr>
                          <a:rPr kumimoji="1" lang="en-US" altLang="zh-CN" i="1" dirty="0">
                            <a:solidFill>
                              <a:srgbClr val="1A6299"/>
                            </a:solidFill>
                            <a:latin typeface="Cambria Math" panose="02040503050406030204" pitchFamily="18" charset="0"/>
                          </a:rPr>
                          <m:t>max</m:t>
                        </m:r>
                      </m:sub>
                    </m:sSub>
                  </m:oMath>
                </a14:m>
                <a:r>
                  <a:rPr lang="zh-CN" altLang="en" b="0" i="0" dirty="0">
                    <a:effectLst/>
                    <a:latin typeface="-apple-system"/>
                  </a:rPr>
                  <a:t>）</a:t>
                </a:r>
                <a:r>
                  <a:rPr lang="zh-CN" altLang="en-US" b="0" i="0" dirty="0">
                    <a:effectLst/>
                    <a:latin typeface="-apple-system"/>
                  </a:rPr>
                  <a:t>。</a:t>
                </a:r>
                <a:endParaRPr kumimoji="1" lang="zh-CN" altLang="en-US" dirty="0"/>
              </a:p>
            </p:txBody>
          </p:sp>
        </mc:Choice>
        <mc:Fallback xmlns="">
          <p:sp>
            <p:nvSpPr>
              <p:cNvPr id="13" name="文本框 12">
                <a:extLst>
                  <a:ext uri="{FF2B5EF4-FFF2-40B4-BE49-F238E27FC236}">
                    <a16:creationId xmlns:a16="http://schemas.microsoft.com/office/drawing/2014/main" id="{93239FAF-D956-4B46-9873-5E3B6B1815B3}"/>
                  </a:ext>
                </a:extLst>
              </p:cNvPr>
              <p:cNvSpPr txBox="1">
                <a:spLocks noRot="1" noChangeAspect="1" noMove="1" noResize="1" noEditPoints="1" noAdjustHandles="1" noChangeArrowheads="1" noChangeShapeType="1" noTextEdit="1"/>
              </p:cNvSpPr>
              <p:nvPr/>
            </p:nvSpPr>
            <p:spPr>
              <a:xfrm>
                <a:off x="6651733" y="2136319"/>
                <a:ext cx="4792121" cy="3373168"/>
              </a:xfrm>
              <a:prstGeom prst="rect">
                <a:avLst/>
              </a:prstGeom>
              <a:blipFill>
                <a:blip r:embed="rId6"/>
                <a:stretch>
                  <a:fillRect l="-1058" r="-6085" b="-22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9698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B4F9F75-3208-974E-BDEB-764B2D6F96A9}"/>
              </a:ext>
            </a:extLst>
          </p:cNvPr>
          <p:cNvPicPr>
            <a:picLocks noChangeAspect="1"/>
          </p:cNvPicPr>
          <p:nvPr/>
        </p:nvPicPr>
        <p:blipFill>
          <a:blip r:embed="rId3"/>
          <a:stretch>
            <a:fillRect/>
          </a:stretch>
        </p:blipFill>
        <p:spPr>
          <a:xfrm>
            <a:off x="6653906" y="3727849"/>
            <a:ext cx="5043750" cy="2205993"/>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8" y="-100014"/>
            <a:ext cx="821058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Performance</a:t>
            </a:r>
            <a:r>
              <a:rPr lang="zh-CN" altLang="en-US" sz="2600" b="1" dirty="0">
                <a:solidFill>
                  <a:sysClr val="windowText" lastClr="000000"/>
                </a:solidFill>
                <a:latin typeface="Arial" panose="020B0604020202090204"/>
                <a:ea typeface="微软雅黑" panose="020B0503020204020204" pitchFamily="34" charset="-122"/>
              </a:rPr>
              <a:t> </a:t>
            </a: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6561" y="17637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1" y="1223893"/>
            <a:ext cx="11162686"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11" name="图片 10">
            <a:extLst>
              <a:ext uri="{FF2B5EF4-FFF2-40B4-BE49-F238E27FC236}">
                <a16:creationId xmlns:a16="http://schemas.microsoft.com/office/drawing/2014/main" id="{790EFC16-481C-D84F-A842-421895FE1E13}"/>
              </a:ext>
            </a:extLst>
          </p:cNvPr>
          <p:cNvPicPr>
            <a:picLocks noChangeAspect="1"/>
          </p:cNvPicPr>
          <p:nvPr/>
        </p:nvPicPr>
        <p:blipFill>
          <a:blip r:embed="rId5"/>
          <a:stretch>
            <a:fillRect/>
          </a:stretch>
        </p:blipFill>
        <p:spPr>
          <a:xfrm>
            <a:off x="895878" y="1540268"/>
            <a:ext cx="5043749" cy="2239341"/>
          </a:xfrm>
          <a:prstGeom prst="rect">
            <a:avLst/>
          </a:prstGeom>
        </p:spPr>
      </p:pic>
      <p:pic>
        <p:nvPicPr>
          <p:cNvPr id="3" name="图片 2">
            <a:extLst>
              <a:ext uri="{FF2B5EF4-FFF2-40B4-BE49-F238E27FC236}">
                <a16:creationId xmlns:a16="http://schemas.microsoft.com/office/drawing/2014/main" id="{BF3C955F-67D7-E243-9BAA-76450F678E31}"/>
              </a:ext>
            </a:extLst>
          </p:cNvPr>
          <p:cNvPicPr>
            <a:picLocks noChangeAspect="1"/>
          </p:cNvPicPr>
          <p:nvPr/>
        </p:nvPicPr>
        <p:blipFill>
          <a:blip r:embed="rId6"/>
          <a:stretch>
            <a:fillRect/>
          </a:stretch>
        </p:blipFill>
        <p:spPr>
          <a:xfrm>
            <a:off x="6421109" y="1540268"/>
            <a:ext cx="5041170" cy="2239341"/>
          </a:xfrm>
          <a:prstGeom prst="rect">
            <a:avLst/>
          </a:prstGeom>
        </p:spPr>
      </p:pic>
      <p:pic>
        <p:nvPicPr>
          <p:cNvPr id="5" name="图片 4">
            <a:extLst>
              <a:ext uri="{FF2B5EF4-FFF2-40B4-BE49-F238E27FC236}">
                <a16:creationId xmlns:a16="http://schemas.microsoft.com/office/drawing/2014/main" id="{1B80FF67-4769-8743-B586-7220CC730FBF}"/>
              </a:ext>
            </a:extLst>
          </p:cNvPr>
          <p:cNvPicPr>
            <a:picLocks noChangeAspect="1"/>
          </p:cNvPicPr>
          <p:nvPr/>
        </p:nvPicPr>
        <p:blipFill>
          <a:blip r:embed="rId7"/>
          <a:stretch>
            <a:fillRect/>
          </a:stretch>
        </p:blipFill>
        <p:spPr>
          <a:xfrm>
            <a:off x="1128675" y="3779609"/>
            <a:ext cx="5043749" cy="2317978"/>
          </a:xfrm>
          <a:prstGeom prst="rect">
            <a:avLst/>
          </a:prstGeom>
        </p:spPr>
      </p:pic>
    </p:spTree>
    <p:extLst>
      <p:ext uri="{BB962C8B-B14F-4D97-AF65-F5344CB8AC3E}">
        <p14:creationId xmlns:p14="http://schemas.microsoft.com/office/powerpoint/2010/main" val="13360116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6561" y="17637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09</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1" y="1223893"/>
            <a:ext cx="11162686"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a:extLst>
              <a:ext uri="{FF2B5EF4-FFF2-40B4-BE49-F238E27FC236}">
                <a16:creationId xmlns:a16="http://schemas.microsoft.com/office/drawing/2014/main" id="{92356ED7-B856-BB45-A826-0D8391F82A64}"/>
              </a:ext>
            </a:extLst>
          </p:cNvPr>
          <p:cNvSpPr txBox="1"/>
          <p:nvPr/>
        </p:nvSpPr>
        <p:spPr>
          <a:xfrm>
            <a:off x="4909750" y="2873697"/>
            <a:ext cx="1584088" cy="830997"/>
          </a:xfrm>
          <a:prstGeom prst="rect">
            <a:avLst/>
          </a:prstGeom>
          <a:noFill/>
        </p:spPr>
        <p:txBody>
          <a:bodyPr wrap="none" rtlCol="0">
            <a:spAutoFit/>
          </a:bodyPr>
          <a:lstStyle/>
          <a:p>
            <a:r>
              <a:rPr kumimoji="1" lang="zh-CN" alt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rPr>
              <a:t>谢 谢</a:t>
            </a:r>
          </a:p>
        </p:txBody>
      </p:sp>
    </p:spTree>
    <p:extLst>
      <p:ext uri="{BB962C8B-B14F-4D97-AF65-F5344CB8AC3E}">
        <p14:creationId xmlns:p14="http://schemas.microsoft.com/office/powerpoint/2010/main" val="256396718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Introduction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1" y="1223893"/>
            <a:ext cx="10440012"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文本框 9">
            <a:extLst>
              <a:ext uri="{FF2B5EF4-FFF2-40B4-BE49-F238E27FC236}">
                <a16:creationId xmlns:a16="http://schemas.microsoft.com/office/drawing/2014/main" id="{38FFA56D-7BFF-7244-8913-97EEFC986C01}"/>
              </a:ext>
            </a:extLst>
          </p:cNvPr>
          <p:cNvSpPr txBox="1"/>
          <p:nvPr/>
        </p:nvSpPr>
        <p:spPr>
          <a:xfrm>
            <a:off x="965199" y="2510022"/>
            <a:ext cx="1989364" cy="40011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SimSun" panose="02010600030101010101" pitchFamily="2" charset="-122"/>
                <a:ea typeface="SimSun" panose="02010600030101010101" pitchFamily="2" charset="-122"/>
              </a:rPr>
              <a:t>隐私问题</a:t>
            </a:r>
            <a:endParaRPr lang="en-US" altLang="zh-CN" sz="2000" b="0" i="0" dirty="0">
              <a:effectLst/>
              <a:latin typeface="SimSun" panose="02010600030101010101" pitchFamily="2" charset="-122"/>
              <a:ea typeface="SimSun" panose="02010600030101010101" pitchFamily="2" charset="-122"/>
            </a:endParaRPr>
          </a:p>
        </p:txBody>
      </p:sp>
      <p:sp>
        <p:nvSpPr>
          <p:cNvPr id="3" name="文本框 2">
            <a:extLst>
              <a:ext uri="{FF2B5EF4-FFF2-40B4-BE49-F238E27FC236}">
                <a16:creationId xmlns:a16="http://schemas.microsoft.com/office/drawing/2014/main" id="{FEACB619-4BDD-644B-9252-D0BB26613BD3}"/>
              </a:ext>
            </a:extLst>
          </p:cNvPr>
          <p:cNvSpPr txBox="1"/>
          <p:nvPr/>
        </p:nvSpPr>
        <p:spPr>
          <a:xfrm>
            <a:off x="1049621" y="3294636"/>
            <a:ext cx="3526262" cy="2072812"/>
          </a:xfrm>
          <a:prstGeom prst="rect">
            <a:avLst/>
          </a:prstGeom>
          <a:noFill/>
        </p:spPr>
        <p:txBody>
          <a:bodyPr wrap="square" rtlCol="0">
            <a:spAutoFit/>
          </a:bodyPr>
          <a:lstStyle/>
          <a:p>
            <a:pPr>
              <a:lnSpc>
                <a:spcPts val="2600"/>
              </a:lnSpc>
            </a:pPr>
            <a:r>
              <a:rPr lang="zh-CN" altLang="en-US" sz="2000" b="0" i="0" dirty="0">
                <a:effectLst/>
                <a:latin typeface="-apple-system"/>
              </a:rPr>
              <a:t>不可信的</a:t>
            </a:r>
            <a:r>
              <a:rPr lang="en" altLang="zh-CN" sz="2000" b="0" i="0" dirty="0">
                <a:effectLst/>
                <a:latin typeface="-apple-system"/>
              </a:rPr>
              <a:t>MEC</a:t>
            </a:r>
            <a:r>
              <a:rPr lang="zh-CN" altLang="en-US" sz="2000" b="0" i="0" dirty="0">
                <a:effectLst/>
                <a:latin typeface="-apple-system"/>
              </a:rPr>
              <a:t>服务器有可能从任务卸载过程中推断出用户位置信息。一般来说，用户会根据无线信道条件卸载任务，无线信道条件与距离负相关，并决定计算成本。</a:t>
            </a:r>
            <a:endParaRPr lang="zh-CN" altLang="en-US" sz="2000" dirty="0">
              <a:latin typeface="SimSun" panose="02010600030101010101" pitchFamily="2" charset="-122"/>
              <a:ea typeface="SimSun" panose="02010600030101010101" pitchFamily="2" charset="-122"/>
            </a:endParaRPr>
          </a:p>
        </p:txBody>
      </p:sp>
      <p:sp>
        <p:nvSpPr>
          <p:cNvPr id="4" name="文本框 3">
            <a:extLst>
              <a:ext uri="{FF2B5EF4-FFF2-40B4-BE49-F238E27FC236}">
                <a16:creationId xmlns:a16="http://schemas.microsoft.com/office/drawing/2014/main" id="{C060388B-4F6F-7B4D-9C38-2FB7DB879279}"/>
              </a:ext>
            </a:extLst>
          </p:cNvPr>
          <p:cNvSpPr txBox="1"/>
          <p:nvPr/>
        </p:nvSpPr>
        <p:spPr>
          <a:xfrm>
            <a:off x="1091587" y="1517704"/>
            <a:ext cx="8759787" cy="737318"/>
          </a:xfrm>
          <a:prstGeom prst="rect">
            <a:avLst/>
          </a:prstGeom>
          <a:noFill/>
        </p:spPr>
        <p:txBody>
          <a:bodyPr wrap="square" rtlCol="0">
            <a:spAutoFit/>
          </a:bodyPr>
          <a:lstStyle/>
          <a:p>
            <a:pPr>
              <a:lnSpc>
                <a:spcPts val="2600"/>
              </a:lnSpc>
            </a:pPr>
            <a:r>
              <a:rPr lang="zh-CN" altLang="en-US" sz="2000" dirty="0">
                <a:latin typeface="-apple-system"/>
              </a:rPr>
              <a:t>用户通过无线信道将计算任务卸载到</a:t>
            </a:r>
            <a:r>
              <a:rPr lang="en" altLang="zh-CN" sz="2000" dirty="0">
                <a:latin typeface="-apple-system"/>
              </a:rPr>
              <a:t>MEC</a:t>
            </a:r>
            <a:r>
              <a:rPr lang="zh-CN" altLang="en-US" sz="2000" dirty="0">
                <a:latin typeface="-apple-system"/>
              </a:rPr>
              <a:t>服务器上，从而为移动的用户提供更多的网络边缘计算资源，可以减少计算延迟和能耗。</a:t>
            </a:r>
          </a:p>
        </p:txBody>
      </p:sp>
      <p:pic>
        <p:nvPicPr>
          <p:cNvPr id="6" name="图片 5">
            <a:extLst>
              <a:ext uri="{FF2B5EF4-FFF2-40B4-BE49-F238E27FC236}">
                <a16:creationId xmlns:a16="http://schemas.microsoft.com/office/drawing/2014/main" id="{D0E73FCB-A278-D049-933D-DFD2F9A1ED1E}"/>
              </a:ext>
            </a:extLst>
          </p:cNvPr>
          <p:cNvPicPr>
            <a:picLocks noChangeAspect="1"/>
          </p:cNvPicPr>
          <p:nvPr/>
        </p:nvPicPr>
        <p:blipFill>
          <a:blip r:embed="rId4"/>
          <a:stretch>
            <a:fillRect/>
          </a:stretch>
        </p:blipFill>
        <p:spPr>
          <a:xfrm>
            <a:off x="4837462" y="2829913"/>
            <a:ext cx="6108700" cy="3035300"/>
          </a:xfrm>
          <a:prstGeom prst="rect">
            <a:avLst/>
          </a:prstGeom>
        </p:spPr>
      </p:pic>
    </p:spTree>
    <p:extLst>
      <p:ext uri="{BB962C8B-B14F-4D97-AF65-F5344CB8AC3E}">
        <p14:creationId xmlns:p14="http://schemas.microsoft.com/office/powerpoint/2010/main" val="33152782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Related</a:t>
            </a:r>
            <a:r>
              <a:rPr lang="zh-CN" altLang="en-US" sz="2600" b="1" dirty="0">
                <a:solidFill>
                  <a:sysClr val="windowText" lastClr="000000"/>
                </a:solidFill>
                <a:latin typeface="Arial" panose="020B0604020202090204"/>
                <a:ea typeface="微软雅黑" panose="020B0503020204020204" pitchFamily="34" charset="-122"/>
              </a:rPr>
              <a:t> </a:t>
            </a:r>
            <a:r>
              <a:rPr lang="en-US" altLang="zh-CN" sz="2600" b="1" dirty="0">
                <a:solidFill>
                  <a:sysClr val="windowText" lastClr="000000"/>
                </a:solidFill>
                <a:latin typeface="Arial" panose="020B0604020202090204"/>
                <a:ea typeface="微软雅黑" panose="020B0503020204020204" pitchFamily="34" charset="-122"/>
              </a:rPr>
              <a:t>Work</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0" name="文本框 29">
            <a:extLst>
              <a:ext uri="{FF2B5EF4-FFF2-40B4-BE49-F238E27FC236}">
                <a16:creationId xmlns:a16="http://schemas.microsoft.com/office/drawing/2014/main" id="{0A6F8D1E-D4C4-9148-973A-BF2F102D44AF}"/>
              </a:ext>
            </a:extLst>
          </p:cNvPr>
          <p:cNvSpPr txBox="1"/>
          <p:nvPr/>
        </p:nvSpPr>
        <p:spPr>
          <a:xfrm>
            <a:off x="1126891" y="901052"/>
            <a:ext cx="6098058" cy="369332"/>
          </a:xfrm>
          <a:prstGeom prst="rect">
            <a:avLst/>
          </a:prstGeom>
          <a:noFill/>
        </p:spPr>
        <p:txBody>
          <a:bodyPr wrap="square">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1800" b="0" i="0" dirty="0">
                <a:effectLst/>
                <a:latin typeface="SimSun" panose="02010600030101010101" pitchFamily="2" charset="-122"/>
                <a:ea typeface="SimSun" panose="02010600030101010101" pitchFamily="2" charset="-122"/>
              </a:rPr>
              <a:t>任务卸载机制</a:t>
            </a:r>
          </a:p>
        </p:txBody>
      </p:sp>
      <p:graphicFrame>
        <p:nvGraphicFramePr>
          <p:cNvPr id="6" name="表格 6">
            <a:extLst>
              <a:ext uri="{FF2B5EF4-FFF2-40B4-BE49-F238E27FC236}">
                <a16:creationId xmlns:a16="http://schemas.microsoft.com/office/drawing/2014/main" id="{BDDD1061-8BFB-3E42-BA6D-DB0EAAB92BCE}"/>
              </a:ext>
            </a:extLst>
          </p:cNvPr>
          <p:cNvGraphicFramePr>
            <a:graphicFrameLocks noGrp="1"/>
          </p:cNvGraphicFramePr>
          <p:nvPr>
            <p:extLst>
              <p:ext uri="{D42A27DB-BD31-4B8C-83A1-F6EECF244321}">
                <p14:modId xmlns:p14="http://schemas.microsoft.com/office/powerpoint/2010/main" val="134686510"/>
              </p:ext>
            </p:extLst>
          </p:nvPr>
        </p:nvGraphicFramePr>
        <p:xfrm>
          <a:off x="1307628" y="1461873"/>
          <a:ext cx="9726956" cy="4598154"/>
        </p:xfrm>
        <a:graphic>
          <a:graphicData uri="http://schemas.openxmlformats.org/drawingml/2006/table">
            <a:tbl>
              <a:tblPr firstRow="1" bandRow="1">
                <a:tableStyleId>{5C22544A-7EE6-4342-B048-85BDC9FD1C3A}</a:tableStyleId>
              </a:tblPr>
              <a:tblGrid>
                <a:gridCol w="2088387">
                  <a:extLst>
                    <a:ext uri="{9D8B030D-6E8A-4147-A177-3AD203B41FA5}">
                      <a16:colId xmlns:a16="http://schemas.microsoft.com/office/drawing/2014/main" val="2924123380"/>
                    </a:ext>
                  </a:extLst>
                </a:gridCol>
                <a:gridCol w="7638569">
                  <a:extLst>
                    <a:ext uri="{9D8B030D-6E8A-4147-A177-3AD203B41FA5}">
                      <a16:colId xmlns:a16="http://schemas.microsoft.com/office/drawing/2014/main" val="1702929371"/>
                    </a:ext>
                  </a:extLst>
                </a:gridCol>
              </a:tblGrid>
              <a:tr h="380142">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lt1"/>
                          </a:solidFill>
                          <a:latin typeface="+mn-lt"/>
                          <a:ea typeface="+mn-ea"/>
                          <a:cs typeface="+mn-cs"/>
                        </a:rPr>
                        <a:t>研究目标</a:t>
                      </a:r>
                    </a:p>
                  </a:txBody>
                  <a:tcPr anchor="ctr"/>
                </a:tc>
                <a:tc>
                  <a:txBody>
                    <a:bodyPr/>
                    <a:lstStyle/>
                    <a:p>
                      <a:r>
                        <a:rPr lang="zh-CN" altLang="en-US" dirty="0"/>
                        <a:t>论文</a:t>
                      </a:r>
                      <a:endParaRPr lang="en-US" altLang="zh-CN" dirty="0"/>
                    </a:p>
                  </a:txBody>
                  <a:tcPr/>
                </a:tc>
                <a:extLst>
                  <a:ext uri="{0D108BD9-81ED-4DB2-BD59-A6C34878D82A}">
                    <a16:rowId xmlns:a16="http://schemas.microsoft.com/office/drawing/2014/main" val="3955645722"/>
                  </a:ext>
                </a:extLst>
              </a:tr>
              <a:tr h="1406004">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zh-CN" altLang="en-US" sz="2000" kern="1200" dirty="0">
                          <a:solidFill>
                            <a:schemeClr val="dk1"/>
                          </a:solidFill>
                          <a:latin typeface="+mn-lt"/>
                          <a:ea typeface="+mn-ea"/>
                          <a:cs typeface="+mn-cs"/>
                        </a:rPr>
                        <a:t>减少计算延迟</a:t>
                      </a:r>
                    </a:p>
                  </a:txBody>
                  <a:tcPr anchor="ctr"/>
                </a:tc>
                <a:tc>
                  <a:txBody>
                    <a:bodyPr/>
                    <a:lstStyle/>
                    <a:p>
                      <a:r>
                        <a:rPr lang="en-US" altLang="zh-CN" sz="1400" dirty="0">
                          <a:solidFill>
                            <a:schemeClr val="tx1">
                              <a:lumMod val="85000"/>
                              <a:lumOff val="15000"/>
                            </a:schemeClr>
                          </a:solidFill>
                        </a:rPr>
                        <a:t>[1] Y. Mao, J. Zhang, and K. B. </a:t>
                      </a:r>
                      <a:r>
                        <a:rPr lang="en-US" altLang="zh-CN" sz="1400" dirty="0" err="1">
                          <a:solidFill>
                            <a:schemeClr val="tx1">
                              <a:lumMod val="85000"/>
                              <a:lumOff val="15000"/>
                            </a:schemeClr>
                          </a:solidFill>
                        </a:rPr>
                        <a:t>Letaief</a:t>
                      </a:r>
                      <a:r>
                        <a:rPr lang="en-US" altLang="zh-CN" sz="1400" dirty="0">
                          <a:solidFill>
                            <a:schemeClr val="tx1">
                              <a:lumMod val="85000"/>
                              <a:lumOff val="15000"/>
                            </a:schemeClr>
                          </a:solidFill>
                        </a:rPr>
                        <a:t>, “Dynamic computation</a:t>
                      </a:r>
                      <a:r>
                        <a:rPr lang="zh-CN" altLang="en-US" sz="1400" dirty="0">
                          <a:solidFill>
                            <a:schemeClr val="tx1">
                              <a:lumMod val="85000"/>
                              <a:lumOff val="15000"/>
                            </a:schemeClr>
                          </a:solidFill>
                        </a:rPr>
                        <a:t> </a:t>
                      </a:r>
                      <a:r>
                        <a:rPr lang="en-US" altLang="zh-CN" sz="1400" dirty="0">
                          <a:solidFill>
                            <a:schemeClr val="tx1">
                              <a:lumMod val="85000"/>
                              <a:lumOff val="15000"/>
                            </a:schemeClr>
                          </a:solidFill>
                        </a:rPr>
                        <a:t>offloading for mobile-edge computing with energy harvesting</a:t>
                      </a:r>
                      <a:r>
                        <a:rPr lang="zh-CN" altLang="en-US" sz="1400" dirty="0">
                          <a:solidFill>
                            <a:schemeClr val="tx1">
                              <a:lumMod val="85000"/>
                              <a:lumOff val="15000"/>
                            </a:schemeClr>
                          </a:solidFill>
                        </a:rPr>
                        <a:t> </a:t>
                      </a:r>
                      <a:r>
                        <a:rPr lang="en-US" altLang="zh-CN" sz="1400" dirty="0">
                          <a:solidFill>
                            <a:schemeClr val="tx1">
                              <a:lumMod val="85000"/>
                              <a:lumOff val="15000"/>
                            </a:schemeClr>
                          </a:solidFill>
                        </a:rPr>
                        <a:t>devices,” IEEE Journal on Selected Areas in Communications, vol. 34,no. 12, pp. 3590–3605, 2016.</a:t>
                      </a:r>
                    </a:p>
                    <a:p>
                      <a:r>
                        <a:rPr lang="en-US" altLang="zh-CN" sz="1400" dirty="0">
                          <a:solidFill>
                            <a:schemeClr val="tx1">
                              <a:lumMod val="85000"/>
                              <a:lumOff val="15000"/>
                            </a:schemeClr>
                          </a:solidFill>
                        </a:rPr>
                        <a:t>[2] J. Ren, J. Liu, Y. Zhang, Z. Li, F. </a:t>
                      </a:r>
                      <a:r>
                        <a:rPr lang="en-US" altLang="zh-CN" sz="1400" dirty="0" err="1">
                          <a:solidFill>
                            <a:schemeClr val="tx1">
                              <a:lumMod val="85000"/>
                              <a:lumOff val="15000"/>
                            </a:schemeClr>
                          </a:solidFill>
                        </a:rPr>
                        <a:t>Lyu</a:t>
                      </a:r>
                      <a:r>
                        <a:rPr lang="en-US" altLang="zh-CN" sz="1400" dirty="0">
                          <a:solidFill>
                            <a:schemeClr val="tx1">
                              <a:lumMod val="85000"/>
                              <a:lumOff val="15000"/>
                            </a:schemeClr>
                          </a:solidFill>
                        </a:rPr>
                        <a:t>, Z. Wang, and Y. Zhang,</a:t>
                      </a:r>
                      <a:r>
                        <a:rPr lang="zh-CN" altLang="en-US" sz="1400" dirty="0">
                          <a:solidFill>
                            <a:schemeClr val="tx1">
                              <a:lumMod val="85000"/>
                              <a:lumOff val="15000"/>
                            </a:schemeClr>
                          </a:solidFill>
                        </a:rPr>
                        <a:t> </a:t>
                      </a:r>
                      <a:r>
                        <a:rPr lang="en-US" altLang="zh-CN" sz="1400" dirty="0">
                          <a:solidFill>
                            <a:schemeClr val="tx1">
                              <a:lumMod val="85000"/>
                              <a:lumOff val="15000"/>
                            </a:schemeClr>
                          </a:solidFill>
                        </a:rPr>
                        <a:t>“An efficient two-layer task offloading scheme for </a:t>
                      </a:r>
                      <a:r>
                        <a:rPr lang="en-US" altLang="zh-CN" sz="1400" dirty="0" err="1">
                          <a:solidFill>
                            <a:schemeClr val="tx1">
                              <a:lumMod val="85000"/>
                              <a:lumOff val="15000"/>
                            </a:schemeClr>
                          </a:solidFill>
                        </a:rPr>
                        <a:t>mec</a:t>
                      </a:r>
                      <a:r>
                        <a:rPr lang="en-US" altLang="zh-CN" sz="1400" dirty="0">
                          <a:solidFill>
                            <a:schemeClr val="tx1">
                              <a:lumMod val="85000"/>
                              <a:lumOff val="15000"/>
                            </a:schemeClr>
                          </a:solidFill>
                        </a:rPr>
                        <a:t> system</a:t>
                      </a:r>
                      <a:r>
                        <a:rPr lang="zh-CN" altLang="en-US" sz="1400" dirty="0">
                          <a:solidFill>
                            <a:schemeClr val="tx1">
                              <a:lumMod val="85000"/>
                              <a:lumOff val="15000"/>
                            </a:schemeClr>
                          </a:solidFill>
                        </a:rPr>
                        <a:t> </a:t>
                      </a:r>
                      <a:r>
                        <a:rPr lang="en-US" altLang="zh-CN" sz="1400" dirty="0">
                          <a:solidFill>
                            <a:schemeClr val="tx1">
                              <a:lumMod val="85000"/>
                              <a:lumOff val="15000"/>
                            </a:schemeClr>
                          </a:solidFill>
                        </a:rPr>
                        <a:t>with multiple services providers,” in IEEE INFOCOM 2022-IEEE</a:t>
                      </a:r>
                      <a:r>
                        <a:rPr lang="zh-CN" altLang="en-US" sz="1400" dirty="0">
                          <a:solidFill>
                            <a:schemeClr val="tx1">
                              <a:lumMod val="85000"/>
                              <a:lumOff val="15000"/>
                            </a:schemeClr>
                          </a:solidFill>
                        </a:rPr>
                        <a:t> </a:t>
                      </a:r>
                      <a:r>
                        <a:rPr lang="en-US" altLang="zh-CN" sz="1400" dirty="0">
                          <a:solidFill>
                            <a:schemeClr val="tx1">
                              <a:lumMod val="85000"/>
                              <a:lumOff val="15000"/>
                            </a:schemeClr>
                          </a:solidFill>
                        </a:rPr>
                        <a:t>Conference on Computer Communications. IEEE, 2022, pp. 1519–1528.</a:t>
                      </a:r>
                    </a:p>
                  </a:txBody>
                  <a:tcPr/>
                </a:tc>
                <a:extLst>
                  <a:ext uri="{0D108BD9-81ED-4DB2-BD59-A6C34878D82A}">
                    <a16:rowId xmlns:a16="http://schemas.microsoft.com/office/drawing/2014/main" val="4030352246"/>
                  </a:ext>
                </a:extLst>
              </a:tr>
              <a:tr h="1406004">
                <a:tc>
                  <a:txBody>
                    <a:bodyPr/>
                    <a:lstStyle/>
                    <a:p>
                      <a:pPr algn="ctr"/>
                      <a:r>
                        <a:rPr lang="zh-CN" altLang="en-US" sz="2000" dirty="0"/>
                        <a:t>最小化能耗</a:t>
                      </a:r>
                    </a:p>
                  </a:txBody>
                  <a:tcPr anchor="ctr"/>
                </a:tc>
                <a:tc>
                  <a:txBody>
                    <a:bodyPr/>
                    <a:lstStyle/>
                    <a:p>
                      <a:pPr marL="0" algn="l" defTabSz="913765" rtl="0" eaLnBrk="1" latinLnBrk="0" hangingPunct="1"/>
                      <a:r>
                        <a:rPr lang="en-US" altLang="zh-CN" sz="1400" kern="1200" dirty="0">
                          <a:solidFill>
                            <a:schemeClr val="tx1">
                              <a:lumMod val="85000"/>
                              <a:lumOff val="15000"/>
                            </a:schemeClr>
                          </a:solidFill>
                          <a:latin typeface="+mn-lt"/>
                          <a:ea typeface="+mn-ea"/>
                          <a:cs typeface="+mn-cs"/>
                        </a:rPr>
                        <a:t>[3] X. Huang, K. Xu, C. Lai, Q. Chen, and J. Zhang, “Energy-efficient</a:t>
                      </a:r>
                      <a:r>
                        <a:rPr lang="zh-CN" altLang="en-US" sz="1400" kern="1200" dirty="0">
                          <a:solidFill>
                            <a:schemeClr val="tx1">
                              <a:lumMod val="85000"/>
                              <a:lumOff val="15000"/>
                            </a:schemeClr>
                          </a:solidFill>
                          <a:latin typeface="+mn-lt"/>
                          <a:ea typeface="+mn-ea"/>
                          <a:cs typeface="+mn-cs"/>
                        </a:rPr>
                        <a:t> </a:t>
                      </a:r>
                      <a:r>
                        <a:rPr lang="en-US" altLang="zh-CN" sz="1400" kern="1200" dirty="0">
                          <a:solidFill>
                            <a:schemeClr val="tx1">
                              <a:lumMod val="85000"/>
                              <a:lumOff val="15000"/>
                            </a:schemeClr>
                          </a:solidFill>
                          <a:latin typeface="+mn-lt"/>
                          <a:ea typeface="+mn-ea"/>
                          <a:cs typeface="+mn-cs"/>
                        </a:rPr>
                        <a:t>offloading decision-making for mobile edge computing in vehicular networks,” EURASIP Journal on Wireless Communications and</a:t>
                      </a:r>
                      <a:r>
                        <a:rPr lang="zh-CN" altLang="en-US" sz="1400" kern="1200" dirty="0">
                          <a:solidFill>
                            <a:schemeClr val="tx1">
                              <a:lumMod val="85000"/>
                              <a:lumOff val="15000"/>
                            </a:schemeClr>
                          </a:solidFill>
                          <a:latin typeface="+mn-lt"/>
                          <a:ea typeface="+mn-ea"/>
                          <a:cs typeface="+mn-cs"/>
                        </a:rPr>
                        <a:t> </a:t>
                      </a:r>
                      <a:r>
                        <a:rPr lang="en-US" altLang="zh-CN" sz="1400" kern="1200" dirty="0">
                          <a:solidFill>
                            <a:schemeClr val="tx1">
                              <a:lumMod val="85000"/>
                              <a:lumOff val="15000"/>
                            </a:schemeClr>
                          </a:solidFill>
                          <a:latin typeface="+mn-lt"/>
                          <a:ea typeface="+mn-ea"/>
                          <a:cs typeface="+mn-cs"/>
                        </a:rPr>
                        <a:t>Networking, vol. 2020, no. 1, pp. 1–16, 2020.</a:t>
                      </a:r>
                    </a:p>
                    <a:p>
                      <a:pPr marL="0" algn="l" defTabSz="913765" rtl="0" eaLnBrk="1" latinLnBrk="0" hangingPunct="1"/>
                      <a:r>
                        <a:rPr lang="en-US" altLang="zh-CN" sz="1400" kern="1200" dirty="0">
                          <a:solidFill>
                            <a:schemeClr val="tx1">
                              <a:lumMod val="85000"/>
                              <a:lumOff val="15000"/>
                            </a:schemeClr>
                          </a:solidFill>
                          <a:latin typeface="+mn-lt"/>
                          <a:ea typeface="+mn-ea"/>
                          <a:cs typeface="+mn-cs"/>
                        </a:rPr>
                        <a:t>[4] Y. Sun, T. Wei, H. Li, Y. Zhang, and W. Wu, “Energy-efficient</a:t>
                      </a:r>
                      <a:r>
                        <a:rPr lang="zh-CN" altLang="en-US" sz="1400" kern="1200" dirty="0">
                          <a:solidFill>
                            <a:schemeClr val="tx1">
                              <a:lumMod val="85000"/>
                              <a:lumOff val="15000"/>
                            </a:schemeClr>
                          </a:solidFill>
                          <a:latin typeface="+mn-lt"/>
                          <a:ea typeface="+mn-ea"/>
                          <a:cs typeface="+mn-cs"/>
                        </a:rPr>
                        <a:t> </a:t>
                      </a:r>
                      <a:r>
                        <a:rPr lang="en-US" altLang="zh-CN" sz="1400" kern="1200" dirty="0">
                          <a:solidFill>
                            <a:schemeClr val="tx1">
                              <a:lumMod val="85000"/>
                              <a:lumOff val="15000"/>
                            </a:schemeClr>
                          </a:solidFill>
                          <a:latin typeface="+mn-lt"/>
                          <a:ea typeface="+mn-ea"/>
                          <a:cs typeface="+mn-cs"/>
                        </a:rPr>
                        <a:t>multimedia task assignment and computing offloading for mobile</a:t>
                      </a:r>
                      <a:r>
                        <a:rPr lang="zh-CN" altLang="en-US" sz="1400" kern="1200" dirty="0">
                          <a:solidFill>
                            <a:schemeClr val="tx1">
                              <a:lumMod val="85000"/>
                              <a:lumOff val="15000"/>
                            </a:schemeClr>
                          </a:solidFill>
                          <a:latin typeface="+mn-lt"/>
                          <a:ea typeface="+mn-ea"/>
                          <a:cs typeface="+mn-cs"/>
                        </a:rPr>
                        <a:t> </a:t>
                      </a:r>
                      <a:r>
                        <a:rPr lang="en-US" altLang="zh-CN" sz="1400" kern="1200" dirty="0">
                          <a:solidFill>
                            <a:schemeClr val="tx1">
                              <a:lumMod val="85000"/>
                              <a:lumOff val="15000"/>
                            </a:schemeClr>
                          </a:solidFill>
                          <a:latin typeface="+mn-lt"/>
                          <a:ea typeface="+mn-ea"/>
                          <a:cs typeface="+mn-cs"/>
                        </a:rPr>
                        <a:t>edge computing networks,” IEEE Access, vol. 8, pp. 36 702–36 713,2020.</a:t>
                      </a:r>
                    </a:p>
                  </a:txBody>
                  <a:tcPr/>
                </a:tc>
                <a:extLst>
                  <a:ext uri="{0D108BD9-81ED-4DB2-BD59-A6C34878D82A}">
                    <a16:rowId xmlns:a16="http://schemas.microsoft.com/office/drawing/2014/main" val="1650583322"/>
                  </a:ext>
                </a:extLst>
              </a:tr>
              <a:tr h="1406004">
                <a:tc>
                  <a:txBody>
                    <a:bodyPr/>
                    <a:lstStyle/>
                    <a:p>
                      <a:pPr algn="ctr"/>
                      <a:r>
                        <a:rPr lang="zh-CN" altLang="en-US" sz="2000" dirty="0"/>
                        <a:t>平衡延迟与能耗</a:t>
                      </a:r>
                    </a:p>
                  </a:txBody>
                  <a:tcPr anchor="ctr"/>
                </a:tc>
                <a:tc>
                  <a:txBody>
                    <a:bodyPr/>
                    <a:lstStyle/>
                    <a:p>
                      <a:pPr marL="0" algn="l" defTabSz="913765" rtl="0" eaLnBrk="1" latinLnBrk="0" hangingPunct="1"/>
                      <a:r>
                        <a:rPr lang="en-US" altLang="zh-CN" sz="1400" kern="1200" dirty="0">
                          <a:solidFill>
                            <a:schemeClr val="tx1">
                              <a:lumMod val="85000"/>
                              <a:lumOff val="15000"/>
                            </a:schemeClr>
                          </a:solidFill>
                          <a:latin typeface="+mn-lt"/>
                          <a:ea typeface="+mn-ea"/>
                          <a:cs typeface="+mn-cs"/>
                        </a:rPr>
                        <a:t>[5] Z. Chen and X. Wang, “Decentralized computation offloading</a:t>
                      </a:r>
                      <a:r>
                        <a:rPr lang="zh-CN" altLang="en-US" sz="1400" kern="1200" dirty="0">
                          <a:solidFill>
                            <a:schemeClr val="tx1">
                              <a:lumMod val="85000"/>
                              <a:lumOff val="15000"/>
                            </a:schemeClr>
                          </a:solidFill>
                          <a:latin typeface="+mn-lt"/>
                          <a:ea typeface="+mn-ea"/>
                          <a:cs typeface="+mn-cs"/>
                        </a:rPr>
                        <a:t> </a:t>
                      </a:r>
                      <a:r>
                        <a:rPr lang="en-US" altLang="zh-CN" sz="1400" kern="1200" dirty="0">
                          <a:solidFill>
                            <a:schemeClr val="tx1">
                              <a:lumMod val="85000"/>
                              <a:lumOff val="15000"/>
                            </a:schemeClr>
                          </a:solidFill>
                          <a:latin typeface="+mn-lt"/>
                          <a:ea typeface="+mn-ea"/>
                          <a:cs typeface="+mn-cs"/>
                        </a:rPr>
                        <a:t>for multi-user mobile edge computing: A deep reinforcement</a:t>
                      </a:r>
                      <a:r>
                        <a:rPr lang="zh-CN" altLang="en-US" sz="1400" kern="1200" dirty="0">
                          <a:solidFill>
                            <a:schemeClr val="tx1">
                              <a:lumMod val="85000"/>
                              <a:lumOff val="15000"/>
                            </a:schemeClr>
                          </a:solidFill>
                          <a:latin typeface="+mn-lt"/>
                          <a:ea typeface="+mn-ea"/>
                          <a:cs typeface="+mn-cs"/>
                        </a:rPr>
                        <a:t> </a:t>
                      </a:r>
                      <a:r>
                        <a:rPr lang="en-US" altLang="zh-CN" sz="1400" kern="1200" dirty="0">
                          <a:solidFill>
                            <a:schemeClr val="tx1">
                              <a:lumMod val="85000"/>
                              <a:lumOff val="15000"/>
                            </a:schemeClr>
                          </a:solidFill>
                          <a:latin typeface="+mn-lt"/>
                          <a:ea typeface="+mn-ea"/>
                          <a:cs typeface="+mn-cs"/>
                        </a:rPr>
                        <a:t>learning approach,” EURASIP Journal on Wireless Communications</a:t>
                      </a:r>
                      <a:r>
                        <a:rPr lang="zh-CN" altLang="en-US" sz="1400" kern="1200" dirty="0">
                          <a:solidFill>
                            <a:schemeClr val="tx1">
                              <a:lumMod val="85000"/>
                              <a:lumOff val="15000"/>
                            </a:schemeClr>
                          </a:solidFill>
                          <a:latin typeface="+mn-lt"/>
                          <a:ea typeface="+mn-ea"/>
                          <a:cs typeface="+mn-cs"/>
                        </a:rPr>
                        <a:t> </a:t>
                      </a:r>
                      <a:r>
                        <a:rPr lang="en-US" altLang="zh-CN" sz="1400" kern="1200" dirty="0">
                          <a:solidFill>
                            <a:schemeClr val="tx1">
                              <a:lumMod val="85000"/>
                              <a:lumOff val="15000"/>
                            </a:schemeClr>
                          </a:solidFill>
                          <a:latin typeface="+mn-lt"/>
                          <a:ea typeface="+mn-ea"/>
                          <a:cs typeface="+mn-cs"/>
                        </a:rPr>
                        <a:t>and Networking, vol. 2020, no. 1, pp. 1–21, 2020.</a:t>
                      </a:r>
                    </a:p>
                    <a:p>
                      <a:pPr marL="0" algn="l" defTabSz="913765" rtl="0" eaLnBrk="1" latinLnBrk="0" hangingPunct="1"/>
                      <a:r>
                        <a:rPr lang="en" altLang="zh-CN" sz="1400" kern="1200" dirty="0">
                          <a:solidFill>
                            <a:schemeClr val="tx1">
                              <a:lumMod val="85000"/>
                              <a:lumOff val="15000"/>
                            </a:schemeClr>
                          </a:solidFill>
                          <a:latin typeface="+mn-lt"/>
                          <a:ea typeface="+mn-ea"/>
                          <a:cs typeface="+mn-cs"/>
                        </a:rPr>
                        <a:t>[</a:t>
                      </a:r>
                      <a:r>
                        <a:rPr lang="en-US" altLang="zh-CN" sz="1400" kern="1200" dirty="0">
                          <a:solidFill>
                            <a:schemeClr val="tx1">
                              <a:lumMod val="85000"/>
                              <a:lumOff val="15000"/>
                            </a:schemeClr>
                          </a:solidFill>
                          <a:latin typeface="+mn-lt"/>
                          <a:ea typeface="+mn-ea"/>
                          <a:cs typeface="+mn-cs"/>
                        </a:rPr>
                        <a:t>6</a:t>
                      </a:r>
                      <a:r>
                        <a:rPr lang="en" altLang="zh-CN" sz="1400" kern="1200" dirty="0">
                          <a:solidFill>
                            <a:schemeClr val="tx1">
                              <a:lumMod val="85000"/>
                              <a:lumOff val="15000"/>
                            </a:schemeClr>
                          </a:solidFill>
                          <a:latin typeface="+mn-lt"/>
                          <a:ea typeface="+mn-ea"/>
                          <a:cs typeface="+mn-cs"/>
                        </a:rPr>
                        <a:t>] S. Mao, S. </a:t>
                      </a:r>
                      <a:r>
                        <a:rPr lang="en" altLang="zh-CN" sz="1400" kern="1200" dirty="0" err="1">
                          <a:solidFill>
                            <a:schemeClr val="tx1">
                              <a:lumMod val="85000"/>
                              <a:lumOff val="15000"/>
                            </a:schemeClr>
                          </a:solidFill>
                          <a:latin typeface="+mn-lt"/>
                          <a:ea typeface="+mn-ea"/>
                          <a:cs typeface="+mn-cs"/>
                        </a:rPr>
                        <a:t>Leng</a:t>
                      </a:r>
                      <a:r>
                        <a:rPr lang="en" altLang="zh-CN" sz="1400" kern="1200" dirty="0">
                          <a:solidFill>
                            <a:schemeClr val="tx1">
                              <a:lumMod val="85000"/>
                              <a:lumOff val="15000"/>
                            </a:schemeClr>
                          </a:solidFill>
                          <a:latin typeface="+mn-lt"/>
                          <a:ea typeface="+mn-ea"/>
                          <a:cs typeface="+mn-cs"/>
                        </a:rPr>
                        <a:t>, S. </a:t>
                      </a:r>
                      <a:r>
                        <a:rPr lang="en" altLang="zh-CN" sz="1400" kern="1200" dirty="0" err="1">
                          <a:solidFill>
                            <a:schemeClr val="tx1">
                              <a:lumMod val="85000"/>
                              <a:lumOff val="15000"/>
                            </a:schemeClr>
                          </a:solidFill>
                          <a:latin typeface="+mn-lt"/>
                          <a:ea typeface="+mn-ea"/>
                          <a:cs typeface="+mn-cs"/>
                        </a:rPr>
                        <a:t>Maharjan</a:t>
                      </a:r>
                      <a:r>
                        <a:rPr lang="en" altLang="zh-CN" sz="1400" kern="1200" dirty="0">
                          <a:solidFill>
                            <a:schemeClr val="tx1">
                              <a:lumMod val="85000"/>
                              <a:lumOff val="15000"/>
                            </a:schemeClr>
                          </a:solidFill>
                          <a:latin typeface="+mn-lt"/>
                          <a:ea typeface="+mn-ea"/>
                          <a:cs typeface="+mn-cs"/>
                        </a:rPr>
                        <a:t>, and Y. Zhang, “Energy efficiency and delay tradeoff for wireless powered mobile-edge computing systems with multi-access schemes,” IEEE Transactions on Wireless Communications, vol. 19, no. 3, pp. 1855–1867, 2019.</a:t>
                      </a:r>
                      <a:endParaRPr lang="en-US" altLang="zh-CN" sz="1400" kern="1200" dirty="0">
                        <a:solidFill>
                          <a:schemeClr val="tx1">
                            <a:lumMod val="85000"/>
                            <a:lumOff val="15000"/>
                          </a:schemeClr>
                        </a:solidFill>
                        <a:latin typeface="+mn-lt"/>
                        <a:ea typeface="+mn-ea"/>
                        <a:cs typeface="+mn-cs"/>
                      </a:endParaRPr>
                    </a:p>
                  </a:txBody>
                  <a:tcPr/>
                </a:tc>
                <a:extLst>
                  <a:ext uri="{0D108BD9-81ED-4DB2-BD59-A6C34878D82A}">
                    <a16:rowId xmlns:a16="http://schemas.microsoft.com/office/drawing/2014/main" val="1969289190"/>
                  </a:ext>
                </a:extLst>
              </a:tr>
            </a:tbl>
          </a:graphicData>
        </a:graphic>
      </p:graphicFrame>
    </p:spTree>
    <p:extLst>
      <p:ext uri="{BB962C8B-B14F-4D97-AF65-F5344CB8AC3E}">
        <p14:creationId xmlns:p14="http://schemas.microsoft.com/office/powerpoint/2010/main" val="7562217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Related</a:t>
            </a:r>
            <a:r>
              <a:rPr lang="zh-CN" altLang="en-US" sz="2600" b="1" dirty="0">
                <a:solidFill>
                  <a:sysClr val="windowText" lastClr="000000"/>
                </a:solidFill>
                <a:latin typeface="Arial" panose="020B0604020202090204"/>
                <a:ea typeface="微软雅黑" panose="020B0503020204020204" pitchFamily="34" charset="-122"/>
              </a:rPr>
              <a:t> </a:t>
            </a:r>
            <a:r>
              <a:rPr lang="en-US" altLang="zh-CN" sz="2600" b="1" dirty="0">
                <a:solidFill>
                  <a:sysClr val="windowText" lastClr="000000"/>
                </a:solidFill>
                <a:latin typeface="Arial" panose="020B0604020202090204"/>
                <a:ea typeface="微软雅黑" panose="020B0503020204020204" pitchFamily="34" charset="-122"/>
              </a:rPr>
              <a:t>Work</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0" name="文本框 29">
            <a:extLst>
              <a:ext uri="{FF2B5EF4-FFF2-40B4-BE49-F238E27FC236}">
                <a16:creationId xmlns:a16="http://schemas.microsoft.com/office/drawing/2014/main" id="{0A6F8D1E-D4C4-9148-973A-BF2F102D44AF}"/>
              </a:ext>
            </a:extLst>
          </p:cNvPr>
          <p:cNvSpPr txBox="1"/>
          <p:nvPr/>
        </p:nvSpPr>
        <p:spPr>
          <a:xfrm>
            <a:off x="1117739" y="908267"/>
            <a:ext cx="6098058" cy="369332"/>
          </a:xfrm>
          <a:prstGeom prst="rect">
            <a:avLst/>
          </a:prstGeom>
          <a:noFill/>
        </p:spPr>
        <p:txBody>
          <a:bodyPr wrap="square">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1800" b="0" i="0" dirty="0">
                <a:effectLst/>
                <a:latin typeface="SimSun" panose="02010600030101010101" pitchFamily="2" charset="-122"/>
                <a:ea typeface="SimSun" panose="02010600030101010101" pitchFamily="2" charset="-122"/>
              </a:rPr>
              <a:t>隐私保护卸载机制</a:t>
            </a:r>
          </a:p>
        </p:txBody>
      </p:sp>
      <p:graphicFrame>
        <p:nvGraphicFramePr>
          <p:cNvPr id="6" name="表格 6">
            <a:extLst>
              <a:ext uri="{FF2B5EF4-FFF2-40B4-BE49-F238E27FC236}">
                <a16:creationId xmlns:a16="http://schemas.microsoft.com/office/drawing/2014/main" id="{BDDD1061-8BFB-3E42-BA6D-DB0EAAB92BCE}"/>
              </a:ext>
            </a:extLst>
          </p:cNvPr>
          <p:cNvGraphicFramePr>
            <a:graphicFrameLocks noGrp="1"/>
          </p:cNvGraphicFramePr>
          <p:nvPr>
            <p:extLst>
              <p:ext uri="{D42A27DB-BD31-4B8C-83A1-F6EECF244321}">
                <p14:modId xmlns:p14="http://schemas.microsoft.com/office/powerpoint/2010/main" val="1887323574"/>
              </p:ext>
            </p:extLst>
          </p:nvPr>
        </p:nvGraphicFramePr>
        <p:xfrm>
          <a:off x="1488442" y="1419241"/>
          <a:ext cx="9521429" cy="3034240"/>
        </p:xfrm>
        <a:graphic>
          <a:graphicData uri="http://schemas.openxmlformats.org/drawingml/2006/table">
            <a:tbl>
              <a:tblPr firstRow="1" bandRow="1">
                <a:tableStyleId>{5C22544A-7EE6-4342-B048-85BDC9FD1C3A}</a:tableStyleId>
              </a:tblPr>
              <a:tblGrid>
                <a:gridCol w="2329685">
                  <a:extLst>
                    <a:ext uri="{9D8B030D-6E8A-4147-A177-3AD203B41FA5}">
                      <a16:colId xmlns:a16="http://schemas.microsoft.com/office/drawing/2014/main" val="2924123380"/>
                    </a:ext>
                  </a:extLst>
                </a:gridCol>
                <a:gridCol w="7191744">
                  <a:extLst>
                    <a:ext uri="{9D8B030D-6E8A-4147-A177-3AD203B41FA5}">
                      <a16:colId xmlns:a16="http://schemas.microsoft.com/office/drawing/2014/main" val="1702929371"/>
                    </a:ext>
                  </a:extLst>
                </a:gridCol>
              </a:tblGrid>
              <a:tr h="387915">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lt1"/>
                          </a:solidFill>
                          <a:latin typeface="+mn-lt"/>
                          <a:ea typeface="+mn-ea"/>
                          <a:cs typeface="+mn-cs"/>
                        </a:rPr>
                        <a:t>研究目标</a:t>
                      </a:r>
                    </a:p>
                  </a:txBody>
                  <a:tcPr anchor="ctr"/>
                </a:tc>
                <a:tc>
                  <a:txBody>
                    <a:bodyPr/>
                    <a:lstStyle/>
                    <a:p>
                      <a:r>
                        <a:rPr lang="zh-CN" altLang="en-US" dirty="0"/>
                        <a:t>论文</a:t>
                      </a:r>
                      <a:endParaRPr lang="en-US" altLang="zh-CN" dirty="0"/>
                    </a:p>
                  </a:txBody>
                  <a:tcPr/>
                </a:tc>
                <a:extLst>
                  <a:ext uri="{0D108BD9-81ED-4DB2-BD59-A6C34878D82A}">
                    <a16:rowId xmlns:a16="http://schemas.microsoft.com/office/drawing/2014/main" val="3955645722"/>
                  </a:ext>
                </a:extLst>
              </a:tr>
              <a:tr h="1434754">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lt"/>
                          <a:ea typeface="+mn-ea"/>
                          <a:cs typeface="+mn-cs"/>
                        </a:rPr>
                        <a:t>通过数据交互访问用户隐私</a:t>
                      </a:r>
                      <a:endParaRPr lang="zh-CN" altLang="en-US" sz="2000" kern="1200" dirty="0">
                        <a:solidFill>
                          <a:schemeClr val="dk1"/>
                        </a:solidFill>
                        <a:latin typeface="+mn-lt"/>
                        <a:ea typeface="+mn-ea"/>
                        <a:cs typeface="+mn-cs"/>
                      </a:endParaRPr>
                    </a:p>
                  </a:txBody>
                  <a:tcPr anchor="ctr"/>
                </a:tc>
                <a:tc>
                  <a:txBody>
                    <a:bodyPr/>
                    <a:lstStyle/>
                    <a:p>
                      <a:r>
                        <a:rPr lang="en-US" altLang="zh-CN" sz="1400" dirty="0">
                          <a:solidFill>
                            <a:schemeClr val="tx1">
                              <a:lumMod val="85000"/>
                              <a:lumOff val="15000"/>
                            </a:schemeClr>
                          </a:solidFill>
                        </a:rPr>
                        <a:t>[7] Z. Xu, X. Liu, G. Jiang, and B. Tang, “A time-efficient data offloading method with privacy preservation for intelligent sensors</a:t>
                      </a:r>
                      <a:r>
                        <a:rPr lang="zh-CN" altLang="en-US" sz="1400" dirty="0">
                          <a:solidFill>
                            <a:schemeClr val="tx1">
                              <a:lumMod val="85000"/>
                              <a:lumOff val="15000"/>
                            </a:schemeClr>
                          </a:solidFill>
                        </a:rPr>
                        <a:t> </a:t>
                      </a:r>
                      <a:r>
                        <a:rPr lang="en-US" altLang="zh-CN" sz="1400" dirty="0">
                          <a:solidFill>
                            <a:schemeClr val="tx1">
                              <a:lumMod val="85000"/>
                              <a:lumOff val="15000"/>
                            </a:schemeClr>
                          </a:solidFill>
                        </a:rPr>
                        <a:t>in edge computing,” EURASIP Journal on Wireless Communications</a:t>
                      </a:r>
                      <a:r>
                        <a:rPr lang="zh-CN" altLang="en-US" sz="1400" dirty="0">
                          <a:solidFill>
                            <a:schemeClr val="tx1">
                              <a:lumMod val="85000"/>
                              <a:lumOff val="15000"/>
                            </a:schemeClr>
                          </a:solidFill>
                        </a:rPr>
                        <a:t> </a:t>
                      </a:r>
                      <a:r>
                        <a:rPr lang="en-US" altLang="zh-CN" sz="1400" dirty="0">
                          <a:solidFill>
                            <a:schemeClr val="tx1">
                              <a:lumMod val="85000"/>
                              <a:lumOff val="15000"/>
                            </a:schemeClr>
                          </a:solidFill>
                        </a:rPr>
                        <a:t>and Networking, vol. 2019, no. 1, pp. 1–12, 2019.</a:t>
                      </a:r>
                    </a:p>
                    <a:p>
                      <a:pPr marL="0" marR="0" indent="0" algn="l" defTabSz="913765" rtl="0" eaLnBrk="1" fontAlgn="auto" latinLnBrk="0" hangingPunct="1">
                        <a:lnSpc>
                          <a:spcPct val="100000"/>
                        </a:lnSpc>
                        <a:spcBef>
                          <a:spcPts val="0"/>
                        </a:spcBef>
                        <a:spcAft>
                          <a:spcPts val="0"/>
                        </a:spcAft>
                        <a:buClrTx/>
                        <a:buSzTx/>
                        <a:buFontTx/>
                        <a:buNone/>
                        <a:tabLst/>
                        <a:defRPr/>
                      </a:pPr>
                      <a:r>
                        <a:rPr lang="en-US" altLang="zh-CN" sz="1400" dirty="0">
                          <a:solidFill>
                            <a:schemeClr val="tx1">
                              <a:lumMod val="85000"/>
                              <a:lumOff val="15000"/>
                            </a:schemeClr>
                          </a:solidFill>
                        </a:rPr>
                        <a:t>[8] X. He, R. </a:t>
                      </a:r>
                      <a:r>
                        <a:rPr lang="en-US" altLang="zh-CN" sz="1400" dirty="0" err="1">
                          <a:solidFill>
                            <a:schemeClr val="tx1">
                              <a:lumMod val="85000"/>
                              <a:lumOff val="15000"/>
                            </a:schemeClr>
                          </a:solidFill>
                        </a:rPr>
                        <a:t>Jin</a:t>
                      </a:r>
                      <a:r>
                        <a:rPr lang="en-US" altLang="zh-CN" sz="1400" dirty="0">
                          <a:solidFill>
                            <a:schemeClr val="tx1">
                              <a:lumMod val="85000"/>
                              <a:lumOff val="15000"/>
                            </a:schemeClr>
                          </a:solidFill>
                        </a:rPr>
                        <a:t>, and H. Dai, “Peace: Privacy-preserving and </a:t>
                      </a:r>
                      <a:r>
                        <a:rPr lang="en-US" altLang="zh-CN" sz="1400" dirty="0" err="1">
                          <a:solidFill>
                            <a:schemeClr val="tx1">
                              <a:lumMod val="85000"/>
                              <a:lumOff val="15000"/>
                            </a:schemeClr>
                          </a:solidFill>
                        </a:rPr>
                        <a:t>costefficient</a:t>
                      </a:r>
                      <a:r>
                        <a:rPr lang="en-US" altLang="zh-CN" sz="1400" dirty="0">
                          <a:solidFill>
                            <a:schemeClr val="tx1">
                              <a:lumMod val="85000"/>
                              <a:lumOff val="15000"/>
                            </a:schemeClr>
                          </a:solidFill>
                        </a:rPr>
                        <a:t> task offloading for mobile-edge computing,” IEEE Transactions on Wireless Communications, vol. 19, no. 3, pp. 1814–1824, 2019.</a:t>
                      </a:r>
                    </a:p>
                  </a:txBody>
                  <a:tcPr/>
                </a:tc>
                <a:extLst>
                  <a:ext uri="{0D108BD9-81ED-4DB2-BD59-A6C34878D82A}">
                    <a16:rowId xmlns:a16="http://schemas.microsoft.com/office/drawing/2014/main" val="4030352246"/>
                  </a:ext>
                </a:extLst>
              </a:tr>
              <a:tr h="1211571">
                <a:tc>
                  <a:txBody>
                    <a:bodyPr/>
                    <a:lstStyle/>
                    <a:p>
                      <a:pPr algn="ctr"/>
                      <a:r>
                        <a:rPr lang="zh-CN" altLang="en-US" sz="1800" b="0" i="0" kern="1200" dirty="0">
                          <a:solidFill>
                            <a:schemeClr val="dk1"/>
                          </a:solidFill>
                          <a:effectLst/>
                          <a:latin typeface="+mn-lt"/>
                          <a:ea typeface="+mn-ea"/>
                          <a:cs typeface="+mn-cs"/>
                        </a:rPr>
                        <a:t>从卸载的任务的大小推断用户的位置信息</a:t>
                      </a:r>
                    </a:p>
                  </a:txBody>
                  <a:tcPr anchor="ctr"/>
                </a:tc>
                <a:tc>
                  <a:txBody>
                    <a:bodyPr/>
                    <a:lstStyle/>
                    <a:p>
                      <a:pPr marL="0" algn="l" defTabSz="913765" rtl="0" eaLnBrk="1" latinLnBrk="0" hangingPunct="1"/>
                      <a:r>
                        <a:rPr lang="en-US" altLang="zh-CN" sz="1400" kern="1200" dirty="0">
                          <a:solidFill>
                            <a:schemeClr val="tx1">
                              <a:lumMod val="85000"/>
                              <a:lumOff val="15000"/>
                            </a:schemeClr>
                          </a:solidFill>
                          <a:latin typeface="+mn-lt"/>
                          <a:ea typeface="+mn-ea"/>
                          <a:cs typeface="+mn-cs"/>
                        </a:rPr>
                        <a:t>[9] X. He, J. Liu, R. </a:t>
                      </a:r>
                      <a:r>
                        <a:rPr lang="en-US" altLang="zh-CN" sz="1400" kern="1200" dirty="0" err="1">
                          <a:solidFill>
                            <a:schemeClr val="tx1">
                              <a:lumMod val="85000"/>
                              <a:lumOff val="15000"/>
                            </a:schemeClr>
                          </a:solidFill>
                          <a:latin typeface="+mn-lt"/>
                          <a:ea typeface="+mn-ea"/>
                          <a:cs typeface="+mn-cs"/>
                        </a:rPr>
                        <a:t>Jin</a:t>
                      </a:r>
                      <a:r>
                        <a:rPr lang="en-US" altLang="zh-CN" sz="1400" kern="1200" dirty="0">
                          <a:solidFill>
                            <a:schemeClr val="tx1">
                              <a:lumMod val="85000"/>
                              <a:lumOff val="15000"/>
                            </a:schemeClr>
                          </a:solidFill>
                          <a:latin typeface="+mn-lt"/>
                          <a:ea typeface="+mn-ea"/>
                          <a:cs typeface="+mn-cs"/>
                        </a:rPr>
                        <a:t>, and H. Dai, “Privacy-aware offloading in mobile-edge computing,” in GLOBECOM 2017-2017 IEEE Global Communications Conference. IEEE, 2017, pp. 1–6.</a:t>
                      </a:r>
                    </a:p>
                    <a:p>
                      <a:pPr marL="0" marR="0" indent="0" algn="l" defTabSz="913765"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lumMod val="85000"/>
                              <a:lumOff val="15000"/>
                            </a:schemeClr>
                          </a:solidFill>
                          <a:latin typeface="+mn-lt"/>
                          <a:ea typeface="+mn-ea"/>
                          <a:cs typeface="+mn-cs"/>
                        </a:rPr>
                        <a:t>[10] D. C. Nguyen, P. N. Pathirana, M. Ding, and A. Seneviratne, “Privacy-preserved task offloading in mobile blockchain with deep reinforcement learning,” IEEE Transactions on Network and Service Management, vol. 17, no. 4, pp. 2536–2549, 2020.</a:t>
                      </a:r>
                    </a:p>
                  </a:txBody>
                  <a:tcPr/>
                </a:tc>
                <a:extLst>
                  <a:ext uri="{0D108BD9-81ED-4DB2-BD59-A6C34878D82A}">
                    <a16:rowId xmlns:a16="http://schemas.microsoft.com/office/drawing/2014/main" val="1650583322"/>
                  </a:ext>
                </a:extLst>
              </a:tr>
            </a:tbl>
          </a:graphicData>
        </a:graphic>
      </p:graphicFrame>
      <p:sp>
        <p:nvSpPr>
          <p:cNvPr id="2" name="文本框 1">
            <a:extLst>
              <a:ext uri="{FF2B5EF4-FFF2-40B4-BE49-F238E27FC236}">
                <a16:creationId xmlns:a16="http://schemas.microsoft.com/office/drawing/2014/main" id="{6403A6C9-8793-FF47-AE3A-3463A7E0CBE5}"/>
              </a:ext>
            </a:extLst>
          </p:cNvPr>
          <p:cNvSpPr txBox="1"/>
          <p:nvPr/>
        </p:nvSpPr>
        <p:spPr>
          <a:xfrm>
            <a:off x="1117739" y="4813698"/>
            <a:ext cx="10629833" cy="923330"/>
          </a:xfrm>
          <a:prstGeom prst="rect">
            <a:avLst/>
          </a:prstGeom>
          <a:noFill/>
        </p:spPr>
        <p:txBody>
          <a:bodyPr wrap="none" rtlCol="0">
            <a:spAutoFit/>
          </a:bodyPr>
          <a:lstStyle/>
          <a:p>
            <a:pPr marL="285750" indent="-285750">
              <a:buFont typeface="Wingdings" pitchFamily="2" charset="2"/>
              <a:buChar char="Ø"/>
            </a:pPr>
            <a:r>
              <a:rPr kumimoji="1" lang="zh-CN" altLang="en-US" dirty="0"/>
              <a:t>使用阈值区分</a:t>
            </a:r>
            <a:r>
              <a:rPr lang="zh-CN" altLang="en-US" b="0" i="0" dirty="0">
                <a:effectLst/>
                <a:latin typeface="-apple-system"/>
              </a:rPr>
              <a:t>“好”和“差”的无线信道条件；</a:t>
            </a:r>
            <a:endParaRPr lang="en-US" altLang="zh-CN" b="0" i="0" dirty="0">
              <a:effectLst/>
              <a:latin typeface="-apple-system"/>
            </a:endParaRPr>
          </a:p>
          <a:p>
            <a:pPr marL="285750" indent="-285750">
              <a:buFont typeface="Wingdings" pitchFamily="2" charset="2"/>
              <a:buChar char="Ø"/>
            </a:pPr>
            <a:r>
              <a:rPr lang="zh-CN" altLang="en-US" b="0" i="0" dirty="0">
                <a:effectLst/>
                <a:latin typeface="-apple-system"/>
              </a:rPr>
              <a:t>预定义一个静态的隐私参数，用户生成的任务和用户卸载的任务的大小之间的差异始终是一个常数；</a:t>
            </a:r>
            <a:endParaRPr lang="en-US" altLang="zh-CN" b="0" i="0" dirty="0">
              <a:effectLst/>
              <a:latin typeface="-apple-system"/>
            </a:endParaRPr>
          </a:p>
          <a:p>
            <a:pPr marL="285750" indent="-285750">
              <a:buFont typeface="Wingdings" pitchFamily="2" charset="2"/>
              <a:buChar char="Ø"/>
            </a:pPr>
            <a:r>
              <a:rPr kumimoji="1" lang="zh-CN" altLang="en-US" dirty="0"/>
              <a:t>多服务器场景。</a:t>
            </a:r>
          </a:p>
        </p:txBody>
      </p:sp>
    </p:spTree>
    <p:extLst>
      <p:ext uri="{BB962C8B-B14F-4D97-AF65-F5344CB8AC3E}">
        <p14:creationId xmlns:p14="http://schemas.microsoft.com/office/powerpoint/2010/main" val="27429756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The</a:t>
            </a:r>
            <a:r>
              <a:rPr lang="zh-CN" altLang="en-US" sz="2600" b="1" dirty="0">
                <a:solidFill>
                  <a:sysClr val="windowText" lastClr="000000"/>
                </a:solidFill>
                <a:latin typeface="Arial" panose="020B0604020202090204"/>
                <a:ea typeface="微软雅黑" panose="020B0503020204020204" pitchFamily="34" charset="-122"/>
              </a:rPr>
              <a:t> </a:t>
            </a:r>
            <a:r>
              <a:rPr lang="en-US" altLang="zh-CN" sz="2600" b="1" dirty="0">
                <a:solidFill>
                  <a:sysClr val="windowText" lastClr="000000"/>
                </a:solidFill>
                <a:latin typeface="Arial" panose="020B0604020202090204"/>
                <a:ea typeface="微软雅黑" panose="020B0503020204020204" pitchFamily="34" charset="-122"/>
              </a:rPr>
              <a:t>Main Contributions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0" name="文本框 29">
            <a:extLst>
              <a:ext uri="{FF2B5EF4-FFF2-40B4-BE49-F238E27FC236}">
                <a16:creationId xmlns:a16="http://schemas.microsoft.com/office/drawing/2014/main" id="{0A6F8D1E-D4C4-9148-973A-BF2F102D44AF}"/>
              </a:ext>
            </a:extLst>
          </p:cNvPr>
          <p:cNvSpPr txBox="1"/>
          <p:nvPr/>
        </p:nvSpPr>
        <p:spPr>
          <a:xfrm>
            <a:off x="965199" y="1573303"/>
            <a:ext cx="9639117" cy="707886"/>
          </a:xfrm>
          <a:prstGeom prst="rect">
            <a:avLst/>
          </a:prstGeom>
          <a:noFill/>
        </p:spPr>
        <p:txBody>
          <a:bodyPr wrap="square">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SimSun" panose="02010600030101010101" pitchFamily="2" charset="-122"/>
                <a:ea typeface="SimSun" panose="02010600030101010101" pitchFamily="2" charset="-122"/>
              </a:rPr>
              <a:t>在单服务器和多服务器场景下，提出了一种基于差分隐私的位置隐私感知任务卸载框架（</a:t>
            </a:r>
            <a:r>
              <a:rPr lang="en" altLang="zh-CN" sz="2000" b="0" i="0" dirty="0">
                <a:effectLst/>
                <a:latin typeface="SimSun" panose="02010600030101010101" pitchFamily="2" charset="-122"/>
                <a:ea typeface="SimSun" panose="02010600030101010101" pitchFamily="2" charset="-122"/>
              </a:rPr>
              <a:t>LPA-Offload</a:t>
            </a:r>
            <a:r>
              <a:rPr lang="zh-CN" altLang="en" sz="2000" b="0" i="0" dirty="0">
                <a:effectLst/>
                <a:latin typeface="SimSun" panose="02010600030101010101" pitchFamily="2" charset="-122"/>
                <a:ea typeface="SimSun" panose="02010600030101010101" pitchFamily="2" charset="-122"/>
              </a:rPr>
              <a:t>），</a:t>
            </a:r>
            <a:r>
              <a:rPr lang="zh-CN" altLang="en-US" sz="2000" b="0" i="0" dirty="0">
                <a:effectLst/>
                <a:latin typeface="SimSun" panose="02010600030101010101" pitchFamily="2" charset="-122"/>
                <a:ea typeface="SimSun" panose="02010600030101010101" pitchFamily="2" charset="-122"/>
              </a:rPr>
              <a:t>旨在保护用户的位置隐私免受恶意</a:t>
            </a:r>
            <a:r>
              <a:rPr lang="en" altLang="zh-CN" sz="2000" b="0" i="0" dirty="0">
                <a:effectLst/>
                <a:latin typeface="SimSun" panose="02010600030101010101" pitchFamily="2" charset="-122"/>
                <a:ea typeface="SimSun" panose="02010600030101010101" pitchFamily="2" charset="-122"/>
              </a:rPr>
              <a:t>MEC</a:t>
            </a:r>
            <a:r>
              <a:rPr lang="zh-CN" altLang="en-US" sz="2000" b="0" i="0" dirty="0">
                <a:effectLst/>
                <a:latin typeface="SimSun" panose="02010600030101010101" pitchFamily="2" charset="-122"/>
                <a:ea typeface="SimSun" panose="02010600030101010101" pitchFamily="2" charset="-122"/>
              </a:rPr>
              <a:t>服务器的侵害。</a:t>
            </a:r>
          </a:p>
        </p:txBody>
      </p:sp>
      <p:sp>
        <p:nvSpPr>
          <p:cNvPr id="17" name="文本框 16">
            <a:extLst>
              <a:ext uri="{FF2B5EF4-FFF2-40B4-BE49-F238E27FC236}">
                <a16:creationId xmlns:a16="http://schemas.microsoft.com/office/drawing/2014/main" id="{3B972538-5DE9-6545-8D11-5BE0CDCC8551}"/>
              </a:ext>
            </a:extLst>
          </p:cNvPr>
          <p:cNvSpPr txBox="1"/>
          <p:nvPr/>
        </p:nvSpPr>
        <p:spPr>
          <a:xfrm>
            <a:off x="965199" y="2863133"/>
            <a:ext cx="9639117" cy="707886"/>
          </a:xfrm>
          <a:prstGeom prst="rect">
            <a:avLst/>
          </a:prstGeom>
          <a:noFill/>
        </p:spPr>
        <p:txBody>
          <a:bodyPr wrap="square">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SimSun" panose="02010600030101010101" pitchFamily="2" charset="-122"/>
                <a:ea typeface="SimSun" panose="02010600030101010101" pitchFamily="2" charset="-122"/>
              </a:rPr>
              <a:t>提出了一种扰动区域确定机制和卸载策略生成机制，根据个性化隐私需求自适应地生成基于动态的隐私感知</a:t>
            </a:r>
            <a:r>
              <a:rPr lang="zh-CN" altLang="en-US" sz="2000" dirty="0">
                <a:latin typeface="SimSun" panose="02010600030101010101" pitchFamily="2" charset="-122"/>
                <a:ea typeface="SimSun" panose="02010600030101010101" pitchFamily="2" charset="-122"/>
              </a:rPr>
              <a:t>任务卸载策略，</a:t>
            </a:r>
            <a:r>
              <a:rPr lang="zh-CN" altLang="en-US" sz="2000" b="0" i="0" dirty="0">
                <a:effectLst/>
                <a:latin typeface="SimSun" panose="02010600030101010101" pitchFamily="2" charset="-122"/>
                <a:ea typeface="SimSun" panose="02010600030101010101" pitchFamily="2" charset="-122"/>
              </a:rPr>
              <a:t>实现了计算代价和位置隐私之间的平衡。</a:t>
            </a:r>
          </a:p>
        </p:txBody>
      </p:sp>
      <p:sp>
        <p:nvSpPr>
          <p:cNvPr id="18" name="文本框 17">
            <a:extLst>
              <a:ext uri="{FF2B5EF4-FFF2-40B4-BE49-F238E27FC236}">
                <a16:creationId xmlns:a16="http://schemas.microsoft.com/office/drawing/2014/main" id="{ED02798C-0ED0-0446-AB23-D957A9693961}"/>
              </a:ext>
            </a:extLst>
          </p:cNvPr>
          <p:cNvSpPr txBox="1"/>
          <p:nvPr/>
        </p:nvSpPr>
        <p:spPr>
          <a:xfrm>
            <a:off x="929104" y="4152962"/>
            <a:ext cx="9639117" cy="1015663"/>
          </a:xfrm>
          <a:prstGeom prst="rect">
            <a:avLst/>
          </a:prstGeom>
          <a:noFill/>
        </p:spPr>
        <p:txBody>
          <a:bodyPr wrap="square">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SimSun" panose="02010600030101010101" pitchFamily="2" charset="-122"/>
                <a:ea typeface="SimSun" panose="02010600030101010101" pitchFamily="2" charset="-122"/>
              </a:rPr>
              <a:t>证明了</a:t>
            </a:r>
            <a:r>
              <a:rPr lang="en" altLang="zh-CN" sz="2000" b="0" i="0" dirty="0">
                <a:effectLst/>
                <a:latin typeface="SimSun" panose="02010600030101010101" pitchFamily="2" charset="-122"/>
                <a:ea typeface="SimSun" panose="02010600030101010101" pitchFamily="2" charset="-122"/>
              </a:rPr>
              <a:t>LPA-Offload</a:t>
            </a:r>
            <a:r>
              <a:rPr lang="zh-CN" altLang="en-US" sz="2000" b="0" i="0" dirty="0">
                <a:effectLst/>
                <a:latin typeface="SimSun" panose="02010600030101010101" pitchFamily="2" charset="-122"/>
                <a:ea typeface="SimSun" panose="02010600030101010101" pitchFamily="2" charset="-122"/>
              </a:rPr>
              <a:t>满足（</a:t>
            </a:r>
            <a:r>
              <a:rPr lang="el-GR" altLang="zh-CN" sz="2000" b="0" i="0" dirty="0">
                <a:effectLst/>
                <a:latin typeface="SimSun" panose="02010600030101010101" pitchFamily="2" charset="-122"/>
                <a:ea typeface="SimSun" panose="02010600030101010101" pitchFamily="2" charset="-122"/>
              </a:rPr>
              <a:t>λ</a:t>
            </a:r>
            <a:r>
              <a:rPr lang="zh-CN" altLang="el-GR" sz="2000" b="0" i="0" dirty="0">
                <a:effectLst/>
                <a:latin typeface="SimSun" panose="02010600030101010101" pitchFamily="2" charset="-122"/>
                <a:ea typeface="SimSun" panose="02010600030101010101" pitchFamily="2" charset="-122"/>
              </a:rPr>
              <a:t>，</a:t>
            </a:r>
            <a:r>
              <a:rPr lang="el-GR" altLang="zh-CN" sz="2000" b="0" i="0" dirty="0">
                <a:effectLst/>
                <a:latin typeface="SimSun" panose="02010600030101010101" pitchFamily="2" charset="-122"/>
                <a:ea typeface="SimSun" panose="02010600030101010101" pitchFamily="2" charset="-122"/>
              </a:rPr>
              <a:t>δ</a:t>
            </a:r>
            <a:r>
              <a:rPr lang="zh-CN" altLang="el-GR" sz="2000" b="0" i="0" dirty="0">
                <a:effectLst/>
                <a:latin typeface="SimSun" panose="02010600030101010101" pitchFamily="2" charset="-122"/>
                <a:ea typeface="SimSun" panose="02010600030101010101" pitchFamily="2" charset="-122"/>
              </a:rPr>
              <a:t>）</a:t>
            </a:r>
            <a:r>
              <a:rPr lang="el-GR" altLang="zh-CN" sz="2000" b="0" i="0" dirty="0">
                <a:effectLst/>
                <a:latin typeface="SimSun" panose="02010600030101010101" pitchFamily="2" charset="-122"/>
                <a:ea typeface="SimSun" panose="02010600030101010101" pitchFamily="2" charset="-122"/>
              </a:rPr>
              <a:t>-</a:t>
            </a:r>
            <a:r>
              <a:rPr lang="zh-CN" altLang="en-US" sz="2000" b="0" i="0" dirty="0">
                <a:effectLst/>
                <a:latin typeface="SimSun" panose="02010600030101010101" pitchFamily="2" charset="-122"/>
                <a:ea typeface="SimSun" panose="02010600030101010101" pitchFamily="2" charset="-122"/>
              </a:rPr>
              <a:t>差分隐私。与现有的无位置保护的卸载算法相比，具有相同的计算开销，并且不像现有的位置隐私保护卸载算法那样容易受到推理攻击。</a:t>
            </a:r>
          </a:p>
        </p:txBody>
      </p:sp>
      <p:sp>
        <p:nvSpPr>
          <p:cNvPr id="19" name="圆角矩形 12">
            <a:extLst>
              <a:ext uri="{FF2B5EF4-FFF2-40B4-BE49-F238E27FC236}">
                <a16:creationId xmlns:a16="http://schemas.microsoft.com/office/drawing/2014/main" id="{AE81A8F0-1097-814D-BA2A-906F4677EDF9}"/>
              </a:ext>
            </a:extLst>
          </p:cNvPr>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273804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System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9" name="图片 28">
            <a:extLst>
              <a:ext uri="{FF2B5EF4-FFF2-40B4-BE49-F238E27FC236}">
                <a16:creationId xmlns:a16="http://schemas.microsoft.com/office/drawing/2014/main" id="{CE7188A2-ADBA-1246-9799-23919B44BE0F}"/>
              </a:ext>
            </a:extLst>
          </p:cNvPr>
          <p:cNvPicPr>
            <a:picLocks noChangeAspect="1"/>
          </p:cNvPicPr>
          <p:nvPr/>
        </p:nvPicPr>
        <p:blipFill>
          <a:blip r:embed="rId4"/>
          <a:stretch>
            <a:fillRect/>
          </a:stretch>
        </p:blipFill>
        <p:spPr>
          <a:xfrm>
            <a:off x="660400" y="948790"/>
            <a:ext cx="6108700" cy="3035300"/>
          </a:xfrm>
          <a:prstGeom prst="rect">
            <a:avLst/>
          </a:prstGeom>
        </p:spPr>
      </p:pic>
      <p:sp>
        <p:nvSpPr>
          <p:cNvPr id="5" name="文本框 4">
            <a:extLst>
              <a:ext uri="{FF2B5EF4-FFF2-40B4-BE49-F238E27FC236}">
                <a16:creationId xmlns:a16="http://schemas.microsoft.com/office/drawing/2014/main" id="{F50B80A8-B814-7048-9CDF-64D2B59487AE}"/>
              </a:ext>
            </a:extLst>
          </p:cNvPr>
          <p:cNvSpPr txBox="1"/>
          <p:nvPr/>
        </p:nvSpPr>
        <p:spPr>
          <a:xfrm>
            <a:off x="7701750" y="3017021"/>
            <a:ext cx="1307281" cy="369332"/>
          </a:xfrm>
          <a:prstGeom prst="rect">
            <a:avLst/>
          </a:prstGeom>
          <a:noFill/>
        </p:spPr>
        <p:txBody>
          <a:bodyPr wrap="none" rtlCol="0">
            <a:spAutoFit/>
          </a:bodyPr>
          <a:lstStyle/>
          <a:p>
            <a:r>
              <a:rPr kumimoji="1" lang="zh-CN" altLang="en-US" dirty="0"/>
              <a:t>卸载到</a:t>
            </a:r>
            <a:r>
              <a:rPr kumimoji="1" lang="en-US" altLang="zh-CN" dirty="0"/>
              <a:t>MEC</a:t>
            </a:r>
            <a:endParaRPr kumimoji="1" lang="zh-CN" altLang="en-US" dirty="0"/>
          </a:p>
        </p:txBody>
      </p:sp>
      <p:sp>
        <p:nvSpPr>
          <p:cNvPr id="33" name="下箭头 32">
            <a:extLst>
              <a:ext uri="{FF2B5EF4-FFF2-40B4-BE49-F238E27FC236}">
                <a16:creationId xmlns:a16="http://schemas.microsoft.com/office/drawing/2014/main" id="{29EB1E55-57D7-A94E-9631-F95B7EB3A396}"/>
              </a:ext>
            </a:extLst>
          </p:cNvPr>
          <p:cNvSpPr/>
          <p:nvPr/>
        </p:nvSpPr>
        <p:spPr>
          <a:xfrm rot="2715602">
            <a:off x="8472401" y="2300633"/>
            <a:ext cx="339415" cy="590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503A9B34-7802-1145-93A1-2106A9AC481A}"/>
              </a:ext>
            </a:extLst>
          </p:cNvPr>
          <p:cNvSpPr txBox="1"/>
          <p:nvPr/>
        </p:nvSpPr>
        <p:spPr>
          <a:xfrm>
            <a:off x="7701750" y="1590724"/>
            <a:ext cx="2954655" cy="369332"/>
          </a:xfrm>
          <a:prstGeom prst="rect">
            <a:avLst/>
          </a:prstGeom>
          <a:noFill/>
        </p:spPr>
        <p:txBody>
          <a:bodyPr wrap="none" rtlCol="0">
            <a:spAutoFit/>
          </a:bodyPr>
          <a:lstStyle/>
          <a:p>
            <a:r>
              <a:rPr kumimoji="1" lang="zh-CN" altLang="en-US" dirty="0"/>
              <a:t>移动用户收集无线信道条件</a:t>
            </a:r>
          </a:p>
        </p:txBody>
      </p:sp>
      <p:sp>
        <p:nvSpPr>
          <p:cNvPr id="39" name="文本框 38">
            <a:extLst>
              <a:ext uri="{FF2B5EF4-FFF2-40B4-BE49-F238E27FC236}">
                <a16:creationId xmlns:a16="http://schemas.microsoft.com/office/drawing/2014/main" id="{165B2D3A-3468-0F4D-A28F-051794818D2A}"/>
              </a:ext>
            </a:extLst>
          </p:cNvPr>
          <p:cNvSpPr txBox="1"/>
          <p:nvPr/>
        </p:nvSpPr>
        <p:spPr>
          <a:xfrm>
            <a:off x="9710292" y="3012213"/>
            <a:ext cx="1107996" cy="369332"/>
          </a:xfrm>
          <a:prstGeom prst="rect">
            <a:avLst/>
          </a:prstGeom>
          <a:noFill/>
        </p:spPr>
        <p:txBody>
          <a:bodyPr wrap="none" rtlCol="0">
            <a:spAutoFit/>
          </a:bodyPr>
          <a:lstStyle/>
          <a:p>
            <a:r>
              <a:rPr kumimoji="1" lang="zh-CN" altLang="en-US" dirty="0"/>
              <a:t>本地执行</a:t>
            </a:r>
          </a:p>
        </p:txBody>
      </p:sp>
      <p:sp>
        <p:nvSpPr>
          <p:cNvPr id="40" name="下箭头 39">
            <a:extLst>
              <a:ext uri="{FF2B5EF4-FFF2-40B4-BE49-F238E27FC236}">
                <a16:creationId xmlns:a16="http://schemas.microsoft.com/office/drawing/2014/main" id="{226716AA-A3A3-C741-88CA-2CA4D520269B}"/>
              </a:ext>
            </a:extLst>
          </p:cNvPr>
          <p:cNvSpPr/>
          <p:nvPr/>
        </p:nvSpPr>
        <p:spPr>
          <a:xfrm rot="19235530">
            <a:off x="9733414" y="2290867"/>
            <a:ext cx="339415" cy="590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D7C1C11B-7578-D947-A210-857B98D9B85C}"/>
              </a:ext>
            </a:extLst>
          </p:cNvPr>
          <p:cNvSpPr txBox="1"/>
          <p:nvPr/>
        </p:nvSpPr>
        <p:spPr>
          <a:xfrm>
            <a:off x="10264290" y="2226713"/>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16" name="文本框 15">
            <a:extLst>
              <a:ext uri="{FF2B5EF4-FFF2-40B4-BE49-F238E27FC236}">
                <a16:creationId xmlns:a16="http://schemas.microsoft.com/office/drawing/2014/main" id="{D480B3B2-EC0A-D845-86EB-6E6657BD3C32}"/>
              </a:ext>
            </a:extLst>
          </p:cNvPr>
          <p:cNvSpPr txBox="1"/>
          <p:nvPr/>
        </p:nvSpPr>
        <p:spPr>
          <a:xfrm>
            <a:off x="7758768" y="2226713"/>
            <a:ext cx="415498" cy="369332"/>
          </a:xfrm>
          <a:prstGeom prst="rect">
            <a:avLst/>
          </a:prstGeom>
          <a:noFill/>
        </p:spPr>
        <p:txBody>
          <a:bodyPr wrap="none" rtlCol="0">
            <a:spAutoFit/>
          </a:bodyPr>
          <a:lstStyle/>
          <a:p>
            <a:r>
              <a:rPr kumimoji="1" lang="zh-CN" altLang="en-US" dirty="0"/>
              <a:t>✅</a:t>
            </a:r>
          </a:p>
        </p:txBody>
      </p:sp>
      <p:pic>
        <p:nvPicPr>
          <p:cNvPr id="19" name="图片 18">
            <a:extLst>
              <a:ext uri="{FF2B5EF4-FFF2-40B4-BE49-F238E27FC236}">
                <a16:creationId xmlns:a16="http://schemas.microsoft.com/office/drawing/2014/main" id="{301D5357-F27E-A740-B5F4-C8327CBA6199}"/>
              </a:ext>
            </a:extLst>
          </p:cNvPr>
          <p:cNvPicPr>
            <a:picLocks noChangeAspect="1"/>
          </p:cNvPicPr>
          <p:nvPr/>
        </p:nvPicPr>
        <p:blipFill>
          <a:blip r:embed="rId5"/>
          <a:stretch>
            <a:fillRect/>
          </a:stretch>
        </p:blipFill>
        <p:spPr>
          <a:xfrm>
            <a:off x="3812051" y="4174008"/>
            <a:ext cx="2476500" cy="342900"/>
          </a:xfrm>
          <a:prstGeom prst="rect">
            <a:avLst/>
          </a:prstGeom>
        </p:spPr>
      </p:pic>
      <p:pic>
        <p:nvPicPr>
          <p:cNvPr id="20" name="图片 19">
            <a:extLst>
              <a:ext uri="{FF2B5EF4-FFF2-40B4-BE49-F238E27FC236}">
                <a16:creationId xmlns:a16="http://schemas.microsoft.com/office/drawing/2014/main" id="{2A267E0A-C941-F048-A633-72F4202D0CE2}"/>
              </a:ext>
            </a:extLst>
          </p:cNvPr>
          <p:cNvPicPr>
            <a:picLocks noChangeAspect="1"/>
          </p:cNvPicPr>
          <p:nvPr/>
        </p:nvPicPr>
        <p:blipFill>
          <a:blip r:embed="rId6"/>
          <a:stretch>
            <a:fillRect/>
          </a:stretch>
        </p:blipFill>
        <p:spPr>
          <a:xfrm>
            <a:off x="6571099" y="4224808"/>
            <a:ext cx="2400300" cy="292100"/>
          </a:xfrm>
          <a:prstGeom prst="rect">
            <a:avLst/>
          </a:prstGeom>
        </p:spPr>
      </p:pic>
      <p:pic>
        <p:nvPicPr>
          <p:cNvPr id="21" name="图片 20">
            <a:extLst>
              <a:ext uri="{FF2B5EF4-FFF2-40B4-BE49-F238E27FC236}">
                <a16:creationId xmlns:a16="http://schemas.microsoft.com/office/drawing/2014/main" id="{C505419C-78B7-CA40-9F68-EDE1C4A3DED2}"/>
              </a:ext>
            </a:extLst>
          </p:cNvPr>
          <p:cNvPicPr>
            <a:picLocks noChangeAspect="1"/>
          </p:cNvPicPr>
          <p:nvPr/>
        </p:nvPicPr>
        <p:blipFill>
          <a:blip r:embed="rId7"/>
          <a:stretch>
            <a:fillRect/>
          </a:stretch>
        </p:blipFill>
        <p:spPr>
          <a:xfrm>
            <a:off x="3812051" y="4673954"/>
            <a:ext cx="2233199" cy="354685"/>
          </a:xfrm>
          <a:prstGeom prst="rect">
            <a:avLst/>
          </a:prstGeom>
        </p:spPr>
      </p:pic>
      <p:sp>
        <p:nvSpPr>
          <p:cNvPr id="22" name="文本框 21">
            <a:extLst>
              <a:ext uri="{FF2B5EF4-FFF2-40B4-BE49-F238E27FC236}">
                <a16:creationId xmlns:a16="http://schemas.microsoft.com/office/drawing/2014/main" id="{A561D702-A7B9-8248-BBE1-4243FADD8523}"/>
              </a:ext>
            </a:extLst>
          </p:cNvPr>
          <p:cNvSpPr txBox="1"/>
          <p:nvPr/>
        </p:nvSpPr>
        <p:spPr>
          <a:xfrm>
            <a:off x="2794853" y="4659307"/>
            <a:ext cx="845616" cy="369332"/>
          </a:xfrm>
          <a:prstGeom prst="rect">
            <a:avLst/>
          </a:prstGeom>
          <a:noFill/>
        </p:spPr>
        <p:txBody>
          <a:bodyPr wrap="none" rtlCol="0">
            <a:spAutoFit/>
          </a:bodyPr>
          <a:lstStyle/>
          <a:p>
            <a:r>
              <a:rPr kumimoji="1" lang="en-US" altLang="zh-CN" dirty="0"/>
              <a:t>MEC</a:t>
            </a:r>
            <a:r>
              <a:rPr kumimoji="1" lang="zh-CN" altLang="en-US" dirty="0"/>
              <a:t>：</a:t>
            </a:r>
          </a:p>
        </p:txBody>
      </p:sp>
      <p:sp>
        <p:nvSpPr>
          <p:cNvPr id="24" name="文本框 23">
            <a:extLst>
              <a:ext uri="{FF2B5EF4-FFF2-40B4-BE49-F238E27FC236}">
                <a16:creationId xmlns:a16="http://schemas.microsoft.com/office/drawing/2014/main" id="{ADBA550E-3D7C-A942-82C7-30A5B5FD8408}"/>
              </a:ext>
            </a:extLst>
          </p:cNvPr>
          <p:cNvSpPr txBox="1"/>
          <p:nvPr/>
        </p:nvSpPr>
        <p:spPr>
          <a:xfrm>
            <a:off x="2794853" y="4147576"/>
            <a:ext cx="814262" cy="369332"/>
          </a:xfrm>
          <a:prstGeom prst="rect">
            <a:avLst/>
          </a:prstGeom>
          <a:noFill/>
        </p:spPr>
        <p:txBody>
          <a:bodyPr wrap="none" rtlCol="0">
            <a:spAutoFit/>
          </a:bodyPr>
          <a:lstStyle/>
          <a:p>
            <a:r>
              <a:rPr kumimoji="1" lang="en-US" altLang="zh-CN" dirty="0"/>
              <a:t>Task</a:t>
            </a:r>
            <a:r>
              <a:rPr kumimoji="1" lang="zh-CN" altLang="en-US" dirty="0"/>
              <a:t>：</a:t>
            </a:r>
          </a:p>
        </p:txBody>
      </p:sp>
      <p:pic>
        <p:nvPicPr>
          <p:cNvPr id="25" name="图片 24">
            <a:extLst>
              <a:ext uri="{FF2B5EF4-FFF2-40B4-BE49-F238E27FC236}">
                <a16:creationId xmlns:a16="http://schemas.microsoft.com/office/drawing/2014/main" id="{A3637CBE-8530-174C-9C8D-9776706A7CF4}"/>
              </a:ext>
            </a:extLst>
          </p:cNvPr>
          <p:cNvPicPr>
            <a:picLocks noChangeAspect="1"/>
          </p:cNvPicPr>
          <p:nvPr/>
        </p:nvPicPr>
        <p:blipFill>
          <a:blip r:embed="rId8"/>
          <a:stretch>
            <a:fillRect/>
          </a:stretch>
        </p:blipFill>
        <p:spPr>
          <a:xfrm>
            <a:off x="3707249" y="5316679"/>
            <a:ext cx="4584700" cy="927100"/>
          </a:xfrm>
          <a:prstGeom prst="rect">
            <a:avLst/>
          </a:prstGeom>
        </p:spPr>
      </p:pic>
      <p:sp>
        <p:nvSpPr>
          <p:cNvPr id="49" name="圆角矩形 12">
            <a:extLst>
              <a:ext uri="{FF2B5EF4-FFF2-40B4-BE49-F238E27FC236}">
                <a16:creationId xmlns:a16="http://schemas.microsoft.com/office/drawing/2014/main" id="{42D56D97-E913-F147-ACA7-EE182E04D3E4}"/>
              </a:ext>
            </a:extLst>
          </p:cNvPr>
          <p:cNvSpPr>
            <a:spLocks noChangeArrowheads="1"/>
          </p:cNvSpPr>
          <p:nvPr/>
        </p:nvSpPr>
        <p:spPr bwMode="auto">
          <a:xfrm>
            <a:off x="7203009" y="1223895"/>
            <a:ext cx="3869566" cy="2520204"/>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44305188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System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6" name="图片 25">
            <a:extLst>
              <a:ext uri="{FF2B5EF4-FFF2-40B4-BE49-F238E27FC236}">
                <a16:creationId xmlns:a16="http://schemas.microsoft.com/office/drawing/2014/main" id="{4105A803-C470-E645-9096-E7C8C8FE3399}"/>
              </a:ext>
            </a:extLst>
          </p:cNvPr>
          <p:cNvPicPr>
            <a:picLocks noChangeAspect="1"/>
          </p:cNvPicPr>
          <p:nvPr/>
        </p:nvPicPr>
        <p:blipFill>
          <a:blip r:embed="rId4"/>
          <a:stretch>
            <a:fillRect/>
          </a:stretch>
        </p:blipFill>
        <p:spPr>
          <a:xfrm>
            <a:off x="3234174" y="1394205"/>
            <a:ext cx="2654300" cy="406400"/>
          </a:xfrm>
          <a:prstGeom prst="rect">
            <a:avLst/>
          </a:prstGeom>
        </p:spPr>
      </p:pic>
      <p:sp>
        <p:nvSpPr>
          <p:cNvPr id="2" name="文本框 1">
            <a:extLst>
              <a:ext uri="{FF2B5EF4-FFF2-40B4-BE49-F238E27FC236}">
                <a16:creationId xmlns:a16="http://schemas.microsoft.com/office/drawing/2014/main" id="{3A4BDDFA-FF9B-6F4E-B51C-E4B8464A25A6}"/>
              </a:ext>
            </a:extLst>
          </p:cNvPr>
          <p:cNvSpPr txBox="1"/>
          <p:nvPr/>
        </p:nvSpPr>
        <p:spPr>
          <a:xfrm>
            <a:off x="1005104" y="1369532"/>
            <a:ext cx="2262158" cy="369332"/>
          </a:xfrm>
          <a:prstGeom prst="rect">
            <a:avLst/>
          </a:prstGeom>
          <a:noFill/>
        </p:spPr>
        <p:txBody>
          <a:bodyPr wrap="none" rtlCol="0">
            <a:spAutoFit/>
          </a:bodyPr>
          <a:lstStyle/>
          <a:p>
            <a:r>
              <a:rPr lang="zh-CN" altLang="en-US" b="0" i="0" dirty="0">
                <a:effectLst/>
                <a:latin typeface="-apple-system"/>
              </a:rPr>
              <a:t>移动用户的总成本：</a:t>
            </a:r>
            <a:endParaRPr kumimoji="1" lang="zh-CN" altLang="en-US" dirty="0"/>
          </a:p>
        </p:txBody>
      </p:sp>
      <p:sp>
        <p:nvSpPr>
          <p:cNvPr id="31" name="圆角矩形 30">
            <a:extLst>
              <a:ext uri="{FF2B5EF4-FFF2-40B4-BE49-F238E27FC236}">
                <a16:creationId xmlns:a16="http://schemas.microsoft.com/office/drawing/2014/main" id="{37DE3428-BD6F-CC49-88BC-1CA0CF7A99F0}"/>
              </a:ext>
            </a:extLst>
          </p:cNvPr>
          <p:cNvSpPr/>
          <p:nvPr/>
        </p:nvSpPr>
        <p:spPr>
          <a:xfrm>
            <a:off x="2325640" y="1898663"/>
            <a:ext cx="937149" cy="41705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a:extLst>
              <a:ext uri="{FF2B5EF4-FFF2-40B4-BE49-F238E27FC236}">
                <a16:creationId xmlns:a16="http://schemas.microsoft.com/office/drawing/2014/main" id="{3A02CB5B-0A4D-5F46-8FDB-DBAD5E82D93B}"/>
              </a:ext>
            </a:extLst>
          </p:cNvPr>
          <p:cNvSpPr txBox="1"/>
          <p:nvPr/>
        </p:nvSpPr>
        <p:spPr>
          <a:xfrm>
            <a:off x="2471048" y="1898663"/>
            <a:ext cx="646331" cy="369332"/>
          </a:xfrm>
          <a:prstGeom prst="rect">
            <a:avLst/>
          </a:prstGeom>
          <a:noFill/>
        </p:spPr>
        <p:txBody>
          <a:bodyPr wrap="none" rtlCol="0">
            <a:spAutoFit/>
          </a:bodyPr>
          <a:lstStyle/>
          <a:p>
            <a:r>
              <a:rPr kumimoji="1" lang="zh-CN" altLang="en-US" dirty="0"/>
              <a:t>延迟</a:t>
            </a:r>
          </a:p>
        </p:txBody>
      </p:sp>
      <p:sp>
        <p:nvSpPr>
          <p:cNvPr id="38" name="圆角矩形 37">
            <a:extLst>
              <a:ext uri="{FF2B5EF4-FFF2-40B4-BE49-F238E27FC236}">
                <a16:creationId xmlns:a16="http://schemas.microsoft.com/office/drawing/2014/main" id="{8F4FBC35-2903-CF4A-B27A-6BC8A1B1267A}"/>
              </a:ext>
            </a:extLst>
          </p:cNvPr>
          <p:cNvSpPr/>
          <p:nvPr/>
        </p:nvSpPr>
        <p:spPr>
          <a:xfrm>
            <a:off x="4347199" y="1896490"/>
            <a:ext cx="937149" cy="417053"/>
          </a:xfrm>
          <a:prstGeom prst="roundRect">
            <a:avLst/>
          </a:prstGeom>
          <a:noFill/>
          <a:ln w="25400">
            <a:solidFill>
              <a:srgbClr val="072E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文本框 40">
            <a:extLst>
              <a:ext uri="{FF2B5EF4-FFF2-40B4-BE49-F238E27FC236}">
                <a16:creationId xmlns:a16="http://schemas.microsoft.com/office/drawing/2014/main" id="{B91DB357-3D33-B14B-A178-934782913FCD}"/>
              </a:ext>
            </a:extLst>
          </p:cNvPr>
          <p:cNvSpPr txBox="1"/>
          <p:nvPr/>
        </p:nvSpPr>
        <p:spPr>
          <a:xfrm>
            <a:off x="4492607" y="1921204"/>
            <a:ext cx="646331" cy="369332"/>
          </a:xfrm>
          <a:prstGeom prst="rect">
            <a:avLst/>
          </a:prstGeom>
          <a:noFill/>
        </p:spPr>
        <p:txBody>
          <a:bodyPr wrap="none" rtlCol="0">
            <a:spAutoFit/>
          </a:bodyPr>
          <a:lstStyle/>
          <a:p>
            <a:r>
              <a:rPr kumimoji="1" lang="zh-CN" altLang="en-US" dirty="0"/>
              <a:t>能耗</a:t>
            </a:r>
          </a:p>
        </p:txBody>
      </p:sp>
      <p:sp>
        <p:nvSpPr>
          <p:cNvPr id="42" name="圆角矩形 41">
            <a:extLst>
              <a:ext uri="{FF2B5EF4-FFF2-40B4-BE49-F238E27FC236}">
                <a16:creationId xmlns:a16="http://schemas.microsoft.com/office/drawing/2014/main" id="{C4DEA4DD-2B57-2047-8F82-092EA34962EF}"/>
              </a:ext>
            </a:extLst>
          </p:cNvPr>
          <p:cNvSpPr/>
          <p:nvPr/>
        </p:nvSpPr>
        <p:spPr>
          <a:xfrm>
            <a:off x="4636861" y="1370345"/>
            <a:ext cx="335363" cy="417052"/>
          </a:xfrm>
          <a:prstGeom prst="round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圆角矩形 45">
            <a:extLst>
              <a:ext uri="{FF2B5EF4-FFF2-40B4-BE49-F238E27FC236}">
                <a16:creationId xmlns:a16="http://schemas.microsoft.com/office/drawing/2014/main" id="{A45142CB-0B7C-3946-95E0-65E283EDAC00}"/>
              </a:ext>
            </a:extLst>
          </p:cNvPr>
          <p:cNvSpPr/>
          <p:nvPr/>
        </p:nvSpPr>
        <p:spPr>
          <a:xfrm>
            <a:off x="5473116" y="1370345"/>
            <a:ext cx="335363" cy="417052"/>
          </a:xfrm>
          <a:prstGeom prst="roundRect">
            <a:avLst/>
          </a:prstGeom>
          <a:noFill/>
          <a:ln w="25400">
            <a:solidFill>
              <a:srgbClr val="072EF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a:extLst>
              <a:ext uri="{FF2B5EF4-FFF2-40B4-BE49-F238E27FC236}">
                <a16:creationId xmlns:a16="http://schemas.microsoft.com/office/drawing/2014/main" id="{3D7F9121-4ECB-BF4A-A3AB-E203FB74E179}"/>
              </a:ext>
            </a:extLst>
          </p:cNvPr>
          <p:cNvPicPr>
            <a:picLocks noChangeAspect="1"/>
          </p:cNvPicPr>
          <p:nvPr/>
        </p:nvPicPr>
        <p:blipFill>
          <a:blip r:embed="rId5"/>
          <a:stretch>
            <a:fillRect/>
          </a:stretch>
        </p:blipFill>
        <p:spPr>
          <a:xfrm>
            <a:off x="1566628" y="2669859"/>
            <a:ext cx="2959100" cy="457200"/>
          </a:xfrm>
          <a:prstGeom prst="rect">
            <a:avLst/>
          </a:prstGeom>
        </p:spPr>
      </p:pic>
      <p:pic>
        <p:nvPicPr>
          <p:cNvPr id="8" name="图片 7">
            <a:extLst>
              <a:ext uri="{FF2B5EF4-FFF2-40B4-BE49-F238E27FC236}">
                <a16:creationId xmlns:a16="http://schemas.microsoft.com/office/drawing/2014/main" id="{C4681634-F0F5-F84B-864E-779B6EC850EA}"/>
              </a:ext>
            </a:extLst>
          </p:cNvPr>
          <p:cNvPicPr>
            <a:picLocks noChangeAspect="1"/>
          </p:cNvPicPr>
          <p:nvPr/>
        </p:nvPicPr>
        <p:blipFill>
          <a:blip r:embed="rId6"/>
          <a:stretch>
            <a:fillRect/>
          </a:stretch>
        </p:blipFill>
        <p:spPr>
          <a:xfrm>
            <a:off x="4520360" y="2448497"/>
            <a:ext cx="1993900" cy="863600"/>
          </a:xfrm>
          <a:prstGeom prst="rect">
            <a:avLst/>
          </a:prstGeom>
        </p:spPr>
      </p:pic>
      <p:pic>
        <p:nvPicPr>
          <p:cNvPr id="11" name="图片 10" descr="图片包含 文本&#10;&#10;描述已自动生成">
            <a:extLst>
              <a:ext uri="{FF2B5EF4-FFF2-40B4-BE49-F238E27FC236}">
                <a16:creationId xmlns:a16="http://schemas.microsoft.com/office/drawing/2014/main" id="{C4F5B357-646D-AB47-99A9-9D97CAB82A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0254" y="3238524"/>
            <a:ext cx="3581400" cy="635000"/>
          </a:xfrm>
          <a:prstGeom prst="rect">
            <a:avLst/>
          </a:prstGeom>
        </p:spPr>
      </p:pic>
      <p:cxnSp>
        <p:nvCxnSpPr>
          <p:cNvPr id="14" name="直线箭头连接符 13">
            <a:extLst>
              <a:ext uri="{FF2B5EF4-FFF2-40B4-BE49-F238E27FC236}">
                <a16:creationId xmlns:a16="http://schemas.microsoft.com/office/drawing/2014/main" id="{AAB5CC53-52DF-DF42-9C5B-9A229AFE2697}"/>
              </a:ext>
            </a:extLst>
          </p:cNvPr>
          <p:cNvCxnSpPr>
            <a:cxnSpLocks/>
            <a:stCxn id="31" idx="2"/>
          </p:cNvCxnSpPr>
          <p:nvPr/>
        </p:nvCxnSpPr>
        <p:spPr>
          <a:xfrm flipH="1">
            <a:off x="2484614" y="2315716"/>
            <a:ext cx="309601" cy="367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C1C06A00-7E44-F54A-AF9D-AACF36624E1F}"/>
              </a:ext>
            </a:extLst>
          </p:cNvPr>
          <p:cNvCxnSpPr>
            <a:cxnSpLocks/>
            <a:stCxn id="38" idx="2"/>
          </p:cNvCxnSpPr>
          <p:nvPr/>
        </p:nvCxnSpPr>
        <p:spPr>
          <a:xfrm>
            <a:off x="4815774" y="2313543"/>
            <a:ext cx="323164" cy="365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B4BE4352-5496-D044-BDA8-5E1B35ED82D8}"/>
              </a:ext>
            </a:extLst>
          </p:cNvPr>
          <p:cNvSpPr txBox="1"/>
          <p:nvPr/>
        </p:nvSpPr>
        <p:spPr>
          <a:xfrm>
            <a:off x="1631178" y="3760002"/>
            <a:ext cx="1107996" cy="369332"/>
          </a:xfrm>
          <a:prstGeom prst="rect">
            <a:avLst/>
          </a:prstGeom>
          <a:noFill/>
        </p:spPr>
        <p:txBody>
          <a:bodyPr wrap="none" rtlCol="0">
            <a:spAutoFit/>
          </a:bodyPr>
          <a:lstStyle/>
          <a:p>
            <a:r>
              <a:rPr kumimoji="1" lang="zh-CN" altLang="en-US" dirty="0">
                <a:solidFill>
                  <a:schemeClr val="accent1"/>
                </a:solidFill>
              </a:rPr>
              <a:t>卸载策略</a:t>
            </a:r>
          </a:p>
        </p:txBody>
      </p:sp>
      <p:sp>
        <p:nvSpPr>
          <p:cNvPr id="32" name="文本框 31">
            <a:extLst>
              <a:ext uri="{FF2B5EF4-FFF2-40B4-BE49-F238E27FC236}">
                <a16:creationId xmlns:a16="http://schemas.microsoft.com/office/drawing/2014/main" id="{0D5EB181-FC00-124D-B594-70C21F301A78}"/>
              </a:ext>
            </a:extLst>
          </p:cNvPr>
          <p:cNvSpPr txBox="1"/>
          <p:nvPr/>
        </p:nvSpPr>
        <p:spPr>
          <a:xfrm>
            <a:off x="873091" y="3289333"/>
            <a:ext cx="877163" cy="369332"/>
          </a:xfrm>
          <a:prstGeom prst="rect">
            <a:avLst/>
          </a:prstGeom>
          <a:noFill/>
        </p:spPr>
        <p:txBody>
          <a:bodyPr wrap="none" rtlCol="0">
            <a:spAutoFit/>
          </a:bodyPr>
          <a:lstStyle/>
          <a:p>
            <a:r>
              <a:rPr kumimoji="1" lang="zh-CN" altLang="en-US" dirty="0"/>
              <a:t>目标：</a:t>
            </a:r>
          </a:p>
        </p:txBody>
      </p:sp>
      <p:pic>
        <p:nvPicPr>
          <p:cNvPr id="30" name="图片 29">
            <a:extLst>
              <a:ext uri="{FF2B5EF4-FFF2-40B4-BE49-F238E27FC236}">
                <a16:creationId xmlns:a16="http://schemas.microsoft.com/office/drawing/2014/main" id="{642FD942-7330-A74B-B8CF-AD3D4F8671F5}"/>
              </a:ext>
            </a:extLst>
          </p:cNvPr>
          <p:cNvPicPr>
            <a:picLocks noChangeAspect="1"/>
          </p:cNvPicPr>
          <p:nvPr/>
        </p:nvPicPr>
        <p:blipFill>
          <a:blip r:embed="rId8"/>
          <a:stretch>
            <a:fillRect/>
          </a:stretch>
        </p:blipFill>
        <p:spPr>
          <a:xfrm>
            <a:off x="7990751" y="2358074"/>
            <a:ext cx="2603500" cy="723900"/>
          </a:xfrm>
          <a:prstGeom prst="rect">
            <a:avLst/>
          </a:prstGeom>
        </p:spPr>
      </p:pic>
      <p:pic>
        <p:nvPicPr>
          <p:cNvPr id="49" name="图片 48">
            <a:extLst>
              <a:ext uri="{FF2B5EF4-FFF2-40B4-BE49-F238E27FC236}">
                <a16:creationId xmlns:a16="http://schemas.microsoft.com/office/drawing/2014/main" id="{F14F9BD8-C583-9E4B-BA75-3F9320D1C621}"/>
              </a:ext>
            </a:extLst>
          </p:cNvPr>
          <p:cNvPicPr>
            <a:picLocks noChangeAspect="1"/>
          </p:cNvPicPr>
          <p:nvPr/>
        </p:nvPicPr>
        <p:blipFill>
          <a:blip r:embed="rId9"/>
          <a:stretch>
            <a:fillRect/>
          </a:stretch>
        </p:blipFill>
        <p:spPr>
          <a:xfrm>
            <a:off x="7960247" y="1369532"/>
            <a:ext cx="2514600" cy="711200"/>
          </a:xfrm>
          <a:prstGeom prst="rect">
            <a:avLst/>
          </a:prstGeom>
        </p:spPr>
      </p:pic>
      <p:sp>
        <p:nvSpPr>
          <p:cNvPr id="54" name="下箭头 53">
            <a:extLst>
              <a:ext uri="{FF2B5EF4-FFF2-40B4-BE49-F238E27FC236}">
                <a16:creationId xmlns:a16="http://schemas.microsoft.com/office/drawing/2014/main" id="{B7CB1CA7-5F07-5842-973D-4708D1CE5471}"/>
              </a:ext>
            </a:extLst>
          </p:cNvPr>
          <p:cNvSpPr/>
          <p:nvPr/>
        </p:nvSpPr>
        <p:spPr>
          <a:xfrm>
            <a:off x="9134923" y="2115134"/>
            <a:ext cx="296781" cy="333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文本框 49">
            <a:extLst>
              <a:ext uri="{FF2B5EF4-FFF2-40B4-BE49-F238E27FC236}">
                <a16:creationId xmlns:a16="http://schemas.microsoft.com/office/drawing/2014/main" id="{59992570-7222-7B4D-924D-DD539110B75C}"/>
              </a:ext>
            </a:extLst>
          </p:cNvPr>
          <p:cNvSpPr txBox="1"/>
          <p:nvPr/>
        </p:nvSpPr>
        <p:spPr>
          <a:xfrm>
            <a:off x="9543194" y="2021094"/>
            <a:ext cx="646331" cy="369332"/>
          </a:xfrm>
          <a:prstGeom prst="rect">
            <a:avLst/>
          </a:prstGeom>
          <a:noFill/>
        </p:spPr>
        <p:txBody>
          <a:bodyPr wrap="none" rtlCol="0">
            <a:spAutoFit/>
          </a:bodyPr>
          <a:lstStyle/>
          <a:p>
            <a:r>
              <a:rPr kumimoji="1" lang="zh-CN" altLang="en-US" dirty="0">
                <a:solidFill>
                  <a:schemeClr val="accent1"/>
                </a:solidFill>
              </a:rPr>
              <a:t>推断</a:t>
            </a:r>
          </a:p>
        </p:txBody>
      </p:sp>
      <p:sp>
        <p:nvSpPr>
          <p:cNvPr id="59" name="圆角矩形 12">
            <a:extLst>
              <a:ext uri="{FF2B5EF4-FFF2-40B4-BE49-F238E27FC236}">
                <a16:creationId xmlns:a16="http://schemas.microsoft.com/office/drawing/2014/main" id="{98B574E1-BCA3-6745-846A-381A7DB69B98}"/>
              </a:ext>
            </a:extLst>
          </p:cNvPr>
          <p:cNvSpPr>
            <a:spLocks noChangeArrowheads="1"/>
          </p:cNvSpPr>
          <p:nvPr/>
        </p:nvSpPr>
        <p:spPr bwMode="auto">
          <a:xfrm>
            <a:off x="7305907" y="1217550"/>
            <a:ext cx="3854819" cy="19850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61" name="图片 60">
            <a:extLst>
              <a:ext uri="{FF2B5EF4-FFF2-40B4-BE49-F238E27FC236}">
                <a16:creationId xmlns:a16="http://schemas.microsoft.com/office/drawing/2014/main" id="{33E66229-BC1B-7246-8F61-F4363103DC66}"/>
              </a:ext>
            </a:extLst>
          </p:cNvPr>
          <p:cNvPicPr>
            <a:picLocks noChangeAspect="1"/>
          </p:cNvPicPr>
          <p:nvPr/>
        </p:nvPicPr>
        <p:blipFill>
          <a:blip r:embed="rId10"/>
          <a:stretch>
            <a:fillRect/>
          </a:stretch>
        </p:blipFill>
        <p:spPr>
          <a:xfrm>
            <a:off x="1040560" y="4718100"/>
            <a:ext cx="5473700" cy="825500"/>
          </a:xfrm>
          <a:prstGeom prst="rect">
            <a:avLst/>
          </a:prstGeom>
        </p:spPr>
      </p:pic>
      <p:sp>
        <p:nvSpPr>
          <p:cNvPr id="64" name="下箭头 63">
            <a:extLst>
              <a:ext uri="{FF2B5EF4-FFF2-40B4-BE49-F238E27FC236}">
                <a16:creationId xmlns:a16="http://schemas.microsoft.com/office/drawing/2014/main" id="{C96D5A63-0F52-6F43-BACF-9C036E19A269}"/>
              </a:ext>
            </a:extLst>
          </p:cNvPr>
          <p:cNvSpPr/>
          <p:nvPr/>
        </p:nvSpPr>
        <p:spPr>
          <a:xfrm>
            <a:off x="1005104" y="3967092"/>
            <a:ext cx="339415" cy="590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2" name="文本框 61">
            <a:extLst>
              <a:ext uri="{FF2B5EF4-FFF2-40B4-BE49-F238E27FC236}">
                <a16:creationId xmlns:a16="http://schemas.microsoft.com/office/drawing/2014/main" id="{51FE4236-74EB-EF41-B4AE-AD52454247EB}"/>
              </a:ext>
            </a:extLst>
          </p:cNvPr>
          <p:cNvSpPr txBox="1"/>
          <p:nvPr/>
        </p:nvSpPr>
        <p:spPr>
          <a:xfrm>
            <a:off x="549701" y="1328960"/>
            <a:ext cx="415498" cy="369332"/>
          </a:xfrm>
          <a:prstGeom prst="rect">
            <a:avLst/>
          </a:prstGeom>
          <a:noFill/>
        </p:spPr>
        <p:txBody>
          <a:bodyPr wrap="none" rtlCol="0">
            <a:spAutoFit/>
          </a:bodyPr>
          <a:lstStyle/>
          <a:p>
            <a:r>
              <a:rPr kumimoji="1" lang="en-US" altLang="zh-CN" dirty="0"/>
              <a:t>①</a:t>
            </a:r>
            <a:endParaRPr kumimoji="1" lang="zh-CN" altLang="en-US" dirty="0"/>
          </a:p>
        </p:txBody>
      </p:sp>
      <p:sp>
        <p:nvSpPr>
          <p:cNvPr id="65" name="文本框 64">
            <a:extLst>
              <a:ext uri="{FF2B5EF4-FFF2-40B4-BE49-F238E27FC236}">
                <a16:creationId xmlns:a16="http://schemas.microsoft.com/office/drawing/2014/main" id="{6F27A171-1C97-7244-9C3A-8D819EDF3518}"/>
              </a:ext>
            </a:extLst>
          </p:cNvPr>
          <p:cNvSpPr txBox="1"/>
          <p:nvPr/>
        </p:nvSpPr>
        <p:spPr>
          <a:xfrm>
            <a:off x="7361327" y="1434656"/>
            <a:ext cx="415498" cy="369332"/>
          </a:xfrm>
          <a:prstGeom prst="rect">
            <a:avLst/>
          </a:prstGeom>
          <a:noFill/>
        </p:spPr>
        <p:txBody>
          <a:bodyPr wrap="none" rtlCol="0">
            <a:spAutoFit/>
          </a:bodyPr>
          <a:lstStyle/>
          <a:p>
            <a:r>
              <a:rPr kumimoji="1" lang="en-US" altLang="zh-CN" dirty="0"/>
              <a:t>②</a:t>
            </a:r>
            <a:endParaRPr kumimoji="1" lang="zh-CN" altLang="en-US" dirty="0"/>
          </a:p>
        </p:txBody>
      </p:sp>
      <p:sp>
        <p:nvSpPr>
          <p:cNvPr id="66" name="文本框 65">
            <a:extLst>
              <a:ext uri="{FF2B5EF4-FFF2-40B4-BE49-F238E27FC236}">
                <a16:creationId xmlns:a16="http://schemas.microsoft.com/office/drawing/2014/main" id="{E17A71DC-1E54-D746-8E3B-E210DC667F43}"/>
              </a:ext>
            </a:extLst>
          </p:cNvPr>
          <p:cNvSpPr txBox="1"/>
          <p:nvPr/>
        </p:nvSpPr>
        <p:spPr>
          <a:xfrm>
            <a:off x="545671" y="4792181"/>
            <a:ext cx="415498" cy="369332"/>
          </a:xfrm>
          <a:prstGeom prst="rect">
            <a:avLst/>
          </a:prstGeom>
          <a:noFill/>
        </p:spPr>
        <p:txBody>
          <a:bodyPr wrap="none" rtlCol="0">
            <a:spAutoFit/>
          </a:bodyPr>
          <a:lstStyle/>
          <a:p>
            <a:r>
              <a:rPr kumimoji="1" lang="en-US" altLang="zh-CN" dirty="0"/>
              <a:t>③</a:t>
            </a:r>
            <a:endParaRPr kumimoji="1" lang="zh-CN" altLang="en-US" dirty="0"/>
          </a:p>
        </p:txBody>
      </p:sp>
      <p:sp>
        <p:nvSpPr>
          <p:cNvPr id="67" name="文本框 66">
            <a:extLst>
              <a:ext uri="{FF2B5EF4-FFF2-40B4-BE49-F238E27FC236}">
                <a16:creationId xmlns:a16="http://schemas.microsoft.com/office/drawing/2014/main" id="{B7BD6B06-9061-D14E-AFDA-D911CC1C6A9A}"/>
              </a:ext>
            </a:extLst>
          </p:cNvPr>
          <p:cNvSpPr txBox="1"/>
          <p:nvPr/>
        </p:nvSpPr>
        <p:spPr>
          <a:xfrm>
            <a:off x="4732480" y="4756843"/>
            <a:ext cx="1569660" cy="369332"/>
          </a:xfrm>
          <a:prstGeom prst="rect">
            <a:avLst/>
          </a:prstGeom>
          <a:noFill/>
        </p:spPr>
        <p:txBody>
          <a:bodyPr wrap="none" rtlCol="0">
            <a:spAutoFit/>
          </a:bodyPr>
          <a:lstStyle/>
          <a:p>
            <a:r>
              <a:rPr kumimoji="1" lang="zh-CN" altLang="en-US" dirty="0">
                <a:solidFill>
                  <a:schemeClr val="accent1"/>
                </a:solidFill>
              </a:rPr>
              <a:t>隐私泄露水平</a:t>
            </a:r>
          </a:p>
        </p:txBody>
      </p:sp>
      <p:sp>
        <p:nvSpPr>
          <p:cNvPr id="68" name="文本框 67">
            <a:extLst>
              <a:ext uri="{FF2B5EF4-FFF2-40B4-BE49-F238E27FC236}">
                <a16:creationId xmlns:a16="http://schemas.microsoft.com/office/drawing/2014/main" id="{4FFB3067-EF3B-F447-9E7E-E6571C40834E}"/>
              </a:ext>
            </a:extLst>
          </p:cNvPr>
          <p:cNvSpPr txBox="1"/>
          <p:nvPr/>
        </p:nvSpPr>
        <p:spPr>
          <a:xfrm>
            <a:off x="2051662" y="5569124"/>
            <a:ext cx="3111686" cy="369332"/>
          </a:xfrm>
          <a:prstGeom prst="rect">
            <a:avLst/>
          </a:prstGeom>
          <a:noFill/>
        </p:spPr>
        <p:txBody>
          <a:bodyPr wrap="none" rtlCol="0">
            <a:spAutoFit/>
          </a:bodyPr>
          <a:lstStyle/>
          <a:p>
            <a:r>
              <a:rPr lang="en" altLang="zh-CN" b="0" i="0" dirty="0">
                <a:solidFill>
                  <a:srgbClr val="C00000"/>
                </a:solidFill>
                <a:effectLst/>
                <a:latin typeface="-apple-system"/>
              </a:rPr>
              <a:t>LPA-Offload</a:t>
            </a:r>
            <a:r>
              <a:rPr kumimoji="1" lang="zh-CN" altLang="en-US" b="0" i="0" dirty="0">
                <a:solidFill>
                  <a:srgbClr val="C00000"/>
                </a:solidFill>
                <a:effectLst/>
                <a:latin typeface="-apple-system"/>
              </a:rPr>
              <a:t>    </a:t>
            </a:r>
            <a:r>
              <a:rPr kumimoji="1" lang="zh-CN" altLang="en-US" dirty="0">
                <a:solidFill>
                  <a:srgbClr val="C00000"/>
                </a:solidFill>
              </a:rPr>
              <a:t>最大化系统效用</a:t>
            </a:r>
          </a:p>
        </p:txBody>
      </p:sp>
      <p:pic>
        <p:nvPicPr>
          <p:cNvPr id="70" name="图片 69">
            <a:extLst>
              <a:ext uri="{FF2B5EF4-FFF2-40B4-BE49-F238E27FC236}">
                <a16:creationId xmlns:a16="http://schemas.microsoft.com/office/drawing/2014/main" id="{9EB3D3F5-7272-064B-A51D-9435444AB9D5}"/>
              </a:ext>
            </a:extLst>
          </p:cNvPr>
          <p:cNvPicPr>
            <a:picLocks noChangeAspect="1"/>
          </p:cNvPicPr>
          <p:nvPr/>
        </p:nvPicPr>
        <p:blipFill>
          <a:blip r:embed="rId11"/>
          <a:stretch>
            <a:fillRect/>
          </a:stretch>
        </p:blipFill>
        <p:spPr>
          <a:xfrm>
            <a:off x="6845332" y="3253171"/>
            <a:ext cx="4744429" cy="3017335"/>
          </a:xfrm>
          <a:prstGeom prst="rect">
            <a:avLst/>
          </a:prstGeom>
        </p:spPr>
      </p:pic>
      <p:pic>
        <p:nvPicPr>
          <p:cNvPr id="3" name="图片 2">
            <a:extLst>
              <a:ext uri="{FF2B5EF4-FFF2-40B4-BE49-F238E27FC236}">
                <a16:creationId xmlns:a16="http://schemas.microsoft.com/office/drawing/2014/main" id="{A1C1583A-70CF-714E-A739-401B23B8BF5D}"/>
              </a:ext>
            </a:extLst>
          </p:cNvPr>
          <p:cNvPicPr>
            <a:picLocks noChangeAspect="1"/>
          </p:cNvPicPr>
          <p:nvPr/>
        </p:nvPicPr>
        <p:blipFill>
          <a:blip r:embed="rId12"/>
          <a:stretch>
            <a:fillRect/>
          </a:stretch>
        </p:blipFill>
        <p:spPr>
          <a:xfrm>
            <a:off x="7855334" y="2021094"/>
            <a:ext cx="1244600" cy="368300"/>
          </a:xfrm>
          <a:prstGeom prst="rect">
            <a:avLst/>
          </a:prstGeom>
        </p:spPr>
      </p:pic>
    </p:spTree>
    <p:extLst>
      <p:ext uri="{BB962C8B-B14F-4D97-AF65-F5344CB8AC3E}">
        <p14:creationId xmlns:p14="http://schemas.microsoft.com/office/powerpoint/2010/main" val="378897283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48248"/>
            <a:ext cx="8537148" cy="56930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 altLang="zh-CN" sz="2600" b="1" dirty="0">
                <a:solidFill>
                  <a:sysClr val="windowText" lastClr="000000"/>
                </a:solidFill>
                <a:latin typeface="Arial" panose="020B0604020202090204"/>
                <a:ea typeface="微软雅黑" panose="020B0503020204020204" pitchFamily="34" charset="-122"/>
              </a:rPr>
              <a:t>Location P</a:t>
            </a:r>
            <a:r>
              <a:rPr lang="en-US" altLang="zh-CN" sz="2600" b="1" dirty="0" err="1">
                <a:solidFill>
                  <a:sysClr val="windowText" lastClr="000000"/>
                </a:solidFill>
                <a:latin typeface="Arial" panose="020B0604020202090204"/>
                <a:ea typeface="微软雅黑" panose="020B0503020204020204" pitchFamily="34" charset="-122"/>
              </a:rPr>
              <a:t>rivacy</a:t>
            </a:r>
            <a:r>
              <a:rPr lang="en" altLang="zh-CN" sz="2600" b="1" dirty="0">
                <a:solidFill>
                  <a:sysClr val="windowText" lastClr="000000"/>
                </a:solidFill>
                <a:latin typeface="Arial" panose="020B0604020202090204"/>
                <a:ea typeface="微软雅黑" panose="020B0503020204020204" pitchFamily="34" charset="-122"/>
              </a:rPr>
              <a:t>-A</a:t>
            </a:r>
            <a:r>
              <a:rPr lang="en-US" altLang="zh-CN" sz="2600" b="1" dirty="0">
                <a:solidFill>
                  <a:sysClr val="windowText" lastClr="000000"/>
                </a:solidFill>
                <a:latin typeface="Arial" panose="020B0604020202090204"/>
                <a:ea typeface="微软雅黑" panose="020B0503020204020204" pitchFamily="34" charset="-122"/>
              </a:rPr>
              <a:t>ware</a:t>
            </a:r>
            <a:r>
              <a:rPr lang="en" altLang="zh-CN" sz="2600" b="1" dirty="0">
                <a:solidFill>
                  <a:sysClr val="windowText" lastClr="000000"/>
                </a:solidFill>
                <a:latin typeface="Arial" panose="020B0604020202090204"/>
                <a:ea typeface="微软雅黑" panose="020B0503020204020204" pitchFamily="34" charset="-122"/>
              </a:rPr>
              <a:t> T</a:t>
            </a:r>
            <a:r>
              <a:rPr lang="en-US" altLang="zh-CN" sz="2600" b="1" dirty="0">
                <a:solidFill>
                  <a:sysClr val="windowText" lastClr="000000"/>
                </a:solidFill>
                <a:latin typeface="Arial" panose="020B0604020202090204"/>
                <a:ea typeface="微软雅黑" panose="020B0503020204020204" pitchFamily="34" charset="-122"/>
              </a:rPr>
              <a:t>ask</a:t>
            </a:r>
            <a:r>
              <a:rPr lang="en" altLang="zh-CN" sz="2600" b="1" dirty="0">
                <a:solidFill>
                  <a:sysClr val="windowText" lastClr="000000"/>
                </a:solidFill>
                <a:latin typeface="Arial" panose="020B0604020202090204"/>
                <a:ea typeface="微软雅黑" panose="020B0503020204020204" pitchFamily="34" charset="-122"/>
              </a:rPr>
              <a:t> O</a:t>
            </a:r>
            <a:r>
              <a:rPr lang="en-US" altLang="zh-CN" sz="2600" b="1" dirty="0" err="1">
                <a:solidFill>
                  <a:sysClr val="windowText" lastClr="000000"/>
                </a:solidFill>
                <a:latin typeface="Arial" panose="020B0604020202090204"/>
                <a:ea typeface="微软雅黑" panose="020B0503020204020204" pitchFamily="34" charset="-122"/>
              </a:rPr>
              <a:t>ffloading</a:t>
            </a:r>
            <a:r>
              <a:rPr lang="zh-CN" altLang="en-US" sz="2600" b="1" dirty="0">
                <a:solidFill>
                  <a:sysClr val="windowText" lastClr="000000"/>
                </a:solidFill>
                <a:latin typeface="Arial" panose="020B0604020202090204"/>
                <a:ea typeface="微软雅黑" panose="020B0503020204020204" pitchFamily="34" charset="-122"/>
              </a:rPr>
              <a:t> </a:t>
            </a:r>
            <a:r>
              <a:rPr lang="en-US" altLang="zh-CN" sz="2600" b="1" dirty="0">
                <a:solidFill>
                  <a:sysClr val="windowText" lastClr="000000"/>
                </a:solidFill>
                <a:latin typeface="Arial" panose="020B0604020202090204"/>
                <a:ea typeface="微软雅黑" panose="020B0503020204020204" pitchFamily="34" charset="-122"/>
              </a:rPr>
              <a:t>Framework</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935FE2BE-A1DA-984D-8EDE-19C266D068AD}"/>
              </a:ext>
            </a:extLst>
          </p:cNvPr>
          <p:cNvSpPr txBox="1"/>
          <p:nvPr/>
        </p:nvSpPr>
        <p:spPr>
          <a:xfrm>
            <a:off x="1326120" y="1151853"/>
            <a:ext cx="9527059" cy="923330"/>
          </a:xfrm>
          <a:prstGeom prst="rect">
            <a:avLst/>
          </a:prstGeom>
          <a:noFill/>
        </p:spPr>
        <p:txBody>
          <a:bodyPr wrap="square" rtlCol="0">
            <a:spAutoFit/>
          </a:bodyPr>
          <a:lstStyle/>
          <a:p>
            <a:pPr marL="285750" indent="-285750">
              <a:buFont typeface="Wingdings" pitchFamily="2" charset="2"/>
              <a:buChar char="Ø"/>
            </a:pPr>
            <a:r>
              <a:rPr lang="zh-CN" altLang="en-US" b="0" i="0" dirty="0">
                <a:effectLst/>
                <a:latin typeface="-apple-system"/>
              </a:rPr>
              <a:t>如何保护用户的位置信息，使得攻击者无法通过监视卸载任务的大小来推断它；</a:t>
            </a:r>
            <a:endParaRPr lang="en-US" altLang="zh-CN" b="0" i="0" dirty="0">
              <a:effectLst/>
              <a:latin typeface="-apple-system"/>
            </a:endParaRPr>
          </a:p>
          <a:p>
            <a:pPr marL="285750" indent="-285750">
              <a:buFont typeface="Wingdings" pitchFamily="2" charset="2"/>
              <a:buChar char="Ø"/>
            </a:pPr>
            <a:r>
              <a:rPr lang="zh-CN" altLang="en-US" b="0" i="0" dirty="0">
                <a:effectLst/>
                <a:latin typeface="-apple-system"/>
              </a:rPr>
              <a:t>如何根据个性化的位置隐私要求自适应地为每个用户决定卸载策略，实现计算成本和位置隐私之间的权衡</a:t>
            </a:r>
            <a:r>
              <a:rPr lang="zh-CN" altLang="en-US" dirty="0">
                <a:latin typeface="-apple-system"/>
              </a:rPr>
              <a:t>。</a:t>
            </a:r>
            <a:endParaRPr kumimoji="1" lang="zh-CN" altLang="en-US" dirty="0"/>
          </a:p>
        </p:txBody>
      </p:sp>
      <p:pic>
        <p:nvPicPr>
          <p:cNvPr id="3" name="图片 2">
            <a:extLst>
              <a:ext uri="{FF2B5EF4-FFF2-40B4-BE49-F238E27FC236}">
                <a16:creationId xmlns:a16="http://schemas.microsoft.com/office/drawing/2014/main" id="{55739630-0C5B-A14B-9B06-01FA158D6C00}"/>
              </a:ext>
            </a:extLst>
          </p:cNvPr>
          <p:cNvPicPr>
            <a:picLocks noChangeAspect="1"/>
          </p:cNvPicPr>
          <p:nvPr/>
        </p:nvPicPr>
        <p:blipFill>
          <a:blip r:embed="rId4"/>
          <a:stretch>
            <a:fillRect/>
          </a:stretch>
        </p:blipFill>
        <p:spPr>
          <a:xfrm>
            <a:off x="1146781" y="2177972"/>
            <a:ext cx="9527059" cy="4186450"/>
          </a:xfrm>
          <a:prstGeom prst="rect">
            <a:avLst/>
          </a:prstGeom>
        </p:spPr>
      </p:pic>
    </p:spTree>
    <p:extLst>
      <p:ext uri="{BB962C8B-B14F-4D97-AF65-F5344CB8AC3E}">
        <p14:creationId xmlns:p14="http://schemas.microsoft.com/office/powerpoint/2010/main" val="164636493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E726D89C-CAF9-214A-999A-A732943F5DB6}"/>
              </a:ext>
            </a:extLst>
          </p:cNvPr>
          <p:cNvPicPr>
            <a:picLocks noChangeAspect="1"/>
          </p:cNvPicPr>
          <p:nvPr/>
        </p:nvPicPr>
        <p:blipFill>
          <a:blip r:embed="rId3"/>
          <a:stretch>
            <a:fillRect/>
          </a:stretch>
        </p:blipFill>
        <p:spPr>
          <a:xfrm>
            <a:off x="2126701" y="2137851"/>
            <a:ext cx="3488669" cy="642963"/>
          </a:xfrm>
          <a:prstGeom prst="rect">
            <a:avLst/>
          </a:prstGeom>
        </p:spPr>
      </p:pic>
      <p:sp>
        <p:nvSpPr>
          <p:cNvPr id="28" name="圆角矩形 23">
            <a:extLst>
              <a:ext uri="{FF2B5EF4-FFF2-40B4-BE49-F238E27FC236}">
                <a16:creationId xmlns:a16="http://schemas.microsoft.com/office/drawing/2014/main" id="{07D14BBF-94C2-6C46-BE22-7DAC38DE1C74}"/>
              </a:ext>
            </a:extLst>
          </p:cNvPr>
          <p:cNvSpPr/>
          <p:nvPr/>
        </p:nvSpPr>
        <p:spPr>
          <a:xfrm>
            <a:off x="1019660" y="4286788"/>
            <a:ext cx="1393966" cy="435699"/>
          </a:xfrm>
          <a:prstGeom prst="roundRect">
            <a:avLst/>
          </a:prstGeom>
          <a:ln w="19050">
            <a:solidFill>
              <a:srgbClr val="1A6299"/>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600" b="1" dirty="0">
              <a:solidFill>
                <a:srgbClr val="1A6299"/>
              </a:solidFill>
            </a:endParaRPr>
          </a:p>
        </p:txBody>
      </p:sp>
      <p:sp>
        <p:nvSpPr>
          <p:cNvPr id="27" name="圆角矩形 23">
            <a:extLst>
              <a:ext uri="{FF2B5EF4-FFF2-40B4-BE49-F238E27FC236}">
                <a16:creationId xmlns:a16="http://schemas.microsoft.com/office/drawing/2014/main" id="{B6098FEC-959D-A243-81EC-5125CF2E53B1}"/>
              </a:ext>
            </a:extLst>
          </p:cNvPr>
          <p:cNvSpPr/>
          <p:nvPr/>
        </p:nvSpPr>
        <p:spPr>
          <a:xfrm>
            <a:off x="929105" y="1748053"/>
            <a:ext cx="1393966" cy="435699"/>
          </a:xfrm>
          <a:prstGeom prst="roundRect">
            <a:avLst/>
          </a:prstGeom>
          <a:ln w="19050">
            <a:solidFill>
              <a:srgbClr val="1A6299"/>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600" b="1" dirty="0">
              <a:solidFill>
                <a:srgbClr val="1A6299"/>
              </a:solidFill>
            </a:endParaRPr>
          </a:p>
        </p:txBody>
      </p:sp>
      <p:sp>
        <p:nvSpPr>
          <p:cNvPr id="22" name="圆角矩形 23">
            <a:extLst>
              <a:ext uri="{FF2B5EF4-FFF2-40B4-BE49-F238E27FC236}">
                <a16:creationId xmlns:a16="http://schemas.microsoft.com/office/drawing/2014/main" id="{B252BAEB-FC70-E343-B1CB-6B98C28F7B0F}"/>
              </a:ext>
            </a:extLst>
          </p:cNvPr>
          <p:cNvSpPr/>
          <p:nvPr/>
        </p:nvSpPr>
        <p:spPr>
          <a:xfrm>
            <a:off x="1055755" y="1129746"/>
            <a:ext cx="9226651" cy="524775"/>
          </a:xfrm>
          <a:prstGeom prst="roundRect">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600" b="1" dirty="0">
              <a:solidFill>
                <a:schemeClr val="tx1"/>
              </a:solidFill>
            </a:endParaRPr>
          </a:p>
        </p:txBody>
      </p:sp>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48248"/>
            <a:ext cx="8537148" cy="56930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 altLang="zh-CN" sz="2600" b="1" dirty="0">
                <a:solidFill>
                  <a:sysClr val="windowText" lastClr="000000"/>
                </a:solidFill>
                <a:latin typeface="Arial" panose="020B0604020202090204"/>
                <a:ea typeface="微软雅黑" panose="020B0503020204020204" pitchFamily="34" charset="-122"/>
              </a:rPr>
              <a:t>Location P</a:t>
            </a:r>
            <a:r>
              <a:rPr lang="en-US" altLang="zh-CN" sz="2600" b="1" dirty="0" err="1">
                <a:solidFill>
                  <a:sysClr val="windowText" lastClr="000000"/>
                </a:solidFill>
                <a:latin typeface="Arial" panose="020B0604020202090204"/>
                <a:ea typeface="微软雅黑" panose="020B0503020204020204" pitchFamily="34" charset="-122"/>
              </a:rPr>
              <a:t>rivacy</a:t>
            </a:r>
            <a:r>
              <a:rPr lang="en" altLang="zh-CN" sz="2600" b="1" dirty="0">
                <a:solidFill>
                  <a:sysClr val="windowText" lastClr="000000"/>
                </a:solidFill>
                <a:latin typeface="Arial" panose="020B0604020202090204"/>
                <a:ea typeface="微软雅黑" panose="020B0503020204020204" pitchFamily="34" charset="-122"/>
              </a:rPr>
              <a:t>-A</a:t>
            </a:r>
            <a:r>
              <a:rPr lang="en-US" altLang="zh-CN" sz="2600" b="1" dirty="0">
                <a:solidFill>
                  <a:sysClr val="windowText" lastClr="000000"/>
                </a:solidFill>
                <a:latin typeface="Arial" panose="020B0604020202090204"/>
                <a:ea typeface="微软雅黑" panose="020B0503020204020204" pitchFamily="34" charset="-122"/>
              </a:rPr>
              <a:t>ware</a:t>
            </a:r>
            <a:r>
              <a:rPr lang="en" altLang="zh-CN" sz="2600" b="1" dirty="0">
                <a:solidFill>
                  <a:sysClr val="windowText" lastClr="000000"/>
                </a:solidFill>
                <a:latin typeface="Arial" panose="020B0604020202090204"/>
                <a:ea typeface="微软雅黑" panose="020B0503020204020204" pitchFamily="34" charset="-122"/>
              </a:rPr>
              <a:t> T</a:t>
            </a:r>
            <a:r>
              <a:rPr lang="en-US" altLang="zh-CN" sz="2600" b="1" dirty="0">
                <a:solidFill>
                  <a:sysClr val="windowText" lastClr="000000"/>
                </a:solidFill>
                <a:latin typeface="Arial" panose="020B0604020202090204"/>
                <a:ea typeface="微软雅黑" panose="020B0503020204020204" pitchFamily="34" charset="-122"/>
              </a:rPr>
              <a:t>ask</a:t>
            </a:r>
            <a:r>
              <a:rPr lang="en" altLang="zh-CN" sz="2600" b="1" dirty="0">
                <a:solidFill>
                  <a:sysClr val="windowText" lastClr="000000"/>
                </a:solidFill>
                <a:latin typeface="Arial" panose="020B0604020202090204"/>
                <a:ea typeface="微软雅黑" panose="020B0503020204020204" pitchFamily="34" charset="-122"/>
              </a:rPr>
              <a:t> O</a:t>
            </a:r>
            <a:r>
              <a:rPr lang="en-US" altLang="zh-CN" sz="2600" b="1" dirty="0" err="1">
                <a:solidFill>
                  <a:sysClr val="windowText" lastClr="000000"/>
                </a:solidFill>
                <a:latin typeface="Arial" panose="020B0604020202090204"/>
                <a:ea typeface="微软雅黑" panose="020B0503020204020204" pitchFamily="34" charset="-122"/>
              </a:rPr>
              <a:t>ffloading</a:t>
            </a:r>
            <a:r>
              <a:rPr lang="zh-CN" altLang="en-US" sz="2600" b="1" dirty="0">
                <a:solidFill>
                  <a:sysClr val="windowText" lastClr="000000"/>
                </a:solidFill>
                <a:latin typeface="Arial" panose="020B0604020202090204"/>
                <a:ea typeface="微软雅黑" panose="020B0503020204020204" pitchFamily="34" charset="-122"/>
              </a:rPr>
              <a:t> </a:t>
            </a:r>
            <a:r>
              <a:rPr lang="en-US" altLang="zh-CN" sz="2600" b="1" dirty="0">
                <a:solidFill>
                  <a:sysClr val="windowText" lastClr="000000"/>
                </a:solidFill>
                <a:latin typeface="Arial" panose="020B0604020202090204"/>
                <a:ea typeface="微软雅黑" panose="020B0503020204020204" pitchFamily="34" charset="-122"/>
              </a:rPr>
              <a:t>Framework</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73D9B3AF-A8FF-E948-B87E-511A2851AF1A}"/>
              </a:ext>
            </a:extLst>
          </p:cNvPr>
          <p:cNvSpPr txBox="1"/>
          <p:nvPr/>
        </p:nvSpPr>
        <p:spPr>
          <a:xfrm>
            <a:off x="1055755" y="1198605"/>
            <a:ext cx="9417963" cy="369332"/>
          </a:xfrm>
          <a:prstGeom prst="rect">
            <a:avLst/>
          </a:prstGeom>
          <a:noFill/>
        </p:spPr>
        <p:txBody>
          <a:bodyPr wrap="none" rtlCol="0">
            <a:spAutoFit/>
          </a:bodyPr>
          <a:lstStyle/>
          <a:p>
            <a:r>
              <a:rPr kumimoji="1" lang="zh-CN" altLang="en-US" b="1" dirty="0"/>
              <a:t>位置扰动机制：</a:t>
            </a:r>
            <a:r>
              <a:rPr lang="zh-CN" altLang="en-US" b="0" i="0" dirty="0">
                <a:effectLst/>
                <a:latin typeface="-apple-system"/>
              </a:rPr>
              <a:t>每个移动的用户扰动其真实的位置，并根据扰动后的位置决定卸载的任务。</a:t>
            </a:r>
            <a:endParaRPr kumimoji="1" lang="zh-CN" altLang="en-US" b="1" dirty="0"/>
          </a:p>
        </p:txBody>
      </p:sp>
      <p:pic>
        <p:nvPicPr>
          <p:cNvPr id="5" name="图片 4">
            <a:extLst>
              <a:ext uri="{FF2B5EF4-FFF2-40B4-BE49-F238E27FC236}">
                <a16:creationId xmlns:a16="http://schemas.microsoft.com/office/drawing/2014/main" id="{A93DCDE8-EA8F-1349-8B43-C754A68D7EC4}"/>
              </a:ext>
            </a:extLst>
          </p:cNvPr>
          <p:cNvPicPr>
            <a:picLocks noChangeAspect="1"/>
          </p:cNvPicPr>
          <p:nvPr/>
        </p:nvPicPr>
        <p:blipFill>
          <a:blip r:embed="rId5"/>
          <a:stretch>
            <a:fillRect/>
          </a:stretch>
        </p:blipFill>
        <p:spPr>
          <a:xfrm>
            <a:off x="6069728" y="1719885"/>
            <a:ext cx="5270934" cy="3274708"/>
          </a:xfrm>
          <a:prstGeom prst="rect">
            <a:avLst/>
          </a:prstGeom>
        </p:spPr>
      </p:pic>
      <p:sp>
        <p:nvSpPr>
          <p:cNvPr id="6" name="文本框 5">
            <a:extLst>
              <a:ext uri="{FF2B5EF4-FFF2-40B4-BE49-F238E27FC236}">
                <a16:creationId xmlns:a16="http://schemas.microsoft.com/office/drawing/2014/main" id="{BA65B32E-D577-8A46-B018-3B25F2B34580}"/>
              </a:ext>
            </a:extLst>
          </p:cNvPr>
          <p:cNvSpPr txBox="1"/>
          <p:nvPr/>
        </p:nvSpPr>
        <p:spPr>
          <a:xfrm>
            <a:off x="851338" y="1789186"/>
            <a:ext cx="1800493" cy="369332"/>
          </a:xfrm>
          <a:prstGeom prst="rect">
            <a:avLst/>
          </a:prstGeom>
          <a:noFill/>
        </p:spPr>
        <p:txBody>
          <a:bodyPr wrap="none" rtlCol="0">
            <a:spAutoFit/>
          </a:bodyPr>
          <a:lstStyle/>
          <a:p>
            <a:r>
              <a:rPr kumimoji="1" lang="zh-CN" altLang="en-US" dirty="0"/>
              <a:t>单服务器场景：</a:t>
            </a:r>
          </a:p>
        </p:txBody>
      </p:sp>
      <p:pic>
        <p:nvPicPr>
          <p:cNvPr id="7" name="图片 6">
            <a:extLst>
              <a:ext uri="{FF2B5EF4-FFF2-40B4-BE49-F238E27FC236}">
                <a16:creationId xmlns:a16="http://schemas.microsoft.com/office/drawing/2014/main" id="{937BF82A-8E31-6748-8FD2-AEBE4FD622A6}"/>
              </a:ext>
            </a:extLst>
          </p:cNvPr>
          <p:cNvPicPr>
            <a:picLocks noChangeAspect="1"/>
          </p:cNvPicPr>
          <p:nvPr/>
        </p:nvPicPr>
        <p:blipFill>
          <a:blip r:embed="rId6"/>
          <a:stretch>
            <a:fillRect/>
          </a:stretch>
        </p:blipFill>
        <p:spPr>
          <a:xfrm>
            <a:off x="1071940" y="2780814"/>
            <a:ext cx="4524621" cy="821451"/>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C3A7942-E5B9-C54F-B19B-F76A1C09D222}"/>
                  </a:ext>
                </a:extLst>
              </p:cNvPr>
              <p:cNvSpPr txBox="1"/>
              <p:nvPr/>
            </p:nvSpPr>
            <p:spPr>
              <a:xfrm>
                <a:off x="2621729" y="1792134"/>
                <a:ext cx="7634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i="1" dirty="0" smtClean="0">
                          <a:solidFill>
                            <a:srgbClr val="1A6299"/>
                          </a:solidFill>
                          <a:latin typeface="Cambria Math" panose="02040503050406030204" pitchFamily="18" charset="0"/>
                        </a:rPr>
                        <m:t>𝑙</m:t>
                      </m:r>
                      <m:r>
                        <a:rPr kumimoji="1" lang="en-US" altLang="zh-CN" i="1" dirty="0" smtClean="0">
                          <a:solidFill>
                            <a:srgbClr val="1A6299"/>
                          </a:solidFill>
                          <a:latin typeface="Cambria Math" panose="02040503050406030204" pitchFamily="18" charset="0"/>
                        </a:rPr>
                        <m:t>−</m:t>
                      </m:r>
                      <m:sSup>
                        <m:sSupPr>
                          <m:ctrlPr>
                            <a:rPr kumimoji="1" lang="en-US" altLang="zh-CN" i="1" dirty="0" smtClean="0">
                              <a:solidFill>
                                <a:srgbClr val="1A6299"/>
                              </a:solidFill>
                              <a:latin typeface="Cambria Math" panose="02040503050406030204" pitchFamily="18" charset="0"/>
                            </a:rPr>
                          </m:ctrlPr>
                        </m:sSupPr>
                        <m:e>
                          <m:r>
                            <a:rPr kumimoji="1" lang="en-US" altLang="zh-CN" b="0" i="1" dirty="0" smtClean="0">
                              <a:solidFill>
                                <a:srgbClr val="1A6299"/>
                              </a:solidFill>
                              <a:latin typeface="Cambria Math" panose="02040503050406030204" pitchFamily="18" charset="0"/>
                            </a:rPr>
                            <m:t>𝑙</m:t>
                          </m:r>
                        </m:e>
                        <m:sup>
                          <m:r>
                            <a:rPr kumimoji="1" lang="zh-CN" altLang="en-US" b="0" i="1" dirty="0" smtClean="0">
                              <a:solidFill>
                                <a:srgbClr val="1A6299"/>
                              </a:solidFill>
                              <a:latin typeface="Cambria Math" panose="02040503050406030204" pitchFamily="18" charset="0"/>
                            </a:rPr>
                            <m:t>∗</m:t>
                          </m:r>
                        </m:sup>
                      </m:sSup>
                    </m:oMath>
                  </m:oMathPara>
                </a14:m>
                <a:endParaRPr kumimoji="1" lang="zh-CN" altLang="en-US" dirty="0">
                  <a:solidFill>
                    <a:srgbClr val="1A6299"/>
                  </a:solidFill>
                </a:endParaRPr>
              </a:p>
            </p:txBody>
          </p:sp>
        </mc:Choice>
        <mc:Fallback xmlns="">
          <p:sp>
            <p:nvSpPr>
              <p:cNvPr id="8" name="文本框 7">
                <a:extLst>
                  <a:ext uri="{FF2B5EF4-FFF2-40B4-BE49-F238E27FC236}">
                    <a16:creationId xmlns:a16="http://schemas.microsoft.com/office/drawing/2014/main" id="{8C3A7942-E5B9-C54F-B19B-F76A1C09D222}"/>
                  </a:ext>
                </a:extLst>
              </p:cNvPr>
              <p:cNvSpPr txBox="1">
                <a:spLocks noRot="1" noChangeAspect="1" noMove="1" noResize="1" noEditPoints="1" noAdjustHandles="1" noChangeArrowheads="1" noChangeShapeType="1" noTextEdit="1"/>
              </p:cNvSpPr>
              <p:nvPr/>
            </p:nvSpPr>
            <p:spPr>
              <a:xfrm>
                <a:off x="2621729" y="1792134"/>
                <a:ext cx="763479" cy="369332"/>
              </a:xfrm>
              <a:prstGeom prst="rect">
                <a:avLst/>
              </a:prstGeom>
              <a:blipFill>
                <a:blip r:embed="rId7"/>
                <a:stretch>
                  <a:fillRect/>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130C5EB-B750-BF41-AF2F-DFA3A38BE1F9}"/>
              </a:ext>
            </a:extLst>
          </p:cNvPr>
          <p:cNvPicPr>
            <a:picLocks noChangeAspect="1"/>
          </p:cNvPicPr>
          <p:nvPr/>
        </p:nvPicPr>
        <p:blipFill rotWithShape="1">
          <a:blip r:embed="rId8"/>
          <a:srcRect b="3063"/>
          <a:stretch/>
        </p:blipFill>
        <p:spPr>
          <a:xfrm>
            <a:off x="965752" y="3695797"/>
            <a:ext cx="4736996" cy="369323"/>
          </a:xfrm>
          <a:prstGeom prst="rect">
            <a:avLst/>
          </a:prstGeom>
        </p:spPr>
      </p:pic>
      <p:sp>
        <p:nvSpPr>
          <p:cNvPr id="11" name="文本框 10">
            <a:extLst>
              <a:ext uri="{FF2B5EF4-FFF2-40B4-BE49-F238E27FC236}">
                <a16:creationId xmlns:a16="http://schemas.microsoft.com/office/drawing/2014/main" id="{74F2B575-6F4A-EC47-A38E-67615208C125}"/>
              </a:ext>
            </a:extLst>
          </p:cNvPr>
          <p:cNvSpPr txBox="1"/>
          <p:nvPr/>
        </p:nvSpPr>
        <p:spPr>
          <a:xfrm>
            <a:off x="631121" y="2243450"/>
            <a:ext cx="1569660" cy="369332"/>
          </a:xfrm>
          <a:prstGeom prst="rect">
            <a:avLst/>
          </a:prstGeom>
          <a:noFill/>
        </p:spPr>
        <p:txBody>
          <a:bodyPr wrap="none" rtlCol="0">
            <a:spAutoFit/>
          </a:bodyPr>
          <a:lstStyle/>
          <a:p>
            <a:r>
              <a:rPr kumimoji="1" lang="zh-CN" altLang="en-US" dirty="0">
                <a:solidFill>
                  <a:srgbClr val="1A6299"/>
                </a:solidFill>
              </a:rPr>
              <a:t>拉普拉斯分布</a:t>
            </a:r>
            <a:endParaRPr kumimoji="1" lang="zh-CN" altLang="en-US" dirty="0"/>
          </a:p>
        </p:txBody>
      </p:sp>
      <p:sp>
        <p:nvSpPr>
          <p:cNvPr id="12" name="文本框 11">
            <a:extLst>
              <a:ext uri="{FF2B5EF4-FFF2-40B4-BE49-F238E27FC236}">
                <a16:creationId xmlns:a16="http://schemas.microsoft.com/office/drawing/2014/main" id="{CB25BB24-29E4-0D4A-A72E-DA85BBD3A7DA}"/>
              </a:ext>
            </a:extLst>
          </p:cNvPr>
          <p:cNvSpPr txBox="1"/>
          <p:nvPr/>
        </p:nvSpPr>
        <p:spPr>
          <a:xfrm>
            <a:off x="929104" y="4319972"/>
            <a:ext cx="1800493" cy="369332"/>
          </a:xfrm>
          <a:prstGeom prst="rect">
            <a:avLst/>
          </a:prstGeom>
          <a:noFill/>
        </p:spPr>
        <p:txBody>
          <a:bodyPr wrap="none" rtlCol="0">
            <a:spAutoFit/>
          </a:bodyPr>
          <a:lstStyle/>
          <a:p>
            <a:r>
              <a:rPr kumimoji="1" lang="zh-CN" altLang="en-US" dirty="0"/>
              <a:t>多服务器场景：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E480D88-888B-4C4E-B087-86F40E590078}"/>
                  </a:ext>
                </a:extLst>
              </p:cNvPr>
              <p:cNvSpPr txBox="1"/>
              <p:nvPr/>
            </p:nvSpPr>
            <p:spPr>
              <a:xfrm>
                <a:off x="2665469" y="4306108"/>
                <a:ext cx="1384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i="1" smtClean="0">
                              <a:solidFill>
                                <a:srgbClr val="1A6299"/>
                              </a:solidFill>
                              <a:latin typeface="Cambria Math" panose="02040503050406030204" pitchFamily="18" charset="0"/>
                            </a:rPr>
                          </m:ctrlPr>
                        </m:dPr>
                        <m:e>
                          <m:r>
                            <m:rPr>
                              <m:sty m:val="p"/>
                            </m:rPr>
                            <a:rPr kumimoji="1" lang="en-US" altLang="zh-CN" i="1">
                              <a:solidFill>
                                <a:srgbClr val="1A6299"/>
                              </a:solidFill>
                              <a:latin typeface="Cambria Math" panose="02040503050406030204" pitchFamily="18" charset="0"/>
                            </a:rPr>
                            <m:t>R</m:t>
                          </m:r>
                          <m:r>
                            <a:rPr kumimoji="1" lang="en-US" altLang="zh-CN" b="0" i="1" smtClean="0">
                              <a:solidFill>
                                <a:srgbClr val="1A6299"/>
                              </a:solidFill>
                              <a:latin typeface="Cambria Math" panose="02040503050406030204" pitchFamily="18" charset="0"/>
                            </a:rPr>
                            <m:t>,</m:t>
                          </m:r>
                          <m:d>
                            <m:dPr>
                              <m:begChr m:val="["/>
                              <m:endChr m:val="]"/>
                              <m:ctrlPr>
                                <a:rPr kumimoji="1" lang="en-US" altLang="zh-CN" b="0" i="1" smtClean="0">
                                  <a:solidFill>
                                    <a:srgbClr val="1A6299"/>
                                  </a:solidFill>
                                  <a:latin typeface="Cambria Math" panose="02040503050406030204" pitchFamily="18" charset="0"/>
                                </a:rPr>
                              </m:ctrlPr>
                            </m:dPr>
                            <m:e>
                              <m:sSub>
                                <m:sSubPr>
                                  <m:ctrlPr>
                                    <a:rPr kumimoji="1" lang="en-US" altLang="zh-CN" b="0" i="1" smtClean="0">
                                      <a:solidFill>
                                        <a:srgbClr val="1A6299"/>
                                      </a:solidFill>
                                      <a:latin typeface="Cambria Math" panose="02040503050406030204" pitchFamily="18" charset="0"/>
                                    </a:rPr>
                                  </m:ctrlPr>
                                </m:sSubPr>
                                <m:e>
                                  <m:r>
                                    <a:rPr kumimoji="1" lang="en-US" altLang="zh-CN" b="0" i="1" smtClean="0">
                                      <a:solidFill>
                                        <a:srgbClr val="1A6299"/>
                                      </a:solidFill>
                                      <a:latin typeface="Cambria Math" panose="02040503050406030204" pitchFamily="18" charset="0"/>
                                      <a:ea typeface="Cambria Math" panose="02040503050406030204" pitchFamily="18" charset="0"/>
                                    </a:rPr>
                                    <m:t>𝜃</m:t>
                                  </m:r>
                                </m:e>
                                <m:sub>
                                  <m:r>
                                    <a:rPr kumimoji="1" lang="en-US" altLang="zh-CN" b="0" i="1" smtClean="0">
                                      <a:solidFill>
                                        <a:srgbClr val="1A6299"/>
                                      </a:solidFill>
                                      <a:latin typeface="Cambria Math" panose="02040503050406030204" pitchFamily="18" charset="0"/>
                                    </a:rPr>
                                    <m:t>1</m:t>
                                  </m:r>
                                </m:sub>
                              </m:sSub>
                              <m:sSub>
                                <m:sSubPr>
                                  <m:ctrlPr>
                                    <a:rPr kumimoji="1" lang="en-US" altLang="zh-CN" i="1">
                                      <a:solidFill>
                                        <a:srgbClr val="1A6299"/>
                                      </a:solidFill>
                                      <a:latin typeface="Cambria Math" panose="02040503050406030204" pitchFamily="18" charset="0"/>
                                    </a:rPr>
                                  </m:ctrlPr>
                                </m:sSubPr>
                                <m:e>
                                  <m:r>
                                    <a:rPr kumimoji="1" lang="en-US" altLang="zh-CN" b="0" i="1" smtClean="0">
                                      <a:solidFill>
                                        <a:srgbClr val="1A6299"/>
                                      </a:solidFill>
                                      <a:latin typeface="Cambria Math" panose="02040503050406030204" pitchFamily="18" charset="0"/>
                                    </a:rPr>
                                    <m:t>,</m:t>
                                  </m:r>
                                  <m:r>
                                    <a:rPr kumimoji="1" lang="en-US" altLang="zh-CN" i="1">
                                      <a:solidFill>
                                        <a:srgbClr val="1A6299"/>
                                      </a:solidFill>
                                      <a:latin typeface="Cambria Math" panose="02040503050406030204" pitchFamily="18" charset="0"/>
                                      <a:ea typeface="Cambria Math" panose="02040503050406030204" pitchFamily="18" charset="0"/>
                                    </a:rPr>
                                    <m:t>𝜃</m:t>
                                  </m:r>
                                </m:e>
                                <m:sub>
                                  <m:r>
                                    <a:rPr kumimoji="1" lang="en-US" altLang="zh-CN" b="0" i="1" smtClean="0">
                                      <a:solidFill>
                                        <a:srgbClr val="1A6299"/>
                                      </a:solidFill>
                                      <a:latin typeface="Cambria Math" panose="02040503050406030204" pitchFamily="18" charset="0"/>
                                      <a:ea typeface="Cambria Math" panose="02040503050406030204" pitchFamily="18" charset="0"/>
                                    </a:rPr>
                                    <m:t>2</m:t>
                                  </m:r>
                                </m:sub>
                              </m:sSub>
                            </m:e>
                          </m:d>
                        </m:e>
                      </m:d>
                    </m:oMath>
                  </m:oMathPara>
                </a14:m>
                <a:endParaRPr kumimoji="1" lang="zh-CN" altLang="en-US" dirty="0"/>
              </a:p>
            </p:txBody>
          </p:sp>
        </mc:Choice>
        <mc:Fallback xmlns="">
          <p:sp>
            <p:nvSpPr>
              <p:cNvPr id="14" name="文本框 13">
                <a:extLst>
                  <a:ext uri="{FF2B5EF4-FFF2-40B4-BE49-F238E27FC236}">
                    <a16:creationId xmlns:a16="http://schemas.microsoft.com/office/drawing/2014/main" id="{9E480D88-888B-4C4E-B087-86F40E590078}"/>
                  </a:ext>
                </a:extLst>
              </p:cNvPr>
              <p:cNvSpPr txBox="1">
                <a:spLocks noRot="1" noChangeAspect="1" noMove="1" noResize="1" noEditPoints="1" noAdjustHandles="1" noChangeArrowheads="1" noChangeShapeType="1" noTextEdit="1"/>
              </p:cNvSpPr>
              <p:nvPr/>
            </p:nvSpPr>
            <p:spPr>
              <a:xfrm>
                <a:off x="2665469" y="4306108"/>
                <a:ext cx="1384930" cy="369332"/>
              </a:xfrm>
              <a:prstGeom prst="rect">
                <a:avLst/>
              </a:prstGeom>
              <a:blipFill>
                <a:blip r:embed="rId9"/>
                <a:stretch>
                  <a:fillRect/>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DE91D703-0619-FF4F-954F-27E8BEEBEBC4}"/>
              </a:ext>
            </a:extLst>
          </p:cNvPr>
          <p:cNvPicPr>
            <a:picLocks noChangeAspect="1"/>
          </p:cNvPicPr>
          <p:nvPr/>
        </p:nvPicPr>
        <p:blipFill>
          <a:blip r:embed="rId10"/>
          <a:stretch>
            <a:fillRect/>
          </a:stretch>
        </p:blipFill>
        <p:spPr>
          <a:xfrm>
            <a:off x="958936" y="4850043"/>
            <a:ext cx="4458311" cy="1009429"/>
          </a:xfrm>
          <a:prstGeom prst="rect">
            <a:avLst/>
          </a:prstGeom>
        </p:spPr>
      </p:pic>
      <p:pic>
        <p:nvPicPr>
          <p:cNvPr id="16" name="图片 15">
            <a:extLst>
              <a:ext uri="{FF2B5EF4-FFF2-40B4-BE49-F238E27FC236}">
                <a16:creationId xmlns:a16="http://schemas.microsoft.com/office/drawing/2014/main" id="{2A62A533-9BE3-6846-9B7E-DE1DFF6535FF}"/>
              </a:ext>
            </a:extLst>
          </p:cNvPr>
          <p:cNvPicPr>
            <a:picLocks noChangeAspect="1"/>
          </p:cNvPicPr>
          <p:nvPr/>
        </p:nvPicPr>
        <p:blipFill rotWithShape="1">
          <a:blip r:embed="rId11"/>
          <a:srcRect t="5790"/>
          <a:stretch/>
        </p:blipFill>
        <p:spPr>
          <a:xfrm>
            <a:off x="6237544" y="5097716"/>
            <a:ext cx="5103118" cy="1196703"/>
          </a:xfrm>
          <a:prstGeom prst="rect">
            <a:avLst/>
          </a:prstGeom>
        </p:spPr>
      </p:pic>
      <p:pic>
        <p:nvPicPr>
          <p:cNvPr id="17" name="图片 16">
            <a:extLst>
              <a:ext uri="{FF2B5EF4-FFF2-40B4-BE49-F238E27FC236}">
                <a16:creationId xmlns:a16="http://schemas.microsoft.com/office/drawing/2014/main" id="{19F7855C-5C1D-5D48-90EF-7F93A2E42DAF}"/>
              </a:ext>
            </a:extLst>
          </p:cNvPr>
          <p:cNvPicPr>
            <a:picLocks noChangeAspect="1"/>
          </p:cNvPicPr>
          <p:nvPr/>
        </p:nvPicPr>
        <p:blipFill rotWithShape="1">
          <a:blip r:embed="rId12"/>
          <a:srcRect r="1060" b="-1533"/>
          <a:stretch/>
        </p:blipFill>
        <p:spPr>
          <a:xfrm>
            <a:off x="1065124" y="5857713"/>
            <a:ext cx="3631419" cy="361054"/>
          </a:xfrm>
          <a:prstGeom prst="rect">
            <a:avLst/>
          </a:prstGeom>
        </p:spPr>
      </p:pic>
    </p:spTree>
    <p:extLst>
      <p:ext uri="{BB962C8B-B14F-4D97-AF65-F5344CB8AC3E}">
        <p14:creationId xmlns:p14="http://schemas.microsoft.com/office/powerpoint/2010/main" val="202123556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102928</TotalTime>
  <Words>3026</Words>
  <Application>Microsoft Macintosh PowerPoint</Application>
  <PresentationFormat>宽屏</PresentationFormat>
  <Paragraphs>254</Paragraphs>
  <Slides>16</Slides>
  <Notes>16</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16</vt:i4>
      </vt:variant>
    </vt:vector>
  </HeadingPairs>
  <TitlesOfParts>
    <vt:vector size="30" baseType="lpstr">
      <vt:lpstr>-apple-system</vt:lpstr>
      <vt:lpstr>等线</vt:lpstr>
      <vt:lpstr>等线 Light</vt:lpstr>
      <vt:lpstr>SimSun</vt:lpstr>
      <vt:lpstr>微软雅黑</vt:lpstr>
      <vt:lpstr>微软雅黑</vt:lpstr>
      <vt:lpstr>Söhne</vt:lpstr>
      <vt:lpstr>Arial</vt:lpstr>
      <vt:lpstr>Calibri</vt:lpstr>
      <vt:lpstr>Calibri Light</vt:lpstr>
      <vt:lpstr>Cambria Math</vt:lpstr>
      <vt:lpstr>Wingdings</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M16997</cp:lastModifiedBy>
  <cp:revision>1475</cp:revision>
  <dcterms:created xsi:type="dcterms:W3CDTF">2021-12-22T05:58:40Z</dcterms:created>
  <dcterms:modified xsi:type="dcterms:W3CDTF">2023-12-27T13:24:01Z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2052-3.9.5.6394</vt:lpwstr>
  </property>
</Properties>
</file>