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57" r:id="rId4"/>
    <p:sldId id="3434" r:id="rId6"/>
    <p:sldId id="3467" r:id="rId7"/>
    <p:sldId id="3436" r:id="rId8"/>
    <p:sldId id="3459" r:id="rId9"/>
    <p:sldId id="3460" r:id="rId10"/>
    <p:sldId id="3437" r:id="rId11"/>
    <p:sldId id="3461" r:id="rId12"/>
    <p:sldId id="3462" r:id="rId13"/>
    <p:sldId id="3463" r:id="rId14"/>
    <p:sldId id="3464" r:id="rId15"/>
    <p:sldId id="3262"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qd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7F1"/>
    <a:srgbClr val="1C6299"/>
    <a:srgbClr val="000817"/>
    <a:srgbClr val="1D6399"/>
    <a:srgbClr val="4D7FA8"/>
    <a:srgbClr val="30629A"/>
    <a:srgbClr val="5E5693"/>
    <a:srgbClr val="1A78C3"/>
    <a:srgbClr val="1A78C2"/>
    <a:srgbClr val="1B6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89612" autoAdjust="0"/>
  </p:normalViewPr>
  <p:slideViewPr>
    <p:cSldViewPr snapToGrid="0" showGuides="1">
      <p:cViewPr>
        <p:scale>
          <a:sx n="150" d="100"/>
          <a:sy n="150" d="100"/>
        </p:scale>
        <p:origin x="-3950" y="-154"/>
      </p:cViewPr>
      <p:guideLst>
        <p:guide orient="horz" pos="2160"/>
        <p:guide pos="38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59.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重新思考物联网设备中基于周期性无线电的高效推理计算卸载</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总的来说，与所有最好的本地和远程执行基线相比，FLEET可以实现1.2×-4.0×延迟减少;FLEET也达到1.2× -2.5倍</a:t>
            </a: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节能</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FLEET与Local Early-Exit、Model Partition和JPEG基线在不同参数下的延迟比较。</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列“CI”显示了FLEET比其他方法获得更好性能的连接间隔范围，即具有更少的延迟。为简洁起见，每一栏报告FLEET和每个类别中基线中最佳的比较。对于局部早期退出，我们将FLEET与局部方法中的最佳方法进行比较，即BranchyNet, Shadow-Deep和Ensemble(列2)。对于模型划分，我们将FLEET与CLIO和NeuroSurgeon的最佳方法进行比较(列3)空单元格表示FLEET没有达到比基线更好的性能的情况。由于内存限制，Cortex-M33使用CIFAR-100图像作为输入，所有其他结果都使用ImageNet图像。在ImageNet-100上的准确率为88%，在CIFAR-100上的准确率为68%。</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现在，我们将FLEET与使用有损JPEG压缩后将数据完全卸载到云端进行推理进行比较</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一个关键指标是连接间隔(CI)，即传输之间的睡眠持续时间，范围从7.5ms到4s(更长的CI可以延长电池寿命)。BLE的传输</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速率也相对较低，低于2Mbps，如果设备彼此不接近，比特率会更低。此外，每个休眠周期后传输的数据包数量也受到限制。这个数字因平台和BLE标准而异——例如，iOS将BLE 5.0传输限制为4个数据包，而Android将其限制为6个数据包</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总结</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在无线电休眠期间在设备上本地执行基本模型，并允许云上的早期退出模块在无线电活动时继续对卸载的中间数据进行计算。</a:t>
            </a:r>
            <a:endPar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累进</a:t>
            </a: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传输</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也就是想做到缩小和</a:t>
            </a: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重用</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k mod si = 0</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融合</a:t>
            </a: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模块</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复制式的反</a:t>
            </a: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池化</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1" Type="http://schemas.openxmlformats.org/officeDocument/2006/relationships/notesSlide" Target="../notesSlides/notesSlide10.xml"/><Relationship Id="rId10"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1" Type="http://schemas.openxmlformats.org/officeDocument/2006/relationships/notesSlide" Target="../notesSlides/notesSlide11.xml"/><Relationship Id="rId10"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notesSlide" Target="../notesSlides/notesSlide2.xml"/><Relationship Id="rId10"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0" Type="http://schemas.openxmlformats.org/officeDocument/2006/relationships/notesSlide" Target="../notesSlides/notesSlide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0" Type="http://schemas.openxmlformats.org/officeDocument/2006/relationships/notesSlide" Target="../notesSlides/notesSlide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notesSlide" Target="../notesSlides/notesSlide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notesSlide" Target="../notesSlides/notesSlide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35.xml"/><Relationship Id="rId7" Type="http://schemas.openxmlformats.org/officeDocument/2006/relationships/image" Target="../media/image9.png"/><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1" Type="http://schemas.openxmlformats.org/officeDocument/2006/relationships/notesSlide" Target="../notesSlides/notesSlide7.xml"/><Relationship Id="rId10"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4" Type="http://schemas.openxmlformats.org/officeDocument/2006/relationships/notesSlide" Target="../notesSlides/notesSlide8.xml"/><Relationship Id="rId13" Type="http://schemas.openxmlformats.org/officeDocument/2006/relationships/slideLayout" Target="../slideLayouts/slideLayout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image" Target="../media/image14.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6.webp"/><Relationship Id="rId7" Type="http://schemas.openxmlformats.org/officeDocument/2006/relationships/image" Target="../media/image15.png"/><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notesSlide" Target="../notesSlides/notesSlide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276090" y="2764790"/>
            <a:ext cx="7711440" cy="1482725"/>
          </a:xfrm>
          <a:prstGeom prst="rect">
            <a:avLst/>
          </a:prstGeom>
          <a:noFill/>
        </p:spPr>
        <p:txBody>
          <a:bodyPr wrap="square" rtlCol="0">
            <a:noAutofit/>
          </a:bodyPr>
          <a:lstStyle/>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Re-thinking computation offload for efficientinference on IoT devices with duty-cycled radios</a:t>
            </a:r>
            <a:endPar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7" name="文本占位符 13"/>
          <p:cNvSpPr txBox="1"/>
          <p:nvPr/>
        </p:nvSpPr>
        <p:spPr>
          <a:xfrm>
            <a:off x="5126990" y="4515485"/>
            <a:ext cx="6659880" cy="175704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zh-CN" altLang="en-US" sz="1800" b="1">
                <a:sym typeface="+mn-ea"/>
              </a:rPr>
              <a:t>Jin Huang, Hui Guan, Deepak Ganesan</a:t>
            </a:r>
            <a:endParaRPr lang="zh-CN" altLang="en-US" sz="1800" b="1">
              <a:sym typeface="+mn-ea"/>
            </a:endParaRPr>
          </a:p>
          <a:p>
            <a:pPr algn="r">
              <a:defRPr/>
            </a:pPr>
            <a:r>
              <a:rPr lang="zh-CN" altLang="en-US" sz="1800" b="1">
                <a:sym typeface="+mn-ea"/>
              </a:rPr>
              <a:t>University of Massachusetts Amherst</a:t>
            </a:r>
            <a:endParaRPr lang="zh-CN" altLang="en-US" sz="1800" b="1">
              <a:sym typeface="+mn-ea"/>
            </a:endParaRPr>
          </a:p>
          <a:p>
            <a:pPr algn="r">
              <a:defRPr/>
            </a:pPr>
            <a:r>
              <a:rPr sz="1800">
                <a:sym typeface="+mn-ea"/>
              </a:rPr>
              <a:t>ACM MobiCom '23</a:t>
            </a:r>
            <a:endParaRPr sz="1800">
              <a:sym typeface="+mn-ea"/>
            </a:endParaRPr>
          </a:p>
          <a:p>
            <a:pPr algn="r">
              <a:defRPr/>
            </a:pPr>
            <a:r>
              <a:rPr lang="zh-CN" altLang="en-US" sz="1800">
                <a:sym typeface="+mn-ea"/>
              </a:rPr>
              <a:t>汇报人：张泷千</a:t>
            </a:r>
            <a:endParaRPr lang="zh-CN" altLang="en-US" sz="1800"/>
          </a:p>
          <a:p>
            <a:pPr algn="r">
              <a:defRPr/>
            </a:pPr>
            <a:r>
              <a:rPr lang="zh-CN" altLang="en-US" sz="1800"/>
              <a:t>202</a:t>
            </a:r>
            <a:r>
              <a:rPr lang="en-US" altLang="zh-CN" sz="1800"/>
              <a:t>4 </a:t>
            </a:r>
            <a:r>
              <a:rPr lang="zh-CN" altLang="en-US" sz="1800"/>
              <a:t>/ </a:t>
            </a:r>
            <a:r>
              <a:rPr lang="en-US" altLang="zh-CN" sz="1800"/>
              <a:t>05</a:t>
            </a:r>
            <a:r>
              <a:rPr lang="zh-CN" altLang="en-US" sz="1800"/>
              <a:t>/</a:t>
            </a:r>
            <a:r>
              <a:rPr lang="en-US" altLang="zh-CN" sz="1800"/>
              <a:t> 08</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Cloud Early-Exit &amp;&amp; </a:t>
            </a:r>
            <a:r>
              <a:rPr lang="en-US" altLang="zh-CN" sz="2800" b="1" noProof="0" dirty="0">
                <a:solidFill>
                  <a:srgbClr val="30629A"/>
                </a:solidFill>
                <a:latin typeface="微软雅黑" panose="020B0503020204020204" pitchFamily="34" charset="-122"/>
                <a:ea typeface="微软雅黑" panose="020B0503020204020204" pitchFamily="34" charset="-122"/>
                <a:sym typeface="+mn-ea"/>
              </a:rPr>
              <a:t>Experimental Setup</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6"/>
            </p:custDataLst>
          </p:nvPr>
        </p:nvSpPr>
        <p:spPr>
          <a:xfrm>
            <a:off x="661035" y="1005840"/>
            <a:ext cx="10726420" cy="1901825"/>
          </a:xfrm>
          <a:prstGeom prst="rect">
            <a:avLst/>
          </a:prstGeom>
          <a:noFill/>
        </p:spPr>
        <p:txBody>
          <a:bodyPr wrap="square" rtlCol="0">
            <a:noAutofit/>
          </a:bodyPr>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Cloud Early-Exit</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dirty="0"/>
              <a:t>为了决定是否在某一层提前停止，云</a:t>
            </a:r>
            <a:r>
              <a:rPr lang="zh-CN" dirty="0"/>
              <a:t>上的</a:t>
            </a:r>
            <a:r>
              <a:rPr dirty="0"/>
              <a:t>提前退出组件使用预测的置信度或熵</a:t>
            </a:r>
            <a:endParaRPr dirty="0"/>
          </a:p>
          <a:p>
            <a:pPr marL="342900" indent="-342900">
              <a:lnSpc>
                <a:spcPct val="150000"/>
              </a:lnSpc>
              <a:buFont typeface="Arial" panose="020B0604020202020204" pitchFamily="34" charset="0"/>
              <a:buChar char="•"/>
              <a:defRPr/>
            </a:pPr>
            <a:r>
              <a:rPr dirty="0"/>
              <a:t>给定一个预测结果，用top-1值softmax来计算置信分数。当置信度分数大于预定阈值时，会发生提前止损。然后，云</a:t>
            </a:r>
            <a:r>
              <a:rPr lang="zh-CN" dirty="0"/>
              <a:t>上</a:t>
            </a:r>
            <a:r>
              <a:rPr lang="zh-CN" dirty="0"/>
              <a:t>的提前</a:t>
            </a:r>
            <a:r>
              <a:rPr dirty="0"/>
              <a:t>退出组件将退出信号发送回物联网设备以停止执行</a:t>
            </a:r>
            <a:endParaRPr dirty="0"/>
          </a:p>
        </p:txBody>
      </p:sp>
      <p:sp>
        <p:nvSpPr>
          <p:cNvPr id="3" name="TextBox 205"/>
          <p:cNvSpPr txBox="1"/>
          <p:nvPr>
            <p:custDataLst>
              <p:tags r:id="rId7"/>
            </p:custDataLst>
          </p:nvPr>
        </p:nvSpPr>
        <p:spPr>
          <a:xfrm>
            <a:off x="713105" y="2927985"/>
            <a:ext cx="10726420" cy="650240"/>
          </a:xfrm>
          <a:prstGeom prst="rect">
            <a:avLst/>
          </a:prstGeom>
          <a:noFill/>
        </p:spPr>
        <p:txBody>
          <a:bodyPr wrap="square" rtlCol="0">
            <a:noAutofit/>
          </a:bodyPr>
          <a:p>
            <a:pPr>
              <a:lnSpc>
                <a:spcPct val="150000"/>
              </a:lnSpc>
              <a:defRPr/>
            </a:pPr>
            <a:r>
              <a:rPr lang="en-US" altLang="zh-CN" sz="2400" b="1" noProof="0" dirty="0">
                <a:solidFill>
                  <a:srgbClr val="30629A"/>
                </a:solidFill>
                <a:latin typeface="微软雅黑" panose="020B0503020204020204" pitchFamily="34" charset="-122"/>
                <a:ea typeface="微软雅黑" panose="020B0503020204020204" pitchFamily="34" charset="-122"/>
                <a:sym typeface="+mn-ea"/>
              </a:rPr>
              <a:t>Experimental Setup</a:t>
            </a:r>
            <a:endParaRPr dirty="0"/>
          </a:p>
        </p:txBody>
      </p:sp>
      <p:sp>
        <p:nvSpPr>
          <p:cNvPr id="4" name="TextBox 205"/>
          <p:cNvSpPr txBox="1"/>
          <p:nvPr>
            <p:custDataLst>
              <p:tags r:id="rId8"/>
            </p:custDataLst>
          </p:nvPr>
        </p:nvSpPr>
        <p:spPr>
          <a:xfrm>
            <a:off x="728345" y="3598545"/>
            <a:ext cx="6064885" cy="1115695"/>
          </a:xfrm>
          <a:prstGeom prst="rect">
            <a:avLst/>
          </a:prstGeom>
          <a:noFill/>
        </p:spPr>
        <p:txBody>
          <a:bodyPr wrap="square" rtlCol="0">
            <a:noAutofit/>
          </a:bodyPr>
          <a:p>
            <a:pPr marL="342900" indent="-342900">
              <a:lnSpc>
                <a:spcPct val="150000"/>
              </a:lnSpc>
              <a:buFont typeface="Arial" panose="020B0604020202020204" pitchFamily="34" charset="0"/>
              <a:buChar char="•"/>
              <a:defRPr/>
            </a:pPr>
            <a:r>
              <a:rPr lang="en-US" sz="2000" b="1" dirty="0">
                <a:latin typeface="Times New Roman" panose="02020603050405020304" charset="0"/>
                <a:cs typeface="Times New Roman" panose="02020603050405020304" charset="0"/>
              </a:rPr>
              <a:t>DNN </a:t>
            </a:r>
            <a:r>
              <a:rPr lang="en-US" sz="2000" b="1" dirty="0">
                <a:latin typeface="Times New Roman" panose="02020603050405020304" charset="0"/>
                <a:cs typeface="Times New Roman" panose="02020603050405020304" charset="0"/>
              </a:rPr>
              <a:t>Model:  </a:t>
            </a:r>
            <a:r>
              <a:rPr lang="en-US" dirty="0">
                <a:latin typeface="Times New Roman" panose="02020603050405020304" charset="0"/>
                <a:cs typeface="Times New Roman" panose="02020603050405020304" charset="0"/>
              </a:rPr>
              <a:t>MobileNetV3</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ResNet34</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Inception</a:t>
            </a:r>
            <a:r>
              <a:rPr lang="en-US" altLang="zh-CN" dirty="0">
                <a:latin typeface="Times New Roman" panose="02020603050405020304" charset="0"/>
                <a:cs typeface="Times New Roman" panose="02020603050405020304" charset="0"/>
              </a:rPr>
              <a:t>V3</a:t>
            </a:r>
            <a:endParaRPr lang="en-US" altLang="zh-CN"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en-US" altLang="zh-CN" b="1" dirty="0">
                <a:latin typeface="Times New Roman" panose="02020603050405020304" charset="0"/>
                <a:cs typeface="Times New Roman" panose="02020603050405020304" charset="0"/>
              </a:rPr>
              <a:t>DataSet</a:t>
            </a:r>
            <a:r>
              <a:rPr lang="zh-CN" altLang="en-US" b="1"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ImageNet-100，CIFAR-100，Tiny</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ImageNet</a:t>
            </a:r>
            <a:endParaRPr lang="zh-CN" altLang="en-US"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zh-CN" altLang="en-US" b="1" dirty="0">
                <a:latin typeface="Times New Roman" panose="02020603050405020304" charset="0"/>
                <a:cs typeface="Times New Roman" panose="02020603050405020304" charset="0"/>
              </a:rPr>
              <a:t>Local Early-Exit Baselines:</a:t>
            </a:r>
            <a:r>
              <a:rPr lang="en-US" altLang="zh-CN" b="1"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BranchyNet，Shallow-Deep，Ensemble</a:t>
            </a:r>
            <a:endParaRPr lang="zh-CN" altLang="en-US"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defRPr/>
            </a:pPr>
            <a:r>
              <a:rPr lang="zh-CN" altLang="en-US" b="1" dirty="0">
                <a:latin typeface="Times New Roman" panose="02020603050405020304" charset="0"/>
                <a:cs typeface="Times New Roman" panose="02020603050405020304" charset="0"/>
              </a:rPr>
              <a:t>Model Partitioning Baselines:</a:t>
            </a:r>
            <a:r>
              <a:rPr lang="en-US" altLang="zh-CN" b="1"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CLIO</a:t>
            </a:r>
            <a:r>
              <a:rPr lang="zh-CN" altLang="en-US" dirty="0">
                <a:latin typeface="Times New Roman" panose="02020603050405020304" charset="0"/>
                <a:cs typeface="Times New Roman" panose="02020603050405020304" charset="0"/>
              </a:rPr>
              <a:t>，NeuroSurgeon</a:t>
            </a:r>
            <a:endParaRPr lang="zh-CN" altLang="en-US" dirty="0">
              <a:latin typeface="Times New Roman" panose="02020603050405020304" charset="0"/>
              <a:cs typeface="Times New Roman" panose="02020603050405020304" charset="0"/>
            </a:endParaRPr>
          </a:p>
        </p:txBody>
      </p:sp>
      <p:pic>
        <p:nvPicPr>
          <p:cNvPr id="6" name="图片 5" descr="QQ截图20240505212156"/>
          <p:cNvPicPr>
            <a:picLocks noChangeAspect="1"/>
          </p:cNvPicPr>
          <p:nvPr/>
        </p:nvPicPr>
        <p:blipFill>
          <a:blip r:embed="rId9"/>
          <a:stretch>
            <a:fillRect/>
          </a:stretch>
        </p:blipFill>
        <p:spPr>
          <a:xfrm>
            <a:off x="6901815" y="3211830"/>
            <a:ext cx="4358005" cy="25285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Result</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 name="图片 1" descr="QQ截图20240505212432"/>
          <p:cNvPicPr>
            <a:picLocks noChangeAspect="1"/>
          </p:cNvPicPr>
          <p:nvPr/>
        </p:nvPicPr>
        <p:blipFill>
          <a:blip r:embed="rId6"/>
          <a:stretch>
            <a:fillRect/>
          </a:stretch>
        </p:blipFill>
        <p:spPr>
          <a:xfrm>
            <a:off x="4603115" y="4465955"/>
            <a:ext cx="3091815" cy="2020570"/>
          </a:xfrm>
          <a:prstGeom prst="rect">
            <a:avLst/>
          </a:prstGeom>
        </p:spPr>
      </p:pic>
      <p:pic>
        <p:nvPicPr>
          <p:cNvPr id="7" name="图片 6" descr="QQ截图20240505212422"/>
          <p:cNvPicPr>
            <a:picLocks noChangeAspect="1"/>
          </p:cNvPicPr>
          <p:nvPr/>
        </p:nvPicPr>
        <p:blipFill>
          <a:blip r:embed="rId7"/>
          <a:stretch>
            <a:fillRect/>
          </a:stretch>
        </p:blipFill>
        <p:spPr>
          <a:xfrm>
            <a:off x="1245235" y="901065"/>
            <a:ext cx="9396730" cy="3481705"/>
          </a:xfrm>
          <a:prstGeom prst="rect">
            <a:avLst/>
          </a:prstGeom>
        </p:spPr>
      </p:pic>
      <p:pic>
        <p:nvPicPr>
          <p:cNvPr id="13" name="图片 12" descr="QQ截图20240505212321"/>
          <p:cNvPicPr>
            <a:picLocks noChangeAspect="1"/>
          </p:cNvPicPr>
          <p:nvPr/>
        </p:nvPicPr>
        <p:blipFill>
          <a:blip r:embed="rId8"/>
          <a:stretch>
            <a:fillRect/>
          </a:stretch>
        </p:blipFill>
        <p:spPr>
          <a:xfrm>
            <a:off x="1397635" y="4461510"/>
            <a:ext cx="2957830" cy="2044065"/>
          </a:xfrm>
          <a:prstGeom prst="rect">
            <a:avLst/>
          </a:prstGeom>
        </p:spPr>
      </p:pic>
      <p:pic>
        <p:nvPicPr>
          <p:cNvPr id="14" name="图片 13" descr="QQ截图20240505212843"/>
          <p:cNvPicPr>
            <a:picLocks noChangeAspect="1"/>
          </p:cNvPicPr>
          <p:nvPr/>
        </p:nvPicPr>
        <p:blipFill>
          <a:blip r:embed="rId9"/>
          <a:stretch>
            <a:fillRect/>
          </a:stretch>
        </p:blipFill>
        <p:spPr>
          <a:xfrm>
            <a:off x="8004810" y="4438015"/>
            <a:ext cx="2525395" cy="20427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252934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4524644" y="2987555"/>
            <a:ext cx="6258560" cy="922020"/>
          </a:xfrm>
          <a:prstGeom prst="rect">
            <a:avLst/>
          </a:prstGeom>
          <a:noFill/>
        </p:spPr>
        <p:txBody>
          <a:bodyPr wrap="none" rtlCol="0">
            <a:spAutoFit/>
          </a:bodyPr>
          <a:lstStyle/>
          <a:p>
            <a:pPr algn="l" defTabSz="913765">
              <a:defRPr/>
            </a:pPr>
            <a:r>
              <a:rPr lang="en-US" altLang="zh-CN" sz="5400" b="1" dirty="0">
                <a:solidFill>
                  <a:prstClr val="white"/>
                </a:solidFill>
                <a:latin typeface="微软雅黑" panose="020B0503020204020204" pitchFamily="34" charset="-122"/>
                <a:ea typeface="微软雅黑" panose="020B0503020204020204" pitchFamily="34" charset="-122"/>
                <a:sym typeface="+mn-ea"/>
              </a:rPr>
              <a:t>THANKS FOR 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213649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99683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 name="矩形 1"/>
          <p:cNvSpPr/>
          <p:nvPr/>
        </p:nvSpPr>
        <p:spPr>
          <a:xfrm>
            <a:off x="7948171" y="5658085"/>
            <a:ext cx="4180086" cy="645160"/>
          </a:xfrm>
          <a:prstGeom prst="rect">
            <a:avLst/>
          </a:prstGeom>
        </p:spPr>
        <p:txBody>
          <a:bodyPr wrap="square">
            <a:spAutoFit/>
          </a:bodyPr>
          <a:lstStyle/>
          <a:p>
            <a:pPr indent="457200" algn="r">
              <a:lnSpc>
                <a:spcPct val="150000"/>
              </a:lnSpc>
            </a:pP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928370" y="1004570"/>
            <a:ext cx="10459085" cy="1476375"/>
          </a:xfrm>
          <a:prstGeom prst="rect">
            <a:avLst/>
          </a:prstGeom>
          <a:noFill/>
        </p:spPr>
        <p:txBody>
          <a:bodyPr wrap="square" rtlCol="0">
            <a:spAutoFit/>
          </a:bodyPr>
          <a:lstStyle/>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在边缘部署深度学习</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网络</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考虑到深度神经网络的高计算需求，在这些平台上本地执行复杂模型是具有挑战性的，常见的解决方案是使用“云卸载”</a:t>
            </a:r>
            <a:r>
              <a:rPr lang="en-US" altLang="zh-CN" dirty="0"/>
              <a:t>(cloud offloading)</a:t>
            </a:r>
            <a:r>
              <a:rPr lang="zh-CN" dirty="0"/>
              <a:t>，以允许物联网设备有效地执行</a:t>
            </a:r>
            <a:r>
              <a:rPr lang="en-US" altLang="zh-CN" dirty="0"/>
              <a:t>DNN</a:t>
            </a:r>
            <a:endParaRPr lang="en-US" altLang="zh-CN" dirty="0"/>
          </a:p>
        </p:txBody>
      </p:sp>
      <p:sp>
        <p:nvSpPr>
          <p:cNvPr id="7" name="TextBox 205"/>
          <p:cNvSpPr txBox="1"/>
          <p:nvPr>
            <p:custDataLst>
              <p:tags r:id="rId3"/>
            </p:custDataLst>
          </p:nvPr>
        </p:nvSpPr>
        <p:spPr>
          <a:xfrm>
            <a:off x="928370" y="2595880"/>
            <a:ext cx="10459085" cy="1476375"/>
          </a:xfrm>
          <a:prstGeom prst="rect">
            <a:avLst/>
          </a:prstGeom>
          <a:noFill/>
        </p:spPr>
        <p:txBody>
          <a:bodyPr wrap="square" rtlCol="0">
            <a:spAutoFit/>
          </a:bodyPr>
          <a:lstStyle/>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目前的云卸载应用场景对于无线电</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传输建模考虑不周</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目前的研究都假设存在一种无线电，可以在任何需要的时候传输尽可能多的数据。这一假设与</a:t>
            </a: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实际物联网设备中常见的周期无线电不一致，目前占主导地位的周期无线电是低功耗蓝牙(BLE)</a:t>
            </a: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无线电</a:t>
            </a:r>
            <a:endPar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5" name="TextBox 205"/>
          <p:cNvSpPr txBox="1"/>
          <p:nvPr>
            <p:custDataLst>
              <p:tags r:id="rId4"/>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Introduction</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5"/>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6"/>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7"/>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8"/>
            </p:custDataLst>
          </p:nvPr>
        </p:nvSpPr>
        <p:spPr>
          <a:xfrm>
            <a:off x="928370" y="4242435"/>
            <a:ext cx="6102350" cy="1891665"/>
          </a:xfrm>
          <a:prstGeom prst="rect">
            <a:avLst/>
          </a:prstGeom>
          <a:noFill/>
        </p:spPr>
        <p:txBody>
          <a:bodyPr wrap="square" rtlCol="0">
            <a:spAutoFit/>
          </a:bodyPr>
          <a:p>
            <a:pPr>
              <a:lnSpc>
                <a:spcPct val="150000"/>
              </a:lnSpc>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低功耗蓝牙无线电</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(BLE)</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存在的限制</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en-US" altLang="zh-CN" dirty="0"/>
              <a:t>BLE</a:t>
            </a:r>
            <a:r>
              <a:rPr lang="zh-CN" altLang="en-US" dirty="0"/>
              <a:t>的参数会影响云卸载方法的性能，</a:t>
            </a:r>
            <a:r>
              <a:rPr dirty="0"/>
              <a:t>这些</a:t>
            </a:r>
            <a:r>
              <a:rPr lang="zh-CN" dirty="0"/>
              <a:t>参数</a:t>
            </a:r>
            <a:r>
              <a:rPr dirty="0"/>
              <a:t>限制了将数据卸载到云的速度</a:t>
            </a:r>
            <a:r>
              <a:rPr lang="zh-CN" dirty="0"/>
              <a:t>；</a:t>
            </a:r>
            <a:r>
              <a:rPr dirty="0"/>
              <a:t>当需要可靠传输时，BLE数据传输每两个睡眠-</a:t>
            </a:r>
            <a:r>
              <a:rPr lang="zh-CN" dirty="0"/>
              <a:t>苏醒</a:t>
            </a:r>
            <a:r>
              <a:rPr dirty="0"/>
              <a:t>周期才进行一次</a:t>
            </a:r>
            <a:endParaRPr dirty="0"/>
          </a:p>
        </p:txBody>
      </p:sp>
      <p:pic>
        <p:nvPicPr>
          <p:cNvPr id="13" name="图片 12" descr="QQ截图20240505171034"/>
          <p:cNvPicPr>
            <a:picLocks noChangeAspect="1"/>
          </p:cNvPicPr>
          <p:nvPr/>
        </p:nvPicPr>
        <p:blipFill>
          <a:blip r:embed="rId9"/>
          <a:stretch>
            <a:fillRect/>
          </a:stretch>
        </p:blipFill>
        <p:spPr>
          <a:xfrm>
            <a:off x="7030720" y="4415155"/>
            <a:ext cx="4355465" cy="17189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928370" y="1004570"/>
            <a:ext cx="10459085" cy="1476375"/>
          </a:xfrm>
          <a:prstGeom prst="rect">
            <a:avLst/>
          </a:prstGeom>
          <a:noFill/>
        </p:spPr>
        <p:txBody>
          <a:bodyPr wrap="square" rtlCol="0">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C</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loud-offload</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P</a:t>
            </a:r>
            <a:r>
              <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ipeline called FLEET</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dirty="0"/>
              <a:t>FLEET 的基本思想是在无线电处于休眠状态时进行本地计算，而在无线电传输数据的时间窗口内利用云卸载数据。在无线电可以传输数据的时间窗口内，利用云卸载数据进行计算。</a:t>
            </a:r>
            <a:endParaRPr dirty="0"/>
          </a:p>
        </p:txBody>
      </p:sp>
      <p:sp>
        <p:nvSpPr>
          <p:cNvPr id="7" name="TextBox 205"/>
          <p:cNvSpPr txBox="1"/>
          <p:nvPr>
            <p:custDataLst>
              <p:tags r:id="rId3"/>
            </p:custDataLst>
          </p:nvPr>
        </p:nvSpPr>
        <p:spPr>
          <a:xfrm>
            <a:off x="890905" y="2538730"/>
            <a:ext cx="10459085" cy="1891665"/>
          </a:xfrm>
          <a:prstGeom prst="rect">
            <a:avLst/>
          </a:prstGeom>
          <a:noFill/>
        </p:spPr>
        <p:txBody>
          <a:bodyPr wrap="square" rtlCol="0">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arly </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xit</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M</a:t>
            </a:r>
            <a:r>
              <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odel to mask the latency of using the radio</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通过</a:t>
            </a:r>
            <a:r>
              <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rPr>
              <a:t>使用早期退出模型来掩盖使用无线电的延迟，从而将模型执行和通信交织在一起。在早期退出模型中，DNN模型被增强为在某些层具有云可卸载的早期退出模块，这样模型只执行直到它对结果有足够的信心，并且无需运行其余层即可退出。</a:t>
            </a:r>
            <a:endParaRPr lang="zh-CN" noProof="0" dirty="0">
              <a:ln>
                <a:noFill/>
              </a:ln>
              <a:solidFill>
                <a:prstClr val="black">
                  <a:lumMod val="85000"/>
                  <a:lumOff val="15000"/>
                </a:prstClr>
              </a:solidFill>
              <a:effectLst/>
              <a:uLnTx/>
              <a:uFillTx/>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5" name="TextBox 205"/>
          <p:cNvSpPr txBox="1"/>
          <p:nvPr>
            <p:custDataLst>
              <p:tags r:id="rId4"/>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Contribution</a:t>
            </a:r>
            <a:endPar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5"/>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6"/>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7"/>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8"/>
            </p:custDataLst>
          </p:nvPr>
        </p:nvSpPr>
        <p:spPr>
          <a:xfrm>
            <a:off x="929005" y="4430395"/>
            <a:ext cx="10302875" cy="1891665"/>
          </a:xfrm>
          <a:prstGeom prst="rect">
            <a:avLst/>
          </a:prstGeom>
          <a:noFill/>
        </p:spPr>
        <p:txBody>
          <a:bodyPr wrap="square" rtlCol="0">
            <a:spAutoFit/>
          </a:bodyPr>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valuate FLEET extensively </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dirty="0"/>
              <a:t>我们在一系列BLE参数设置、三个数据集和多个物联网处理器中广泛评估了FLEET，并表明:FLEET对数据包丢失具有很强的鲁棒性，并且可以无缝地运行，而不需要了解底层的占空比参数，同时提供大量的延迟加速。</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5819140" y="1079500"/>
            <a:ext cx="5568315" cy="1818640"/>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Encoder</a:t>
            </a:r>
            <a:endPar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编码器的目标是对每一层的特征进行紧凑的编码，以便在有限的通信机会下进行传输</a:t>
            </a:r>
            <a:endParaRPr lang="zh-CN" dirty="0"/>
          </a:p>
          <a:p>
            <a:pPr marL="342900" indent="-342900">
              <a:lnSpc>
                <a:spcPct val="150000"/>
              </a:lnSpc>
              <a:buFont typeface="Arial" panose="020B0604020202020204" pitchFamily="34" charset="0"/>
              <a:buChar char="•"/>
              <a:defRPr/>
            </a:pPr>
            <a:r>
              <a:rPr lang="zh-CN" dirty="0"/>
              <a:t>物联网设备上的层顺序执行。在每一层之间，插入一个编码器层，该编码器层通过</a:t>
            </a:r>
            <a:r>
              <a:rPr lang="zh-CN" b="1" dirty="0"/>
              <a:t>动态池</a:t>
            </a:r>
            <a:r>
              <a:rPr lang="zh-CN" dirty="0"/>
              <a:t>对当前层的特征进行编码，并在下一层执行期间</a:t>
            </a:r>
            <a:r>
              <a:rPr lang="zh-CN" dirty="0"/>
              <a:t>的唤醒期逐步传输特征</a:t>
            </a:r>
            <a:endParaRPr lang="zh-CN" dirty="0"/>
          </a:p>
          <a:p>
            <a:pPr marL="342900" indent="-342900">
              <a:lnSpc>
                <a:spcPct val="150000"/>
              </a:lnSpc>
              <a:buFont typeface="Arial" panose="020B0604020202020204" pitchFamily="34" charset="0"/>
              <a:buChar char="•"/>
              <a:defRPr/>
            </a:pPr>
            <a:r>
              <a:rPr lang="zh-CN" dirty="0"/>
              <a:t>由于编码器只执行轻量级池操作，因此其运行时开销可以忽略不计。</a:t>
            </a:r>
            <a:endParaRPr lang="zh-CN" dirty="0"/>
          </a:p>
          <a:p>
            <a:pPr indent="0">
              <a:lnSpc>
                <a:spcPct val="150000"/>
              </a:lnSpc>
              <a:buFont typeface="Arial" panose="020B0604020202020204" pitchFamily="34" charset="0"/>
              <a:buNone/>
              <a:defRPr/>
            </a:pPr>
            <a:endParaRPr lang="zh-CN" dirty="0"/>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6"/>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FLEET Model</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4" name="图片 3" descr="QQ截图20240505171703"/>
          <p:cNvPicPr>
            <a:picLocks noChangeAspect="1"/>
          </p:cNvPicPr>
          <p:nvPr/>
        </p:nvPicPr>
        <p:blipFill>
          <a:blip r:embed="rId7"/>
          <a:stretch>
            <a:fillRect/>
          </a:stretch>
        </p:blipFill>
        <p:spPr>
          <a:xfrm>
            <a:off x="660400" y="1240790"/>
            <a:ext cx="4832350" cy="4867275"/>
          </a:xfrm>
          <a:prstGeom prst="rect">
            <a:avLst/>
          </a:prstGeom>
        </p:spPr>
      </p:pic>
      <p:pic>
        <p:nvPicPr>
          <p:cNvPr id="6" name="图片 5" descr="图片"/>
          <p:cNvPicPr>
            <a:picLocks noChangeAspect="1"/>
          </p:cNvPicPr>
          <p:nvPr/>
        </p:nvPicPr>
        <p:blipFill>
          <a:blip r:embed="rId8"/>
          <a:srcRect t="70497"/>
          <a:stretch>
            <a:fillRect/>
          </a:stretch>
        </p:blipFill>
        <p:spPr>
          <a:xfrm>
            <a:off x="5819140" y="5281295"/>
            <a:ext cx="6027420" cy="8267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5819140" y="1118870"/>
            <a:ext cx="5568315" cy="1818640"/>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Fusion </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Module</a:t>
            </a:r>
            <a:endPar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该模块将云端接收到的特征进行融合，并生成融合特征到</a:t>
            </a:r>
            <a:r>
              <a:rPr lang="zh-CN" b="1" dirty="0"/>
              <a:t>提前退出组件</a:t>
            </a:r>
            <a:r>
              <a:rPr lang="en-US" altLang="zh-CN" b="1" dirty="0"/>
              <a:t>(early exit)</a:t>
            </a:r>
            <a:r>
              <a:rPr lang="zh-CN" dirty="0"/>
              <a:t>中进行预测。一个融合模块聚集并融合来自不同层的不同大小的特征。云</a:t>
            </a:r>
            <a:r>
              <a:rPr lang="zh-CN" dirty="0"/>
              <a:t>端可以利用到目前为止传输的所有数据，从而提高任务的准确性</a:t>
            </a:r>
            <a:endParaRPr lang="zh-CN" dirty="0"/>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6"/>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FLEET Model</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4" name="图片 3" descr="QQ截图20240505171703"/>
          <p:cNvPicPr>
            <a:picLocks noChangeAspect="1"/>
          </p:cNvPicPr>
          <p:nvPr/>
        </p:nvPicPr>
        <p:blipFill>
          <a:blip r:embed="rId7"/>
          <a:stretch>
            <a:fillRect/>
          </a:stretch>
        </p:blipFill>
        <p:spPr>
          <a:xfrm>
            <a:off x="660400" y="1240790"/>
            <a:ext cx="4832350" cy="4867275"/>
          </a:xfrm>
          <a:prstGeom prst="rect">
            <a:avLst/>
          </a:prstGeom>
        </p:spPr>
      </p:pic>
      <p:pic>
        <p:nvPicPr>
          <p:cNvPr id="7" name="图片 6" descr="图片"/>
          <p:cNvPicPr>
            <a:picLocks noChangeAspect="1"/>
          </p:cNvPicPr>
          <p:nvPr/>
        </p:nvPicPr>
        <p:blipFill>
          <a:blip r:embed="rId8"/>
          <a:srcRect l="26781" t="-661" r="255" b="42081"/>
          <a:stretch>
            <a:fillRect/>
          </a:stretch>
        </p:blipFill>
        <p:spPr>
          <a:xfrm>
            <a:off x="5941695" y="3970655"/>
            <a:ext cx="5370195" cy="20053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TextBox 205"/>
          <p:cNvSpPr txBox="1"/>
          <p:nvPr>
            <p:custDataLst>
              <p:tags r:id="rId2"/>
            </p:custDataLst>
          </p:nvPr>
        </p:nvSpPr>
        <p:spPr>
          <a:xfrm>
            <a:off x="5819140" y="1203325"/>
            <a:ext cx="5568315" cy="1818640"/>
          </a:xfrm>
          <a:prstGeom prst="rect">
            <a:avLst/>
          </a:prstGeom>
          <a:noFill/>
        </p:spPr>
        <p:txBody>
          <a:bodyPr wrap="square" rtlCol="0">
            <a:no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Cloud early-exit</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最后，云提前退出组件生成预测结果。FLEET使用预测结果来确定是否停止在物联网设备上的执行，如果不需要进一步执行，则将结果返回给</a:t>
            </a:r>
            <a:r>
              <a:rPr lang="en-US" altLang="zh-CN" dirty="0"/>
              <a:t>IoT</a:t>
            </a:r>
            <a:endParaRPr lang="en-US" altLang="zh-CN" dirty="0"/>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TextBox 205"/>
          <p:cNvSpPr txBox="1"/>
          <p:nvPr>
            <p:custDataLst>
              <p:tags r:id="rId6"/>
            </p:custDataLst>
          </p:nvPr>
        </p:nvSpPr>
        <p:spPr>
          <a:xfrm>
            <a:off x="929005" y="94615"/>
            <a:ext cx="523113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30629A"/>
                </a:solidFill>
                <a:latin typeface="微软雅黑" panose="020B0503020204020204" pitchFamily="34" charset="-122"/>
                <a:ea typeface="微软雅黑" panose="020B0503020204020204" pitchFamily="34" charset="-122"/>
                <a:cs typeface="+mn-cs"/>
              </a:rPr>
              <a:t>FLEET Model</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4" name="图片 3" descr="QQ截图20240505171703"/>
          <p:cNvPicPr>
            <a:picLocks noChangeAspect="1"/>
          </p:cNvPicPr>
          <p:nvPr/>
        </p:nvPicPr>
        <p:blipFill>
          <a:blip r:embed="rId7"/>
          <a:stretch>
            <a:fillRect/>
          </a:stretch>
        </p:blipFill>
        <p:spPr>
          <a:xfrm>
            <a:off x="660400" y="1240790"/>
            <a:ext cx="4832350" cy="4867275"/>
          </a:xfrm>
          <a:prstGeom prst="rect">
            <a:avLst/>
          </a:prstGeom>
        </p:spPr>
      </p:pic>
      <p:pic>
        <p:nvPicPr>
          <p:cNvPr id="5" name="图片 4" descr="图片"/>
          <p:cNvPicPr>
            <a:picLocks noChangeAspect="1"/>
          </p:cNvPicPr>
          <p:nvPr/>
        </p:nvPicPr>
        <p:blipFill>
          <a:blip r:embed="rId8"/>
          <a:stretch>
            <a:fillRect/>
          </a:stretch>
        </p:blipFill>
        <p:spPr>
          <a:xfrm>
            <a:off x="5805805" y="3433445"/>
            <a:ext cx="5604510" cy="26060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Encoder</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6"/>
            </p:custDataLst>
          </p:nvPr>
        </p:nvSpPr>
        <p:spPr>
          <a:xfrm>
            <a:off x="661035" y="1120140"/>
            <a:ext cx="10726420" cy="1901825"/>
          </a:xfrm>
          <a:prstGeom prst="rect">
            <a:avLst/>
          </a:prstGeom>
          <a:noFill/>
        </p:spPr>
        <p:txBody>
          <a:bodyPr wrap="square" rtlCol="0">
            <a:noAutofit/>
          </a:bodyPr>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Feature Size Reduction(</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缩小</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en-US" altLang="zh-CN" dirty="0"/>
              <a:t>编码器需要减小特征尺寸以将其压缩到</a:t>
            </a:r>
            <a:r>
              <a:rPr lang="zh-CN" altLang="en-US" dirty="0"/>
              <a:t>传输间隙内可传输的数据</a:t>
            </a:r>
            <a:r>
              <a:rPr lang="zh-CN" altLang="en-US" dirty="0"/>
              <a:t>大小</a:t>
            </a:r>
            <a:endParaRPr lang="zh-CN" altLang="en-US" dirty="0"/>
          </a:p>
          <a:p>
            <a:pPr marL="342900" indent="-342900">
              <a:lnSpc>
                <a:spcPct val="150000"/>
              </a:lnSpc>
              <a:buFont typeface="Arial" panose="020B0604020202020204" pitchFamily="34" charset="0"/>
              <a:buChar char="•"/>
              <a:defRPr/>
            </a:pPr>
            <a:r>
              <a:rPr lang="zh-CN" altLang="en-US" dirty="0"/>
              <a:t>假设编码器的设计具有应该传输的最大尺寸的先验概念，该最大尺寸是由每层的执行时间和周期性无线电的</a:t>
            </a:r>
            <a:r>
              <a:rPr lang="zh-CN" altLang="en-US" dirty="0"/>
              <a:t>传输参数共同决定</a:t>
            </a:r>
            <a:r>
              <a:rPr lang="zh-CN" altLang="en-US" dirty="0"/>
              <a:t>的</a:t>
            </a:r>
            <a:endParaRPr lang="zh-CN" altLang="en-US" dirty="0"/>
          </a:p>
        </p:txBody>
      </p:sp>
      <p:pic>
        <p:nvPicPr>
          <p:cNvPr id="14" name="图片 13" descr="QQ截图20240505180810"/>
          <p:cNvPicPr>
            <a:picLocks noChangeAspect="1"/>
          </p:cNvPicPr>
          <p:nvPr/>
        </p:nvPicPr>
        <p:blipFill>
          <a:blip r:embed="rId7"/>
          <a:srcRect t="30852"/>
          <a:stretch>
            <a:fillRect/>
          </a:stretch>
        </p:blipFill>
        <p:spPr>
          <a:xfrm>
            <a:off x="4686300" y="2893695"/>
            <a:ext cx="2444115" cy="530860"/>
          </a:xfrm>
          <a:prstGeom prst="rect">
            <a:avLst/>
          </a:prstGeom>
        </p:spPr>
      </p:pic>
      <p:sp>
        <p:nvSpPr>
          <p:cNvPr id="15" name="TextBox 205"/>
          <p:cNvSpPr txBox="1"/>
          <p:nvPr>
            <p:custDataLst>
              <p:tags r:id="rId8"/>
            </p:custDataLst>
          </p:nvPr>
        </p:nvSpPr>
        <p:spPr>
          <a:xfrm>
            <a:off x="661035" y="3497580"/>
            <a:ext cx="10726420" cy="1901825"/>
          </a:xfrm>
          <a:prstGeom prst="rect">
            <a:avLst/>
          </a:prstGeom>
          <a:noFill/>
        </p:spPr>
        <p:txBody>
          <a:bodyPr wrap="square" rtlCol="0">
            <a:noAutofit/>
          </a:bodyPr>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Progressive Transmission(</a:t>
            </a: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重用</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考虑到</a:t>
            </a:r>
            <a:r>
              <a:rPr dirty="0"/>
              <a:t>不同的</a:t>
            </a:r>
            <a:r>
              <a:rPr lang="zh-CN" dirty="0"/>
              <a:t>传输</a:t>
            </a:r>
            <a:r>
              <a:rPr dirty="0"/>
              <a:t>参数可能导致传输的数据量不同</a:t>
            </a:r>
            <a:r>
              <a:rPr lang="zh-CN" dirty="0"/>
              <a:t>，以及</a:t>
            </a:r>
            <a:r>
              <a:rPr dirty="0"/>
              <a:t>在BLE无线电传输过程中可能发生丢包</a:t>
            </a:r>
            <a:endParaRPr dirty="0"/>
          </a:p>
          <a:p>
            <a:pPr marL="342900" indent="-342900">
              <a:lnSpc>
                <a:spcPct val="150000"/>
              </a:lnSpc>
              <a:buFont typeface="Arial" panose="020B0604020202020204" pitchFamily="34" charset="0"/>
              <a:buChar char="•"/>
              <a:defRPr/>
            </a:pPr>
            <a:r>
              <a:rPr dirty="0"/>
              <a:t>对最小尺寸的特征进行编码和传输，并逐渐增加特征尺寸，直到达到下一层的执行</a:t>
            </a:r>
            <a:r>
              <a:rPr lang="zh-CN" dirty="0"/>
              <a:t>最大时间</a:t>
            </a:r>
            <a:r>
              <a:rPr dirty="0"/>
              <a:t>或最大特征尺寸</a:t>
            </a:r>
            <a:endParaRPr dirty="0"/>
          </a:p>
        </p:txBody>
      </p:sp>
      <p:pic>
        <p:nvPicPr>
          <p:cNvPr id="16" name="图片 15" descr="QQ截图20240505181212"/>
          <p:cNvPicPr>
            <a:picLocks noChangeAspect="1"/>
          </p:cNvPicPr>
          <p:nvPr/>
        </p:nvPicPr>
        <p:blipFill>
          <a:blip r:embed="rId9"/>
          <a:stretch>
            <a:fillRect/>
          </a:stretch>
        </p:blipFill>
        <p:spPr>
          <a:xfrm>
            <a:off x="3902710" y="5005070"/>
            <a:ext cx="4243705" cy="1409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Encoder</a:t>
            </a:r>
            <a:endParaRPr kumimoji="0" lang="zh-CN" altLang="en-US"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6"/>
            </p:custDataLst>
          </p:nvPr>
        </p:nvSpPr>
        <p:spPr>
          <a:xfrm>
            <a:off x="661035" y="970280"/>
            <a:ext cx="10726420" cy="1901825"/>
          </a:xfrm>
          <a:prstGeom prst="rect">
            <a:avLst/>
          </a:prstGeom>
          <a:noFill/>
        </p:spPr>
        <p:txBody>
          <a:bodyPr wrap="square" rtlCol="0">
            <a:noAutofit/>
          </a:bodyPr>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Dynamic Pooling</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dirty="0"/>
              <a:t>为</a:t>
            </a:r>
            <a:r>
              <a:rPr dirty="0"/>
              <a:t>适应短传输窗口</a:t>
            </a:r>
            <a:r>
              <a:rPr lang="zh-CN" dirty="0"/>
              <a:t>的特性</a:t>
            </a:r>
            <a:r>
              <a:rPr dirty="0"/>
              <a:t>，</a:t>
            </a:r>
            <a:r>
              <a:rPr lang="zh-CN" dirty="0"/>
              <a:t>并</a:t>
            </a:r>
            <a:r>
              <a:rPr dirty="0"/>
              <a:t>不会产生额外的开销</a:t>
            </a:r>
            <a:r>
              <a:rPr lang="zh-CN" dirty="0"/>
              <a:t>，提出了</a:t>
            </a:r>
            <a:r>
              <a:rPr lang="zh-CN" b="1" dirty="0"/>
              <a:t>动态池</a:t>
            </a:r>
            <a:endParaRPr lang="zh-CN" dirty="0"/>
          </a:p>
          <a:p>
            <a:pPr marL="342900" indent="-342900">
              <a:lnSpc>
                <a:spcPct val="150000"/>
              </a:lnSpc>
              <a:buFont typeface="Arial" panose="020B0604020202020204" pitchFamily="34" charset="0"/>
              <a:buChar char="•"/>
              <a:defRPr/>
            </a:pPr>
            <a:r>
              <a:rPr dirty="0"/>
              <a:t>动态池化通过对池化操作的特殊设计，实现了在渐进式传输过程中特性的重用</a:t>
            </a:r>
            <a:endParaRPr dirty="0"/>
          </a:p>
          <a:p>
            <a:pPr marL="342900" indent="-342900">
              <a:lnSpc>
                <a:spcPct val="150000"/>
              </a:lnSpc>
              <a:buFont typeface="Arial" panose="020B0604020202020204" pitchFamily="34" charset="0"/>
              <a:buChar char="•"/>
              <a:defRPr/>
            </a:pPr>
            <a:r>
              <a:rPr dirty="0"/>
              <a:t>较小的特征成为较大特征的一部分</a:t>
            </a:r>
            <a:r>
              <a:rPr lang="zh-CN" dirty="0"/>
              <a:t>，</a:t>
            </a:r>
            <a:r>
              <a:rPr dirty="0"/>
              <a:t>在传输较大的特征时，不需要从头开始传输，只需要传输与较小特征的差异部分</a:t>
            </a:r>
            <a:endParaRPr dirty="0"/>
          </a:p>
        </p:txBody>
      </p:sp>
      <p:pic>
        <p:nvPicPr>
          <p:cNvPr id="2" name="图片 1" descr="QQ截图20240505201718"/>
          <p:cNvPicPr>
            <a:picLocks noChangeAspect="1"/>
          </p:cNvPicPr>
          <p:nvPr/>
        </p:nvPicPr>
        <p:blipFill>
          <a:blip r:embed="rId7"/>
          <a:stretch>
            <a:fillRect/>
          </a:stretch>
        </p:blipFill>
        <p:spPr>
          <a:xfrm>
            <a:off x="2970530" y="3607435"/>
            <a:ext cx="1688465" cy="821055"/>
          </a:xfrm>
          <a:prstGeom prst="rect">
            <a:avLst/>
          </a:prstGeom>
        </p:spPr>
      </p:pic>
      <p:pic>
        <p:nvPicPr>
          <p:cNvPr id="3" name="图片 2" descr="QQ截图20240505202401"/>
          <p:cNvPicPr>
            <a:picLocks noChangeAspect="1"/>
          </p:cNvPicPr>
          <p:nvPr/>
        </p:nvPicPr>
        <p:blipFill>
          <a:blip r:embed="rId8"/>
          <a:stretch>
            <a:fillRect/>
          </a:stretch>
        </p:blipFill>
        <p:spPr>
          <a:xfrm>
            <a:off x="5900420" y="3110230"/>
            <a:ext cx="5618480" cy="2922905"/>
          </a:xfrm>
          <a:prstGeom prst="rect">
            <a:avLst/>
          </a:prstGeom>
        </p:spPr>
      </p:pic>
      <p:pic>
        <p:nvPicPr>
          <p:cNvPr id="13" name="图片 12" descr="QQ截图20240505204153"/>
          <p:cNvPicPr>
            <a:picLocks noChangeAspect="1"/>
          </p:cNvPicPr>
          <p:nvPr/>
        </p:nvPicPr>
        <p:blipFill>
          <a:blip r:embed="rId9"/>
          <a:stretch>
            <a:fillRect/>
          </a:stretch>
        </p:blipFill>
        <p:spPr>
          <a:xfrm>
            <a:off x="1081405" y="4968875"/>
            <a:ext cx="4314190" cy="1386840"/>
          </a:xfrm>
          <a:prstGeom prst="rect">
            <a:avLst/>
          </a:prstGeom>
        </p:spPr>
      </p:pic>
      <p:pic>
        <p:nvPicPr>
          <p:cNvPr id="17" name="图片 16" descr="QQ截图20240505204202"/>
          <p:cNvPicPr>
            <a:picLocks noChangeAspect="1"/>
          </p:cNvPicPr>
          <p:nvPr/>
        </p:nvPicPr>
        <p:blipFill>
          <a:blip r:embed="rId10"/>
          <a:stretch>
            <a:fillRect/>
          </a:stretch>
        </p:blipFill>
        <p:spPr>
          <a:xfrm>
            <a:off x="1176655" y="4521835"/>
            <a:ext cx="3594735" cy="351790"/>
          </a:xfrm>
          <a:prstGeom prst="rect">
            <a:avLst/>
          </a:prstGeom>
        </p:spPr>
      </p:pic>
      <p:sp>
        <p:nvSpPr>
          <p:cNvPr id="18" name="TextBox 205"/>
          <p:cNvSpPr txBox="1"/>
          <p:nvPr>
            <p:custDataLst>
              <p:tags r:id="rId11"/>
            </p:custDataLst>
          </p:nvPr>
        </p:nvSpPr>
        <p:spPr>
          <a:xfrm>
            <a:off x="1069975" y="3675380"/>
            <a:ext cx="1900555" cy="640080"/>
          </a:xfrm>
          <a:prstGeom prst="rect">
            <a:avLst/>
          </a:prstGeom>
          <a:noFill/>
        </p:spPr>
        <p:txBody>
          <a:bodyPr wrap="square" rtlCol="0">
            <a:noAutofit/>
          </a:bodyPr>
          <a:p>
            <a:pPr>
              <a:lnSpc>
                <a:spcPct val="150000"/>
              </a:lnSpc>
              <a:defRPr/>
            </a:pPr>
            <a:r>
              <a:rPr kumimoji="0" lang="zh-CN" altLang="en-US" sz="20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具体卷积过程：</a:t>
            </a:r>
            <a:endParaRPr kumimoji="0" lang="zh-CN" altLang="en-US" sz="20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p:txBody>
      </p:sp>
      <p:sp>
        <p:nvSpPr>
          <p:cNvPr id="16" name="矩形 15"/>
          <p:cNvSpPr/>
          <p:nvPr>
            <p:custDataLst>
              <p:tags r:id="rId12"/>
            </p:custDataLst>
          </p:nvPr>
        </p:nvSpPr>
        <p:spPr>
          <a:xfrm>
            <a:off x="975360" y="3497580"/>
            <a:ext cx="4556125" cy="2919730"/>
          </a:xfrm>
          <a:prstGeom prst="rect">
            <a:avLst/>
          </a:prstGeom>
          <a:noFill/>
          <a:ln w="38100" cmpd="sng">
            <a:solidFill>
              <a:srgbClr val="1C6299"/>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80105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205"/>
          <p:cNvSpPr txBox="1"/>
          <p:nvPr>
            <p:custDataLst>
              <p:tags r:id="rId2"/>
            </p:custDataLst>
          </p:nvPr>
        </p:nvSpPr>
        <p:spPr>
          <a:xfrm>
            <a:off x="929005" y="94615"/>
            <a:ext cx="8214360" cy="684530"/>
          </a:xfrm>
          <a:prstGeom prst="rect">
            <a:avLst/>
          </a:prstGeom>
          <a:noFill/>
        </p:spPr>
        <p:txBody>
          <a:bodyPr wrap="square" rtlCol="0">
            <a:noAutofit/>
          </a:bodyPr>
          <a:lstStyle/>
          <a:p>
            <a:pPr>
              <a:lnSpc>
                <a:spcPct val="150000"/>
              </a:lnSpc>
              <a:defRPr/>
            </a:pPr>
            <a:r>
              <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Fusion Module</a:t>
            </a: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indent="0">
              <a:lnSpc>
                <a:spcPct val="150000"/>
              </a:lnSpc>
              <a:buFont typeface="Arial" panose="020B0604020202020204" pitchFamily="34" charset="0"/>
              <a:buNone/>
              <a:defRPr/>
            </a:pPr>
            <a:endParaRPr kumimoji="0" lang="en-US" altLang="zh-CN" sz="28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grpSp>
        <p:nvGrpSpPr>
          <p:cNvPr id="9" name="组合 8"/>
          <p:cNvGrpSpPr/>
          <p:nvPr/>
        </p:nvGrpSpPr>
        <p:grpSpPr>
          <a:xfrm>
            <a:off x="203760" y="233388"/>
            <a:ext cx="725344" cy="619478"/>
            <a:chOff x="178632" y="159728"/>
            <a:chExt cx="725344" cy="619478"/>
          </a:xfrm>
        </p:grpSpPr>
        <p:sp>
          <p:nvSpPr>
            <p:cNvPr id="10" name="椭圆 9"/>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4"/>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custDataLst>
                <p:tags r:id="rId5"/>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TextBox 205"/>
          <p:cNvSpPr txBox="1"/>
          <p:nvPr>
            <p:custDataLst>
              <p:tags r:id="rId6"/>
            </p:custDataLst>
          </p:nvPr>
        </p:nvSpPr>
        <p:spPr>
          <a:xfrm>
            <a:off x="660400" y="1283335"/>
            <a:ext cx="10726420" cy="1367155"/>
          </a:xfrm>
          <a:prstGeom prst="rect">
            <a:avLst/>
          </a:prstGeom>
          <a:noFill/>
        </p:spPr>
        <p:txBody>
          <a:bodyPr wrap="square" rtlCol="0">
            <a:noAutofit/>
          </a:bodyPr>
          <a:p>
            <a:pPr marL="342900" indent="-342900">
              <a:lnSpc>
                <a:spcPct val="150000"/>
              </a:lnSpc>
              <a:buFont typeface="Arial" panose="020B0604020202020204" pitchFamily="34" charset="0"/>
              <a:buChar char="•"/>
              <a:defRPr/>
            </a:pPr>
            <a:r>
              <a:rPr lang="zh-CN" dirty="0"/>
              <a:t>由于</a:t>
            </a:r>
            <a:r>
              <a:rPr lang="en-US" altLang="zh-CN" dirty="0"/>
              <a:t>Encoder</a:t>
            </a:r>
            <a:r>
              <a:rPr lang="zh-CN" altLang="en-US" dirty="0"/>
              <a:t>阶段输出的特征矩阵的大小是不同的，在特征融合模块，</a:t>
            </a:r>
            <a:r>
              <a:rPr dirty="0"/>
              <a:t>首先使用</a:t>
            </a:r>
            <a:r>
              <a:rPr b="1" dirty="0"/>
              <a:t>上采样</a:t>
            </a:r>
            <a:r>
              <a:rPr dirty="0"/>
              <a:t>来统一不同特征的空间大小，然后使用串联操作将这些特征张量合并为一个特征张量</a:t>
            </a:r>
            <a:r>
              <a:rPr lang="zh-CN" dirty="0"/>
              <a:t>，最后应用卷积操作，以便输出通道与云上各层的输入通道相同</a:t>
            </a:r>
            <a:endParaRPr lang="zh-CN" dirty="0"/>
          </a:p>
        </p:txBody>
      </p:sp>
      <p:pic>
        <p:nvPicPr>
          <p:cNvPr id="2" name="图片 1" descr="QQ截图20240505205107"/>
          <p:cNvPicPr>
            <a:picLocks noChangeAspect="1"/>
          </p:cNvPicPr>
          <p:nvPr/>
        </p:nvPicPr>
        <p:blipFill>
          <a:blip r:embed="rId7"/>
          <a:srcRect l="6272"/>
          <a:stretch>
            <a:fillRect/>
          </a:stretch>
        </p:blipFill>
        <p:spPr>
          <a:xfrm>
            <a:off x="730250" y="3021965"/>
            <a:ext cx="4004310" cy="3377565"/>
          </a:xfrm>
          <a:prstGeom prst="rect">
            <a:avLst/>
          </a:prstGeom>
        </p:spPr>
      </p:pic>
      <p:pic>
        <p:nvPicPr>
          <p:cNvPr id="100" name="图片 99"/>
          <p:cNvPicPr/>
          <p:nvPr/>
        </p:nvPicPr>
        <p:blipFill>
          <a:blip r:embed="rId8"/>
          <a:stretch>
            <a:fillRect/>
          </a:stretch>
        </p:blipFill>
        <p:spPr>
          <a:xfrm>
            <a:off x="5568950" y="3021330"/>
            <a:ext cx="5556885" cy="3191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PP_MARK_KEY" val="4310bb3d-905a-44b2-9cc3-3c4757cfeb61"/>
  <p:tag name="COMMONDATA" val="eyJoZGlkIjoiMDc0YzAzZmMzZWE2NGI1MWZhNzM0NjU0ODg0MDQxODMifQ=="/>
  <p:tag name="commondata" val="eyJoZGlkIjoiOTEyOTc2ZTkyZjA1ZDIxNjU0OWQ0Nzg5NTMxNzNiMDM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2554</Words>
  <Application>WPS 演示</Application>
  <PresentationFormat>宽屏</PresentationFormat>
  <Paragraphs>157</Paragraphs>
  <Slides>12</Slides>
  <Notes>11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Calibri</vt:lpstr>
      <vt:lpstr>等线</vt:lpstr>
      <vt:lpstr>微软雅黑</vt:lpstr>
      <vt:lpstr>Arial</vt:lpstr>
      <vt:lpstr>Times New Roman</vt:lpstr>
      <vt:lpstr>Arial Unicode MS</vt:lpstr>
      <vt:lpstr>Calibri Light</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zsq</cp:lastModifiedBy>
  <cp:revision>1335</cp:revision>
  <dcterms:created xsi:type="dcterms:W3CDTF">2019-03-09T08:01:00Z</dcterms:created>
  <dcterms:modified xsi:type="dcterms:W3CDTF">2024-05-07T04:45:59Z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CA9AAF9D302B4E70AE7F6FF0B430AE29_13</vt:lpwstr>
  </property>
</Properties>
</file>