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 id="2147483660" r:id="rId3"/>
  </p:sldMasterIdLst>
  <p:notesMasterIdLst>
    <p:notesMasterId r:id="rId5"/>
  </p:notesMasterIdLst>
  <p:sldIdLst>
    <p:sldId id="3543" r:id="rId4"/>
    <p:sldId id="3595" r:id="rId6"/>
    <p:sldId id="3630" r:id="rId7"/>
    <p:sldId id="3660" r:id="rId8"/>
    <p:sldId id="3671" r:id="rId9"/>
    <p:sldId id="3672" r:id="rId10"/>
    <p:sldId id="3662" r:id="rId11"/>
    <p:sldId id="3687" r:id="rId12"/>
    <p:sldId id="3661" r:id="rId13"/>
    <p:sldId id="3686" r:id="rId14"/>
    <p:sldId id="3688" r:id="rId15"/>
    <p:sldId id="423"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 initials="l" lastIdx="1" clrIdx="0"/>
  <p:cmAuthor id="2" name="nicoleyin" initials="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71663" autoAdjust="0"/>
  </p:normalViewPr>
  <p:slideViewPr>
    <p:cSldViewPr snapToGrid="0">
      <p:cViewPr varScale="1">
        <p:scale>
          <a:sx n="79" d="100"/>
          <a:sy n="79" d="100"/>
        </p:scale>
        <p:origin x="4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10-09T21:08:56.52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t>MLLM</a:t>
            </a:r>
            <a:r>
              <a:rPr lang="zh-CN" altLang="en-US" dirty="0"/>
              <a:t>的云设备协同学习策略；</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table3:</a:t>
            </a:r>
            <a:r>
              <a:rPr lang="zh-CN" altLang="en-US" b="0" i="0" dirty="0">
                <a:effectLst/>
                <a:latin typeface="system-ui"/>
              </a:rPr>
              <a:t>用</a:t>
            </a:r>
            <a:r>
              <a:rPr lang="en-US" altLang="zh-CN" b="0" i="0" dirty="0">
                <a:effectLst/>
                <a:latin typeface="system-ui"/>
              </a:rPr>
              <a:t>VQA</a:t>
            </a:r>
            <a:r>
              <a:rPr lang="zh-CN" altLang="en-US" b="0" i="0" dirty="0">
                <a:effectLst/>
                <a:latin typeface="system-ui"/>
              </a:rPr>
              <a:t>数据集来实施的消融实验，随着各个组件的加入，不管是</a:t>
            </a:r>
            <a:r>
              <a:rPr lang="en-US" altLang="zh-CN" b="0" i="0" dirty="0">
                <a:effectLst/>
                <a:latin typeface="system-ui"/>
              </a:rPr>
              <a:t>MC</a:t>
            </a:r>
            <a:r>
              <a:rPr lang="zh-CN" altLang="en-US" b="0" i="0" dirty="0">
                <a:effectLst/>
                <a:latin typeface="system-ui"/>
              </a:rPr>
              <a:t>，还是</a:t>
            </a:r>
            <a:r>
              <a:rPr lang="en-US" altLang="zh-CN" b="0" i="0" dirty="0">
                <a:effectLst/>
                <a:latin typeface="system-ui"/>
              </a:rPr>
              <a:t>DA</a:t>
            </a:r>
            <a:r>
              <a:rPr lang="zh-CN" altLang="en-US" b="0" i="0" dirty="0">
                <a:effectLst/>
                <a:latin typeface="system-ui"/>
              </a:rPr>
              <a:t>，</a:t>
            </a:r>
            <a:r>
              <a:rPr lang="en-US" altLang="zh-CN" b="0" i="0" dirty="0">
                <a:effectLst/>
                <a:latin typeface="system-ui"/>
              </a:rPr>
              <a:t>VQA </a:t>
            </a:r>
            <a:r>
              <a:rPr lang="zh-CN" altLang="en-US" b="0" i="0" dirty="0">
                <a:effectLst/>
                <a:latin typeface="system-ui"/>
              </a:rPr>
              <a:t>准确率都在上升。</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table4:我们使用不同的令牌采样策略报告VQA评分（MC/DA）。在CD-CCA中，使用不确定性标记引导采样（UTS）策略获得了最佳性能。为了进一步验证UTS的有效性，我们探索了不同掩模比下的VQA结果，如表4所示。当掩模比设置为50%时，该模型表现最好。具体来说，MC的准确率显著提高了3.06%，DA的准确率显著提高了0.65%。</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highlight>
                  <a:srgbClr val="FFFF00"/>
                </a:highlight>
                <a:latin typeface="system-ui"/>
              </a:rPr>
              <a:t>掩码比控制了数据传输过程中被屏蔽或省略的数据量，通过选择性地屏蔽部分数据</a:t>
            </a:r>
            <a:endParaRPr lang="en-US" altLang="zh-CN" b="0" i="0" dirty="0">
              <a:effectLst/>
              <a:highlight>
                <a:srgbClr val="FFFF00"/>
              </a:highligh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highlight>
                  <a:srgbClr val="FFFF00"/>
                </a:highlight>
                <a:latin typeface="system-ui"/>
              </a:rPr>
              <a:t>table5:</a:t>
            </a:r>
            <a:r>
              <a:rPr lang="zh-CN" altLang="en-US" b="0" i="0" dirty="0">
                <a:effectLst/>
                <a:highlight>
                  <a:srgbClr val="FFFF00"/>
                </a:highlight>
                <a:latin typeface="system-ui"/>
              </a:rPr>
              <a:t>上行链路</a:t>
            </a:r>
            <a:r>
              <a:rPr lang="en-US" altLang="zh-CN" b="0" i="0" dirty="0">
                <a:effectLst/>
                <a:highlight>
                  <a:srgbClr val="FFFF00"/>
                </a:highlight>
                <a:latin typeface="system-ui"/>
              </a:rPr>
              <a:t> </a:t>
            </a:r>
            <a:r>
              <a:rPr lang="zh-CN" altLang="en-US" b="0" i="0" dirty="0">
                <a:effectLst/>
                <a:highlight>
                  <a:srgbClr val="FFFF00"/>
                </a:highlight>
                <a:latin typeface="system-ui"/>
              </a:rPr>
              <a:t>的数据大小，由</a:t>
            </a:r>
            <a:r>
              <a:rPr lang="en-US" altLang="zh-CN" b="0" i="0" dirty="0">
                <a:effectLst/>
                <a:highlight>
                  <a:srgbClr val="FFFF00"/>
                </a:highlight>
                <a:latin typeface="system-ui"/>
              </a:rPr>
              <a:t>UTS</a:t>
            </a:r>
            <a:r>
              <a:rPr lang="zh-CN" altLang="en-US" b="0" i="0" dirty="0">
                <a:effectLst/>
                <a:highlight>
                  <a:srgbClr val="FFFF00"/>
                </a:highlight>
                <a:latin typeface="system-ui"/>
              </a:rPr>
              <a:t>从</a:t>
            </a:r>
            <a:r>
              <a:rPr lang="en-US" altLang="zh-CN" b="0" i="0" dirty="0">
                <a:effectLst/>
                <a:highlight>
                  <a:srgbClr val="FFFF00"/>
                </a:highlight>
                <a:latin typeface="system-ui"/>
              </a:rPr>
              <a:t>31.10M </a:t>
            </a:r>
            <a:r>
              <a:rPr lang="zh-CN" altLang="en-US" b="0" i="0" dirty="0">
                <a:effectLst/>
                <a:highlight>
                  <a:srgbClr val="FFFF00"/>
                </a:highlight>
                <a:latin typeface="system-ui"/>
              </a:rPr>
              <a:t>降到</a:t>
            </a:r>
            <a:r>
              <a:rPr lang="en-US" altLang="zh-CN" b="0" i="0" dirty="0">
                <a:effectLst/>
                <a:highlight>
                  <a:srgbClr val="FFFF00"/>
                </a:highlight>
                <a:latin typeface="system-ui"/>
              </a:rPr>
              <a:t>65.54KB</a:t>
            </a:r>
            <a:r>
              <a:rPr lang="zh-CN" altLang="en-US" b="0" i="0" dirty="0">
                <a:effectLst/>
                <a:highlight>
                  <a:srgbClr val="FFFF00"/>
                </a:highlight>
                <a:latin typeface="system-ui"/>
              </a:rPr>
              <a:t>了，延时直接到</a:t>
            </a:r>
            <a:r>
              <a:rPr lang="en-US" altLang="zh-CN" b="0" i="0" dirty="0">
                <a:effectLst/>
                <a:highlight>
                  <a:srgbClr val="FFFF00"/>
                </a:highlight>
                <a:latin typeface="system-ui"/>
              </a:rPr>
              <a:t>0.001</a:t>
            </a:r>
            <a:r>
              <a:rPr lang="zh-CN" altLang="en-US" b="0" i="0" dirty="0">
                <a:effectLst/>
                <a:highlight>
                  <a:srgbClr val="FFFF00"/>
                </a:highlight>
                <a:latin typeface="system-ui"/>
              </a:rPr>
              <a:t>，下行链路，参数数量也</a:t>
            </a:r>
            <a:r>
              <a:rPr lang="en-US" altLang="zh-CN" b="0" i="0" dirty="0">
                <a:effectLst/>
                <a:highlight>
                  <a:srgbClr val="FFFF00"/>
                </a:highlight>
                <a:latin typeface="system-ui"/>
              </a:rPr>
              <a:t>7.78B -1.65M</a:t>
            </a:r>
            <a:r>
              <a:rPr lang="zh-CN" altLang="en-US" b="0" i="0" dirty="0">
                <a:effectLst/>
                <a:highlight>
                  <a:srgbClr val="FFFF00"/>
                </a:highlight>
                <a:latin typeface="system-ui"/>
              </a:rPr>
              <a:t>（这里写错了吧！！！）</a:t>
            </a:r>
            <a:endParaRPr lang="zh-CN" altLang="en-US" b="0" i="0" dirty="0">
              <a:effectLst/>
              <a:highlight>
                <a:srgbClr val="FFFF00"/>
              </a:highligh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1</a:t>
            </a:r>
            <a:r>
              <a:rPr lang="zh-CN" altLang="en-US" b="0" i="0" dirty="0">
                <a:effectLst/>
                <a:latin typeface="system-ui"/>
              </a:rPr>
              <a:t>、这篇文章的重点在于压缩模型</a:t>
            </a:r>
            <a:r>
              <a:rPr lang="en-US" altLang="zh-CN" b="0" i="0" dirty="0">
                <a:effectLst/>
                <a:latin typeface="system-ui"/>
              </a:rPr>
              <a:t> </a:t>
            </a:r>
            <a:r>
              <a:rPr lang="zh-CN" altLang="en-US" b="0" i="0" dirty="0">
                <a:effectLst/>
                <a:latin typeface="system-ui"/>
              </a:rPr>
              <a:t>对变化环境的模型持续的泛化能力，其他都是压缩模型的泛化能力；</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2</a:t>
            </a:r>
            <a:r>
              <a:rPr lang="zh-CN" altLang="en-US" b="0" i="0" dirty="0">
                <a:effectLst/>
                <a:latin typeface="system-ui"/>
              </a:rPr>
              <a:t>、实验很详细，但是存疑，不知道怎么搭建这个实验环境？？？然后模拟这个实时变化的数据？？？没有用到真实的实时数据？？？</a:t>
            </a: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indent="0">
              <a:buFont typeface="+mj-ea"/>
              <a:buNone/>
            </a:pPr>
            <a:r>
              <a:rPr lang="zh-CN" altLang="en-US" dirty="0">
                <a:latin typeface="宋体" panose="02010600030101010101" pitchFamily="2" charset="-122"/>
                <a:ea typeface="宋体" panose="02010600030101010101" pitchFamily="2" charset="-122"/>
                <a:sym typeface="+mn-ea"/>
              </a:rPr>
              <a:t>多模态大模型能处理多种类型数据，并在不同模态间进行关联、综合分析然后输出不同模态数据的模型，支持跨模态理解，多模态信息融合；</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它由于参数量巨大，目前将原始版本部署在云服务器上，但出于真实场景的需求，压缩版本的多模态大模型被部署在设备上。</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真实场景下的数据如左图所示，</a:t>
            </a:r>
            <a:r>
              <a:rPr lang="zh-CN" altLang="en-US" dirty="0">
                <a:latin typeface="宋体" panose="02010600030101010101" pitchFamily="2" charset="-122"/>
                <a:ea typeface="宋体" panose="02010600030101010101" pitchFamily="2" charset="-122"/>
                <a:sym typeface="+mn-ea"/>
              </a:rPr>
              <a:t>从左到右，随着时间推移，数据特征会发生变化，左边的图片呈现的是个清晰的路旷，右边是个雾蒙蒙的天气，这些时刻的数据对于部署在边侧的</a:t>
            </a:r>
            <a:r>
              <a:rPr lang="en-US" altLang="zh-CN" dirty="0">
                <a:latin typeface="宋体" panose="02010600030101010101" pitchFamily="2" charset="-122"/>
                <a:ea typeface="宋体" panose="02010600030101010101" pitchFamily="2" charset="-122"/>
                <a:sym typeface="+mn-ea"/>
              </a:rPr>
              <a:t>MLLM</a:t>
            </a:r>
            <a:r>
              <a:rPr lang="zh-CN" altLang="en-US" dirty="0">
                <a:latin typeface="宋体" panose="02010600030101010101" pitchFamily="2" charset="-122"/>
                <a:ea typeface="宋体" panose="02010600030101010101" pitchFamily="2" charset="-122"/>
                <a:sym typeface="+mn-ea"/>
              </a:rPr>
              <a:t>来说，会存在未知的图文特征。由于边、设备的资源有限，无法实时的根据这些真实的实时数据来及时微调大模型参数，从而导致边侧的</a:t>
            </a:r>
            <a:r>
              <a:rPr lang="en-US" altLang="zh-CN" dirty="0">
                <a:latin typeface="宋体" panose="02010600030101010101" pitchFamily="2" charset="-122"/>
                <a:ea typeface="宋体" panose="02010600030101010101" pitchFamily="2" charset="-122"/>
                <a:sym typeface="+mn-ea"/>
              </a:rPr>
              <a:t>MLLM</a:t>
            </a:r>
            <a:r>
              <a:rPr lang="zh-CN" altLang="en-US" dirty="0">
                <a:latin typeface="宋体" panose="02010600030101010101" pitchFamily="2" charset="-122"/>
                <a:ea typeface="宋体" panose="02010600030101010101" pitchFamily="2" charset="-122"/>
                <a:sym typeface="+mn-ea"/>
              </a:rPr>
              <a:t>表现出无法达到满足预期效果的</a:t>
            </a:r>
            <a:r>
              <a:rPr lang="zh-CN" altLang="en-US" dirty="0">
                <a:latin typeface="宋体" panose="02010600030101010101" pitchFamily="2" charset="-122"/>
                <a:ea typeface="宋体" panose="02010600030101010101" pitchFamily="2" charset="-122"/>
                <a:sym typeface="+mn-ea"/>
              </a:rPr>
              <a:t>持续性强泛化能力，</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本文的重点就在于借助云的计算资源提升边处的</a:t>
            </a:r>
            <a:r>
              <a:rPr lang="en-US" altLang="zh-CN" dirty="0">
                <a:latin typeface="宋体" panose="02010600030101010101" pitchFamily="2" charset="-122"/>
                <a:ea typeface="宋体" panose="02010600030101010101" pitchFamily="2" charset="-122"/>
                <a:sym typeface="+mn-ea"/>
              </a:rPr>
              <a:t>MLLM</a:t>
            </a:r>
            <a:r>
              <a:rPr lang="zh-CN" altLang="en-US" dirty="0">
                <a:latin typeface="宋体" panose="02010600030101010101" pitchFamily="2" charset="-122"/>
                <a:ea typeface="宋体" panose="02010600030101010101" pitchFamily="2" charset="-122"/>
                <a:sym typeface="+mn-ea"/>
              </a:rPr>
              <a:t>的持续性的领域泛化能力；</a:t>
            </a: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针对这个设备上部署的持续性领域泛化问题，本文提出了一下</a:t>
            </a:r>
            <a:r>
              <a:rPr lang="en-US" altLang="zh-CN" dirty="0">
                <a:latin typeface="宋体" panose="02010600030101010101" pitchFamily="2" charset="-122"/>
                <a:ea typeface="宋体" panose="02010600030101010101" pitchFamily="2" charset="-122"/>
                <a:sym typeface="+mn-ea"/>
              </a:rPr>
              <a:t>4</a:t>
            </a:r>
            <a:r>
              <a:rPr lang="zh-CN" altLang="en-US" dirty="0">
                <a:latin typeface="宋体" panose="02010600030101010101" pitchFamily="2" charset="-122"/>
                <a:ea typeface="宋体" panose="02010600030101010101" pitchFamily="2" charset="-122"/>
                <a:sym typeface="+mn-ea"/>
              </a:rPr>
              <a:t>个创新点</a:t>
            </a: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持续领域泛化能力：</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同分布与不同分布：</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en-US" altLang="zh-CN">
                <a:latin typeface="Arial" panose="020B0604020202020204" pitchFamily="34" charset="0"/>
                <a:ea typeface="宋体" panose="02010600030101010101" pitchFamily="2" charset="-122"/>
                <a:cs typeface="Arial" panose="020B0604020202020204" pitchFamily="34" charset="0"/>
                <a:sym typeface="+mn-ea"/>
              </a:rPr>
              <a:t>However, the resources on the edge and devices are limited, making it impossible to fine-tune MLLM parameters based on real-time data.</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数据分布与特征：</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图像分类：一个在晴天街景图片上训练的模型，如何在雨天或夜间的街景中保持准确性。</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语音识别：在普通话数据上训练的语音识别系统，如何在带有地方口音的数据上表现良好。</a:t>
            </a: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情感分析：在社交媒体数据上训练的情感分析模型，如何适应客户反馈数据的不同表达风格。</a:t>
            </a:r>
            <a:endParaRPr lang="zh-CN" altLang="en-US" dirty="0">
              <a:latin typeface="宋体" panose="02010600030101010101" pitchFamily="2" charset="-122"/>
              <a:ea typeface="宋体" panose="02010600030101010101" pitchFamily="2" charset="-122"/>
              <a:sym typeface="+mn-ea"/>
            </a:endParaRPr>
          </a:p>
          <a:p>
            <a:pPr indent="0">
              <a:buFont typeface="+mj-ea"/>
              <a:buNone/>
            </a:pPr>
            <a:endParaRPr lang="zh-CN" altLang="en-US" dirty="0">
              <a:latin typeface="宋体" panose="02010600030101010101" pitchFamily="2" charset="-122"/>
              <a:ea typeface="宋体" panose="02010600030101010101" pitchFamily="2" charset="-122"/>
              <a:sym typeface="+mn-ea"/>
            </a:endParaRPr>
          </a:p>
          <a:p>
            <a:pPr indent="0">
              <a:buFont typeface="+mj-ea"/>
              <a:buNone/>
            </a:pPr>
            <a:r>
              <a:rPr lang="zh-CN" altLang="en-US" dirty="0">
                <a:latin typeface="宋体" panose="02010600030101010101" pitchFamily="2" charset="-122"/>
                <a:ea typeface="宋体" panose="02010600030101010101" pitchFamily="2" charset="-122"/>
                <a:sym typeface="+mn-ea"/>
              </a:rPr>
              <a:t>为了解决这个问题：</a:t>
            </a:r>
            <a:endParaRPr lang="zh-CN" altLang="en-US" dirty="0">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the CD-CCA framework</a:t>
            </a:r>
            <a:r>
              <a:rPr lang="zh-CN" altLang="en-US">
                <a:latin typeface="Arial" panose="020B0604020202020204" pitchFamily="34" charset="0"/>
                <a:ea typeface="宋体" panose="02010600030101010101" pitchFamily="2" charset="-122"/>
                <a:cs typeface="Arial" panose="020B0604020202020204" pitchFamily="34" charset="0"/>
                <a:sym typeface="+mn-ea"/>
              </a:rPr>
              <a:t>：introduce the CD-CCA framework that involves the</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continuous utilization of cloud-based large MLLMs to</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enhance the</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generalization capabilities of smaller, compressed MLLMs on the device</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latin typeface="Arial" panose="020B0604020202020204" pitchFamily="34" charset="0"/>
                <a:ea typeface="宋体" panose="02010600030101010101" pitchFamily="2" charset="-122"/>
                <a:cs typeface="Arial" panose="020B0604020202020204" pitchFamily="34" charset="0"/>
                <a:sym typeface="+mn-ea"/>
              </a:rPr>
              <a:t>1</a:t>
            </a:r>
            <a:r>
              <a:rPr lang="zh-CN" altLang="en-US">
                <a:latin typeface="Arial" panose="020B0604020202020204" pitchFamily="34" charset="0"/>
                <a:ea typeface="宋体" panose="02010600030101010101" pitchFamily="2" charset="-122"/>
                <a:cs typeface="Arial" panose="020B0604020202020204" pitchFamily="34" charset="0"/>
                <a:sym typeface="+mn-ea"/>
              </a:rPr>
              <a:t>、serves to flter out-of-distribution tokens during data transmission from the device to the cloud</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latin typeface="Arial" panose="020B0604020202020204" pitchFamily="34" charset="0"/>
                <a:ea typeface="宋体" panose="02010600030101010101" pitchFamily="2" charset="-122"/>
                <a:cs typeface="Arial" panose="020B0604020202020204" pitchFamily="34" charset="0"/>
                <a:sym typeface="+mn-ea"/>
              </a:rPr>
              <a:t>2</a:t>
            </a:r>
            <a:r>
              <a:rPr lang="zh-CN" altLang="en-US">
                <a:latin typeface="Arial" panose="020B0604020202020204" pitchFamily="34" charset="0"/>
                <a:ea typeface="宋体" panose="02010600030101010101" pitchFamily="2" charset="-122"/>
                <a:cs typeface="Arial" panose="020B0604020202020204" pitchFamily="34" charset="0"/>
                <a:sym typeface="+mn-ea"/>
              </a:rPr>
              <a:t>、facilitate the transfer of dark knowledge from the original</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huge MLLMs to the compressed pocket-size MLLMs</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latin typeface="Arial" panose="020B0604020202020204" pitchFamily="34" charset="0"/>
                <a:ea typeface="宋体" panose="02010600030101010101" pitchFamily="2" charset="-122"/>
                <a:cs typeface="Arial" panose="020B0604020202020204" pitchFamily="34" charset="0"/>
                <a:sym typeface="+mn-ea"/>
              </a:rPr>
              <a:t>3</a:t>
            </a:r>
            <a:r>
              <a:rPr lang="zh-CN" altLang="en-US">
                <a:latin typeface="Arial" panose="020B0604020202020204" pitchFamily="34" charset="0"/>
                <a:ea typeface="宋体" panose="02010600030101010101" pitchFamily="2" charset="-122"/>
                <a:cs typeface="Arial" panose="020B0604020202020204" pitchFamily="34" charset="0"/>
                <a:sym typeface="+mn-ea"/>
              </a:rPr>
              <a:t>、signifcantly</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enhances the transmission effciency of updated weights</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from cloud to device, which establishes a practical</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a:latin typeface="Arial" panose="020B0604020202020204" pitchFamily="34" charset="0"/>
                <a:ea typeface="宋体" panose="02010600030101010101" pitchFamily="2" charset="-122"/>
                <a:cs typeface="Arial" panose="020B0604020202020204" pitchFamily="34" charset="0"/>
                <a:sym typeface="+mn-ea"/>
              </a:rPr>
              <a:t>foundation for the application of the Cloud-Device collaborative learning paradigm.</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本文的实现逻辑：首先提出了一个</a:t>
            </a:r>
            <a:r>
              <a:rPr lang="en-US" altLang="zh-CN" b="0" i="0" dirty="0">
                <a:effectLst/>
                <a:latin typeface="system-ui"/>
              </a:rPr>
              <a:t>CD-CCA</a:t>
            </a:r>
            <a:r>
              <a:rPr lang="zh-CN" altLang="en-US" b="0" i="0" dirty="0">
                <a:effectLst/>
                <a:latin typeface="system-ui"/>
              </a:rPr>
              <a:t>框架，基于这个</a:t>
            </a:r>
            <a:r>
              <a:rPr lang="en-US" altLang="zh-CN" b="0" i="0" dirty="0">
                <a:effectLst/>
                <a:latin typeface="system-ui"/>
              </a:rPr>
              <a:t> </a:t>
            </a:r>
            <a:r>
              <a:rPr lang="zh-CN" altLang="en-US" b="0" i="0" dirty="0">
                <a:effectLst/>
                <a:latin typeface="system-ui"/>
              </a:rPr>
              <a:t>框架分别提出了</a:t>
            </a:r>
            <a:r>
              <a:rPr lang="en-US" altLang="zh-CN" b="0" i="0" dirty="0">
                <a:effectLst/>
                <a:latin typeface="system-ui"/>
              </a:rPr>
              <a:t>3</a:t>
            </a:r>
            <a:r>
              <a:rPr lang="zh-CN" altLang="en-US" b="0" i="0" dirty="0">
                <a:effectLst/>
                <a:latin typeface="system-ui"/>
              </a:rPr>
              <a:t>个策略和方法，一个是</a:t>
            </a:r>
            <a:r>
              <a:rPr lang="en-US" altLang="zh-CN" b="0" i="0" dirty="0">
                <a:effectLst/>
                <a:latin typeface="system-ui"/>
              </a:rPr>
              <a:t>UTS</a:t>
            </a:r>
            <a:r>
              <a:rPr lang="zh-CN" altLang="en-US" b="0" i="0" dirty="0">
                <a:effectLst/>
                <a:latin typeface="system-ui"/>
              </a:rPr>
              <a:t>策略，它用来识别边处未出现的图文特征，将其转为不确定</a:t>
            </a:r>
            <a:r>
              <a:rPr lang="en-US" altLang="zh-CN" b="0" i="0" dirty="0">
                <a:effectLst/>
                <a:latin typeface="system-ui"/>
              </a:rPr>
              <a:t>tokens</a:t>
            </a:r>
            <a:r>
              <a:rPr lang="zh-CN" altLang="en-US" b="0" i="0" dirty="0">
                <a:effectLst/>
                <a:latin typeface="system-ui"/>
              </a:rPr>
              <a:t>后，上传至云。第二个提出</a:t>
            </a:r>
            <a:r>
              <a:rPr lang="en-US" altLang="zh-CN" b="0" i="0" dirty="0">
                <a:effectLst/>
                <a:latin typeface="system-ui"/>
              </a:rPr>
              <a:t>AKD</a:t>
            </a:r>
            <a:r>
              <a:rPr lang="zh-CN" altLang="en-US" b="0" i="0" dirty="0">
                <a:effectLst/>
                <a:latin typeface="system-ui"/>
              </a:rPr>
              <a:t>方法，它主要是为了保证获得一个更加浓缩版本的</a:t>
            </a:r>
            <a:r>
              <a:rPr lang="en-US" altLang="zh-CN" b="0" i="0" dirty="0">
                <a:effectLst/>
                <a:latin typeface="system-ui"/>
              </a:rPr>
              <a:t>MLLM</a:t>
            </a:r>
            <a:r>
              <a:rPr lang="zh-CN" altLang="en-US" b="0" i="0" dirty="0">
                <a:effectLst/>
                <a:latin typeface="system-ui"/>
              </a:rPr>
              <a:t>大模型，第三个，</a:t>
            </a:r>
            <a:r>
              <a:rPr lang="en-US" altLang="zh-CN" b="0" i="0" dirty="0">
                <a:effectLst/>
                <a:latin typeface="system-ui"/>
              </a:rPr>
              <a:t>DWU</a:t>
            </a:r>
            <a:r>
              <a:rPr lang="zh-CN" altLang="en-US" b="0" i="0" dirty="0">
                <a:effectLst/>
                <a:latin typeface="system-ui"/>
              </a:rPr>
              <a:t>是为了减少云边通信开销，将待下发用来更新边侧的</a:t>
            </a:r>
            <a:r>
              <a:rPr lang="en-US" altLang="zh-CN" b="0" i="0" dirty="0">
                <a:effectLst/>
                <a:latin typeface="system-ui"/>
              </a:rPr>
              <a:t>MLLM</a:t>
            </a:r>
            <a:r>
              <a:rPr lang="zh-CN" altLang="en-US" b="0" i="0" dirty="0">
                <a:effectLst/>
                <a:latin typeface="system-ui"/>
              </a:rPr>
              <a:t>参数做一个压缩处理。</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提出了</a:t>
            </a:r>
            <a:r>
              <a:rPr lang="en-US" altLang="zh-CN" b="0" i="0" dirty="0">
                <a:effectLst/>
                <a:latin typeface="system-ui"/>
              </a:rPr>
              <a:t>CD-CCA</a:t>
            </a:r>
            <a:r>
              <a:rPr lang="zh-CN" altLang="en-US" b="0" i="0" dirty="0">
                <a:effectLst/>
                <a:latin typeface="system-ui"/>
              </a:rPr>
              <a:t>框架：借助云的计算资源来辅助设备端的</a:t>
            </a:r>
            <a:r>
              <a:rPr lang="en-US" altLang="zh-CN" b="0" i="0" dirty="0">
                <a:effectLst/>
                <a:latin typeface="system-ui"/>
              </a:rPr>
              <a:t>MLLM</a:t>
            </a:r>
            <a:r>
              <a:rPr lang="zh-CN" altLang="en-US" b="0" i="0" dirty="0">
                <a:effectLst/>
                <a:latin typeface="system-ui"/>
              </a:rPr>
              <a:t>具备持续性的领域泛化能力，具体如何实现的，又进一步的提出了</a:t>
            </a:r>
            <a:r>
              <a:rPr lang="en-US" altLang="zh-CN" b="0" i="0" dirty="0">
                <a:effectLst/>
                <a:latin typeface="system-ui"/>
              </a:rPr>
              <a:t>3</a:t>
            </a:r>
            <a:r>
              <a:rPr lang="zh-CN" altLang="en-US" b="0" i="0" dirty="0">
                <a:effectLst/>
                <a:latin typeface="system-ui"/>
              </a:rPr>
              <a:t>种策略：</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第二个就是提出一种</a:t>
            </a:r>
            <a:r>
              <a:rPr lang="en-US" altLang="zh-CN" b="0" i="0" dirty="0">
                <a:effectLst/>
                <a:latin typeface="system-ui"/>
              </a:rPr>
              <a:t>UTS</a:t>
            </a:r>
            <a:r>
              <a:rPr lang="zh-CN" altLang="en-US" b="0" i="0" dirty="0">
                <a:effectLst/>
                <a:latin typeface="system-ui"/>
              </a:rPr>
              <a:t>策略：</a:t>
            </a:r>
            <a:r>
              <a:rPr lang="zh-CN" altLang="en-US" dirty="0">
                <a:effectLst/>
                <a:latin typeface="system-ui"/>
                <a:sym typeface="+mn-ea"/>
              </a:rPr>
              <a:t>在设备上部署的第一版本的</a:t>
            </a:r>
            <a:r>
              <a:rPr lang="en-US" altLang="zh-CN" dirty="0">
                <a:effectLst/>
                <a:latin typeface="system-ui"/>
                <a:sym typeface="+mn-ea"/>
              </a:rPr>
              <a:t>MLLM</a:t>
            </a:r>
            <a:r>
              <a:rPr lang="zh-CN" altLang="en-US" dirty="0">
                <a:effectLst/>
                <a:latin typeface="system-ui"/>
                <a:sym typeface="+mn-ea"/>
              </a:rPr>
              <a:t>已经学习到了训练数据的某些数据特征，当设备端实时接收到的多模态数据特征为未学习过的特征时，该样本会被确定</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system-ui"/>
                <a:sym typeface="+mn-ea"/>
              </a:rPr>
              <a:t>不确定性样本，把这个样本最具信息价值的</a:t>
            </a:r>
            <a:r>
              <a:rPr lang="en-US" altLang="zh-CN" dirty="0">
                <a:effectLst/>
                <a:latin typeface="system-ui"/>
                <a:sym typeface="+mn-ea"/>
              </a:rPr>
              <a:t>token</a:t>
            </a:r>
            <a:r>
              <a:rPr lang="zh-CN" altLang="en-US" dirty="0">
                <a:effectLst/>
                <a:latin typeface="system-ui"/>
                <a:sym typeface="+mn-ea"/>
              </a:rPr>
              <a:t>提炼上传即可。整个实现，</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system-ui"/>
                <a:sym typeface="+mn-ea"/>
              </a:rPr>
              <a:t>在云处，提出</a:t>
            </a:r>
            <a:r>
              <a:rPr lang="en-US" altLang="zh-CN" dirty="0">
                <a:effectLst/>
                <a:latin typeface="system-ui"/>
                <a:sym typeface="+mn-ea"/>
              </a:rPr>
              <a:t>AKD</a:t>
            </a:r>
            <a:r>
              <a:rPr lang="zh-CN" altLang="en-US" dirty="0">
                <a:effectLst/>
                <a:latin typeface="system-ui"/>
                <a:sym typeface="+mn-ea"/>
              </a:rPr>
              <a:t>（基于</a:t>
            </a:r>
            <a:r>
              <a:rPr lang="en-US" altLang="zh-CN" dirty="0">
                <a:effectLst/>
                <a:latin typeface="system-ui"/>
                <a:sym typeface="+mn-ea"/>
              </a:rPr>
              <a:t>adapter</a:t>
            </a:r>
            <a:r>
              <a:rPr lang="zh-CN" altLang="en-US" dirty="0">
                <a:effectLst/>
                <a:latin typeface="system-ui"/>
                <a:sym typeface="+mn-ea"/>
              </a:rPr>
              <a:t>的知识蒸馏算法），把原始版本的</a:t>
            </a:r>
            <a:r>
              <a:rPr lang="en-US" altLang="zh-CN" dirty="0">
                <a:effectLst/>
                <a:latin typeface="system-ui"/>
                <a:sym typeface="+mn-ea"/>
              </a:rPr>
              <a:t>MLLM</a:t>
            </a:r>
            <a:r>
              <a:rPr lang="zh-CN" altLang="en-US" dirty="0">
                <a:effectLst/>
                <a:latin typeface="system-ui"/>
                <a:sym typeface="+mn-ea"/>
              </a:rPr>
              <a:t>（教师</a:t>
            </a:r>
            <a:r>
              <a:rPr lang="en-US" altLang="zh-CN" dirty="0">
                <a:effectLst/>
                <a:latin typeface="system-ui"/>
                <a:sym typeface="+mn-ea"/>
              </a:rPr>
              <a:t> MLLM</a:t>
            </a:r>
            <a:r>
              <a:rPr lang="zh-CN" altLang="en-US" dirty="0">
                <a:effectLst/>
                <a:latin typeface="system-ui"/>
                <a:sym typeface="+mn-ea"/>
              </a:rPr>
              <a:t>）压缩为</a:t>
            </a:r>
            <a:r>
              <a:rPr lang="en-US" altLang="zh-CN" dirty="0">
                <a:effectLst/>
                <a:latin typeface="system-ui"/>
                <a:sym typeface="+mn-ea"/>
              </a:rPr>
              <a:t> </a:t>
            </a:r>
            <a:r>
              <a:rPr lang="zh-CN" altLang="en-US" dirty="0">
                <a:effectLst/>
                <a:latin typeface="system-ui"/>
                <a:sym typeface="+mn-ea"/>
              </a:rPr>
              <a:t>参数量小的</a:t>
            </a:r>
            <a:r>
              <a:rPr lang="en-US" altLang="zh-CN" dirty="0">
                <a:effectLst/>
                <a:latin typeface="system-ui"/>
                <a:sym typeface="+mn-ea"/>
              </a:rPr>
              <a:t> </a:t>
            </a:r>
            <a:r>
              <a:rPr lang="zh-CN" altLang="en-US" dirty="0">
                <a:effectLst/>
                <a:latin typeface="system-ui"/>
                <a:sym typeface="+mn-ea"/>
              </a:rPr>
              <a:t>学生版本</a:t>
            </a:r>
            <a:r>
              <a:rPr lang="en-US" altLang="zh-CN" dirty="0">
                <a:effectLst/>
                <a:latin typeface="system-ui"/>
                <a:sym typeface="+mn-ea"/>
              </a:rPr>
              <a:t> </a:t>
            </a:r>
            <a:r>
              <a:rPr lang="zh-CN" altLang="en-US" dirty="0">
                <a:effectLst/>
                <a:latin typeface="system-ui"/>
                <a:sym typeface="+mn-ea"/>
              </a:rPr>
              <a:t>，当不确定</a:t>
            </a:r>
            <a:r>
              <a:rPr lang="en-US" altLang="zh-CN" dirty="0">
                <a:effectLst/>
                <a:latin typeface="system-ui"/>
                <a:sym typeface="+mn-ea"/>
              </a:rPr>
              <a:t>tokens </a:t>
            </a:r>
            <a:r>
              <a:rPr lang="zh-CN" altLang="en-US" dirty="0">
                <a:effectLst/>
                <a:latin typeface="system-ui"/>
                <a:sym typeface="+mn-ea"/>
              </a:rPr>
              <a:t>分别输入进教师</a:t>
            </a:r>
            <a:r>
              <a:rPr lang="en-US" altLang="zh-CN" dirty="0">
                <a:effectLst/>
                <a:latin typeface="system-ui"/>
                <a:sym typeface="+mn-ea"/>
              </a:rPr>
              <a:t> MLLM </a:t>
            </a:r>
            <a:r>
              <a:rPr lang="zh-CN" altLang="en-US" dirty="0">
                <a:effectLst/>
                <a:latin typeface="system-ui"/>
                <a:sym typeface="+mn-ea"/>
              </a:rPr>
              <a:t>和</a:t>
            </a:r>
            <a:r>
              <a:rPr lang="en-US" altLang="zh-CN" dirty="0">
                <a:effectLst/>
                <a:latin typeface="system-ui"/>
                <a:sym typeface="+mn-ea"/>
              </a:rPr>
              <a:t> </a:t>
            </a:r>
            <a:r>
              <a:rPr lang="zh-CN" altLang="en-US" dirty="0">
                <a:effectLst/>
                <a:latin typeface="system-ui"/>
                <a:sym typeface="+mn-ea"/>
              </a:rPr>
              <a:t>学生</a:t>
            </a:r>
            <a:r>
              <a:rPr lang="en-US" altLang="zh-CN" dirty="0">
                <a:effectLst/>
                <a:latin typeface="system-ui"/>
                <a:sym typeface="+mn-ea"/>
              </a:rPr>
              <a:t>MLLM</a:t>
            </a:r>
            <a:r>
              <a:rPr lang="zh-CN" altLang="en-US" dirty="0">
                <a:effectLst/>
                <a:latin typeface="system-ui"/>
                <a:sym typeface="+mn-ea"/>
              </a:rPr>
              <a:t>时，</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system-ui"/>
                <a:sym typeface="+mn-ea"/>
              </a:rPr>
              <a:t>两个</a:t>
            </a:r>
            <a:r>
              <a:rPr lang="en-US" altLang="zh-CN" dirty="0">
                <a:effectLst/>
                <a:latin typeface="system-ui"/>
                <a:sym typeface="+mn-ea"/>
              </a:rPr>
              <a:t>MLLM</a:t>
            </a:r>
            <a:r>
              <a:rPr lang="zh-CN" altLang="en-US" dirty="0">
                <a:effectLst/>
                <a:latin typeface="system-ui"/>
                <a:sym typeface="+mn-ea"/>
              </a:rPr>
              <a:t>会分别经过各自的</a:t>
            </a:r>
            <a:r>
              <a:rPr lang="en-US" altLang="zh-CN" dirty="0">
                <a:effectLst/>
                <a:latin typeface="system-ui"/>
                <a:sym typeface="+mn-ea"/>
              </a:rPr>
              <a:t>Q-former</a:t>
            </a:r>
            <a:r>
              <a:rPr lang="zh-CN" altLang="en-US" dirty="0">
                <a:effectLst/>
                <a:latin typeface="system-ui"/>
                <a:sym typeface="+mn-ea"/>
              </a:rPr>
              <a:t>得到各自的查询向量，通过欧几里得距离计算公式计算出教师</a:t>
            </a:r>
            <a:r>
              <a:rPr lang="en-US" altLang="zh-CN" dirty="0">
                <a:effectLst/>
                <a:latin typeface="system-ui"/>
                <a:sym typeface="+mn-ea"/>
              </a:rPr>
              <a:t>MLLM</a:t>
            </a:r>
            <a:r>
              <a:rPr lang="zh-CN" altLang="en-US" dirty="0">
                <a:effectLst/>
                <a:latin typeface="system-ui"/>
                <a:sym typeface="+mn-ea"/>
              </a:rPr>
              <a:t>与学生</a:t>
            </a:r>
            <a:r>
              <a:rPr lang="en-US" altLang="zh-CN" dirty="0">
                <a:effectLst/>
                <a:latin typeface="system-ui"/>
                <a:sym typeface="+mn-ea"/>
              </a:rPr>
              <a:t>MLLM</a:t>
            </a:r>
            <a:r>
              <a:rPr lang="zh-CN" altLang="en-US" dirty="0">
                <a:effectLst/>
                <a:latin typeface="system-ui"/>
                <a:sym typeface="+mn-ea"/>
              </a:rPr>
              <a:t>之间的查询向量对齐损失，并计算出中间特征对齐损失；并分别得到预测结果，两者结果计算交叉损失值，将其三张损失做一个权重和即为总损失值，通过调参收敛获得学生的</a:t>
            </a:r>
            <a:r>
              <a:rPr lang="en-US" altLang="zh-CN" dirty="0">
                <a:effectLst/>
                <a:latin typeface="system-ui"/>
                <a:sym typeface="+mn-ea"/>
              </a:rPr>
              <a:t>MLLM</a:t>
            </a:r>
            <a:r>
              <a:rPr lang="zh-CN" altLang="en-US" dirty="0">
                <a:effectLst/>
                <a:latin typeface="system-ui"/>
                <a:sym typeface="+mn-ea"/>
              </a:rPr>
              <a:t>的更新参数。</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effectLst/>
                <a:latin typeface="system-ui"/>
                <a:sym typeface="+mn-ea"/>
              </a:rPr>
              <a:t>-----</a:t>
            </a:r>
            <a:endParaRPr lang="en-US" altLang="zh-CN"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effectLst/>
                <a:latin typeface="system-ui"/>
                <a:sym typeface="+mn-ea"/>
              </a:rPr>
              <a:t>适配器是模型中用于增强性能的辅助线性层</a:t>
            </a:r>
            <a:r>
              <a:rPr lang="zh-CN" altLang="en-US" dirty="0">
                <a:effectLst/>
                <a:latin typeface="system-ui"/>
                <a:sym typeface="+mn-ea"/>
              </a:rPr>
              <a:t>，适配器被用来微调查询表示（query representations）和跨注意力输出（cross-attention outputs），这些对于处理和整合多模态信息至关重要。</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effectLst/>
                <a:latin typeface="system-ui"/>
                <a:sym typeface="+mn-ea"/>
              </a:rPr>
              <a:t>-----</a:t>
            </a:r>
            <a:endParaRPr lang="en-US" altLang="zh-CN"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effectLst/>
                <a:latin typeface="system-ui"/>
                <a:sym typeface="+mn-ea"/>
              </a:rPr>
              <a:t>----</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system-ui"/>
                <a:sym typeface="+mn-ea"/>
              </a:rPr>
              <a:t>得到学生模型的更新后参数，（</a:t>
            </a:r>
            <a:r>
              <a:rPr lang="en-US" altLang="zh-CN" dirty="0">
                <a:effectLst/>
                <a:latin typeface="system-ui"/>
                <a:sym typeface="+mn-ea"/>
              </a:rPr>
              <a:t>L</a:t>
            </a:r>
            <a:r>
              <a:rPr lang="zh-CN" altLang="en-US" dirty="0">
                <a:effectLst/>
                <a:latin typeface="system-ui"/>
                <a:sym typeface="+mn-ea"/>
              </a:rPr>
              <a:t>LaMA归一化层中的所有参数、线性层偏差、LoRA [41]和Q-Protre[34]）</a:t>
            </a:r>
            <a:r>
              <a:rPr lang="en-US" altLang="zh-CN" dirty="0">
                <a:effectLst/>
                <a:latin typeface="system-ui"/>
                <a:sym typeface="+mn-ea"/>
              </a:rPr>
              <a:t> </a:t>
            </a:r>
            <a:r>
              <a:rPr lang="zh-CN" altLang="en-US" dirty="0">
                <a:effectLst/>
                <a:latin typeface="system-ui"/>
                <a:sym typeface="+mn-ea"/>
              </a:rPr>
              <a:t>其中</a:t>
            </a:r>
            <a:r>
              <a:rPr lang="en-US" altLang="zh-CN" dirty="0">
                <a:effectLst/>
                <a:latin typeface="system-ui"/>
                <a:sym typeface="+mn-ea"/>
              </a:rPr>
              <a:t>base</a:t>
            </a:r>
            <a:r>
              <a:rPr lang="zh-CN" altLang="en-US" dirty="0">
                <a:effectLst/>
                <a:latin typeface="system-ui"/>
                <a:sym typeface="+mn-ea"/>
              </a:rPr>
              <a:t>部分的参数是被冻结的，不会更新，需下发的参数进行量化压缩后再加上冻结后的参数一起下发至设备端上。</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highlight>
                  <a:srgbClr val="FFFF00"/>
                </a:highlight>
                <a:latin typeface="system-ui"/>
                <a:sym typeface="+mn-ea"/>
              </a:rPr>
              <a:t>就是在</a:t>
            </a:r>
            <a:r>
              <a:rPr lang="en-US" altLang="zh-CN" dirty="0">
                <a:effectLst/>
                <a:highlight>
                  <a:srgbClr val="FFFF00"/>
                </a:highlight>
                <a:latin typeface="system-ui"/>
                <a:sym typeface="+mn-ea"/>
              </a:rPr>
              <a:t>UTS </a:t>
            </a:r>
            <a:r>
              <a:rPr lang="zh-CN" altLang="en-US" dirty="0">
                <a:effectLst/>
                <a:highlight>
                  <a:srgbClr val="FFFF00"/>
                </a:highlight>
                <a:latin typeface="system-ui"/>
                <a:sym typeface="+mn-ea"/>
              </a:rPr>
              <a:t>的第一阶段利用熵计算出实时的数据样本是否为不确定行样本，也就是说熵值越大，样本越不确定</a:t>
            </a:r>
            <a:r>
              <a:rPr lang="en-US" altLang="zh-CN" dirty="0">
                <a:effectLst/>
                <a:highlight>
                  <a:srgbClr val="FFFF00"/>
                </a:highlight>
                <a:latin typeface="system-ui"/>
                <a:sym typeface="+mn-ea"/>
              </a:rPr>
              <a:t>,</a:t>
            </a:r>
            <a:r>
              <a:rPr lang="zh-CN" altLang="en-US" dirty="0">
                <a:effectLst/>
                <a:highlight>
                  <a:srgbClr val="FFFF00"/>
                </a:highlight>
                <a:latin typeface="system-ui"/>
                <a:sym typeface="+mn-ea"/>
              </a:rPr>
              <a:t>超过一定阈值的样本会进入</a:t>
            </a:r>
            <a:r>
              <a:rPr lang="en-US" altLang="zh-CN" dirty="0">
                <a:effectLst/>
                <a:highlight>
                  <a:srgbClr val="FFFF00"/>
                </a:highlight>
                <a:latin typeface="system-ui"/>
                <a:sym typeface="+mn-ea"/>
              </a:rPr>
              <a:t>UTS</a:t>
            </a:r>
            <a:r>
              <a:rPr lang="zh-CN" altLang="en-US" dirty="0">
                <a:effectLst/>
                <a:highlight>
                  <a:srgbClr val="FFFF00"/>
                </a:highlight>
                <a:latin typeface="system-ui"/>
                <a:sym typeface="+mn-ea"/>
              </a:rPr>
              <a:t>阶段二的处理，不确定样本迭代多次前向传递，通过</a:t>
            </a:r>
            <a:r>
              <a:rPr lang="en-US" altLang="zh-CN" dirty="0">
                <a:effectLst/>
                <a:highlight>
                  <a:srgbClr val="FFFF00"/>
                </a:highlight>
                <a:latin typeface="system-ui"/>
                <a:sym typeface="+mn-ea"/>
              </a:rPr>
              <a:t>VIS</a:t>
            </a:r>
            <a:r>
              <a:rPr lang="zh-CN" altLang="en-US" dirty="0">
                <a:effectLst/>
                <a:highlight>
                  <a:srgbClr val="FFFF00"/>
                </a:highlight>
                <a:latin typeface="system-ui"/>
                <a:sym typeface="+mn-ea"/>
              </a:rPr>
              <a:t>算法计算出方差，方差越大，样本表征的信息越多，超过阈值</a:t>
            </a:r>
            <a:r>
              <a:rPr lang="en-US" altLang="zh-CN" dirty="0">
                <a:effectLst/>
                <a:highlight>
                  <a:srgbClr val="FFFF00"/>
                </a:highlight>
                <a:latin typeface="system-ui"/>
                <a:sym typeface="+mn-ea"/>
              </a:rPr>
              <a:t>β</a:t>
            </a:r>
            <a:r>
              <a:rPr lang="zh-CN" altLang="en-US" dirty="0">
                <a:effectLst/>
                <a:highlight>
                  <a:srgbClr val="FFFF00"/>
                </a:highlight>
                <a:latin typeface="system-ui"/>
                <a:sym typeface="+mn-ea"/>
              </a:rPr>
              <a:t>，被上传至云服务器中；</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Θ ：是边处</a:t>
            </a:r>
            <a:r>
              <a:rPr lang="en-US" altLang="zh-CN" b="0" i="0" dirty="0">
                <a:effectLst/>
                <a:latin typeface="system-ui"/>
              </a:rPr>
              <a:t>MLLM</a:t>
            </a:r>
            <a:r>
              <a:rPr lang="zh-CN" altLang="en-US" b="0" i="0" dirty="0">
                <a:effectLst/>
                <a:latin typeface="system-ui"/>
              </a:rPr>
              <a:t>的模型参数，</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MC prompt</a:t>
            </a:r>
            <a:r>
              <a:rPr lang="zh-CN" altLang="en-US" b="0" i="0" dirty="0">
                <a:effectLst/>
                <a:latin typeface="system-ui"/>
              </a:rPr>
              <a:t>：</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不确定性</a:t>
            </a:r>
            <a:r>
              <a:rPr lang="en-US" altLang="zh-CN" b="0" i="0" dirty="0">
                <a:effectLst/>
                <a:latin typeface="system-ui"/>
              </a:rPr>
              <a:t> token</a:t>
            </a:r>
            <a:r>
              <a:rPr lang="zh-CN" altLang="en-US" b="0" i="0" dirty="0">
                <a:effectLst/>
                <a:latin typeface="system-ui"/>
              </a:rPr>
              <a:t>：熵值越大，该</a:t>
            </a:r>
            <a:r>
              <a:rPr lang="en-US" altLang="zh-CN" b="0" i="0" dirty="0">
                <a:effectLst/>
                <a:latin typeface="system-ui"/>
              </a:rPr>
              <a:t>instance</a:t>
            </a:r>
            <a:r>
              <a:rPr lang="zh-CN" altLang="en-US" b="0" i="0" dirty="0">
                <a:effectLst/>
                <a:latin typeface="system-ui"/>
              </a:rPr>
              <a:t>不确定；</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确定性</a:t>
            </a:r>
            <a:r>
              <a:rPr lang="en-US" altLang="zh-CN" b="0" i="0" dirty="0">
                <a:effectLst/>
                <a:latin typeface="system-ui"/>
              </a:rPr>
              <a:t> token: </a:t>
            </a:r>
            <a:r>
              <a:rPr lang="zh-CN" altLang="en-US" b="0" i="0" dirty="0">
                <a:effectLst/>
                <a:latin typeface="system-ui"/>
              </a:rPr>
              <a:t>确定性的</a:t>
            </a:r>
            <a:r>
              <a:rPr lang="en-US" altLang="zh-CN" b="0" i="0" dirty="0">
                <a:effectLst/>
                <a:latin typeface="system-ui"/>
              </a:rPr>
              <a:t>token</a:t>
            </a:r>
            <a:r>
              <a:rPr lang="zh-CN" altLang="en-US" b="0" i="0" dirty="0">
                <a:effectLst/>
                <a:latin typeface="system-ui"/>
              </a:rPr>
              <a:t>，如果是重要的就直接上传，不重要的就抛弃？？？</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通过</a:t>
            </a:r>
            <a:r>
              <a:rPr lang="en-US" altLang="zh-CN" b="0" i="0" dirty="0">
                <a:effectLst/>
                <a:latin typeface="system-ui"/>
              </a:rPr>
              <a:t>UTS</a:t>
            </a:r>
            <a:r>
              <a:rPr lang="zh-CN" altLang="en-US" b="0" i="0" dirty="0">
                <a:effectLst/>
                <a:latin typeface="system-ui"/>
              </a:rPr>
              <a:t>可以得到不确定的</a:t>
            </a:r>
            <a:r>
              <a:rPr lang="en-US" altLang="zh-CN" b="0" i="0" dirty="0">
                <a:effectLst/>
                <a:latin typeface="system-ui"/>
              </a:rPr>
              <a:t>token</a:t>
            </a:r>
            <a:r>
              <a:rPr lang="zh-CN" altLang="en-US" b="0" i="0" dirty="0">
                <a:effectLst/>
                <a:latin typeface="system-ui"/>
              </a:rPr>
              <a:t>？？不确定性</a:t>
            </a:r>
            <a:r>
              <a:rPr lang="en-US" altLang="zh-CN" b="0" i="0" dirty="0">
                <a:effectLst/>
                <a:latin typeface="system-ui"/>
              </a:rPr>
              <a:t> token</a:t>
            </a:r>
            <a:r>
              <a:rPr lang="zh-CN" altLang="en-US" b="0" i="0" dirty="0">
                <a:effectLst/>
                <a:latin typeface="system-ui"/>
              </a:rPr>
              <a:t>是指模型对输入数据预测、检测时缺乏足够的信心，也就说这个输入数据</a:t>
            </a:r>
            <a:r>
              <a:rPr lang="en-US" altLang="zh-CN" b="0" i="0" dirty="0">
                <a:effectLst/>
                <a:latin typeface="system-ui"/>
              </a:rPr>
              <a:t> </a:t>
            </a:r>
            <a:r>
              <a:rPr lang="zh-CN" altLang="en-US" b="0" i="0" dirty="0">
                <a:effectLst/>
                <a:latin typeface="system-ui"/>
              </a:rPr>
              <a:t>设备端</a:t>
            </a:r>
            <a:r>
              <a:rPr lang="en-US" altLang="zh-CN" b="0" i="0" dirty="0">
                <a:effectLst/>
                <a:latin typeface="system-ui"/>
              </a:rPr>
              <a:t>MLLM</a:t>
            </a:r>
            <a:r>
              <a:rPr lang="zh-CN" altLang="en-US" b="0" i="0" dirty="0">
                <a:effectLst/>
                <a:latin typeface="system-ui"/>
              </a:rPr>
              <a:t>无法保证对它预测的正确性；</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F-</a:t>
            </a:r>
            <a:r>
              <a:rPr lang="zh-CN" altLang="en-US" b="0" i="0" dirty="0">
                <a:effectLst/>
                <a:latin typeface="system-ui"/>
              </a:rPr>
              <a:t>：</a:t>
            </a:r>
            <a:r>
              <a:rPr lang="en-US" altLang="zh-CN" b="0" i="0" dirty="0">
                <a:effectLst/>
                <a:latin typeface="system-ui"/>
              </a:rPr>
              <a:t>M</a:t>
            </a:r>
            <a:r>
              <a:rPr lang="zh-CN" altLang="en-US" b="0" i="0" dirty="0">
                <a:effectLst/>
                <a:latin typeface="system-ui"/>
              </a:rPr>
              <a:t>次模型预测的平均值；</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F</a:t>
            </a:r>
            <a:r>
              <a:rPr lang="zh-CN" altLang="en-US" b="0" i="0" dirty="0">
                <a:effectLst/>
                <a:latin typeface="system-ui"/>
              </a:rPr>
              <a:t>：第</a:t>
            </a:r>
            <a:r>
              <a:rPr lang="en-US" altLang="zh-CN" b="0" i="0" dirty="0">
                <a:effectLst/>
                <a:latin typeface="system-ui"/>
              </a:rPr>
              <a:t>m</a:t>
            </a:r>
            <a:r>
              <a:rPr lang="zh-CN" altLang="en-US" b="0" i="0" dirty="0">
                <a:effectLst/>
                <a:latin typeface="system-ui"/>
              </a:rPr>
              <a:t>次的模型预测值；</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system-ui"/>
                <a:sym typeface="+mn-ea"/>
              </a:rPr>
              <a:t>两个</a:t>
            </a:r>
            <a:r>
              <a:rPr lang="en-US" altLang="zh-CN" dirty="0">
                <a:effectLst/>
                <a:latin typeface="system-ui"/>
                <a:sym typeface="+mn-ea"/>
              </a:rPr>
              <a:t>MLLM</a:t>
            </a:r>
            <a:r>
              <a:rPr lang="zh-CN" altLang="en-US" dirty="0">
                <a:effectLst/>
                <a:latin typeface="system-ui"/>
                <a:sym typeface="+mn-ea"/>
              </a:rPr>
              <a:t>会分别经过各自的</a:t>
            </a:r>
            <a:r>
              <a:rPr lang="en-US" altLang="zh-CN" dirty="0">
                <a:effectLst/>
                <a:latin typeface="system-ui"/>
                <a:sym typeface="+mn-ea"/>
              </a:rPr>
              <a:t>Q-former</a:t>
            </a:r>
            <a:r>
              <a:rPr lang="zh-CN" altLang="en-US" dirty="0">
                <a:effectLst/>
                <a:latin typeface="system-ui"/>
                <a:sym typeface="+mn-ea"/>
              </a:rPr>
              <a:t>得到各自的查询向量，通过欧几里得距离计算公式计算出教师</a:t>
            </a:r>
            <a:r>
              <a:rPr lang="en-US" altLang="zh-CN" dirty="0">
                <a:effectLst/>
                <a:latin typeface="system-ui"/>
                <a:sym typeface="+mn-ea"/>
              </a:rPr>
              <a:t>MLLM</a:t>
            </a:r>
            <a:r>
              <a:rPr lang="zh-CN" altLang="en-US" dirty="0">
                <a:effectLst/>
                <a:latin typeface="system-ui"/>
                <a:sym typeface="+mn-ea"/>
              </a:rPr>
              <a:t>与学生</a:t>
            </a:r>
            <a:r>
              <a:rPr lang="en-US" altLang="zh-CN" dirty="0">
                <a:effectLst/>
                <a:latin typeface="system-ui"/>
                <a:sym typeface="+mn-ea"/>
              </a:rPr>
              <a:t>MLLM</a:t>
            </a:r>
            <a:r>
              <a:rPr lang="zh-CN" altLang="en-US" dirty="0">
                <a:effectLst/>
                <a:latin typeface="system-ui"/>
                <a:sym typeface="+mn-ea"/>
              </a:rPr>
              <a:t>之间的查询向量对齐损失，并计算出中间特征对齐损失；并分别得到预测结果，两者结果计算交叉损失值，将其三张损失做一个权重和即为总损失值，通过调参收敛获得学生的</a:t>
            </a:r>
            <a:r>
              <a:rPr lang="en-US" altLang="zh-CN" dirty="0">
                <a:effectLst/>
                <a:latin typeface="system-ui"/>
                <a:sym typeface="+mn-ea"/>
              </a:rPr>
              <a:t>MLLM</a:t>
            </a:r>
            <a:r>
              <a:rPr lang="zh-CN" altLang="en-US" dirty="0">
                <a:effectLst/>
                <a:latin typeface="system-ui"/>
                <a:sym typeface="+mn-ea"/>
              </a:rPr>
              <a:t>的更新参数。</a:t>
            </a:r>
            <a:endParaRPr lang="zh-CN" altLang="en-US" dirty="0">
              <a:effectLst/>
              <a:latin typeface="system-ui"/>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KD</a:t>
            </a:r>
            <a:r>
              <a:rPr lang="zh-CN" altLang="en-US" b="0" i="0" dirty="0">
                <a:effectLst/>
                <a:latin typeface="system-ui"/>
              </a:rPr>
              <a:t>可以科普一下子</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查询损失：计算学生跟教师的欧几里得距离；</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表示损失：</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CE</a:t>
            </a:r>
            <a:r>
              <a:rPr lang="zh-CN" altLang="en-US" b="0" i="0" dirty="0">
                <a:effectLst/>
                <a:latin typeface="system-ui"/>
              </a:rPr>
              <a:t>：交叉熵损失：教师模型生成伪标签，学生模型用伪标签去挑战模型参数，在用相同的输入数据预测输出，将预测的输出与伪标签计算误差值，计算这个交叉损失的好处在于？？？</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其中参数都是求和权重，迭代微调至</a:t>
            </a:r>
            <a:r>
              <a:rPr lang="en-US" altLang="zh-CN" b="0" i="0" dirty="0">
                <a:effectLst/>
                <a:latin typeface="system-ui"/>
              </a:rPr>
              <a:t> </a:t>
            </a:r>
            <a:r>
              <a:rPr lang="zh-CN" altLang="en-US" b="0" i="0" dirty="0">
                <a:effectLst/>
                <a:latin typeface="system-ui"/>
              </a:rPr>
              <a:t>总损失收敛；</a:t>
            </a: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br>
              <a:rPr lang="el-GR" altLang="zh-CN" dirty="0"/>
            </a:br>
            <a:endParaRPr lang="zh-CN" altLang="en-US" b="0" i="0" dirty="0">
              <a:solidFill>
                <a:srgbClr val="000000"/>
              </a:solidFill>
              <a:effectLst/>
              <a:latin typeface="var(--text-font-family)"/>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实验上它用的是</a:t>
            </a:r>
            <a:r>
              <a:rPr lang="en-US" altLang="zh-CN" b="0" i="0" dirty="0">
                <a:effectLst/>
                <a:latin typeface="system-ui"/>
              </a:rPr>
              <a:t>LLAMA2-13B</a:t>
            </a:r>
            <a:r>
              <a:rPr lang="zh-CN" altLang="en-US" b="0" i="0" dirty="0">
                <a:effectLst/>
                <a:latin typeface="system-ui"/>
              </a:rPr>
              <a:t>的</a:t>
            </a:r>
            <a:r>
              <a:rPr lang="zh-CN" altLang="en-US">
                <a:latin typeface="Arial" panose="020B0604020202020204" pitchFamily="34" charset="0"/>
                <a:ea typeface="宋体" panose="02010600030101010101" pitchFamily="2" charset="-122"/>
                <a:cs typeface="Arial" panose="020B0604020202020204" pitchFamily="34" charset="0"/>
                <a:sym typeface="+mn-ea"/>
              </a:rPr>
              <a:t>LLaMA-Adapter</a:t>
            </a:r>
            <a:r>
              <a:rPr lang="en-US" altLang="zh-CN">
                <a:latin typeface="Arial" panose="020B0604020202020204" pitchFamily="34" charset="0"/>
                <a:ea typeface="宋体" panose="02010600030101010101" pitchFamily="2" charset="-122"/>
                <a:cs typeface="Arial" panose="020B0604020202020204" pitchFamily="34" charset="0"/>
                <a:sym typeface="+mn-ea"/>
              </a:rPr>
              <a:t> </a:t>
            </a:r>
            <a:r>
              <a:rPr lang="zh-CN" altLang="en-US" b="0" i="0" dirty="0">
                <a:effectLst/>
                <a:latin typeface="system-ui"/>
              </a:rPr>
              <a:t>作为教师</a:t>
            </a:r>
            <a:r>
              <a:rPr lang="en-US" altLang="zh-CN" b="0" i="0" dirty="0">
                <a:effectLst/>
                <a:latin typeface="system-ui"/>
              </a:rPr>
              <a:t> MLLM LLAMA2-7B</a:t>
            </a:r>
            <a:r>
              <a:rPr lang="zh-CN" altLang="en-US" b="0" i="0" dirty="0">
                <a:effectLst/>
                <a:latin typeface="system-ui"/>
              </a:rPr>
              <a:t>的</a:t>
            </a:r>
            <a:r>
              <a:rPr lang="zh-CN" altLang="en-US">
                <a:latin typeface="Arial" panose="020B0604020202020204" pitchFamily="34" charset="0"/>
                <a:ea typeface="宋体" panose="02010600030101010101" pitchFamily="2" charset="-122"/>
                <a:cs typeface="Arial" panose="020B0604020202020204" pitchFamily="34" charset="0"/>
                <a:sym typeface="+mn-ea"/>
              </a:rPr>
              <a:t>LLaMA-Adapter</a:t>
            </a:r>
            <a:r>
              <a:rPr lang="en-US" altLang="zh-CN" b="0" i="0" dirty="0">
                <a:effectLst/>
                <a:latin typeface="system-ui"/>
              </a:rPr>
              <a:t> </a:t>
            </a:r>
            <a:r>
              <a:rPr lang="zh-CN" altLang="en-US" b="0" i="0" dirty="0">
                <a:effectLst/>
                <a:latin typeface="system-ui"/>
              </a:rPr>
              <a:t>作为学生模型，预训练用的是大规模的图文本对，如</a:t>
            </a:r>
            <a:r>
              <a:rPr lang="en-US" altLang="zh-CN" b="0" i="0" dirty="0">
                <a:effectLst/>
                <a:latin typeface="system-ui"/>
              </a:rPr>
              <a:t>COYO</a:t>
            </a:r>
            <a:r>
              <a:rPr lang="zh-CN" altLang="en-US" b="0" i="0" dirty="0">
                <a:effectLst/>
                <a:latin typeface="system-ui"/>
              </a:rPr>
              <a:t>、</a:t>
            </a:r>
            <a:r>
              <a:rPr lang="en-US" altLang="zh-CN" b="0" i="0" dirty="0">
                <a:effectLst/>
                <a:latin typeface="system-ui"/>
              </a:rPr>
              <a:t>SBU</a:t>
            </a:r>
            <a:r>
              <a:rPr lang="zh-CN" altLang="en-US" b="0" i="0" dirty="0">
                <a:effectLst/>
                <a:latin typeface="system-ui"/>
              </a:rPr>
              <a:t>这些数据集，用</a:t>
            </a:r>
            <a:r>
              <a:rPr lang="en-US" altLang="zh-CN" b="0" i="0" dirty="0">
                <a:effectLst/>
                <a:latin typeface="system-ui"/>
              </a:rPr>
              <a:t>52000</a:t>
            </a:r>
            <a:r>
              <a:rPr lang="zh-CN" altLang="en-US" b="0" i="0" dirty="0">
                <a:effectLst/>
                <a:latin typeface="system-ui"/>
              </a:rPr>
              <a:t>条单轮指令数据和</a:t>
            </a:r>
            <a:r>
              <a:rPr lang="en-US" altLang="zh-CN" b="0" i="0" dirty="0">
                <a:effectLst/>
                <a:latin typeface="system-ui"/>
              </a:rPr>
              <a:t>567000图像标注</a:t>
            </a:r>
            <a:r>
              <a:rPr lang="zh-CN" altLang="en-US" b="0" i="0" dirty="0">
                <a:effectLst/>
                <a:latin typeface="system-ui"/>
              </a:rPr>
              <a:t>微调，得到了初始的教师</a:t>
            </a:r>
            <a:r>
              <a:rPr lang="en-US" altLang="zh-CN" b="0" i="0" dirty="0">
                <a:effectLst/>
                <a:latin typeface="system-ui"/>
              </a:rPr>
              <a:t>MLLM</a:t>
            </a:r>
            <a:r>
              <a:rPr lang="zh-CN" altLang="en-US" b="0" i="0" dirty="0">
                <a:effectLst/>
                <a:latin typeface="system-ui"/>
              </a:rPr>
              <a:t>和学生</a:t>
            </a:r>
            <a:r>
              <a:rPr lang="en-US" altLang="zh-CN" b="0" i="0" dirty="0">
                <a:effectLst/>
                <a:latin typeface="system-ui"/>
              </a:rPr>
              <a:t>MLLM</a:t>
            </a:r>
            <a:r>
              <a:rPr lang="zh-CN" altLang="en-US" b="0" i="0" dirty="0">
                <a:effectLst/>
                <a:latin typeface="system-ui"/>
              </a:rPr>
              <a:t>，后续用</a:t>
            </a:r>
            <a:r>
              <a:rPr lang="en-US" altLang="zh-CN" b="0" i="0" dirty="0">
                <a:effectLst/>
                <a:latin typeface="system-ui"/>
              </a:rPr>
              <a:t>VQA</a:t>
            </a:r>
            <a:r>
              <a:rPr lang="zh-CN" altLang="en-US" b="0" i="0" dirty="0">
                <a:effectLst/>
                <a:latin typeface="system-ui"/>
              </a:rPr>
              <a:t>和</a:t>
            </a:r>
            <a:r>
              <a:rPr lang="en-US" altLang="zh-CN" b="0" i="0" dirty="0">
                <a:effectLst/>
                <a:latin typeface="system-ui"/>
              </a:rPr>
              <a:t>COCO</a:t>
            </a:r>
            <a:r>
              <a:rPr lang="zh-CN" altLang="en-US" b="0" i="0" dirty="0">
                <a:effectLst/>
                <a:latin typeface="system-ui"/>
              </a:rPr>
              <a:t>这两对数据集模拟随时间变化的呈不同分布的真实场景数据来进行实验</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system-ui"/>
              </a:rPr>
              <a:t>整个实验评价指标用了</a:t>
            </a: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V</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QA Accuracy, BLeU-4, and CIDEr scores、传输的参数数量、数据大小和传输延迟作为整个框架和算法的衡量指标；</a:t>
            </a: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BLEU</a:t>
            </a:r>
            <a:r>
              <a:rPr lang="zh-CN" altLang="en-US" b="0" i="0" dirty="0">
                <a:effectLst/>
                <a:latin typeface="system-ui"/>
              </a:rPr>
              <a:t>：比较生成的文本和参考文本中有多少词组（n-grams）是相同的；</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CIDEr：</a:t>
            </a:r>
            <a:r>
              <a:rPr lang="zh-CN" altLang="en-US" b="0" i="0" dirty="0">
                <a:effectLst/>
                <a:latin typeface="system-ui"/>
              </a:rPr>
              <a:t>是一种专门为图像描述生成任务设计的自动评估指标</a:t>
            </a:r>
            <a:endParaRPr lang="zh-CN" altLang="en-US"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用</a:t>
            </a:r>
            <a:r>
              <a:rPr lang="en-US" altLang="zh-CN">
                <a:sym typeface="+mn-ea"/>
              </a:rPr>
              <a:t>VQAv2</a:t>
            </a:r>
            <a:r>
              <a:rPr lang="zh-CN" altLang="en-US">
                <a:sym typeface="+mn-ea"/>
              </a:rPr>
              <a:t>微调各个</a:t>
            </a:r>
            <a:r>
              <a:rPr lang="en-US" altLang="zh-CN">
                <a:sym typeface="+mn-ea"/>
              </a:rPr>
              <a:t>7B</a:t>
            </a:r>
            <a:r>
              <a:rPr lang="zh-CN" altLang="en-US">
                <a:sym typeface="+mn-ea"/>
              </a:rPr>
              <a:t>、</a:t>
            </a:r>
            <a:r>
              <a:rPr lang="en-US" altLang="zh-CN">
                <a:sym typeface="+mn-ea"/>
              </a:rPr>
              <a:t>13B</a:t>
            </a:r>
            <a:r>
              <a:rPr lang="zh-CN" altLang="en-US">
                <a:sym typeface="+mn-ea"/>
              </a:rPr>
              <a:t>模型，以</a:t>
            </a:r>
            <a:r>
              <a:rPr lang="en-US" altLang="zh-CN" b="1" dirty="0">
                <a:solidFill>
                  <a:sysClr val="windowText" lastClr="000000"/>
                </a:solidFill>
                <a:latin typeface="Arial" panose="020B0604020202020204"/>
                <a:ea typeface="微软雅黑" panose="020B0503020204020204" pitchFamily="34" charset="-122"/>
                <a:cs typeface="+mj-cs"/>
                <a:sym typeface="+mn-ea"/>
              </a:rPr>
              <a:t>AOKVQA</a:t>
            </a:r>
            <a:r>
              <a:rPr lang="zh-CN" altLang="en-US">
                <a:sym typeface="+mn-ea"/>
              </a:rPr>
              <a:t>数据为数据集作为真实场景的模拟数据，来完成</a:t>
            </a:r>
            <a:r>
              <a:rPr lang="en-US" altLang="zh-CN">
                <a:sym typeface="+mn-ea"/>
              </a:rPr>
              <a:t>VAQ</a:t>
            </a:r>
            <a:r>
              <a:rPr lang="zh-CN" altLang="en-US">
                <a:sym typeface="+mn-ea"/>
              </a:rPr>
              <a:t>任务，输出结果考虑了以多个回答选择的方式输出还是单个回答的形式输出，表中的数据更新了三次，可以看出每次都是要高于其他方案的。</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随时间更新了三次输入数据，我们的框架呈现出来的</a:t>
            </a:r>
            <a:r>
              <a:rPr lang="en-US" altLang="zh-CN">
                <a:sym typeface="+mn-ea"/>
              </a:rPr>
              <a:t>VQA</a:t>
            </a:r>
            <a:r>
              <a:rPr lang="zh-CN" altLang="en-US">
                <a:sym typeface="+mn-ea"/>
              </a:rPr>
              <a:t>准确度最高，不管是以</a:t>
            </a:r>
            <a:r>
              <a:rPr lang="en-US" altLang="zh-CN">
                <a:sym typeface="+mn-ea"/>
              </a:rPr>
              <a:t>MC</a:t>
            </a:r>
            <a:r>
              <a:rPr lang="zh-CN" altLang="en-US">
                <a:sym typeface="+mn-ea"/>
              </a:rPr>
              <a:t>回复还是</a:t>
            </a:r>
            <a:r>
              <a:rPr lang="en-US" altLang="zh-CN">
                <a:sym typeface="+mn-ea"/>
              </a:rPr>
              <a:t>DA</a:t>
            </a:r>
            <a:r>
              <a:rPr lang="zh-CN" altLang="en-US">
                <a:sym typeface="+mn-ea"/>
              </a:rPr>
              <a:t>回复。</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也单独比较了</a:t>
            </a:r>
            <a:r>
              <a:rPr lang="en-US" altLang="zh-CN">
                <a:sym typeface="+mn-ea"/>
              </a:rPr>
              <a:t>source-only</a:t>
            </a:r>
            <a:r>
              <a:rPr lang="zh-CN" altLang="en-US">
                <a:sym typeface="+mn-ea"/>
              </a:rPr>
              <a:t>与我们的框架在</a:t>
            </a:r>
            <a:r>
              <a:rPr lang="en-US" altLang="zh-CN">
                <a:sym typeface="+mn-ea"/>
              </a:rPr>
              <a:t>VQA</a:t>
            </a:r>
            <a:r>
              <a:rPr lang="zh-CN" altLang="en-US">
                <a:sym typeface="+mn-ea"/>
              </a:rPr>
              <a:t>任务中以</a:t>
            </a:r>
            <a:r>
              <a:rPr lang="en-US" altLang="zh-CN">
                <a:sym typeface="+mn-ea"/>
              </a:rPr>
              <a:t>MC</a:t>
            </a:r>
            <a:r>
              <a:rPr lang="zh-CN" altLang="en-US">
                <a:sym typeface="+mn-ea"/>
              </a:rPr>
              <a:t>回复和以</a:t>
            </a:r>
            <a:r>
              <a:rPr lang="en-US" altLang="zh-CN">
                <a:sym typeface="+mn-ea"/>
              </a:rPr>
              <a:t>DA</a:t>
            </a:r>
            <a:r>
              <a:rPr lang="zh-CN" altLang="en-US">
                <a:sym typeface="+mn-ea"/>
              </a:rPr>
              <a:t>回复的</a:t>
            </a:r>
            <a:r>
              <a:rPr lang="en-US" altLang="zh-CN">
                <a:sym typeface="+mn-ea"/>
              </a:rPr>
              <a:t>VQA</a:t>
            </a:r>
            <a:r>
              <a:rPr lang="zh-CN" altLang="en-US">
                <a:sym typeface="+mn-ea"/>
              </a:rPr>
              <a:t>准确度，数据更新次数增加到</a:t>
            </a:r>
            <a:r>
              <a:rPr lang="en-US" altLang="zh-CN">
                <a:sym typeface="+mn-ea"/>
              </a:rPr>
              <a:t>5</a:t>
            </a:r>
            <a:r>
              <a:rPr lang="zh-CN" altLang="en-US">
                <a:sym typeface="+mn-ea"/>
              </a:rPr>
              <a:t>，结果如上图所示，每次的</a:t>
            </a:r>
            <a:r>
              <a:rPr lang="en-US" altLang="zh-CN">
                <a:sym typeface="+mn-ea"/>
              </a:rPr>
              <a:t>CD-CCA</a:t>
            </a:r>
            <a:r>
              <a:rPr lang="zh-CN" altLang="en-US">
                <a:sym typeface="+mn-ea"/>
              </a:rPr>
              <a:t>框架的准确度都是最高的</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source-only:"Source-only"代表的是一种对比基准方法，它通常指的是模型只在源域数据上进行训练，而没有使用目标域的数据进行任何适应或调整。也就是说，模型仅依赖于最初的训练数据（源域数据）进行推理或预测，而不进行任何形式的领域自适应。</a:t>
            </a:r>
            <a:endParaRPr lang="en-US" altLang="zh-CN">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4:通过最小化熵的方法，更新Batchnorm层中的可训练参数，以适应测试数据</a:t>
            </a:r>
            <a:endParaRPr lang="en-US" altLang="zh-CN">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5:使用权重平均和增强平均预测来减少伪标签中的错误</a:t>
            </a:r>
            <a:endParaRPr lang="en-US" altLang="zh-CN">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42:使用基于Pearson相关系数的信息进行特征模仿</a:t>
            </a:r>
            <a:endParaRPr lang="en-US" altLang="zh-CN">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43:归一化每个通道的激活图，生成两个网络的软概率映射图，并最小化两者之间的Kullback-Leibler散度，以便更好地对齐两者的概率分布</a:t>
            </a:r>
            <a:endParaRPr lang="en-US" altLang="zh-CN">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在大模型一</a:t>
            </a:r>
            <a:r>
              <a:rPr lang="en-US" altLang="zh-CN">
                <a:sym typeface="+mn-ea"/>
              </a:rPr>
              <a:t>MC</a:t>
            </a:r>
            <a:r>
              <a:rPr lang="zh-CN" altLang="en-US">
                <a:sym typeface="+mn-ea"/>
              </a:rPr>
              <a:t>与</a:t>
            </a:r>
            <a:r>
              <a:rPr lang="en-US" altLang="zh-CN">
                <a:sym typeface="+mn-ea"/>
              </a:rPr>
              <a:t>DA</a:t>
            </a:r>
            <a:r>
              <a:rPr lang="zh-CN" altLang="en-US">
                <a:sym typeface="+mn-ea"/>
              </a:rPr>
              <a:t>两种结果输出方式来分别测试</a:t>
            </a:r>
            <a:r>
              <a:rPr lang="en-US" altLang="zh-CN">
                <a:sym typeface="+mn-ea"/>
              </a:rPr>
              <a:t> source-only</a:t>
            </a:r>
            <a:r>
              <a:rPr lang="zh-CN" altLang="en-US">
                <a:sym typeface="+mn-ea"/>
              </a:rPr>
              <a:t>与</a:t>
            </a:r>
            <a:r>
              <a:rPr lang="en-US" altLang="zh-CN">
                <a:sym typeface="+mn-ea"/>
              </a:rPr>
              <a:t>our</a:t>
            </a:r>
            <a:r>
              <a:rPr lang="zh-CN" altLang="en-US">
                <a:sym typeface="+mn-ea"/>
              </a:rPr>
              <a:t>的精准度。</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ym typeface="+mn-ea"/>
              </a:rPr>
              <a:t>gain</a:t>
            </a:r>
            <a:r>
              <a:rPr lang="zh-CN" altLang="en-US">
                <a:sym typeface="+mn-ea"/>
              </a:rPr>
              <a:t>是</a:t>
            </a:r>
            <a:r>
              <a:rPr lang="en-US" altLang="zh-CN">
                <a:sym typeface="+mn-ea"/>
              </a:rPr>
              <a:t>our</a:t>
            </a:r>
            <a:r>
              <a:rPr lang="zh-CN" altLang="en-US">
                <a:sym typeface="+mn-ea"/>
              </a:rPr>
              <a:t>比</a:t>
            </a:r>
            <a:r>
              <a:rPr lang="en-US" altLang="zh-CN">
                <a:sym typeface="+mn-ea"/>
              </a:rPr>
              <a:t> source-only </a:t>
            </a:r>
            <a:r>
              <a:rPr lang="en-US" altLang="zh-CN">
                <a:solidFill>
                  <a:srgbClr val="FF0000"/>
                </a:solidFill>
                <a:sym typeface="+mn-ea"/>
              </a:rPr>
              <a:t>VQA</a:t>
            </a:r>
            <a:r>
              <a:rPr lang="zh-CN" altLang="en-US">
                <a:sym typeface="+mn-ea"/>
              </a:rPr>
              <a:t>准确度增涨的值</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language domain-shifted</a:t>
            </a:r>
            <a:r>
              <a:rPr lang="en-US" altLang="zh-CN">
                <a:sym typeface="+mn-ea"/>
              </a:rPr>
              <a:t> </a:t>
            </a:r>
            <a:r>
              <a:rPr lang="zh-CN" altLang="en-US">
                <a:sym typeface="+mn-ea"/>
              </a:rPr>
              <a:t>distribution</a:t>
            </a:r>
            <a:r>
              <a:rPr lang="en-US" altLang="zh-CN">
                <a:sym typeface="+mn-ea"/>
              </a:rPr>
              <a:t>:</a:t>
            </a:r>
            <a:r>
              <a:rPr lang="zh-CN" altLang="en-US">
                <a:sym typeface="+mn-ea"/>
              </a:rPr>
              <a:t>验证在这个变化下，边设备上的模型的泛化能力；</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en-US" altLang="zh-CN">
                <a:solidFill>
                  <a:srgbClr val="FF0000"/>
                </a:solidFill>
                <a:sym typeface="+mn-ea"/>
              </a:rPr>
              <a:t>round:使</a:t>
            </a:r>
            <a:r>
              <a:rPr lang="en-US" altLang="zh-CN">
                <a:sym typeface="+mn-ea"/>
              </a:rPr>
              <a:t>用多次轮次训练的主要原因在于提升模型的优化效果、提高泛化能力、适应设备端的数据差异、降低通信成本、保护隐私，以及确保模型收敛和稳定性。多轮次的协同训练使得云端和设备端能够有效地互相学习、适应，从而在多模态任务中达到更好的表现</a:t>
            </a:r>
            <a:r>
              <a:rPr lang="zh-CN" altLang="en-US">
                <a:sym typeface="+mn-ea"/>
              </a:rPr>
              <a:t>；</a:t>
            </a:r>
            <a:endParaRPr lang="zh-CN" altLang="en-US" b="0" i="0" dirty="0">
              <a:effectLst/>
              <a:latin typeface="system-ui"/>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Noto Serif" panose="02020600060500020200" pitchFamily="18" charset="0"/>
              </a:rPr>
              <a:t>第二个实验， COCO Captions 2017 dataset微调</a:t>
            </a:r>
            <a:r>
              <a:rPr lang="en-US" altLang="zh-CN" b="0" i="0" dirty="0">
                <a:solidFill>
                  <a:srgbClr val="000000"/>
                </a:solidFill>
                <a:effectLst/>
                <a:latin typeface="Noto Serif" panose="02020600060500020200" pitchFamily="18" charset="0"/>
              </a:rPr>
              <a:t>LLAMA 7B</a:t>
            </a:r>
            <a:r>
              <a:rPr lang="zh-CN" altLang="en-US" b="0" i="0" dirty="0">
                <a:solidFill>
                  <a:srgbClr val="000000"/>
                </a:solidFill>
                <a:effectLst/>
                <a:latin typeface="Noto Serif" panose="02020600060500020200" pitchFamily="18" charset="0"/>
              </a:rPr>
              <a:t>和</a:t>
            </a:r>
            <a:r>
              <a:rPr lang="en-US" altLang="zh-CN" b="0" i="0" dirty="0">
                <a:solidFill>
                  <a:srgbClr val="000000"/>
                </a:solidFill>
                <a:effectLst/>
                <a:latin typeface="Noto Serif" panose="02020600060500020200" pitchFamily="18" charset="0"/>
              </a:rPr>
              <a:t>13B</a:t>
            </a:r>
            <a:r>
              <a:rPr lang="zh-CN" altLang="en-US" b="0" i="0" dirty="0">
                <a:solidFill>
                  <a:srgbClr val="000000"/>
                </a:solidFill>
                <a:effectLst/>
                <a:latin typeface="Noto Serif" panose="02020600060500020200" pitchFamily="18" charset="0"/>
              </a:rPr>
              <a:t>（教师、学生）</a:t>
            </a:r>
            <a:endParaRPr lang="zh-CN" altLang="en-US" b="0" i="0" dirty="0">
              <a:solidFill>
                <a:srgbClr val="000000"/>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Noto Serif" panose="02020600060500020200" pitchFamily="18" charset="0"/>
              </a:rPr>
              <a:t>以</a:t>
            </a:r>
            <a:r>
              <a:rPr lang="en-US" altLang="zh-CN" b="1" dirty="0">
                <a:solidFill>
                  <a:sysClr val="windowText" lastClr="000000"/>
                </a:solidFill>
                <a:latin typeface="Arial" panose="020B0604020202020204"/>
                <a:ea typeface="微软雅黑" panose="020B0503020204020204" pitchFamily="34" charset="-122"/>
                <a:cs typeface="+mj-cs"/>
                <a:sym typeface="+mn-ea"/>
              </a:rPr>
              <a:t>nocaps</a:t>
            </a:r>
            <a:r>
              <a:rPr lang="zh-CN" altLang="en-US" b="0" i="0" dirty="0">
                <a:solidFill>
                  <a:srgbClr val="000000"/>
                </a:solidFill>
                <a:effectLst/>
                <a:latin typeface="Noto Serif" panose="02020600060500020200" pitchFamily="18" charset="0"/>
              </a:rPr>
              <a:t>这对数据集模拟了与训练数据同域、临近域已经不同域数据下，实现图片描述任务的各个方案呈现出来的</a:t>
            </a:r>
            <a:r>
              <a:rPr lang="en-US" altLang="zh-CN" b="0" i="0" dirty="0">
                <a:solidFill>
                  <a:srgbClr val="000000"/>
                </a:solidFill>
                <a:effectLst/>
                <a:latin typeface="Noto Serif" panose="02020600060500020200" pitchFamily="18" charset="0"/>
              </a:rPr>
              <a:t>BLeu</a:t>
            </a:r>
            <a:r>
              <a:rPr lang="zh-CN" altLang="en-US" b="0" i="0" dirty="0">
                <a:solidFill>
                  <a:srgbClr val="000000"/>
                </a:solidFill>
                <a:effectLst/>
                <a:latin typeface="Noto Serif" panose="02020600060500020200" pitchFamily="18" charset="0"/>
              </a:rPr>
              <a:t>值与</a:t>
            </a:r>
            <a:r>
              <a:rPr lang="en-US" altLang="zh-CN" b="0" i="0" dirty="0">
                <a:solidFill>
                  <a:srgbClr val="000000"/>
                </a:solidFill>
                <a:effectLst/>
                <a:latin typeface="Noto Serif" panose="02020600060500020200" pitchFamily="18" charset="0"/>
              </a:rPr>
              <a:t>CIDEr</a:t>
            </a:r>
            <a:r>
              <a:rPr lang="zh-CN" altLang="en-US" b="0" i="0" dirty="0">
                <a:solidFill>
                  <a:srgbClr val="000000"/>
                </a:solidFill>
                <a:effectLst/>
                <a:latin typeface="Noto Serif" panose="02020600060500020200" pitchFamily="18" charset="0"/>
              </a:rPr>
              <a:t>值；</a:t>
            </a:r>
            <a:endParaRPr lang="zh-CN" altLang="en-US" b="0" i="0" dirty="0">
              <a:solidFill>
                <a:srgbClr val="000000"/>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solidFill>
                <a:srgbClr val="000000"/>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in-domain：指测试数据与训练数据的分布非常相似或几乎相同的情况。在这种情况下，模型通常可以发挥最好的性能，因为它在训练过程中已经适应了这种数据分布。</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Near-domain：表示测试数据与训练数据有一定的相似性，但存在某些差异。模型在这种数据上表现的好坏取决于其泛化能力，因为它需要在不同但相近的数据分布上进行预测。</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system-ui"/>
              </a:rPr>
              <a:t>Out-domain：指测试数据的分布与训练数据明显不同。在这种情况下，模型需要极强的泛化能力才能保持良好的性能，因为它需要在完全不同的数据分布上进行预测。</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与训练数据相同、相似以及不相同</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b="1" dirty="0">
                <a:latin typeface="+mj-ea"/>
                <a:ea typeface="+mj-ea"/>
              </a:rPr>
              <a:t>                         </a:t>
            </a:r>
            <a:r>
              <a:rPr lang="en-US" altLang="zh-CN" sz="3200" b="1" dirty="0">
                <a:latin typeface="+mj-ea"/>
                <a:ea typeface="+mj-ea"/>
              </a:rPr>
              <a:t>Cloud-Device Collaborative Learning for Multimodal Large Language Models</a:t>
            </a:r>
            <a:endParaRPr lang="en-US" altLang="zh-CN" sz="3200" b="1" dirty="0">
              <a:latin typeface="+mj-ea"/>
              <a:ea typeface="+mj-ea"/>
            </a:endParaRPr>
          </a:p>
          <a:p>
            <a:pPr algn="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CVPR,2024</a:t>
            </a:r>
            <a:endParaRPr lang="en-US" altLang="zh-CN"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277412" y="5500408"/>
            <a:ext cx="2146722" cy="922020"/>
          </a:xfrm>
          <a:prstGeom prst="rect">
            <a:avLst/>
          </a:prstGeom>
          <a:noFill/>
        </p:spPr>
        <p:txBody>
          <a:bodyPr wrap="square" rtlCol="0">
            <a:spAutoFit/>
          </a:bodyPr>
          <a:lstStyle/>
          <a:p>
            <a:r>
              <a:rPr lang="zh-CN" altLang="en-US" b="1" dirty="0">
                <a:solidFill>
                  <a:srgbClr val="453D3A"/>
                </a:solidFill>
              </a:rPr>
              <a:t>汇报人：尹丹</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2024.10.23</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nvPicPr>
        <p:blipFill>
          <a:blip r:embed="rId4"/>
          <a:srcRect l="4491" r="2774"/>
          <a:stretch>
            <a:fillRect/>
          </a:stretch>
        </p:blipFill>
        <p:spPr>
          <a:xfrm>
            <a:off x="537210" y="4168140"/>
            <a:ext cx="9086215" cy="1358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p:cNvPicPr>
            <a:picLocks noChangeAspect="1"/>
          </p:cNvPicPr>
          <p:nvPr/>
        </p:nvPicPr>
        <p:blipFill>
          <a:blip r:embed="rId2"/>
          <a:srcRect l="9225" t="38072" r="8038"/>
          <a:stretch>
            <a:fillRect/>
          </a:stretch>
        </p:blipFill>
        <p:spPr>
          <a:xfrm>
            <a:off x="660400" y="1399540"/>
            <a:ext cx="5222240" cy="1856105"/>
          </a:xfrm>
          <a:prstGeom prst="rect">
            <a:avLst/>
          </a:prstGeom>
        </p:spPr>
      </p:pic>
      <p:pic>
        <p:nvPicPr>
          <p:cNvPr id="5" name="图片 4"/>
          <p:cNvPicPr>
            <a:picLocks noChangeAspect="1"/>
          </p:cNvPicPr>
          <p:nvPr/>
        </p:nvPicPr>
        <p:blipFill>
          <a:blip r:embed="rId3"/>
          <a:srcRect t="47480" b="4730"/>
          <a:stretch>
            <a:fillRect/>
          </a:stretch>
        </p:blipFill>
        <p:spPr>
          <a:xfrm>
            <a:off x="168910" y="3894455"/>
            <a:ext cx="6087110" cy="1372870"/>
          </a:xfrm>
          <a:prstGeom prst="rect">
            <a:avLst/>
          </a:prstGeom>
        </p:spPr>
      </p:pic>
      <p:pic>
        <p:nvPicPr>
          <p:cNvPr id="6" name="图片 5"/>
          <p:cNvPicPr>
            <a:picLocks noChangeAspect="1"/>
          </p:cNvPicPr>
          <p:nvPr/>
        </p:nvPicPr>
        <p:blipFill>
          <a:blip r:embed="rId4"/>
          <a:srcRect l="4646" r="10374"/>
          <a:stretch>
            <a:fillRect/>
          </a:stretch>
        </p:blipFill>
        <p:spPr>
          <a:xfrm>
            <a:off x="6332220" y="1308100"/>
            <a:ext cx="5331460" cy="1758950"/>
          </a:xfrm>
          <a:prstGeom prst="rect">
            <a:avLst/>
          </a:prstGeom>
        </p:spPr>
      </p:pic>
      <p:sp>
        <p:nvSpPr>
          <p:cNvPr id="10" name="文本框 9"/>
          <p:cNvSpPr txBox="1"/>
          <p:nvPr/>
        </p:nvSpPr>
        <p:spPr>
          <a:xfrm>
            <a:off x="660400" y="1036955"/>
            <a:ext cx="4064000" cy="337185"/>
          </a:xfrm>
          <a:prstGeom prst="rect">
            <a:avLst/>
          </a:prstGeom>
          <a:noFill/>
        </p:spPr>
        <p:txBody>
          <a:bodyPr wrap="square" rtlCol="0">
            <a:spAutoFit/>
          </a:bodyPr>
          <a:p>
            <a:pPr marL="285750" indent="-285750">
              <a:buFont typeface="Wingdings" panose="05000000000000000000" charset="0"/>
              <a:buChar char="Ø"/>
            </a:pPr>
            <a:r>
              <a:rPr lang="en-US" altLang="zh-CN" sz="1600" b="1" dirty="0">
                <a:solidFill>
                  <a:sysClr val="windowText" lastClr="000000"/>
                </a:solidFill>
                <a:latin typeface="Arial" panose="020B0604020202020204"/>
                <a:ea typeface="微软雅黑" panose="020B0503020204020204" pitchFamily="34" charset="-122"/>
                <a:cs typeface="+mj-cs"/>
              </a:rPr>
              <a:t>table 3：Ablation studies</a:t>
            </a:r>
            <a:endParaRPr lang="en-US" altLang="zh-CN" sz="1600" b="1" dirty="0">
              <a:solidFill>
                <a:sysClr val="windowText" lastClr="000000"/>
              </a:solidFill>
              <a:latin typeface="Arial" panose="020B0604020202020204"/>
              <a:ea typeface="微软雅黑" panose="020B0503020204020204" pitchFamily="34" charset="-122"/>
              <a:cs typeface="+mj-cs"/>
            </a:endParaRPr>
          </a:p>
        </p:txBody>
      </p:sp>
      <p:sp>
        <p:nvSpPr>
          <p:cNvPr id="8" name="文本框 7"/>
          <p:cNvSpPr txBox="1"/>
          <p:nvPr/>
        </p:nvSpPr>
        <p:spPr>
          <a:xfrm>
            <a:off x="6437630" y="1036955"/>
            <a:ext cx="4608195" cy="614045"/>
          </a:xfrm>
          <a:prstGeom prst="rect">
            <a:avLst/>
          </a:prstGeom>
          <a:noFill/>
        </p:spPr>
        <p:txBody>
          <a:bodyPr wrap="square" rtlCol="0">
            <a:spAutoFit/>
          </a:bodyPr>
          <a:p>
            <a:pPr marL="285750" indent="-285750">
              <a:buFont typeface="Wingdings" panose="05000000000000000000" charset="0"/>
              <a:buChar char="Ø"/>
            </a:pPr>
            <a:r>
              <a:rPr lang="en-US" altLang="zh-CN" sz="1600" b="1" dirty="0">
                <a:solidFill>
                  <a:sysClr val="windowText" lastClr="000000"/>
                </a:solidFill>
                <a:latin typeface="Arial" panose="020B0604020202020204"/>
                <a:ea typeface="微软雅黑" panose="020B0503020204020204" pitchFamily="34" charset="-122"/>
                <a:cs typeface="+mj-cs"/>
              </a:rPr>
              <a:t>table 5：</a:t>
            </a:r>
            <a:r>
              <a:rPr lang="en-US" altLang="zh-CN" sz="1600" b="1" dirty="0">
                <a:solidFill>
                  <a:sysClr val="windowText" lastClr="000000"/>
                </a:solidFill>
                <a:latin typeface="Arial" panose="020B0604020202020204"/>
                <a:ea typeface="微软雅黑" panose="020B0503020204020204" pitchFamily="34" charset="-122"/>
                <a:cs typeface="+mj-cs"/>
                <a:sym typeface="+mn-ea"/>
              </a:rPr>
              <a:t>Real-world Validations</a:t>
            </a:r>
            <a:endParaRPr lang="en-US" altLang="zh-CN" sz="1600" b="1" dirty="0">
              <a:solidFill>
                <a:sysClr val="windowText" lastClr="000000"/>
              </a:solidFill>
              <a:latin typeface="Arial" panose="020B0604020202020204"/>
              <a:ea typeface="微软雅黑" panose="020B0503020204020204" pitchFamily="34" charset="-122"/>
              <a:cs typeface="+mj-cs"/>
            </a:endParaRPr>
          </a:p>
          <a:p>
            <a:endParaRPr lang="zh-CN" altLang="en-US"/>
          </a:p>
        </p:txBody>
      </p:sp>
      <p:sp>
        <p:nvSpPr>
          <p:cNvPr id="11" name="文本框 10"/>
          <p:cNvSpPr txBox="1"/>
          <p:nvPr/>
        </p:nvSpPr>
        <p:spPr>
          <a:xfrm>
            <a:off x="660400" y="3462655"/>
            <a:ext cx="5563235" cy="337185"/>
          </a:xfrm>
          <a:prstGeom prst="rect">
            <a:avLst/>
          </a:prstGeom>
          <a:noFill/>
        </p:spPr>
        <p:txBody>
          <a:bodyPr wrap="square" rtlCol="0">
            <a:spAutoFit/>
          </a:bodyPr>
          <a:p>
            <a:pPr marL="285750" indent="-285750">
              <a:buFont typeface="Wingdings" panose="05000000000000000000" charset="0"/>
              <a:buChar char="Ø"/>
            </a:pPr>
            <a:r>
              <a:rPr lang="en-US" altLang="zh-CN" sz="1600" b="1" dirty="0">
                <a:solidFill>
                  <a:sysClr val="windowText" lastClr="000000"/>
                </a:solidFill>
                <a:latin typeface="Arial" panose="020B0604020202020204"/>
                <a:ea typeface="微软雅黑" panose="020B0503020204020204" pitchFamily="34" charset="-122"/>
                <a:cs typeface="+mj-cs"/>
              </a:rPr>
              <a:t>table 4：Performance (MC/DA) comparison in UTS</a:t>
            </a:r>
            <a:endParaRPr lang="zh-CN" altLang="en-US"/>
          </a:p>
        </p:txBody>
      </p:sp>
      <p:sp>
        <p:nvSpPr>
          <p:cNvPr id="12" name="矩形 11"/>
          <p:cNvSpPr/>
          <p:nvPr/>
        </p:nvSpPr>
        <p:spPr>
          <a:xfrm>
            <a:off x="3051810" y="3872230"/>
            <a:ext cx="1368425" cy="142938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20204"/>
                <a:ea typeface="微软雅黑" panose="020B0503020204020204" pitchFamily="34" charset="-122"/>
              </a:rPr>
              <a:t>总结与收获</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p:cNvSpPr txBox="1"/>
          <p:nvPr/>
        </p:nvSpPr>
        <p:spPr>
          <a:xfrm>
            <a:off x="1118235" y="1380490"/>
            <a:ext cx="10273030" cy="1124585"/>
          </a:xfrm>
          <a:prstGeom prst="rect">
            <a:avLst/>
          </a:prstGeom>
          <a:noFill/>
        </p:spPr>
        <p:txBody>
          <a:bodyPr wrap="square" rtlCol="0">
            <a:spAutoFit/>
          </a:bodyPr>
          <a:p>
            <a:pPr indent="0">
              <a:lnSpc>
                <a:spcPct val="140000"/>
              </a:lnSpc>
              <a:buFont typeface="+mj-lt"/>
              <a:buNone/>
            </a:pPr>
            <a:r>
              <a:rPr lang="zh-CN" altLang="en-US" sz="2400"/>
              <a:t>借助云的计算资源，基于真实场景下的数据，对边端的压缩</a:t>
            </a:r>
            <a:r>
              <a:rPr lang="en-US" altLang="zh-CN" sz="2400"/>
              <a:t>MLLM</a:t>
            </a:r>
            <a:r>
              <a:rPr lang="zh-CN" altLang="en-US" sz="2400"/>
              <a:t>实时微调，从而使边端的</a:t>
            </a:r>
            <a:r>
              <a:rPr lang="en-US" altLang="zh-CN" sz="2400"/>
              <a:t>MLLM</a:t>
            </a:r>
            <a:r>
              <a:rPr lang="zh-CN" altLang="en-US" sz="2400"/>
              <a:t>表现出持续性的强泛化能力。</a:t>
            </a:r>
            <a:endParaRPr lang="zh-CN" altLang="en-US" sz="2400"/>
          </a:p>
        </p:txBody>
      </p:sp>
      <p:sp>
        <p:nvSpPr>
          <p:cNvPr id="4" name="文本框 3"/>
          <p:cNvSpPr txBox="1"/>
          <p:nvPr/>
        </p:nvSpPr>
        <p:spPr>
          <a:xfrm>
            <a:off x="1277620" y="3793490"/>
            <a:ext cx="8447405" cy="607695"/>
          </a:xfrm>
          <a:prstGeom prst="rect">
            <a:avLst/>
          </a:prstGeom>
          <a:noFill/>
        </p:spPr>
        <p:txBody>
          <a:bodyPr wrap="square" rtlCol="0">
            <a:spAutoFit/>
          </a:bodyPr>
          <a:p>
            <a:pPr indent="0">
              <a:lnSpc>
                <a:spcPct val="140000"/>
              </a:lnSpc>
              <a:buFont typeface="+mj-lt"/>
              <a:buNone/>
            </a:pPr>
            <a:r>
              <a:rPr lang="en-US" altLang="zh-CN" sz="2400"/>
              <a:t>1. </a:t>
            </a:r>
            <a:r>
              <a:rPr lang="zh-CN" altLang="en-US" sz="2400"/>
              <a:t>从真实场景出发，去考虑大模型持续泛化能力；</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2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1"/>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Background and Question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3" name="图片 2"/>
          <p:cNvPicPr>
            <a:picLocks noChangeAspect="1"/>
          </p:cNvPicPr>
          <p:nvPr/>
        </p:nvPicPr>
        <p:blipFill>
          <a:blip r:embed="rId2"/>
          <a:stretch>
            <a:fillRect/>
          </a:stretch>
        </p:blipFill>
        <p:spPr>
          <a:xfrm>
            <a:off x="807720" y="765810"/>
            <a:ext cx="4582160" cy="2110105"/>
          </a:xfrm>
          <a:prstGeom prst="rect">
            <a:avLst/>
          </a:prstGeom>
        </p:spPr>
      </p:pic>
      <p:sp>
        <p:nvSpPr>
          <p:cNvPr id="4" name="文本框 3"/>
          <p:cNvSpPr txBox="1"/>
          <p:nvPr/>
        </p:nvSpPr>
        <p:spPr>
          <a:xfrm>
            <a:off x="6595745" y="1091565"/>
            <a:ext cx="4834890" cy="1789430"/>
          </a:xfrm>
          <a:prstGeom prst="rect">
            <a:avLst/>
          </a:prstGeom>
          <a:noFill/>
          <a:ln>
            <a:solidFill>
              <a:schemeClr val="accent1"/>
            </a:solidFill>
          </a:ln>
        </p:spPr>
        <p:txBody>
          <a:bodyPr wrap="square" rtlCol="0">
            <a:noAutofit/>
          </a:bodyPr>
          <a:p>
            <a:r>
              <a:rPr lang="en-US" altLang="zh-CN" sz="1600">
                <a:latin typeface="Arial" panose="020B0604020202020204" pitchFamily="34" charset="0"/>
                <a:ea typeface="宋体" panose="02010600030101010101" pitchFamily="2" charset="-122"/>
                <a:cs typeface="Arial" panose="020B0604020202020204" pitchFamily="34" charset="0"/>
              </a:rPr>
              <a:t>The typical application of MLLM: </a:t>
            </a: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i</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ntegrates multiple data types</a:t>
            </a:r>
            <a:r>
              <a:rPr lang="en-US" altLang="zh-CN" sz="1600">
                <a:latin typeface="Arial" panose="020B0604020202020204" pitchFamily="34" charset="0"/>
                <a:ea typeface="宋体" panose="02010600030101010101" pitchFamily="2" charset="-122"/>
                <a:cs typeface="Arial" panose="020B0604020202020204" pitchFamily="34" charset="0"/>
                <a:sym typeface="+mn-ea"/>
              </a:rPr>
              <a:t> like text, images, and audio for advanced understanding and </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generation across different formats. </a:t>
            </a:r>
            <a:r>
              <a:rPr lang="en-US" altLang="zh-CN" sz="1600">
                <a:latin typeface="Arial" panose="020B0604020202020204" pitchFamily="34" charset="0"/>
                <a:ea typeface="宋体" panose="02010600030101010101" pitchFamily="2" charset="-122"/>
                <a:cs typeface="Arial" panose="020B0604020202020204" pitchFamily="34" charset="0"/>
                <a:sym typeface="+mn-ea"/>
              </a:rPr>
              <a:t>It is currently deployed on cloud servers. </a:t>
            </a:r>
            <a:r>
              <a:rPr lang="en-US" altLang="zh-CN" sz="1600">
                <a:latin typeface="Arial" panose="020B0604020202020204" pitchFamily="34" charset="0"/>
                <a:ea typeface="宋体" panose="02010600030101010101" pitchFamily="2" charset="-122"/>
                <a:cs typeface="Arial" panose="020B0604020202020204" pitchFamily="34" charset="0"/>
                <a:sym typeface="+mn-ea"/>
              </a:rPr>
              <a:t>Due</a:t>
            </a:r>
            <a:r>
              <a:rPr lang="en-US" altLang="zh-CN" sz="1600">
                <a:latin typeface="Arial" panose="020B0604020202020204" pitchFamily="34" charset="0"/>
                <a:ea typeface="宋体" panose="02010600030101010101" pitchFamily="2" charset="-122"/>
                <a:cs typeface="Arial" panose="020B0604020202020204" pitchFamily="34" charset="0"/>
                <a:sym typeface="+mn-ea"/>
              </a:rPr>
              <a:t> to real-world scenario requirements, </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a compressed MLLM is deployed on the edge</a:t>
            </a:r>
            <a:r>
              <a:rPr lang="en-US" altLang="zh-CN" sz="1600">
                <a:latin typeface="Arial" panose="020B0604020202020204" pitchFamily="34" charset="0"/>
                <a:ea typeface="宋体" panose="02010600030101010101" pitchFamily="2" charset="-122"/>
                <a:cs typeface="Arial" panose="020B0604020202020204" pitchFamily="34" charset="0"/>
                <a:sym typeface="+mn-ea"/>
              </a:rPr>
              <a:t> or devices to deal real-time data</a:t>
            </a:r>
            <a:endParaRPr lang="en-US" altLang="zh-CN" sz="1600">
              <a:latin typeface="Arial" panose="020B0604020202020204" pitchFamily="34" charset="0"/>
              <a:ea typeface="宋体" panose="02010600030101010101" pitchFamily="2" charset="-122"/>
              <a:cs typeface="Arial" panose="020B0604020202020204" pitchFamily="34" charset="0"/>
            </a:endParaRPr>
          </a:p>
          <a:p>
            <a:endParaRPr lang="en-US" altLang="zh-CN" sz="1600">
              <a:latin typeface="Arial" panose="020B0604020202020204" pitchFamily="34" charset="0"/>
              <a:ea typeface="宋体" panose="02010600030101010101" pitchFamily="2" charset="-122"/>
              <a:cs typeface="Arial" panose="020B0604020202020204" pitchFamily="34" charset="0"/>
              <a:sym typeface="+mn-ea"/>
            </a:endParaRPr>
          </a:p>
          <a:p>
            <a:endParaRPr lang="zh-CN" altLang="en-US" sz="1600">
              <a:latin typeface="Arial" panose="020B0604020202020204" pitchFamily="34" charset="0"/>
              <a:ea typeface="宋体" panose="02010600030101010101" pitchFamily="2" charset="-122"/>
              <a:cs typeface="Arial" panose="020B0604020202020204" pitchFamily="34" charset="0"/>
              <a:sym typeface="+mn-ea"/>
            </a:endParaRPr>
          </a:p>
        </p:txBody>
      </p:sp>
      <p:sp>
        <p:nvSpPr>
          <p:cNvPr id="14" name="文本框 13"/>
          <p:cNvSpPr txBox="1"/>
          <p:nvPr/>
        </p:nvSpPr>
        <p:spPr>
          <a:xfrm>
            <a:off x="6553835" y="3731895"/>
            <a:ext cx="4876165" cy="984885"/>
          </a:xfrm>
          <a:prstGeom prst="rect">
            <a:avLst/>
          </a:prstGeom>
          <a:noFill/>
          <a:ln>
            <a:solidFill>
              <a:schemeClr val="accent1"/>
            </a:solidFill>
          </a:ln>
        </p:spPr>
        <p:txBody>
          <a:bodyPr wrap="square" rtlCol="0">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lvl="0" indent="-285750" algn="l">
              <a:lnSpc>
                <a:spcPct val="100000"/>
              </a:lnSpc>
              <a:buClrTx/>
              <a:buSzTx/>
              <a:buFont typeface="Wingdings" panose="05000000000000000000" charset="0"/>
              <a:buChar char="l"/>
            </a:pPr>
            <a:r>
              <a:rPr lang="en-US" altLang="zh-CN">
                <a:latin typeface="Arial" panose="020B0604020202020204" pitchFamily="34" charset="0"/>
                <a:ea typeface="宋体" panose="02010600030101010101" pitchFamily="2" charset="-122"/>
                <a:cs typeface="Arial" panose="020B0604020202020204" pitchFamily="34" charset="0"/>
                <a:sym typeface="+mn-ea"/>
              </a:rPr>
              <a:t>Real time changing scenes with unknown features</a:t>
            </a:r>
            <a:endParaRPr lang="en-US" altLang="zh-CN">
              <a:latin typeface="Arial" panose="020B0604020202020204" pitchFamily="34" charset="0"/>
              <a:ea typeface="宋体" panose="02010600030101010101" pitchFamily="2" charset="-122"/>
              <a:cs typeface="Arial" panose="020B0604020202020204" pitchFamily="34" charset="0"/>
              <a:sym typeface="+mn-ea"/>
            </a:endParaRPr>
          </a:p>
          <a:p>
            <a:pPr marL="285750" lvl="0" indent="-285750" algn="l">
              <a:lnSpc>
                <a:spcPct val="100000"/>
              </a:lnSpc>
              <a:buClrTx/>
              <a:buSzTx/>
              <a:buFont typeface="Wingdings" panose="05000000000000000000" charset="0"/>
              <a:buChar char="l"/>
            </a:pPr>
            <a:r>
              <a:rPr lang="en-US" altLang="zh-CN">
                <a:latin typeface="Arial" panose="020B0604020202020204" pitchFamily="34" charset="0"/>
                <a:ea typeface="宋体" panose="02010600030101010101" pitchFamily="2" charset="-122"/>
                <a:cs typeface="Arial" panose="020B0604020202020204" pitchFamily="34" charset="0"/>
                <a:sym typeface="+mn-ea"/>
              </a:rPr>
              <a:t>Limited computing resources at the device </a:t>
            </a:r>
            <a:endParaRPr lang="en-US" altLang="zh-CN">
              <a:latin typeface="Arial" panose="020B0604020202020204" pitchFamily="34" charset="0"/>
              <a:ea typeface="宋体" panose="02010600030101010101" pitchFamily="2" charset="-122"/>
              <a:cs typeface="Arial" panose="020B0604020202020204" pitchFamily="34" charset="0"/>
              <a:sym typeface="+mn-ea"/>
            </a:endParaRPr>
          </a:p>
          <a:p>
            <a:pPr lvl="0" algn="l">
              <a:buClrTx/>
              <a:buSzTx/>
              <a:buFont typeface="Wingdings" panose="05000000000000000000" charset="0"/>
            </a:pPr>
            <a:endParaRPr lang="en-US" altLang="zh-CN">
              <a:latin typeface="Arial" panose="020B0604020202020204" pitchFamily="34" charset="0"/>
              <a:ea typeface="宋体" panose="02010600030101010101" pitchFamily="2" charset="-122"/>
              <a:cs typeface="Arial" panose="020B0604020202020204" pitchFamily="34" charset="0"/>
              <a:sym typeface="+mn-ea"/>
            </a:endParaRPr>
          </a:p>
          <a:p>
            <a:pPr lvl="1" algn="l"/>
            <a:endParaRPr>
              <a:sym typeface="+mn-ea"/>
            </a:endParaRPr>
          </a:p>
        </p:txBody>
      </p:sp>
      <p:sp>
        <p:nvSpPr>
          <p:cNvPr id="23" name="文本框 22"/>
          <p:cNvSpPr txBox="1"/>
          <p:nvPr/>
        </p:nvSpPr>
        <p:spPr>
          <a:xfrm>
            <a:off x="2487295" y="5568315"/>
            <a:ext cx="6757035" cy="829945"/>
          </a:xfrm>
          <a:prstGeom prst="rect">
            <a:avLst/>
          </a:prstGeom>
          <a:solidFill>
            <a:schemeClr val="bg2">
              <a:lumMod val="90000"/>
            </a:schemeClr>
          </a:solidFill>
          <a:ln w="28575">
            <a:solidFill>
              <a:srgbClr val="C00000"/>
            </a:solidFill>
          </a:ln>
        </p:spPr>
        <p:txBody>
          <a:bodyPr wrap="square" rtlCol="0">
            <a:spAutoFit/>
          </a:bodyPr>
          <a:p>
            <a:pPr algn="ctr"/>
            <a:r>
              <a:rPr lang="en-US" altLang="zh-CN" sz="1600">
                <a:latin typeface="Arial" panose="020B0604020202020204" pitchFamily="34" charset="0"/>
                <a:ea typeface="宋体" panose="02010600030101010101" pitchFamily="2" charset="-122"/>
                <a:cs typeface="Arial" panose="020B0604020202020204" pitchFamily="34" charset="0"/>
                <a:sym typeface="+mn-ea"/>
              </a:rPr>
              <a:t>ML</a:t>
            </a:r>
            <a:r>
              <a:rPr lang="en-US" altLang="zh-CN" sz="1600">
                <a:solidFill>
                  <a:schemeClr val="tx1"/>
                </a:solidFill>
                <a:latin typeface="Arial" panose="020B0604020202020204" pitchFamily="34" charset="0"/>
                <a:ea typeface="宋体" panose="02010600030101010101" pitchFamily="2" charset="-122"/>
                <a:cs typeface="Arial" panose="020B0604020202020204" pitchFamily="34" charset="0"/>
                <a:sym typeface="+mn-ea"/>
              </a:rPr>
              <a:t>LM continual domain generalization capability</a:t>
            </a:r>
            <a:r>
              <a:rPr lang="en-US" altLang="zh-CN" sz="1600">
                <a:latin typeface="Arial" panose="020B0604020202020204" pitchFamily="34" charset="0"/>
                <a:ea typeface="宋体" panose="02010600030101010101" pitchFamily="2" charset="-122"/>
                <a:cs typeface="Arial" panose="020B0604020202020204" pitchFamily="34" charset="0"/>
                <a:sym typeface="+mn-ea"/>
              </a:rPr>
              <a:t> is weak,</a:t>
            </a:r>
            <a:endParaRPr lang="en-US" altLang="zh-CN" sz="1600">
              <a:latin typeface="Arial" panose="020B0604020202020204" pitchFamily="34" charset="0"/>
              <a:ea typeface="宋体" panose="02010600030101010101" pitchFamily="2" charset="-122"/>
              <a:cs typeface="Arial" panose="020B0604020202020204" pitchFamily="34" charset="0"/>
              <a:sym typeface="+mn-ea"/>
            </a:endParaRPr>
          </a:p>
          <a:p>
            <a:pPr algn="ctr"/>
            <a:r>
              <a:rPr lang="en-US" altLang="zh-CN" sz="1600">
                <a:solidFill>
                  <a:schemeClr val="tx1"/>
                </a:solidFill>
                <a:latin typeface="Arial" panose="020B0604020202020204" pitchFamily="34" charset="0"/>
                <a:ea typeface="宋体" panose="02010600030101010101" pitchFamily="2" charset="-122"/>
                <a:cs typeface="Arial" panose="020B0604020202020204" pitchFamily="34" charset="0"/>
                <a:sym typeface="+mn-ea"/>
              </a:rPr>
              <a:t>harnessing cloud-larger MLLMs to boost </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the </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continual </a:t>
            </a:r>
            <a:r>
              <a:rPr lang="en-US" altLang="zh-CN" sz="1600">
                <a:solidFill>
                  <a:srgbClr val="C00000"/>
                </a:solidFill>
                <a:latin typeface="Arial" panose="020B0604020202020204" pitchFamily="34" charset="0"/>
                <a:ea typeface="宋体" panose="02010600030101010101" pitchFamily="2" charset="-122"/>
                <a:cs typeface="Arial" panose="020B0604020202020204" pitchFamily="34" charset="0"/>
                <a:sym typeface="+mn-ea"/>
              </a:rPr>
              <a:t> generalization capability</a:t>
            </a:r>
            <a:r>
              <a:rPr lang="en-US" altLang="zh-CN" sz="1600">
                <a:solidFill>
                  <a:schemeClr val="tx1"/>
                </a:solidFill>
                <a:latin typeface="Arial" panose="020B0604020202020204" pitchFamily="34" charset="0"/>
                <a:ea typeface="宋体" panose="02010600030101010101" pitchFamily="2" charset="-122"/>
                <a:cs typeface="Arial" panose="020B0604020202020204" pitchFamily="34" charset="0"/>
                <a:sym typeface="+mn-ea"/>
              </a:rPr>
              <a:t> of compressed MLLMs deployed on the device</a:t>
            </a:r>
            <a:endParaRPr lang="en-US" altLang="zh-CN" sz="1600" dirty="0">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
        <p:nvSpPr>
          <p:cNvPr id="5" name="文本框 4"/>
          <p:cNvSpPr txBox="1"/>
          <p:nvPr/>
        </p:nvSpPr>
        <p:spPr>
          <a:xfrm>
            <a:off x="1631950" y="2880995"/>
            <a:ext cx="3526155" cy="337185"/>
          </a:xfrm>
          <a:prstGeom prst="rect">
            <a:avLst/>
          </a:prstGeom>
          <a:noFill/>
        </p:spPr>
        <p:txBody>
          <a:bodyPr wrap="square" rtlCol="0">
            <a:spAutoFit/>
          </a:bodyPr>
          <a:p>
            <a:r>
              <a:rPr lang="en-US" altLang="zh-CN" sz="1600">
                <a:latin typeface="Arial" panose="020B0604020202020204" pitchFamily="34" charset="0"/>
                <a:ea typeface="宋体" panose="02010600030101010101" pitchFamily="2" charset="-122"/>
                <a:cs typeface="Arial" panose="020B0604020202020204" pitchFamily="34" charset="0"/>
              </a:rPr>
              <a:t>the typical structure of MLLM</a:t>
            </a:r>
            <a:endParaRPr lang="en-US" altLang="zh-CN" sz="1600">
              <a:latin typeface="Arial" panose="020B0604020202020204" pitchFamily="34" charset="0"/>
              <a:ea typeface="宋体" panose="02010600030101010101" pitchFamily="2" charset="-122"/>
              <a:cs typeface="Arial" panose="020B0604020202020204" pitchFamily="34" charset="0"/>
            </a:endParaRPr>
          </a:p>
        </p:txBody>
      </p:sp>
      <p:pic>
        <p:nvPicPr>
          <p:cNvPr id="6" name="图片 5"/>
          <p:cNvPicPr>
            <a:picLocks noChangeAspect="1"/>
          </p:cNvPicPr>
          <p:nvPr/>
        </p:nvPicPr>
        <p:blipFill>
          <a:blip r:embed="rId3"/>
          <a:stretch>
            <a:fillRect/>
          </a:stretch>
        </p:blipFill>
        <p:spPr>
          <a:xfrm>
            <a:off x="843280" y="3392170"/>
            <a:ext cx="4382770" cy="1696720"/>
          </a:xfrm>
          <a:prstGeom prst="rect">
            <a:avLst/>
          </a:prstGeom>
        </p:spPr>
      </p:pic>
      <p:sp>
        <p:nvSpPr>
          <p:cNvPr id="8" name="文本框 7"/>
          <p:cNvSpPr txBox="1"/>
          <p:nvPr/>
        </p:nvSpPr>
        <p:spPr>
          <a:xfrm>
            <a:off x="1417320" y="5017135"/>
            <a:ext cx="3526155" cy="337185"/>
          </a:xfrm>
          <a:prstGeom prst="rect">
            <a:avLst/>
          </a:prstGeom>
          <a:noFill/>
        </p:spPr>
        <p:txBody>
          <a:bodyPr wrap="square" rtlCol="0">
            <a:spAutoFit/>
          </a:bodyPr>
          <a:p>
            <a:r>
              <a:rPr lang="en-US" altLang="zh-CN" sz="1600">
                <a:latin typeface="Arial" panose="020B0604020202020204" pitchFamily="34" charset="0"/>
                <a:ea typeface="宋体" panose="02010600030101010101" pitchFamily="2" charset="-122"/>
                <a:cs typeface="Arial" panose="020B0604020202020204" pitchFamily="34" charset="0"/>
              </a:rPr>
              <a:t>the change of real-time data</a:t>
            </a:r>
            <a:endParaRPr lang="en-US" altLang="zh-CN" sz="16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Contributions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p:cNvSpPr txBox="1"/>
          <p:nvPr/>
        </p:nvSpPr>
        <p:spPr>
          <a:xfrm>
            <a:off x="1403350" y="4655820"/>
            <a:ext cx="2773680" cy="368300"/>
          </a:xfrm>
          <a:prstGeom prst="rect">
            <a:avLst/>
          </a:prstGeom>
          <a:noFill/>
        </p:spPr>
        <p:txBody>
          <a:bodyPr wrap="square" rtlCol="0">
            <a:spAutoFit/>
          </a:bodyPr>
          <a:p>
            <a:r>
              <a:rPr lang="en-US" altLang="zh-CN" sz="1800">
                <a:solidFill>
                  <a:srgbClr val="C00000"/>
                </a:solidFill>
                <a:latin typeface="Arial" panose="020B0604020202020204" pitchFamily="34" charset="0"/>
                <a:ea typeface="宋体" panose="02010600030101010101" pitchFamily="2" charset="-122"/>
                <a:cs typeface="Arial" panose="020B0604020202020204" pitchFamily="34" charset="0"/>
                <a:sym typeface="+mn-ea"/>
              </a:rPr>
              <a:t>the CD-CCA framework</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p:txBody>
      </p:sp>
      <p:sp>
        <p:nvSpPr>
          <p:cNvPr id="8" name="文本框 7"/>
          <p:cNvSpPr txBox="1"/>
          <p:nvPr/>
        </p:nvSpPr>
        <p:spPr>
          <a:xfrm>
            <a:off x="6188710" y="2068195"/>
            <a:ext cx="2425065" cy="368300"/>
          </a:xfrm>
          <a:prstGeom prst="rect">
            <a:avLst/>
          </a:prstGeom>
          <a:noFill/>
        </p:spPr>
        <p:txBody>
          <a:bodyPr wrap="square" rtlCol="0">
            <a:spAutoFit/>
          </a:bodyPr>
          <a:p>
            <a:pPr indent="0">
              <a:buFont typeface="+mj-lt"/>
              <a:buNone/>
            </a:pP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propose UTS strategy</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
        <p:nvSpPr>
          <p:cNvPr id="9" name="文本框 8"/>
          <p:cNvSpPr txBox="1"/>
          <p:nvPr/>
        </p:nvSpPr>
        <p:spPr>
          <a:xfrm>
            <a:off x="6231255" y="3339465"/>
            <a:ext cx="5535930" cy="368300"/>
          </a:xfrm>
          <a:prstGeom prst="rect">
            <a:avLst/>
          </a:prstGeom>
          <a:noFill/>
        </p:spPr>
        <p:txBody>
          <a:bodyPr wrap="square" rtlCol="0">
            <a:spAutoFit/>
          </a:bodyPr>
          <a:p>
            <a:pPr indent="0">
              <a:buFont typeface="+mj-lt"/>
              <a:buNone/>
            </a:pP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introduce the AKD manner</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
        <p:nvSpPr>
          <p:cNvPr id="10" name="文本框 9"/>
          <p:cNvSpPr txBox="1"/>
          <p:nvPr/>
        </p:nvSpPr>
        <p:spPr>
          <a:xfrm>
            <a:off x="6224270" y="4467225"/>
            <a:ext cx="2750185" cy="368300"/>
          </a:xfrm>
          <a:prstGeom prst="rect">
            <a:avLst/>
          </a:prstGeom>
          <a:noFill/>
        </p:spPr>
        <p:txBody>
          <a:bodyPr wrap="square" rtlCol="0">
            <a:spAutoFit/>
          </a:bodyPr>
          <a:p>
            <a:pPr indent="0">
              <a:buFont typeface="+mj-lt"/>
              <a:buNone/>
            </a:pP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propose a DWC strategy</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 </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pic>
        <p:nvPicPr>
          <p:cNvPr id="5" name="图片 4"/>
          <p:cNvPicPr>
            <a:picLocks noChangeAspect="1"/>
          </p:cNvPicPr>
          <p:nvPr/>
        </p:nvPicPr>
        <p:blipFill>
          <a:blip r:embed="rId2"/>
          <a:srcRect l="4986" t="1708" r="6195" b="368"/>
          <a:stretch>
            <a:fillRect/>
          </a:stretch>
        </p:blipFill>
        <p:spPr>
          <a:xfrm>
            <a:off x="462915" y="1538605"/>
            <a:ext cx="4772025" cy="3032760"/>
          </a:xfrm>
          <a:prstGeom prst="rect">
            <a:avLst/>
          </a:prstGeom>
        </p:spPr>
      </p:pic>
      <p:sp>
        <p:nvSpPr>
          <p:cNvPr id="11" name="左大括号 10"/>
          <p:cNvSpPr/>
          <p:nvPr/>
        </p:nvSpPr>
        <p:spPr>
          <a:xfrm>
            <a:off x="5400040" y="1833880"/>
            <a:ext cx="817880" cy="3190240"/>
          </a:xfrm>
          <a:prstGeom prst="leftBrac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txBody>
          <a:bodyPr rtlCol="0" anchor="ctr"/>
          <a:p>
            <a:pPr algn="ctr"/>
            <a:endParaRPr lang="zh-CN" altLang="en-US"/>
          </a:p>
        </p:txBody>
      </p:sp>
      <p:sp>
        <p:nvSpPr>
          <p:cNvPr id="12" name="右箭头 11"/>
          <p:cNvSpPr/>
          <p:nvPr/>
        </p:nvSpPr>
        <p:spPr>
          <a:xfrm>
            <a:off x="8603615" y="2234565"/>
            <a:ext cx="370840" cy="152400"/>
          </a:xfrm>
          <a:prstGeom prst="right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右箭头 12"/>
          <p:cNvSpPr/>
          <p:nvPr/>
        </p:nvSpPr>
        <p:spPr>
          <a:xfrm>
            <a:off x="9098915" y="3445510"/>
            <a:ext cx="370840" cy="152400"/>
          </a:xfrm>
          <a:prstGeom prst="right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右箭头 13"/>
          <p:cNvSpPr/>
          <p:nvPr/>
        </p:nvSpPr>
        <p:spPr>
          <a:xfrm>
            <a:off x="8974455" y="4606925"/>
            <a:ext cx="370840" cy="152400"/>
          </a:xfrm>
          <a:prstGeom prst="right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9093835" y="1970405"/>
            <a:ext cx="2425065" cy="645160"/>
          </a:xfrm>
          <a:prstGeom prst="rect">
            <a:avLst/>
          </a:prstGeom>
          <a:noFill/>
        </p:spPr>
        <p:txBody>
          <a:bodyPr wrap="square" rtlCol="0">
            <a:spAutoFit/>
          </a:bodyPr>
          <a:p>
            <a:pPr indent="0">
              <a:buFont typeface="+mj-lt"/>
              <a:buNone/>
            </a:pPr>
            <a:r>
              <a:rPr lang="zh-CN" altLang="en-US">
                <a:latin typeface="Arial" panose="020B0604020202020204" pitchFamily="34" charset="0"/>
                <a:ea typeface="宋体" panose="02010600030101010101" pitchFamily="2" charset="-122"/>
                <a:cs typeface="Arial" panose="020B0604020202020204" pitchFamily="34" charset="0"/>
                <a:sym typeface="+mn-ea"/>
              </a:rPr>
              <a:t>serves to flter out-of-distribution tokens</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
        <p:nvSpPr>
          <p:cNvPr id="16" name="文本框 15"/>
          <p:cNvSpPr txBox="1"/>
          <p:nvPr/>
        </p:nvSpPr>
        <p:spPr>
          <a:xfrm>
            <a:off x="9530080" y="3339465"/>
            <a:ext cx="2425065" cy="368300"/>
          </a:xfrm>
          <a:prstGeom prst="rect">
            <a:avLst/>
          </a:prstGeom>
          <a:noFill/>
        </p:spPr>
        <p:txBody>
          <a:bodyPr wrap="square" rtlCol="0">
            <a:spAutoFit/>
          </a:bodyPr>
          <a:p>
            <a:pPr indent="0">
              <a:buFont typeface="+mj-lt"/>
              <a:buNone/>
            </a:pP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sym typeface="+mn-ea"/>
              </a:rPr>
              <a:t>compress the MLLM</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
        <p:nvSpPr>
          <p:cNvPr id="17" name="文本框 16"/>
          <p:cNvSpPr txBox="1"/>
          <p:nvPr/>
        </p:nvSpPr>
        <p:spPr>
          <a:xfrm>
            <a:off x="9530080" y="4431665"/>
            <a:ext cx="2661920" cy="922020"/>
          </a:xfrm>
          <a:prstGeom prst="rect">
            <a:avLst/>
          </a:prstGeom>
          <a:noFill/>
        </p:spPr>
        <p:txBody>
          <a:bodyPr wrap="square" rtlCol="0">
            <a:spAutoFit/>
          </a:bodyPr>
          <a:p>
            <a:pPr indent="0">
              <a:buFont typeface="+mj-lt"/>
              <a:buNone/>
            </a:pPr>
            <a:r>
              <a:rPr lang="zh-CN" altLang="en-US">
                <a:latin typeface="Arial" panose="020B0604020202020204" pitchFamily="34" charset="0"/>
                <a:ea typeface="宋体" panose="02010600030101010101" pitchFamily="2" charset="-122"/>
                <a:cs typeface="Arial" panose="020B0604020202020204" pitchFamily="34" charset="0"/>
                <a:sym typeface="+mn-ea"/>
              </a:rPr>
              <a:t>enhances the transmission effciency of updated weights</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Method</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p:cNvSpPr txBox="1"/>
          <p:nvPr/>
        </p:nvSpPr>
        <p:spPr>
          <a:xfrm>
            <a:off x="779723" y="918474"/>
            <a:ext cx="11180094" cy="55308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 Uncertainty-guided Token Sampling (UTS)</a:t>
            </a:r>
            <a:endParaRPr lang="zh-CN" altLang="en-US" sz="20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rcRect l="2134"/>
          <a:stretch>
            <a:fillRect/>
          </a:stretch>
        </p:blipFill>
        <p:spPr>
          <a:xfrm>
            <a:off x="1153160" y="2142490"/>
            <a:ext cx="6699250" cy="850900"/>
          </a:xfrm>
          <a:prstGeom prst="rect">
            <a:avLst/>
          </a:prstGeom>
        </p:spPr>
      </p:pic>
      <p:pic>
        <p:nvPicPr>
          <p:cNvPr id="4" name="图片 3"/>
          <p:cNvPicPr>
            <a:picLocks noChangeAspect="1"/>
          </p:cNvPicPr>
          <p:nvPr/>
        </p:nvPicPr>
        <p:blipFill>
          <a:blip r:embed="rId3"/>
          <a:srcRect l="3903" t="1586"/>
          <a:stretch>
            <a:fillRect/>
          </a:stretch>
        </p:blipFill>
        <p:spPr>
          <a:xfrm>
            <a:off x="1109345" y="3949700"/>
            <a:ext cx="6893560" cy="923290"/>
          </a:xfrm>
          <a:prstGeom prst="rect">
            <a:avLst/>
          </a:prstGeom>
        </p:spPr>
      </p:pic>
      <p:pic>
        <p:nvPicPr>
          <p:cNvPr id="5" name="图片 4"/>
          <p:cNvPicPr>
            <a:picLocks noChangeAspect="1"/>
          </p:cNvPicPr>
          <p:nvPr/>
        </p:nvPicPr>
        <p:blipFill>
          <a:blip r:embed="rId4"/>
          <a:srcRect l="5592" t="13914" r="15050" b="14649"/>
          <a:stretch>
            <a:fillRect/>
          </a:stretch>
        </p:blipFill>
        <p:spPr>
          <a:xfrm>
            <a:off x="1109345" y="5133340"/>
            <a:ext cx="6043295" cy="948690"/>
          </a:xfrm>
          <a:prstGeom prst="rect">
            <a:avLst/>
          </a:prstGeom>
        </p:spPr>
      </p:pic>
      <p:sp>
        <p:nvSpPr>
          <p:cNvPr id="7" name="文本框 6"/>
          <p:cNvSpPr txBox="1"/>
          <p:nvPr/>
        </p:nvSpPr>
        <p:spPr>
          <a:xfrm>
            <a:off x="937260" y="1637665"/>
            <a:ext cx="7069455" cy="368300"/>
          </a:xfrm>
          <a:prstGeom prst="rect">
            <a:avLst/>
          </a:prstGeom>
          <a:noFill/>
        </p:spPr>
        <p:txBody>
          <a:bodyPr wrap="square" rtlCol="0">
            <a:spAutoFit/>
          </a:bodyPr>
          <a:p>
            <a:pPr marL="285750" indent="-285750">
              <a:buFont typeface="Wingdings" panose="05000000000000000000" charset="0"/>
              <a:buChar char="l"/>
            </a:pPr>
            <a:r>
              <a:rPr lang="zh-CN" altLang="en-US">
                <a:latin typeface="Arial" panose="020B0604020202020204" pitchFamily="34" charset="0"/>
                <a:ea typeface="宋体" panose="02010600030101010101" pitchFamily="2" charset="-122"/>
                <a:cs typeface="Arial" panose="020B0604020202020204" pitchFamily="34" charset="0"/>
              </a:rPr>
              <a:t>the frist stage of UTS</a:t>
            </a:r>
            <a:endParaRPr lang="zh-CN" altLang="en-US">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1007110" y="3357880"/>
            <a:ext cx="6824980" cy="423545"/>
          </a:xfrm>
          <a:prstGeom prst="rect">
            <a:avLst/>
          </a:prstGeom>
          <a:noFill/>
        </p:spPr>
        <p:txBody>
          <a:bodyPr wrap="square" rtlCol="0">
            <a:spAutoFit/>
          </a:bodyPr>
          <a:p>
            <a:pPr marL="285750" indent="-285750">
              <a:lnSpc>
                <a:spcPct val="120000"/>
              </a:lnSpc>
              <a:buFont typeface="Wingdings" panose="05000000000000000000" charset="0"/>
              <a:buChar char="l"/>
            </a:pPr>
            <a:r>
              <a:rPr lang="zh-CN" altLang="en-US">
                <a:latin typeface="Arial" panose="020B0604020202020204" pitchFamily="34" charset="0"/>
                <a:ea typeface="宋体" panose="02010600030101010101" pitchFamily="2" charset="-122"/>
                <a:cs typeface="Arial" panose="020B0604020202020204" pitchFamily="34" charset="0"/>
              </a:rPr>
              <a:t>In the second stage of UTS</a:t>
            </a:r>
            <a:r>
              <a:rPr lang="en-US" altLang="zh-CN">
                <a:latin typeface="Arial" panose="020B0604020202020204" pitchFamily="34" charset="0"/>
                <a:ea typeface="宋体" panose="02010600030101010101" pitchFamily="2" charset="-122"/>
                <a:cs typeface="Arial" panose="020B0604020202020204" pitchFamily="34" charset="0"/>
              </a:rPr>
              <a:t>:</a:t>
            </a:r>
            <a:r>
              <a:rPr lang="zh-CN" altLang="en-US">
                <a:latin typeface="Arial" panose="020B0604020202020204" pitchFamily="34" charset="0"/>
                <a:ea typeface="宋体" panose="02010600030101010101" pitchFamily="2" charset="-122"/>
                <a:cs typeface="Arial" panose="020B0604020202020204" pitchFamily="34" charset="0"/>
              </a:rPr>
              <a:t> </a:t>
            </a:r>
            <a:endParaRPr lang="zh-CN" altLang="en-US">
              <a:latin typeface="Arial" panose="020B0604020202020204" pitchFamily="34" charset="0"/>
              <a:ea typeface="宋体" panose="02010600030101010101" pitchFamily="2" charset="-122"/>
              <a:cs typeface="Arial" panose="020B0604020202020204" pitchFamily="34" charset="0"/>
            </a:endParaRPr>
          </a:p>
        </p:txBody>
      </p:sp>
      <p:sp>
        <p:nvSpPr>
          <p:cNvPr id="10" name="矩形 9"/>
          <p:cNvSpPr/>
          <p:nvPr/>
        </p:nvSpPr>
        <p:spPr>
          <a:xfrm>
            <a:off x="3719195" y="2287270"/>
            <a:ext cx="3985260" cy="43688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1200785" y="4230370"/>
            <a:ext cx="1517650" cy="40132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5"/>
          <a:srcRect l="4563"/>
          <a:stretch>
            <a:fillRect/>
          </a:stretch>
        </p:blipFill>
        <p:spPr>
          <a:xfrm>
            <a:off x="8068945" y="1140460"/>
            <a:ext cx="3099435" cy="4733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Method</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p:cNvSpPr txBox="1"/>
          <p:nvPr/>
        </p:nvSpPr>
        <p:spPr>
          <a:xfrm>
            <a:off x="339033" y="872754"/>
            <a:ext cx="11180094" cy="1014730"/>
          </a:xfrm>
          <a:prstGeom prst="rect">
            <a:avLst/>
          </a:prstGeom>
          <a:noFill/>
        </p:spPr>
        <p:txBody>
          <a:bodyPr wrap="square">
            <a:spAutoFit/>
          </a:bodyPr>
          <a:lstStyle/>
          <a:p>
            <a:pPr marL="628650" indent="-342900">
              <a:lnSpc>
                <a:spcPct val="150000"/>
              </a:lnSpc>
              <a:buFont typeface="Wingdings" panose="05000000000000000000" pitchFamily="2" charset="2"/>
              <a:buChar char="Ø"/>
            </a:pPr>
            <a:r>
              <a:rPr lang="zh-CN" altLang="en-US" sz="2000" b="1" i="0" dirty="0">
                <a:solidFill>
                  <a:srgbClr val="292929"/>
                </a:solidFill>
                <a:effectLst/>
                <a:latin typeface="微软雅黑" panose="020B0503020204020204" pitchFamily="34" charset="-122"/>
                <a:ea typeface="微软雅黑" panose="020B0503020204020204" pitchFamily="34" charset="-122"/>
              </a:rPr>
              <a:t> Adapter-Based Knowledge Distillation (AKD)</a:t>
            </a:r>
            <a:endParaRPr lang="zh-CN" altLang="en-US" sz="2000" b="1" i="0" dirty="0">
              <a:solidFill>
                <a:srgbClr val="292929"/>
              </a:solidFill>
              <a:effectLst/>
              <a:latin typeface="微软雅黑" panose="020B0503020204020204" pitchFamily="34" charset="-122"/>
              <a:ea typeface="微软雅黑" panose="020B0503020204020204" pitchFamily="34" charset="-122"/>
            </a:endParaRPr>
          </a:p>
          <a:p>
            <a:pPr marL="628650" indent="-342900">
              <a:lnSpc>
                <a:spcPct val="150000"/>
              </a:lnSpc>
              <a:buFont typeface="Wingdings" panose="05000000000000000000" pitchFamily="2" charset="2"/>
              <a:buChar char="Ø"/>
            </a:pPr>
            <a:endParaRPr lang="zh-CN" altLang="en-US" sz="2000" dirty="0">
              <a:solidFill>
                <a:srgbClr val="FF0000"/>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6741795" y="5048250"/>
            <a:ext cx="5160010" cy="539750"/>
          </a:xfrm>
          <a:prstGeom prst="rect">
            <a:avLst/>
          </a:prstGeom>
          <a:ln>
            <a:solidFill>
              <a:srgbClr val="C00000"/>
            </a:solidFill>
          </a:ln>
        </p:spPr>
      </p:pic>
      <p:pic>
        <p:nvPicPr>
          <p:cNvPr id="4" name="图片 3"/>
          <p:cNvPicPr>
            <a:picLocks noChangeAspect="1"/>
          </p:cNvPicPr>
          <p:nvPr/>
        </p:nvPicPr>
        <p:blipFill>
          <a:blip r:embed="rId3"/>
          <a:srcRect l="3208" r="3307"/>
          <a:stretch>
            <a:fillRect/>
          </a:stretch>
        </p:blipFill>
        <p:spPr>
          <a:xfrm>
            <a:off x="941705" y="3716020"/>
            <a:ext cx="5462905" cy="2542540"/>
          </a:xfrm>
          <a:prstGeom prst="rect">
            <a:avLst/>
          </a:prstGeom>
        </p:spPr>
      </p:pic>
      <p:sp>
        <p:nvSpPr>
          <p:cNvPr id="7" name="文本框 6"/>
          <p:cNvSpPr txBox="1"/>
          <p:nvPr/>
        </p:nvSpPr>
        <p:spPr>
          <a:xfrm>
            <a:off x="6684010" y="1717040"/>
            <a:ext cx="4875530" cy="3190875"/>
          </a:xfrm>
          <a:prstGeom prst="rect">
            <a:avLst/>
          </a:prstGeom>
          <a:noFill/>
        </p:spPr>
        <p:txBody>
          <a:bodyPr wrap="square" rtlCol="0">
            <a:noAutofit/>
          </a:bodyPr>
          <a:p>
            <a:pPr marL="285750" indent="-285750">
              <a:buFont typeface="Wingdings" panose="05000000000000000000" charset="0"/>
              <a:buChar char="l"/>
            </a:pP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Query Alignment Loss (Lquery)</a:t>
            </a: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endParaRPr lang="zh-CN" altLang="en-US">
              <a:solidFill>
                <a:schemeClr val="tx1"/>
              </a:solidFill>
            </a:endParaRPr>
          </a:p>
          <a:p>
            <a:pPr marL="285750" indent="-285750">
              <a:buFont typeface="Wingdings" panose="05000000000000000000" charset="0"/>
              <a:buChar char="l"/>
            </a:pPr>
            <a:endParaRPr lang="zh-CN" altLang="en-US">
              <a:solidFill>
                <a:schemeClr val="tx1"/>
              </a:solidFill>
            </a:endParaRPr>
          </a:p>
          <a:p>
            <a:pPr marL="285750" indent="-285750">
              <a:buFont typeface="Wingdings" panose="05000000000000000000" charset="0"/>
              <a:buChar char="l"/>
            </a:pPr>
            <a:endParaRPr lang="zh-CN" altLang="en-US">
              <a:solidFill>
                <a:schemeClr val="tx1"/>
              </a:solidFill>
            </a:endParaRPr>
          </a:p>
          <a:p>
            <a:pPr indent="0">
              <a:buFont typeface="Wingdings" panose="05000000000000000000" charset="0"/>
              <a:buNone/>
            </a:pPr>
            <a:endParaRPr lang="zh-CN" altLang="en-US">
              <a:solidFill>
                <a:schemeClr val="tx1"/>
              </a:solidFill>
            </a:endParaRPr>
          </a:p>
          <a:p>
            <a:pPr marL="285750" indent="-285750">
              <a:buFont typeface="Wingdings" panose="05000000000000000000" charset="0"/>
              <a:buChar char="l"/>
            </a:pP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Representation Alignment Loss (Lrepr)</a:t>
            </a: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endPar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endParaRPr>
          </a:p>
          <a:p>
            <a:pPr marL="285750" indent="-285750">
              <a:buFont typeface="Wingdings" panose="05000000000000000000" charset="0"/>
              <a:buChar char="l"/>
            </a:pP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Cross-Entropy Loss (LCE)</a:t>
            </a:r>
            <a:endParaRPr lang="zh-CN" altLang="en-US">
              <a:latin typeface="Arial" panose="020B0604020202020204" pitchFamily="34" charset="0"/>
              <a:ea typeface="宋体" panose="02010600030101010101" pitchFamily="2" charset="-122"/>
              <a:cs typeface="Arial" panose="020B0604020202020204" pitchFamily="34" charset="0"/>
              <a:sym typeface="+mn-ea"/>
            </a:endParaRPr>
          </a:p>
        </p:txBody>
      </p:sp>
      <p:pic>
        <p:nvPicPr>
          <p:cNvPr id="8" name="图片 7"/>
          <p:cNvPicPr>
            <a:picLocks noChangeAspect="1"/>
          </p:cNvPicPr>
          <p:nvPr/>
        </p:nvPicPr>
        <p:blipFill>
          <a:blip r:embed="rId4"/>
          <a:srcRect l="11326" t="10641" r="21488" b="1497"/>
          <a:stretch>
            <a:fillRect/>
          </a:stretch>
        </p:blipFill>
        <p:spPr>
          <a:xfrm>
            <a:off x="6929755" y="2233295"/>
            <a:ext cx="4384040" cy="816610"/>
          </a:xfrm>
          <a:prstGeom prst="rect">
            <a:avLst/>
          </a:prstGeom>
        </p:spPr>
      </p:pic>
      <p:sp>
        <p:nvSpPr>
          <p:cNvPr id="10" name="矩形 9"/>
          <p:cNvSpPr/>
          <p:nvPr/>
        </p:nvSpPr>
        <p:spPr>
          <a:xfrm>
            <a:off x="4687570" y="4588510"/>
            <a:ext cx="556260" cy="459740"/>
          </a:xfrm>
          <a:prstGeom prst="rect">
            <a:avLst/>
          </a:prstGeom>
          <a:noFill/>
          <a:ln>
            <a:solidFill>
              <a:srgbClr val="C00000"/>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5399405" y="4588510"/>
            <a:ext cx="556260" cy="459740"/>
          </a:xfrm>
          <a:prstGeom prst="rect">
            <a:avLst/>
          </a:prstGeom>
          <a:noFill/>
          <a:ln>
            <a:solidFill>
              <a:srgbClr val="C00000"/>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5"/>
          <a:stretch>
            <a:fillRect/>
          </a:stretch>
        </p:blipFill>
        <p:spPr>
          <a:xfrm>
            <a:off x="880745" y="1437640"/>
            <a:ext cx="5524500" cy="2063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Method</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 name="文本框 5"/>
          <p:cNvSpPr txBox="1"/>
          <p:nvPr/>
        </p:nvSpPr>
        <p:spPr>
          <a:xfrm>
            <a:off x="339033" y="866404"/>
            <a:ext cx="11180094" cy="553085"/>
          </a:xfrm>
          <a:prstGeom prst="rect">
            <a:avLst/>
          </a:prstGeom>
          <a:noFill/>
        </p:spPr>
        <p:txBody>
          <a:bodyPr wrap="square">
            <a:spAutoFit/>
          </a:bodyPr>
          <a:lstStyle/>
          <a:p>
            <a:pPr marL="628650" indent="-342900">
              <a:lnSpc>
                <a:spcPct val="150000"/>
              </a:lnSpc>
              <a:buFont typeface="Wingdings" panose="05000000000000000000" pitchFamily="2" charset="2"/>
              <a:buChar char="Ø"/>
            </a:pPr>
            <a:r>
              <a:rPr lang="zh-CN" altLang="en-US" sz="2000" b="1" i="0" dirty="0">
                <a:solidFill>
                  <a:srgbClr val="292929"/>
                </a:solidFill>
                <a:effectLst/>
                <a:latin typeface="微软雅黑" panose="020B0503020204020204" pitchFamily="34" charset="-122"/>
                <a:ea typeface="微软雅黑" panose="020B0503020204020204" pitchFamily="34" charset="-122"/>
              </a:rPr>
              <a:t>Dynamic Weight update Compression (DWC)</a:t>
            </a:r>
            <a:endParaRPr lang="zh-CN" altLang="en-US" sz="2000" b="1" i="0" dirty="0">
              <a:solidFill>
                <a:srgbClr val="292929"/>
              </a:solidFill>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75970" y="1638300"/>
            <a:ext cx="6267450" cy="615950"/>
          </a:xfrm>
          <a:prstGeom prst="rect">
            <a:avLst/>
          </a:prstGeom>
        </p:spPr>
      </p:pic>
      <p:pic>
        <p:nvPicPr>
          <p:cNvPr id="7" name="图片 6"/>
          <p:cNvPicPr>
            <a:picLocks noChangeAspect="1"/>
          </p:cNvPicPr>
          <p:nvPr/>
        </p:nvPicPr>
        <p:blipFill>
          <a:blip r:embed="rId3"/>
          <a:stretch>
            <a:fillRect/>
          </a:stretch>
        </p:blipFill>
        <p:spPr>
          <a:xfrm>
            <a:off x="775970" y="2473325"/>
            <a:ext cx="4455795" cy="851535"/>
          </a:xfrm>
          <a:prstGeom prst="rect">
            <a:avLst/>
          </a:prstGeom>
        </p:spPr>
      </p:pic>
      <p:pic>
        <p:nvPicPr>
          <p:cNvPr id="4" name="图片 3"/>
          <p:cNvPicPr>
            <a:picLocks noChangeAspect="1"/>
          </p:cNvPicPr>
          <p:nvPr/>
        </p:nvPicPr>
        <p:blipFill>
          <a:blip r:embed="rId4"/>
          <a:stretch>
            <a:fillRect/>
          </a:stretch>
        </p:blipFill>
        <p:spPr>
          <a:xfrm>
            <a:off x="7320280" y="1130935"/>
            <a:ext cx="4485640" cy="4395470"/>
          </a:xfrm>
          <a:prstGeom prst="rect">
            <a:avLst/>
          </a:prstGeom>
        </p:spPr>
      </p:pic>
      <p:sp>
        <p:nvSpPr>
          <p:cNvPr id="5" name="文本框 4"/>
          <p:cNvSpPr txBox="1"/>
          <p:nvPr/>
        </p:nvSpPr>
        <p:spPr>
          <a:xfrm>
            <a:off x="660400" y="4027805"/>
            <a:ext cx="5418455" cy="1641475"/>
          </a:xfrm>
          <a:prstGeom prst="rect">
            <a:avLst/>
          </a:prstGeom>
          <a:noFill/>
        </p:spPr>
        <p:txBody>
          <a:bodyPr wrap="square" rtlCol="0">
            <a:spAutoFit/>
          </a:bodyPr>
          <a:p>
            <a:pPr marL="342900" indent="-342900">
              <a:lnSpc>
                <a:spcPct val="180000"/>
              </a:lnSpc>
              <a:buFont typeface="Wingdings" panose="05000000000000000000" charset="0"/>
              <a:buChar char="Ø"/>
            </a:pPr>
            <a:r>
              <a:rPr lang="zh-CN" altLang="en-US" sz="2000" b="1" dirty="0">
                <a:solidFill>
                  <a:srgbClr val="292929"/>
                </a:solidFill>
                <a:effectLst/>
                <a:latin typeface="微软雅黑" panose="020B0503020204020204" pitchFamily="34" charset="-122"/>
                <a:ea typeface="微软雅黑" panose="020B0503020204020204" pitchFamily="34" charset="-122"/>
              </a:rPr>
              <a:t>advantages:</a:t>
            </a:r>
            <a:endParaRPr lang="zh-CN" altLang="en-US" sz="2000" b="1" dirty="0">
              <a:solidFill>
                <a:srgbClr val="292929"/>
              </a:solidFill>
              <a:effectLst/>
              <a:latin typeface="微软雅黑" panose="020B0503020204020204" pitchFamily="34" charset="-122"/>
              <a:ea typeface="微软雅黑" panose="020B0503020204020204" pitchFamily="34" charset="-122"/>
            </a:endParaRPr>
          </a:p>
          <a:p>
            <a:pPr marL="742950" lvl="1" indent="-285750">
              <a:lnSpc>
                <a:spcPct val="180000"/>
              </a:lnSpc>
              <a:buFont typeface="Wingdings" panose="05000000000000000000" charset="0"/>
              <a:buChar char="ü"/>
            </a:pPr>
            <a:r>
              <a:rPr lang="zh-CN" altLang="en-US">
                <a:latin typeface="Arial" panose="020B0604020202020204" pitchFamily="34" charset="0"/>
                <a:ea typeface="宋体" panose="02010600030101010101" pitchFamily="2" charset="-122"/>
                <a:cs typeface="Arial" panose="020B0604020202020204" pitchFamily="34" charset="0"/>
              </a:rPr>
              <a:t>Reduce communication overhead</a:t>
            </a:r>
            <a:endParaRPr lang="zh-CN" altLang="en-US">
              <a:solidFill>
                <a:srgbClr val="C00000"/>
              </a:solidFill>
              <a:latin typeface="宋体" panose="02010600030101010101" pitchFamily="2" charset="-122"/>
              <a:ea typeface="宋体" panose="02010600030101010101" pitchFamily="2" charset="-122"/>
            </a:endParaRPr>
          </a:p>
          <a:p>
            <a:pPr marL="742950" lvl="1" indent="-285750">
              <a:lnSpc>
                <a:spcPct val="180000"/>
              </a:lnSpc>
              <a:buFont typeface="Wingdings" panose="05000000000000000000" charset="0"/>
              <a:buChar char="ü"/>
            </a:pPr>
            <a:endParaRPr lang="zh-CN" altLang="en-US">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316"/>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Method</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 name="文本框 4"/>
          <p:cNvSpPr txBox="1"/>
          <p:nvPr/>
        </p:nvSpPr>
        <p:spPr>
          <a:xfrm>
            <a:off x="782955" y="535940"/>
            <a:ext cx="11301095" cy="6294120"/>
          </a:xfrm>
          <a:prstGeom prst="rect">
            <a:avLst/>
          </a:prstGeom>
          <a:noFill/>
        </p:spPr>
        <p:txBody>
          <a:bodyPr wrap="square" rtlCol="0">
            <a:spAutoFit/>
          </a:bodyPr>
          <a:p>
            <a:pPr indent="0">
              <a:lnSpc>
                <a:spcPct val="160000"/>
              </a:lnSpc>
              <a:buFont typeface="Wingdings" panose="05000000000000000000" charset="0"/>
              <a:buNone/>
            </a:pP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285750" lvl="0" indent="-285750">
              <a:lnSpc>
                <a:spcPct val="160000"/>
              </a:lnSpc>
              <a:buFont typeface="Wingdings" panose="05000000000000000000" charset="0"/>
              <a:buChar char="l"/>
            </a:pP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Model:</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800100" lvl="1" indent="-342900">
              <a:lnSpc>
                <a:spcPct val="160000"/>
              </a:lnSpc>
              <a:buFont typeface="Wingdings" panose="05000000000000000000" charset="0"/>
              <a:buChar char="Ø"/>
            </a:pP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LLaMA-Adapter with LLaMA2-13B</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as the large teacher MLLM on the cloud;</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800100" lvl="1" indent="-342900">
              <a:lnSpc>
                <a:spcPct val="160000"/>
              </a:lnSpc>
              <a:buFont typeface="Wingdings" panose="05000000000000000000" charset="0"/>
              <a:buChar char="Ø"/>
            </a:pP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LLaMA-Adapter with LLaMA2-7B</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as the small student MLLM (same as the device model);</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285750" indent="-285750">
              <a:lnSpc>
                <a:spcPct val="160000"/>
              </a:lnSpc>
              <a:buFont typeface="Wingdings" panose="05000000000000000000" charset="0"/>
              <a:buChar char="l"/>
            </a:pP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Model pre-trian datasets: </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rPr>
              <a:t>COYO, LAION,</a:t>
            </a: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rPr>
              <a:t>CC3M, CC12M, SBU</a:t>
            </a: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a:t>
            </a:r>
            <a:endParaRPr lang="en-US" altLang="zh-CN">
              <a:solidFill>
                <a:schemeClr val="tx1"/>
              </a:solidFill>
              <a:latin typeface="Arial" panose="020B0604020202020204" pitchFamily="34" charset="0"/>
              <a:ea typeface="宋体" panose="02010600030101010101" pitchFamily="2" charset="-122"/>
              <a:cs typeface="Arial" panose="020B0604020202020204" pitchFamily="34" charset="0"/>
            </a:endParaRPr>
          </a:p>
          <a:p>
            <a:pPr marL="285750" indent="-285750">
              <a:lnSpc>
                <a:spcPct val="160000"/>
              </a:lnSpc>
              <a:buFont typeface="Wingdings" panose="05000000000000000000" charset="0"/>
              <a:buChar char="l"/>
            </a:pP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Model fine-tuning:</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rPr>
              <a:t> 52K single-turn instruction data from GPT4-LLM  and 567K captioning data from COCO Caption</a:t>
            </a: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285750" indent="-285750">
              <a:lnSpc>
                <a:spcPct val="160000"/>
              </a:lnSpc>
              <a:buFont typeface="Wingdings" panose="05000000000000000000" charset="0"/>
              <a:buChar char="l"/>
            </a:pP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Experiment d</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rPr>
              <a:t>atasets:  two pairs of datasets, </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rPr>
              <a:t>VQA-v2, A-OKVQA. and COCO Caption 2017, Nocaps</a:t>
            </a: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rPr>
              <a:t>;</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285750" indent="-285750">
              <a:lnSpc>
                <a:spcPct val="160000"/>
              </a:lnSpc>
              <a:buFont typeface="Wingdings" panose="05000000000000000000" charset="0"/>
              <a:buChar char="l"/>
            </a:pP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Evaluation Metrics:</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800100" lvl="1" indent="-342900">
              <a:lnSpc>
                <a:spcPct val="160000"/>
              </a:lnSpc>
              <a:buFont typeface="Wingdings" panose="05000000000000000000" charset="0"/>
              <a:buChar char="Ø"/>
            </a:pPr>
            <a:r>
              <a:rPr lang="en-US" altLang="zh-CN">
                <a:solidFill>
                  <a:srgbClr val="C00000"/>
                </a:solidFill>
                <a:latin typeface="Arial" panose="020B0604020202020204" pitchFamily="34" charset="0"/>
                <a:ea typeface="宋体" panose="02010600030101010101" pitchFamily="2" charset="-122"/>
                <a:cs typeface="Arial" panose="020B0604020202020204" pitchFamily="34" charset="0"/>
                <a:sym typeface="+mn-ea"/>
              </a:rPr>
              <a:t>V</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QA Accuracy, BLeU-4, and CIDEr scores</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are uniformly used as the evaluation metrics;</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marL="800100" lvl="1" indent="-342900">
              <a:lnSpc>
                <a:spcPct val="160000"/>
              </a:lnSpc>
              <a:buFont typeface="Wingdings" panose="05000000000000000000" charset="0"/>
              <a:buChar char="Ø"/>
            </a:pP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the quantity of transmitted parameters and data size</a:t>
            </a:r>
            <a:r>
              <a:rPr lang="zh-CN" altLang="en-US">
                <a:solidFill>
                  <a:schemeClr val="tx1"/>
                </a:solidFill>
                <a:latin typeface="Arial" panose="020B0604020202020204" pitchFamily="34" charset="0"/>
                <a:ea typeface="宋体" panose="02010600030101010101" pitchFamily="2" charset="-122"/>
                <a:cs typeface="Arial" panose="020B0604020202020204" pitchFamily="34" charset="0"/>
                <a:sym typeface="+mn-ea"/>
              </a:rPr>
              <a:t> in the uplink and downlink of CD-CCA, as well as </a:t>
            </a:r>
            <a:r>
              <a:rPr lang="zh-CN" altLang="en-US">
                <a:solidFill>
                  <a:srgbClr val="C00000"/>
                </a:solidFill>
                <a:latin typeface="Arial" panose="020B0604020202020204" pitchFamily="34" charset="0"/>
                <a:ea typeface="宋体" panose="02010600030101010101" pitchFamily="2" charset="-122"/>
                <a:cs typeface="Arial" panose="020B0604020202020204" pitchFamily="34" charset="0"/>
                <a:sym typeface="+mn-ea"/>
              </a:rPr>
              <a:t>the Cloud-Device transfer delay (TD)</a:t>
            </a:r>
            <a:r>
              <a:rPr lang="en-US" altLang="zh-CN">
                <a:solidFill>
                  <a:schemeClr val="tx1"/>
                </a:solidFill>
                <a:latin typeface="Arial" panose="020B0604020202020204" pitchFamily="34" charset="0"/>
                <a:ea typeface="宋体" panose="02010600030101010101" pitchFamily="2" charset="-122"/>
                <a:cs typeface="Arial" panose="020B0604020202020204" pitchFamily="34" charset="0"/>
                <a:sym typeface="+mn-ea"/>
              </a:rPr>
              <a:t>;</a:t>
            </a:r>
            <a:endParaRPr lang="zh-CN" altLang="en-US">
              <a:solidFill>
                <a:schemeClr val="tx1"/>
              </a:solidFill>
              <a:latin typeface="Arial" panose="020B0604020202020204" pitchFamily="34" charset="0"/>
              <a:ea typeface="宋体" panose="02010600030101010101" pitchFamily="2" charset="-122"/>
              <a:cs typeface="Arial" panose="020B0604020202020204" pitchFamily="34" charset="0"/>
            </a:endParaRPr>
          </a:p>
          <a:p>
            <a:pPr lvl="1" indent="0">
              <a:lnSpc>
                <a:spcPct val="160000"/>
              </a:lnSpc>
              <a:buFont typeface="Wingdings" panose="05000000000000000000" charset="0"/>
              <a:buNone/>
            </a:pP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285750" lvl="0" indent="-285750">
              <a:lnSpc>
                <a:spcPct val="160000"/>
              </a:lnSpc>
              <a:buFont typeface="Wingdings" panose="05000000000000000000" charset="0"/>
              <a:buChar char="l"/>
            </a:pP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p:cNvPicPr>
            <a:picLocks noChangeAspect="1"/>
          </p:cNvPicPr>
          <p:nvPr/>
        </p:nvPicPr>
        <p:blipFill>
          <a:blip r:embed="rId2"/>
          <a:stretch>
            <a:fillRect/>
          </a:stretch>
        </p:blipFill>
        <p:spPr>
          <a:xfrm>
            <a:off x="113030" y="1227455"/>
            <a:ext cx="11736705" cy="3006090"/>
          </a:xfrm>
          <a:prstGeom prst="rect">
            <a:avLst/>
          </a:prstGeom>
        </p:spPr>
      </p:pic>
      <p:sp>
        <p:nvSpPr>
          <p:cNvPr id="7" name="矩形 6"/>
          <p:cNvSpPr/>
          <p:nvPr/>
        </p:nvSpPr>
        <p:spPr>
          <a:xfrm>
            <a:off x="509905" y="2317115"/>
            <a:ext cx="2299335" cy="827405"/>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372745" y="3731260"/>
            <a:ext cx="11216640" cy="404495"/>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035810" y="2437130"/>
            <a:ext cx="3154680" cy="368300"/>
          </a:xfrm>
          <a:prstGeom prst="rect">
            <a:avLst/>
          </a:prstGeom>
          <a:noFill/>
        </p:spPr>
        <p:txBody>
          <a:bodyPr wrap="square" rtlCol="0">
            <a:spAutoFit/>
          </a:bodyPr>
          <a:p>
            <a:r>
              <a:rPr lang="en-US" altLang="zh-CN">
                <a:solidFill>
                  <a:srgbClr val="FF0000"/>
                </a:solidFill>
              </a:rPr>
              <a:t>SOTA domain</a:t>
            </a:r>
            <a:endParaRPr lang="en-US" altLang="zh-CN">
              <a:solidFill>
                <a:srgbClr val="FF0000"/>
              </a:solidFill>
            </a:endParaRPr>
          </a:p>
        </p:txBody>
      </p:sp>
      <p:sp>
        <p:nvSpPr>
          <p:cNvPr id="10" name="文本框 9"/>
          <p:cNvSpPr txBox="1"/>
          <p:nvPr/>
        </p:nvSpPr>
        <p:spPr>
          <a:xfrm>
            <a:off x="660400" y="960120"/>
            <a:ext cx="10519410" cy="337185"/>
          </a:xfrm>
          <a:prstGeom prst="rect">
            <a:avLst/>
          </a:prstGeom>
          <a:noFill/>
        </p:spPr>
        <p:txBody>
          <a:bodyPr wrap="square" rtlCol="0">
            <a:spAutoFit/>
          </a:bodyPr>
          <a:p>
            <a:pPr marL="285750" indent="-285750">
              <a:buFont typeface="Wingdings" panose="05000000000000000000" charset="0"/>
              <a:buChar char="Ø"/>
            </a:pPr>
            <a:r>
              <a:rPr lang="en-US" altLang="zh-CN" sz="1600" b="1" dirty="0">
                <a:solidFill>
                  <a:sysClr val="windowText" lastClr="000000"/>
                </a:solidFill>
                <a:latin typeface="Arial" panose="020B0604020202020204"/>
                <a:ea typeface="微软雅黑" panose="020B0503020204020204" pitchFamily="34" charset="-122"/>
                <a:cs typeface="+mj-cs"/>
              </a:rPr>
              <a:t>table 1：Persistent generalization capability on VQAv2-to-AOKVQA</a:t>
            </a:r>
            <a:r>
              <a:rPr lang="zh-CN" altLang="en-US" sz="1600" b="1" dirty="0">
                <a:solidFill>
                  <a:sysClr val="windowText" lastClr="000000"/>
                </a:solidFill>
                <a:latin typeface="Arial" panose="020B0604020202020204"/>
                <a:ea typeface="微软雅黑" panose="020B0503020204020204" pitchFamily="34" charset="-122"/>
                <a:cs typeface="+mj-cs"/>
              </a:rPr>
              <a:t>：Visual question-answering results</a:t>
            </a:r>
            <a:endParaRPr lang="zh-CN" altLang="en-US" sz="1600" b="1" dirty="0">
              <a:solidFill>
                <a:sysClr val="windowText" lastClr="000000"/>
              </a:solidFill>
              <a:latin typeface="Arial" panose="020B0604020202020204"/>
              <a:ea typeface="微软雅黑" panose="020B0503020204020204" pitchFamily="34" charset="-122"/>
              <a:cs typeface="+mj-cs"/>
            </a:endParaRPr>
          </a:p>
        </p:txBody>
      </p:sp>
      <p:pic>
        <p:nvPicPr>
          <p:cNvPr id="5" name="图片 4"/>
          <p:cNvPicPr>
            <a:picLocks noChangeAspect="1"/>
          </p:cNvPicPr>
          <p:nvPr/>
        </p:nvPicPr>
        <p:blipFill>
          <a:blip r:embed="rId3"/>
          <a:srcRect l="2431" t="4944" r="4708" b="3781"/>
          <a:stretch>
            <a:fillRect/>
          </a:stretch>
        </p:blipFill>
        <p:spPr>
          <a:xfrm>
            <a:off x="7393305" y="4239260"/>
            <a:ext cx="4196080" cy="2324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Experiments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5" name="图片 4"/>
          <p:cNvPicPr>
            <a:picLocks noChangeAspect="1"/>
          </p:cNvPicPr>
          <p:nvPr/>
        </p:nvPicPr>
        <p:blipFill>
          <a:blip r:embed="rId2"/>
          <a:stretch>
            <a:fillRect/>
          </a:stretch>
        </p:blipFill>
        <p:spPr>
          <a:xfrm>
            <a:off x="406400" y="1566545"/>
            <a:ext cx="11512550" cy="2730500"/>
          </a:xfrm>
          <a:prstGeom prst="rect">
            <a:avLst/>
          </a:prstGeom>
        </p:spPr>
      </p:pic>
      <p:sp>
        <p:nvSpPr>
          <p:cNvPr id="8" name="矩形 7"/>
          <p:cNvSpPr/>
          <p:nvPr/>
        </p:nvSpPr>
        <p:spPr>
          <a:xfrm>
            <a:off x="406400" y="3877945"/>
            <a:ext cx="11216640" cy="404495"/>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96595" y="1239520"/>
            <a:ext cx="9997440" cy="337185"/>
          </a:xfrm>
          <a:prstGeom prst="rect">
            <a:avLst/>
          </a:prstGeom>
          <a:noFill/>
        </p:spPr>
        <p:txBody>
          <a:bodyPr wrap="square" rtlCol="0">
            <a:spAutoFit/>
          </a:bodyPr>
          <a:p>
            <a:pPr marL="285750" indent="-285750">
              <a:buFont typeface="Wingdings" panose="05000000000000000000" charset="0"/>
              <a:buChar char="Ø"/>
            </a:pPr>
            <a:r>
              <a:rPr lang="en-US" altLang="zh-CN" sz="1600" b="1" dirty="0">
                <a:solidFill>
                  <a:sysClr val="windowText" lastClr="000000"/>
                </a:solidFill>
                <a:latin typeface="Arial" panose="020B0604020202020204"/>
                <a:ea typeface="微软雅黑" panose="020B0503020204020204" pitchFamily="34" charset="-122"/>
                <a:cs typeface="+mj-cs"/>
              </a:rPr>
              <a:t>table 2：Persistent generalization capability on COCO-to-nocaps</a:t>
            </a:r>
            <a:r>
              <a:rPr lang="zh-CN" altLang="en-US" sz="1600" b="1" dirty="0">
                <a:solidFill>
                  <a:sysClr val="windowText" lastClr="000000"/>
                </a:solidFill>
                <a:latin typeface="Arial" panose="020B0604020202020204"/>
                <a:ea typeface="微软雅黑" panose="020B0503020204020204" pitchFamily="34" charset="-122"/>
                <a:cs typeface="+mj-cs"/>
              </a:rPr>
              <a:t>：Image captioning results</a:t>
            </a:r>
            <a:endParaRPr lang="zh-CN" altLang="en-US" sz="1600" b="1" dirty="0">
              <a:solidFill>
                <a:sysClr val="windowText" lastClr="000000"/>
              </a:solidFill>
              <a:latin typeface="Arial" panose="020B0604020202020204"/>
              <a:ea typeface="微软雅黑" panose="020B0503020204020204" pitchFamily="34" charset="-122"/>
              <a:cs typeface="+mj-cs"/>
            </a:endParaRPr>
          </a:p>
        </p:txBody>
      </p:sp>
    </p:spTree>
  </p:cSld>
  <p:clrMapOvr>
    <a:masterClrMapping/>
  </p:clrMapOvr>
</p:sld>
</file>

<file path=ppt/tags/tag1.xml><?xml version="1.0" encoding="utf-8"?>
<p:tagLst xmlns:p="http://schemas.openxmlformats.org/presentationml/2006/main">
  <p:tag name="commondata" val="eyJoZGlkIjoiZmRkOGFmMDM1ZjU4ZWY3MjZmYzc3ZjBhYWZkZTMxN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3282</Words>
  <Application>WPS 演示</Application>
  <PresentationFormat>宽屏</PresentationFormat>
  <Paragraphs>226</Paragraphs>
  <Slides>12</Slides>
  <Notes>19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Arial</vt:lpstr>
      <vt:lpstr>宋体</vt:lpstr>
      <vt:lpstr>Wingdings</vt:lpstr>
      <vt:lpstr>微软雅黑</vt:lpstr>
      <vt:lpstr>Arial</vt:lpstr>
      <vt:lpstr>Calibri</vt:lpstr>
      <vt:lpstr>Wingdings</vt:lpstr>
      <vt:lpstr>system-ui</vt:lpstr>
      <vt:lpstr>Segoe Print</vt:lpstr>
      <vt:lpstr>var(--text-font-family)</vt:lpstr>
      <vt:lpstr>Noto Serif</vt:lpstr>
      <vt:lpstr>等线</vt:lpstr>
      <vt:lpstr>等线 Light</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根号一</cp:lastModifiedBy>
  <cp:revision>372</cp:revision>
  <dcterms:created xsi:type="dcterms:W3CDTF">2022-12-18T06:48:00Z</dcterms:created>
  <dcterms:modified xsi:type="dcterms:W3CDTF">2024-10-23T04:01:00Z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02E8909C12AB442DB5487360FB19B812_12</vt:lpwstr>
  </property>
  <property fmtid="{D5CDD505-2E9C-101B-9397-08002B2CF9AE}" pid="3" name="KSOProductBuildVer">
    <vt:lpwstr>2052-12.1.0.17857</vt:lpwstr>
  </property>
</Properties>
</file>