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5">
  <p:sldMasterIdLst>
    <p:sldMasterId id="2147483648" r:id="rId1"/>
  </p:sldMasterIdLst>
  <p:notesMasterIdLst>
    <p:notesMasterId r:id="rId16"/>
  </p:notesMasterIdLst>
  <p:sldIdLst>
    <p:sldId id="3543" r:id="rId2"/>
    <p:sldId id="3595" r:id="rId3"/>
    <p:sldId id="3673" r:id="rId4"/>
    <p:sldId id="3672" r:id="rId5"/>
    <p:sldId id="3675" r:id="rId6"/>
    <p:sldId id="3678" r:id="rId7"/>
    <p:sldId id="3660" r:id="rId8"/>
    <p:sldId id="3674" r:id="rId9"/>
    <p:sldId id="3661" r:id="rId10"/>
    <p:sldId id="3676" r:id="rId11"/>
    <p:sldId id="3677" r:id="rId12"/>
    <p:sldId id="3664" r:id="rId13"/>
    <p:sldId id="3679" r:id="rId14"/>
    <p:sldId id="423"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h" initials="l" lastIdx="1" clrIdx="0">
    <p:extLst>
      <p:ext uri="{19B8F6BF-5375-455C-9EA6-DF929625EA0E}">
        <p15:presenceInfo xmlns:p15="http://schemas.microsoft.com/office/powerpoint/2012/main" userId="lh"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C6299"/>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107" autoAdjust="0"/>
    <p:restoredTop sz="67310" autoAdjust="0"/>
  </p:normalViewPr>
  <p:slideViewPr>
    <p:cSldViewPr snapToGrid="0">
      <p:cViewPr varScale="1">
        <p:scale>
          <a:sx n="50" d="100"/>
          <a:sy n="50" d="100"/>
        </p:scale>
        <p:origin x="1320" y="5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6AFD70-45D6-4BD7-9272-DC6E6D1E5D5D}" type="datetimeFigureOut">
              <a:rPr lang="zh-CN" altLang="en-US" smtClean="0"/>
              <a:t>2024/10/22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B5CB39-CEC1-4C61-9A61-294C58524310}" type="slidenum">
              <a:rPr lang="zh-CN" altLang="en-US" smtClean="0"/>
              <a:t>‹#›</a:t>
            </a:fld>
            <a:endParaRPr lang="zh-CN" altLang="en-US"/>
          </a:p>
        </p:txBody>
      </p:sp>
    </p:spTree>
    <p:extLst>
      <p:ext uri="{BB962C8B-B14F-4D97-AF65-F5344CB8AC3E}">
        <p14:creationId xmlns:p14="http://schemas.microsoft.com/office/powerpoint/2010/main" val="1929477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r>
              <a:rPr lang="zh-CN" altLang="en-US" b="0" i="0" dirty="0">
                <a:solidFill>
                  <a:srgbClr val="000000"/>
                </a:solidFill>
                <a:effectLst/>
                <a:latin typeface="微软雅黑" panose="020B0503020204020204" pitchFamily="34" charset="-122"/>
                <a:ea typeface="微软雅黑" panose="020B0503020204020204" pitchFamily="34" charset="-122"/>
              </a:rPr>
              <a:t>老师同学大家好，今天我要汇报的是</a:t>
            </a:r>
            <a:r>
              <a:rPr lang="en-US" altLang="zh-CN" b="0" i="0" dirty="0">
                <a:solidFill>
                  <a:srgbClr val="000000"/>
                </a:solidFill>
                <a:effectLst/>
                <a:latin typeface="微软雅黑" panose="020B0503020204020204" pitchFamily="34" charset="-122"/>
                <a:ea typeface="微软雅黑" panose="020B0503020204020204" pitchFamily="34" charset="-122"/>
              </a:rPr>
              <a:t>2024</a:t>
            </a:r>
            <a:r>
              <a:rPr lang="zh-CN" altLang="en-US" b="0" i="0" dirty="0">
                <a:solidFill>
                  <a:srgbClr val="000000"/>
                </a:solidFill>
                <a:effectLst/>
                <a:latin typeface="微软雅黑" panose="020B0503020204020204" pitchFamily="34" charset="-122"/>
                <a:ea typeface="微软雅黑" panose="020B0503020204020204" pitchFamily="34" charset="-122"/>
              </a:rPr>
              <a:t>年</a:t>
            </a:r>
            <a:r>
              <a:rPr lang="en-US" altLang="zh-CN" b="0" i="0" dirty="0">
                <a:solidFill>
                  <a:srgbClr val="000000"/>
                </a:solidFill>
                <a:effectLst/>
                <a:latin typeface="微软雅黑" panose="020B0503020204020204" pitchFamily="34" charset="-122"/>
                <a:ea typeface="微软雅黑" panose="020B0503020204020204" pitchFamily="34" charset="-122"/>
              </a:rPr>
              <a:t>AAAI</a:t>
            </a:r>
            <a:r>
              <a:rPr lang="zh-CN" altLang="en-US" b="0" i="0" dirty="0">
                <a:solidFill>
                  <a:srgbClr val="000000"/>
                </a:solidFill>
                <a:effectLst/>
                <a:latin typeface="微软雅黑" panose="020B0503020204020204" pitchFamily="34" charset="-122"/>
                <a:ea typeface="微软雅黑" panose="020B0503020204020204" pitchFamily="34" charset="-122"/>
              </a:rPr>
              <a:t>的基于大语言模型的图神经提示</a:t>
            </a:r>
            <a:endParaRPr lang="zh-CN" altLang="en-US" dirty="0"/>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1</a:t>
            </a:fld>
            <a:endParaRPr lang="zh-CN" altLang="en-US">
              <a:solidFill>
                <a:prstClr val="black"/>
              </a:solidFill>
              <a:latin typeface="Calibri" panose="020F0502020204030204"/>
              <a:ea typeface="宋体" panose="02010600030101010101" pitchFamily="2"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800" dirty="0">
                <a:effectLst/>
                <a:ea typeface="等线" panose="02010600030101010101" pitchFamily="2" charset="-122"/>
                <a:cs typeface="Times New Roman" panose="02020603050405020304" pitchFamily="18" charset="0"/>
              </a:rPr>
              <a:t>域投影器</a:t>
            </a:r>
            <a:endParaRPr lang="en-US" altLang="zh-CN" sz="1800" dirty="0">
              <a:effectLst/>
              <a:ea typeface="等线"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800" dirty="0">
                <a:effectLst/>
                <a:ea typeface="等线" panose="02010600030101010101" pitchFamily="2" charset="-122"/>
                <a:cs typeface="Times New Roman" panose="02020603050405020304" pitchFamily="18" charset="0"/>
              </a:rPr>
              <a:t>其中</a:t>
            </a:r>
            <a:r>
              <a:rPr lang="en-US" altLang="zh-CN" sz="1800" dirty="0">
                <a:effectLst/>
                <a:ea typeface="等线" panose="02010600030101010101" pitchFamily="2" charset="-122"/>
                <a:cs typeface="Times New Roman" panose="02020603050405020304" pitchFamily="18" charset="0"/>
              </a:rPr>
              <a:t>Z</a:t>
            </a:r>
            <a:r>
              <a:rPr lang="zh-CN" altLang="zh-CN" sz="1800" dirty="0">
                <a:effectLst/>
                <a:ea typeface="等线" panose="02010600030101010101" pitchFamily="2" charset="-122"/>
                <a:cs typeface="Times New Roman" panose="02020603050405020304" pitchFamily="18" charset="0"/>
              </a:rPr>
              <a:t>为图神经提示符，</a:t>
            </a:r>
            <a:r>
              <a:rPr lang="en-US" altLang="zh-CN" sz="1800" dirty="0">
                <a:effectLst/>
                <a:ea typeface="等线" panose="02010600030101010101" pitchFamily="2" charset="-122"/>
                <a:cs typeface="Times New Roman" panose="02020603050405020304" pitchFamily="18" charset="0"/>
              </a:rPr>
              <a:t>GNP</a:t>
            </a:r>
            <a:r>
              <a:rPr lang="zh-CN" altLang="zh-CN" sz="1800" dirty="0">
                <a:effectLst/>
                <a:ea typeface="等线" panose="02010600030101010101" pitchFamily="2" charset="-122"/>
                <a:cs typeface="Times New Roman" panose="02020603050405020304" pitchFamily="18" charset="0"/>
              </a:rPr>
              <a:t>的最终输出，</a:t>
            </a:r>
            <a:r>
              <a:rPr lang="en-US" altLang="zh-CN" sz="1800" dirty="0">
                <a:effectLst/>
                <a:ea typeface="等线" panose="02010600030101010101" pitchFamily="2" charset="-122"/>
                <a:cs typeface="Times New Roman" panose="02020603050405020304" pitchFamily="18" charset="0"/>
              </a:rPr>
              <a:t>FFN3, FFN4</a:t>
            </a:r>
            <a:r>
              <a:rPr lang="zh-CN" altLang="zh-CN" sz="1800" dirty="0">
                <a:effectLst/>
                <a:ea typeface="等线" panose="02010600030101010101" pitchFamily="2" charset="-122"/>
                <a:cs typeface="Times New Roman" panose="02020603050405020304" pitchFamily="18" charset="0"/>
              </a:rPr>
              <a:t>为前馈神经网络。</a:t>
            </a:r>
            <a:endParaRPr lang="en-US" altLang="zh-CN" b="0" i="0" dirty="0">
              <a:effectLst/>
              <a:latin typeface="system-ui"/>
            </a:endParaRP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10</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15602224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mc:AlternateContent xmlns:mc="http://schemas.openxmlformats.org/markup-compatibility/2006">
        <mc:Choice xmlns:a14="http://schemas.microsoft.com/office/drawing/2010/main" Requires="a14">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定义评分函数φ</a:t>
                </a:r>
                <a:r>
                  <a:rPr lang="en-US" altLang="zh-CN" sz="1200" kern="1200" dirty="0">
                    <a:solidFill>
                      <a:schemeClr val="tx1"/>
                    </a:solidFill>
                    <a:effectLst/>
                    <a:latin typeface="+mn-lt"/>
                    <a:ea typeface="+mn-ea"/>
                    <a:cs typeface="+mn-cs"/>
                  </a:rPr>
                  <a:t> (eh, et) =⟨h, r, t⟩</a:t>
                </a:r>
                <a:r>
                  <a:rPr lang="zh-CN" altLang="zh-CN" sz="1200" kern="1200" dirty="0">
                    <a:solidFill>
                      <a:schemeClr val="tx1"/>
                    </a:solidFill>
                    <a:effectLst/>
                    <a:latin typeface="+mn-lt"/>
                    <a:ea typeface="+mn-ea"/>
                    <a:cs typeface="+mn-cs"/>
                  </a:rPr>
                  <a:t>来生成每个三元组的分数</a:t>
                </a:r>
                <a:r>
                  <a:rPr lang="zh-CN" altLang="en-US" sz="1200" kern="1200" dirty="0">
                    <a:solidFill>
                      <a:schemeClr val="tx1"/>
                    </a:solidFill>
                    <a:effectLst/>
                    <a:latin typeface="+mn-lt"/>
                    <a:ea typeface="+mn-ea"/>
                    <a:cs typeface="+mn-cs"/>
                  </a:rPr>
                  <a:t>，</a:t>
                </a:r>
                <a:r>
                  <a:rPr lang="en-US" altLang="zh-CN" b="0" i="0" dirty="0">
                    <a:solidFill>
                      <a:schemeClr val="tx1"/>
                    </a:solidFill>
                    <a:effectLst/>
                    <a:latin typeface="KaTeX_Main"/>
                  </a:rPr>
                  <a:t>&lt;⋅,⋅,⋅&gt;</a:t>
                </a:r>
                <a:r>
                  <a:rPr lang="zh-CN" altLang="en-US" b="0" i="0" dirty="0">
                    <a:solidFill>
                      <a:schemeClr val="tx1"/>
                    </a:solidFill>
                    <a:effectLst/>
                    <a:latin typeface="KaTeX_Main"/>
                  </a:rPr>
                  <a:t>表示三元线性点积，</a:t>
                </a:r>
                <a:r>
                  <a:rPr lang="en-US" altLang="zh-CN" b="0" i="0" dirty="0">
                    <a:solidFill>
                      <a:schemeClr val="tx1"/>
                    </a:solidFill>
                    <a:effectLst/>
                    <a:latin typeface="KaTeX_Main"/>
                  </a:rPr>
                  <a:t>r</a:t>
                </a:r>
                <a:r>
                  <a:rPr lang="zh-CN" altLang="en-US" b="0" i="0" dirty="0">
                    <a:solidFill>
                      <a:schemeClr val="tx1"/>
                    </a:solidFill>
                    <a:effectLst/>
                    <a:latin typeface="KaTeX_Main"/>
                  </a:rPr>
                  <a:t>表示</a:t>
                </a:r>
                <a:r>
                  <a:rPr lang="en-US" altLang="zh-CN" b="0" i="0" dirty="0">
                    <a:solidFill>
                      <a:schemeClr val="tx1"/>
                    </a:solidFill>
                    <a:effectLst/>
                    <a:latin typeface="KaTeX_Main"/>
                  </a:rPr>
                  <a:t>KG</a:t>
                </a:r>
                <a:r>
                  <a:rPr lang="zh-CN" altLang="en-US" b="0" i="0" dirty="0">
                    <a:solidFill>
                      <a:schemeClr val="tx1"/>
                    </a:solidFill>
                    <a:effectLst/>
                    <a:latin typeface="KaTeX_Main"/>
                  </a:rPr>
                  <a:t>中的关系，</a:t>
                </a:r>
                <a:r>
                  <a:rPr lang="el-GR" altLang="zh-CN" b="0" i="0" dirty="0">
                    <a:solidFill>
                      <a:schemeClr val="tx1"/>
                    </a:solidFill>
                    <a:effectLst/>
                    <a:latin typeface="KaTeX_Main"/>
                  </a:rPr>
                  <a:t> </a:t>
                </a:r>
                <a14:m>
                  <m:oMath xmlns:m="http://schemas.openxmlformats.org/officeDocument/2006/math">
                    <m:r>
                      <a:rPr lang="el-GR" altLang="zh-CN" smtClean="0">
                        <a:solidFill>
                          <a:schemeClr val="tx1"/>
                        </a:solidFill>
                        <a:latin typeface="Cambria Math" panose="02040503050406030204" pitchFamily="18" charset="0"/>
                      </a:rPr>
                      <m:t>𝜙</m:t>
                    </m:r>
                  </m:oMath>
                </a14:m>
                <a:r>
                  <a:rPr lang="zh-CN" altLang="en-US" b="0" i="0" dirty="0">
                    <a:solidFill>
                      <a:schemeClr val="tx1"/>
                    </a:solidFill>
                    <a:effectLst/>
                    <a:latin typeface="-apple-system"/>
                  </a:rPr>
                  <a:t>越高表示三元 组是正例的可能性越大</a:t>
                </a:r>
                <a:endParaRPr lang="en-US" altLang="zh-CN" b="0" i="0" dirty="0">
                  <a:solidFill>
                    <a:schemeClr val="tx1"/>
                  </a:solidFill>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dirty="0">
                    <a:solidFill>
                      <a:srgbClr val="000000"/>
                    </a:solidFill>
                    <a:effectLst/>
                    <a:latin typeface="微软雅黑" panose="020B0503020204020204" pitchFamily="34" charset="-122"/>
                    <a:ea typeface="微软雅黑" panose="020B0503020204020204" pitchFamily="34" charset="-122"/>
                  </a:rPr>
                  <a:t>其中</a:t>
                </a:r>
                <a:r>
                  <a:rPr lang="en-US" altLang="zh-CN" b="0" i="0" dirty="0" err="1">
                    <a:solidFill>
                      <a:srgbClr val="000000"/>
                    </a:solidFill>
                    <a:effectLst/>
                    <a:latin typeface="微软雅黑" panose="020B0503020204020204" pitchFamily="34" charset="-122"/>
                    <a:ea typeface="微软雅黑" panose="020B0503020204020204" pitchFamily="34" charset="-122"/>
                  </a:rPr>
                  <a:t>Spos</a:t>
                </a:r>
                <a:r>
                  <a:rPr lang="en-US" altLang="zh-CN" b="0" i="0" dirty="0">
                    <a:solidFill>
                      <a:srgbClr val="000000"/>
                    </a:solidFill>
                    <a:effectLst/>
                    <a:latin typeface="微软雅黑" panose="020B0503020204020204" pitchFamily="34" charset="-122"/>
                    <a:ea typeface="微软雅黑" panose="020B0503020204020204" pitchFamily="34" charset="-122"/>
                  </a:rPr>
                  <a:t> = - log </a:t>
                </a:r>
                <a:r>
                  <a:rPr lang="el-GR" altLang="zh-CN" b="0" i="0" dirty="0">
                    <a:solidFill>
                      <a:srgbClr val="000000"/>
                    </a:solidFill>
                    <a:effectLst/>
                    <a:latin typeface="微软雅黑" panose="020B0503020204020204" pitchFamily="34" charset="-122"/>
                    <a:ea typeface="微软雅黑" panose="020B0503020204020204" pitchFamily="34" charset="-122"/>
                  </a:rPr>
                  <a:t>σ</a:t>
                </a:r>
                <a:r>
                  <a:rPr lang="en-US" altLang="zh-CN" b="0" i="0" dirty="0">
                    <a:solidFill>
                      <a:srgbClr val="000000"/>
                    </a:solidFill>
                    <a:effectLst/>
                    <a:latin typeface="微软雅黑" panose="020B0503020204020204" pitchFamily="34" charset="-122"/>
                    <a:ea typeface="微软雅黑" panose="020B0503020204020204" pitchFamily="34" charset="-122"/>
                  </a:rPr>
                  <a:t>s</a:t>
                </a:r>
                <a:r>
                  <a:rPr lang="zh-CN" altLang="en-US" b="0" i="0" dirty="0">
                    <a:solidFill>
                      <a:srgbClr val="000000"/>
                    </a:solidFill>
                    <a:effectLst/>
                    <a:latin typeface="微软雅黑" panose="020B0503020204020204" pitchFamily="34" charset="-122"/>
                    <a:ea typeface="微软雅黑" panose="020B0503020204020204" pitchFamily="34" charset="-122"/>
                  </a:rPr>
                  <a:t>（</a:t>
                </a:r>
                <a:r>
                  <a:rPr lang="el-GR" altLang="zh-CN" b="0" i="0" dirty="0">
                    <a:solidFill>
                      <a:srgbClr val="000000"/>
                    </a:solidFill>
                    <a:effectLst/>
                    <a:latin typeface="微软雅黑" panose="020B0503020204020204" pitchFamily="34" charset="-122"/>
                    <a:ea typeface="微软雅黑" panose="020B0503020204020204" pitchFamily="34" charset="-122"/>
                  </a:rPr>
                  <a:t>ϕ(</a:t>
                </a:r>
                <a:r>
                  <a:rPr lang="en-US" altLang="zh-CN" b="0" i="0" dirty="0">
                    <a:solidFill>
                      <a:srgbClr val="000000"/>
                    </a:solidFill>
                    <a:effectLst/>
                    <a:latin typeface="微软雅黑" panose="020B0503020204020204" pitchFamily="34" charset="-122"/>
                    <a:ea typeface="微软雅黑" panose="020B0503020204020204" pitchFamily="34" charset="-122"/>
                  </a:rPr>
                  <a:t>eh, et) + </a:t>
                </a:r>
                <a:r>
                  <a:rPr lang="el-GR" altLang="zh-CN" b="0" i="0" dirty="0">
                    <a:solidFill>
                      <a:srgbClr val="000000"/>
                    </a:solidFill>
                    <a:effectLst/>
                    <a:latin typeface="微软雅黑" panose="020B0503020204020204" pitchFamily="34" charset="-122"/>
                    <a:ea typeface="微软雅黑" panose="020B0503020204020204" pitchFamily="34" charset="-122"/>
                  </a:rPr>
                  <a:t>γ</a:t>
                </a:r>
                <a:r>
                  <a:rPr lang="zh-CN" altLang="el-GR"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表示正确的正三元组的分数，</a:t>
                </a:r>
                <a:r>
                  <a:rPr lang="el-GR" altLang="zh-CN" b="0" i="0" dirty="0">
                    <a:solidFill>
                      <a:srgbClr val="000000"/>
                    </a:solidFill>
                    <a:effectLst/>
                    <a:latin typeface="微软雅黑" panose="020B0503020204020204" pitchFamily="34" charset="-122"/>
                    <a:ea typeface="微软雅黑" panose="020B0503020204020204" pitchFamily="34" charset="-122"/>
                  </a:rPr>
                  <a:t>γ</a:t>
                </a:r>
                <a:r>
                  <a:rPr lang="zh-CN" altLang="en-US" b="0" i="0" dirty="0">
                    <a:solidFill>
                      <a:srgbClr val="000000"/>
                    </a:solidFill>
                    <a:effectLst/>
                    <a:latin typeface="微软雅黑" panose="020B0503020204020204" pitchFamily="34" charset="-122"/>
                    <a:ea typeface="微软雅黑" panose="020B0503020204020204" pitchFamily="34" charset="-122"/>
                  </a:rPr>
                  <a:t>为余量，</a:t>
                </a:r>
                <a:r>
                  <a:rPr lang="el-GR" altLang="zh-CN" b="0" i="0" dirty="0">
                    <a:solidFill>
                      <a:srgbClr val="000000"/>
                    </a:solidFill>
                    <a:effectLst/>
                    <a:latin typeface="微软雅黑" panose="020B0503020204020204" pitchFamily="34" charset="-122"/>
                    <a:ea typeface="微软雅黑" panose="020B0503020204020204" pitchFamily="34" charset="-122"/>
                  </a:rPr>
                  <a:t>σ</a:t>
                </a:r>
                <a:r>
                  <a:rPr lang="en-US" altLang="zh-CN" b="0" i="0" dirty="0">
                    <a:solidFill>
                      <a:srgbClr val="000000"/>
                    </a:solidFill>
                    <a:effectLst/>
                    <a:latin typeface="微软雅黑" panose="020B0503020204020204" pitchFamily="34" charset="-122"/>
                    <a:ea typeface="微软雅黑" panose="020B0503020204020204" pitchFamily="34" charset="-122"/>
                  </a:rPr>
                  <a:t>s</a:t>
                </a:r>
                <a:r>
                  <a:rPr lang="zh-CN" altLang="en-US" b="0" i="0" dirty="0">
                    <a:solidFill>
                      <a:srgbClr val="000000"/>
                    </a:solidFill>
                    <a:effectLst/>
                    <a:latin typeface="微软雅黑" panose="020B0503020204020204" pitchFamily="34" charset="-122"/>
                    <a:ea typeface="微软雅黑" panose="020B0503020204020204" pitchFamily="34" charset="-122"/>
                  </a:rPr>
                  <a:t>为</a:t>
                </a:r>
                <a:r>
                  <a:rPr lang="en-US" altLang="zh-CN" b="0" i="0" dirty="0">
                    <a:solidFill>
                      <a:srgbClr val="000000"/>
                    </a:solidFill>
                    <a:effectLst/>
                    <a:latin typeface="微软雅黑" panose="020B0503020204020204" pitchFamily="34" charset="-122"/>
                    <a:ea typeface="微软雅黑" panose="020B0503020204020204" pitchFamily="34" charset="-122"/>
                  </a:rPr>
                  <a:t>sigmoid</a:t>
                </a:r>
                <a:r>
                  <a:rPr lang="zh-CN" altLang="en-US" b="0" i="0" dirty="0">
                    <a:solidFill>
                      <a:srgbClr val="000000"/>
                    </a:solidFill>
                    <a:effectLst/>
                    <a:latin typeface="微软雅黑" panose="020B0503020204020204" pitchFamily="34" charset="-122"/>
                    <a:ea typeface="微软雅黑" panose="020B0503020204020204" pitchFamily="34" charset="-122"/>
                  </a:rPr>
                  <a:t>函数，</a:t>
                </a:r>
                <a:r>
                  <a:rPr lang="en-US" altLang="zh-CN" b="0" i="0" dirty="0">
                    <a:solidFill>
                      <a:srgbClr val="000000"/>
                    </a:solidFill>
                    <a:effectLst/>
                    <a:latin typeface="微软雅黑" panose="020B0503020204020204" pitchFamily="34" charset="-122"/>
                    <a:ea typeface="微软雅黑" panose="020B0503020204020204" pitchFamily="34" charset="-122"/>
                  </a:rPr>
                  <a:t>{(e ' h, </a:t>
                </a:r>
                <a:r>
                  <a:rPr lang="en-US" altLang="zh-CN" b="0" i="0" dirty="0" err="1">
                    <a:solidFill>
                      <a:srgbClr val="000000"/>
                    </a:solidFill>
                    <a:effectLst/>
                    <a:latin typeface="微软雅黑" panose="020B0503020204020204" pitchFamily="34" charset="-122"/>
                    <a:ea typeface="微软雅黑" panose="020B0503020204020204" pitchFamily="34" charset="-122"/>
                  </a:rPr>
                  <a:t>r,e</a:t>
                </a:r>
                <a:r>
                  <a:rPr lang="en-US" altLang="zh-CN" b="0" i="0" dirty="0">
                    <a:solidFill>
                      <a:srgbClr val="000000"/>
                    </a:solidFill>
                    <a:effectLst/>
                    <a:latin typeface="微软雅黑" panose="020B0503020204020204" pitchFamily="34" charset="-122"/>
                    <a:ea typeface="微软雅黑" panose="020B0503020204020204" pitchFamily="34" charset="-122"/>
                  </a:rPr>
                  <a:t> ' t)}</a:t>
                </a:r>
                <a:r>
                  <a:rPr lang="zh-CN" altLang="en-US" b="0" i="0" dirty="0">
                    <a:solidFill>
                      <a:srgbClr val="000000"/>
                    </a:solidFill>
                    <a:effectLst/>
                    <a:latin typeface="微软雅黑" panose="020B0503020204020204" pitchFamily="34" charset="-122"/>
                    <a:ea typeface="微软雅黑" panose="020B0503020204020204" pitchFamily="34" charset="-122"/>
                  </a:rPr>
                  <a:t>是</a:t>
                </a:r>
                <a:r>
                  <a:rPr lang="en-US" altLang="zh-CN" b="0" i="0" dirty="0">
                    <a:solidFill>
                      <a:srgbClr val="000000"/>
                    </a:solidFill>
                    <a:effectLst/>
                    <a:latin typeface="微软雅黑" panose="020B0503020204020204" pitchFamily="34" charset="-122"/>
                    <a:ea typeface="微软雅黑" panose="020B0503020204020204" pitchFamily="34" charset="-122"/>
                  </a:rPr>
                  <a:t>n</a:t>
                </a:r>
                <a:r>
                  <a:rPr lang="zh-CN" altLang="en-US" b="0" i="0" dirty="0">
                    <a:solidFill>
                      <a:srgbClr val="000000"/>
                    </a:solidFill>
                    <a:effectLst/>
                    <a:latin typeface="微软雅黑" panose="020B0503020204020204" pitchFamily="34" charset="-122"/>
                    <a:ea typeface="微软雅黑" panose="020B0503020204020204" pitchFamily="34" charset="-122"/>
                  </a:rPr>
                  <a:t>个与正三元组（</a:t>
                </a:r>
                <a:r>
                  <a:rPr lang="en-US" altLang="zh-CN" b="0" i="0" dirty="0">
                    <a:solidFill>
                      <a:srgbClr val="000000"/>
                    </a:solidFill>
                    <a:effectLst/>
                    <a:latin typeface="微软雅黑" panose="020B0503020204020204" pitchFamily="34" charset="-122"/>
                    <a:ea typeface="微软雅黑" panose="020B0503020204020204" pitchFamily="34" charset="-122"/>
                  </a:rPr>
                  <a:t>eh, r, et</a:t>
                </a:r>
                <a:r>
                  <a:rPr lang="zh-CN" altLang="en-US" b="0" i="0" dirty="0">
                    <a:solidFill>
                      <a:srgbClr val="000000"/>
                    </a:solidFill>
                    <a:effectLst/>
                    <a:latin typeface="微软雅黑" panose="020B0503020204020204" pitchFamily="34" charset="-122"/>
                    <a:ea typeface="微软雅黑" panose="020B0503020204020204" pitchFamily="34" charset="-122"/>
                  </a:rPr>
                  <a:t>）对应的负三元组，</a:t>
                </a:r>
                <a:r>
                  <a:rPr lang="en-US" altLang="zh-CN" b="0" i="0" dirty="0" err="1">
                    <a:solidFill>
                      <a:srgbClr val="000000"/>
                    </a:solidFill>
                    <a:effectLst/>
                    <a:latin typeface="微软雅黑" panose="020B0503020204020204" pitchFamily="34" charset="-122"/>
                    <a:ea typeface="微软雅黑" panose="020B0503020204020204" pitchFamily="34" charset="-122"/>
                  </a:rPr>
                  <a:t>Sneg</a:t>
                </a:r>
                <a:r>
                  <a:rPr lang="en-US" altLang="zh-CN" b="0" i="0" dirty="0">
                    <a:solidFill>
                      <a:srgbClr val="000000"/>
                    </a:solidFill>
                    <a:effectLst/>
                    <a:latin typeface="微软雅黑" panose="020B0503020204020204" pitchFamily="34" charset="-122"/>
                    <a:ea typeface="微软雅黑" panose="020B0503020204020204" pitchFamily="34" charset="-122"/>
                  </a:rPr>
                  <a:t> = 1 n P (e ' h, </a:t>
                </a:r>
                <a:r>
                  <a:rPr lang="en-US" altLang="zh-CN" b="0" i="0" dirty="0" err="1">
                    <a:solidFill>
                      <a:srgbClr val="000000"/>
                    </a:solidFill>
                    <a:effectLst/>
                    <a:latin typeface="微软雅黑" panose="020B0503020204020204" pitchFamily="34" charset="-122"/>
                    <a:ea typeface="微软雅黑" panose="020B0503020204020204" pitchFamily="34" charset="-122"/>
                  </a:rPr>
                  <a:t>r,e</a:t>
                </a:r>
                <a:r>
                  <a:rPr lang="en-US" altLang="zh-CN" b="0" i="0" dirty="0">
                    <a:solidFill>
                      <a:srgbClr val="000000"/>
                    </a:solidFill>
                    <a:effectLst/>
                    <a:latin typeface="微软雅黑" panose="020B0503020204020204" pitchFamily="34" charset="-122"/>
                    <a:ea typeface="微软雅黑" panose="020B0503020204020204" pitchFamily="34" charset="-122"/>
                  </a:rPr>
                  <a:t> ' t) log </a:t>
                </a:r>
                <a:r>
                  <a:rPr lang="el-GR" altLang="zh-CN" b="0" i="0" dirty="0">
                    <a:solidFill>
                      <a:srgbClr val="000000"/>
                    </a:solidFill>
                    <a:effectLst/>
                    <a:latin typeface="微软雅黑" panose="020B0503020204020204" pitchFamily="34" charset="-122"/>
                    <a:ea typeface="微软雅黑" panose="020B0503020204020204" pitchFamily="34" charset="-122"/>
                  </a:rPr>
                  <a:t>σ</a:t>
                </a:r>
                <a:r>
                  <a:rPr lang="en-US" altLang="zh-CN" b="0" i="0" dirty="0">
                    <a:solidFill>
                      <a:srgbClr val="000000"/>
                    </a:solidFill>
                    <a:effectLst/>
                    <a:latin typeface="微软雅黑" panose="020B0503020204020204" pitchFamily="34" charset="-122"/>
                    <a:ea typeface="微软雅黑" panose="020B0503020204020204" pitchFamily="34" charset="-122"/>
                  </a:rPr>
                  <a:t>s</a:t>
                </a:r>
                <a:r>
                  <a:rPr lang="zh-CN" altLang="en-US" b="0" i="0" dirty="0">
                    <a:solidFill>
                      <a:srgbClr val="000000"/>
                    </a:solidFill>
                    <a:effectLst/>
                    <a:latin typeface="微软雅黑" panose="020B0503020204020204" pitchFamily="34" charset="-122"/>
                    <a:ea typeface="微软雅黑" panose="020B0503020204020204" pitchFamily="34" charset="-122"/>
                  </a:rPr>
                  <a:t>（</a:t>
                </a:r>
                <a:r>
                  <a:rPr lang="el-GR" altLang="zh-CN" b="0" i="0" dirty="0">
                    <a:solidFill>
                      <a:srgbClr val="000000"/>
                    </a:solidFill>
                    <a:effectLst/>
                    <a:latin typeface="微软雅黑" panose="020B0503020204020204" pitchFamily="34" charset="-122"/>
                    <a:ea typeface="微软雅黑" panose="020B0503020204020204" pitchFamily="34" charset="-122"/>
                  </a:rPr>
                  <a:t>φ (</a:t>
                </a:r>
                <a:r>
                  <a:rPr lang="en-US" altLang="zh-CN" b="0" i="0" dirty="0">
                    <a:solidFill>
                      <a:srgbClr val="000000"/>
                    </a:solidFill>
                    <a:effectLst/>
                    <a:latin typeface="微软雅黑" panose="020B0503020204020204" pitchFamily="34" charset="-122"/>
                    <a:ea typeface="微软雅黑" panose="020B0503020204020204" pitchFamily="34" charset="-122"/>
                  </a:rPr>
                  <a:t>e ' h, e ' t) + </a:t>
                </a:r>
                <a:r>
                  <a:rPr lang="el-GR" altLang="zh-CN" b="0" i="0" dirty="0">
                    <a:solidFill>
                      <a:srgbClr val="000000"/>
                    </a:solidFill>
                    <a:effectLst/>
                    <a:latin typeface="微软雅黑" panose="020B0503020204020204" pitchFamily="34" charset="-122"/>
                    <a:ea typeface="微软雅黑" panose="020B0503020204020204" pitchFamily="34" charset="-122"/>
                  </a:rPr>
                  <a:t>γ</a:t>
                </a:r>
                <a:r>
                  <a:rPr lang="zh-CN" altLang="el-GR"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是错误的负三元组的分数。</a:t>
                </a:r>
                <a:endParaRPr lang="en-US" altLang="zh-CN" b="0" i="0" dirty="0">
                  <a:solidFill>
                    <a:schemeClr val="tx1"/>
                  </a:solidFill>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0" i="0" dirty="0">
                  <a:effectLst/>
                  <a:latin typeface="system-ui"/>
                </a:endParaRPr>
              </a:p>
            </p:txBody>
          </p:sp>
        </mc:Choice>
        <mc:Fallback>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定义评分函数φ</a:t>
                </a:r>
                <a:r>
                  <a:rPr lang="en-US" altLang="zh-CN" sz="1200" kern="1200" dirty="0">
                    <a:solidFill>
                      <a:schemeClr val="tx1"/>
                    </a:solidFill>
                    <a:effectLst/>
                    <a:latin typeface="+mn-lt"/>
                    <a:ea typeface="+mn-ea"/>
                    <a:cs typeface="+mn-cs"/>
                  </a:rPr>
                  <a:t> (eh, et) =⟨h, r, t⟩</a:t>
                </a:r>
                <a:r>
                  <a:rPr lang="zh-CN" altLang="zh-CN" sz="1200" kern="1200" dirty="0">
                    <a:solidFill>
                      <a:schemeClr val="tx1"/>
                    </a:solidFill>
                    <a:effectLst/>
                    <a:latin typeface="+mn-lt"/>
                    <a:ea typeface="+mn-ea"/>
                    <a:cs typeface="+mn-cs"/>
                  </a:rPr>
                  <a:t>来生成每个三元组的分数</a:t>
                </a:r>
                <a:r>
                  <a:rPr lang="zh-CN" altLang="en-US" sz="1200" kern="1200" dirty="0">
                    <a:solidFill>
                      <a:schemeClr val="tx1"/>
                    </a:solidFill>
                    <a:effectLst/>
                    <a:latin typeface="+mn-lt"/>
                    <a:ea typeface="+mn-ea"/>
                    <a:cs typeface="+mn-cs"/>
                  </a:rPr>
                  <a:t>，</a:t>
                </a:r>
                <a:r>
                  <a:rPr lang="en-US" altLang="zh-CN" b="0" i="0" dirty="0">
                    <a:solidFill>
                      <a:schemeClr val="tx1"/>
                    </a:solidFill>
                    <a:effectLst/>
                    <a:latin typeface="KaTeX_Main"/>
                  </a:rPr>
                  <a:t>&lt;⋅,⋅,⋅&gt;</a:t>
                </a:r>
                <a:r>
                  <a:rPr lang="zh-CN" altLang="en-US" b="0" i="0" dirty="0">
                    <a:solidFill>
                      <a:schemeClr val="tx1"/>
                    </a:solidFill>
                    <a:effectLst/>
                    <a:latin typeface="KaTeX_Main"/>
                  </a:rPr>
                  <a:t>表示三元线性点积，</a:t>
                </a:r>
                <a:r>
                  <a:rPr lang="en-US" altLang="zh-CN" b="0" i="0" dirty="0">
                    <a:solidFill>
                      <a:schemeClr val="tx1"/>
                    </a:solidFill>
                    <a:effectLst/>
                    <a:latin typeface="KaTeX_Main"/>
                  </a:rPr>
                  <a:t>r</a:t>
                </a:r>
                <a:r>
                  <a:rPr lang="zh-CN" altLang="en-US" b="0" i="0" dirty="0">
                    <a:solidFill>
                      <a:schemeClr val="tx1"/>
                    </a:solidFill>
                    <a:effectLst/>
                    <a:latin typeface="KaTeX_Main"/>
                  </a:rPr>
                  <a:t>表示</a:t>
                </a:r>
                <a:r>
                  <a:rPr lang="en-US" altLang="zh-CN" b="0" i="0" dirty="0">
                    <a:solidFill>
                      <a:schemeClr val="tx1"/>
                    </a:solidFill>
                    <a:effectLst/>
                    <a:latin typeface="KaTeX_Main"/>
                  </a:rPr>
                  <a:t>KG</a:t>
                </a:r>
                <a:r>
                  <a:rPr lang="zh-CN" altLang="en-US" b="0" i="0" dirty="0">
                    <a:solidFill>
                      <a:schemeClr val="tx1"/>
                    </a:solidFill>
                    <a:effectLst/>
                    <a:latin typeface="KaTeX_Main"/>
                  </a:rPr>
                  <a:t>中的关系，</a:t>
                </a:r>
                <a:r>
                  <a:rPr lang="el-GR" altLang="zh-CN" b="0" i="0" dirty="0">
                    <a:solidFill>
                      <a:schemeClr val="tx1"/>
                    </a:solidFill>
                    <a:effectLst/>
                    <a:latin typeface="KaTeX_Main"/>
                  </a:rPr>
                  <a:t> </a:t>
                </a:r>
                <a:r>
                  <a:rPr lang="el-GR" altLang="zh-CN" i="0">
                    <a:solidFill>
                      <a:schemeClr val="tx1"/>
                    </a:solidFill>
                    <a:latin typeface="Cambria Math" panose="02040503050406030204" pitchFamily="18" charset="0"/>
                  </a:rPr>
                  <a:t>𝜙</a:t>
                </a:r>
                <a:r>
                  <a:rPr lang="zh-CN" altLang="en-US" b="0" i="0" dirty="0">
                    <a:solidFill>
                      <a:schemeClr val="tx1"/>
                    </a:solidFill>
                    <a:effectLst/>
                    <a:latin typeface="-apple-system"/>
                  </a:rPr>
                  <a:t>越高表示三元 组是正例的可能性越大</a:t>
                </a:r>
                <a:endParaRPr lang="en-US" altLang="zh-CN" b="0" i="0" dirty="0">
                  <a:solidFill>
                    <a:schemeClr val="tx1"/>
                  </a:solidFill>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dirty="0">
                    <a:solidFill>
                      <a:srgbClr val="000000"/>
                    </a:solidFill>
                    <a:effectLst/>
                    <a:latin typeface="微软雅黑" panose="020B0503020204020204" pitchFamily="34" charset="-122"/>
                    <a:ea typeface="微软雅黑" panose="020B0503020204020204" pitchFamily="34" charset="-122"/>
                  </a:rPr>
                  <a:t>其中</a:t>
                </a:r>
                <a:r>
                  <a:rPr lang="en-US" altLang="zh-CN" b="0" i="0" dirty="0" err="1">
                    <a:solidFill>
                      <a:srgbClr val="000000"/>
                    </a:solidFill>
                    <a:effectLst/>
                    <a:latin typeface="微软雅黑" panose="020B0503020204020204" pitchFamily="34" charset="-122"/>
                    <a:ea typeface="微软雅黑" panose="020B0503020204020204" pitchFamily="34" charset="-122"/>
                  </a:rPr>
                  <a:t>Spos</a:t>
                </a:r>
                <a:r>
                  <a:rPr lang="en-US" altLang="zh-CN" b="0" i="0" dirty="0">
                    <a:solidFill>
                      <a:srgbClr val="000000"/>
                    </a:solidFill>
                    <a:effectLst/>
                    <a:latin typeface="微软雅黑" panose="020B0503020204020204" pitchFamily="34" charset="-122"/>
                    <a:ea typeface="微软雅黑" panose="020B0503020204020204" pitchFamily="34" charset="-122"/>
                  </a:rPr>
                  <a:t> = - log </a:t>
                </a:r>
                <a:r>
                  <a:rPr lang="el-GR" altLang="zh-CN" b="0" i="0" dirty="0">
                    <a:solidFill>
                      <a:srgbClr val="000000"/>
                    </a:solidFill>
                    <a:effectLst/>
                    <a:latin typeface="微软雅黑" panose="020B0503020204020204" pitchFamily="34" charset="-122"/>
                    <a:ea typeface="微软雅黑" panose="020B0503020204020204" pitchFamily="34" charset="-122"/>
                  </a:rPr>
                  <a:t>σ</a:t>
                </a:r>
                <a:r>
                  <a:rPr lang="en-US" altLang="zh-CN" b="0" i="0" dirty="0">
                    <a:solidFill>
                      <a:srgbClr val="000000"/>
                    </a:solidFill>
                    <a:effectLst/>
                    <a:latin typeface="微软雅黑" panose="020B0503020204020204" pitchFamily="34" charset="-122"/>
                    <a:ea typeface="微软雅黑" panose="020B0503020204020204" pitchFamily="34" charset="-122"/>
                  </a:rPr>
                  <a:t>s</a:t>
                </a:r>
                <a:r>
                  <a:rPr lang="zh-CN" altLang="en-US" b="0" i="0" dirty="0">
                    <a:solidFill>
                      <a:srgbClr val="000000"/>
                    </a:solidFill>
                    <a:effectLst/>
                    <a:latin typeface="微软雅黑" panose="020B0503020204020204" pitchFamily="34" charset="-122"/>
                    <a:ea typeface="微软雅黑" panose="020B0503020204020204" pitchFamily="34" charset="-122"/>
                  </a:rPr>
                  <a:t>（</a:t>
                </a:r>
                <a:r>
                  <a:rPr lang="el-GR" altLang="zh-CN" b="0" i="0" dirty="0">
                    <a:solidFill>
                      <a:srgbClr val="000000"/>
                    </a:solidFill>
                    <a:effectLst/>
                    <a:latin typeface="微软雅黑" panose="020B0503020204020204" pitchFamily="34" charset="-122"/>
                    <a:ea typeface="微软雅黑" panose="020B0503020204020204" pitchFamily="34" charset="-122"/>
                  </a:rPr>
                  <a:t>ϕ(</a:t>
                </a:r>
                <a:r>
                  <a:rPr lang="en-US" altLang="zh-CN" b="0" i="0" dirty="0">
                    <a:solidFill>
                      <a:srgbClr val="000000"/>
                    </a:solidFill>
                    <a:effectLst/>
                    <a:latin typeface="微软雅黑" panose="020B0503020204020204" pitchFamily="34" charset="-122"/>
                    <a:ea typeface="微软雅黑" panose="020B0503020204020204" pitchFamily="34" charset="-122"/>
                  </a:rPr>
                  <a:t>eh, et) + </a:t>
                </a:r>
                <a:r>
                  <a:rPr lang="el-GR" altLang="zh-CN" b="0" i="0" dirty="0">
                    <a:solidFill>
                      <a:srgbClr val="000000"/>
                    </a:solidFill>
                    <a:effectLst/>
                    <a:latin typeface="微软雅黑" panose="020B0503020204020204" pitchFamily="34" charset="-122"/>
                    <a:ea typeface="微软雅黑" panose="020B0503020204020204" pitchFamily="34" charset="-122"/>
                  </a:rPr>
                  <a:t>γ</a:t>
                </a:r>
                <a:r>
                  <a:rPr lang="zh-CN" altLang="el-GR"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表示正确的正三元组的分数，</a:t>
                </a:r>
                <a:r>
                  <a:rPr lang="el-GR" altLang="zh-CN" b="0" i="0" dirty="0">
                    <a:solidFill>
                      <a:srgbClr val="000000"/>
                    </a:solidFill>
                    <a:effectLst/>
                    <a:latin typeface="微软雅黑" panose="020B0503020204020204" pitchFamily="34" charset="-122"/>
                    <a:ea typeface="微软雅黑" panose="020B0503020204020204" pitchFamily="34" charset="-122"/>
                  </a:rPr>
                  <a:t>γ</a:t>
                </a:r>
                <a:r>
                  <a:rPr lang="zh-CN" altLang="en-US" b="0" i="0" dirty="0">
                    <a:solidFill>
                      <a:srgbClr val="000000"/>
                    </a:solidFill>
                    <a:effectLst/>
                    <a:latin typeface="微软雅黑" panose="020B0503020204020204" pitchFamily="34" charset="-122"/>
                    <a:ea typeface="微软雅黑" panose="020B0503020204020204" pitchFamily="34" charset="-122"/>
                  </a:rPr>
                  <a:t>为余量，</a:t>
                </a:r>
                <a:r>
                  <a:rPr lang="el-GR" altLang="zh-CN" b="0" i="0" dirty="0">
                    <a:solidFill>
                      <a:srgbClr val="000000"/>
                    </a:solidFill>
                    <a:effectLst/>
                    <a:latin typeface="微软雅黑" panose="020B0503020204020204" pitchFamily="34" charset="-122"/>
                    <a:ea typeface="微软雅黑" panose="020B0503020204020204" pitchFamily="34" charset="-122"/>
                  </a:rPr>
                  <a:t>σ</a:t>
                </a:r>
                <a:r>
                  <a:rPr lang="en-US" altLang="zh-CN" b="0" i="0" dirty="0">
                    <a:solidFill>
                      <a:srgbClr val="000000"/>
                    </a:solidFill>
                    <a:effectLst/>
                    <a:latin typeface="微软雅黑" panose="020B0503020204020204" pitchFamily="34" charset="-122"/>
                    <a:ea typeface="微软雅黑" panose="020B0503020204020204" pitchFamily="34" charset="-122"/>
                  </a:rPr>
                  <a:t>s</a:t>
                </a:r>
                <a:r>
                  <a:rPr lang="zh-CN" altLang="en-US" b="0" i="0" dirty="0">
                    <a:solidFill>
                      <a:srgbClr val="000000"/>
                    </a:solidFill>
                    <a:effectLst/>
                    <a:latin typeface="微软雅黑" panose="020B0503020204020204" pitchFamily="34" charset="-122"/>
                    <a:ea typeface="微软雅黑" panose="020B0503020204020204" pitchFamily="34" charset="-122"/>
                  </a:rPr>
                  <a:t>为</a:t>
                </a:r>
                <a:r>
                  <a:rPr lang="en-US" altLang="zh-CN" b="0" i="0" dirty="0">
                    <a:solidFill>
                      <a:srgbClr val="000000"/>
                    </a:solidFill>
                    <a:effectLst/>
                    <a:latin typeface="微软雅黑" panose="020B0503020204020204" pitchFamily="34" charset="-122"/>
                    <a:ea typeface="微软雅黑" panose="020B0503020204020204" pitchFamily="34" charset="-122"/>
                  </a:rPr>
                  <a:t>sigmoid</a:t>
                </a:r>
                <a:r>
                  <a:rPr lang="zh-CN" altLang="en-US" b="0" i="0" dirty="0">
                    <a:solidFill>
                      <a:srgbClr val="000000"/>
                    </a:solidFill>
                    <a:effectLst/>
                    <a:latin typeface="微软雅黑" panose="020B0503020204020204" pitchFamily="34" charset="-122"/>
                    <a:ea typeface="微软雅黑" panose="020B0503020204020204" pitchFamily="34" charset="-122"/>
                  </a:rPr>
                  <a:t>函数，</a:t>
                </a:r>
                <a:r>
                  <a:rPr lang="en-US" altLang="zh-CN" b="0" i="0" dirty="0">
                    <a:solidFill>
                      <a:srgbClr val="000000"/>
                    </a:solidFill>
                    <a:effectLst/>
                    <a:latin typeface="微软雅黑" panose="020B0503020204020204" pitchFamily="34" charset="-122"/>
                    <a:ea typeface="微软雅黑" panose="020B0503020204020204" pitchFamily="34" charset="-122"/>
                  </a:rPr>
                  <a:t>{(e ' h, </a:t>
                </a:r>
                <a:r>
                  <a:rPr lang="en-US" altLang="zh-CN" b="0" i="0" dirty="0" err="1">
                    <a:solidFill>
                      <a:srgbClr val="000000"/>
                    </a:solidFill>
                    <a:effectLst/>
                    <a:latin typeface="微软雅黑" panose="020B0503020204020204" pitchFamily="34" charset="-122"/>
                    <a:ea typeface="微软雅黑" panose="020B0503020204020204" pitchFamily="34" charset="-122"/>
                  </a:rPr>
                  <a:t>r,e</a:t>
                </a:r>
                <a:r>
                  <a:rPr lang="en-US" altLang="zh-CN" b="0" i="0" dirty="0">
                    <a:solidFill>
                      <a:srgbClr val="000000"/>
                    </a:solidFill>
                    <a:effectLst/>
                    <a:latin typeface="微软雅黑" panose="020B0503020204020204" pitchFamily="34" charset="-122"/>
                    <a:ea typeface="微软雅黑" panose="020B0503020204020204" pitchFamily="34" charset="-122"/>
                  </a:rPr>
                  <a:t> ' t)}</a:t>
                </a:r>
                <a:r>
                  <a:rPr lang="zh-CN" altLang="en-US" b="0" i="0" dirty="0">
                    <a:solidFill>
                      <a:srgbClr val="000000"/>
                    </a:solidFill>
                    <a:effectLst/>
                    <a:latin typeface="微软雅黑" panose="020B0503020204020204" pitchFamily="34" charset="-122"/>
                    <a:ea typeface="微软雅黑" panose="020B0503020204020204" pitchFamily="34" charset="-122"/>
                  </a:rPr>
                  <a:t>是</a:t>
                </a:r>
                <a:r>
                  <a:rPr lang="en-US" altLang="zh-CN" b="0" i="0" dirty="0">
                    <a:solidFill>
                      <a:srgbClr val="000000"/>
                    </a:solidFill>
                    <a:effectLst/>
                    <a:latin typeface="微软雅黑" panose="020B0503020204020204" pitchFamily="34" charset="-122"/>
                    <a:ea typeface="微软雅黑" panose="020B0503020204020204" pitchFamily="34" charset="-122"/>
                  </a:rPr>
                  <a:t>n</a:t>
                </a:r>
                <a:r>
                  <a:rPr lang="zh-CN" altLang="en-US" b="0" i="0" dirty="0">
                    <a:solidFill>
                      <a:srgbClr val="000000"/>
                    </a:solidFill>
                    <a:effectLst/>
                    <a:latin typeface="微软雅黑" panose="020B0503020204020204" pitchFamily="34" charset="-122"/>
                    <a:ea typeface="微软雅黑" panose="020B0503020204020204" pitchFamily="34" charset="-122"/>
                  </a:rPr>
                  <a:t>个与正三元组（</a:t>
                </a:r>
                <a:r>
                  <a:rPr lang="en-US" altLang="zh-CN" b="0" i="0" dirty="0">
                    <a:solidFill>
                      <a:srgbClr val="000000"/>
                    </a:solidFill>
                    <a:effectLst/>
                    <a:latin typeface="微软雅黑" panose="020B0503020204020204" pitchFamily="34" charset="-122"/>
                    <a:ea typeface="微软雅黑" panose="020B0503020204020204" pitchFamily="34" charset="-122"/>
                  </a:rPr>
                  <a:t>eh, r, et</a:t>
                </a:r>
                <a:r>
                  <a:rPr lang="zh-CN" altLang="en-US" b="0" i="0" dirty="0">
                    <a:solidFill>
                      <a:srgbClr val="000000"/>
                    </a:solidFill>
                    <a:effectLst/>
                    <a:latin typeface="微软雅黑" panose="020B0503020204020204" pitchFamily="34" charset="-122"/>
                    <a:ea typeface="微软雅黑" panose="020B0503020204020204" pitchFamily="34" charset="-122"/>
                  </a:rPr>
                  <a:t>）对应的负三元组，</a:t>
                </a:r>
                <a:r>
                  <a:rPr lang="en-US" altLang="zh-CN" b="0" i="0" dirty="0" err="1">
                    <a:solidFill>
                      <a:srgbClr val="000000"/>
                    </a:solidFill>
                    <a:effectLst/>
                    <a:latin typeface="微软雅黑" panose="020B0503020204020204" pitchFamily="34" charset="-122"/>
                    <a:ea typeface="微软雅黑" panose="020B0503020204020204" pitchFamily="34" charset="-122"/>
                  </a:rPr>
                  <a:t>Sneg</a:t>
                </a:r>
                <a:r>
                  <a:rPr lang="en-US" altLang="zh-CN" b="0" i="0" dirty="0">
                    <a:solidFill>
                      <a:srgbClr val="000000"/>
                    </a:solidFill>
                    <a:effectLst/>
                    <a:latin typeface="微软雅黑" panose="020B0503020204020204" pitchFamily="34" charset="-122"/>
                    <a:ea typeface="微软雅黑" panose="020B0503020204020204" pitchFamily="34" charset="-122"/>
                  </a:rPr>
                  <a:t> = 1 n P (e ' h, </a:t>
                </a:r>
                <a:r>
                  <a:rPr lang="en-US" altLang="zh-CN" b="0" i="0" dirty="0" err="1">
                    <a:solidFill>
                      <a:srgbClr val="000000"/>
                    </a:solidFill>
                    <a:effectLst/>
                    <a:latin typeface="微软雅黑" panose="020B0503020204020204" pitchFamily="34" charset="-122"/>
                    <a:ea typeface="微软雅黑" panose="020B0503020204020204" pitchFamily="34" charset="-122"/>
                  </a:rPr>
                  <a:t>r,e</a:t>
                </a:r>
                <a:r>
                  <a:rPr lang="en-US" altLang="zh-CN" b="0" i="0" dirty="0">
                    <a:solidFill>
                      <a:srgbClr val="000000"/>
                    </a:solidFill>
                    <a:effectLst/>
                    <a:latin typeface="微软雅黑" panose="020B0503020204020204" pitchFamily="34" charset="-122"/>
                    <a:ea typeface="微软雅黑" panose="020B0503020204020204" pitchFamily="34" charset="-122"/>
                  </a:rPr>
                  <a:t> ' t) log </a:t>
                </a:r>
                <a:r>
                  <a:rPr lang="el-GR" altLang="zh-CN" b="0" i="0" dirty="0">
                    <a:solidFill>
                      <a:srgbClr val="000000"/>
                    </a:solidFill>
                    <a:effectLst/>
                    <a:latin typeface="微软雅黑" panose="020B0503020204020204" pitchFamily="34" charset="-122"/>
                    <a:ea typeface="微软雅黑" panose="020B0503020204020204" pitchFamily="34" charset="-122"/>
                  </a:rPr>
                  <a:t>σ</a:t>
                </a:r>
                <a:r>
                  <a:rPr lang="en-US" altLang="zh-CN" b="0" i="0" dirty="0">
                    <a:solidFill>
                      <a:srgbClr val="000000"/>
                    </a:solidFill>
                    <a:effectLst/>
                    <a:latin typeface="微软雅黑" panose="020B0503020204020204" pitchFamily="34" charset="-122"/>
                    <a:ea typeface="微软雅黑" panose="020B0503020204020204" pitchFamily="34" charset="-122"/>
                  </a:rPr>
                  <a:t>s</a:t>
                </a:r>
                <a:r>
                  <a:rPr lang="zh-CN" altLang="en-US" b="0" i="0" dirty="0">
                    <a:solidFill>
                      <a:srgbClr val="000000"/>
                    </a:solidFill>
                    <a:effectLst/>
                    <a:latin typeface="微软雅黑" panose="020B0503020204020204" pitchFamily="34" charset="-122"/>
                    <a:ea typeface="微软雅黑" panose="020B0503020204020204" pitchFamily="34" charset="-122"/>
                  </a:rPr>
                  <a:t>（</a:t>
                </a:r>
                <a:r>
                  <a:rPr lang="el-GR" altLang="zh-CN" b="0" i="0" dirty="0">
                    <a:solidFill>
                      <a:srgbClr val="000000"/>
                    </a:solidFill>
                    <a:effectLst/>
                    <a:latin typeface="微软雅黑" panose="020B0503020204020204" pitchFamily="34" charset="-122"/>
                    <a:ea typeface="微软雅黑" panose="020B0503020204020204" pitchFamily="34" charset="-122"/>
                  </a:rPr>
                  <a:t>φ (</a:t>
                </a:r>
                <a:r>
                  <a:rPr lang="en-US" altLang="zh-CN" b="0" i="0" dirty="0">
                    <a:solidFill>
                      <a:srgbClr val="000000"/>
                    </a:solidFill>
                    <a:effectLst/>
                    <a:latin typeface="微软雅黑" panose="020B0503020204020204" pitchFamily="34" charset="-122"/>
                    <a:ea typeface="微软雅黑" panose="020B0503020204020204" pitchFamily="34" charset="-122"/>
                  </a:rPr>
                  <a:t>e ' h, e ' t) + </a:t>
                </a:r>
                <a:r>
                  <a:rPr lang="el-GR" altLang="zh-CN" b="0" i="0" dirty="0">
                    <a:solidFill>
                      <a:srgbClr val="000000"/>
                    </a:solidFill>
                    <a:effectLst/>
                    <a:latin typeface="微软雅黑" panose="020B0503020204020204" pitchFamily="34" charset="-122"/>
                    <a:ea typeface="微软雅黑" panose="020B0503020204020204" pitchFamily="34" charset="-122"/>
                  </a:rPr>
                  <a:t>γ</a:t>
                </a:r>
                <a:r>
                  <a:rPr lang="zh-CN" altLang="el-GR"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是错误的负三元组的分数。</a:t>
                </a:r>
                <a:endParaRPr lang="en-US" altLang="zh-CN" b="0" i="0" dirty="0">
                  <a:solidFill>
                    <a:schemeClr val="tx1"/>
                  </a:solidFill>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0" i="0" dirty="0">
                  <a:effectLst/>
                  <a:latin typeface="system-ui"/>
                </a:endParaRPr>
              </a:p>
            </p:txBody>
          </p:sp>
        </mc:Fallback>
      </mc:AlternateContent>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11</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5255100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dirty="0">
                <a:effectLst/>
                <a:latin typeface="system-ui"/>
              </a:rPr>
              <a:t>这是</a:t>
            </a:r>
            <a:r>
              <a:rPr lang="en-US" altLang="zh-CN" b="0" i="0" dirty="0">
                <a:effectLst/>
                <a:latin typeface="system-ui"/>
              </a:rPr>
              <a:t>GNP</a:t>
            </a:r>
            <a:r>
              <a:rPr lang="zh-CN" altLang="en-US" b="0" i="0" dirty="0">
                <a:effectLst/>
                <a:latin typeface="system-ui"/>
              </a:rPr>
              <a:t>做的对比实验，包含了常识推理和生物医学推理的数据集，采用</a:t>
            </a:r>
            <a:r>
              <a:rPr lang="en-US" altLang="zh-CN" b="0" i="0" dirty="0">
                <a:effectLst/>
                <a:latin typeface="system-ui"/>
              </a:rPr>
              <a:t>3B</a:t>
            </a:r>
            <a:r>
              <a:rPr lang="zh-CN" altLang="en-US" b="0" i="0" dirty="0">
                <a:effectLst/>
                <a:latin typeface="system-ui"/>
              </a:rPr>
              <a:t>和</a:t>
            </a:r>
            <a:r>
              <a:rPr lang="en-US" altLang="zh-CN" b="0" i="0" dirty="0">
                <a:effectLst/>
                <a:latin typeface="system-ui"/>
              </a:rPr>
              <a:t>11B</a:t>
            </a:r>
            <a:r>
              <a:rPr lang="zh-CN" altLang="en-US" b="0" i="0" dirty="0">
                <a:effectLst/>
                <a:latin typeface="system-ui"/>
              </a:rPr>
              <a:t>的</a:t>
            </a:r>
            <a:r>
              <a:rPr lang="en-US" altLang="zh-CN" b="0" i="0" dirty="0">
                <a:effectLst/>
                <a:latin typeface="system-ui"/>
              </a:rPr>
              <a:t>T5</a:t>
            </a:r>
            <a:r>
              <a:rPr lang="zh-CN" altLang="en-US" b="0" i="0" dirty="0">
                <a:effectLst/>
                <a:latin typeface="system-ui"/>
              </a:rPr>
              <a:t>作为预训练</a:t>
            </a:r>
            <a:r>
              <a:rPr lang="en-US" altLang="zh-CN" b="0" i="0" dirty="0">
                <a:effectLst/>
                <a:latin typeface="system-ui"/>
              </a:rPr>
              <a:t>LLM</a:t>
            </a:r>
            <a:r>
              <a:rPr lang="zh-CN" altLang="en-US" b="0" i="0" dirty="0">
                <a:effectLst/>
                <a:latin typeface="system-ui"/>
              </a:rPr>
              <a:t>，其中两种主要方法是</a:t>
            </a:r>
            <a:r>
              <a:rPr lang="en-US" altLang="zh-CN" b="0" i="0" dirty="0">
                <a:effectLst/>
                <a:latin typeface="system-ui"/>
              </a:rPr>
              <a:t>LLM </a:t>
            </a:r>
            <a:r>
              <a:rPr lang="zh-CN" altLang="en-US" b="0" i="0" dirty="0">
                <a:effectLst/>
                <a:latin typeface="system-ui"/>
              </a:rPr>
              <a:t>冻结（也就是</a:t>
            </a:r>
            <a:r>
              <a:rPr lang="en-US" altLang="zh-CN" b="0" i="0" dirty="0">
                <a:effectLst/>
                <a:latin typeface="system-ui"/>
              </a:rPr>
              <a:t>LLM</a:t>
            </a:r>
            <a:r>
              <a:rPr lang="zh-CN" altLang="en-US" b="0" i="0" dirty="0">
                <a:effectLst/>
                <a:latin typeface="system-ui"/>
              </a:rPr>
              <a:t>内部参数不会改变）和</a:t>
            </a:r>
            <a:r>
              <a:rPr lang="en-US" altLang="zh-CN" b="0" i="0" dirty="0">
                <a:effectLst/>
                <a:latin typeface="system-ui"/>
              </a:rPr>
              <a:t>LLM </a:t>
            </a:r>
            <a:r>
              <a:rPr lang="zh-CN" altLang="en-US" b="0" i="0" dirty="0">
                <a:effectLst/>
                <a:latin typeface="system-ui"/>
              </a:rPr>
              <a:t>调整（也就是对</a:t>
            </a:r>
            <a:r>
              <a:rPr lang="en-US" altLang="zh-CN" b="0" i="0" dirty="0">
                <a:effectLst/>
                <a:latin typeface="system-ui"/>
              </a:rPr>
              <a:t>LLM</a:t>
            </a:r>
            <a:r>
              <a:rPr lang="zh-CN" altLang="en-US" b="0" i="0" dirty="0">
                <a:effectLst/>
                <a:latin typeface="system-ui"/>
              </a:rPr>
              <a:t>进行训练，内部参数会改变），</a:t>
            </a:r>
            <a:endParaRPr lang="en-US" altLang="zh-CN" b="0" i="0" dirty="0">
              <a:effectLst/>
              <a:latin typeface="system-ui"/>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i="0" dirty="0">
                <a:effectLst/>
                <a:latin typeface="system-ui"/>
              </a:rPr>
              <a:t>LLM</a:t>
            </a:r>
            <a:r>
              <a:rPr lang="zh-CN" altLang="en-US" b="0" i="0" dirty="0">
                <a:effectLst/>
                <a:latin typeface="system-ui"/>
              </a:rPr>
              <a:t>冻结中</a:t>
            </a:r>
            <a:r>
              <a:rPr lang="zh-CN" altLang="zh-CN" sz="1800" dirty="0">
                <a:effectLst/>
                <a:ea typeface="等线" panose="02010600030101010101" pitchFamily="2" charset="-122"/>
                <a:cs typeface="Times New Roman" panose="02020603050405020304" pitchFamily="18" charset="0"/>
              </a:rPr>
              <a:t>不使用提示的</a:t>
            </a:r>
            <a:r>
              <a:rPr lang="en-US" altLang="zh-CN" sz="1800" dirty="0">
                <a:effectLst/>
                <a:ea typeface="等线" panose="02010600030101010101" pitchFamily="2" charset="-122"/>
                <a:cs typeface="Times New Roman" panose="02020603050405020304" pitchFamily="18" charset="0"/>
              </a:rPr>
              <a:t>LLM-only</a:t>
            </a:r>
            <a:r>
              <a:rPr lang="zh-CN" altLang="zh-CN" sz="1800" dirty="0">
                <a:effectLst/>
                <a:ea typeface="等线" panose="02010600030101010101" pitchFamily="2" charset="-122"/>
                <a:cs typeface="Times New Roman" panose="02020603050405020304" pitchFamily="18" charset="0"/>
              </a:rPr>
              <a:t>、使用指令作为硬提示的提示设计方法、通过相关性评分</a:t>
            </a:r>
            <a:r>
              <a:rPr lang="en-US" altLang="zh-CN" sz="1800" dirty="0">
                <a:effectLst/>
                <a:ea typeface="等线" panose="02010600030101010101" pitchFamily="2" charset="-122"/>
                <a:cs typeface="Times New Roman" panose="02020603050405020304" pitchFamily="18" charset="0"/>
              </a:rPr>
              <a:t>(REL)</a:t>
            </a:r>
            <a:r>
              <a:rPr lang="zh-CN" altLang="zh-CN" sz="1800" dirty="0">
                <a:effectLst/>
                <a:ea typeface="等线" panose="02010600030101010101" pitchFamily="2" charset="-122"/>
                <a:cs typeface="Times New Roman" panose="02020603050405020304" pitchFamily="18" charset="0"/>
              </a:rPr>
              <a:t>排序或广度优先搜索</a:t>
            </a:r>
            <a:r>
              <a:rPr lang="en-US" altLang="zh-CN" sz="1800" dirty="0">
                <a:effectLst/>
                <a:ea typeface="等线" panose="02010600030101010101" pitchFamily="2" charset="-122"/>
                <a:cs typeface="Times New Roman" panose="02020603050405020304" pitchFamily="18" charset="0"/>
              </a:rPr>
              <a:t>(BFS)</a:t>
            </a:r>
            <a:r>
              <a:rPr lang="zh-CN" altLang="zh-CN" sz="1800" dirty="0">
                <a:effectLst/>
                <a:ea typeface="等线" panose="02010600030101010101" pitchFamily="2" charset="-122"/>
                <a:cs typeface="Times New Roman" panose="02020603050405020304" pitchFamily="18" charset="0"/>
              </a:rPr>
              <a:t>将图中的节点平坦化为序列的</a:t>
            </a:r>
            <a:r>
              <a:rPr lang="en-US" altLang="zh-CN" sz="1800" dirty="0">
                <a:effectLst/>
                <a:ea typeface="等线" panose="02010600030101010101" pitchFamily="2" charset="-122"/>
                <a:cs typeface="Times New Roman" panose="02020603050405020304" pitchFamily="18" charset="0"/>
              </a:rPr>
              <a:t>KG </a:t>
            </a:r>
            <a:r>
              <a:rPr lang="en-US" altLang="zh-CN" sz="1800" dirty="0" err="1">
                <a:effectLst/>
                <a:ea typeface="等线" panose="02010600030101010101" pitchFamily="2" charset="-122"/>
                <a:cs typeface="Times New Roman" panose="02020603050405020304" pitchFamily="18" charset="0"/>
              </a:rPr>
              <a:t>flating</a:t>
            </a:r>
            <a:r>
              <a:rPr lang="zh-CN" altLang="zh-CN" sz="1800" dirty="0">
                <a:effectLst/>
                <a:ea typeface="等线" panose="02010600030101010101" pitchFamily="2" charset="-122"/>
                <a:cs typeface="Times New Roman" panose="02020603050405020304" pitchFamily="18" charset="0"/>
              </a:rPr>
              <a:t>、在一跳</a:t>
            </a:r>
            <a:r>
              <a:rPr lang="en-US" altLang="zh-CN" sz="1800" dirty="0">
                <a:effectLst/>
                <a:ea typeface="等线" panose="02010600030101010101" pitchFamily="2" charset="-122"/>
                <a:cs typeface="Times New Roman" panose="02020603050405020304" pitchFamily="18" charset="0"/>
              </a:rPr>
              <a:t>(OH)</a:t>
            </a:r>
            <a:r>
              <a:rPr lang="zh-CN" altLang="zh-CN" sz="1800" dirty="0">
                <a:effectLst/>
                <a:ea typeface="等线" panose="02010600030101010101" pitchFamily="2" charset="-122"/>
                <a:cs typeface="Times New Roman" panose="02020603050405020304" pitchFamily="18" charset="0"/>
              </a:rPr>
              <a:t>和两跳</a:t>
            </a:r>
            <a:r>
              <a:rPr lang="en-US" altLang="zh-CN" sz="1800" dirty="0">
                <a:effectLst/>
                <a:ea typeface="等线" panose="02010600030101010101" pitchFamily="2" charset="-122"/>
                <a:cs typeface="Times New Roman" panose="02020603050405020304" pitchFamily="18" charset="0"/>
              </a:rPr>
              <a:t>(TH)</a:t>
            </a:r>
            <a:r>
              <a:rPr lang="zh-CN" altLang="zh-CN" sz="1800" dirty="0">
                <a:effectLst/>
                <a:ea typeface="等线" panose="02010600030101010101" pitchFamily="2" charset="-122"/>
                <a:cs typeface="Times New Roman" panose="02020603050405020304" pitchFamily="18" charset="0"/>
              </a:rPr>
              <a:t>邻域内注入重要</a:t>
            </a:r>
            <a:r>
              <a:rPr lang="en-US" altLang="zh-CN" sz="1800" dirty="0">
                <a:effectLst/>
                <a:ea typeface="等线" panose="02010600030101010101" pitchFamily="2" charset="-122"/>
                <a:cs typeface="Times New Roman" panose="02020603050405020304" pitchFamily="18" charset="0"/>
              </a:rPr>
              <a:t>KG</a:t>
            </a:r>
            <a:r>
              <a:rPr lang="zh-CN" altLang="zh-CN" sz="1800" dirty="0">
                <a:effectLst/>
                <a:ea typeface="等线" panose="02010600030101010101" pitchFamily="2" charset="-122"/>
                <a:cs typeface="Times New Roman" panose="02020603050405020304" pitchFamily="18" charset="0"/>
              </a:rPr>
              <a:t>三组的</a:t>
            </a:r>
            <a:r>
              <a:rPr lang="en-US" altLang="zh-CN" sz="1800" dirty="0">
                <a:effectLst/>
                <a:ea typeface="等线" panose="02010600030101010101" pitchFamily="2" charset="-122"/>
                <a:cs typeface="Times New Roman" panose="02020603050405020304" pitchFamily="18" charset="0"/>
              </a:rPr>
              <a:t>KAPING </a:t>
            </a:r>
            <a:r>
              <a:rPr lang="zh-CN" altLang="zh-CN" sz="1800" dirty="0">
                <a:effectLst/>
                <a:ea typeface="等线" panose="02010600030101010101" pitchFamily="2" charset="-122"/>
                <a:cs typeface="Times New Roman" panose="02020603050405020304" pitchFamily="18" charset="0"/>
              </a:rPr>
              <a:t>以及</a:t>
            </a:r>
            <a:r>
              <a:rPr lang="en-US" altLang="zh-CN" sz="1800" dirty="0">
                <a:effectLst/>
                <a:ea typeface="等线" panose="02010600030101010101" pitchFamily="2" charset="-122"/>
                <a:cs typeface="Times New Roman" panose="02020603050405020304" pitchFamily="18" charset="0"/>
              </a:rPr>
              <a:t>prompt Tuning</a:t>
            </a:r>
            <a:r>
              <a:rPr lang="zh-CN" altLang="zh-CN" sz="1800" dirty="0">
                <a:effectLst/>
                <a:ea typeface="等线" panose="02010600030101010101" pitchFamily="2" charset="-122"/>
                <a:cs typeface="Times New Roman" panose="02020603050405020304" pitchFamily="18" charset="0"/>
              </a:rPr>
              <a:t>，引入软提示。</a:t>
            </a:r>
            <a:r>
              <a:rPr lang="zh-CN" altLang="en-US" b="0" i="0" dirty="0">
                <a:solidFill>
                  <a:srgbClr val="000000"/>
                </a:solidFill>
                <a:effectLst/>
                <a:latin typeface="微软雅黑" panose="020B0503020204020204" pitchFamily="34" charset="-122"/>
                <a:ea typeface="微软雅黑" panose="020B0503020204020204" pitchFamily="34" charset="-122"/>
              </a:rPr>
              <a:t>直接注入</a:t>
            </a:r>
            <a:r>
              <a:rPr lang="en-US" altLang="zh-CN" b="0" i="0" dirty="0">
                <a:solidFill>
                  <a:srgbClr val="000000"/>
                </a:solidFill>
                <a:effectLst/>
                <a:latin typeface="微软雅黑" panose="020B0503020204020204" pitchFamily="34" charset="-122"/>
                <a:ea typeface="微软雅黑" panose="020B0503020204020204" pitchFamily="34" charset="-122"/>
              </a:rPr>
              <a:t>KG</a:t>
            </a:r>
            <a:r>
              <a:rPr lang="zh-CN" altLang="en-US" b="0" i="0" dirty="0">
                <a:solidFill>
                  <a:srgbClr val="000000"/>
                </a:solidFill>
                <a:effectLst/>
                <a:latin typeface="微软雅黑" panose="020B0503020204020204" pitchFamily="34" charset="-122"/>
                <a:ea typeface="微软雅黑" panose="020B0503020204020204" pitchFamily="34" charset="-122"/>
              </a:rPr>
              <a:t>信息的基线方法（</a:t>
            </a:r>
            <a:r>
              <a:rPr lang="en-US" altLang="zh-CN" b="0" i="0" dirty="0">
                <a:solidFill>
                  <a:srgbClr val="000000"/>
                </a:solidFill>
                <a:effectLst/>
                <a:latin typeface="微软雅黑" panose="020B0503020204020204" pitchFamily="34" charset="-122"/>
                <a:ea typeface="微软雅黑" panose="020B0503020204020204" pitchFamily="34" charset="-122"/>
              </a:rPr>
              <a:t>KG</a:t>
            </a:r>
            <a:r>
              <a:rPr lang="zh-CN" altLang="en-US" b="0" i="0" dirty="0">
                <a:solidFill>
                  <a:srgbClr val="000000"/>
                </a:solidFill>
                <a:effectLst/>
                <a:latin typeface="微软雅黑" panose="020B0503020204020204" pitchFamily="34" charset="-122"/>
                <a:ea typeface="微软雅黑" panose="020B0503020204020204" pitchFamily="34" charset="-122"/>
              </a:rPr>
              <a:t>扁平化和</a:t>
            </a:r>
            <a:r>
              <a:rPr lang="en-US" altLang="zh-CN" b="0" i="0" dirty="0">
                <a:solidFill>
                  <a:srgbClr val="000000"/>
                </a:solidFill>
                <a:effectLst/>
                <a:latin typeface="微软雅黑" panose="020B0503020204020204" pitchFamily="34" charset="-122"/>
                <a:ea typeface="微软雅黑" panose="020B0503020204020204" pitchFamily="34" charset="-122"/>
              </a:rPr>
              <a:t>KAPING</a:t>
            </a:r>
            <a:r>
              <a:rPr lang="zh-CN" altLang="en-US" b="0" i="0" dirty="0">
                <a:solidFill>
                  <a:srgbClr val="000000"/>
                </a:solidFill>
                <a:effectLst/>
                <a:latin typeface="微软雅黑" panose="020B0503020204020204" pitchFamily="34" charset="-122"/>
                <a:ea typeface="微软雅黑" panose="020B0503020204020204" pitchFamily="34" charset="-122"/>
              </a:rPr>
              <a:t>）会显著损害模型的性能。即</a:t>
            </a:r>
            <a:r>
              <a:rPr lang="en-US" altLang="zh-CN" b="0" i="0" dirty="0">
                <a:solidFill>
                  <a:srgbClr val="000000"/>
                </a:solidFill>
                <a:effectLst/>
                <a:latin typeface="微软雅黑" panose="020B0503020204020204" pitchFamily="34" charset="-122"/>
                <a:ea typeface="微软雅黑" panose="020B0503020204020204" pitchFamily="34" charset="-122"/>
              </a:rPr>
              <a:t>kg</a:t>
            </a:r>
            <a:r>
              <a:rPr lang="zh-CN" altLang="en-US" b="0" i="0" dirty="0">
                <a:solidFill>
                  <a:srgbClr val="000000"/>
                </a:solidFill>
                <a:effectLst/>
                <a:latin typeface="微软雅黑" panose="020B0503020204020204" pitchFamily="34" charset="-122"/>
                <a:ea typeface="微软雅黑" panose="020B0503020204020204" pitchFamily="34" charset="-122"/>
              </a:rPr>
              <a:t>包含下游任务的不相关上下文，如果处理不当，可能会引入噪声甚至改变语义。</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i="0" dirty="0">
                <a:solidFill>
                  <a:srgbClr val="000000"/>
                </a:solidFill>
                <a:effectLst/>
                <a:latin typeface="Arial" panose="020B0604020202020204" pitchFamily="34" charset="0"/>
              </a:rPr>
              <a:t>full finetuning</a:t>
            </a:r>
            <a:r>
              <a:rPr lang="zh-CN" altLang="en-US" b="0" i="0" dirty="0">
                <a:solidFill>
                  <a:srgbClr val="000000"/>
                </a:solidFill>
                <a:effectLst/>
                <a:latin typeface="Arial" panose="020B0604020202020204" pitchFamily="34" charset="0"/>
              </a:rPr>
              <a:t>是全面微调，</a:t>
            </a:r>
            <a:r>
              <a:rPr lang="en-US" altLang="zh-CN" b="0" i="0" dirty="0">
                <a:solidFill>
                  <a:srgbClr val="000000"/>
                </a:solidFill>
                <a:effectLst/>
                <a:latin typeface="Arial" panose="020B0604020202020204" pitchFamily="34" charset="0"/>
              </a:rPr>
              <a:t>Lora</a:t>
            </a:r>
            <a:r>
              <a:rPr lang="zh-CN" altLang="en-US" b="0" i="0" dirty="0">
                <a:solidFill>
                  <a:srgbClr val="000000"/>
                </a:solidFill>
                <a:effectLst/>
                <a:latin typeface="Arial" panose="020B0604020202020204" pitchFamily="34" charset="0"/>
              </a:rPr>
              <a:t>是一种只更新小部分参数的方法，当</a:t>
            </a:r>
            <a:r>
              <a:rPr lang="en-US" altLang="zh-CN" b="0" i="0" dirty="0">
                <a:solidFill>
                  <a:srgbClr val="000000"/>
                </a:solidFill>
                <a:effectLst/>
                <a:latin typeface="Arial" panose="020B0604020202020204" pitchFamily="34" charset="0"/>
              </a:rPr>
              <a:t>Lora</a:t>
            </a:r>
            <a:r>
              <a:rPr lang="zh-CN" altLang="en-US" b="0" i="0" dirty="0">
                <a:solidFill>
                  <a:srgbClr val="000000"/>
                </a:solidFill>
                <a:effectLst/>
                <a:latin typeface="Arial" panose="020B0604020202020204" pitchFamily="34" charset="0"/>
              </a:rPr>
              <a:t>结合</a:t>
            </a:r>
            <a:r>
              <a:rPr lang="en-US" altLang="zh-CN" b="0" i="0" dirty="0">
                <a:solidFill>
                  <a:srgbClr val="000000"/>
                </a:solidFill>
                <a:effectLst/>
                <a:latin typeface="Arial" panose="020B0604020202020204" pitchFamily="34" charset="0"/>
              </a:rPr>
              <a:t>GNP</a:t>
            </a:r>
            <a:r>
              <a:rPr lang="zh-CN" altLang="en-US" b="0" i="0" dirty="0">
                <a:solidFill>
                  <a:srgbClr val="000000"/>
                </a:solidFill>
                <a:effectLst/>
                <a:latin typeface="Arial" panose="020B0604020202020204" pitchFamily="34" charset="0"/>
              </a:rPr>
              <a:t>时效果能够超过全面微调</a:t>
            </a:r>
            <a:endParaRPr lang="en-US" altLang="zh-CN" b="0" i="0" dirty="0">
              <a:effectLst/>
              <a:latin typeface="system-ui"/>
            </a:endParaRP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12</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28274216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dirty="0">
                <a:effectLst/>
                <a:latin typeface="system-ui"/>
              </a:rPr>
              <a:t>左图是</a:t>
            </a:r>
            <a:r>
              <a:rPr lang="en-US" altLang="zh-CN" b="0" i="0" dirty="0">
                <a:effectLst/>
                <a:latin typeface="system-ui"/>
              </a:rPr>
              <a:t>GNP</a:t>
            </a:r>
            <a:r>
              <a:rPr lang="zh-CN" altLang="en-US" b="0" i="0" dirty="0">
                <a:effectLst/>
                <a:latin typeface="system-ui"/>
              </a:rPr>
              <a:t>的消融实验，展示了</a:t>
            </a:r>
            <a:r>
              <a:rPr lang="en-US" altLang="zh-CN" b="0" i="0" dirty="0">
                <a:effectLst/>
                <a:latin typeface="system-ui"/>
              </a:rPr>
              <a:t>GNP</a:t>
            </a:r>
            <a:r>
              <a:rPr lang="zh-CN" altLang="en-US" b="0" i="0" dirty="0">
                <a:effectLst/>
                <a:latin typeface="system-ui"/>
              </a:rPr>
              <a:t>去掉跨模态模块，</a:t>
            </a:r>
            <a:r>
              <a:rPr lang="zh-CN" altLang="zh-CN" sz="1800" dirty="0">
                <a:effectLst/>
                <a:ea typeface="等线" panose="02010600030101010101" pitchFamily="2" charset="-122"/>
                <a:cs typeface="Times New Roman" panose="02020603050405020304" pitchFamily="18" charset="0"/>
              </a:rPr>
              <a:t>自监督链路预测</a:t>
            </a:r>
            <a:r>
              <a:rPr lang="zh-CN" altLang="en-US" sz="1800" dirty="0">
                <a:effectLst/>
                <a:ea typeface="等线" panose="02010600030101010101" pitchFamily="2" charset="-122"/>
                <a:cs typeface="Times New Roman" panose="02020603050405020304" pitchFamily="18" charset="0"/>
              </a:rPr>
              <a:t>模块，</a:t>
            </a:r>
            <a:r>
              <a:rPr lang="zh-CN" altLang="zh-CN" sz="1800" dirty="0">
                <a:effectLst/>
                <a:ea typeface="等线" panose="02010600030101010101" pitchFamily="2" charset="-122"/>
                <a:cs typeface="Times New Roman" panose="02020603050405020304" pitchFamily="18" charset="0"/>
              </a:rPr>
              <a:t>域投影器</a:t>
            </a:r>
            <a:r>
              <a:rPr lang="zh-CN" altLang="en-US" sz="1800" dirty="0">
                <a:effectLst/>
                <a:ea typeface="等线" panose="02010600030101010101" pitchFamily="2" charset="-122"/>
                <a:cs typeface="Times New Roman" panose="02020603050405020304" pitchFamily="18" charset="0"/>
              </a:rPr>
              <a:t>的性能变化，右图是模型设计比较，集成数据集级别的提示和关系</a:t>
            </a:r>
            <a:r>
              <a:rPr lang="en-US" altLang="zh-CN" sz="1800" dirty="0">
                <a:effectLst/>
                <a:ea typeface="等线" panose="02010600030101010101" pitchFamily="2" charset="-122"/>
                <a:cs typeface="Times New Roman" panose="02020603050405020304" pitchFamily="18" charset="0"/>
              </a:rPr>
              <a:t>GNN</a:t>
            </a:r>
            <a:r>
              <a:rPr lang="zh-CN" altLang="en-US" sz="1800" dirty="0">
                <a:effectLst/>
                <a:ea typeface="等线" panose="02010600030101010101" pitchFamily="2" charset="-122"/>
                <a:cs typeface="Times New Roman" panose="02020603050405020304" pitchFamily="18" charset="0"/>
              </a:rPr>
              <a:t>，发现对模型性能有损害</a:t>
            </a:r>
            <a:endParaRPr lang="en-US" altLang="zh-CN" b="0" i="0" dirty="0">
              <a:effectLst/>
              <a:latin typeface="system-ui"/>
            </a:endParaRP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13</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36484405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我的汇报到此结束，请老师同学批评指正</a:t>
            </a:r>
          </a:p>
        </p:txBody>
      </p:sp>
      <p:sp>
        <p:nvSpPr>
          <p:cNvPr id="4" name="灯片编号占位符 3"/>
          <p:cNvSpPr>
            <a:spLocks noGrp="1"/>
          </p:cNvSpPr>
          <p:nvPr>
            <p:ph type="sldNum" sz="quarter" idx="5"/>
          </p:nvPr>
        </p:nvSpPr>
        <p:spPr/>
        <p:txBody>
          <a:bodyPr/>
          <a:lstStyle/>
          <a:p>
            <a:fld id="{97B5CB39-CEC1-4C61-9A61-294C58524310}" type="slidenum">
              <a:rPr lang="zh-CN" altLang="en-US" smtClean="0"/>
              <a:t>14</a:t>
            </a:fld>
            <a:endParaRPr lang="zh-CN" altLang="en-US"/>
          </a:p>
        </p:txBody>
      </p:sp>
    </p:spTree>
    <p:extLst>
      <p:ext uri="{BB962C8B-B14F-4D97-AF65-F5344CB8AC3E}">
        <p14:creationId xmlns:p14="http://schemas.microsoft.com/office/powerpoint/2010/main" val="32491427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r>
              <a:rPr lang="zh-CN" altLang="en-US" b="0" i="0" dirty="0">
                <a:solidFill>
                  <a:srgbClr val="191B1F"/>
                </a:solidFill>
                <a:effectLst/>
                <a:latin typeface="-apple-system"/>
              </a:rPr>
              <a:t>首先论文中提到了两个概念硬提示和软提示，</a:t>
            </a:r>
            <a:r>
              <a:rPr lang="en-US" altLang="zh-CN" b="0" i="0" dirty="0">
                <a:solidFill>
                  <a:srgbClr val="191B1F"/>
                </a:solidFill>
                <a:effectLst/>
                <a:latin typeface="-apple-system"/>
              </a:rPr>
              <a:t>pseudo token:</a:t>
            </a:r>
            <a:r>
              <a:rPr lang="zh-CN" altLang="en-US" b="0" i="0" dirty="0">
                <a:solidFill>
                  <a:srgbClr val="191B1F"/>
                </a:solidFill>
                <a:effectLst/>
                <a:latin typeface="-apple-system"/>
              </a:rPr>
              <a:t>是可以进行学习的</a:t>
            </a:r>
            <a:r>
              <a:rPr lang="en-US" altLang="zh-CN" b="0" i="0" dirty="0">
                <a:solidFill>
                  <a:srgbClr val="191B1F"/>
                </a:solidFill>
                <a:effectLst/>
                <a:latin typeface="-apple-system"/>
              </a:rPr>
              <a:t>token</a:t>
            </a:r>
            <a:r>
              <a:rPr lang="zh-CN" altLang="en-US" b="0" i="0" dirty="0">
                <a:solidFill>
                  <a:srgbClr val="191B1F"/>
                </a:solidFill>
                <a:effectLst/>
                <a:latin typeface="-apple-system"/>
              </a:rPr>
              <a:t>，连续的嵌入，</a:t>
            </a:r>
            <a:r>
              <a:rPr lang="zh-CN" altLang="en-US" b="0" i="0" dirty="0">
                <a:solidFill>
                  <a:srgbClr val="000000"/>
                </a:solidFill>
                <a:effectLst/>
                <a:latin typeface="微软雅黑" panose="020B0503020204020204" pitchFamily="34" charset="-122"/>
                <a:ea typeface="微软雅黑" panose="020B0503020204020204" pitchFamily="34" charset="-122"/>
              </a:rPr>
              <a:t>连续提示嵌入和提示编码器可以以可微的方式进行优化。</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r>
              <a:rPr lang="zh-CN" altLang="en-US" b="0" i="0" dirty="0">
                <a:solidFill>
                  <a:srgbClr val="000000"/>
                </a:solidFill>
                <a:effectLst/>
                <a:latin typeface="微软雅黑" panose="020B0503020204020204" pitchFamily="34" charset="-122"/>
                <a:ea typeface="微软雅黑" panose="020B0503020204020204" pitchFamily="34" charset="-122"/>
              </a:rPr>
              <a:t>在这篇论文中</a:t>
            </a:r>
            <a:r>
              <a:rPr lang="en-US" altLang="zh-CN" b="0" i="0" dirty="0">
                <a:solidFill>
                  <a:srgbClr val="000000"/>
                </a:solidFill>
                <a:effectLst/>
                <a:latin typeface="微软雅黑" panose="020B0503020204020204" pitchFamily="34" charset="-122"/>
                <a:ea typeface="微软雅黑" panose="020B0503020204020204" pitchFamily="34" charset="-122"/>
              </a:rPr>
              <a:t>prompt encoder</a:t>
            </a:r>
            <a:r>
              <a:rPr lang="zh-CN" altLang="en-US" b="0" i="0" dirty="0">
                <a:solidFill>
                  <a:srgbClr val="000000"/>
                </a:solidFill>
                <a:effectLst/>
                <a:latin typeface="微软雅黑" panose="020B0503020204020204" pitchFamily="34" charset="-122"/>
                <a:ea typeface="微软雅黑" panose="020B0503020204020204" pitchFamily="34" charset="-122"/>
              </a:rPr>
              <a:t>是通过</a:t>
            </a:r>
            <a:r>
              <a:rPr lang="en-US" altLang="zh-CN" b="0" i="0" dirty="0">
                <a:solidFill>
                  <a:srgbClr val="000000"/>
                </a:solidFill>
                <a:effectLst/>
                <a:latin typeface="微软雅黑" panose="020B0503020204020204" pitchFamily="34" charset="-122"/>
                <a:ea typeface="微软雅黑" panose="020B0503020204020204" pitchFamily="34" charset="-122"/>
              </a:rPr>
              <a:t>GNN</a:t>
            </a:r>
            <a:r>
              <a:rPr lang="zh-CN" altLang="en-US" b="0" i="0" dirty="0">
                <a:solidFill>
                  <a:srgbClr val="000000"/>
                </a:solidFill>
                <a:effectLst/>
                <a:latin typeface="微软雅黑" panose="020B0503020204020204" pitchFamily="34" charset="-122"/>
                <a:ea typeface="微软雅黑" panose="020B0503020204020204" pitchFamily="34" charset="-122"/>
              </a:rPr>
              <a:t>进行编码</a:t>
            </a:r>
            <a:endParaRPr lang="zh-CN" altLang="en-US" dirty="0"/>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2</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1959222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3</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41109945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0" i="0" dirty="0">
              <a:effectLst/>
              <a:latin typeface="system-ui"/>
            </a:endParaRP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4</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20215065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提示符</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P</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可以是</a:t>
            </a:r>
            <a:r>
              <a:rPr lang="zh-CN" altLang="zh-CN" sz="1800"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文本输入形式的硬提示</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，也可以是可学习</a:t>
            </a:r>
            <a:r>
              <a:rPr lang="zh-CN" altLang="zh-CN" sz="1800"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嵌入向量形式的软提示</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。文章中采用软提示，</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GNP</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将</a:t>
            </a:r>
            <a:r>
              <a:rPr lang="zh-CN" altLang="zh-CN" sz="1800"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知识图</a:t>
            </a:r>
            <a:r>
              <a:rPr lang="en-US" altLang="zh-CN" sz="1800"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G</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中包含的</a:t>
            </a:r>
            <a:r>
              <a:rPr lang="zh-CN" altLang="zh-CN" sz="1800"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结构和事实信息编码为软提示</a:t>
            </a:r>
            <a:r>
              <a:rPr lang="en-US" altLang="zh-CN" sz="1800"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P</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，软提示</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P</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是一组</a:t>
            </a:r>
            <a:r>
              <a:rPr lang="zh-CN" altLang="zh-CN" sz="1800"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可训练向量序列</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，可以与</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x</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的标记嵌入相连接。</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0" i="0" dirty="0">
              <a:effectLst/>
              <a:latin typeface="system-ui"/>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i="0" dirty="0">
                <a:effectLst/>
                <a:latin typeface="system-ui"/>
              </a:rPr>
              <a:t>teacher--forcing</a:t>
            </a:r>
            <a:r>
              <a:rPr lang="zh-CN" altLang="en-US" b="0" i="0" dirty="0">
                <a:effectLst/>
                <a:latin typeface="system-ui"/>
              </a:rPr>
              <a:t>在训练网络过程中，每次不使用上一个</a:t>
            </a:r>
            <a:r>
              <a:rPr lang="en-US" altLang="zh-CN" b="0" i="0" dirty="0">
                <a:effectLst/>
                <a:latin typeface="system-ui"/>
              </a:rPr>
              <a:t>state</a:t>
            </a:r>
            <a:r>
              <a:rPr lang="zh-CN" altLang="en-US" b="0" i="0" dirty="0">
                <a:effectLst/>
                <a:latin typeface="system-ui"/>
              </a:rPr>
              <a:t>的输出作为下一个</a:t>
            </a:r>
            <a:r>
              <a:rPr lang="en-US" altLang="zh-CN" b="0" i="0" dirty="0">
                <a:effectLst/>
                <a:latin typeface="system-ui"/>
              </a:rPr>
              <a:t>state</a:t>
            </a:r>
            <a:r>
              <a:rPr lang="zh-CN" altLang="en-US" b="0" i="0" dirty="0">
                <a:effectLst/>
                <a:latin typeface="system-ui"/>
              </a:rPr>
              <a:t>的输入，而是直接使用训练数据的标准答案</a:t>
            </a:r>
            <a:r>
              <a:rPr lang="en-US" altLang="zh-CN" b="0" i="0" dirty="0">
                <a:effectLst/>
                <a:latin typeface="system-ui"/>
              </a:rPr>
              <a:t>(ground truth)</a:t>
            </a:r>
            <a:r>
              <a:rPr lang="zh-CN" altLang="en-US" b="0" i="0" dirty="0">
                <a:effectLst/>
                <a:latin typeface="system-ui"/>
              </a:rPr>
              <a:t>的对应上一项作为下一个</a:t>
            </a:r>
            <a:r>
              <a:rPr lang="en-US" altLang="zh-CN" b="0" i="0" dirty="0" err="1">
                <a:effectLst/>
                <a:latin typeface="system-ui"/>
              </a:rPr>
              <a:t>statel</a:t>
            </a:r>
            <a:r>
              <a:rPr lang="zh-CN" altLang="en-US" b="0" i="0" dirty="0">
                <a:effectLst/>
                <a:latin typeface="system-ui"/>
              </a:rPr>
              <a:t>的输入。</a:t>
            </a:r>
            <a:endParaRPr lang="en-US" altLang="zh-CN" b="0" i="0" dirty="0">
              <a:effectLst/>
              <a:latin typeface="system-ui"/>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i="0" dirty="0">
                <a:effectLst/>
                <a:latin typeface="system-ui"/>
              </a:rPr>
              <a:t>p(</a:t>
            </a:r>
            <a:r>
              <a:rPr lang="en-US" altLang="zh-CN" b="0" i="0" dirty="0" err="1">
                <a:effectLst/>
                <a:latin typeface="system-ui"/>
              </a:rPr>
              <a:t>y|X</a:t>
            </a:r>
            <a:r>
              <a:rPr lang="en-US" altLang="zh-CN" b="0" i="0" dirty="0">
                <a:effectLst/>
                <a:latin typeface="system-ui"/>
              </a:rPr>
              <a:t>,</a:t>
            </a:r>
            <a:r>
              <a:rPr lang="el-GR" altLang="zh-CN" b="0" i="0" dirty="0">
                <a:solidFill>
                  <a:srgbClr val="666666"/>
                </a:solidFill>
                <a:effectLst/>
                <a:latin typeface="-apple-system"/>
              </a:rPr>
              <a:t> θ</a:t>
            </a:r>
            <a:r>
              <a:rPr lang="en-US" altLang="zh-CN" b="0" i="0" dirty="0">
                <a:effectLst/>
                <a:latin typeface="system-ui"/>
              </a:rPr>
              <a:t>)</a:t>
            </a:r>
            <a:r>
              <a:rPr lang="zh-CN" altLang="en-US" b="0" i="0" dirty="0">
                <a:effectLst/>
                <a:latin typeface="system-ui"/>
              </a:rPr>
              <a:t>是参数化模型输出的概率分布，表示在输入序列</a:t>
            </a:r>
            <a:r>
              <a:rPr lang="en-US" altLang="zh-CN" b="0" i="0" dirty="0">
                <a:effectLst/>
                <a:latin typeface="system-ui"/>
              </a:rPr>
              <a:t>X</a:t>
            </a:r>
            <a:r>
              <a:rPr lang="zh-CN" altLang="en-US" b="0" i="0" dirty="0">
                <a:effectLst/>
                <a:latin typeface="system-ui"/>
              </a:rPr>
              <a:t>和模型参数</a:t>
            </a:r>
            <a:r>
              <a:rPr lang="el-GR" altLang="zh-CN" b="0" i="0" dirty="0">
                <a:solidFill>
                  <a:srgbClr val="666666"/>
                </a:solidFill>
                <a:effectLst/>
                <a:latin typeface="-apple-system"/>
              </a:rPr>
              <a:t>θ</a:t>
            </a:r>
            <a:r>
              <a:rPr lang="zh-CN" altLang="en-US" b="0" i="0" dirty="0">
                <a:solidFill>
                  <a:srgbClr val="666666"/>
                </a:solidFill>
                <a:effectLst/>
                <a:latin typeface="-apple-system"/>
              </a:rPr>
              <a:t>（西塔）</a:t>
            </a:r>
            <a:r>
              <a:rPr lang="zh-CN" altLang="en-US" b="0" i="0" dirty="0">
                <a:effectLst/>
                <a:latin typeface="system-ui"/>
              </a:rPr>
              <a:t>的条件下生成正确答案</a:t>
            </a:r>
            <a:r>
              <a:rPr lang="en-US" altLang="zh-CN" b="0" i="0" dirty="0">
                <a:effectLst/>
                <a:latin typeface="system-ui"/>
              </a:rPr>
              <a:t>y</a:t>
            </a:r>
            <a:r>
              <a:rPr lang="zh-CN" altLang="en-US" b="0" i="0" dirty="0">
                <a:effectLst/>
                <a:latin typeface="system-ui"/>
              </a:rPr>
              <a:t>的概率；</a:t>
            </a:r>
            <a:endParaRPr lang="en-US" altLang="zh-CN" b="0" i="0" dirty="0">
              <a:effectLst/>
              <a:latin typeface="system-ui"/>
            </a:endParaRP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5</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15195930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0" i="0" dirty="0">
              <a:effectLst/>
              <a:latin typeface="system-ui"/>
            </a:endParaRP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6</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861910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0" i="0" dirty="0">
              <a:effectLst/>
              <a:latin typeface="system-ui"/>
            </a:endParaRP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7</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36507410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dirty="0">
                <a:effectLst/>
                <a:latin typeface="等线" panose="02010600030101010101" pitchFamily="2" charset="-122"/>
                <a:cs typeface="Times New Roman" panose="02020603050405020304" pitchFamily="18" charset="0"/>
              </a:rPr>
              <a:t>GNN</a:t>
            </a:r>
            <a:r>
              <a:rPr lang="zh-CN" altLang="zh-CN" sz="1800" dirty="0">
                <a:effectLst/>
                <a:ea typeface="等线" panose="02010600030101010101" pitchFamily="2" charset="-122"/>
                <a:cs typeface="Times New Roman" panose="02020603050405020304" pitchFamily="18" charset="0"/>
              </a:rPr>
              <a:t>编码器</a:t>
            </a:r>
            <a:r>
              <a:rPr lang="en-US" altLang="zh-CN" sz="1800" dirty="0">
                <a:effectLst/>
                <a:ea typeface="等线" panose="02010600030101010101" pitchFamily="2" charset="-122"/>
                <a:cs typeface="Times New Roman" panose="02020603050405020304" pitchFamily="18"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800" dirty="0">
                <a:effectLst/>
                <a:ea typeface="等线" panose="02010600030101010101" pitchFamily="2" charset="-122"/>
                <a:cs typeface="Times New Roman" panose="02020603050405020304" pitchFamily="18" charset="0"/>
              </a:rPr>
              <a:t>尽管检索到的子图</a:t>
            </a:r>
            <a:r>
              <a:rPr lang="en-US" altLang="zh-CN" sz="1800" dirty="0">
                <a:effectLst/>
                <a:ea typeface="等线" panose="02010600030101010101" pitchFamily="2" charset="-122"/>
                <a:cs typeface="Times New Roman" panose="02020603050405020304" pitchFamily="18" charset="0"/>
              </a:rPr>
              <a:t>G '</a:t>
            </a:r>
            <a:r>
              <a:rPr lang="zh-CN" altLang="zh-CN" sz="1800" dirty="0">
                <a:effectLst/>
                <a:ea typeface="等线" panose="02010600030101010101" pitchFamily="2" charset="-122"/>
                <a:cs typeface="Times New Roman" panose="02020603050405020304" pitchFamily="18" charset="0"/>
              </a:rPr>
              <a:t>包含了关于问题和答案选择的丰富上下文信息，但一些实体和关系与实际问题并不相关。直接在</a:t>
            </a:r>
            <a:r>
              <a:rPr lang="en-US" altLang="zh-CN" sz="1800" dirty="0">
                <a:effectLst/>
                <a:ea typeface="等线" panose="02010600030101010101" pitchFamily="2" charset="-122"/>
                <a:cs typeface="Times New Roman" panose="02020603050405020304" pitchFamily="18" charset="0"/>
              </a:rPr>
              <a:t>G</a:t>
            </a:r>
            <a:r>
              <a:rPr lang="zh-CN" altLang="zh-CN" sz="1800" dirty="0">
                <a:effectLst/>
                <a:ea typeface="等线" panose="02010600030101010101" pitchFamily="2" charset="-122"/>
                <a:cs typeface="Times New Roman" panose="02020603050405020304" pitchFamily="18" charset="0"/>
              </a:rPr>
              <a:t>′中输入每个事实三元组会引入噪声，从而使</a:t>
            </a:r>
            <a:r>
              <a:rPr lang="en-US" altLang="zh-CN" sz="1800" dirty="0">
                <a:effectLst/>
                <a:ea typeface="等线" panose="02010600030101010101" pitchFamily="2" charset="-122"/>
                <a:cs typeface="Times New Roman" panose="02020603050405020304" pitchFamily="18" charset="0"/>
              </a:rPr>
              <a:t>LLM</a:t>
            </a:r>
            <a:r>
              <a:rPr lang="zh-CN" altLang="zh-CN" sz="1800" dirty="0">
                <a:effectLst/>
                <a:ea typeface="等线" panose="02010600030101010101" pitchFamily="2" charset="-122"/>
                <a:cs typeface="Times New Roman" panose="02020603050405020304" pitchFamily="18" charset="0"/>
              </a:rPr>
              <a:t>模型无法集中于关键信息。</a:t>
            </a:r>
            <a:endParaRPr lang="en-US" altLang="zh-CN" sz="1800" dirty="0">
              <a:effectLst/>
              <a:ea typeface="等线"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其中</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H1</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R dg</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表示</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GNN</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为</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G</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′中的每个节点学习的节点嵌入，</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dg</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表示</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NNN</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编码器的输出维数。</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0" i="0" dirty="0">
              <a:effectLst/>
              <a:latin typeface="system-ui"/>
            </a:endParaRP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8</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36786531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800" dirty="0">
                <a:effectLst/>
                <a:ea typeface="等线" panose="02010600030101010101" pitchFamily="2" charset="-122"/>
                <a:cs typeface="Times New Roman" panose="02020603050405020304" pitchFamily="18" charset="0"/>
              </a:rPr>
              <a:t>跨模态池化模块</a:t>
            </a:r>
            <a:endParaRPr lang="en-US" altLang="zh-CN" sz="1800" dirty="0">
              <a:effectLst/>
              <a:ea typeface="等线"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800" dirty="0">
                <a:effectLst/>
                <a:ea typeface="等线" panose="02010600030101010101" pitchFamily="2" charset="-122"/>
                <a:cs typeface="Times New Roman" panose="02020603050405020304" pitchFamily="18" charset="0"/>
              </a:rPr>
              <a:t>首先引入了一个自注意力层，利用内部图特征和节点之间的隐式交互来动态识别节点的重要性</a:t>
            </a:r>
            <a:endParaRPr lang="en-US" altLang="zh-CN" sz="1800" dirty="0">
              <a:effectLst/>
              <a:ea typeface="等线"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dirty="0">
                <a:solidFill>
                  <a:srgbClr val="FF0000"/>
                </a:solidFill>
                <a:effectLst/>
                <a:latin typeface="等线" panose="02010600030101010101" pitchFamily="2" charset="-122"/>
                <a:cs typeface="Times New Roman" panose="02020603050405020304" pitchFamily="18" charset="0"/>
              </a:rPr>
              <a:t>利用</a:t>
            </a:r>
            <a:r>
              <a:rPr lang="en-US" altLang="zh-CN" sz="1800" dirty="0">
                <a:solidFill>
                  <a:srgbClr val="FF0000"/>
                </a:solidFill>
                <a:effectLst/>
                <a:latin typeface="等线" panose="02010600030101010101" pitchFamily="2" charset="-122"/>
                <a:cs typeface="Times New Roman" panose="02020603050405020304" pitchFamily="18" charset="0"/>
              </a:rPr>
              <a:t>LLM</a:t>
            </a:r>
            <a:r>
              <a:rPr lang="zh-CN" altLang="zh-CN" sz="1800" dirty="0">
                <a:solidFill>
                  <a:srgbClr val="FF0000"/>
                </a:solidFill>
                <a:effectLst/>
                <a:ea typeface="等线" panose="02010600030101010101" pitchFamily="2" charset="-122"/>
                <a:cs typeface="Times New Roman" panose="02020603050405020304" pitchFamily="18" charset="0"/>
              </a:rPr>
              <a:t>中的字典</a:t>
            </a:r>
            <a:r>
              <a:rPr lang="zh-CN" altLang="zh-CN" sz="1800" dirty="0">
                <a:effectLst/>
                <a:ea typeface="等线" panose="02010600030101010101" pitchFamily="2" charset="-122"/>
                <a:cs typeface="Times New Roman" panose="02020603050405020304" pitchFamily="18" charset="0"/>
              </a:rPr>
              <a:t>来获取输入文本中每个</a:t>
            </a:r>
            <a:r>
              <a:rPr lang="en-US" altLang="zh-CN" sz="1800" dirty="0">
                <a:effectLst/>
                <a:ea typeface="等线" panose="02010600030101010101" pitchFamily="2" charset="-122"/>
                <a:cs typeface="Times New Roman" panose="02020603050405020304" pitchFamily="18" charset="0"/>
              </a:rPr>
              <a:t>token</a:t>
            </a:r>
            <a:r>
              <a:rPr lang="zh-CN" altLang="zh-CN" sz="1800" dirty="0">
                <a:effectLst/>
                <a:ea typeface="等线" panose="02010600030101010101" pitchFamily="2" charset="-122"/>
                <a:cs typeface="Times New Roman" panose="02020603050405020304" pitchFamily="18" charset="0"/>
              </a:rPr>
              <a:t>的</a:t>
            </a:r>
            <a:r>
              <a:rPr lang="zh-CN" altLang="zh-CN" sz="1800" dirty="0">
                <a:solidFill>
                  <a:srgbClr val="FF0000"/>
                </a:solidFill>
                <a:effectLst/>
                <a:ea typeface="等线" panose="02010600030101010101" pitchFamily="2" charset="-122"/>
                <a:cs typeface="Times New Roman" panose="02020603050405020304" pitchFamily="18" charset="0"/>
              </a:rPr>
              <a:t>文本嵌入</a:t>
            </a:r>
            <a:r>
              <a:rPr lang="en-US" altLang="zh-CN" sz="1800" dirty="0">
                <a:solidFill>
                  <a:srgbClr val="FF0000"/>
                </a:solidFill>
                <a:effectLst/>
                <a:ea typeface="等线" panose="02010600030101010101" pitchFamily="2" charset="-122"/>
                <a:cs typeface="Times New Roman" panose="02020603050405020304" pitchFamily="18" charset="0"/>
              </a:rPr>
              <a:t>T</a:t>
            </a:r>
            <a:r>
              <a:rPr lang="zh-CN" altLang="zh-CN" sz="1800" dirty="0">
                <a:effectLst/>
                <a:ea typeface="等线" panose="02010600030101010101" pitchFamily="2" charset="-122"/>
                <a:cs typeface="Times New Roman" panose="02020603050405020304" pitchFamily="18" charset="0"/>
              </a:rPr>
              <a:t>∈</a:t>
            </a:r>
            <a:r>
              <a:rPr lang="en-US" altLang="zh-CN" sz="1800" dirty="0">
                <a:effectLst/>
                <a:ea typeface="等线" panose="02010600030101010101" pitchFamily="2" charset="-122"/>
                <a:cs typeface="Times New Roman" panose="02020603050405020304" pitchFamily="18" charset="0"/>
              </a:rPr>
              <a:t>R dt</a:t>
            </a:r>
            <a:r>
              <a:rPr lang="zh-CN" altLang="en-US" sz="1800" dirty="0">
                <a:effectLst/>
                <a:ea typeface="等线" panose="02010600030101010101" pitchFamily="2" charset="-122"/>
                <a:cs typeface="Times New Roman" panose="02020603050405020304" pitchFamily="18" charset="0"/>
              </a:rPr>
              <a:t>，</a:t>
            </a:r>
            <a:r>
              <a:rPr lang="zh-CN" altLang="zh-CN" sz="1800" dirty="0">
                <a:effectLst/>
                <a:ea typeface="等线" panose="02010600030101010101" pitchFamily="2" charset="-122"/>
                <a:cs typeface="Times New Roman" panose="02020603050405020304" pitchFamily="18" charset="0"/>
              </a:rPr>
              <a:t>对文本嵌入</a:t>
            </a:r>
            <a:r>
              <a:rPr lang="en-US" altLang="zh-CN" sz="1800" dirty="0">
                <a:effectLst/>
                <a:ea typeface="等线" panose="02010600030101010101" pitchFamily="2" charset="-122"/>
                <a:cs typeface="Times New Roman" panose="02020603050405020304" pitchFamily="18" charset="0"/>
              </a:rPr>
              <a:t>T</a:t>
            </a:r>
            <a:r>
              <a:rPr lang="zh-CN" altLang="zh-CN" sz="1800" dirty="0">
                <a:effectLst/>
                <a:ea typeface="等线" panose="02010600030101010101" pitchFamily="2" charset="-122"/>
                <a:cs typeface="Times New Roman" panose="02020603050405020304" pitchFamily="18" charset="0"/>
              </a:rPr>
              <a:t>进行变换，得到变换后的文本嵌入</a:t>
            </a:r>
            <a:r>
              <a:rPr lang="en-US" altLang="zh-CN" sz="1800" dirty="0">
                <a:effectLst/>
                <a:ea typeface="等线" panose="02010600030101010101" pitchFamily="2" charset="-122"/>
                <a:cs typeface="Times New Roman" panose="02020603050405020304" pitchFamily="18" charset="0"/>
              </a:rPr>
              <a:t>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dirty="0">
                <a:effectLst/>
                <a:latin typeface="等线" panose="02010600030101010101" pitchFamily="2" charset="-122"/>
                <a:cs typeface="Times New Roman" panose="02020603050405020304" pitchFamily="18" charset="0"/>
              </a:rPr>
              <a:t> FFN</a:t>
            </a:r>
            <a:r>
              <a:rPr lang="zh-CN" altLang="zh-CN" sz="1800" dirty="0">
                <a:effectLst/>
                <a:ea typeface="等线" panose="02010600030101010101" pitchFamily="2" charset="-122"/>
                <a:cs typeface="Times New Roman" panose="02020603050405020304" pitchFamily="18" charset="0"/>
              </a:rPr>
              <a:t>层是</a:t>
            </a:r>
            <a:r>
              <a:rPr lang="en-US" altLang="zh-CN" sz="1800" dirty="0">
                <a:effectLst/>
                <a:ea typeface="等线" panose="02010600030101010101" pitchFamily="2" charset="-122"/>
                <a:cs typeface="Times New Roman" panose="02020603050405020304" pitchFamily="18" charset="0"/>
              </a:rPr>
              <a:t>Transformer</a:t>
            </a:r>
            <a:r>
              <a:rPr lang="zh-CN" altLang="zh-CN" sz="1800" dirty="0">
                <a:effectLst/>
                <a:ea typeface="等线" panose="02010600030101010101" pitchFamily="2" charset="-122"/>
                <a:cs typeface="Times New Roman" panose="02020603050405020304" pitchFamily="18" charset="0"/>
              </a:rPr>
              <a:t>模型中的关键组成部分</a:t>
            </a:r>
            <a:r>
              <a:rPr lang="en-US" altLang="zh-CN" sz="1800" dirty="0">
                <a:effectLst/>
                <a:ea typeface="等线" panose="02010600030101010101" pitchFamily="2" charset="-122"/>
                <a:cs typeface="Times New Roman" panose="02020603050405020304" pitchFamily="18" charset="0"/>
              </a:rPr>
              <a:t>feed forward</a:t>
            </a:r>
            <a:r>
              <a:rPr lang="zh-CN" altLang="zh-CN" sz="1800" dirty="0">
                <a:effectLst/>
                <a:ea typeface="等线" panose="02010600030101010101" pitchFamily="2" charset="-122"/>
                <a:cs typeface="Times New Roman" panose="02020603050405020304" pitchFamily="18" charset="0"/>
              </a:rPr>
              <a:t>层，它本质上是一个两层的多层感知机</a:t>
            </a:r>
            <a:endParaRPr lang="en-US" altLang="zh-CN" sz="1800" dirty="0">
              <a:effectLst/>
              <a:ea typeface="等线"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800" dirty="0">
                <a:effectLst/>
                <a:ea typeface="等线" panose="02010600030101010101" pitchFamily="2" charset="-122"/>
                <a:cs typeface="Times New Roman" panose="02020603050405020304" pitchFamily="18" charset="0"/>
              </a:rPr>
              <a:t>使用</a:t>
            </a:r>
            <a:r>
              <a:rPr lang="en-US" altLang="zh-CN" sz="1800" dirty="0">
                <a:effectLst/>
                <a:ea typeface="等线" panose="02010600030101010101" pitchFamily="2" charset="-122"/>
                <a:cs typeface="Times New Roman" panose="02020603050405020304" pitchFamily="18" charset="0"/>
              </a:rPr>
              <a:t>H2</a:t>
            </a:r>
            <a:r>
              <a:rPr lang="zh-CN" altLang="zh-CN" sz="1800" dirty="0">
                <a:effectLst/>
                <a:ea typeface="等线" panose="02010600030101010101" pitchFamily="2" charset="-122"/>
                <a:cs typeface="Times New Roman" panose="02020603050405020304" pitchFamily="18" charset="0"/>
              </a:rPr>
              <a:t>和</a:t>
            </a:r>
            <a:r>
              <a:rPr lang="en-US" altLang="zh-CN" sz="1800" dirty="0">
                <a:effectLst/>
                <a:ea typeface="等线" panose="02010600030101010101" pitchFamily="2" charset="-122"/>
                <a:cs typeface="Times New Roman" panose="02020603050405020304" pitchFamily="18" charset="0"/>
              </a:rPr>
              <a:t>T ‘</a:t>
            </a:r>
            <a:r>
              <a:rPr lang="zh-CN" altLang="zh-CN" sz="1800" dirty="0">
                <a:effectLst/>
                <a:ea typeface="等线" panose="02010600030101010101" pitchFamily="2" charset="-122"/>
                <a:cs typeface="Times New Roman" panose="02020603050405020304" pitchFamily="18" charset="0"/>
              </a:rPr>
              <a:t>计算</a:t>
            </a:r>
            <a:r>
              <a:rPr lang="zh-CN" altLang="zh-CN" sz="1800" dirty="0">
                <a:solidFill>
                  <a:srgbClr val="FF0000"/>
                </a:solidFill>
                <a:effectLst/>
                <a:ea typeface="等线" panose="02010600030101010101" pitchFamily="2" charset="-122"/>
                <a:cs typeface="Times New Roman" panose="02020603050405020304" pitchFamily="18" charset="0"/>
              </a:rPr>
              <a:t>交叉模态注意力</a:t>
            </a:r>
            <a:r>
              <a:rPr lang="zh-CN" altLang="zh-CN" sz="1800" dirty="0">
                <a:effectLst/>
                <a:ea typeface="等线" panose="02010600030101010101" pitchFamily="2" charset="-122"/>
                <a:cs typeface="Times New Roman" panose="02020603050405020304" pitchFamily="18" charset="0"/>
              </a:rPr>
              <a:t>。我们使用</a:t>
            </a:r>
            <a:r>
              <a:rPr lang="en-US" altLang="zh-CN" sz="1800" dirty="0">
                <a:effectLst/>
                <a:ea typeface="等线" panose="02010600030101010101" pitchFamily="2" charset="-122"/>
                <a:cs typeface="Times New Roman" panose="02020603050405020304" pitchFamily="18" charset="0"/>
              </a:rPr>
              <a:t>H2</a:t>
            </a:r>
            <a:r>
              <a:rPr lang="zh-CN" altLang="zh-CN" sz="1800" dirty="0">
                <a:effectLst/>
                <a:ea typeface="等线" panose="02010600030101010101" pitchFamily="2" charset="-122"/>
                <a:cs typeface="Times New Roman" panose="02020603050405020304" pitchFamily="18" charset="0"/>
              </a:rPr>
              <a:t>作为查询，使用</a:t>
            </a:r>
            <a:r>
              <a:rPr lang="en-US" altLang="zh-CN" sz="1800" dirty="0">
                <a:effectLst/>
                <a:ea typeface="等线" panose="02010600030101010101" pitchFamily="2" charset="-122"/>
                <a:cs typeface="Times New Roman" panose="02020603050405020304" pitchFamily="18" charset="0"/>
              </a:rPr>
              <a:t>T ’</a:t>
            </a:r>
            <a:r>
              <a:rPr lang="zh-CN" altLang="zh-CN" sz="1800" dirty="0">
                <a:effectLst/>
                <a:ea typeface="等线" panose="02010600030101010101" pitchFamily="2" charset="-122"/>
                <a:cs typeface="Times New Roman" panose="02020603050405020304" pitchFamily="18" charset="0"/>
              </a:rPr>
              <a:t>作为键和值</a:t>
            </a:r>
            <a:r>
              <a:rPr lang="zh-CN" altLang="en-US" sz="1800" dirty="0">
                <a:effectLst/>
                <a:ea typeface="等线" panose="02010600030101010101" pitchFamily="2" charset="-122"/>
                <a:cs typeface="Times New Roman" panose="02020603050405020304" pitchFamily="18" charset="0"/>
              </a:rPr>
              <a:t>，</a:t>
            </a:r>
            <a:r>
              <a:rPr lang="en-US" altLang="zh-CN" sz="1800" dirty="0">
                <a:effectLst/>
                <a:ea typeface="等线" panose="02010600030101010101" pitchFamily="2" charset="-122"/>
                <a:cs typeface="Times New Roman" panose="02020603050405020304" pitchFamily="18" charset="0"/>
              </a:rPr>
              <a:t>H3</a:t>
            </a:r>
            <a:r>
              <a:rPr lang="zh-CN" altLang="zh-CN" sz="1800" dirty="0">
                <a:effectLst/>
                <a:ea typeface="等线" panose="02010600030101010101" pitchFamily="2" charset="-122"/>
                <a:cs typeface="Times New Roman" panose="02020603050405020304" pitchFamily="18" charset="0"/>
              </a:rPr>
              <a:t>为得到的最终节点嵌入，</a:t>
            </a:r>
            <a:r>
              <a:rPr lang="en-US" altLang="zh-CN" sz="1800" dirty="0">
                <a:effectLst/>
                <a:ea typeface="等线" panose="02010600030101010101" pitchFamily="2" charset="-122"/>
                <a:cs typeface="Times New Roman" panose="02020603050405020304" pitchFamily="18" charset="0"/>
              </a:rPr>
              <a:t>dg</a:t>
            </a:r>
            <a:r>
              <a:rPr lang="zh-CN" altLang="zh-CN" sz="1800" dirty="0">
                <a:effectLst/>
                <a:ea typeface="等线" panose="02010600030101010101" pitchFamily="2" charset="-122"/>
                <a:cs typeface="Times New Roman" panose="02020603050405020304" pitchFamily="18" charset="0"/>
              </a:rPr>
              <a:t>表示</a:t>
            </a:r>
            <a:r>
              <a:rPr lang="en-US" altLang="zh-CN" sz="1800" dirty="0">
                <a:effectLst/>
                <a:ea typeface="等线" panose="02010600030101010101" pitchFamily="2" charset="-122"/>
                <a:cs typeface="Times New Roman" panose="02020603050405020304" pitchFamily="18" charset="0"/>
              </a:rPr>
              <a:t>GNN</a:t>
            </a:r>
            <a:r>
              <a:rPr lang="zh-CN" altLang="zh-CN" sz="1800" dirty="0">
                <a:effectLst/>
                <a:ea typeface="等线" panose="02010600030101010101" pitchFamily="2" charset="-122"/>
                <a:cs typeface="Times New Roman" panose="02020603050405020304" pitchFamily="18" charset="0"/>
              </a:rPr>
              <a:t>编码器的输出维数，</a:t>
            </a:r>
            <a:endParaRPr lang="en-US" altLang="zh-CN" sz="1800" dirty="0">
              <a:effectLst/>
              <a:ea typeface="等线"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800" dirty="0">
                <a:effectLst/>
                <a:ea typeface="等线" panose="02010600030101010101" pitchFamily="2" charset="-122"/>
                <a:cs typeface="Times New Roman" panose="02020603050405020304" pitchFamily="18" charset="0"/>
              </a:rPr>
              <a:t>接下来，我们通过</a:t>
            </a:r>
            <a:r>
              <a:rPr lang="zh-CN" altLang="zh-CN" sz="1800" dirty="0">
                <a:solidFill>
                  <a:srgbClr val="FF0000"/>
                </a:solidFill>
                <a:effectLst/>
                <a:ea typeface="等线" panose="02010600030101010101" pitchFamily="2" charset="-122"/>
                <a:cs typeface="Times New Roman" panose="02020603050405020304" pitchFamily="18" charset="0"/>
              </a:rPr>
              <a:t>平均池化</a:t>
            </a:r>
            <a:r>
              <a:rPr lang="en-US" altLang="zh-CN" sz="1800" dirty="0">
                <a:effectLst/>
                <a:ea typeface="等线" panose="02010600030101010101" pitchFamily="2" charset="-122"/>
                <a:cs typeface="Times New Roman" panose="02020603050405020304" pitchFamily="18" charset="0"/>
              </a:rPr>
              <a:t>G '</a:t>
            </a:r>
            <a:r>
              <a:rPr lang="zh-CN" altLang="zh-CN" sz="1800" dirty="0">
                <a:effectLst/>
                <a:ea typeface="等线" panose="02010600030101010101" pitchFamily="2" charset="-122"/>
                <a:cs typeface="Times New Roman" panose="02020603050405020304" pitchFamily="18" charset="0"/>
              </a:rPr>
              <a:t>中的节点嵌入</a:t>
            </a:r>
            <a:r>
              <a:rPr lang="en-US" altLang="zh-CN" sz="1800" dirty="0">
                <a:effectLst/>
                <a:ea typeface="等线" panose="02010600030101010101" pitchFamily="2" charset="-122"/>
                <a:cs typeface="Times New Roman" panose="02020603050405020304" pitchFamily="18" charset="0"/>
              </a:rPr>
              <a:t>H3</a:t>
            </a:r>
            <a:r>
              <a:rPr lang="zh-CN" altLang="zh-CN" sz="1800" dirty="0">
                <a:effectLst/>
                <a:ea typeface="等线" panose="02010600030101010101" pitchFamily="2" charset="-122"/>
                <a:cs typeface="Times New Roman" panose="02020603050405020304" pitchFamily="18" charset="0"/>
              </a:rPr>
              <a:t>来生成图级嵌入</a:t>
            </a:r>
            <a:r>
              <a:rPr lang="en-US" altLang="zh-CN" sz="1800" dirty="0">
                <a:effectLst/>
                <a:ea typeface="等线" panose="02010600030101010101" pitchFamily="2" charset="-122"/>
                <a:cs typeface="Times New Roman" panose="02020603050405020304" pitchFamily="18" charset="0"/>
              </a:rPr>
              <a:t>:</a:t>
            </a:r>
            <a:endParaRPr lang="en-US" altLang="zh-CN" b="0" i="0" dirty="0">
              <a:effectLst/>
              <a:latin typeface="system-ui"/>
            </a:endParaRP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9</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15541940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7AC0F1-BA2A-0F06-F6EC-75A3983C1F31}"/>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BBD5A6BA-2B97-5C35-5A90-7C211E2B7CC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6DCBA18C-394C-1D69-44E7-54CE17023C00}"/>
              </a:ext>
            </a:extLst>
          </p:cNvPr>
          <p:cNvSpPr>
            <a:spLocks noGrp="1"/>
          </p:cNvSpPr>
          <p:nvPr>
            <p:ph type="dt" sz="half" idx="10"/>
          </p:nvPr>
        </p:nvSpPr>
        <p:spPr/>
        <p:txBody>
          <a:bodyPr/>
          <a:lstStyle/>
          <a:p>
            <a:fld id="{78189893-9690-4705-A410-D7E2DA920CD1}" type="datetimeFigureOut">
              <a:rPr lang="zh-CN" altLang="en-US" smtClean="0"/>
              <a:t>2024/10/22</a:t>
            </a:fld>
            <a:endParaRPr lang="zh-CN" altLang="en-US"/>
          </a:p>
        </p:txBody>
      </p:sp>
      <p:sp>
        <p:nvSpPr>
          <p:cNvPr id="5" name="页脚占位符 4">
            <a:extLst>
              <a:ext uri="{FF2B5EF4-FFF2-40B4-BE49-F238E27FC236}">
                <a16:creationId xmlns:a16="http://schemas.microsoft.com/office/drawing/2014/main" id="{0CB7A7DC-A63A-99F1-54DE-7C9FF0EA1A4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8724559-2330-79B1-5547-2DDAE34C3BCD}"/>
              </a:ext>
            </a:extLst>
          </p:cNvPr>
          <p:cNvSpPr>
            <a:spLocks noGrp="1"/>
          </p:cNvSpPr>
          <p:nvPr>
            <p:ph type="sldNum" sz="quarter" idx="12"/>
          </p:nvPr>
        </p:nvSpPr>
        <p:spPr/>
        <p:txBody>
          <a:bodyPr/>
          <a:lstStyle/>
          <a:p>
            <a:fld id="{50223F9B-C85B-4795-8356-C1E412D6F13C}" type="slidenum">
              <a:rPr lang="zh-CN" altLang="en-US" smtClean="0"/>
              <a:t>‹#›</a:t>
            </a:fld>
            <a:endParaRPr lang="zh-CN" altLang="en-US"/>
          </a:p>
        </p:txBody>
      </p:sp>
    </p:spTree>
    <p:extLst>
      <p:ext uri="{BB962C8B-B14F-4D97-AF65-F5344CB8AC3E}">
        <p14:creationId xmlns:p14="http://schemas.microsoft.com/office/powerpoint/2010/main" val="9204043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7E438B-A2FB-B0A4-5E03-FFC789527D8F}"/>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7BACBCED-5856-5565-4FC7-28A791379A0B}"/>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51A86A6-0B09-266A-3D38-56DABABB0CEC}"/>
              </a:ext>
            </a:extLst>
          </p:cNvPr>
          <p:cNvSpPr>
            <a:spLocks noGrp="1"/>
          </p:cNvSpPr>
          <p:nvPr>
            <p:ph type="dt" sz="half" idx="10"/>
          </p:nvPr>
        </p:nvSpPr>
        <p:spPr/>
        <p:txBody>
          <a:bodyPr/>
          <a:lstStyle/>
          <a:p>
            <a:fld id="{78189893-9690-4705-A410-D7E2DA920CD1}" type="datetimeFigureOut">
              <a:rPr lang="zh-CN" altLang="en-US" smtClean="0"/>
              <a:t>2024/10/22</a:t>
            </a:fld>
            <a:endParaRPr lang="zh-CN" altLang="en-US"/>
          </a:p>
        </p:txBody>
      </p:sp>
      <p:sp>
        <p:nvSpPr>
          <p:cNvPr id="5" name="页脚占位符 4">
            <a:extLst>
              <a:ext uri="{FF2B5EF4-FFF2-40B4-BE49-F238E27FC236}">
                <a16:creationId xmlns:a16="http://schemas.microsoft.com/office/drawing/2014/main" id="{4FA4D408-84C1-B4A2-984F-46E142C08C3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16A3354-7B8A-A128-A6DB-38A4F601C7F1}"/>
              </a:ext>
            </a:extLst>
          </p:cNvPr>
          <p:cNvSpPr>
            <a:spLocks noGrp="1"/>
          </p:cNvSpPr>
          <p:nvPr>
            <p:ph type="sldNum" sz="quarter" idx="12"/>
          </p:nvPr>
        </p:nvSpPr>
        <p:spPr/>
        <p:txBody>
          <a:bodyPr/>
          <a:lstStyle/>
          <a:p>
            <a:fld id="{50223F9B-C85B-4795-8356-C1E412D6F13C}" type="slidenum">
              <a:rPr lang="zh-CN" altLang="en-US" smtClean="0"/>
              <a:t>‹#›</a:t>
            </a:fld>
            <a:endParaRPr lang="zh-CN" altLang="en-US"/>
          </a:p>
        </p:txBody>
      </p:sp>
    </p:spTree>
    <p:extLst>
      <p:ext uri="{BB962C8B-B14F-4D97-AF65-F5344CB8AC3E}">
        <p14:creationId xmlns:p14="http://schemas.microsoft.com/office/powerpoint/2010/main" val="320436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88191F0D-E99B-900B-412B-4343139BEAD2}"/>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6F16E07A-3CAB-C285-400B-105338A6E8FA}"/>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E4D980E-DEFF-25D9-B665-84FE51B26B3D}"/>
              </a:ext>
            </a:extLst>
          </p:cNvPr>
          <p:cNvSpPr>
            <a:spLocks noGrp="1"/>
          </p:cNvSpPr>
          <p:nvPr>
            <p:ph type="dt" sz="half" idx="10"/>
          </p:nvPr>
        </p:nvSpPr>
        <p:spPr/>
        <p:txBody>
          <a:bodyPr/>
          <a:lstStyle/>
          <a:p>
            <a:fld id="{78189893-9690-4705-A410-D7E2DA920CD1}" type="datetimeFigureOut">
              <a:rPr lang="zh-CN" altLang="en-US" smtClean="0"/>
              <a:t>2024/10/22</a:t>
            </a:fld>
            <a:endParaRPr lang="zh-CN" altLang="en-US"/>
          </a:p>
        </p:txBody>
      </p:sp>
      <p:sp>
        <p:nvSpPr>
          <p:cNvPr id="5" name="页脚占位符 4">
            <a:extLst>
              <a:ext uri="{FF2B5EF4-FFF2-40B4-BE49-F238E27FC236}">
                <a16:creationId xmlns:a16="http://schemas.microsoft.com/office/drawing/2014/main" id="{47B3F44B-5C2A-835B-D6F9-08AD9BAEFB6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91DB325-0D10-2EA9-E8EE-1C739C966C44}"/>
              </a:ext>
            </a:extLst>
          </p:cNvPr>
          <p:cNvSpPr>
            <a:spLocks noGrp="1"/>
          </p:cNvSpPr>
          <p:nvPr>
            <p:ph type="sldNum" sz="quarter" idx="12"/>
          </p:nvPr>
        </p:nvSpPr>
        <p:spPr/>
        <p:txBody>
          <a:bodyPr/>
          <a:lstStyle/>
          <a:p>
            <a:fld id="{50223F9B-C85B-4795-8356-C1E412D6F13C}" type="slidenum">
              <a:rPr lang="zh-CN" altLang="en-US" smtClean="0"/>
              <a:t>‹#›</a:t>
            </a:fld>
            <a:endParaRPr lang="zh-CN" altLang="en-US"/>
          </a:p>
        </p:txBody>
      </p:sp>
    </p:spTree>
    <p:extLst>
      <p:ext uri="{BB962C8B-B14F-4D97-AF65-F5344CB8AC3E}">
        <p14:creationId xmlns:p14="http://schemas.microsoft.com/office/powerpoint/2010/main" val="18220097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C8AB3D-4108-46D6-168D-E089646F730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EF5C979-857B-1703-EE45-F64ECF725114}"/>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9B52485-B63A-E261-5631-6C95A0E0764D}"/>
              </a:ext>
            </a:extLst>
          </p:cNvPr>
          <p:cNvSpPr>
            <a:spLocks noGrp="1"/>
          </p:cNvSpPr>
          <p:nvPr>
            <p:ph type="dt" sz="half" idx="10"/>
          </p:nvPr>
        </p:nvSpPr>
        <p:spPr/>
        <p:txBody>
          <a:bodyPr/>
          <a:lstStyle/>
          <a:p>
            <a:fld id="{78189893-9690-4705-A410-D7E2DA920CD1}" type="datetimeFigureOut">
              <a:rPr lang="zh-CN" altLang="en-US" smtClean="0"/>
              <a:t>2024/10/22</a:t>
            </a:fld>
            <a:endParaRPr lang="zh-CN" altLang="en-US"/>
          </a:p>
        </p:txBody>
      </p:sp>
      <p:sp>
        <p:nvSpPr>
          <p:cNvPr id="5" name="页脚占位符 4">
            <a:extLst>
              <a:ext uri="{FF2B5EF4-FFF2-40B4-BE49-F238E27FC236}">
                <a16:creationId xmlns:a16="http://schemas.microsoft.com/office/drawing/2014/main" id="{33DAEBDF-22B1-5EFD-152D-0C6923E5FC6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AC8118D-B8BF-9ACA-B308-E949E08DC0EC}"/>
              </a:ext>
            </a:extLst>
          </p:cNvPr>
          <p:cNvSpPr>
            <a:spLocks noGrp="1"/>
          </p:cNvSpPr>
          <p:nvPr>
            <p:ph type="sldNum" sz="quarter" idx="12"/>
          </p:nvPr>
        </p:nvSpPr>
        <p:spPr/>
        <p:txBody>
          <a:bodyPr/>
          <a:lstStyle/>
          <a:p>
            <a:fld id="{50223F9B-C85B-4795-8356-C1E412D6F13C}" type="slidenum">
              <a:rPr lang="zh-CN" altLang="en-US" smtClean="0"/>
              <a:t>‹#›</a:t>
            </a:fld>
            <a:endParaRPr lang="zh-CN" altLang="en-US"/>
          </a:p>
        </p:txBody>
      </p:sp>
    </p:spTree>
    <p:extLst>
      <p:ext uri="{BB962C8B-B14F-4D97-AF65-F5344CB8AC3E}">
        <p14:creationId xmlns:p14="http://schemas.microsoft.com/office/powerpoint/2010/main" val="26697745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59BBD9-32DE-2B3B-745A-501DBB2513ED}"/>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D8009C99-31BA-6406-D84E-5E96D9BDC1A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93D3D6EC-074F-62C5-62A8-D8F037E4B2BC}"/>
              </a:ext>
            </a:extLst>
          </p:cNvPr>
          <p:cNvSpPr>
            <a:spLocks noGrp="1"/>
          </p:cNvSpPr>
          <p:nvPr>
            <p:ph type="dt" sz="half" idx="10"/>
          </p:nvPr>
        </p:nvSpPr>
        <p:spPr/>
        <p:txBody>
          <a:bodyPr/>
          <a:lstStyle/>
          <a:p>
            <a:fld id="{78189893-9690-4705-A410-D7E2DA920CD1}" type="datetimeFigureOut">
              <a:rPr lang="zh-CN" altLang="en-US" smtClean="0"/>
              <a:t>2024/10/22</a:t>
            </a:fld>
            <a:endParaRPr lang="zh-CN" altLang="en-US"/>
          </a:p>
        </p:txBody>
      </p:sp>
      <p:sp>
        <p:nvSpPr>
          <p:cNvPr id="5" name="页脚占位符 4">
            <a:extLst>
              <a:ext uri="{FF2B5EF4-FFF2-40B4-BE49-F238E27FC236}">
                <a16:creationId xmlns:a16="http://schemas.microsoft.com/office/drawing/2014/main" id="{C8389542-9287-F2C2-3D38-8DE539452BE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4ACFFF6-4982-F94D-7F0A-571A2796F990}"/>
              </a:ext>
            </a:extLst>
          </p:cNvPr>
          <p:cNvSpPr>
            <a:spLocks noGrp="1"/>
          </p:cNvSpPr>
          <p:nvPr>
            <p:ph type="sldNum" sz="quarter" idx="12"/>
          </p:nvPr>
        </p:nvSpPr>
        <p:spPr/>
        <p:txBody>
          <a:bodyPr/>
          <a:lstStyle/>
          <a:p>
            <a:fld id="{50223F9B-C85B-4795-8356-C1E412D6F13C}" type="slidenum">
              <a:rPr lang="zh-CN" altLang="en-US" smtClean="0"/>
              <a:t>‹#›</a:t>
            </a:fld>
            <a:endParaRPr lang="zh-CN" altLang="en-US"/>
          </a:p>
        </p:txBody>
      </p:sp>
    </p:spTree>
    <p:extLst>
      <p:ext uri="{BB962C8B-B14F-4D97-AF65-F5344CB8AC3E}">
        <p14:creationId xmlns:p14="http://schemas.microsoft.com/office/powerpoint/2010/main" val="37485620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F9C891-3EA2-ED81-DCC2-7FE51D0A9CC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C08B7E9-8D81-7F67-E0F6-FAD31494E45A}"/>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428CA6FB-15CB-F62B-F291-B00F2FCA22F1}"/>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29561C60-3E57-5AB8-FD14-42FC4BBC2A07}"/>
              </a:ext>
            </a:extLst>
          </p:cNvPr>
          <p:cNvSpPr>
            <a:spLocks noGrp="1"/>
          </p:cNvSpPr>
          <p:nvPr>
            <p:ph type="dt" sz="half" idx="10"/>
          </p:nvPr>
        </p:nvSpPr>
        <p:spPr/>
        <p:txBody>
          <a:bodyPr/>
          <a:lstStyle/>
          <a:p>
            <a:fld id="{78189893-9690-4705-A410-D7E2DA920CD1}" type="datetimeFigureOut">
              <a:rPr lang="zh-CN" altLang="en-US" smtClean="0"/>
              <a:t>2024/10/22</a:t>
            </a:fld>
            <a:endParaRPr lang="zh-CN" altLang="en-US"/>
          </a:p>
        </p:txBody>
      </p:sp>
      <p:sp>
        <p:nvSpPr>
          <p:cNvPr id="6" name="页脚占位符 5">
            <a:extLst>
              <a:ext uri="{FF2B5EF4-FFF2-40B4-BE49-F238E27FC236}">
                <a16:creationId xmlns:a16="http://schemas.microsoft.com/office/drawing/2014/main" id="{73C77C1E-3D19-B519-C83F-A1B2307184D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E712B9F-3996-EAC0-7518-80DE54600102}"/>
              </a:ext>
            </a:extLst>
          </p:cNvPr>
          <p:cNvSpPr>
            <a:spLocks noGrp="1"/>
          </p:cNvSpPr>
          <p:nvPr>
            <p:ph type="sldNum" sz="quarter" idx="12"/>
          </p:nvPr>
        </p:nvSpPr>
        <p:spPr/>
        <p:txBody>
          <a:bodyPr/>
          <a:lstStyle/>
          <a:p>
            <a:fld id="{50223F9B-C85B-4795-8356-C1E412D6F13C}" type="slidenum">
              <a:rPr lang="zh-CN" altLang="en-US" smtClean="0"/>
              <a:t>‹#›</a:t>
            </a:fld>
            <a:endParaRPr lang="zh-CN" altLang="en-US"/>
          </a:p>
        </p:txBody>
      </p:sp>
    </p:spTree>
    <p:extLst>
      <p:ext uri="{BB962C8B-B14F-4D97-AF65-F5344CB8AC3E}">
        <p14:creationId xmlns:p14="http://schemas.microsoft.com/office/powerpoint/2010/main" val="4027184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B24FCF-883A-0A5F-C82D-F302538C4C72}"/>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F2FFD8BC-3166-985A-8567-5BB00C7B6D2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6E9AED63-932B-00CE-E9F0-B3773AE6CA17}"/>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189DF424-63A6-4A94-787B-8C1E245341A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57983917-AB93-7F1C-0E8D-E2F108C3FC92}"/>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7389D871-B1F0-BEC1-7C0B-2CBD21BE98E4}"/>
              </a:ext>
            </a:extLst>
          </p:cNvPr>
          <p:cNvSpPr>
            <a:spLocks noGrp="1"/>
          </p:cNvSpPr>
          <p:nvPr>
            <p:ph type="dt" sz="half" idx="10"/>
          </p:nvPr>
        </p:nvSpPr>
        <p:spPr/>
        <p:txBody>
          <a:bodyPr/>
          <a:lstStyle/>
          <a:p>
            <a:fld id="{78189893-9690-4705-A410-D7E2DA920CD1}" type="datetimeFigureOut">
              <a:rPr lang="zh-CN" altLang="en-US" smtClean="0"/>
              <a:t>2024/10/22</a:t>
            </a:fld>
            <a:endParaRPr lang="zh-CN" altLang="en-US"/>
          </a:p>
        </p:txBody>
      </p:sp>
      <p:sp>
        <p:nvSpPr>
          <p:cNvPr id="8" name="页脚占位符 7">
            <a:extLst>
              <a:ext uri="{FF2B5EF4-FFF2-40B4-BE49-F238E27FC236}">
                <a16:creationId xmlns:a16="http://schemas.microsoft.com/office/drawing/2014/main" id="{A0466CE1-473D-D47D-928C-422E027BB37F}"/>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AD458B1F-A64A-D8C3-4509-68C422F264B4}"/>
              </a:ext>
            </a:extLst>
          </p:cNvPr>
          <p:cNvSpPr>
            <a:spLocks noGrp="1"/>
          </p:cNvSpPr>
          <p:nvPr>
            <p:ph type="sldNum" sz="quarter" idx="12"/>
          </p:nvPr>
        </p:nvSpPr>
        <p:spPr/>
        <p:txBody>
          <a:bodyPr/>
          <a:lstStyle/>
          <a:p>
            <a:fld id="{50223F9B-C85B-4795-8356-C1E412D6F13C}" type="slidenum">
              <a:rPr lang="zh-CN" altLang="en-US" smtClean="0"/>
              <a:t>‹#›</a:t>
            </a:fld>
            <a:endParaRPr lang="zh-CN" altLang="en-US"/>
          </a:p>
        </p:txBody>
      </p:sp>
    </p:spTree>
    <p:extLst>
      <p:ext uri="{BB962C8B-B14F-4D97-AF65-F5344CB8AC3E}">
        <p14:creationId xmlns:p14="http://schemas.microsoft.com/office/powerpoint/2010/main" val="21334862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7B2350-AD38-C80A-D276-696B16F245DF}"/>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35950552-AEBA-A9F3-3332-C62E5DE7B6BB}"/>
              </a:ext>
            </a:extLst>
          </p:cNvPr>
          <p:cNvSpPr>
            <a:spLocks noGrp="1"/>
          </p:cNvSpPr>
          <p:nvPr>
            <p:ph type="dt" sz="half" idx="10"/>
          </p:nvPr>
        </p:nvSpPr>
        <p:spPr/>
        <p:txBody>
          <a:bodyPr/>
          <a:lstStyle/>
          <a:p>
            <a:fld id="{78189893-9690-4705-A410-D7E2DA920CD1}" type="datetimeFigureOut">
              <a:rPr lang="zh-CN" altLang="en-US" smtClean="0"/>
              <a:t>2024/10/22</a:t>
            </a:fld>
            <a:endParaRPr lang="zh-CN" altLang="en-US"/>
          </a:p>
        </p:txBody>
      </p:sp>
      <p:sp>
        <p:nvSpPr>
          <p:cNvPr id="4" name="页脚占位符 3">
            <a:extLst>
              <a:ext uri="{FF2B5EF4-FFF2-40B4-BE49-F238E27FC236}">
                <a16:creationId xmlns:a16="http://schemas.microsoft.com/office/drawing/2014/main" id="{7B578E26-0458-0CF2-6A19-DFCFBFA26648}"/>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545F97C9-0FC4-DE88-ACD3-2623BF06DC1A}"/>
              </a:ext>
            </a:extLst>
          </p:cNvPr>
          <p:cNvSpPr>
            <a:spLocks noGrp="1"/>
          </p:cNvSpPr>
          <p:nvPr>
            <p:ph type="sldNum" sz="quarter" idx="12"/>
          </p:nvPr>
        </p:nvSpPr>
        <p:spPr/>
        <p:txBody>
          <a:bodyPr/>
          <a:lstStyle/>
          <a:p>
            <a:fld id="{50223F9B-C85B-4795-8356-C1E412D6F13C}" type="slidenum">
              <a:rPr lang="zh-CN" altLang="en-US" smtClean="0"/>
              <a:t>‹#›</a:t>
            </a:fld>
            <a:endParaRPr lang="zh-CN" altLang="en-US"/>
          </a:p>
        </p:txBody>
      </p:sp>
    </p:spTree>
    <p:extLst>
      <p:ext uri="{BB962C8B-B14F-4D97-AF65-F5344CB8AC3E}">
        <p14:creationId xmlns:p14="http://schemas.microsoft.com/office/powerpoint/2010/main" val="25188877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DFE1DD8E-6DF4-8D3C-25E3-9CD070EFBB38}"/>
              </a:ext>
            </a:extLst>
          </p:cNvPr>
          <p:cNvSpPr>
            <a:spLocks noGrp="1"/>
          </p:cNvSpPr>
          <p:nvPr>
            <p:ph type="dt" sz="half" idx="10"/>
          </p:nvPr>
        </p:nvSpPr>
        <p:spPr/>
        <p:txBody>
          <a:bodyPr/>
          <a:lstStyle/>
          <a:p>
            <a:fld id="{78189893-9690-4705-A410-D7E2DA920CD1}" type="datetimeFigureOut">
              <a:rPr lang="zh-CN" altLang="en-US" smtClean="0"/>
              <a:t>2024/10/22</a:t>
            </a:fld>
            <a:endParaRPr lang="zh-CN" altLang="en-US"/>
          </a:p>
        </p:txBody>
      </p:sp>
      <p:sp>
        <p:nvSpPr>
          <p:cNvPr id="3" name="页脚占位符 2">
            <a:extLst>
              <a:ext uri="{FF2B5EF4-FFF2-40B4-BE49-F238E27FC236}">
                <a16:creationId xmlns:a16="http://schemas.microsoft.com/office/drawing/2014/main" id="{17E976C4-FD25-9518-B1B7-1BE6E365B52E}"/>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85D8E5D2-2F9F-2BF7-B93C-B9CC2DB30615}"/>
              </a:ext>
            </a:extLst>
          </p:cNvPr>
          <p:cNvSpPr>
            <a:spLocks noGrp="1"/>
          </p:cNvSpPr>
          <p:nvPr>
            <p:ph type="sldNum" sz="quarter" idx="12"/>
          </p:nvPr>
        </p:nvSpPr>
        <p:spPr/>
        <p:txBody>
          <a:bodyPr/>
          <a:lstStyle/>
          <a:p>
            <a:fld id="{50223F9B-C85B-4795-8356-C1E412D6F13C}" type="slidenum">
              <a:rPr lang="zh-CN" altLang="en-US" smtClean="0"/>
              <a:t>‹#›</a:t>
            </a:fld>
            <a:endParaRPr lang="zh-CN" altLang="en-US"/>
          </a:p>
        </p:txBody>
      </p:sp>
    </p:spTree>
    <p:extLst>
      <p:ext uri="{BB962C8B-B14F-4D97-AF65-F5344CB8AC3E}">
        <p14:creationId xmlns:p14="http://schemas.microsoft.com/office/powerpoint/2010/main" val="11124871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534E80-8734-9121-8CF8-C3FC0B058EF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00CF254A-9C9E-F539-FB76-0F47EEC07FD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8184442B-879A-6022-C9F4-12E3F6D058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12B2244A-CC61-09BD-C6D7-56DD8590548A}"/>
              </a:ext>
            </a:extLst>
          </p:cNvPr>
          <p:cNvSpPr>
            <a:spLocks noGrp="1"/>
          </p:cNvSpPr>
          <p:nvPr>
            <p:ph type="dt" sz="half" idx="10"/>
          </p:nvPr>
        </p:nvSpPr>
        <p:spPr/>
        <p:txBody>
          <a:bodyPr/>
          <a:lstStyle/>
          <a:p>
            <a:fld id="{78189893-9690-4705-A410-D7E2DA920CD1}" type="datetimeFigureOut">
              <a:rPr lang="zh-CN" altLang="en-US" smtClean="0"/>
              <a:t>2024/10/22</a:t>
            </a:fld>
            <a:endParaRPr lang="zh-CN" altLang="en-US"/>
          </a:p>
        </p:txBody>
      </p:sp>
      <p:sp>
        <p:nvSpPr>
          <p:cNvPr id="6" name="页脚占位符 5">
            <a:extLst>
              <a:ext uri="{FF2B5EF4-FFF2-40B4-BE49-F238E27FC236}">
                <a16:creationId xmlns:a16="http://schemas.microsoft.com/office/drawing/2014/main" id="{8D9FF2F1-8BC1-8C94-9A86-20619759FF1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0F2213F-7224-B779-1BE8-8933B52CCFC6}"/>
              </a:ext>
            </a:extLst>
          </p:cNvPr>
          <p:cNvSpPr>
            <a:spLocks noGrp="1"/>
          </p:cNvSpPr>
          <p:nvPr>
            <p:ph type="sldNum" sz="quarter" idx="12"/>
          </p:nvPr>
        </p:nvSpPr>
        <p:spPr/>
        <p:txBody>
          <a:bodyPr/>
          <a:lstStyle/>
          <a:p>
            <a:fld id="{50223F9B-C85B-4795-8356-C1E412D6F13C}" type="slidenum">
              <a:rPr lang="zh-CN" altLang="en-US" smtClean="0"/>
              <a:t>‹#›</a:t>
            </a:fld>
            <a:endParaRPr lang="zh-CN" altLang="en-US"/>
          </a:p>
        </p:txBody>
      </p:sp>
    </p:spTree>
    <p:extLst>
      <p:ext uri="{BB962C8B-B14F-4D97-AF65-F5344CB8AC3E}">
        <p14:creationId xmlns:p14="http://schemas.microsoft.com/office/powerpoint/2010/main" val="14615605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9DACCD-8BF0-052F-577D-5D7424E83C0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644AFD24-177B-8E08-625F-78560DBF17B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DAA8361A-4E70-77FB-D6AB-BDB0E22EE2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DDB8619-384E-ADFE-15EF-7A4894850942}"/>
              </a:ext>
            </a:extLst>
          </p:cNvPr>
          <p:cNvSpPr>
            <a:spLocks noGrp="1"/>
          </p:cNvSpPr>
          <p:nvPr>
            <p:ph type="dt" sz="half" idx="10"/>
          </p:nvPr>
        </p:nvSpPr>
        <p:spPr/>
        <p:txBody>
          <a:bodyPr/>
          <a:lstStyle/>
          <a:p>
            <a:fld id="{78189893-9690-4705-A410-D7E2DA920CD1}" type="datetimeFigureOut">
              <a:rPr lang="zh-CN" altLang="en-US" smtClean="0"/>
              <a:t>2024/10/22</a:t>
            </a:fld>
            <a:endParaRPr lang="zh-CN" altLang="en-US"/>
          </a:p>
        </p:txBody>
      </p:sp>
      <p:sp>
        <p:nvSpPr>
          <p:cNvPr id="6" name="页脚占位符 5">
            <a:extLst>
              <a:ext uri="{FF2B5EF4-FFF2-40B4-BE49-F238E27FC236}">
                <a16:creationId xmlns:a16="http://schemas.microsoft.com/office/drawing/2014/main" id="{1A122E4D-69B1-EE0A-6F20-4EB6FCE6B5E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BD9B3EB-94FD-834B-B396-5E64AEA4E00E}"/>
              </a:ext>
            </a:extLst>
          </p:cNvPr>
          <p:cNvSpPr>
            <a:spLocks noGrp="1"/>
          </p:cNvSpPr>
          <p:nvPr>
            <p:ph type="sldNum" sz="quarter" idx="12"/>
          </p:nvPr>
        </p:nvSpPr>
        <p:spPr/>
        <p:txBody>
          <a:bodyPr/>
          <a:lstStyle/>
          <a:p>
            <a:fld id="{50223F9B-C85B-4795-8356-C1E412D6F13C}" type="slidenum">
              <a:rPr lang="zh-CN" altLang="en-US" smtClean="0"/>
              <a:t>‹#›</a:t>
            </a:fld>
            <a:endParaRPr lang="zh-CN" altLang="en-US"/>
          </a:p>
        </p:txBody>
      </p:sp>
    </p:spTree>
    <p:extLst>
      <p:ext uri="{BB962C8B-B14F-4D97-AF65-F5344CB8AC3E}">
        <p14:creationId xmlns:p14="http://schemas.microsoft.com/office/powerpoint/2010/main" val="4976040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5C7F8456-A02A-9570-FED5-1EDBB27E412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E33FB188-ED6A-9755-6451-88A8BBE66BB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BDE920C-D9DD-A3F6-4A87-E081204AEAD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189893-9690-4705-A410-D7E2DA920CD1}" type="datetimeFigureOut">
              <a:rPr lang="zh-CN" altLang="en-US" smtClean="0"/>
              <a:t>2024/10/22</a:t>
            </a:fld>
            <a:endParaRPr lang="zh-CN" altLang="en-US"/>
          </a:p>
        </p:txBody>
      </p:sp>
      <p:sp>
        <p:nvSpPr>
          <p:cNvPr id="5" name="页脚占位符 4">
            <a:extLst>
              <a:ext uri="{FF2B5EF4-FFF2-40B4-BE49-F238E27FC236}">
                <a16:creationId xmlns:a16="http://schemas.microsoft.com/office/drawing/2014/main" id="{E37D806F-5B33-B4E8-E570-084D0CCB121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71234845-265F-845D-3F05-9F7E474FBD3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223F9B-C85B-4795-8356-C1E412D6F13C}" type="slidenum">
              <a:rPr lang="zh-CN" altLang="en-US" smtClean="0"/>
              <a:t>‹#›</a:t>
            </a:fld>
            <a:endParaRPr lang="zh-CN" altLang="en-US"/>
          </a:p>
        </p:txBody>
      </p:sp>
    </p:spTree>
    <p:extLst>
      <p:ext uri="{BB962C8B-B14F-4D97-AF65-F5344CB8AC3E}">
        <p14:creationId xmlns:p14="http://schemas.microsoft.com/office/powerpoint/2010/main" val="42263416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file:////var/folders/6w/0ftrt2wj1sx03zt3_zycm4_c0000gn/T/com.microsoft.Powerpoint/converted_emf.emf" TargetMode="Externa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4.png"/><Relationship Id="rId7"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4.png"/><Relationship Id="rId7" Type="http://schemas.openxmlformats.org/officeDocument/2006/relationships/image" Target="../media/image28.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27.png"/><Relationship Id="rId11" Type="http://schemas.openxmlformats.org/officeDocument/2006/relationships/image" Target="../media/image32.png"/><Relationship Id="rId5" Type="http://schemas.openxmlformats.org/officeDocument/2006/relationships/image" Target="../media/image15.png"/><Relationship Id="rId10" Type="http://schemas.openxmlformats.org/officeDocument/2006/relationships/image" Target="../media/image31.png"/><Relationship Id="rId4" Type="http://schemas.openxmlformats.org/officeDocument/2006/relationships/image" Target="../media/image26.png"/><Relationship Id="rId9" Type="http://schemas.openxmlformats.org/officeDocument/2006/relationships/image" Target="../media/image30.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33.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7.xml"/><Relationship Id="rId5" Type="http://schemas.openxmlformats.org/officeDocument/2006/relationships/image" Target="../media/image35.png"/><Relationship Id="rId4" Type="http://schemas.openxmlformats.org/officeDocument/2006/relationships/image" Target="../media/image34.png"/></Relationships>
</file>

<file path=ppt/slides/_rels/slide14.xml.rels><?xml version="1.0" encoding="UTF-8" standalone="yes"?>
<Relationships xmlns="http://schemas.openxmlformats.org/package/2006/relationships"><Relationship Id="rId3" Type="http://schemas.openxmlformats.org/officeDocument/2006/relationships/image" Target="file:////var/folders/6w/0ftrt2wj1sx03zt3_zycm4_c0000gn/T/com.microsoft.Powerpoint/converted_emf.emf" TargetMode="External"/><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4.png"/><Relationship Id="rId7" Type="http://schemas.openxmlformats.org/officeDocument/2006/relationships/image" Target="../media/image16.png"/><Relationship Id="rId12"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15.png"/><Relationship Id="rId11" Type="http://schemas.openxmlformats.org/officeDocument/2006/relationships/image" Target="../media/image20.png"/><Relationship Id="rId5" Type="http://schemas.openxmlformats.org/officeDocument/2006/relationships/image" Target="../media/image14.pn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9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90204" pitchFamily="34" charset="0"/>
                <a:ea typeface="微软雅黑" panose="020B0503020204020204" pitchFamily="34" charset="-122"/>
                <a:cs typeface="Arial" panose="020B0604020202090204" pitchFamily="34" charset="0"/>
              </a:rPr>
              <a:t>Central South University</a:t>
            </a:r>
            <a:endParaRPr lang="zh-CN" altLang="en-US" sz="1000" spc="300" dirty="0">
              <a:solidFill>
                <a:prstClr val="white"/>
              </a:solidFill>
              <a:latin typeface="Arial" panose="020B0604020202090204" pitchFamily="34" charset="0"/>
              <a:ea typeface="微软雅黑" panose="020B0503020204020204" pitchFamily="34" charset="-122"/>
              <a:cs typeface="Arial" panose="020B0604020202090204" pitchFamily="34" charset="0"/>
            </a:endParaRPr>
          </a:p>
        </p:txBody>
      </p:sp>
      <p:sp>
        <p:nvSpPr>
          <p:cNvPr id="57" name="标题占位符 1"/>
          <p:cNvSpPr txBox="1"/>
          <p:nvPr/>
        </p:nvSpPr>
        <p:spPr>
          <a:xfrm>
            <a:off x="965200" y="-100014"/>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endParaRPr lang="zh-CN" altLang="en-US" sz="2600" b="1" dirty="0">
              <a:solidFill>
                <a:sysClr val="windowText" lastClr="000000"/>
              </a:solidFill>
              <a:latin typeface="Arial" panose="020B0604020202090204"/>
              <a:ea typeface="微软雅黑" panose="020B0503020204020204" pitchFamily="34" charset="-122"/>
            </a:endParaRP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63" name="图片 6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33" name="圆角矩形 32"/>
          <p:cNvSpPr/>
          <p:nvPr/>
        </p:nvSpPr>
        <p:spPr>
          <a:xfrm>
            <a:off x="6726879" y="1134124"/>
            <a:ext cx="5458771" cy="1814651"/>
          </a:xfrm>
          <a:prstGeom prst="round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34" name="组合 33"/>
          <p:cNvGrpSpPr/>
          <p:nvPr/>
        </p:nvGrpSpPr>
        <p:grpSpPr>
          <a:xfrm>
            <a:off x="203760" y="159728"/>
            <a:ext cx="725344" cy="619478"/>
            <a:chOff x="178632" y="159728"/>
            <a:chExt cx="725344"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p:cNvSpPr txBox="1"/>
            <p:nvPr/>
          </p:nvSpPr>
          <p:spPr>
            <a:xfrm>
              <a:off x="230876" y="233483"/>
              <a:ext cx="673100" cy="338554"/>
            </a:xfrm>
            <a:prstGeom prst="rect">
              <a:avLst/>
            </a:prstGeom>
            <a:noFill/>
          </p:spPr>
          <p:txBody>
            <a:bodyPr wrap="square" rtlCol="0">
              <a:spAutoFit/>
            </a:bodyPr>
            <a:lstStyle/>
            <a:p>
              <a:pPr algn="ctr">
                <a:defRPr/>
              </a:pP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sp>
        <p:nvSpPr>
          <p:cNvPr id="19" name="矩形 18">
            <a:extLst>
              <a:ext uri="{FF2B5EF4-FFF2-40B4-BE49-F238E27FC236}">
                <a16:creationId xmlns:a16="http://schemas.microsoft.com/office/drawing/2014/main" id="{F8C87BFF-2982-AF4C-A26F-F21FA43EFD41}"/>
              </a:ext>
            </a:extLst>
          </p:cNvPr>
          <p:cNvSpPr/>
          <p:nvPr/>
        </p:nvSpPr>
        <p:spPr>
          <a:xfrm>
            <a:off x="6350" y="1954025"/>
            <a:ext cx="12192000" cy="2207895"/>
          </a:xfrm>
          <a:prstGeom prst="rect">
            <a:avLst/>
          </a:prstGeom>
          <a:solidFill>
            <a:srgbClr val="1A6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latin typeface="+mj-ea"/>
                <a:ea typeface="+mj-ea"/>
              </a:rPr>
              <a:t>                          </a:t>
            </a:r>
            <a:r>
              <a:rPr lang="en-US" altLang="zh-CN" sz="2800" dirty="0"/>
              <a:t>Graph Neural Prompting with Large Language Models</a:t>
            </a:r>
            <a:r>
              <a:rPr lang="zh-CN" altLang="en-US" sz="2800" b="1" dirty="0">
                <a:latin typeface="+mj-ea"/>
                <a:ea typeface="+mj-ea"/>
              </a:rPr>
              <a:t>                    </a:t>
            </a:r>
            <a:r>
              <a:rPr lang="en-US" altLang="zh-CN" sz="2800" b="1" dirty="0">
                <a:latin typeface="+mj-ea"/>
                <a:ea typeface="+mj-ea"/>
              </a:rPr>
              <a:t>	                                                     </a:t>
            </a:r>
            <a:r>
              <a:rPr lang="en-US" altLang="zh-CN" sz="1600" b="1" dirty="0">
                <a:latin typeface="Microsoft YaHei" panose="020B0503020204020204" pitchFamily="34" charset="-122"/>
                <a:ea typeface="Microsoft YaHei" panose="020B0503020204020204" pitchFamily="34" charset="-122"/>
              </a:rPr>
              <a:t>-- AAAI 2024</a:t>
            </a:r>
          </a:p>
        </p:txBody>
      </p:sp>
      <p:sp>
        <p:nvSpPr>
          <p:cNvPr id="21" name="文本框 20">
            <a:extLst>
              <a:ext uri="{FF2B5EF4-FFF2-40B4-BE49-F238E27FC236}">
                <a16:creationId xmlns:a16="http://schemas.microsoft.com/office/drawing/2014/main" id="{7E68AB25-2BFC-A54A-BE99-D5759BC1D775}"/>
              </a:ext>
            </a:extLst>
          </p:cNvPr>
          <p:cNvSpPr txBox="1"/>
          <p:nvPr/>
        </p:nvSpPr>
        <p:spPr>
          <a:xfrm>
            <a:off x="9137791" y="4841886"/>
            <a:ext cx="2565163" cy="646331"/>
          </a:xfrm>
          <a:prstGeom prst="rect">
            <a:avLst/>
          </a:prstGeom>
          <a:noFill/>
        </p:spPr>
        <p:txBody>
          <a:bodyPr wrap="square" rtlCol="0">
            <a:spAutoFit/>
          </a:bodyPr>
          <a:lstStyle/>
          <a:p>
            <a:r>
              <a:rPr lang="zh-CN" altLang="en-US" b="1" dirty="0">
                <a:solidFill>
                  <a:srgbClr val="453D3A"/>
                </a:solidFill>
                <a:latin typeface="黑体" panose="02010609060101010101" pitchFamily="49" charset="-122"/>
                <a:ea typeface="黑体" panose="02010609060101010101" pitchFamily="49" charset="-122"/>
              </a:rPr>
              <a:t>汇报人：李禹锋</a:t>
            </a:r>
            <a:endParaRPr lang="en-US" altLang="zh-CN" b="1" dirty="0">
              <a:solidFill>
                <a:srgbClr val="453D3A"/>
              </a:solidFill>
              <a:latin typeface="黑体" panose="02010609060101010101" pitchFamily="49" charset="-122"/>
              <a:ea typeface="黑体" panose="02010609060101010101" pitchFamily="49" charset="-122"/>
            </a:endParaRPr>
          </a:p>
          <a:p>
            <a:r>
              <a:rPr lang="zh-CN" altLang="en-US" b="1" dirty="0">
                <a:solidFill>
                  <a:srgbClr val="453D3A"/>
                </a:solidFill>
                <a:latin typeface="黑体" panose="02010609060101010101" pitchFamily="49" charset="-122"/>
                <a:ea typeface="黑体" panose="02010609060101010101" pitchFamily="49" charset="-122"/>
              </a:rPr>
              <a:t>日期：</a:t>
            </a:r>
            <a:r>
              <a:rPr lang="en-US" altLang="zh-CN" b="1">
                <a:solidFill>
                  <a:srgbClr val="453D3A"/>
                </a:solidFill>
                <a:latin typeface="黑体" panose="02010609060101010101" pitchFamily="49" charset="-122"/>
                <a:ea typeface="黑体" panose="02010609060101010101" pitchFamily="49" charset="-122"/>
              </a:rPr>
              <a:t>2024.10.16</a:t>
            </a:r>
            <a:endParaRPr lang="en-US" altLang="zh-CN" b="1" dirty="0">
              <a:solidFill>
                <a:srgbClr val="453D3A"/>
              </a:solidFill>
              <a:latin typeface="黑体" panose="02010609060101010101" pitchFamily="49" charset="-122"/>
              <a:ea typeface="黑体" panose="02010609060101010101" pitchFamily="49" charset="-122"/>
            </a:endParaRPr>
          </a:p>
        </p:txBody>
      </p:sp>
      <p:pic>
        <p:nvPicPr>
          <p:cNvPr id="25" name="图片 24" descr="2015916225123342.jpg">
            <a:extLst>
              <a:ext uri="{FF2B5EF4-FFF2-40B4-BE49-F238E27FC236}">
                <a16:creationId xmlns:a16="http://schemas.microsoft.com/office/drawing/2014/main" id="{4A86B1D0-F096-8947-A3EA-15CDA9EE98B7}"/>
              </a:ext>
            </a:extLst>
          </p:cNvPr>
          <p:cNvPicPr>
            <a:picLocks noChangeAspect="1"/>
          </p:cNvPicPr>
          <p:nvPr/>
        </p:nvPicPr>
        <p:blipFill>
          <a:blip r:embed="rId4" cstate="print"/>
          <a:stretch>
            <a:fillRect/>
          </a:stretch>
        </p:blipFill>
        <p:spPr>
          <a:xfrm>
            <a:off x="484427" y="2055789"/>
            <a:ext cx="2466589" cy="2004366"/>
          </a:xfrm>
          <a:prstGeom prst="rect">
            <a:avLst/>
          </a:prstGeom>
        </p:spPr>
      </p:pic>
      <p:pic>
        <p:nvPicPr>
          <p:cNvPr id="26" name="图片 25">
            <a:extLst>
              <a:ext uri="{FF2B5EF4-FFF2-40B4-BE49-F238E27FC236}">
                <a16:creationId xmlns:a16="http://schemas.microsoft.com/office/drawing/2014/main" id="{F9915D39-82C2-C34E-BC15-E2D697034ABB}"/>
              </a:ext>
            </a:extLst>
          </p:cNvPr>
          <p:cNvPicPr>
            <a:picLocks noChangeAspect="1"/>
          </p:cNvPicPr>
          <p:nvPr/>
        </p:nvPicPr>
        <p:blipFill>
          <a:blip r:link="rId5"/>
          <a:stretch>
            <a:fillRect/>
          </a:stretch>
        </p:blipFill>
        <p:spPr>
          <a:xfrm>
            <a:off x="1222195" y="701483"/>
            <a:ext cx="63500" cy="76200"/>
          </a:xfrm>
          <a:prstGeom prst="rect">
            <a:avLst/>
          </a:prstGeom>
        </p:spPr>
      </p:pic>
      <p:pic>
        <p:nvPicPr>
          <p:cNvPr id="2" name="图片 1">
            <a:extLst>
              <a:ext uri="{FF2B5EF4-FFF2-40B4-BE49-F238E27FC236}">
                <a16:creationId xmlns:a16="http://schemas.microsoft.com/office/drawing/2014/main" id="{02D99035-7F1F-FE1F-91F6-C088509E291B}"/>
              </a:ext>
            </a:extLst>
          </p:cNvPr>
          <p:cNvPicPr>
            <a:picLocks noChangeAspect="1"/>
          </p:cNvPicPr>
          <p:nvPr/>
        </p:nvPicPr>
        <p:blipFill>
          <a:blip r:embed="rId6"/>
          <a:stretch>
            <a:fillRect/>
          </a:stretch>
        </p:blipFill>
        <p:spPr>
          <a:xfrm>
            <a:off x="203760" y="4521255"/>
            <a:ext cx="8934032" cy="150785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9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90204" pitchFamily="34" charset="0"/>
                <a:ea typeface="微软雅黑" panose="020B0503020204020204" pitchFamily="34" charset="-122"/>
                <a:cs typeface="Arial" panose="020B0604020202090204" pitchFamily="34" charset="0"/>
              </a:rPr>
              <a:t>Central South University</a:t>
            </a:r>
            <a:endParaRPr lang="zh-CN" altLang="en-US" sz="1000" spc="300" dirty="0">
              <a:solidFill>
                <a:prstClr val="white"/>
              </a:solidFill>
              <a:latin typeface="Arial" panose="020B0604020202090204" pitchFamily="34" charset="0"/>
              <a:ea typeface="微软雅黑" panose="020B0503020204020204" pitchFamily="34" charset="-122"/>
              <a:cs typeface="Arial" panose="020B0604020202090204" pitchFamily="34" charset="0"/>
            </a:endParaRPr>
          </a:p>
        </p:txBody>
      </p:sp>
      <p:sp>
        <p:nvSpPr>
          <p:cNvPr id="57" name="标题占位符 1"/>
          <p:cNvSpPr txBox="1"/>
          <p:nvPr/>
        </p:nvSpPr>
        <p:spPr>
          <a:xfrm>
            <a:off x="965199" y="-100014"/>
            <a:ext cx="7221369"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600" b="1" dirty="0">
                <a:solidFill>
                  <a:sysClr val="windowText" lastClr="000000"/>
                </a:solidFill>
                <a:latin typeface="Arial" panose="020B0604020202090204"/>
                <a:ea typeface="微软雅黑" panose="020B0503020204020204" pitchFamily="34" charset="-122"/>
              </a:rPr>
              <a:t>Method &amp;&amp; Model</a:t>
            </a:r>
            <a:endParaRPr lang="zh-CN" altLang="en-US" sz="2600" b="1" dirty="0">
              <a:solidFill>
                <a:sysClr val="windowText" lastClr="000000"/>
              </a:solidFill>
              <a:latin typeface="Arial" panose="020B0604020202090204"/>
              <a:ea typeface="微软雅黑" panose="020B0503020204020204" pitchFamily="34" charset="-122"/>
            </a:endParaRP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2" name="图片 1">
            <a:extLst>
              <a:ext uri="{FF2B5EF4-FFF2-40B4-BE49-F238E27FC236}">
                <a16:creationId xmlns:a16="http://schemas.microsoft.com/office/drawing/2014/main" id="{40B86232-0EF1-4A37-8CEA-FC1165AE4D4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4" name="文本框 3">
            <a:extLst>
              <a:ext uri="{FF2B5EF4-FFF2-40B4-BE49-F238E27FC236}">
                <a16:creationId xmlns:a16="http://schemas.microsoft.com/office/drawing/2014/main" id="{EF605291-D46D-2C84-B984-BAFE9D9267DD}"/>
              </a:ext>
            </a:extLst>
          </p:cNvPr>
          <p:cNvSpPr txBox="1"/>
          <p:nvPr/>
        </p:nvSpPr>
        <p:spPr>
          <a:xfrm>
            <a:off x="719728" y="948798"/>
            <a:ext cx="9120307" cy="1631216"/>
          </a:xfrm>
          <a:prstGeom prst="rect">
            <a:avLst/>
          </a:prstGeom>
          <a:noFill/>
        </p:spPr>
        <p:txBody>
          <a:bodyPr wrap="square" rtlCol="0">
            <a:spAutoFit/>
          </a:bodyPr>
          <a:lstStyle/>
          <a:p>
            <a:r>
              <a:rPr lang="en-US" altLang="zh-CN" sz="2000" b="0" i="0" dirty="0">
                <a:solidFill>
                  <a:srgbClr val="000000"/>
                </a:solidFill>
                <a:effectLst/>
                <a:latin typeface="Times New Roman" panose="02020603050405020304" pitchFamily="18" charset="0"/>
                <a:cs typeface="Times New Roman" panose="02020603050405020304" pitchFamily="18" charset="0"/>
              </a:rPr>
              <a:t>Domain Projector</a:t>
            </a:r>
          </a:p>
          <a:p>
            <a:endParaRPr lang="en-US" altLang="zh-CN" sz="2000" b="0" i="0" dirty="0">
              <a:effectLst/>
              <a:latin typeface="黑体" panose="02010609060101010101" pitchFamily="49" charset="-122"/>
              <a:ea typeface="黑体" panose="02010609060101010101" pitchFamily="49" charset="-122"/>
            </a:endParaRPr>
          </a:p>
          <a:p>
            <a:r>
              <a:rPr lang="zh-CN" altLang="en-US" sz="2000" dirty="0">
                <a:latin typeface="黑体" panose="02010609060101010101" pitchFamily="49" charset="-122"/>
                <a:ea typeface="黑体" panose="02010609060101010101" pitchFamily="49" charset="-122"/>
              </a:rPr>
              <a:t>作用：</a:t>
            </a:r>
            <a:r>
              <a:rPr lang="zh-CN" altLang="en-US" sz="2000" b="0" i="0" dirty="0">
                <a:effectLst/>
                <a:latin typeface="黑体" panose="02010609060101010101" pitchFamily="49" charset="-122"/>
                <a:ea typeface="黑体" panose="02010609060101010101" pitchFamily="49" charset="-122"/>
              </a:rPr>
              <a:t>建立起图级前嵌入和文本域之间的映射关系，以便</a:t>
            </a:r>
            <a:r>
              <a:rPr lang="en-US" altLang="zh-CN" sz="2000" b="0" i="0" dirty="0">
                <a:effectLst/>
                <a:latin typeface="黑体" panose="02010609060101010101" pitchFamily="49" charset="-122"/>
                <a:ea typeface="黑体" panose="02010609060101010101" pitchFamily="49" charset="-122"/>
              </a:rPr>
              <a:t>LLM</a:t>
            </a:r>
            <a:r>
              <a:rPr lang="zh-CN" altLang="en-US" sz="2000" b="0" i="0" dirty="0">
                <a:effectLst/>
                <a:latin typeface="黑体" panose="02010609060101010101" pitchFamily="49" charset="-122"/>
                <a:ea typeface="黑体" panose="02010609060101010101" pitchFamily="49" charset="-122"/>
              </a:rPr>
              <a:t>理解，弥补了图和文本之间固有的差异，允许更无缝的集成。</a:t>
            </a:r>
            <a:endParaRPr lang="en-US" altLang="zh-CN" sz="2000" b="0" i="0" dirty="0">
              <a:effectLst/>
              <a:latin typeface="黑体" panose="02010609060101010101" pitchFamily="49" charset="-122"/>
              <a:ea typeface="黑体" panose="02010609060101010101" pitchFamily="49" charset="-122"/>
            </a:endParaRPr>
          </a:p>
          <a:p>
            <a:r>
              <a:rPr lang="zh-CN" altLang="en-US" sz="2000" dirty="0">
                <a:latin typeface="黑体" panose="02010609060101010101" pitchFamily="49" charset="-122"/>
                <a:ea typeface="黑体" panose="02010609060101010101" pitchFamily="49" charset="-122"/>
              </a:rPr>
              <a:t>步骤：</a:t>
            </a:r>
            <a:endParaRPr lang="en-US" altLang="zh-CN" sz="2000" dirty="0">
              <a:latin typeface="黑体" panose="02010609060101010101" pitchFamily="49" charset="-122"/>
              <a:ea typeface="黑体" panose="02010609060101010101" pitchFamily="49" charset="-122"/>
            </a:endParaRPr>
          </a:p>
        </p:txBody>
      </p:sp>
      <p:pic>
        <p:nvPicPr>
          <p:cNvPr id="9" name="图片 8">
            <a:extLst>
              <a:ext uri="{FF2B5EF4-FFF2-40B4-BE49-F238E27FC236}">
                <a16:creationId xmlns:a16="http://schemas.microsoft.com/office/drawing/2014/main" id="{B487CD75-50E6-DB49-3BE9-188540B1FA23}"/>
              </a:ext>
            </a:extLst>
          </p:cNvPr>
          <p:cNvPicPr>
            <a:picLocks noChangeAspect="1"/>
          </p:cNvPicPr>
          <p:nvPr/>
        </p:nvPicPr>
        <p:blipFill>
          <a:blip r:embed="rId4"/>
          <a:stretch>
            <a:fillRect/>
          </a:stretch>
        </p:blipFill>
        <p:spPr>
          <a:xfrm>
            <a:off x="7277675" y="2169926"/>
            <a:ext cx="1332729" cy="2857179"/>
          </a:xfrm>
          <a:prstGeom prst="rect">
            <a:avLst/>
          </a:prstGeom>
        </p:spPr>
      </p:pic>
      <p:sp>
        <p:nvSpPr>
          <p:cNvPr id="12" name="箭头: 右 11">
            <a:extLst>
              <a:ext uri="{FF2B5EF4-FFF2-40B4-BE49-F238E27FC236}">
                <a16:creationId xmlns:a16="http://schemas.microsoft.com/office/drawing/2014/main" id="{653B6467-31C9-B539-3FC0-81785402CE07}"/>
              </a:ext>
            </a:extLst>
          </p:cNvPr>
          <p:cNvSpPr/>
          <p:nvPr/>
        </p:nvSpPr>
        <p:spPr>
          <a:xfrm>
            <a:off x="9727070" y="3748964"/>
            <a:ext cx="404079" cy="232322"/>
          </a:xfrm>
          <a:prstGeom prst="rightArrow">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pic>
        <p:nvPicPr>
          <p:cNvPr id="5" name="图片 4">
            <a:extLst>
              <a:ext uri="{FF2B5EF4-FFF2-40B4-BE49-F238E27FC236}">
                <a16:creationId xmlns:a16="http://schemas.microsoft.com/office/drawing/2014/main" id="{77487FC1-913E-2149-A5B3-73B061894963}"/>
              </a:ext>
            </a:extLst>
          </p:cNvPr>
          <p:cNvPicPr>
            <a:picLocks noChangeAspect="1"/>
          </p:cNvPicPr>
          <p:nvPr/>
        </p:nvPicPr>
        <p:blipFill>
          <a:blip r:embed="rId5"/>
          <a:stretch>
            <a:fillRect/>
          </a:stretch>
        </p:blipFill>
        <p:spPr>
          <a:xfrm>
            <a:off x="6845294" y="2372650"/>
            <a:ext cx="1896947" cy="3076674"/>
          </a:xfrm>
          <a:prstGeom prst="rect">
            <a:avLst/>
          </a:prstGeom>
        </p:spPr>
      </p:pic>
      <p:pic>
        <p:nvPicPr>
          <p:cNvPr id="7" name="图片 6">
            <a:extLst>
              <a:ext uri="{FF2B5EF4-FFF2-40B4-BE49-F238E27FC236}">
                <a16:creationId xmlns:a16="http://schemas.microsoft.com/office/drawing/2014/main" id="{76AECF8C-FFF8-7091-232A-F652A5B6B5B8}"/>
              </a:ext>
            </a:extLst>
          </p:cNvPr>
          <p:cNvPicPr>
            <a:picLocks noChangeAspect="1"/>
          </p:cNvPicPr>
          <p:nvPr/>
        </p:nvPicPr>
        <p:blipFill>
          <a:blip r:embed="rId6"/>
          <a:stretch>
            <a:fillRect/>
          </a:stretch>
        </p:blipFill>
        <p:spPr>
          <a:xfrm>
            <a:off x="8652583" y="2522176"/>
            <a:ext cx="1044078" cy="2390389"/>
          </a:xfrm>
          <a:prstGeom prst="rect">
            <a:avLst/>
          </a:prstGeom>
        </p:spPr>
      </p:pic>
      <p:pic>
        <p:nvPicPr>
          <p:cNvPr id="13" name="图片 12">
            <a:extLst>
              <a:ext uri="{FF2B5EF4-FFF2-40B4-BE49-F238E27FC236}">
                <a16:creationId xmlns:a16="http://schemas.microsoft.com/office/drawing/2014/main" id="{D0C356B8-B430-160A-CB3A-FA41F902A6D0}"/>
              </a:ext>
            </a:extLst>
          </p:cNvPr>
          <p:cNvPicPr>
            <a:picLocks noChangeAspect="1"/>
          </p:cNvPicPr>
          <p:nvPr/>
        </p:nvPicPr>
        <p:blipFill>
          <a:blip r:embed="rId7"/>
          <a:stretch>
            <a:fillRect/>
          </a:stretch>
        </p:blipFill>
        <p:spPr>
          <a:xfrm>
            <a:off x="10197661" y="3390098"/>
            <a:ext cx="1871318" cy="950054"/>
          </a:xfrm>
          <a:prstGeom prst="rect">
            <a:avLst/>
          </a:prstGeom>
        </p:spPr>
      </p:pic>
      <p:pic>
        <p:nvPicPr>
          <p:cNvPr id="14" name="图片 13">
            <a:extLst>
              <a:ext uri="{FF2B5EF4-FFF2-40B4-BE49-F238E27FC236}">
                <a16:creationId xmlns:a16="http://schemas.microsoft.com/office/drawing/2014/main" id="{395FE427-2A25-3797-E225-92C5F6B4D7CC}"/>
              </a:ext>
            </a:extLst>
          </p:cNvPr>
          <p:cNvPicPr>
            <a:picLocks noChangeAspect="1"/>
          </p:cNvPicPr>
          <p:nvPr/>
        </p:nvPicPr>
        <p:blipFill>
          <a:blip r:embed="rId8"/>
          <a:stretch>
            <a:fillRect/>
          </a:stretch>
        </p:blipFill>
        <p:spPr>
          <a:xfrm>
            <a:off x="2031026" y="2426126"/>
            <a:ext cx="3189095" cy="564136"/>
          </a:xfrm>
          <a:prstGeom prst="rect">
            <a:avLst/>
          </a:prstGeom>
        </p:spPr>
      </p:pic>
    </p:spTree>
    <p:extLst>
      <p:ext uri="{BB962C8B-B14F-4D97-AF65-F5344CB8AC3E}">
        <p14:creationId xmlns:p14="http://schemas.microsoft.com/office/powerpoint/2010/main" val="24054117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9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90204" pitchFamily="34" charset="0"/>
                <a:ea typeface="微软雅黑" panose="020B0503020204020204" pitchFamily="34" charset="-122"/>
                <a:cs typeface="Arial" panose="020B0604020202090204" pitchFamily="34" charset="0"/>
              </a:rPr>
              <a:t>Central South University</a:t>
            </a:r>
            <a:endParaRPr lang="zh-CN" altLang="en-US" sz="1000" spc="300" dirty="0">
              <a:solidFill>
                <a:prstClr val="white"/>
              </a:solidFill>
              <a:latin typeface="Arial" panose="020B0604020202090204" pitchFamily="34" charset="0"/>
              <a:ea typeface="微软雅黑" panose="020B0503020204020204" pitchFamily="34" charset="-122"/>
              <a:cs typeface="Arial" panose="020B0604020202090204" pitchFamily="34" charset="0"/>
            </a:endParaRPr>
          </a:p>
        </p:txBody>
      </p:sp>
      <p:sp>
        <p:nvSpPr>
          <p:cNvPr id="57" name="标题占位符 1"/>
          <p:cNvSpPr txBox="1"/>
          <p:nvPr/>
        </p:nvSpPr>
        <p:spPr>
          <a:xfrm>
            <a:off x="965199" y="-100014"/>
            <a:ext cx="7221369"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600" b="1" dirty="0">
                <a:solidFill>
                  <a:sysClr val="windowText" lastClr="000000"/>
                </a:solidFill>
                <a:latin typeface="Arial" panose="020B0604020202090204"/>
                <a:ea typeface="微软雅黑" panose="020B0503020204020204" pitchFamily="34" charset="-122"/>
              </a:rPr>
              <a:t>Method &amp;&amp; Model</a:t>
            </a:r>
            <a:endParaRPr lang="zh-CN" altLang="en-US" sz="2600" b="1" dirty="0">
              <a:solidFill>
                <a:sysClr val="windowText" lastClr="000000"/>
              </a:solidFill>
              <a:latin typeface="Arial" panose="020B0604020202090204"/>
              <a:ea typeface="微软雅黑" panose="020B0503020204020204" pitchFamily="34" charset="-122"/>
            </a:endParaRP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2" name="图片 1">
            <a:extLst>
              <a:ext uri="{FF2B5EF4-FFF2-40B4-BE49-F238E27FC236}">
                <a16:creationId xmlns:a16="http://schemas.microsoft.com/office/drawing/2014/main" id="{40B86232-0EF1-4A37-8CEA-FC1165AE4D4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mc:AlternateContent xmlns:mc="http://schemas.openxmlformats.org/markup-compatibility/2006">
        <mc:Choice xmlns:a14="http://schemas.microsoft.com/office/drawing/2010/main" Requires="a14">
          <p:sp>
            <p:nvSpPr>
              <p:cNvPr id="4" name="文本框 3">
                <a:extLst>
                  <a:ext uri="{FF2B5EF4-FFF2-40B4-BE49-F238E27FC236}">
                    <a16:creationId xmlns:a16="http://schemas.microsoft.com/office/drawing/2014/main" id="{EF605291-D46D-2C84-B984-BAFE9D9267DD}"/>
                  </a:ext>
                </a:extLst>
              </p:cNvPr>
              <p:cNvSpPr txBox="1"/>
              <p:nvPr/>
            </p:nvSpPr>
            <p:spPr>
              <a:xfrm>
                <a:off x="712906" y="944404"/>
                <a:ext cx="6844068" cy="3139321"/>
              </a:xfrm>
              <a:prstGeom prst="rect">
                <a:avLst/>
              </a:prstGeom>
              <a:noFill/>
            </p:spPr>
            <p:txBody>
              <a:bodyPr wrap="square" rtlCol="0">
                <a:spAutoFit/>
              </a:bodyPr>
              <a:lstStyle/>
              <a:p>
                <a:pPr algn="l"/>
                <a:r>
                  <a:rPr lang="en-US" altLang="zh-CN" i="0" dirty="0">
                    <a:effectLst/>
                    <a:latin typeface="Arial" panose="020B0604020202020204" pitchFamily="34" charset="0"/>
                    <a:cs typeface="Arial" panose="020B0604020202020204" pitchFamily="34" charset="0"/>
                  </a:rPr>
                  <a:t>Self-supervised Link Prediction</a:t>
                </a:r>
              </a:p>
              <a:p>
                <a:pPr algn="l"/>
                <a:endParaRPr lang="en-US" altLang="zh-CN" i="0" dirty="0">
                  <a:effectLst/>
                  <a:latin typeface="Arial" panose="020B0604020202020204" pitchFamily="34" charset="0"/>
                  <a:cs typeface="Arial" panose="020B0604020202020204" pitchFamily="34" charset="0"/>
                </a:endParaRPr>
              </a:p>
              <a:p>
                <a:r>
                  <a:rPr lang="zh-CN" altLang="en-US" dirty="0"/>
                  <a:t>作用：</a:t>
                </a:r>
                <a:r>
                  <a:rPr lang="zh-CN" altLang="en-US" b="0" i="0" dirty="0">
                    <a:effectLst/>
                    <a:latin typeface="-apple-system"/>
                  </a:rPr>
                  <a:t>进一步完善其对实体之间关系的理解，并以自监督的方式捕获图知识。</a:t>
                </a:r>
                <a:endParaRPr lang="en-US" altLang="zh-CN" b="0" i="0" dirty="0">
                  <a:effectLst/>
                  <a:latin typeface="-apple-system"/>
                </a:endParaRPr>
              </a:p>
              <a:p>
                <a:r>
                  <a:rPr lang="zh-CN" altLang="en-US" dirty="0">
                    <a:latin typeface="-apple-system"/>
                  </a:rPr>
                  <a:t>思想：屏蔽子图中的一些边，并强制模型对</a:t>
                </a:r>
                <a:r>
                  <a:rPr lang="zh-CN" altLang="en-US" dirty="0"/>
                  <a:t>其进行预测，鼓励模型学习使用部分图内容和结构来推理缺失的链接。</a:t>
                </a:r>
                <a:endParaRPr lang="en-US" altLang="zh-CN" dirty="0"/>
              </a:p>
              <a:p>
                <a:r>
                  <a:rPr lang="zh-CN" altLang="en-US" dirty="0"/>
                  <a:t>步骤：</a:t>
                </a:r>
                <a:endParaRPr lang="en-US" altLang="zh-CN" dirty="0"/>
              </a:p>
              <a:p>
                <a:pPr marL="342900" indent="-342900">
                  <a:buFont typeface="+mj-lt"/>
                  <a:buAutoNum type="arabicPeriod"/>
                </a:pPr>
                <a:r>
                  <a:rPr lang="zh-CN" altLang="en-US" b="0" i="0" dirty="0">
                    <a:solidFill>
                      <a:schemeClr val="tx1"/>
                    </a:solidFill>
                    <a:effectLst/>
                    <a:latin typeface="-apple-system"/>
                  </a:rPr>
                  <a:t>采用知识图嵌入方法</a:t>
                </a:r>
                <a:r>
                  <a:rPr lang="en-US" altLang="zh-CN" b="0" i="0" dirty="0" err="1">
                    <a:solidFill>
                      <a:schemeClr val="tx1"/>
                    </a:solidFill>
                    <a:effectLst/>
                    <a:latin typeface="-apple-system"/>
                  </a:rPr>
                  <a:t>DistMult</a:t>
                </a:r>
                <a:r>
                  <a:rPr lang="zh-CN" altLang="en-US" b="0" i="0" dirty="0">
                    <a:solidFill>
                      <a:schemeClr val="tx1"/>
                    </a:solidFill>
                    <a:effectLst/>
                    <a:latin typeface="-apple-system"/>
                  </a:rPr>
                  <a:t>，将</a:t>
                </a:r>
                <a:r>
                  <a:rPr lang="en-US" altLang="zh-CN" b="0" i="0" dirty="0">
                    <a:solidFill>
                      <a:schemeClr val="tx1"/>
                    </a:solidFill>
                    <a:effectLst/>
                    <a:latin typeface="-apple-system"/>
                  </a:rPr>
                  <a:t>KG</a:t>
                </a:r>
                <a:r>
                  <a:rPr lang="zh-CN" altLang="en-US" b="0" i="0" dirty="0">
                    <a:solidFill>
                      <a:schemeClr val="tx1"/>
                    </a:solidFill>
                    <a:effectLst/>
                    <a:latin typeface="-apple-system"/>
                  </a:rPr>
                  <a:t>中的实体嵌入和关系映射为向量</a:t>
                </a:r>
                <a:endParaRPr lang="en-US" altLang="zh-CN" b="0" i="0" dirty="0">
                  <a:solidFill>
                    <a:schemeClr val="tx1"/>
                  </a:solidFill>
                  <a:effectLst/>
                  <a:latin typeface="-apple-system"/>
                </a:endParaRPr>
              </a:p>
              <a:p>
                <a:pPr marL="342900" indent="-342900">
                  <a:buFont typeface="+mj-lt"/>
                  <a:buAutoNum type="arabicPeriod"/>
                </a:pPr>
                <a:r>
                  <a:rPr lang="zh-CN" altLang="en-US" dirty="0">
                    <a:solidFill>
                      <a:schemeClr val="tx1"/>
                    </a:solidFill>
                    <a:latin typeface="-apple-system"/>
                  </a:rPr>
                  <a:t>定义</a:t>
                </a:r>
                <a14:m>
                  <m:oMath xmlns:m="http://schemas.openxmlformats.org/officeDocument/2006/math">
                    <m:r>
                      <a:rPr lang="zh-CN" altLang="en-US">
                        <a:solidFill>
                          <a:schemeClr val="tx1"/>
                        </a:solidFill>
                        <a:latin typeface="Cambria Math" panose="02040503050406030204" pitchFamily="18" charset="0"/>
                      </a:rPr>
                      <m:t>评分函数</m:t>
                    </m:r>
                  </m:oMath>
                </a14:m>
                <a:endParaRPr lang="en-US" altLang="zh-CN" dirty="0">
                  <a:solidFill>
                    <a:schemeClr val="tx1"/>
                  </a:solidFill>
                  <a:latin typeface="-apple-system"/>
                </a:endParaRPr>
              </a:p>
              <a:p>
                <a:r>
                  <a:rPr lang="en-US" altLang="zh-CN" dirty="0">
                    <a:solidFill>
                      <a:schemeClr val="tx1"/>
                    </a:solidFill>
                  </a:rPr>
                  <a:t>      </a:t>
                </a:r>
              </a:p>
            </p:txBody>
          </p:sp>
        </mc:Choice>
        <mc:Fallback>
          <p:sp>
            <p:nvSpPr>
              <p:cNvPr id="4" name="文本框 3">
                <a:extLst>
                  <a:ext uri="{FF2B5EF4-FFF2-40B4-BE49-F238E27FC236}">
                    <a16:creationId xmlns:a16="http://schemas.microsoft.com/office/drawing/2014/main" id="{EF605291-D46D-2C84-B984-BAFE9D9267DD}"/>
                  </a:ext>
                </a:extLst>
              </p:cNvPr>
              <p:cNvSpPr txBox="1">
                <a:spLocks noRot="1" noChangeAspect="1" noMove="1" noResize="1" noEditPoints="1" noAdjustHandles="1" noChangeArrowheads="1" noChangeShapeType="1" noTextEdit="1"/>
              </p:cNvSpPr>
              <p:nvPr/>
            </p:nvSpPr>
            <p:spPr>
              <a:xfrm>
                <a:off x="712906" y="944404"/>
                <a:ext cx="6844068" cy="3139321"/>
              </a:xfrm>
              <a:prstGeom prst="rect">
                <a:avLst/>
              </a:prstGeom>
              <a:blipFill>
                <a:blip r:embed="rId4"/>
                <a:stretch>
                  <a:fillRect l="-801" t="-1165" r="-712"/>
                </a:stretch>
              </a:blipFill>
            </p:spPr>
            <p:txBody>
              <a:bodyPr/>
              <a:lstStyle/>
              <a:p>
                <a:r>
                  <a:rPr lang="zh-CN" altLang="en-US">
                    <a:noFill/>
                  </a:rPr>
                  <a:t> </a:t>
                </a:r>
              </a:p>
            </p:txBody>
          </p:sp>
        </mc:Fallback>
      </mc:AlternateContent>
      <p:pic>
        <p:nvPicPr>
          <p:cNvPr id="3" name="图片 2">
            <a:extLst>
              <a:ext uri="{FF2B5EF4-FFF2-40B4-BE49-F238E27FC236}">
                <a16:creationId xmlns:a16="http://schemas.microsoft.com/office/drawing/2014/main" id="{20445481-8BED-B5A3-791D-9DF4B117DC62}"/>
              </a:ext>
            </a:extLst>
          </p:cNvPr>
          <p:cNvPicPr>
            <a:picLocks noChangeAspect="1"/>
          </p:cNvPicPr>
          <p:nvPr/>
        </p:nvPicPr>
        <p:blipFill>
          <a:blip r:embed="rId5"/>
          <a:stretch>
            <a:fillRect/>
          </a:stretch>
        </p:blipFill>
        <p:spPr>
          <a:xfrm>
            <a:off x="7493415" y="2601218"/>
            <a:ext cx="1386306" cy="2943953"/>
          </a:xfrm>
          <a:prstGeom prst="rect">
            <a:avLst/>
          </a:prstGeom>
        </p:spPr>
      </p:pic>
      <p:pic>
        <p:nvPicPr>
          <p:cNvPr id="6" name="图片 5">
            <a:extLst>
              <a:ext uri="{FF2B5EF4-FFF2-40B4-BE49-F238E27FC236}">
                <a16:creationId xmlns:a16="http://schemas.microsoft.com/office/drawing/2014/main" id="{DA165BF1-22A2-A8F4-A835-A685CFB09762}"/>
              </a:ext>
            </a:extLst>
          </p:cNvPr>
          <p:cNvPicPr>
            <a:picLocks noChangeAspect="1"/>
          </p:cNvPicPr>
          <p:nvPr/>
        </p:nvPicPr>
        <p:blipFill>
          <a:blip r:embed="rId6"/>
          <a:stretch>
            <a:fillRect/>
          </a:stretch>
        </p:blipFill>
        <p:spPr>
          <a:xfrm>
            <a:off x="8879721" y="3665206"/>
            <a:ext cx="3312279" cy="785145"/>
          </a:xfrm>
          <a:prstGeom prst="rect">
            <a:avLst/>
          </a:prstGeom>
        </p:spPr>
      </p:pic>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7B882601-C488-E351-DA8C-0F5F2A7BB644}"/>
                  </a:ext>
                </a:extLst>
              </p:cNvPr>
              <p:cNvSpPr txBox="1"/>
              <p:nvPr/>
            </p:nvSpPr>
            <p:spPr>
              <a:xfrm>
                <a:off x="2089150" y="3388207"/>
                <a:ext cx="3498850"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l-GR" altLang="zh-CN">
                          <a:solidFill>
                            <a:srgbClr val="4D4D4D"/>
                          </a:solidFill>
                          <a:latin typeface="Cambria Math" panose="02040503050406030204" pitchFamily="18" charset="0"/>
                        </a:rPr>
                        <m:t>𝜙</m:t>
                      </m:r>
                      <m:r>
                        <a:rPr lang="el-GR" altLang="zh-CN">
                          <a:solidFill>
                            <a:srgbClr val="4D4D4D"/>
                          </a:solidFill>
                          <a:latin typeface="Cambria Math" panose="02040503050406030204" pitchFamily="18" charset="0"/>
                        </a:rPr>
                        <m:t> ( </m:t>
                      </m:r>
                      <m:sSub>
                        <m:sSubPr>
                          <m:ctrlPr>
                            <a:rPr lang="en-US" altLang="zh-CN" i="1">
                              <a:solidFill>
                                <a:srgbClr val="4D4D4D"/>
                              </a:solidFill>
                              <a:latin typeface="Cambria Math" panose="02040503050406030204" pitchFamily="18" charset="0"/>
                            </a:rPr>
                          </m:ctrlPr>
                        </m:sSubPr>
                        <m:e>
                          <m:r>
                            <a:rPr lang="en-US" altLang="zh-CN">
                              <a:solidFill>
                                <a:srgbClr val="4D4D4D"/>
                              </a:solidFill>
                              <a:latin typeface="Cambria Math" panose="02040503050406030204" pitchFamily="18" charset="0"/>
                            </a:rPr>
                            <m:t>𝑒</m:t>
                          </m:r>
                        </m:e>
                        <m:sub>
                          <m:r>
                            <a:rPr lang="en-US" altLang="zh-CN">
                              <a:solidFill>
                                <a:srgbClr val="4D4D4D"/>
                              </a:solidFill>
                              <a:latin typeface="Cambria Math" panose="02040503050406030204" pitchFamily="18" charset="0"/>
                            </a:rPr>
                            <m:t>h</m:t>
                          </m:r>
                        </m:sub>
                      </m:sSub>
                      <m:r>
                        <a:rPr lang="en-US" altLang="zh-CN">
                          <a:solidFill>
                            <a:srgbClr val="4D4D4D"/>
                          </a:solidFill>
                          <a:latin typeface="Cambria Math" panose="02040503050406030204" pitchFamily="18" charset="0"/>
                        </a:rPr>
                        <m:t>,</m:t>
                      </m:r>
                      <m:sSub>
                        <m:sSubPr>
                          <m:ctrlPr>
                            <a:rPr lang="en-US" altLang="zh-CN" i="1">
                              <a:solidFill>
                                <a:srgbClr val="4D4D4D"/>
                              </a:solidFill>
                              <a:latin typeface="Cambria Math" panose="02040503050406030204" pitchFamily="18" charset="0"/>
                            </a:rPr>
                          </m:ctrlPr>
                        </m:sSubPr>
                        <m:e>
                          <m:r>
                            <a:rPr lang="en-US" altLang="zh-CN">
                              <a:solidFill>
                                <a:srgbClr val="4D4D4D"/>
                              </a:solidFill>
                              <a:latin typeface="Cambria Math" panose="02040503050406030204" pitchFamily="18" charset="0"/>
                            </a:rPr>
                            <m:t>𝑒</m:t>
                          </m:r>
                        </m:e>
                        <m:sub>
                          <m:r>
                            <a:rPr lang="en-US" altLang="zh-CN">
                              <a:solidFill>
                                <a:srgbClr val="4D4D4D"/>
                              </a:solidFill>
                              <a:latin typeface="Cambria Math" panose="02040503050406030204" pitchFamily="18" charset="0"/>
                            </a:rPr>
                            <m:t>𝑡</m:t>
                          </m:r>
                        </m:sub>
                      </m:sSub>
                      <m:r>
                        <a:rPr lang="en-US" altLang="zh-CN">
                          <a:solidFill>
                            <a:srgbClr val="4D4D4D"/>
                          </a:solidFill>
                          <a:latin typeface="Cambria Math" panose="02040503050406030204" pitchFamily="18" charset="0"/>
                        </a:rPr>
                        <m:t>) = &lt; </m:t>
                      </m:r>
                      <m:r>
                        <a:rPr lang="en-US" altLang="zh-CN">
                          <a:solidFill>
                            <a:srgbClr val="4D4D4D"/>
                          </a:solidFill>
                          <a:latin typeface="Cambria Math" panose="02040503050406030204" pitchFamily="18" charset="0"/>
                        </a:rPr>
                        <m:t>h</m:t>
                      </m:r>
                      <m:r>
                        <a:rPr lang="en-US" altLang="zh-CN">
                          <a:solidFill>
                            <a:srgbClr val="4D4D4D"/>
                          </a:solidFill>
                          <a:latin typeface="Cambria Math" panose="02040503050406030204" pitchFamily="18" charset="0"/>
                        </a:rPr>
                        <m:t> , </m:t>
                      </m:r>
                      <m:r>
                        <a:rPr lang="en-US" altLang="zh-CN">
                          <a:solidFill>
                            <a:srgbClr val="4D4D4D"/>
                          </a:solidFill>
                          <a:latin typeface="Cambria Math" panose="02040503050406030204" pitchFamily="18" charset="0"/>
                        </a:rPr>
                        <m:t>𝑟</m:t>
                      </m:r>
                      <m:r>
                        <a:rPr lang="en-US" altLang="zh-CN">
                          <a:solidFill>
                            <a:srgbClr val="4D4D4D"/>
                          </a:solidFill>
                          <a:latin typeface="Cambria Math" panose="02040503050406030204" pitchFamily="18" charset="0"/>
                        </a:rPr>
                        <m:t> , </m:t>
                      </m:r>
                      <m:r>
                        <a:rPr lang="en-US" altLang="zh-CN">
                          <a:solidFill>
                            <a:srgbClr val="4D4D4D"/>
                          </a:solidFill>
                          <a:latin typeface="Cambria Math" panose="02040503050406030204" pitchFamily="18" charset="0"/>
                        </a:rPr>
                        <m:t>𝑡</m:t>
                      </m:r>
                      <m:r>
                        <a:rPr lang="en-US" altLang="zh-CN">
                          <a:solidFill>
                            <a:srgbClr val="4D4D4D"/>
                          </a:solidFill>
                          <a:latin typeface="Cambria Math" panose="02040503050406030204" pitchFamily="18" charset="0"/>
                        </a:rPr>
                        <m:t> &gt;</m:t>
                      </m:r>
                    </m:oMath>
                  </m:oMathPara>
                </a14:m>
                <a:endParaRPr dirty="0"/>
              </a:p>
            </p:txBody>
          </p:sp>
        </mc:Choice>
        <mc:Fallback xmlns="">
          <p:sp>
            <p:nvSpPr>
              <p:cNvPr id="8" name="文本框 7">
                <a:extLst>
                  <a:ext uri="{FF2B5EF4-FFF2-40B4-BE49-F238E27FC236}">
                    <a16:creationId xmlns:a16="http://schemas.microsoft.com/office/drawing/2014/main" id="{7B882601-C488-E351-DA8C-0F5F2A7BB644}"/>
                  </a:ext>
                </a:extLst>
              </p:cNvPr>
              <p:cNvSpPr txBox="1">
                <a:spLocks noRot="1" noChangeAspect="1" noMove="1" noResize="1" noEditPoints="1" noAdjustHandles="1" noChangeArrowheads="1" noChangeShapeType="1" noTextEdit="1"/>
              </p:cNvSpPr>
              <p:nvPr/>
            </p:nvSpPr>
            <p:spPr>
              <a:xfrm>
                <a:off x="2089150" y="3388207"/>
                <a:ext cx="3498850" cy="276999"/>
              </a:xfrm>
              <a:prstGeom prst="rect">
                <a:avLst/>
              </a:prstGeom>
              <a:blipFill>
                <a:blip r:embed="rId7"/>
                <a:stretch>
                  <a:fillRect t="-31111" b="-48889"/>
                </a:stretch>
              </a:blipFill>
            </p:spPr>
            <p:txBody>
              <a:bodyPr/>
              <a:lstStyle/>
              <a:p>
                <a:r>
                  <a:rPr lang="zh-CN" altLang="en-US">
                    <a:noFill/>
                  </a:rPr>
                  <a:t> </a:t>
                </a:r>
              </a:p>
            </p:txBody>
          </p:sp>
        </mc:Fallback>
      </mc:AlternateContent>
      <p:sp>
        <p:nvSpPr>
          <p:cNvPr id="10" name="文本框 9">
            <a:extLst>
              <a:ext uri="{FF2B5EF4-FFF2-40B4-BE49-F238E27FC236}">
                <a16:creationId xmlns:a16="http://schemas.microsoft.com/office/drawing/2014/main" id="{417E78CE-B98E-5992-87E7-B9B8C8576ADA}"/>
              </a:ext>
            </a:extLst>
          </p:cNvPr>
          <p:cNvSpPr txBox="1"/>
          <p:nvPr/>
        </p:nvSpPr>
        <p:spPr>
          <a:xfrm>
            <a:off x="1440109" y="4410079"/>
            <a:ext cx="2851150" cy="369332"/>
          </a:xfrm>
          <a:prstGeom prst="rect">
            <a:avLst/>
          </a:prstGeom>
          <a:noFill/>
        </p:spPr>
        <p:txBody>
          <a:bodyPr wrap="square" rtlCol="0">
            <a:spAutoFit/>
          </a:bodyPr>
          <a:lstStyle/>
          <a:p>
            <a:r>
              <a:rPr lang="zh-CN" altLang="en-US" dirty="0"/>
              <a:t>损失函数为：</a:t>
            </a:r>
          </a:p>
        </p:txBody>
      </p:sp>
      <p:pic>
        <p:nvPicPr>
          <p:cNvPr id="16" name="图片 15">
            <a:extLst>
              <a:ext uri="{FF2B5EF4-FFF2-40B4-BE49-F238E27FC236}">
                <a16:creationId xmlns:a16="http://schemas.microsoft.com/office/drawing/2014/main" id="{2CD3A390-E29A-4226-59E2-49614E852CB7}"/>
              </a:ext>
            </a:extLst>
          </p:cNvPr>
          <p:cNvPicPr>
            <a:picLocks noChangeAspect="1"/>
          </p:cNvPicPr>
          <p:nvPr/>
        </p:nvPicPr>
        <p:blipFill>
          <a:blip r:embed="rId8"/>
          <a:stretch>
            <a:fillRect/>
          </a:stretch>
        </p:blipFill>
        <p:spPr>
          <a:xfrm>
            <a:off x="3026906" y="4320223"/>
            <a:ext cx="3069093" cy="708253"/>
          </a:xfrm>
          <a:prstGeom prst="rect">
            <a:avLst/>
          </a:prstGeom>
        </p:spPr>
      </p:pic>
      <p:pic>
        <p:nvPicPr>
          <p:cNvPr id="17" name="图片 16">
            <a:extLst>
              <a:ext uri="{FF2B5EF4-FFF2-40B4-BE49-F238E27FC236}">
                <a16:creationId xmlns:a16="http://schemas.microsoft.com/office/drawing/2014/main" id="{40E5218D-7F32-4876-98E0-034F52A7A120}"/>
              </a:ext>
            </a:extLst>
          </p:cNvPr>
          <p:cNvPicPr>
            <a:picLocks noChangeAspect="1"/>
          </p:cNvPicPr>
          <p:nvPr/>
        </p:nvPicPr>
        <p:blipFill>
          <a:blip r:embed="rId9"/>
          <a:stretch>
            <a:fillRect/>
          </a:stretch>
        </p:blipFill>
        <p:spPr>
          <a:xfrm>
            <a:off x="3026907" y="5037731"/>
            <a:ext cx="3196563" cy="312950"/>
          </a:xfrm>
          <a:prstGeom prst="rect">
            <a:avLst/>
          </a:prstGeom>
        </p:spPr>
      </p:pic>
      <p:pic>
        <p:nvPicPr>
          <p:cNvPr id="18" name="图片 17">
            <a:extLst>
              <a:ext uri="{FF2B5EF4-FFF2-40B4-BE49-F238E27FC236}">
                <a16:creationId xmlns:a16="http://schemas.microsoft.com/office/drawing/2014/main" id="{BB36E72C-3BCC-986A-2C78-3A9F2D7F517B}"/>
              </a:ext>
            </a:extLst>
          </p:cNvPr>
          <p:cNvPicPr>
            <a:picLocks noChangeAspect="1"/>
          </p:cNvPicPr>
          <p:nvPr/>
        </p:nvPicPr>
        <p:blipFill>
          <a:blip r:embed="rId10"/>
          <a:stretch>
            <a:fillRect/>
          </a:stretch>
        </p:blipFill>
        <p:spPr>
          <a:xfrm>
            <a:off x="2632936" y="5366324"/>
            <a:ext cx="4134389" cy="432097"/>
          </a:xfrm>
          <a:prstGeom prst="rect">
            <a:avLst/>
          </a:prstGeom>
        </p:spPr>
      </p:pic>
      <p:pic>
        <p:nvPicPr>
          <p:cNvPr id="20" name="图片 19">
            <a:extLst>
              <a:ext uri="{FF2B5EF4-FFF2-40B4-BE49-F238E27FC236}">
                <a16:creationId xmlns:a16="http://schemas.microsoft.com/office/drawing/2014/main" id="{A697082B-A066-7244-6E68-D57C46BE9963}"/>
              </a:ext>
            </a:extLst>
          </p:cNvPr>
          <p:cNvPicPr>
            <a:picLocks noChangeAspect="1"/>
          </p:cNvPicPr>
          <p:nvPr/>
        </p:nvPicPr>
        <p:blipFill>
          <a:blip r:embed="rId11"/>
          <a:stretch>
            <a:fillRect/>
          </a:stretch>
        </p:blipFill>
        <p:spPr>
          <a:xfrm>
            <a:off x="3546475" y="5860138"/>
            <a:ext cx="1673225" cy="432097"/>
          </a:xfrm>
          <a:prstGeom prst="rect">
            <a:avLst/>
          </a:prstGeom>
        </p:spPr>
      </p:pic>
    </p:spTree>
    <p:extLst>
      <p:ext uri="{BB962C8B-B14F-4D97-AF65-F5344CB8AC3E}">
        <p14:creationId xmlns:p14="http://schemas.microsoft.com/office/powerpoint/2010/main" val="19285206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9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90204" pitchFamily="34" charset="0"/>
                <a:ea typeface="微软雅黑" panose="020B0503020204020204" pitchFamily="34" charset="-122"/>
                <a:cs typeface="Arial" panose="020B0604020202090204" pitchFamily="34" charset="0"/>
              </a:rPr>
              <a:t>Central South University</a:t>
            </a:r>
            <a:endParaRPr lang="zh-CN" altLang="en-US" sz="1000" spc="300" dirty="0">
              <a:solidFill>
                <a:prstClr val="white"/>
              </a:solidFill>
              <a:latin typeface="Arial" panose="020B0604020202090204" pitchFamily="34" charset="0"/>
              <a:ea typeface="微软雅黑" panose="020B0503020204020204" pitchFamily="34" charset="-122"/>
              <a:cs typeface="Arial" panose="020B0604020202090204" pitchFamily="34" charset="0"/>
            </a:endParaRPr>
          </a:p>
        </p:txBody>
      </p:sp>
      <p:sp>
        <p:nvSpPr>
          <p:cNvPr id="57" name="标题占位符 1"/>
          <p:cNvSpPr txBox="1"/>
          <p:nvPr/>
        </p:nvSpPr>
        <p:spPr>
          <a:xfrm>
            <a:off x="965199" y="-100014"/>
            <a:ext cx="7221369"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600" b="1" dirty="0">
                <a:solidFill>
                  <a:sysClr val="windowText" lastClr="000000"/>
                </a:solidFill>
                <a:latin typeface="Arial" panose="020B0604020202090204"/>
                <a:ea typeface="微软雅黑" panose="020B0503020204020204" pitchFamily="34" charset="-122"/>
              </a:rPr>
              <a:t>Experiments</a:t>
            </a: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2" name="图片 1">
            <a:extLst>
              <a:ext uri="{FF2B5EF4-FFF2-40B4-BE49-F238E27FC236}">
                <a16:creationId xmlns:a16="http://schemas.microsoft.com/office/drawing/2014/main" id="{40B86232-0EF1-4A37-8CEA-FC1165AE4D4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pic>
        <p:nvPicPr>
          <p:cNvPr id="3" name="图片 2">
            <a:extLst>
              <a:ext uri="{FF2B5EF4-FFF2-40B4-BE49-F238E27FC236}">
                <a16:creationId xmlns:a16="http://schemas.microsoft.com/office/drawing/2014/main" id="{3814A0BA-3DCC-7E30-AB22-8AE1299E71B5}"/>
              </a:ext>
            </a:extLst>
          </p:cNvPr>
          <p:cNvPicPr>
            <a:picLocks noChangeAspect="1"/>
          </p:cNvPicPr>
          <p:nvPr/>
        </p:nvPicPr>
        <p:blipFill>
          <a:blip r:embed="rId4"/>
          <a:stretch>
            <a:fillRect/>
          </a:stretch>
        </p:blipFill>
        <p:spPr>
          <a:xfrm>
            <a:off x="2039427" y="1055633"/>
            <a:ext cx="8634413" cy="5133420"/>
          </a:xfrm>
          <a:prstGeom prst="rect">
            <a:avLst/>
          </a:prstGeom>
        </p:spPr>
      </p:pic>
    </p:spTree>
    <p:extLst>
      <p:ext uri="{BB962C8B-B14F-4D97-AF65-F5344CB8AC3E}">
        <p14:creationId xmlns:p14="http://schemas.microsoft.com/office/powerpoint/2010/main" val="18664967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9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90204" pitchFamily="34" charset="0"/>
                <a:ea typeface="微软雅黑" panose="020B0503020204020204" pitchFamily="34" charset="-122"/>
                <a:cs typeface="Arial" panose="020B0604020202090204" pitchFamily="34" charset="0"/>
              </a:rPr>
              <a:t>Central South University</a:t>
            </a:r>
            <a:endParaRPr lang="zh-CN" altLang="en-US" sz="1000" spc="300" dirty="0">
              <a:solidFill>
                <a:prstClr val="white"/>
              </a:solidFill>
              <a:latin typeface="Arial" panose="020B0604020202090204" pitchFamily="34" charset="0"/>
              <a:ea typeface="微软雅黑" panose="020B0503020204020204" pitchFamily="34" charset="-122"/>
              <a:cs typeface="Arial" panose="020B0604020202090204" pitchFamily="34" charset="0"/>
            </a:endParaRPr>
          </a:p>
        </p:txBody>
      </p:sp>
      <p:sp>
        <p:nvSpPr>
          <p:cNvPr id="57" name="标题占位符 1"/>
          <p:cNvSpPr txBox="1"/>
          <p:nvPr/>
        </p:nvSpPr>
        <p:spPr>
          <a:xfrm>
            <a:off x="965199" y="-100014"/>
            <a:ext cx="7221369"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600" b="1" dirty="0">
                <a:solidFill>
                  <a:sysClr val="windowText" lastClr="000000"/>
                </a:solidFill>
                <a:latin typeface="Arial" panose="020B0604020202090204"/>
                <a:ea typeface="微软雅黑" panose="020B0503020204020204" pitchFamily="34" charset="-122"/>
              </a:rPr>
              <a:t>Experiments</a:t>
            </a: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2" name="图片 1">
            <a:extLst>
              <a:ext uri="{FF2B5EF4-FFF2-40B4-BE49-F238E27FC236}">
                <a16:creationId xmlns:a16="http://schemas.microsoft.com/office/drawing/2014/main" id="{40B86232-0EF1-4A37-8CEA-FC1165AE4D4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pic>
        <p:nvPicPr>
          <p:cNvPr id="5" name="图片 4">
            <a:extLst>
              <a:ext uri="{FF2B5EF4-FFF2-40B4-BE49-F238E27FC236}">
                <a16:creationId xmlns:a16="http://schemas.microsoft.com/office/drawing/2014/main" id="{EA09A483-A5CF-F65E-81A7-67884E282320}"/>
              </a:ext>
            </a:extLst>
          </p:cNvPr>
          <p:cNvPicPr>
            <a:picLocks noChangeAspect="1"/>
          </p:cNvPicPr>
          <p:nvPr/>
        </p:nvPicPr>
        <p:blipFill>
          <a:blip r:embed="rId4"/>
          <a:stretch>
            <a:fillRect/>
          </a:stretch>
        </p:blipFill>
        <p:spPr>
          <a:xfrm>
            <a:off x="498066" y="2323600"/>
            <a:ext cx="5445457" cy="3032310"/>
          </a:xfrm>
          <a:prstGeom prst="rect">
            <a:avLst/>
          </a:prstGeom>
        </p:spPr>
      </p:pic>
      <p:pic>
        <p:nvPicPr>
          <p:cNvPr id="6" name="图片 5">
            <a:extLst>
              <a:ext uri="{FF2B5EF4-FFF2-40B4-BE49-F238E27FC236}">
                <a16:creationId xmlns:a16="http://schemas.microsoft.com/office/drawing/2014/main" id="{4CECCFC3-D0DA-ECB8-809B-17DA0786CF46}"/>
              </a:ext>
            </a:extLst>
          </p:cNvPr>
          <p:cNvPicPr>
            <a:picLocks noChangeAspect="1"/>
          </p:cNvPicPr>
          <p:nvPr/>
        </p:nvPicPr>
        <p:blipFill>
          <a:blip r:embed="rId5"/>
          <a:stretch>
            <a:fillRect/>
          </a:stretch>
        </p:blipFill>
        <p:spPr>
          <a:xfrm>
            <a:off x="6213798" y="2323600"/>
            <a:ext cx="5847988" cy="2851428"/>
          </a:xfrm>
          <a:prstGeom prst="rect">
            <a:avLst/>
          </a:prstGeom>
        </p:spPr>
      </p:pic>
    </p:spTree>
    <p:extLst>
      <p:ext uri="{BB962C8B-B14F-4D97-AF65-F5344CB8AC3E}">
        <p14:creationId xmlns:p14="http://schemas.microsoft.com/office/powerpoint/2010/main" val="37765757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2178050"/>
            <a:ext cx="12192000" cy="2207895"/>
          </a:xfrm>
          <a:prstGeom prst="rect">
            <a:avLst/>
          </a:prstGeom>
          <a:solidFill>
            <a:srgbClr val="1C6299"/>
          </a:solidFill>
          <a:ln w="12700" cap="flat" cmpd="sng" algn="ctr">
            <a:noFill/>
            <a:prstDash val="solid"/>
            <a:miter lim="800000"/>
          </a:ln>
          <a:effectLst/>
        </p:spPr>
        <p:txBody>
          <a:bodyPr rtlCol="0" anchor="ctr"/>
          <a:lstStyle/>
          <a:p>
            <a:pPr algn="ctr"/>
            <a:endParaRPr lang="zh-CN" altLang="en-US" kern="0">
              <a:solidFill>
                <a:prstClr val="white"/>
              </a:solidFill>
              <a:latin typeface="Arial" panose="020B0604020202090204"/>
              <a:ea typeface="微软雅黑" panose="020B0503020204020204" pitchFamily="34" charset="-122"/>
            </a:endParaRPr>
          </a:p>
        </p:txBody>
      </p:sp>
      <p:sp>
        <p:nvSpPr>
          <p:cNvPr id="11" name="文本框 10"/>
          <p:cNvSpPr txBox="1"/>
          <p:nvPr/>
        </p:nvSpPr>
        <p:spPr>
          <a:xfrm>
            <a:off x="1949873" y="2885083"/>
            <a:ext cx="8611739" cy="645160"/>
          </a:xfrm>
          <a:prstGeom prst="rect">
            <a:avLst/>
          </a:prstGeom>
          <a:noFill/>
        </p:spPr>
        <p:txBody>
          <a:bodyPr wrap="square" rtlCol="0">
            <a:spAutoFit/>
          </a:bodyPr>
          <a:lstStyle/>
          <a:p>
            <a:pPr marR="0" algn="ctr" defTabSz="914400" fontAlgn="auto">
              <a:buClrTx/>
              <a:buSzTx/>
              <a:buFontTx/>
              <a:defRPr/>
            </a:pPr>
            <a:r>
              <a:rPr lang="en-US" altLang="zh-CN" sz="3600" b="1" dirty="0">
                <a:solidFill>
                  <a:schemeClr val="bg1"/>
                </a:solidFill>
              </a:rPr>
              <a:t>Thanks</a:t>
            </a:r>
            <a:endParaRPr lang="zh-CN" sz="3600" b="1" dirty="0">
              <a:solidFill>
                <a:schemeClr val="bg1"/>
              </a:solidFill>
            </a:endParaRPr>
          </a:p>
        </p:txBody>
      </p:sp>
      <p:sp>
        <p:nvSpPr>
          <p:cNvPr id="15" name="矩形 14"/>
          <p:cNvSpPr/>
          <p:nvPr/>
        </p:nvSpPr>
        <p:spPr>
          <a:xfrm>
            <a:off x="11172674" y="2260140"/>
            <a:ext cx="324000" cy="32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10920674" y="2008140"/>
            <a:ext cx="252000" cy="252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Freeform 5"/>
          <p:cNvSpPr>
            <a:spLocks noEditPoints="1"/>
          </p:cNvSpPr>
          <p:nvPr/>
        </p:nvSpPr>
        <p:spPr bwMode="auto">
          <a:xfrm>
            <a:off x="11210264" y="2962924"/>
            <a:ext cx="555624" cy="489478"/>
          </a:xfrm>
          <a:custGeom>
            <a:avLst/>
            <a:gdLst>
              <a:gd name="T0" fmla="*/ 17 w 68"/>
              <a:gd name="T1" fmla="*/ 26 h 60"/>
              <a:gd name="T2" fmla="*/ 33 w 68"/>
              <a:gd name="T3" fmla="*/ 31 h 60"/>
              <a:gd name="T4" fmla="*/ 33 w 68"/>
              <a:gd name="T5" fmla="*/ 31 h 60"/>
              <a:gd name="T6" fmla="*/ 49 w 68"/>
              <a:gd name="T7" fmla="*/ 26 h 60"/>
              <a:gd name="T8" fmla="*/ 34 w 68"/>
              <a:gd name="T9" fmla="*/ 18 h 60"/>
              <a:gd name="T10" fmla="*/ 59 w 68"/>
              <a:gd name="T11" fmla="*/ 16 h 60"/>
              <a:gd name="T12" fmla="*/ 55 w 68"/>
              <a:gd name="T13" fmla="*/ 23 h 60"/>
              <a:gd name="T14" fmla="*/ 56 w 68"/>
              <a:gd name="T15" fmla="*/ 15 h 60"/>
              <a:gd name="T16" fmla="*/ 56 w 68"/>
              <a:gd name="T17" fmla="*/ 12 h 60"/>
              <a:gd name="T18" fmla="*/ 52 w 68"/>
              <a:gd name="T19" fmla="*/ 23 h 60"/>
              <a:gd name="T20" fmla="*/ 68 w 68"/>
              <a:gd name="T21" fmla="*/ 32 h 60"/>
              <a:gd name="T22" fmla="*/ 68 w 68"/>
              <a:gd name="T23" fmla="*/ 34 h 60"/>
              <a:gd name="T24" fmla="*/ 67 w 68"/>
              <a:gd name="T25" fmla="*/ 34 h 60"/>
              <a:gd name="T26" fmla="*/ 29 w 68"/>
              <a:gd name="T27" fmla="*/ 50 h 60"/>
              <a:gd name="T28" fmla="*/ 68 w 68"/>
              <a:gd name="T29" fmla="*/ 45 h 60"/>
              <a:gd name="T30" fmla="*/ 30 w 68"/>
              <a:gd name="T31" fmla="*/ 60 h 60"/>
              <a:gd name="T32" fmla="*/ 28 w 68"/>
              <a:gd name="T33" fmla="*/ 59 h 60"/>
              <a:gd name="T34" fmla="*/ 3 w 68"/>
              <a:gd name="T35" fmla="*/ 25 h 60"/>
              <a:gd name="T36" fmla="*/ 14 w 68"/>
              <a:gd name="T37" fmla="*/ 23 h 60"/>
              <a:gd name="T38" fmla="*/ 1 w 68"/>
              <a:gd name="T39" fmla="*/ 10 h 60"/>
              <a:gd name="T40" fmla="*/ 32 w 68"/>
              <a:gd name="T41" fmla="*/ 0 h 60"/>
              <a:gd name="T42" fmla="*/ 65 w 68"/>
              <a:gd name="T43" fmla="*/ 9 h 60"/>
              <a:gd name="T44" fmla="*/ 59 w 68"/>
              <a:gd name="T45" fmla="*/ 14 h 60"/>
              <a:gd name="T46" fmla="*/ 59 w 68"/>
              <a:gd name="T47" fmla="*/ 16 h 60"/>
              <a:gd name="T48" fmla="*/ 58 w 68"/>
              <a:gd name="T49" fmla="*/ 9 h 60"/>
              <a:gd name="T50" fmla="*/ 33 w 68"/>
              <a:gd name="T51" fmla="*/ 4 h 60"/>
              <a:gd name="T52" fmla="*/ 33 w 68"/>
              <a:gd name="T53" fmla="*/ 8 h 60"/>
              <a:gd name="T54" fmla="*/ 54 w 68"/>
              <a:gd name="T55" fmla="*/ 10 h 60"/>
              <a:gd name="T56" fmla="*/ 32 w 68"/>
              <a:gd name="T57" fmla="*/ 53 h 60"/>
              <a:gd name="T58" fmla="*/ 67 w 68"/>
              <a:gd name="T59" fmla="*/ 42 h 60"/>
              <a:gd name="T60" fmla="*/ 32 w 68"/>
              <a:gd name="T61" fmla="*/ 49 h 60"/>
              <a:gd name="T62" fmla="*/ 67 w 68"/>
              <a:gd name="T63" fmla="*/ 40 h 60"/>
              <a:gd name="T64" fmla="*/ 32 w 68"/>
              <a:gd name="T65" fmla="*/ 49 h 60"/>
              <a:gd name="T66" fmla="*/ 32 w 68"/>
              <a:gd name="T67" fmla="*/ 47 h 60"/>
              <a:gd name="T68" fmla="*/ 67 w 68"/>
              <a:gd name="T69" fmla="*/ 3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8" h="60">
                <a:moveTo>
                  <a:pt x="17" y="14"/>
                </a:moveTo>
                <a:cubicBezTo>
                  <a:pt x="17" y="26"/>
                  <a:pt x="17" y="26"/>
                  <a:pt x="17" y="26"/>
                </a:cubicBezTo>
                <a:cubicBezTo>
                  <a:pt x="17" y="26"/>
                  <a:pt x="18" y="27"/>
                  <a:pt x="18" y="27"/>
                </a:cubicBezTo>
                <a:cubicBezTo>
                  <a:pt x="22" y="28"/>
                  <a:pt x="29" y="31"/>
                  <a:pt x="33" y="31"/>
                </a:cubicBezTo>
                <a:cubicBezTo>
                  <a:pt x="33" y="31"/>
                  <a:pt x="33" y="31"/>
                  <a:pt x="33" y="31"/>
                </a:cubicBezTo>
                <a:cubicBezTo>
                  <a:pt x="33" y="31"/>
                  <a:pt x="33" y="31"/>
                  <a:pt x="33" y="31"/>
                </a:cubicBezTo>
                <a:cubicBezTo>
                  <a:pt x="36" y="31"/>
                  <a:pt x="39" y="30"/>
                  <a:pt x="41" y="30"/>
                </a:cubicBezTo>
                <a:cubicBezTo>
                  <a:pt x="45" y="29"/>
                  <a:pt x="47" y="27"/>
                  <a:pt x="49" y="26"/>
                </a:cubicBezTo>
                <a:cubicBezTo>
                  <a:pt x="49" y="14"/>
                  <a:pt x="49" y="14"/>
                  <a:pt x="49" y="14"/>
                </a:cubicBezTo>
                <a:cubicBezTo>
                  <a:pt x="34" y="18"/>
                  <a:pt x="34" y="18"/>
                  <a:pt x="34" y="18"/>
                </a:cubicBezTo>
                <a:cubicBezTo>
                  <a:pt x="17" y="14"/>
                  <a:pt x="17" y="14"/>
                  <a:pt x="17" y="14"/>
                </a:cubicBezTo>
                <a:close/>
                <a:moveTo>
                  <a:pt x="59" y="16"/>
                </a:moveTo>
                <a:cubicBezTo>
                  <a:pt x="61" y="23"/>
                  <a:pt x="61" y="23"/>
                  <a:pt x="61" y="23"/>
                </a:cubicBezTo>
                <a:cubicBezTo>
                  <a:pt x="59" y="25"/>
                  <a:pt x="57" y="25"/>
                  <a:pt x="55" y="23"/>
                </a:cubicBezTo>
                <a:cubicBezTo>
                  <a:pt x="56" y="16"/>
                  <a:pt x="56" y="16"/>
                  <a:pt x="56" y="16"/>
                </a:cubicBezTo>
                <a:cubicBezTo>
                  <a:pt x="56" y="16"/>
                  <a:pt x="56" y="16"/>
                  <a:pt x="56" y="15"/>
                </a:cubicBezTo>
                <a:cubicBezTo>
                  <a:pt x="56" y="15"/>
                  <a:pt x="56" y="14"/>
                  <a:pt x="56" y="14"/>
                </a:cubicBezTo>
                <a:cubicBezTo>
                  <a:pt x="56" y="12"/>
                  <a:pt x="56" y="12"/>
                  <a:pt x="56" y="12"/>
                </a:cubicBezTo>
                <a:cubicBezTo>
                  <a:pt x="52" y="13"/>
                  <a:pt x="52" y="13"/>
                  <a:pt x="52" y="13"/>
                </a:cubicBezTo>
                <a:cubicBezTo>
                  <a:pt x="52" y="23"/>
                  <a:pt x="52" y="23"/>
                  <a:pt x="52" y="23"/>
                </a:cubicBezTo>
                <a:cubicBezTo>
                  <a:pt x="68" y="30"/>
                  <a:pt x="68" y="30"/>
                  <a:pt x="68" y="30"/>
                </a:cubicBezTo>
                <a:cubicBezTo>
                  <a:pt x="68" y="32"/>
                  <a:pt x="68" y="32"/>
                  <a:pt x="68" y="32"/>
                </a:cubicBezTo>
                <a:cubicBezTo>
                  <a:pt x="68" y="34"/>
                  <a:pt x="68" y="34"/>
                  <a:pt x="68" y="34"/>
                </a:cubicBezTo>
                <a:cubicBezTo>
                  <a:pt x="68" y="34"/>
                  <a:pt x="68" y="34"/>
                  <a:pt x="68" y="34"/>
                </a:cubicBezTo>
                <a:cubicBezTo>
                  <a:pt x="68" y="34"/>
                  <a:pt x="68" y="34"/>
                  <a:pt x="68" y="34"/>
                </a:cubicBezTo>
                <a:cubicBezTo>
                  <a:pt x="67" y="34"/>
                  <a:pt x="67" y="34"/>
                  <a:pt x="67" y="34"/>
                </a:cubicBezTo>
                <a:cubicBezTo>
                  <a:pt x="30" y="44"/>
                  <a:pt x="30" y="44"/>
                  <a:pt x="30" y="44"/>
                </a:cubicBezTo>
                <a:cubicBezTo>
                  <a:pt x="29" y="46"/>
                  <a:pt x="29" y="48"/>
                  <a:pt x="29" y="50"/>
                </a:cubicBezTo>
                <a:cubicBezTo>
                  <a:pt x="29" y="52"/>
                  <a:pt x="29" y="54"/>
                  <a:pt x="30" y="56"/>
                </a:cubicBezTo>
                <a:cubicBezTo>
                  <a:pt x="68" y="45"/>
                  <a:pt x="68" y="45"/>
                  <a:pt x="68" y="45"/>
                </a:cubicBezTo>
                <a:cubicBezTo>
                  <a:pt x="68" y="48"/>
                  <a:pt x="68" y="48"/>
                  <a:pt x="68" y="48"/>
                </a:cubicBezTo>
                <a:cubicBezTo>
                  <a:pt x="30" y="60"/>
                  <a:pt x="30" y="60"/>
                  <a:pt x="30" y="60"/>
                </a:cubicBezTo>
                <a:cubicBezTo>
                  <a:pt x="29" y="60"/>
                  <a:pt x="29" y="60"/>
                  <a:pt x="29" y="60"/>
                </a:cubicBezTo>
                <a:cubicBezTo>
                  <a:pt x="28" y="59"/>
                  <a:pt x="28" y="59"/>
                  <a:pt x="28" y="59"/>
                </a:cubicBezTo>
                <a:cubicBezTo>
                  <a:pt x="3" y="38"/>
                  <a:pt x="3" y="38"/>
                  <a:pt x="3" y="38"/>
                </a:cubicBezTo>
                <a:cubicBezTo>
                  <a:pt x="2" y="34"/>
                  <a:pt x="1" y="30"/>
                  <a:pt x="3" y="25"/>
                </a:cubicBezTo>
                <a:cubicBezTo>
                  <a:pt x="3" y="25"/>
                  <a:pt x="3" y="25"/>
                  <a:pt x="3" y="25"/>
                </a:cubicBezTo>
                <a:cubicBezTo>
                  <a:pt x="14" y="23"/>
                  <a:pt x="14" y="23"/>
                  <a:pt x="14" y="23"/>
                </a:cubicBezTo>
                <a:cubicBezTo>
                  <a:pt x="14" y="13"/>
                  <a:pt x="14" y="13"/>
                  <a:pt x="14" y="13"/>
                </a:cubicBezTo>
                <a:cubicBezTo>
                  <a:pt x="1" y="10"/>
                  <a:pt x="1" y="10"/>
                  <a:pt x="1" y="10"/>
                </a:cubicBezTo>
                <a:cubicBezTo>
                  <a:pt x="0" y="8"/>
                  <a:pt x="0" y="8"/>
                  <a:pt x="0" y="8"/>
                </a:cubicBezTo>
                <a:cubicBezTo>
                  <a:pt x="32" y="0"/>
                  <a:pt x="32" y="0"/>
                  <a:pt x="32" y="0"/>
                </a:cubicBezTo>
                <a:cubicBezTo>
                  <a:pt x="65" y="7"/>
                  <a:pt x="65" y="7"/>
                  <a:pt x="65" y="7"/>
                </a:cubicBezTo>
                <a:cubicBezTo>
                  <a:pt x="65" y="9"/>
                  <a:pt x="65" y="9"/>
                  <a:pt x="65" y="9"/>
                </a:cubicBezTo>
                <a:cubicBezTo>
                  <a:pt x="59" y="11"/>
                  <a:pt x="59" y="11"/>
                  <a:pt x="59" y="11"/>
                </a:cubicBezTo>
                <a:cubicBezTo>
                  <a:pt x="59" y="14"/>
                  <a:pt x="59" y="14"/>
                  <a:pt x="59" y="14"/>
                </a:cubicBezTo>
                <a:cubicBezTo>
                  <a:pt x="59" y="14"/>
                  <a:pt x="59" y="15"/>
                  <a:pt x="59" y="15"/>
                </a:cubicBezTo>
                <a:cubicBezTo>
                  <a:pt x="59" y="16"/>
                  <a:pt x="59" y="16"/>
                  <a:pt x="59" y="16"/>
                </a:cubicBezTo>
                <a:close/>
                <a:moveTo>
                  <a:pt x="54" y="10"/>
                </a:moveTo>
                <a:cubicBezTo>
                  <a:pt x="58" y="9"/>
                  <a:pt x="58" y="9"/>
                  <a:pt x="58" y="9"/>
                </a:cubicBezTo>
                <a:cubicBezTo>
                  <a:pt x="36" y="5"/>
                  <a:pt x="36" y="5"/>
                  <a:pt x="36" y="5"/>
                </a:cubicBezTo>
                <a:cubicBezTo>
                  <a:pt x="36" y="4"/>
                  <a:pt x="34" y="4"/>
                  <a:pt x="33" y="4"/>
                </a:cubicBezTo>
                <a:cubicBezTo>
                  <a:pt x="31" y="4"/>
                  <a:pt x="29" y="5"/>
                  <a:pt x="29" y="6"/>
                </a:cubicBezTo>
                <a:cubicBezTo>
                  <a:pt x="29" y="7"/>
                  <a:pt x="31" y="8"/>
                  <a:pt x="33" y="8"/>
                </a:cubicBezTo>
                <a:cubicBezTo>
                  <a:pt x="34" y="8"/>
                  <a:pt x="35" y="8"/>
                  <a:pt x="36" y="7"/>
                </a:cubicBezTo>
                <a:cubicBezTo>
                  <a:pt x="54" y="10"/>
                  <a:pt x="54" y="10"/>
                  <a:pt x="54" y="10"/>
                </a:cubicBezTo>
                <a:close/>
                <a:moveTo>
                  <a:pt x="32" y="52"/>
                </a:moveTo>
                <a:cubicBezTo>
                  <a:pt x="32" y="53"/>
                  <a:pt x="32" y="53"/>
                  <a:pt x="32" y="53"/>
                </a:cubicBezTo>
                <a:cubicBezTo>
                  <a:pt x="67" y="43"/>
                  <a:pt x="67" y="43"/>
                  <a:pt x="67" y="43"/>
                </a:cubicBezTo>
                <a:cubicBezTo>
                  <a:pt x="67" y="42"/>
                  <a:pt x="67" y="42"/>
                  <a:pt x="67" y="42"/>
                </a:cubicBezTo>
                <a:cubicBezTo>
                  <a:pt x="32" y="52"/>
                  <a:pt x="32" y="52"/>
                  <a:pt x="32" y="52"/>
                </a:cubicBezTo>
                <a:close/>
                <a:moveTo>
                  <a:pt x="32" y="49"/>
                </a:moveTo>
                <a:cubicBezTo>
                  <a:pt x="32" y="49"/>
                  <a:pt x="32" y="49"/>
                  <a:pt x="32" y="49"/>
                </a:cubicBezTo>
                <a:cubicBezTo>
                  <a:pt x="67" y="40"/>
                  <a:pt x="67" y="40"/>
                  <a:pt x="67" y="40"/>
                </a:cubicBezTo>
                <a:cubicBezTo>
                  <a:pt x="67" y="39"/>
                  <a:pt x="67" y="39"/>
                  <a:pt x="67" y="39"/>
                </a:cubicBezTo>
                <a:cubicBezTo>
                  <a:pt x="32" y="49"/>
                  <a:pt x="32" y="49"/>
                  <a:pt x="32" y="49"/>
                </a:cubicBezTo>
                <a:close/>
                <a:moveTo>
                  <a:pt x="31" y="46"/>
                </a:moveTo>
                <a:cubicBezTo>
                  <a:pt x="32" y="47"/>
                  <a:pt x="32" y="47"/>
                  <a:pt x="32" y="47"/>
                </a:cubicBezTo>
                <a:cubicBezTo>
                  <a:pt x="67" y="37"/>
                  <a:pt x="67" y="37"/>
                  <a:pt x="67" y="37"/>
                </a:cubicBezTo>
                <a:cubicBezTo>
                  <a:pt x="67" y="36"/>
                  <a:pt x="67" y="36"/>
                  <a:pt x="67" y="36"/>
                </a:cubicBezTo>
                <a:lnTo>
                  <a:pt x="31" y="46"/>
                </a:lnTo>
                <a:close/>
              </a:path>
            </a:pathLst>
          </a:custGeom>
          <a:solidFill>
            <a:schemeClr val="bg1"/>
          </a:solidFill>
          <a:ln>
            <a:noFill/>
          </a:ln>
        </p:spPr>
        <p:txBody>
          <a:bodyPr vert="horz" wrap="square" lIns="91440" tIns="45720" rIns="91440" bIns="45720" numCol="1" anchor="t" anchorCtr="0" compatLnSpc="1"/>
          <a:lstStyle/>
          <a:p>
            <a:endParaRPr lang="zh-CN" altLang="en-US"/>
          </a:p>
        </p:txBody>
      </p:sp>
      <p:pic>
        <p:nvPicPr>
          <p:cNvPr id="3" name="图片 2"/>
          <p:cNvPicPr>
            <a:picLocks noChangeAspect="1"/>
          </p:cNvPicPr>
          <p:nvPr/>
        </p:nvPicPr>
        <p:blipFill>
          <a:blip r:link="rId3"/>
          <a:stretch>
            <a:fillRect/>
          </a:stretch>
        </p:blipFill>
        <p:spPr>
          <a:xfrm>
            <a:off x="1270000" y="1270000"/>
            <a:ext cx="63500" cy="76200"/>
          </a:xfrm>
          <a:prstGeom prst="rect">
            <a:avLst/>
          </a:prstGeom>
        </p:spPr>
      </p:pic>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9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90204" pitchFamily="34" charset="0"/>
                <a:ea typeface="微软雅黑" panose="020B0503020204020204" pitchFamily="34" charset="-122"/>
                <a:cs typeface="Arial" panose="020B0604020202090204" pitchFamily="34" charset="0"/>
              </a:rPr>
              <a:t>Central South University</a:t>
            </a:r>
            <a:endParaRPr lang="zh-CN" altLang="en-US" sz="1000" spc="300" dirty="0">
              <a:solidFill>
                <a:prstClr val="white"/>
              </a:solidFill>
              <a:latin typeface="Arial" panose="020B0604020202090204" pitchFamily="34" charset="0"/>
              <a:ea typeface="微软雅黑" panose="020B0503020204020204" pitchFamily="34" charset="-122"/>
              <a:cs typeface="Arial" panose="020B0604020202090204" pitchFamily="34" charset="0"/>
            </a:endParaRPr>
          </a:p>
        </p:txBody>
      </p:sp>
      <p:sp>
        <p:nvSpPr>
          <p:cNvPr id="57" name="标题占位符 1"/>
          <p:cNvSpPr txBox="1"/>
          <p:nvPr/>
        </p:nvSpPr>
        <p:spPr>
          <a:xfrm>
            <a:off x="965199" y="-100014"/>
            <a:ext cx="7221369"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600" b="1" dirty="0">
                <a:solidFill>
                  <a:sysClr val="windowText" lastClr="000000"/>
                </a:solidFill>
                <a:latin typeface="Arial" panose="020B0604020202090204"/>
                <a:ea typeface="微软雅黑" panose="020B0503020204020204" pitchFamily="34" charset="-122"/>
              </a:rPr>
              <a:t>Background</a:t>
            </a:r>
            <a:endParaRPr lang="zh-CN" altLang="en-US" sz="2600" b="1" dirty="0">
              <a:solidFill>
                <a:sysClr val="windowText" lastClr="000000"/>
              </a:solidFill>
              <a:latin typeface="Arial" panose="020B0604020202090204"/>
              <a:ea typeface="微软雅黑" panose="020B0503020204020204" pitchFamily="34" charset="-122"/>
            </a:endParaRP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2" name="图片 1">
            <a:extLst>
              <a:ext uri="{FF2B5EF4-FFF2-40B4-BE49-F238E27FC236}">
                <a16:creationId xmlns:a16="http://schemas.microsoft.com/office/drawing/2014/main" id="{AF292AAA-639F-A62C-9E92-D8A245F5B05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23" name="文本框 22">
            <a:extLst>
              <a:ext uri="{FF2B5EF4-FFF2-40B4-BE49-F238E27FC236}">
                <a16:creationId xmlns:a16="http://schemas.microsoft.com/office/drawing/2014/main" id="{3181B7CD-73F0-4FC4-ADD9-6A5FBFD41D1D}"/>
              </a:ext>
            </a:extLst>
          </p:cNvPr>
          <p:cNvSpPr txBox="1"/>
          <p:nvPr/>
        </p:nvSpPr>
        <p:spPr>
          <a:xfrm>
            <a:off x="726310" y="1277834"/>
            <a:ext cx="9782466" cy="2554545"/>
          </a:xfrm>
          <a:prstGeom prst="rect">
            <a:avLst/>
          </a:prstGeom>
          <a:noFill/>
        </p:spPr>
        <p:txBody>
          <a:bodyPr wrap="square">
            <a:spAutoFit/>
          </a:bodyPr>
          <a:lstStyle/>
          <a:p>
            <a:r>
              <a:rPr lang="zh-CN" altLang="en-US" sz="2000" dirty="0">
                <a:solidFill>
                  <a:srgbClr val="000000"/>
                </a:solidFill>
                <a:latin typeface="黑体" panose="02010609060101010101" pitchFamily="49" charset="-122"/>
                <a:ea typeface="黑体" panose="02010609060101010101" pitchFamily="49" charset="-122"/>
                <a:cs typeface="Arial" panose="020B0604020202020204" pitchFamily="34" charset="0"/>
              </a:rPr>
              <a:t>硬提示</a:t>
            </a:r>
            <a:r>
              <a:rPr lang="en-US" altLang="zh-CN" sz="2000" dirty="0">
                <a:solidFill>
                  <a:srgbClr val="000000"/>
                </a:solidFill>
                <a:latin typeface="黑体" panose="02010609060101010101" pitchFamily="49" charset="-122"/>
                <a:ea typeface="黑体" panose="02010609060101010101" pitchFamily="49" charset="-122"/>
                <a:cs typeface="Arial" panose="020B0604020202020204" pitchFamily="34" charset="0"/>
              </a:rPr>
              <a:t>(</a:t>
            </a:r>
            <a:r>
              <a:rPr lang="en-US" altLang="zh-CN"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Hard Prompts</a:t>
            </a:r>
            <a:r>
              <a:rPr lang="en-US" altLang="zh-CN" sz="2000" dirty="0">
                <a:solidFill>
                  <a:srgbClr val="000000"/>
                </a:solidFill>
                <a:latin typeface="黑体" panose="02010609060101010101" pitchFamily="49" charset="-122"/>
                <a:ea typeface="黑体" panose="02010609060101010101" pitchFamily="49" charset="-122"/>
                <a:cs typeface="Arial" panose="020B0604020202020204" pitchFamily="34" charset="0"/>
              </a:rPr>
              <a:t>) </a:t>
            </a:r>
            <a:r>
              <a:rPr lang="zh-CN" altLang="en-US" sz="2000" dirty="0">
                <a:solidFill>
                  <a:srgbClr val="000000"/>
                </a:solidFill>
                <a:latin typeface="黑体" panose="02010609060101010101" pitchFamily="49" charset="-122"/>
                <a:ea typeface="黑体" panose="02010609060101010101" pitchFamily="49" charset="-122"/>
                <a:cs typeface="Arial" panose="020B0604020202020204" pitchFamily="34" charset="0"/>
              </a:rPr>
              <a:t>和软提示</a:t>
            </a:r>
            <a:r>
              <a:rPr lang="en-US" altLang="zh-CN" sz="2000" dirty="0">
                <a:solidFill>
                  <a:srgbClr val="000000"/>
                </a:solidFill>
                <a:latin typeface="黑体" panose="02010609060101010101" pitchFamily="49" charset="-122"/>
                <a:ea typeface="黑体" panose="02010609060101010101" pitchFamily="49" charset="-122"/>
                <a:cs typeface="Arial" panose="020B0604020202020204" pitchFamily="34" charset="0"/>
              </a:rPr>
              <a:t>(</a:t>
            </a:r>
            <a:r>
              <a:rPr lang="en-US" altLang="zh-CN" sz="2000" b="0" i="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soft prompt</a:t>
            </a:r>
            <a:r>
              <a:rPr lang="en-US" altLang="zh-CN" sz="2000" b="0" i="0" dirty="0">
                <a:solidFill>
                  <a:srgbClr val="000000"/>
                </a:solidFill>
                <a:effectLst/>
                <a:latin typeface="黑体" panose="02010609060101010101" pitchFamily="49" charset="-122"/>
                <a:ea typeface="黑体" panose="02010609060101010101" pitchFamily="49" charset="-122"/>
                <a:cs typeface="Arial" panose="020B0604020202020204" pitchFamily="34" charset="0"/>
              </a:rPr>
              <a:t>) </a:t>
            </a:r>
            <a:r>
              <a:rPr lang="zh-CN" altLang="en-US" sz="2000" dirty="0">
                <a:latin typeface="黑体" panose="02010609060101010101" pitchFamily="49" charset="-122"/>
                <a:ea typeface="黑体" panose="02010609060101010101" pitchFamily="49" charset="-122"/>
              </a:rPr>
              <a:t>：</a:t>
            </a:r>
            <a:endParaRPr lang="en-US" altLang="zh-CN" sz="2000" dirty="0">
              <a:latin typeface="黑体" panose="02010609060101010101" pitchFamily="49" charset="-122"/>
              <a:ea typeface="黑体" panose="02010609060101010101" pitchFamily="49" charset="-122"/>
            </a:endParaRPr>
          </a:p>
          <a:p>
            <a:endParaRPr lang="en-US" altLang="zh-CN" sz="2000" dirty="0">
              <a:latin typeface="黑体" panose="02010609060101010101" pitchFamily="49" charset="-122"/>
              <a:ea typeface="黑体" panose="02010609060101010101" pitchFamily="49" charset="-122"/>
            </a:endParaRPr>
          </a:p>
          <a:p>
            <a:r>
              <a:rPr lang="zh-CN" altLang="en-US" sz="2000" dirty="0">
                <a:latin typeface="黑体" panose="02010609060101010101" pitchFamily="49" charset="-122"/>
                <a:ea typeface="黑体" panose="02010609060101010101" pitchFamily="49" charset="-122"/>
              </a:rPr>
              <a:t>硬提示是由人工手动设计的文本提示</a:t>
            </a:r>
            <a:r>
              <a:rPr lang="en-US" altLang="zh-CN" sz="2000" dirty="0">
                <a:latin typeface="黑体" panose="02010609060101010101" pitchFamily="49" charset="-122"/>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包含离散的输入标记。它们通常由人类专门为解决特定任务而精心设计</a:t>
            </a:r>
            <a:endParaRPr lang="en-US" altLang="zh-CN" sz="2000" dirty="0">
              <a:latin typeface="黑体" panose="02010609060101010101" pitchFamily="49" charset="-122"/>
              <a:ea typeface="黑体" panose="02010609060101010101" pitchFamily="49" charset="-122"/>
            </a:endParaRPr>
          </a:p>
          <a:p>
            <a:endParaRPr lang="en-US" altLang="zh-CN" sz="2000" dirty="0">
              <a:latin typeface="黑体" panose="02010609060101010101" pitchFamily="49" charset="-122"/>
              <a:ea typeface="黑体" panose="02010609060101010101" pitchFamily="49" charset="-122"/>
            </a:endParaRPr>
          </a:p>
          <a:p>
            <a:r>
              <a:rPr lang="zh-CN" altLang="en-US" sz="2000" dirty="0">
                <a:latin typeface="黑体" panose="02010609060101010101" pitchFamily="49" charset="-122"/>
                <a:ea typeface="黑体" panose="02010609060101010101" pitchFamily="49" charset="-122"/>
              </a:rPr>
              <a:t>软提示是可学习的连续向量</a:t>
            </a:r>
            <a:r>
              <a:rPr lang="en-US" altLang="zh-CN" sz="2000" dirty="0">
                <a:latin typeface="黑体" panose="02010609060101010101" pitchFamily="49" charset="-122"/>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可通过梯度优化方法针对特定数据集进行优化</a:t>
            </a:r>
            <a:endParaRPr lang="en-US" altLang="zh-CN" sz="2000" dirty="0">
              <a:latin typeface="黑体" panose="02010609060101010101" pitchFamily="49" charset="-122"/>
              <a:ea typeface="黑体" panose="02010609060101010101" pitchFamily="49" charset="-122"/>
            </a:endParaRPr>
          </a:p>
          <a:p>
            <a:r>
              <a:rPr lang="zh-CN" altLang="en-US" sz="2000" dirty="0">
                <a:latin typeface="黑体" panose="02010609060101010101" pitchFamily="49" charset="-122"/>
                <a:ea typeface="黑体" panose="02010609060101010101" pitchFamily="49" charset="-122"/>
              </a:rPr>
              <a:t>应用：</a:t>
            </a:r>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p-turning</a:t>
            </a:r>
            <a:r>
              <a:rPr lang="zh-CN" altLang="en-US" sz="2000" dirty="0">
                <a:latin typeface="黑体" panose="02010609060101010101" pitchFamily="49" charset="-122"/>
                <a:ea typeface="黑体" panose="02010609060101010101" pitchFamily="49" charset="-122"/>
              </a:rPr>
              <a:t>等</a:t>
            </a:r>
            <a:endParaRPr lang="en-US" altLang="zh-CN" sz="2000" dirty="0">
              <a:latin typeface="黑体" panose="02010609060101010101" pitchFamily="49" charset="-122"/>
              <a:ea typeface="黑体" panose="02010609060101010101" pitchFamily="49" charset="-122"/>
            </a:endParaRPr>
          </a:p>
          <a:p>
            <a:r>
              <a:rPr lang="zh-CN" altLang="en-US" sz="2000" dirty="0">
                <a:latin typeface="黑体" panose="02010609060101010101" pitchFamily="49" charset="-122"/>
                <a:ea typeface="黑体" panose="02010609060101010101" pitchFamily="49" charset="-122"/>
              </a:rPr>
              <a:t>优势：软提示能够自动生成，自动学习</a:t>
            </a:r>
            <a:r>
              <a:rPr lang="en-US" altLang="zh-CN" sz="2000" dirty="0">
                <a:latin typeface="黑体" panose="02010609060101010101" pitchFamily="49" charset="-122"/>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高效且支持多任务</a:t>
            </a:r>
            <a:r>
              <a:rPr lang="en-US" altLang="zh-CN" sz="2000" dirty="0">
                <a:latin typeface="黑体" panose="02010609060101010101" pitchFamily="49" charset="-122"/>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但不可解释</a:t>
            </a:r>
            <a:endParaRPr lang="en-US" altLang="zh-CN" sz="2000" dirty="0">
              <a:latin typeface="黑体" panose="02010609060101010101" pitchFamily="49" charset="-122"/>
              <a:ea typeface="黑体" panose="02010609060101010101" pitchFamily="49" charset="-122"/>
            </a:endParaRPr>
          </a:p>
        </p:txBody>
      </p:sp>
      <p:pic>
        <p:nvPicPr>
          <p:cNvPr id="3" name="图片 2">
            <a:extLst>
              <a:ext uri="{FF2B5EF4-FFF2-40B4-BE49-F238E27FC236}">
                <a16:creationId xmlns:a16="http://schemas.microsoft.com/office/drawing/2014/main" id="{EF14EC95-E926-454D-9065-158362BA4D02}"/>
              </a:ext>
            </a:extLst>
          </p:cNvPr>
          <p:cNvPicPr>
            <a:picLocks noChangeAspect="1"/>
          </p:cNvPicPr>
          <p:nvPr/>
        </p:nvPicPr>
        <p:blipFill>
          <a:blip r:embed="rId4"/>
          <a:stretch>
            <a:fillRect/>
          </a:stretch>
        </p:blipFill>
        <p:spPr>
          <a:xfrm>
            <a:off x="5913494" y="3744256"/>
            <a:ext cx="5825279" cy="2399042"/>
          </a:xfrm>
          <a:prstGeom prst="rect">
            <a:avLst/>
          </a:prstGeom>
        </p:spPr>
      </p:pic>
    </p:spTree>
    <p:extLst>
      <p:ext uri="{BB962C8B-B14F-4D97-AF65-F5344CB8AC3E}">
        <p14:creationId xmlns:p14="http://schemas.microsoft.com/office/powerpoint/2010/main" val="10600615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4" name="矩形 43"/>
          <p:cNvSpPr/>
          <p:nvPr/>
        </p:nvSpPr>
        <p:spPr>
          <a:xfrm>
            <a:off x="0" y="6537622"/>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9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90204" pitchFamily="34" charset="0"/>
                <a:ea typeface="微软雅黑" panose="020B0503020204020204" pitchFamily="34" charset="-122"/>
                <a:cs typeface="Arial" panose="020B0604020202090204" pitchFamily="34" charset="0"/>
              </a:rPr>
              <a:t>Central South University</a:t>
            </a:r>
            <a:endParaRPr lang="zh-CN" altLang="en-US" sz="1000" spc="300" dirty="0">
              <a:solidFill>
                <a:prstClr val="white"/>
              </a:solidFill>
              <a:latin typeface="Arial" panose="020B0604020202090204" pitchFamily="34" charset="0"/>
              <a:ea typeface="微软雅黑" panose="020B0503020204020204" pitchFamily="34" charset="-122"/>
              <a:cs typeface="Arial" panose="020B0604020202090204" pitchFamily="34" charset="0"/>
            </a:endParaRPr>
          </a:p>
        </p:txBody>
      </p:sp>
      <p:sp>
        <p:nvSpPr>
          <p:cNvPr id="57" name="标题占位符 1"/>
          <p:cNvSpPr txBox="1"/>
          <p:nvPr/>
        </p:nvSpPr>
        <p:spPr>
          <a:xfrm>
            <a:off x="965199" y="-100014"/>
            <a:ext cx="7221369"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600" b="1" dirty="0">
                <a:solidFill>
                  <a:sysClr val="windowText" lastClr="000000"/>
                </a:solidFill>
                <a:latin typeface="Arial" panose="020B0604020202090204"/>
                <a:ea typeface="微软雅黑" panose="020B0503020204020204" pitchFamily="34" charset="-122"/>
              </a:rPr>
              <a:t>Introduction</a:t>
            </a:r>
            <a:endParaRPr lang="zh-CN" altLang="en-US" sz="2600" b="1" dirty="0">
              <a:solidFill>
                <a:sysClr val="windowText" lastClr="000000"/>
              </a:solidFill>
              <a:latin typeface="Arial" panose="020B0604020202090204"/>
              <a:ea typeface="微软雅黑" panose="020B0503020204020204" pitchFamily="34" charset="-122"/>
            </a:endParaRP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2" name="图片 1">
            <a:extLst>
              <a:ext uri="{FF2B5EF4-FFF2-40B4-BE49-F238E27FC236}">
                <a16:creationId xmlns:a16="http://schemas.microsoft.com/office/drawing/2014/main" id="{AF292AAA-639F-A62C-9E92-D8A245F5B05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5" name="文本框 4">
            <a:extLst>
              <a:ext uri="{FF2B5EF4-FFF2-40B4-BE49-F238E27FC236}">
                <a16:creationId xmlns:a16="http://schemas.microsoft.com/office/drawing/2014/main" id="{47AD321E-F374-0A3D-1721-7073C02B0BC5}"/>
              </a:ext>
            </a:extLst>
          </p:cNvPr>
          <p:cNvSpPr txBox="1"/>
          <p:nvPr/>
        </p:nvSpPr>
        <p:spPr>
          <a:xfrm>
            <a:off x="102549" y="3573770"/>
            <a:ext cx="11416351" cy="3251852"/>
          </a:xfrm>
          <a:prstGeom prst="rect">
            <a:avLst/>
          </a:prstGeom>
          <a:noFill/>
        </p:spPr>
        <p:txBody>
          <a:bodyPr wrap="square">
            <a:spAutoFit/>
          </a:bodyPr>
          <a:lstStyle/>
          <a:p>
            <a:pPr indent="457200">
              <a:lnSpc>
                <a:spcPct val="150000"/>
              </a:lnSpc>
            </a:pPr>
            <a:r>
              <a:rPr lang="zh-CN" altLang="en-US" sz="2000" dirty="0">
                <a:latin typeface="黑体" panose="02010609060101010101" pitchFamily="49" charset="-122"/>
                <a:ea typeface="黑体" panose="02010609060101010101" pitchFamily="49" charset="-122"/>
              </a:rPr>
              <a:t>本文贡献：</a:t>
            </a:r>
            <a:endParaRPr lang="en-US" altLang="zh-CN" sz="2000" dirty="0">
              <a:latin typeface="黑体" panose="02010609060101010101" pitchFamily="49" charset="-122"/>
              <a:ea typeface="黑体" panose="02010609060101010101" pitchFamily="49" charset="-122"/>
            </a:endParaRPr>
          </a:p>
          <a:p>
            <a:pPr indent="457200">
              <a:lnSpc>
                <a:spcPct val="150000"/>
              </a:lnSpc>
            </a:pPr>
            <a:r>
              <a:rPr lang="en-US" altLang="zh-CN" sz="2000" dirty="0">
                <a:latin typeface="黑体" panose="02010609060101010101" pitchFamily="49" charset="-122"/>
                <a:ea typeface="黑体" panose="02010609060101010101" pitchFamily="49" charset="-122"/>
              </a:rPr>
              <a:t>	1</a:t>
            </a:r>
            <a:r>
              <a:rPr lang="zh-CN" altLang="en-US" sz="2000" dirty="0">
                <a:latin typeface="黑体" panose="02010609060101010101" pitchFamily="49" charset="-122"/>
                <a:ea typeface="黑体" panose="02010609060101010101" pitchFamily="49" charset="-122"/>
              </a:rPr>
              <a:t>、提出图神经提示</a:t>
            </a:r>
            <a:r>
              <a:rPr lang="en-US" altLang="zh-CN" sz="2000" dirty="0">
                <a:latin typeface="黑体" panose="02010609060101010101" pitchFamily="49" charset="-122"/>
                <a:ea typeface="黑体" panose="02010609060101010101" pitchFamily="49" charset="-122"/>
              </a:rPr>
              <a:t>(GNP)</a:t>
            </a:r>
            <a:r>
              <a:rPr lang="zh-CN" altLang="en-US" sz="2000" dirty="0">
                <a:latin typeface="黑体" panose="02010609060101010101" pitchFamily="49" charset="-122"/>
                <a:ea typeface="黑体" panose="02010609060101010101" pitchFamily="49" charset="-122"/>
              </a:rPr>
              <a:t>，用于</a:t>
            </a:r>
            <a:r>
              <a:rPr lang="en-US" altLang="zh-CN" sz="2000" dirty="0" err="1">
                <a:latin typeface="黑体" panose="02010609060101010101" pitchFamily="49" charset="-122"/>
                <a:ea typeface="黑体" panose="02010609060101010101" pitchFamily="49" charset="-122"/>
              </a:rPr>
              <a:t>llm</a:t>
            </a:r>
            <a:r>
              <a:rPr lang="zh-CN" altLang="en-US" sz="2000" dirty="0">
                <a:latin typeface="黑体" panose="02010609060101010101" pitchFamily="49" charset="-122"/>
                <a:ea typeface="黑体" panose="02010609060101010101" pitchFamily="49" charset="-122"/>
              </a:rPr>
              <a:t>从知识图谱中提取有价值的知识，并且减少了引入的噪声。</a:t>
            </a:r>
            <a:endParaRPr lang="en-US" altLang="zh-CN" sz="2000" dirty="0">
              <a:latin typeface="黑体" panose="02010609060101010101" pitchFamily="49" charset="-122"/>
              <a:ea typeface="黑体" panose="02010609060101010101" pitchFamily="49" charset="-122"/>
            </a:endParaRPr>
          </a:p>
          <a:p>
            <a:pPr indent="457200">
              <a:lnSpc>
                <a:spcPct val="150000"/>
              </a:lnSpc>
            </a:pPr>
            <a:r>
              <a:rPr lang="en-US" altLang="zh-CN" sz="2000" dirty="0">
                <a:latin typeface="黑体" panose="02010609060101010101" pitchFamily="49" charset="-122"/>
                <a:ea typeface="黑体" panose="02010609060101010101" pitchFamily="49" charset="-122"/>
              </a:rPr>
              <a:t>  2</a:t>
            </a:r>
            <a:r>
              <a:rPr lang="zh-CN" altLang="en-US" sz="2000" dirty="0">
                <a:latin typeface="黑体" panose="02010609060101010101" pitchFamily="49" charset="-122"/>
                <a:ea typeface="黑体" panose="02010609060101010101" pitchFamily="49" charset="-122"/>
              </a:rPr>
              <a:t>、通过模块化架构来实现</a:t>
            </a:r>
            <a:r>
              <a:rPr lang="en-US" altLang="zh-CN" sz="2000" dirty="0">
                <a:latin typeface="黑体" panose="02010609060101010101" pitchFamily="49" charset="-122"/>
                <a:ea typeface="黑体" panose="02010609060101010101" pitchFamily="49" charset="-122"/>
              </a:rPr>
              <a:t>GNP</a:t>
            </a:r>
            <a:r>
              <a:rPr lang="zh-CN" altLang="en-US" sz="2000" dirty="0">
                <a:latin typeface="黑体" panose="02010609060101010101" pitchFamily="49" charset="-122"/>
                <a:ea typeface="黑体" panose="02010609060101010101" pitchFamily="49" charset="-122"/>
              </a:rPr>
              <a:t>。</a:t>
            </a:r>
            <a:endParaRPr lang="en-US" altLang="zh-CN" sz="2000" dirty="0">
              <a:latin typeface="黑体" panose="02010609060101010101" pitchFamily="49" charset="-122"/>
              <a:ea typeface="黑体" panose="02010609060101010101" pitchFamily="49" charset="-122"/>
            </a:endParaRPr>
          </a:p>
          <a:p>
            <a:pPr indent="457200">
              <a:lnSpc>
                <a:spcPct val="150000"/>
              </a:lnSpc>
            </a:pPr>
            <a:r>
              <a:rPr lang="en-US" altLang="zh-CN" sz="2000" dirty="0">
                <a:latin typeface="黑体" panose="02010609060101010101" pitchFamily="49" charset="-122"/>
                <a:ea typeface="黑体" panose="02010609060101010101" pitchFamily="49" charset="-122"/>
              </a:rPr>
              <a:t>  3</a:t>
            </a:r>
            <a:r>
              <a:rPr lang="zh-CN" altLang="en-US" sz="2000" dirty="0">
                <a:latin typeface="黑体" panose="02010609060101010101" pitchFamily="49" charset="-122"/>
                <a:ea typeface="黑体" panose="02010609060101010101" pitchFamily="49" charset="-122"/>
              </a:rPr>
              <a:t>、采用通用领域知识图谱和生物领域知识图谱作为知识库验证其通用性能和专业领域性能。</a:t>
            </a:r>
            <a:endParaRPr lang="en-US" altLang="zh-CN" sz="2000" dirty="0">
              <a:latin typeface="黑体" panose="02010609060101010101" pitchFamily="49" charset="-122"/>
              <a:ea typeface="黑体" panose="02010609060101010101" pitchFamily="49" charset="-122"/>
            </a:endParaRPr>
          </a:p>
          <a:p>
            <a:pPr indent="457200">
              <a:lnSpc>
                <a:spcPct val="150000"/>
              </a:lnSpc>
            </a:pPr>
            <a:r>
              <a:rPr lang="en-US" altLang="zh-CN" sz="2000" dirty="0">
                <a:latin typeface="黑体" panose="02010609060101010101" pitchFamily="49" charset="-122"/>
                <a:ea typeface="黑体" panose="02010609060101010101" pitchFamily="49" charset="-122"/>
              </a:rPr>
              <a:t>  4</a:t>
            </a:r>
            <a:r>
              <a:rPr lang="zh-CN" altLang="en-US" sz="2000" dirty="0">
                <a:latin typeface="黑体" panose="02010609060101010101" pitchFamily="49" charset="-122"/>
                <a:ea typeface="黑体" panose="02010609060101010101" pitchFamily="49" charset="-122"/>
              </a:rPr>
              <a:t>、评估了</a:t>
            </a:r>
            <a:r>
              <a:rPr lang="en-US" altLang="zh-CN" sz="2000" dirty="0">
                <a:latin typeface="黑体" panose="02010609060101010101" pitchFamily="49" charset="-122"/>
                <a:ea typeface="黑体" panose="02010609060101010101" pitchFamily="49" charset="-122"/>
              </a:rPr>
              <a:t>GNP</a:t>
            </a:r>
            <a:r>
              <a:rPr lang="zh-CN" altLang="en-US" sz="2000" dirty="0">
                <a:latin typeface="黑体" panose="02010609060101010101" pitchFamily="49" charset="-122"/>
                <a:ea typeface="黑体" panose="02010609060101010101" pitchFamily="49" charset="-122"/>
              </a:rPr>
              <a:t>，并展示了其相对于现有技术的优势。</a:t>
            </a:r>
            <a:br>
              <a:rPr lang="en-US" altLang="zh-CN" sz="2000" dirty="0">
                <a:latin typeface="宋体" panose="02010600030101010101" pitchFamily="2" charset="-122"/>
                <a:ea typeface="宋体" panose="02010600030101010101" pitchFamily="2" charset="-122"/>
              </a:rPr>
            </a:br>
            <a:br>
              <a:rPr lang="en-US" altLang="zh-CN" sz="2000" dirty="0">
                <a:latin typeface="宋体" panose="02010600030101010101" pitchFamily="2" charset="-122"/>
                <a:ea typeface="宋体" panose="02010600030101010101" pitchFamily="2" charset="-122"/>
              </a:rPr>
            </a:br>
            <a:r>
              <a:rPr lang="en-US" altLang="zh-CN" sz="2000" dirty="0">
                <a:latin typeface="宋体" panose="02010600030101010101" pitchFamily="2" charset="-122"/>
                <a:ea typeface="宋体" panose="02010600030101010101" pitchFamily="2" charset="-122"/>
              </a:rPr>
              <a:t>	</a:t>
            </a:r>
            <a:endParaRPr lang="zh-CN" altLang="en-US" sz="2000" dirty="0">
              <a:latin typeface="宋体" panose="02010600030101010101" pitchFamily="2" charset="-122"/>
              <a:ea typeface="宋体" panose="02010600030101010101" pitchFamily="2" charset="-122"/>
            </a:endParaRPr>
          </a:p>
        </p:txBody>
      </p:sp>
      <p:sp>
        <p:nvSpPr>
          <p:cNvPr id="3" name="文本框 2">
            <a:extLst>
              <a:ext uri="{FF2B5EF4-FFF2-40B4-BE49-F238E27FC236}">
                <a16:creationId xmlns:a16="http://schemas.microsoft.com/office/drawing/2014/main" id="{4FC04211-2CD7-0B7C-F33F-1F150CDF3D49}"/>
              </a:ext>
            </a:extLst>
          </p:cNvPr>
          <p:cNvSpPr txBox="1"/>
          <p:nvPr/>
        </p:nvSpPr>
        <p:spPr>
          <a:xfrm>
            <a:off x="594090" y="494043"/>
            <a:ext cx="10924810" cy="2328523"/>
          </a:xfrm>
          <a:prstGeom prst="rect">
            <a:avLst/>
          </a:prstGeom>
          <a:noFill/>
        </p:spPr>
        <p:txBody>
          <a:bodyPr wrap="square" rtlCol="0">
            <a:spAutoFit/>
          </a:bodyPr>
          <a:lstStyle/>
          <a:p>
            <a:pPr indent="457200">
              <a:lnSpc>
                <a:spcPct val="150000"/>
              </a:lnSpc>
            </a:pPr>
            <a:br>
              <a:rPr lang="en-US" altLang="zh-CN" sz="2000" dirty="0">
                <a:latin typeface="黑体" panose="02010609060101010101" pitchFamily="49" charset="-122"/>
                <a:ea typeface="黑体" panose="02010609060101010101" pitchFamily="49" charset="-122"/>
              </a:rPr>
            </a:br>
            <a:r>
              <a:rPr lang="en-US" altLang="zh-CN" sz="2000" dirty="0">
                <a:latin typeface="黑体" panose="02010609060101010101" pitchFamily="49" charset="-122"/>
                <a:ea typeface="黑体" panose="02010609060101010101" pitchFamily="49" charset="-122"/>
              </a:rPr>
              <a:t>KGs</a:t>
            </a:r>
            <a:r>
              <a:rPr lang="zh-CN" altLang="en-US" sz="2000" dirty="0">
                <a:latin typeface="黑体" panose="02010609060101010101" pitchFamily="49" charset="-122"/>
                <a:ea typeface="黑体" panose="02010609060101010101" pitchFamily="49" charset="-122"/>
              </a:rPr>
              <a:t>辅助</a:t>
            </a:r>
            <a:r>
              <a:rPr lang="en-US" altLang="zh-CN" sz="2000" dirty="0">
                <a:latin typeface="黑体" panose="02010609060101010101" pitchFamily="49" charset="-122"/>
                <a:ea typeface="黑体" panose="02010609060101010101" pitchFamily="49" charset="-122"/>
              </a:rPr>
              <a:t>LLM</a:t>
            </a:r>
            <a:r>
              <a:rPr lang="zh-CN" altLang="en-US" sz="2000" dirty="0">
                <a:latin typeface="黑体" panose="02010609060101010101" pitchFamily="49" charset="-122"/>
                <a:ea typeface="黑体" panose="02010609060101010101" pitchFamily="49" charset="-122"/>
              </a:rPr>
              <a:t>目前面临的挑战：</a:t>
            </a:r>
            <a:endParaRPr lang="en-US" altLang="zh-CN" sz="2000" dirty="0">
              <a:latin typeface="黑体" panose="02010609060101010101" pitchFamily="49" charset="-122"/>
              <a:ea typeface="黑体" panose="02010609060101010101" pitchFamily="49" charset="-122"/>
            </a:endParaRPr>
          </a:p>
          <a:p>
            <a:pPr indent="457200">
              <a:lnSpc>
                <a:spcPct val="150000"/>
              </a:lnSpc>
            </a:pPr>
            <a:r>
              <a:rPr lang="en-US" altLang="zh-CN" sz="2000" dirty="0">
                <a:latin typeface="黑体" panose="02010609060101010101" pitchFamily="49" charset="-122"/>
                <a:ea typeface="黑体" panose="02010609060101010101" pitchFamily="49" charset="-122"/>
              </a:rPr>
              <a:t>LLM</a:t>
            </a:r>
            <a:r>
              <a:rPr lang="zh-CN" altLang="en-US" sz="2000" dirty="0">
                <a:latin typeface="黑体" panose="02010609060101010101" pitchFamily="49" charset="-122"/>
                <a:ea typeface="黑体" panose="02010609060101010101" pitchFamily="49" charset="-122"/>
              </a:rPr>
              <a:t>在处理通用问题以及特定下游任务具有一定的可行性，但是在准确捕获和返回基础知识方法仍然表现出语言模型的局限性，</a:t>
            </a:r>
            <a:r>
              <a:rPr lang="en-US" altLang="zh-CN" sz="2000" dirty="0">
                <a:latin typeface="黑体" panose="02010609060101010101" pitchFamily="49" charset="-122"/>
                <a:ea typeface="黑体" panose="02010609060101010101" pitchFamily="49" charset="-122"/>
              </a:rPr>
              <a:t>KGs</a:t>
            </a:r>
            <a:r>
              <a:rPr lang="zh-CN" altLang="en-US" sz="2000" dirty="0">
                <a:latin typeface="黑体" panose="02010609060101010101" pitchFamily="49" charset="-122"/>
                <a:ea typeface="黑体" panose="02010609060101010101" pitchFamily="49" charset="-122"/>
              </a:rPr>
              <a:t>存储了大量的事实知识，能够缓解</a:t>
            </a:r>
            <a:r>
              <a:rPr lang="en-US" altLang="zh-CN" sz="2000" dirty="0">
                <a:latin typeface="黑体" panose="02010609060101010101" pitchFamily="49" charset="-122"/>
                <a:ea typeface="黑体" panose="02010609060101010101" pitchFamily="49" charset="-122"/>
              </a:rPr>
              <a:t>LLM</a:t>
            </a:r>
            <a:r>
              <a:rPr lang="zh-CN" altLang="en-US" sz="2000" dirty="0">
                <a:latin typeface="黑体" panose="02010609060101010101" pitchFamily="49" charset="-122"/>
                <a:ea typeface="黑体" panose="02010609060101010101" pitchFamily="49" charset="-122"/>
              </a:rPr>
              <a:t>的幻觉问题，</a:t>
            </a:r>
            <a:r>
              <a:rPr lang="zh-CN" altLang="en-US" sz="2000" dirty="0">
                <a:solidFill>
                  <a:srgbClr val="FF0000"/>
                </a:solidFill>
                <a:latin typeface="黑体" panose="02010609060101010101" pitchFamily="49" charset="-122"/>
                <a:ea typeface="黑体" panose="02010609060101010101" pitchFamily="49" charset="-122"/>
              </a:rPr>
              <a:t>但直接引用</a:t>
            </a:r>
            <a:r>
              <a:rPr lang="en-US" altLang="zh-CN" sz="2000" dirty="0">
                <a:solidFill>
                  <a:srgbClr val="FF0000"/>
                </a:solidFill>
                <a:latin typeface="黑体" panose="02010609060101010101" pitchFamily="49" charset="-122"/>
                <a:ea typeface="黑体" panose="02010609060101010101" pitchFamily="49" charset="-122"/>
              </a:rPr>
              <a:t>KGs</a:t>
            </a:r>
            <a:r>
              <a:rPr lang="zh-CN" altLang="en-US" sz="2000" dirty="0">
                <a:solidFill>
                  <a:srgbClr val="FF0000"/>
                </a:solidFill>
                <a:latin typeface="黑体" panose="02010609060101010101" pitchFamily="49" charset="-122"/>
                <a:ea typeface="黑体" panose="02010609060101010101" pitchFamily="49" charset="-122"/>
              </a:rPr>
              <a:t>进行检索增强生成，</a:t>
            </a:r>
            <a:r>
              <a:rPr lang="en-US" altLang="zh-CN" sz="2000" dirty="0">
                <a:solidFill>
                  <a:srgbClr val="FF0000"/>
                </a:solidFill>
                <a:latin typeface="黑体" panose="02010609060101010101" pitchFamily="49" charset="-122"/>
                <a:ea typeface="黑体" panose="02010609060101010101" pitchFamily="49" charset="-122"/>
              </a:rPr>
              <a:t>KGs</a:t>
            </a:r>
            <a:r>
              <a:rPr lang="zh-CN" altLang="en-US" sz="2000" dirty="0">
                <a:solidFill>
                  <a:srgbClr val="FF0000"/>
                </a:solidFill>
                <a:latin typeface="黑体" panose="02010609060101010101" pitchFamily="49" charset="-122"/>
                <a:ea typeface="黑体" panose="02010609060101010101" pitchFamily="49" charset="-122"/>
              </a:rPr>
              <a:t>中会包含大量的无关上下文，会引入大量的噪声。</a:t>
            </a:r>
            <a:endParaRPr lang="en-US" altLang="zh-CN" sz="2000" dirty="0">
              <a:solidFill>
                <a:srgbClr val="FF000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3045373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9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90204" pitchFamily="34" charset="0"/>
                <a:ea typeface="微软雅黑" panose="020B0503020204020204" pitchFamily="34" charset="-122"/>
                <a:cs typeface="Arial" panose="020B0604020202090204" pitchFamily="34" charset="0"/>
              </a:rPr>
              <a:t>Central South University</a:t>
            </a:r>
            <a:endParaRPr lang="zh-CN" altLang="en-US" sz="1000" spc="300" dirty="0">
              <a:solidFill>
                <a:prstClr val="white"/>
              </a:solidFill>
              <a:latin typeface="Arial" panose="020B0604020202090204" pitchFamily="34" charset="0"/>
              <a:ea typeface="微软雅黑" panose="020B0503020204020204" pitchFamily="34" charset="-122"/>
              <a:cs typeface="Arial" panose="020B0604020202090204" pitchFamily="34" charset="0"/>
            </a:endParaRPr>
          </a:p>
        </p:txBody>
      </p:sp>
      <p:sp>
        <p:nvSpPr>
          <p:cNvPr id="57" name="标题占位符 1"/>
          <p:cNvSpPr txBox="1"/>
          <p:nvPr/>
        </p:nvSpPr>
        <p:spPr>
          <a:xfrm>
            <a:off x="965199" y="-100014"/>
            <a:ext cx="7221369"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600" b="1" dirty="0">
                <a:solidFill>
                  <a:sysClr val="windowText" lastClr="000000"/>
                </a:solidFill>
                <a:latin typeface="Arial" panose="020B0604020202090204"/>
                <a:ea typeface="微软雅黑" panose="020B0503020204020204" pitchFamily="34" charset="-122"/>
              </a:rPr>
              <a:t>Method &amp;&amp; Model</a:t>
            </a:r>
            <a:endParaRPr lang="zh-CN" altLang="en-US" sz="2600" b="1" dirty="0">
              <a:solidFill>
                <a:sysClr val="windowText" lastClr="000000"/>
              </a:solidFill>
              <a:latin typeface="Arial" panose="020B0604020202090204"/>
              <a:ea typeface="微软雅黑" panose="020B0503020204020204" pitchFamily="34" charset="-122"/>
            </a:endParaRP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2" name="图片 1">
            <a:extLst>
              <a:ext uri="{FF2B5EF4-FFF2-40B4-BE49-F238E27FC236}">
                <a16:creationId xmlns:a16="http://schemas.microsoft.com/office/drawing/2014/main" id="{40B86232-0EF1-4A37-8CEA-FC1165AE4D4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pic>
        <p:nvPicPr>
          <p:cNvPr id="3" name="图片 2">
            <a:extLst>
              <a:ext uri="{FF2B5EF4-FFF2-40B4-BE49-F238E27FC236}">
                <a16:creationId xmlns:a16="http://schemas.microsoft.com/office/drawing/2014/main" id="{F1919955-7050-E1D4-91E2-D08ED62C5AA5}"/>
              </a:ext>
            </a:extLst>
          </p:cNvPr>
          <p:cNvPicPr>
            <a:picLocks noChangeAspect="1"/>
          </p:cNvPicPr>
          <p:nvPr/>
        </p:nvPicPr>
        <p:blipFill>
          <a:blip r:embed="rId4"/>
          <a:stretch>
            <a:fillRect/>
          </a:stretch>
        </p:blipFill>
        <p:spPr>
          <a:xfrm>
            <a:off x="1732885" y="2192213"/>
            <a:ext cx="8696657" cy="3692578"/>
          </a:xfrm>
          <a:prstGeom prst="rect">
            <a:avLst/>
          </a:prstGeom>
        </p:spPr>
      </p:pic>
      <p:sp>
        <p:nvSpPr>
          <p:cNvPr id="4" name="文本框 3">
            <a:extLst>
              <a:ext uri="{FF2B5EF4-FFF2-40B4-BE49-F238E27FC236}">
                <a16:creationId xmlns:a16="http://schemas.microsoft.com/office/drawing/2014/main" id="{0713AE92-12C1-3C2F-B544-C13437E3F055}"/>
              </a:ext>
            </a:extLst>
          </p:cNvPr>
          <p:cNvSpPr txBox="1"/>
          <p:nvPr/>
        </p:nvSpPr>
        <p:spPr>
          <a:xfrm>
            <a:off x="1055426" y="860128"/>
            <a:ext cx="10051577" cy="1015663"/>
          </a:xfrm>
          <a:prstGeom prst="rect">
            <a:avLst/>
          </a:prstGeom>
          <a:noFill/>
        </p:spPr>
        <p:txBody>
          <a:bodyPr wrap="square" rtlCol="0">
            <a:spAutoFit/>
          </a:bodyPr>
          <a:lstStyle/>
          <a:p>
            <a:r>
              <a:rPr lang="zh-CN" altLang="en-US" sz="2000" b="0" i="0" dirty="0">
                <a:solidFill>
                  <a:srgbClr val="000000"/>
                </a:solidFill>
                <a:effectLst/>
                <a:latin typeface="黑体" panose="02010609060101010101" pitchFamily="49" charset="-122"/>
                <a:ea typeface="黑体" panose="02010609060101010101" pitchFamily="49" charset="-122"/>
              </a:rPr>
              <a:t>给定一个选择题，首先根据问题和选项中的实体从知识图中检索子图。然后，采用图形神经提示</a:t>
            </a:r>
            <a:r>
              <a:rPr lang="en-US" altLang="zh-CN" sz="2000" b="0" i="0" dirty="0">
                <a:solidFill>
                  <a:srgbClr val="000000"/>
                </a:solidFill>
                <a:effectLst/>
                <a:latin typeface="黑体" panose="02010609060101010101" pitchFamily="49" charset="-122"/>
                <a:ea typeface="黑体" panose="02010609060101010101" pitchFamily="49" charset="-122"/>
              </a:rPr>
              <a:t>(</a:t>
            </a:r>
            <a:r>
              <a:rPr lang="en-US" altLang="zh-CN" sz="2000" b="0" i="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GNP</a:t>
            </a:r>
            <a:r>
              <a:rPr lang="en-US" altLang="zh-CN" sz="2000" b="0" i="0" dirty="0">
                <a:solidFill>
                  <a:srgbClr val="000000"/>
                </a:solidFill>
                <a:effectLst/>
                <a:latin typeface="黑体" panose="02010609060101010101" pitchFamily="49" charset="-122"/>
                <a:ea typeface="黑体" panose="02010609060101010101" pitchFamily="49" charset="-122"/>
              </a:rPr>
              <a:t>)</a:t>
            </a:r>
            <a:r>
              <a:rPr lang="zh-CN" altLang="en-US" sz="2000" b="0" i="0" dirty="0">
                <a:solidFill>
                  <a:srgbClr val="000000"/>
                </a:solidFill>
                <a:effectLst/>
                <a:latin typeface="黑体" panose="02010609060101010101" pitchFamily="49" charset="-122"/>
                <a:ea typeface="黑体" panose="02010609060101010101" pitchFamily="49" charset="-122"/>
              </a:rPr>
              <a:t>来编码相关的事实知识和结构信息，以获得图形神经提示。然后将得到的</a:t>
            </a:r>
            <a:r>
              <a:rPr lang="en-US" altLang="zh-CN" sz="2000" b="0" i="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Graph Neural Prompt</a:t>
            </a:r>
            <a:r>
              <a:rPr lang="zh-CN" altLang="en-US" sz="2000" b="0" i="0" dirty="0">
                <a:solidFill>
                  <a:srgbClr val="000000"/>
                </a:solidFill>
                <a:effectLst/>
                <a:latin typeface="黑体" panose="02010609060101010101" pitchFamily="49" charset="-122"/>
                <a:ea typeface="黑体" panose="02010609060101010101" pitchFamily="49" charset="-122"/>
              </a:rPr>
              <a:t>与输入文本嵌入一起发送到</a:t>
            </a:r>
            <a:r>
              <a:rPr lang="en-US" altLang="zh-CN" sz="2000" b="0" i="0" dirty="0">
                <a:solidFill>
                  <a:srgbClr val="000000"/>
                </a:solidFill>
                <a:effectLst/>
                <a:latin typeface="黑体" panose="02010609060101010101" pitchFamily="49" charset="-122"/>
                <a:ea typeface="黑体" panose="02010609060101010101" pitchFamily="49" charset="-122"/>
              </a:rPr>
              <a:t>LLM</a:t>
            </a:r>
            <a:r>
              <a:rPr lang="zh-CN" altLang="en-US" sz="2000" b="0" i="0" dirty="0">
                <a:solidFill>
                  <a:srgbClr val="000000"/>
                </a:solidFill>
                <a:effectLst/>
                <a:latin typeface="黑体" panose="02010609060101010101" pitchFamily="49" charset="-122"/>
                <a:ea typeface="黑体" panose="02010609060101010101" pitchFamily="49" charset="-122"/>
              </a:rPr>
              <a:t>中进行推理。</a:t>
            </a:r>
            <a:endParaRPr lang="zh-CN" altLang="en-US" sz="2000" dirty="0">
              <a:latin typeface="黑体" panose="02010609060101010101" pitchFamily="49" charset="-122"/>
              <a:ea typeface="黑体" panose="02010609060101010101" pitchFamily="49" charset="-122"/>
            </a:endParaRPr>
          </a:p>
        </p:txBody>
      </p:sp>
      <p:sp>
        <p:nvSpPr>
          <p:cNvPr id="6" name="文本框 5">
            <a:extLst>
              <a:ext uri="{FF2B5EF4-FFF2-40B4-BE49-F238E27FC236}">
                <a16:creationId xmlns:a16="http://schemas.microsoft.com/office/drawing/2014/main" id="{92A6282C-4096-4B5C-0BCA-0BD1167EFD95}"/>
              </a:ext>
            </a:extLst>
          </p:cNvPr>
          <p:cNvSpPr txBox="1"/>
          <p:nvPr/>
        </p:nvSpPr>
        <p:spPr>
          <a:xfrm>
            <a:off x="5268034" y="5884791"/>
            <a:ext cx="1828800" cy="369332"/>
          </a:xfrm>
          <a:prstGeom prst="rect">
            <a:avLst/>
          </a:prstGeom>
          <a:noFill/>
        </p:spPr>
        <p:txBody>
          <a:bodyPr wrap="square" rtlCol="0">
            <a:spAutoFit/>
          </a:bodyPr>
          <a:lstStyle/>
          <a:p>
            <a:r>
              <a:rPr lang="en-US" altLang="zh-CN" dirty="0"/>
              <a:t>GNP</a:t>
            </a:r>
            <a:r>
              <a:rPr lang="zh-CN" altLang="en-US" dirty="0"/>
              <a:t>总体框架图</a:t>
            </a:r>
          </a:p>
        </p:txBody>
      </p:sp>
    </p:spTree>
    <p:extLst>
      <p:ext uri="{BB962C8B-B14F-4D97-AF65-F5344CB8AC3E}">
        <p14:creationId xmlns:p14="http://schemas.microsoft.com/office/powerpoint/2010/main" val="18552099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9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90204" pitchFamily="34" charset="0"/>
                <a:ea typeface="微软雅黑" panose="020B0503020204020204" pitchFamily="34" charset="-122"/>
                <a:cs typeface="Arial" panose="020B0604020202090204" pitchFamily="34" charset="0"/>
              </a:rPr>
              <a:t>Central South University</a:t>
            </a:r>
            <a:endParaRPr lang="zh-CN" altLang="en-US" sz="1000" spc="300" dirty="0">
              <a:solidFill>
                <a:prstClr val="white"/>
              </a:solidFill>
              <a:latin typeface="Arial" panose="020B0604020202090204" pitchFamily="34" charset="0"/>
              <a:ea typeface="微软雅黑" panose="020B0503020204020204" pitchFamily="34" charset="-122"/>
              <a:cs typeface="Arial" panose="020B0604020202090204" pitchFamily="34" charset="0"/>
            </a:endParaRPr>
          </a:p>
        </p:txBody>
      </p:sp>
      <p:sp>
        <p:nvSpPr>
          <p:cNvPr id="57" name="标题占位符 1"/>
          <p:cNvSpPr txBox="1"/>
          <p:nvPr/>
        </p:nvSpPr>
        <p:spPr>
          <a:xfrm>
            <a:off x="965199" y="-100014"/>
            <a:ext cx="7221369"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600" b="1" dirty="0">
                <a:solidFill>
                  <a:sysClr val="windowText" lastClr="000000"/>
                </a:solidFill>
                <a:latin typeface="Arial" panose="020B0604020202090204"/>
                <a:ea typeface="微软雅黑" panose="020B0503020204020204" pitchFamily="34" charset="-122"/>
              </a:rPr>
              <a:t>Method &amp;&amp; Model</a:t>
            </a:r>
            <a:endParaRPr lang="zh-CN" altLang="en-US" sz="2600" b="1" dirty="0">
              <a:solidFill>
                <a:sysClr val="windowText" lastClr="000000"/>
              </a:solidFill>
              <a:latin typeface="Arial" panose="020B0604020202090204"/>
              <a:ea typeface="微软雅黑" panose="020B0503020204020204" pitchFamily="34" charset="-122"/>
            </a:endParaRP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2" name="图片 1">
            <a:extLst>
              <a:ext uri="{FF2B5EF4-FFF2-40B4-BE49-F238E27FC236}">
                <a16:creationId xmlns:a16="http://schemas.microsoft.com/office/drawing/2014/main" id="{40B86232-0EF1-4A37-8CEA-FC1165AE4D4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 name="文本框 5">
            <a:extLst>
              <a:ext uri="{FF2B5EF4-FFF2-40B4-BE49-F238E27FC236}">
                <a16:creationId xmlns:a16="http://schemas.microsoft.com/office/drawing/2014/main" id="{7F24D0BF-8C27-4AD5-F24F-F3FCD1BBF271}"/>
              </a:ext>
            </a:extLst>
          </p:cNvPr>
          <p:cNvSpPr txBox="1"/>
          <p:nvPr/>
        </p:nvSpPr>
        <p:spPr>
          <a:xfrm>
            <a:off x="660400" y="1110661"/>
            <a:ext cx="6627504" cy="2246769"/>
          </a:xfrm>
          <a:prstGeom prst="rect">
            <a:avLst/>
          </a:prstGeom>
          <a:noFill/>
        </p:spPr>
        <p:txBody>
          <a:bodyPr wrap="square" rtlCol="0">
            <a:spAutoFit/>
          </a:bodyPr>
          <a:lstStyle/>
          <a:p>
            <a:r>
              <a:rPr lang="en-US" altLang="zh-CN" sz="2000" b="0" i="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Prompting LLMs for Question Answering</a:t>
            </a:r>
          </a:p>
          <a:p>
            <a:r>
              <a:rPr lang="zh-CN" altLang="en-US" sz="2000" dirty="0">
                <a:latin typeface="黑体" panose="02010609060101010101" pitchFamily="49" charset="-122"/>
                <a:ea typeface="黑体" panose="02010609060101010101" pitchFamily="49" charset="-122"/>
              </a:rPr>
              <a:t>提示</a:t>
            </a:r>
            <a:r>
              <a:rPr lang="en-US" altLang="zh-CN" sz="2000" dirty="0">
                <a:latin typeface="黑体" panose="02010609060101010101" pitchFamily="49" charset="-122"/>
                <a:ea typeface="黑体" panose="02010609060101010101" pitchFamily="49" charset="-122"/>
              </a:rPr>
              <a:t>LLMs</a:t>
            </a:r>
            <a:r>
              <a:rPr lang="zh-CN" altLang="en-US" sz="2000" dirty="0">
                <a:latin typeface="黑体" panose="02010609060101010101" pitchFamily="49" charset="-122"/>
                <a:ea typeface="黑体" panose="02010609060101010101" pitchFamily="49" charset="-122"/>
              </a:rPr>
              <a:t>进行多项选择题回答</a:t>
            </a:r>
            <a:endParaRPr lang="en-US" altLang="zh-CN" sz="2000" dirty="0">
              <a:latin typeface="黑体" panose="02010609060101010101" pitchFamily="49" charset="-122"/>
              <a:ea typeface="黑体" panose="02010609060101010101" pitchFamily="49" charset="-122"/>
            </a:endParaRPr>
          </a:p>
          <a:p>
            <a:r>
              <a:rPr lang="zh-CN" altLang="en-US" sz="2000" dirty="0">
                <a:latin typeface="黑体" panose="02010609060101010101" pitchFamily="49" charset="-122"/>
                <a:ea typeface="黑体" panose="02010609060101010101" pitchFamily="49" charset="-122"/>
              </a:rPr>
              <a:t>步骤：</a:t>
            </a:r>
            <a:endParaRPr lang="en-US" altLang="zh-CN" sz="2000" dirty="0">
              <a:latin typeface="黑体" panose="02010609060101010101" pitchFamily="49" charset="-122"/>
              <a:ea typeface="黑体" panose="02010609060101010101" pitchFamily="49" charset="-122"/>
            </a:endParaRPr>
          </a:p>
          <a:p>
            <a:pPr marL="914400" lvl="1" indent="-457200">
              <a:buFont typeface="+mj-lt"/>
              <a:buAutoNum type="arabicPeriod"/>
            </a:pPr>
            <a:r>
              <a:rPr lang="zh-CN" altLang="en-US" sz="2000" dirty="0">
                <a:latin typeface="黑体" panose="02010609060101010101" pitchFamily="49" charset="-122"/>
                <a:ea typeface="黑体" panose="02010609060101010101" pitchFamily="49" charset="-122"/>
              </a:rPr>
              <a:t>给定一个问题</a:t>
            </a:r>
            <a:r>
              <a:rPr lang="en-US" altLang="zh-CN" sz="2000" b="1" dirty="0">
                <a:latin typeface="黑体" panose="02010609060101010101" pitchFamily="49" charset="-122"/>
                <a:ea typeface="黑体" panose="02010609060101010101" pitchFamily="49" charset="-122"/>
              </a:rPr>
              <a:t>Q</a:t>
            </a:r>
            <a:r>
              <a:rPr lang="zh-CN" altLang="en-US" sz="2000" dirty="0">
                <a:latin typeface="黑体" panose="02010609060101010101" pitchFamily="49" charset="-122"/>
                <a:ea typeface="黑体" panose="02010609060101010101" pitchFamily="49" charset="-122"/>
              </a:rPr>
              <a:t>、可选上下文</a:t>
            </a:r>
            <a:r>
              <a:rPr lang="en-US" altLang="zh-CN" sz="2000" b="1" dirty="0">
                <a:latin typeface="黑体" panose="02010609060101010101" pitchFamily="49" charset="-122"/>
                <a:ea typeface="黑体" panose="02010609060101010101" pitchFamily="49" charset="-122"/>
              </a:rPr>
              <a:t>C</a:t>
            </a:r>
            <a:r>
              <a:rPr lang="zh-CN" altLang="en-US" sz="2000" dirty="0">
                <a:latin typeface="黑体" panose="02010609060101010101" pitchFamily="49" charset="-122"/>
                <a:ea typeface="黑体" panose="02010609060101010101" pitchFamily="49" charset="-122"/>
              </a:rPr>
              <a:t>和答案选项</a:t>
            </a:r>
            <a:r>
              <a:rPr lang="en-US" altLang="zh-CN" sz="2000" b="1" dirty="0">
                <a:latin typeface="黑体" panose="02010609060101010101" pitchFamily="49" charset="-122"/>
                <a:ea typeface="黑体" panose="02010609060101010101" pitchFamily="49" charset="-122"/>
              </a:rPr>
              <a:t>A</a:t>
            </a:r>
            <a:r>
              <a:rPr lang="zh-CN" altLang="en-US" sz="2000" dirty="0">
                <a:latin typeface="黑体" panose="02010609060101010101" pitchFamily="49" charset="-122"/>
                <a:ea typeface="黑体" panose="02010609060101010101" pitchFamily="49" charset="-122"/>
              </a:rPr>
              <a:t>，将其连接得到输入文本</a:t>
            </a:r>
            <a:r>
              <a:rPr lang="en-US" altLang="zh-CN" sz="2000" dirty="0">
                <a:latin typeface="黑体" panose="02010609060101010101" pitchFamily="49" charset="-122"/>
                <a:ea typeface="黑体" panose="02010609060101010101" pitchFamily="49" charset="-122"/>
              </a:rPr>
              <a:t>token </a:t>
            </a:r>
            <a:r>
              <a:rPr lang="en-US" altLang="zh-CN" sz="2000" b="1" i="1" dirty="0">
                <a:latin typeface="黑体" panose="02010609060101010101" pitchFamily="49" charset="-122"/>
                <a:ea typeface="黑体" panose="02010609060101010101" pitchFamily="49" charset="-122"/>
              </a:rPr>
              <a:t>X</a:t>
            </a:r>
          </a:p>
          <a:p>
            <a:pPr marL="914400" lvl="1" indent="-457200">
              <a:buFont typeface="+mj-lt"/>
              <a:buAutoNum type="arabicPeriod"/>
            </a:pPr>
            <a:r>
              <a:rPr lang="zh-CN" altLang="en-US" sz="2000" dirty="0">
                <a:latin typeface="黑体" panose="02010609060101010101" pitchFamily="49" charset="-122"/>
                <a:ea typeface="黑体" panose="02010609060101010101" pitchFamily="49" charset="-122"/>
              </a:rPr>
              <a:t>设计提示</a:t>
            </a:r>
            <a:r>
              <a:rPr lang="en-US" altLang="zh-CN" sz="2000" dirty="0">
                <a:latin typeface="黑体" panose="02010609060101010101" pitchFamily="49" charset="-122"/>
                <a:ea typeface="黑体" panose="02010609060101010101" pitchFamily="49" charset="-122"/>
              </a:rPr>
              <a:t>P</a:t>
            </a:r>
            <a:r>
              <a:rPr lang="zh-CN" altLang="en-US" sz="2000" dirty="0">
                <a:latin typeface="黑体" panose="02010609060101010101" pitchFamily="49" charset="-122"/>
                <a:ea typeface="黑体" panose="02010609060101010101" pitchFamily="49" charset="-122"/>
              </a:rPr>
              <a:t>（文中使用软提示），并将其添加到输入 </a:t>
            </a:r>
            <a:r>
              <a:rPr lang="en-US" altLang="zh-CN" sz="2000" b="1" i="1" dirty="0">
                <a:latin typeface="黑体" panose="02010609060101010101" pitchFamily="49" charset="-122"/>
                <a:ea typeface="黑体" panose="02010609060101010101" pitchFamily="49" charset="-122"/>
              </a:rPr>
              <a:t>X</a:t>
            </a:r>
            <a:r>
              <a:rPr lang="en-US" altLang="zh-CN" sz="2000" dirty="0">
                <a:latin typeface="黑体" panose="02010609060101010101" pitchFamily="49" charset="-122"/>
                <a:ea typeface="黑体" panose="02010609060101010101" pitchFamily="49" charset="-122"/>
              </a:rPr>
              <a:t> </a:t>
            </a:r>
            <a:r>
              <a:rPr lang="zh-CN" altLang="en-US" sz="2000" dirty="0">
                <a:latin typeface="黑体" panose="02010609060101010101" pitchFamily="49" charset="-122"/>
                <a:ea typeface="黑体" panose="02010609060101010101" pitchFamily="49" charset="-122"/>
              </a:rPr>
              <a:t>之前作为</a:t>
            </a:r>
            <a:r>
              <a:rPr lang="en-US" altLang="zh-CN" sz="2000" dirty="0">
                <a:latin typeface="黑体" panose="02010609060101010101" pitchFamily="49" charset="-122"/>
                <a:ea typeface="黑体" panose="02010609060101010101" pitchFamily="49" charset="-122"/>
              </a:rPr>
              <a:t>LLM</a:t>
            </a:r>
            <a:r>
              <a:rPr lang="zh-CN" altLang="en-US" sz="2000" dirty="0">
                <a:latin typeface="黑体" panose="02010609060101010101" pitchFamily="49" charset="-122"/>
                <a:ea typeface="黑体" panose="02010609060101010101" pitchFamily="49" charset="-122"/>
              </a:rPr>
              <a:t>模型的输入</a:t>
            </a:r>
          </a:p>
        </p:txBody>
      </p:sp>
      <p:sp>
        <p:nvSpPr>
          <p:cNvPr id="7" name="文本框 6">
            <a:extLst>
              <a:ext uri="{FF2B5EF4-FFF2-40B4-BE49-F238E27FC236}">
                <a16:creationId xmlns:a16="http://schemas.microsoft.com/office/drawing/2014/main" id="{9B6D5A37-F97F-F706-92AD-0536FF340813}"/>
              </a:ext>
            </a:extLst>
          </p:cNvPr>
          <p:cNvSpPr txBox="1"/>
          <p:nvPr/>
        </p:nvSpPr>
        <p:spPr>
          <a:xfrm>
            <a:off x="756692" y="3690477"/>
            <a:ext cx="8843465" cy="400110"/>
          </a:xfrm>
          <a:prstGeom prst="rect">
            <a:avLst/>
          </a:prstGeom>
          <a:noFill/>
        </p:spPr>
        <p:txBody>
          <a:bodyPr wrap="square" rtlCol="0">
            <a:spAutoFit/>
          </a:bodyPr>
          <a:lstStyle/>
          <a:p>
            <a:r>
              <a:rPr lang="en-US" altLang="zh-CN" sz="2000" b="0" i="0" dirty="0">
                <a:effectLst/>
                <a:latin typeface="黑体" panose="02010609060101010101" pitchFamily="49" charset="-122"/>
                <a:ea typeface="黑体" panose="02010609060101010101" pitchFamily="49" charset="-122"/>
              </a:rPr>
              <a:t>LLM</a:t>
            </a:r>
            <a:r>
              <a:rPr lang="zh-CN" altLang="en-US" sz="2000" b="0" i="0" dirty="0">
                <a:effectLst/>
                <a:latin typeface="黑体" panose="02010609060101010101" pitchFamily="49" charset="-122"/>
                <a:ea typeface="黑体" panose="02010609060101010101" pitchFamily="49" charset="-122"/>
              </a:rPr>
              <a:t>模型可以使用</a:t>
            </a:r>
            <a:r>
              <a:rPr lang="en-US" altLang="zh-CN" sz="2000" b="0" i="0" dirty="0">
                <a:effectLst/>
                <a:latin typeface="黑体" panose="02010609060101010101" pitchFamily="49" charset="-122"/>
                <a:ea typeface="黑体" panose="02010609060101010101" pitchFamily="49" charset="-122"/>
              </a:rPr>
              <a:t>teacher forcing</a:t>
            </a:r>
            <a:r>
              <a:rPr lang="zh-CN" altLang="en-US" sz="2000" b="0" i="0" dirty="0">
                <a:effectLst/>
                <a:latin typeface="黑体" panose="02010609060101010101" pitchFamily="49" charset="-122"/>
                <a:ea typeface="黑体" panose="02010609060101010101" pitchFamily="49" charset="-122"/>
              </a:rPr>
              <a:t>和交叉熵损失来训练以适应下游任务</a:t>
            </a:r>
            <a:endParaRPr lang="zh-CN" altLang="en-US" sz="2000" dirty="0">
              <a:latin typeface="黑体" panose="02010609060101010101" pitchFamily="49" charset="-122"/>
              <a:ea typeface="黑体" panose="02010609060101010101" pitchFamily="49" charset="-122"/>
            </a:endParaRPr>
          </a:p>
        </p:txBody>
      </p:sp>
      <p:pic>
        <p:nvPicPr>
          <p:cNvPr id="8" name="图片 7">
            <a:extLst>
              <a:ext uri="{FF2B5EF4-FFF2-40B4-BE49-F238E27FC236}">
                <a16:creationId xmlns:a16="http://schemas.microsoft.com/office/drawing/2014/main" id="{66E55269-D14C-D854-1C75-0F63185F7E82}"/>
              </a:ext>
            </a:extLst>
          </p:cNvPr>
          <p:cNvPicPr>
            <a:picLocks noChangeAspect="1"/>
          </p:cNvPicPr>
          <p:nvPr/>
        </p:nvPicPr>
        <p:blipFill>
          <a:blip r:embed="rId4"/>
          <a:stretch>
            <a:fillRect/>
          </a:stretch>
        </p:blipFill>
        <p:spPr>
          <a:xfrm>
            <a:off x="2301875" y="4081039"/>
            <a:ext cx="2876550" cy="619125"/>
          </a:xfrm>
          <a:prstGeom prst="rect">
            <a:avLst/>
          </a:prstGeom>
        </p:spPr>
      </p:pic>
    </p:spTree>
    <p:extLst>
      <p:ext uri="{BB962C8B-B14F-4D97-AF65-F5344CB8AC3E}">
        <p14:creationId xmlns:p14="http://schemas.microsoft.com/office/powerpoint/2010/main" val="24821659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9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90204" pitchFamily="34" charset="0"/>
                <a:ea typeface="微软雅黑" panose="020B0503020204020204" pitchFamily="34" charset="-122"/>
                <a:cs typeface="Arial" panose="020B0604020202090204" pitchFamily="34" charset="0"/>
              </a:rPr>
              <a:t>Central South University</a:t>
            </a:r>
            <a:endParaRPr lang="zh-CN" altLang="en-US" sz="1000" spc="300" dirty="0">
              <a:solidFill>
                <a:prstClr val="white"/>
              </a:solidFill>
              <a:latin typeface="Arial" panose="020B0604020202090204" pitchFamily="34" charset="0"/>
              <a:ea typeface="微软雅黑" panose="020B0503020204020204" pitchFamily="34" charset="-122"/>
              <a:cs typeface="Arial" panose="020B0604020202090204" pitchFamily="34" charset="0"/>
            </a:endParaRPr>
          </a:p>
        </p:txBody>
      </p:sp>
      <p:sp>
        <p:nvSpPr>
          <p:cNvPr id="57" name="标题占位符 1"/>
          <p:cNvSpPr txBox="1"/>
          <p:nvPr/>
        </p:nvSpPr>
        <p:spPr>
          <a:xfrm>
            <a:off x="965199" y="-100014"/>
            <a:ext cx="7221369"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600" b="1" dirty="0">
                <a:solidFill>
                  <a:sysClr val="windowText" lastClr="000000"/>
                </a:solidFill>
                <a:latin typeface="Arial" panose="020B0604020202090204"/>
                <a:ea typeface="微软雅黑" panose="020B0503020204020204" pitchFamily="34" charset="-122"/>
              </a:rPr>
              <a:t>Method &amp;&amp; Model</a:t>
            </a:r>
            <a:endParaRPr lang="zh-CN" altLang="en-US" sz="2600" b="1" dirty="0">
              <a:solidFill>
                <a:sysClr val="windowText" lastClr="000000"/>
              </a:solidFill>
              <a:latin typeface="Arial" panose="020B0604020202090204"/>
              <a:ea typeface="微软雅黑" panose="020B0503020204020204" pitchFamily="34" charset="-122"/>
            </a:endParaRP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2" name="图片 1">
            <a:extLst>
              <a:ext uri="{FF2B5EF4-FFF2-40B4-BE49-F238E27FC236}">
                <a16:creationId xmlns:a16="http://schemas.microsoft.com/office/drawing/2014/main" id="{40B86232-0EF1-4A37-8CEA-FC1165AE4D4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 name="文本框 5">
            <a:extLst>
              <a:ext uri="{FF2B5EF4-FFF2-40B4-BE49-F238E27FC236}">
                <a16:creationId xmlns:a16="http://schemas.microsoft.com/office/drawing/2014/main" id="{7F24D0BF-8C27-4AD5-F24F-F3FCD1BBF271}"/>
              </a:ext>
            </a:extLst>
          </p:cNvPr>
          <p:cNvSpPr txBox="1"/>
          <p:nvPr/>
        </p:nvSpPr>
        <p:spPr>
          <a:xfrm>
            <a:off x="660400" y="1110661"/>
            <a:ext cx="6627504" cy="2554545"/>
          </a:xfrm>
          <a:prstGeom prst="rect">
            <a:avLst/>
          </a:prstGeom>
          <a:noFill/>
        </p:spPr>
        <p:txBody>
          <a:bodyPr wrap="square" rtlCol="0">
            <a:spAutoFit/>
          </a:bodyPr>
          <a:lstStyle/>
          <a:p>
            <a:r>
              <a:rPr lang="en-US" altLang="zh-CN" sz="2000" b="0" i="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Subgraph Retrieval</a:t>
            </a:r>
          </a:p>
          <a:p>
            <a:r>
              <a:rPr lang="zh-CN" altLang="en-US" sz="2000" dirty="0">
                <a:latin typeface="黑体" panose="02010609060101010101" pitchFamily="49" charset="-122"/>
                <a:ea typeface="黑体" panose="02010609060101010101" pitchFamily="49" charset="-122"/>
              </a:rPr>
              <a:t>作用：在语义上将输入的文本</a:t>
            </a:r>
            <a:r>
              <a:rPr lang="en-US" altLang="zh-CN" sz="2000" dirty="0">
                <a:latin typeface="黑体" panose="02010609060101010101" pitchFamily="49" charset="-122"/>
                <a:ea typeface="黑体" panose="02010609060101010101" pitchFamily="49" charset="-122"/>
              </a:rPr>
              <a:t>token</a:t>
            </a:r>
            <a:r>
              <a:rPr lang="zh-CN" altLang="en-US" sz="2000" dirty="0">
                <a:latin typeface="黑体" panose="02010609060101010101" pitchFamily="49" charset="-122"/>
                <a:ea typeface="黑体" panose="02010609060101010101" pitchFamily="49" charset="-122"/>
              </a:rPr>
              <a:t>与数百万个节点的</a:t>
            </a:r>
            <a:r>
              <a:rPr lang="en-US" altLang="zh-CN" sz="2000" dirty="0">
                <a:latin typeface="黑体" panose="02010609060101010101" pitchFamily="49" charset="-122"/>
                <a:ea typeface="黑体" panose="02010609060101010101" pitchFamily="49" charset="-122"/>
              </a:rPr>
              <a:t>KG</a:t>
            </a:r>
            <a:r>
              <a:rPr lang="zh-CN" altLang="en-US" sz="2000" dirty="0">
                <a:latin typeface="黑体" panose="02010609060101010101" pitchFamily="49" charset="-122"/>
                <a:ea typeface="黑体" panose="02010609060101010101" pitchFamily="49" charset="-122"/>
              </a:rPr>
              <a:t>对齐，获得子图</a:t>
            </a:r>
            <a:endParaRPr lang="en-US" altLang="zh-CN" sz="2000" dirty="0">
              <a:latin typeface="黑体" panose="02010609060101010101" pitchFamily="49" charset="-122"/>
              <a:ea typeface="黑体" panose="02010609060101010101" pitchFamily="49" charset="-122"/>
            </a:endParaRPr>
          </a:p>
          <a:p>
            <a:r>
              <a:rPr lang="zh-CN" altLang="en-US" sz="2000" dirty="0">
                <a:latin typeface="黑体" panose="02010609060101010101" pitchFamily="49" charset="-122"/>
                <a:ea typeface="黑体" panose="02010609060101010101" pitchFamily="49" charset="-122"/>
              </a:rPr>
              <a:t>步骤：</a:t>
            </a:r>
            <a:endParaRPr lang="en-US" altLang="zh-CN" sz="2000" dirty="0">
              <a:latin typeface="黑体" panose="02010609060101010101" pitchFamily="49" charset="-122"/>
              <a:ea typeface="黑体" panose="02010609060101010101" pitchFamily="49" charset="-122"/>
            </a:endParaRPr>
          </a:p>
          <a:p>
            <a:pPr marL="914400" lvl="1" indent="-457200">
              <a:buFont typeface="+mj-lt"/>
              <a:buAutoNum type="arabicPeriod"/>
            </a:pPr>
            <a:r>
              <a:rPr lang="zh-CN" altLang="en-US" sz="2000" dirty="0">
                <a:latin typeface="黑体" panose="02010609060101010101" pitchFamily="49" charset="-122"/>
                <a:ea typeface="黑体" panose="02010609060101010101" pitchFamily="49" charset="-122"/>
              </a:rPr>
              <a:t>对于每个答案选项及其上下文和问题，通过实体链接获得一组匹配的实体</a:t>
            </a:r>
            <a:endParaRPr lang="en-US" altLang="zh-CN" sz="2000" dirty="0">
              <a:latin typeface="黑体" panose="02010609060101010101" pitchFamily="49" charset="-122"/>
              <a:ea typeface="黑体" panose="02010609060101010101" pitchFamily="49" charset="-122"/>
            </a:endParaRPr>
          </a:p>
          <a:p>
            <a:pPr marL="914400" lvl="1" indent="-457200">
              <a:buFont typeface="+mj-lt"/>
              <a:buAutoNum type="arabicPeriod"/>
            </a:pPr>
            <a:r>
              <a:rPr lang="zh-CN" altLang="en-US" sz="2000" dirty="0">
                <a:latin typeface="黑体" panose="02010609060101010101" pitchFamily="49" charset="-122"/>
                <a:ea typeface="黑体" panose="02010609060101010101" pitchFamily="49" charset="-122"/>
              </a:rPr>
              <a:t>在根据匹配的实体检索子图，其中包括了两跳邻居以及连接它们的关系</a:t>
            </a:r>
          </a:p>
        </p:txBody>
      </p:sp>
      <p:pic>
        <p:nvPicPr>
          <p:cNvPr id="5" name="图片 4">
            <a:extLst>
              <a:ext uri="{FF2B5EF4-FFF2-40B4-BE49-F238E27FC236}">
                <a16:creationId xmlns:a16="http://schemas.microsoft.com/office/drawing/2014/main" id="{8AA358E4-313F-FD23-FDD9-CEF95C42FB1D}"/>
              </a:ext>
            </a:extLst>
          </p:cNvPr>
          <p:cNvPicPr>
            <a:picLocks noChangeAspect="1"/>
          </p:cNvPicPr>
          <p:nvPr/>
        </p:nvPicPr>
        <p:blipFill>
          <a:blip r:embed="rId4"/>
          <a:stretch>
            <a:fillRect/>
          </a:stretch>
        </p:blipFill>
        <p:spPr>
          <a:xfrm>
            <a:off x="7035421" y="3302001"/>
            <a:ext cx="4414293" cy="3081265"/>
          </a:xfrm>
          <a:prstGeom prst="rect">
            <a:avLst/>
          </a:prstGeom>
        </p:spPr>
      </p:pic>
    </p:spTree>
    <p:extLst>
      <p:ext uri="{BB962C8B-B14F-4D97-AF65-F5344CB8AC3E}">
        <p14:creationId xmlns:p14="http://schemas.microsoft.com/office/powerpoint/2010/main" val="20653142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9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90204" pitchFamily="34" charset="0"/>
                <a:ea typeface="微软雅黑" panose="020B0503020204020204" pitchFamily="34" charset="-122"/>
                <a:cs typeface="Arial" panose="020B0604020202090204" pitchFamily="34" charset="0"/>
              </a:rPr>
              <a:t>Central South University</a:t>
            </a:r>
            <a:endParaRPr lang="zh-CN" altLang="en-US" sz="1000" spc="300" dirty="0">
              <a:solidFill>
                <a:prstClr val="white"/>
              </a:solidFill>
              <a:latin typeface="Arial" panose="020B0604020202090204" pitchFamily="34" charset="0"/>
              <a:ea typeface="微软雅黑" panose="020B0503020204020204" pitchFamily="34" charset="-122"/>
              <a:cs typeface="Arial" panose="020B0604020202090204" pitchFamily="34" charset="0"/>
            </a:endParaRPr>
          </a:p>
        </p:txBody>
      </p:sp>
      <p:sp>
        <p:nvSpPr>
          <p:cNvPr id="57" name="标题占位符 1"/>
          <p:cNvSpPr txBox="1"/>
          <p:nvPr/>
        </p:nvSpPr>
        <p:spPr>
          <a:xfrm>
            <a:off x="965199" y="-100014"/>
            <a:ext cx="7221369"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600" b="1" dirty="0">
                <a:solidFill>
                  <a:sysClr val="windowText" lastClr="000000"/>
                </a:solidFill>
                <a:latin typeface="Arial" panose="020B0604020202090204"/>
                <a:ea typeface="微软雅黑" panose="020B0503020204020204" pitchFamily="34" charset="-122"/>
              </a:rPr>
              <a:t>Method &amp;&amp; Model</a:t>
            </a:r>
            <a:endParaRPr lang="zh-CN" altLang="en-US" sz="2600" b="1" dirty="0">
              <a:solidFill>
                <a:sysClr val="windowText" lastClr="000000"/>
              </a:solidFill>
              <a:latin typeface="Arial" panose="020B0604020202090204"/>
              <a:ea typeface="微软雅黑" panose="020B0503020204020204" pitchFamily="34" charset="-122"/>
            </a:endParaRP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2" name="图片 1">
            <a:extLst>
              <a:ext uri="{FF2B5EF4-FFF2-40B4-BE49-F238E27FC236}">
                <a16:creationId xmlns:a16="http://schemas.microsoft.com/office/drawing/2014/main" id="{40B86232-0EF1-4A37-8CEA-FC1165AE4D4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pic>
        <p:nvPicPr>
          <p:cNvPr id="3" name="图片 2">
            <a:extLst>
              <a:ext uri="{FF2B5EF4-FFF2-40B4-BE49-F238E27FC236}">
                <a16:creationId xmlns:a16="http://schemas.microsoft.com/office/drawing/2014/main" id="{9835AF3C-A8B6-73F2-0BB7-77F537E167D2}"/>
              </a:ext>
            </a:extLst>
          </p:cNvPr>
          <p:cNvPicPr>
            <a:picLocks noChangeAspect="1"/>
          </p:cNvPicPr>
          <p:nvPr/>
        </p:nvPicPr>
        <p:blipFill>
          <a:blip r:embed="rId4"/>
          <a:stretch>
            <a:fillRect/>
          </a:stretch>
        </p:blipFill>
        <p:spPr>
          <a:xfrm>
            <a:off x="5772208" y="1255594"/>
            <a:ext cx="5807697" cy="3361425"/>
          </a:xfrm>
          <a:prstGeom prst="rect">
            <a:avLst/>
          </a:prstGeom>
        </p:spPr>
      </p:pic>
      <p:sp>
        <p:nvSpPr>
          <p:cNvPr id="6" name="文本框 5">
            <a:extLst>
              <a:ext uri="{FF2B5EF4-FFF2-40B4-BE49-F238E27FC236}">
                <a16:creationId xmlns:a16="http://schemas.microsoft.com/office/drawing/2014/main" id="{7F24D0BF-8C27-4AD5-F24F-F3FCD1BBF271}"/>
              </a:ext>
            </a:extLst>
          </p:cNvPr>
          <p:cNvSpPr txBox="1"/>
          <p:nvPr/>
        </p:nvSpPr>
        <p:spPr>
          <a:xfrm>
            <a:off x="660400" y="1437344"/>
            <a:ext cx="4887415" cy="1631216"/>
          </a:xfrm>
          <a:prstGeom prst="rect">
            <a:avLst/>
          </a:prstGeom>
          <a:noFill/>
        </p:spPr>
        <p:txBody>
          <a:bodyPr wrap="square" rtlCol="0">
            <a:spAutoFit/>
          </a:bodyPr>
          <a:lstStyle/>
          <a:p>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GNP</a:t>
            </a:r>
            <a:r>
              <a:rPr lang="zh-CN" altLang="en-US" sz="2000" dirty="0">
                <a:latin typeface="黑体" panose="02010609060101010101" pitchFamily="49" charset="-122"/>
                <a:ea typeface="黑体" panose="02010609060101010101" pitchFamily="49" charset="-122"/>
              </a:rPr>
              <a:t>的四个核心模块：</a:t>
            </a:r>
            <a:endParaRPr lang="en-US" altLang="zh-CN" sz="2000" dirty="0">
              <a:latin typeface="黑体" panose="02010609060101010101" pitchFamily="49" charset="-122"/>
              <a:ea typeface="黑体" panose="02010609060101010101" pitchFamily="49" charset="-122"/>
            </a:endParaRPr>
          </a:p>
          <a:p>
            <a:pPr marL="342900" indent="-342900">
              <a:buFont typeface="Wingdings" panose="05000000000000000000" pitchFamily="2" charset="2"/>
              <a:buChar char="Ø"/>
            </a:pPr>
            <a:r>
              <a:rPr lang="en-US" altLang="zh-CN" sz="2000" dirty="0">
                <a:latin typeface="Times New Roman" panose="02020603050405020304" pitchFamily="18" charset="0"/>
                <a:cs typeface="Times New Roman" panose="02020603050405020304" pitchFamily="18" charset="0"/>
              </a:rPr>
              <a:t>GNN Encoder</a:t>
            </a:r>
          </a:p>
          <a:p>
            <a:pPr marL="342900" indent="-342900">
              <a:buFont typeface="Wingdings" panose="05000000000000000000" pitchFamily="2" charset="2"/>
              <a:buChar char="Ø"/>
            </a:pPr>
            <a:r>
              <a:rPr lang="en-US" altLang="zh-CN" sz="2000" dirty="0">
                <a:latin typeface="Times New Roman" panose="02020603050405020304" pitchFamily="18" charset="0"/>
                <a:cs typeface="Times New Roman" panose="02020603050405020304" pitchFamily="18" charset="0"/>
              </a:rPr>
              <a:t>cross-modality pooling module</a:t>
            </a:r>
          </a:p>
          <a:p>
            <a:pPr marL="342900" indent="-342900">
              <a:buFont typeface="Wingdings" panose="05000000000000000000" pitchFamily="2" charset="2"/>
              <a:buChar char="Ø"/>
            </a:pPr>
            <a:r>
              <a:rPr lang="en-US" altLang="zh-CN" sz="2000" dirty="0">
                <a:latin typeface="Times New Roman" panose="02020603050405020304" pitchFamily="18" charset="0"/>
                <a:cs typeface="Times New Roman" panose="02020603050405020304" pitchFamily="18" charset="0"/>
              </a:rPr>
              <a:t>domain projector</a:t>
            </a:r>
          </a:p>
          <a:p>
            <a:pPr marL="342900" indent="-342900">
              <a:buFont typeface="Wingdings" panose="05000000000000000000" pitchFamily="2" charset="2"/>
              <a:buChar char="Ø"/>
            </a:pPr>
            <a:r>
              <a:rPr lang="en-US" altLang="zh-CN" sz="2000" dirty="0">
                <a:latin typeface="Times New Roman" panose="02020603050405020304" pitchFamily="18" charset="0"/>
                <a:cs typeface="Times New Roman" panose="02020603050405020304" pitchFamily="18" charset="0"/>
              </a:rPr>
              <a:t>self-supervised link prediction </a:t>
            </a:r>
            <a:r>
              <a:rPr lang="en-US" altLang="zh-CN" sz="2000" dirty="0">
                <a:effectLst/>
                <a:latin typeface="Times New Roman" panose="02020603050405020304" pitchFamily="18" charset="0"/>
                <a:cs typeface="Times New Roman" panose="02020603050405020304" pitchFamily="18" charset="0"/>
              </a:rPr>
              <a:t>objective</a:t>
            </a:r>
            <a:endParaRPr lang="zh-CN"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572324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9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90204" pitchFamily="34" charset="0"/>
                <a:ea typeface="微软雅黑" panose="020B0503020204020204" pitchFamily="34" charset="-122"/>
                <a:cs typeface="Arial" panose="020B0604020202090204" pitchFamily="34" charset="0"/>
              </a:rPr>
              <a:t>Central South University</a:t>
            </a:r>
            <a:endParaRPr lang="zh-CN" altLang="en-US" sz="1000" spc="300" dirty="0">
              <a:solidFill>
                <a:prstClr val="white"/>
              </a:solidFill>
              <a:latin typeface="Arial" panose="020B0604020202090204" pitchFamily="34" charset="0"/>
              <a:ea typeface="微软雅黑" panose="020B0503020204020204" pitchFamily="34" charset="-122"/>
              <a:cs typeface="Arial" panose="020B0604020202090204" pitchFamily="34" charset="0"/>
            </a:endParaRPr>
          </a:p>
        </p:txBody>
      </p:sp>
      <p:sp>
        <p:nvSpPr>
          <p:cNvPr id="57" name="标题占位符 1"/>
          <p:cNvSpPr txBox="1"/>
          <p:nvPr/>
        </p:nvSpPr>
        <p:spPr>
          <a:xfrm>
            <a:off x="965199" y="-100014"/>
            <a:ext cx="7221369"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600" b="1" dirty="0">
                <a:solidFill>
                  <a:sysClr val="windowText" lastClr="000000"/>
                </a:solidFill>
                <a:latin typeface="Arial" panose="020B0604020202090204"/>
                <a:ea typeface="微软雅黑" panose="020B0503020204020204" pitchFamily="34" charset="-122"/>
              </a:rPr>
              <a:t>Method &amp;&amp; Model</a:t>
            </a:r>
            <a:endParaRPr lang="zh-CN" altLang="en-US" sz="2600" b="1" dirty="0">
              <a:solidFill>
                <a:sysClr val="windowText" lastClr="000000"/>
              </a:solidFill>
              <a:latin typeface="Arial" panose="020B0604020202090204"/>
              <a:ea typeface="微软雅黑" panose="020B0503020204020204" pitchFamily="34" charset="-122"/>
            </a:endParaRP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2" name="图片 1">
            <a:extLst>
              <a:ext uri="{FF2B5EF4-FFF2-40B4-BE49-F238E27FC236}">
                <a16:creationId xmlns:a16="http://schemas.microsoft.com/office/drawing/2014/main" id="{40B86232-0EF1-4A37-8CEA-FC1165AE4D4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 name="文本框 5">
            <a:extLst>
              <a:ext uri="{FF2B5EF4-FFF2-40B4-BE49-F238E27FC236}">
                <a16:creationId xmlns:a16="http://schemas.microsoft.com/office/drawing/2014/main" id="{7F24D0BF-8C27-4AD5-F24F-F3FCD1BBF271}"/>
              </a:ext>
            </a:extLst>
          </p:cNvPr>
          <p:cNvSpPr txBox="1"/>
          <p:nvPr/>
        </p:nvSpPr>
        <p:spPr>
          <a:xfrm>
            <a:off x="660400" y="987047"/>
            <a:ext cx="8974919" cy="2246769"/>
          </a:xfrm>
          <a:prstGeom prst="rect">
            <a:avLst/>
          </a:prstGeom>
          <a:noFill/>
        </p:spPr>
        <p:txBody>
          <a:bodyPr wrap="square" rtlCol="0">
            <a:spAutoFit/>
          </a:bodyPr>
          <a:lstStyle/>
          <a:p>
            <a:r>
              <a:rPr lang="en-US" altLang="zh-CN" sz="2000" dirty="0">
                <a:latin typeface="Times New Roman" panose="02020603050405020304" pitchFamily="18" charset="0"/>
                <a:cs typeface="Times New Roman" panose="02020603050405020304" pitchFamily="18" charset="0"/>
              </a:rPr>
              <a:t>GNN Encoder</a:t>
            </a:r>
          </a:p>
          <a:p>
            <a:endParaRPr lang="en-US" altLang="zh-CN" sz="2000" dirty="0"/>
          </a:p>
          <a:p>
            <a:r>
              <a:rPr lang="zh-CN" altLang="en-US" sz="2000" dirty="0">
                <a:latin typeface="黑体" panose="02010609060101010101" pitchFamily="49" charset="-122"/>
                <a:ea typeface="黑体" panose="02010609060101010101" pitchFamily="49" charset="-122"/>
              </a:rPr>
              <a:t>作用：直接输入子图会引入噪声，通过引入</a:t>
            </a:r>
            <a:r>
              <a:rPr lang="en-US" altLang="zh-CN" sz="2000" dirty="0">
                <a:latin typeface="黑体" panose="02010609060101010101" pitchFamily="49" charset="-122"/>
                <a:ea typeface="黑体" panose="02010609060101010101" pitchFamily="49" charset="-122"/>
              </a:rPr>
              <a:t>GNN</a:t>
            </a:r>
            <a:r>
              <a:rPr lang="zh-CN" altLang="en-US" sz="2000" dirty="0">
                <a:latin typeface="黑体" panose="02010609060101010101" pitchFamily="49" charset="-122"/>
                <a:ea typeface="黑体" panose="02010609060101010101" pitchFamily="49" charset="-122"/>
              </a:rPr>
              <a:t>对最相关的知识进行编码，进一步整合实体之间的复杂关系。</a:t>
            </a:r>
            <a:endParaRPr lang="en-US" altLang="zh-CN" sz="2000" dirty="0">
              <a:latin typeface="黑体" panose="02010609060101010101" pitchFamily="49" charset="-122"/>
              <a:ea typeface="黑体" panose="02010609060101010101" pitchFamily="49" charset="-122"/>
            </a:endParaRPr>
          </a:p>
          <a:p>
            <a:r>
              <a:rPr lang="zh-CN" altLang="en-US" sz="2000" dirty="0">
                <a:latin typeface="黑体" panose="02010609060101010101" pitchFamily="49" charset="-122"/>
                <a:ea typeface="黑体" panose="02010609060101010101" pitchFamily="49" charset="-122"/>
              </a:rPr>
              <a:t>步骤：</a:t>
            </a:r>
            <a:endParaRPr lang="en-US" altLang="zh-CN" sz="2000" dirty="0">
              <a:latin typeface="黑体" panose="02010609060101010101" pitchFamily="49" charset="-122"/>
              <a:ea typeface="黑体" panose="02010609060101010101" pitchFamily="49" charset="-122"/>
            </a:endParaRPr>
          </a:p>
          <a:p>
            <a:pPr marL="800100" lvl="1" indent="-342900">
              <a:buFont typeface="Wingdings" panose="05000000000000000000" pitchFamily="2" charset="2"/>
              <a:buChar char="Ø"/>
            </a:pPr>
            <a:r>
              <a:rPr lang="zh-CN" altLang="en-US" sz="2000" dirty="0">
                <a:latin typeface="黑体" panose="02010609060101010101" pitchFamily="49" charset="-122"/>
                <a:ea typeface="黑体" panose="02010609060101010101" pitchFamily="49" charset="-122"/>
              </a:rPr>
              <a:t>将预训练的实体嵌入来初始化节点的嵌入</a:t>
            </a:r>
            <a:endParaRPr lang="en-US" altLang="zh-CN" sz="2000" dirty="0">
              <a:latin typeface="黑体" panose="02010609060101010101" pitchFamily="49" charset="-122"/>
              <a:ea typeface="黑体" panose="02010609060101010101" pitchFamily="49" charset="-122"/>
            </a:endParaRPr>
          </a:p>
          <a:p>
            <a:pPr marL="800100" lvl="1" indent="-342900">
              <a:buFont typeface="Wingdings" panose="05000000000000000000" pitchFamily="2" charset="2"/>
              <a:buChar char="Ø"/>
            </a:pPr>
            <a:r>
              <a:rPr lang="zh-CN" altLang="en-US" sz="2000" dirty="0">
                <a:latin typeface="黑体" panose="02010609060101010101" pitchFamily="49" charset="-122"/>
                <a:ea typeface="黑体" panose="02010609060101010101" pitchFamily="49" charset="-122"/>
              </a:rPr>
              <a:t>使用标注的图注意力网络来作为编码器</a:t>
            </a:r>
          </a:p>
        </p:txBody>
      </p:sp>
      <p:pic>
        <p:nvPicPr>
          <p:cNvPr id="7" name="图片 6">
            <a:extLst>
              <a:ext uri="{FF2B5EF4-FFF2-40B4-BE49-F238E27FC236}">
                <a16:creationId xmlns:a16="http://schemas.microsoft.com/office/drawing/2014/main" id="{55DFD42E-16A4-DB27-218F-608737EE83BB}"/>
              </a:ext>
            </a:extLst>
          </p:cNvPr>
          <p:cNvPicPr>
            <a:picLocks noChangeAspect="1"/>
          </p:cNvPicPr>
          <p:nvPr/>
        </p:nvPicPr>
        <p:blipFill>
          <a:blip r:embed="rId4"/>
          <a:stretch>
            <a:fillRect/>
          </a:stretch>
        </p:blipFill>
        <p:spPr>
          <a:xfrm>
            <a:off x="1609752" y="3732153"/>
            <a:ext cx="2788201" cy="642226"/>
          </a:xfrm>
          <a:prstGeom prst="rect">
            <a:avLst/>
          </a:prstGeom>
        </p:spPr>
      </p:pic>
      <p:pic>
        <p:nvPicPr>
          <p:cNvPr id="9" name="图片 8">
            <a:extLst>
              <a:ext uri="{FF2B5EF4-FFF2-40B4-BE49-F238E27FC236}">
                <a16:creationId xmlns:a16="http://schemas.microsoft.com/office/drawing/2014/main" id="{5C615556-ED47-B021-67D6-CCD7A182F425}"/>
              </a:ext>
            </a:extLst>
          </p:cNvPr>
          <p:cNvPicPr>
            <a:picLocks noChangeAspect="1"/>
          </p:cNvPicPr>
          <p:nvPr/>
        </p:nvPicPr>
        <p:blipFill>
          <a:blip r:embed="rId5"/>
          <a:stretch>
            <a:fillRect/>
          </a:stretch>
        </p:blipFill>
        <p:spPr>
          <a:xfrm>
            <a:off x="9100092" y="3247465"/>
            <a:ext cx="2418808" cy="2288062"/>
          </a:xfrm>
          <a:prstGeom prst="rect">
            <a:avLst/>
          </a:prstGeom>
        </p:spPr>
      </p:pic>
      <p:pic>
        <p:nvPicPr>
          <p:cNvPr id="10" name="图片 9">
            <a:extLst>
              <a:ext uri="{FF2B5EF4-FFF2-40B4-BE49-F238E27FC236}">
                <a16:creationId xmlns:a16="http://schemas.microsoft.com/office/drawing/2014/main" id="{A7E73F7F-8ED7-F657-DAB0-8F0DE92CD597}"/>
              </a:ext>
            </a:extLst>
          </p:cNvPr>
          <p:cNvPicPr>
            <a:picLocks noChangeAspect="1"/>
          </p:cNvPicPr>
          <p:nvPr/>
        </p:nvPicPr>
        <p:blipFill>
          <a:blip r:embed="rId6"/>
          <a:stretch>
            <a:fillRect/>
          </a:stretch>
        </p:blipFill>
        <p:spPr>
          <a:xfrm>
            <a:off x="6393593" y="3447150"/>
            <a:ext cx="1972484" cy="1938080"/>
          </a:xfrm>
          <a:prstGeom prst="rect">
            <a:avLst/>
          </a:prstGeom>
        </p:spPr>
      </p:pic>
      <p:cxnSp>
        <p:nvCxnSpPr>
          <p:cNvPr id="12" name="直接箭头连接符 11">
            <a:extLst>
              <a:ext uri="{FF2B5EF4-FFF2-40B4-BE49-F238E27FC236}">
                <a16:creationId xmlns:a16="http://schemas.microsoft.com/office/drawing/2014/main" id="{B872CE2E-B827-1A28-7663-044988248B27}"/>
              </a:ext>
            </a:extLst>
          </p:cNvPr>
          <p:cNvCxnSpPr>
            <a:endCxn id="9" idx="1"/>
          </p:cNvCxnSpPr>
          <p:nvPr/>
        </p:nvCxnSpPr>
        <p:spPr>
          <a:xfrm>
            <a:off x="8610404" y="4391496"/>
            <a:ext cx="489688"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2597261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9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90204" pitchFamily="34" charset="0"/>
                <a:ea typeface="微软雅黑" panose="020B0503020204020204" pitchFamily="34" charset="-122"/>
                <a:cs typeface="Arial" panose="020B0604020202090204" pitchFamily="34" charset="0"/>
              </a:rPr>
              <a:t>Central South University</a:t>
            </a:r>
            <a:endParaRPr lang="zh-CN" altLang="en-US" sz="1000" spc="300" dirty="0">
              <a:solidFill>
                <a:prstClr val="white"/>
              </a:solidFill>
              <a:latin typeface="Arial" panose="020B0604020202090204" pitchFamily="34" charset="0"/>
              <a:ea typeface="微软雅黑" panose="020B0503020204020204" pitchFamily="34" charset="-122"/>
              <a:cs typeface="Arial" panose="020B0604020202090204" pitchFamily="34" charset="0"/>
            </a:endParaRPr>
          </a:p>
        </p:txBody>
      </p:sp>
      <p:sp>
        <p:nvSpPr>
          <p:cNvPr id="57" name="标题占位符 1"/>
          <p:cNvSpPr txBox="1"/>
          <p:nvPr/>
        </p:nvSpPr>
        <p:spPr>
          <a:xfrm>
            <a:off x="965199" y="-100014"/>
            <a:ext cx="7221369"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600" b="1" dirty="0">
                <a:solidFill>
                  <a:sysClr val="windowText" lastClr="000000"/>
                </a:solidFill>
                <a:latin typeface="Arial" panose="020B0604020202090204"/>
                <a:ea typeface="微软雅黑" panose="020B0503020204020204" pitchFamily="34" charset="-122"/>
              </a:rPr>
              <a:t>Method &amp;&amp; Model</a:t>
            </a:r>
            <a:endParaRPr lang="zh-CN" altLang="en-US" sz="2600" b="1" dirty="0">
              <a:solidFill>
                <a:sysClr val="windowText" lastClr="000000"/>
              </a:solidFill>
              <a:latin typeface="Arial" panose="020B0604020202090204"/>
              <a:ea typeface="微软雅黑" panose="020B0503020204020204" pitchFamily="34" charset="-122"/>
            </a:endParaRP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2" name="图片 1">
            <a:extLst>
              <a:ext uri="{FF2B5EF4-FFF2-40B4-BE49-F238E27FC236}">
                <a16:creationId xmlns:a16="http://schemas.microsoft.com/office/drawing/2014/main" id="{40B86232-0EF1-4A37-8CEA-FC1165AE4D4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4" name="文本框 3">
            <a:extLst>
              <a:ext uri="{FF2B5EF4-FFF2-40B4-BE49-F238E27FC236}">
                <a16:creationId xmlns:a16="http://schemas.microsoft.com/office/drawing/2014/main" id="{EF605291-D46D-2C84-B984-BAFE9D9267DD}"/>
              </a:ext>
            </a:extLst>
          </p:cNvPr>
          <p:cNvSpPr txBox="1"/>
          <p:nvPr/>
        </p:nvSpPr>
        <p:spPr>
          <a:xfrm>
            <a:off x="883882" y="1005823"/>
            <a:ext cx="9058512" cy="1292662"/>
          </a:xfrm>
          <a:prstGeom prst="rect">
            <a:avLst/>
          </a:prstGeom>
          <a:noFill/>
        </p:spPr>
        <p:txBody>
          <a:bodyPr wrap="square" rtlCol="0">
            <a:spAutoFit/>
          </a:bodyPr>
          <a:lstStyle/>
          <a:p>
            <a:r>
              <a:rPr lang="en-US" altLang="zh-CN" sz="2000" b="0" i="0" dirty="0">
                <a:solidFill>
                  <a:srgbClr val="000000"/>
                </a:solidFill>
                <a:effectLst/>
                <a:latin typeface="Times New Roman" panose="02020603050405020304" pitchFamily="18" charset="0"/>
                <a:cs typeface="Times New Roman" panose="02020603050405020304" pitchFamily="18" charset="0"/>
              </a:rPr>
              <a:t>Cross-modality Pooling</a:t>
            </a:r>
          </a:p>
          <a:p>
            <a:endParaRPr lang="en-US" altLang="zh-CN" b="0" i="0" dirty="0">
              <a:solidFill>
                <a:srgbClr val="000000"/>
              </a:solidFill>
              <a:effectLst/>
              <a:latin typeface="Arial" panose="020B0604020202020204" pitchFamily="34" charset="0"/>
            </a:endParaRPr>
          </a:p>
          <a:p>
            <a:r>
              <a:rPr lang="zh-CN" altLang="en-US" sz="2000" dirty="0"/>
              <a:t>作用：</a:t>
            </a:r>
            <a:r>
              <a:rPr lang="zh-CN" altLang="en-US" sz="2000" b="0" i="0" dirty="0">
                <a:effectLst/>
                <a:latin typeface="-apple-system"/>
              </a:rPr>
              <a:t>识别与问题最相关的结点，并将结点嵌入合并为一个整体的图集表示</a:t>
            </a:r>
            <a:endParaRPr lang="en-US" altLang="zh-CN" sz="2000" b="0" i="0" dirty="0">
              <a:effectLst/>
              <a:latin typeface="-apple-system"/>
            </a:endParaRPr>
          </a:p>
          <a:p>
            <a:r>
              <a:rPr lang="zh-CN" altLang="en-US" sz="2000" dirty="0">
                <a:latin typeface="-apple-system"/>
              </a:rPr>
              <a:t>步骤：</a:t>
            </a:r>
            <a:endParaRPr lang="en-US" altLang="zh-CN" sz="2000" dirty="0">
              <a:latin typeface="-apple-system"/>
            </a:endParaRPr>
          </a:p>
        </p:txBody>
      </p:sp>
      <p:pic>
        <p:nvPicPr>
          <p:cNvPr id="8" name="图片 7">
            <a:extLst>
              <a:ext uri="{FF2B5EF4-FFF2-40B4-BE49-F238E27FC236}">
                <a16:creationId xmlns:a16="http://schemas.microsoft.com/office/drawing/2014/main" id="{572E4F30-CBDA-2832-67A4-3274D93F7413}"/>
              </a:ext>
            </a:extLst>
          </p:cNvPr>
          <p:cNvPicPr>
            <a:picLocks noChangeAspect="1"/>
          </p:cNvPicPr>
          <p:nvPr/>
        </p:nvPicPr>
        <p:blipFill>
          <a:blip r:embed="rId4"/>
          <a:stretch>
            <a:fillRect/>
          </a:stretch>
        </p:blipFill>
        <p:spPr>
          <a:xfrm>
            <a:off x="8768485" y="2486098"/>
            <a:ext cx="2567414" cy="2829061"/>
          </a:xfrm>
          <a:prstGeom prst="rect">
            <a:avLst/>
          </a:prstGeom>
        </p:spPr>
      </p:pic>
      <p:pic>
        <p:nvPicPr>
          <p:cNvPr id="9" name="图片 8">
            <a:extLst>
              <a:ext uri="{FF2B5EF4-FFF2-40B4-BE49-F238E27FC236}">
                <a16:creationId xmlns:a16="http://schemas.microsoft.com/office/drawing/2014/main" id="{B487CD75-50E6-DB49-3BE9-188540B1FA23}"/>
              </a:ext>
            </a:extLst>
          </p:cNvPr>
          <p:cNvPicPr>
            <a:picLocks noChangeAspect="1"/>
          </p:cNvPicPr>
          <p:nvPr/>
        </p:nvPicPr>
        <p:blipFill>
          <a:blip r:embed="rId5"/>
          <a:stretch>
            <a:fillRect/>
          </a:stretch>
        </p:blipFill>
        <p:spPr>
          <a:xfrm>
            <a:off x="10966451" y="3528705"/>
            <a:ext cx="939799" cy="619125"/>
          </a:xfrm>
          <a:prstGeom prst="rect">
            <a:avLst/>
          </a:prstGeom>
        </p:spPr>
      </p:pic>
      <p:pic>
        <p:nvPicPr>
          <p:cNvPr id="10" name="图片 9">
            <a:extLst>
              <a:ext uri="{FF2B5EF4-FFF2-40B4-BE49-F238E27FC236}">
                <a16:creationId xmlns:a16="http://schemas.microsoft.com/office/drawing/2014/main" id="{3557209B-393C-D838-86CD-F409AA2FC5FA}"/>
              </a:ext>
            </a:extLst>
          </p:cNvPr>
          <p:cNvPicPr>
            <a:picLocks noChangeAspect="1"/>
          </p:cNvPicPr>
          <p:nvPr/>
        </p:nvPicPr>
        <p:blipFill>
          <a:blip r:embed="rId6"/>
          <a:stretch>
            <a:fillRect/>
          </a:stretch>
        </p:blipFill>
        <p:spPr>
          <a:xfrm>
            <a:off x="6867307" y="2449671"/>
            <a:ext cx="1386306" cy="2943953"/>
          </a:xfrm>
          <a:prstGeom prst="rect">
            <a:avLst/>
          </a:prstGeom>
        </p:spPr>
      </p:pic>
      <p:pic>
        <p:nvPicPr>
          <p:cNvPr id="11" name="图片 10">
            <a:extLst>
              <a:ext uri="{FF2B5EF4-FFF2-40B4-BE49-F238E27FC236}">
                <a16:creationId xmlns:a16="http://schemas.microsoft.com/office/drawing/2014/main" id="{14F7C988-6AAB-22F1-4489-C257C22EC169}"/>
              </a:ext>
            </a:extLst>
          </p:cNvPr>
          <p:cNvPicPr>
            <a:picLocks noChangeAspect="1"/>
          </p:cNvPicPr>
          <p:nvPr/>
        </p:nvPicPr>
        <p:blipFill>
          <a:blip r:embed="rId7"/>
          <a:stretch>
            <a:fillRect/>
          </a:stretch>
        </p:blipFill>
        <p:spPr>
          <a:xfrm>
            <a:off x="8308832" y="5601501"/>
            <a:ext cx="1743360" cy="865498"/>
          </a:xfrm>
          <a:prstGeom prst="rect">
            <a:avLst/>
          </a:prstGeom>
        </p:spPr>
      </p:pic>
      <p:sp>
        <p:nvSpPr>
          <p:cNvPr id="12" name="箭头: 右 11">
            <a:extLst>
              <a:ext uri="{FF2B5EF4-FFF2-40B4-BE49-F238E27FC236}">
                <a16:creationId xmlns:a16="http://schemas.microsoft.com/office/drawing/2014/main" id="{653B6467-31C9-B539-3FC0-81785402CE07}"/>
              </a:ext>
            </a:extLst>
          </p:cNvPr>
          <p:cNvSpPr/>
          <p:nvPr/>
        </p:nvSpPr>
        <p:spPr>
          <a:xfrm>
            <a:off x="8336749" y="3784467"/>
            <a:ext cx="404079" cy="232322"/>
          </a:xfrm>
          <a:prstGeom prst="rightArrow">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6" name="箭头: 右 15">
            <a:extLst>
              <a:ext uri="{FF2B5EF4-FFF2-40B4-BE49-F238E27FC236}">
                <a16:creationId xmlns:a16="http://schemas.microsoft.com/office/drawing/2014/main" id="{B7ABD885-5D0C-B087-8E62-DB7DE8AE351B}"/>
              </a:ext>
            </a:extLst>
          </p:cNvPr>
          <p:cNvSpPr/>
          <p:nvPr/>
        </p:nvSpPr>
        <p:spPr>
          <a:xfrm rot="16200000">
            <a:off x="9258442" y="5350356"/>
            <a:ext cx="286342" cy="215948"/>
          </a:xfrm>
          <a:prstGeom prst="rightArrow">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pic>
        <p:nvPicPr>
          <p:cNvPr id="17" name="图片 16">
            <a:extLst>
              <a:ext uri="{FF2B5EF4-FFF2-40B4-BE49-F238E27FC236}">
                <a16:creationId xmlns:a16="http://schemas.microsoft.com/office/drawing/2014/main" id="{DFCEE2A9-0FA0-50EB-120D-6D4D9690B41B}"/>
              </a:ext>
            </a:extLst>
          </p:cNvPr>
          <p:cNvPicPr>
            <a:picLocks noChangeAspect="1"/>
          </p:cNvPicPr>
          <p:nvPr/>
        </p:nvPicPr>
        <p:blipFill>
          <a:blip r:embed="rId8"/>
          <a:stretch>
            <a:fillRect/>
          </a:stretch>
        </p:blipFill>
        <p:spPr>
          <a:xfrm>
            <a:off x="1812279" y="2354811"/>
            <a:ext cx="3360800" cy="927721"/>
          </a:xfrm>
          <a:prstGeom prst="rect">
            <a:avLst/>
          </a:prstGeom>
        </p:spPr>
      </p:pic>
      <p:pic>
        <p:nvPicPr>
          <p:cNvPr id="18" name="图片 17">
            <a:extLst>
              <a:ext uri="{FF2B5EF4-FFF2-40B4-BE49-F238E27FC236}">
                <a16:creationId xmlns:a16="http://schemas.microsoft.com/office/drawing/2014/main" id="{528703DE-1B8F-17E0-F2FB-42565424FCA6}"/>
              </a:ext>
            </a:extLst>
          </p:cNvPr>
          <p:cNvPicPr>
            <a:picLocks noChangeAspect="1"/>
          </p:cNvPicPr>
          <p:nvPr/>
        </p:nvPicPr>
        <p:blipFill>
          <a:blip r:embed="rId9"/>
          <a:stretch>
            <a:fillRect/>
          </a:stretch>
        </p:blipFill>
        <p:spPr>
          <a:xfrm>
            <a:off x="1812157" y="2994532"/>
            <a:ext cx="4772248" cy="1186085"/>
          </a:xfrm>
          <a:prstGeom prst="rect">
            <a:avLst/>
          </a:prstGeom>
        </p:spPr>
      </p:pic>
      <p:pic>
        <p:nvPicPr>
          <p:cNvPr id="19" name="图片 18">
            <a:extLst>
              <a:ext uri="{FF2B5EF4-FFF2-40B4-BE49-F238E27FC236}">
                <a16:creationId xmlns:a16="http://schemas.microsoft.com/office/drawing/2014/main" id="{EF2B54CF-CDFE-78D7-9E99-FC19D8115018}"/>
              </a:ext>
            </a:extLst>
          </p:cNvPr>
          <p:cNvPicPr>
            <a:picLocks noChangeAspect="1"/>
          </p:cNvPicPr>
          <p:nvPr/>
        </p:nvPicPr>
        <p:blipFill>
          <a:blip r:embed="rId10"/>
          <a:stretch>
            <a:fillRect/>
          </a:stretch>
        </p:blipFill>
        <p:spPr>
          <a:xfrm>
            <a:off x="1631178" y="3907521"/>
            <a:ext cx="3378468" cy="831351"/>
          </a:xfrm>
          <a:prstGeom prst="rect">
            <a:avLst/>
          </a:prstGeom>
        </p:spPr>
      </p:pic>
      <p:pic>
        <p:nvPicPr>
          <p:cNvPr id="21" name="图片 20">
            <a:extLst>
              <a:ext uri="{FF2B5EF4-FFF2-40B4-BE49-F238E27FC236}">
                <a16:creationId xmlns:a16="http://schemas.microsoft.com/office/drawing/2014/main" id="{BD3508F0-3DDA-6804-2D66-82A32213800C}"/>
              </a:ext>
            </a:extLst>
          </p:cNvPr>
          <p:cNvPicPr>
            <a:picLocks noChangeAspect="1"/>
          </p:cNvPicPr>
          <p:nvPr/>
        </p:nvPicPr>
        <p:blipFill>
          <a:blip r:embed="rId11"/>
          <a:stretch>
            <a:fillRect/>
          </a:stretch>
        </p:blipFill>
        <p:spPr>
          <a:xfrm>
            <a:off x="6718300" y="5661250"/>
            <a:ext cx="1057275" cy="571500"/>
          </a:xfrm>
          <a:prstGeom prst="rect">
            <a:avLst/>
          </a:prstGeom>
        </p:spPr>
      </p:pic>
      <p:pic>
        <p:nvPicPr>
          <p:cNvPr id="22" name="图片 21">
            <a:extLst>
              <a:ext uri="{FF2B5EF4-FFF2-40B4-BE49-F238E27FC236}">
                <a16:creationId xmlns:a16="http://schemas.microsoft.com/office/drawing/2014/main" id="{70A3CE5E-4178-15FB-0575-9FDB2B050B32}"/>
              </a:ext>
            </a:extLst>
          </p:cNvPr>
          <p:cNvPicPr>
            <a:picLocks noChangeAspect="1"/>
          </p:cNvPicPr>
          <p:nvPr/>
        </p:nvPicPr>
        <p:blipFill>
          <a:blip r:embed="rId12"/>
          <a:stretch>
            <a:fillRect/>
          </a:stretch>
        </p:blipFill>
        <p:spPr>
          <a:xfrm>
            <a:off x="7875516" y="5897562"/>
            <a:ext cx="333375" cy="200025"/>
          </a:xfrm>
          <a:prstGeom prst="rect">
            <a:avLst/>
          </a:prstGeom>
        </p:spPr>
      </p:pic>
    </p:spTree>
    <p:extLst>
      <p:ext uri="{BB962C8B-B14F-4D97-AF65-F5344CB8AC3E}">
        <p14:creationId xmlns:p14="http://schemas.microsoft.com/office/powerpoint/2010/main" val="384698657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10987</TotalTime>
  <Words>1942</Words>
  <Application>Microsoft Office PowerPoint</Application>
  <PresentationFormat>宽屏</PresentationFormat>
  <Paragraphs>176</Paragraphs>
  <Slides>14</Slides>
  <Notes>14</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14</vt:i4>
      </vt:variant>
    </vt:vector>
  </HeadingPairs>
  <TitlesOfParts>
    <vt:vector size="29" baseType="lpstr">
      <vt:lpstr>-apple-system</vt:lpstr>
      <vt:lpstr>KaTeX_Main</vt:lpstr>
      <vt:lpstr>system-ui</vt:lpstr>
      <vt:lpstr>等线</vt:lpstr>
      <vt:lpstr>等线 Light</vt:lpstr>
      <vt:lpstr>黑体</vt:lpstr>
      <vt:lpstr>宋体</vt:lpstr>
      <vt:lpstr>微软雅黑</vt:lpstr>
      <vt:lpstr>微软雅黑</vt:lpstr>
      <vt:lpstr>Arial</vt:lpstr>
      <vt:lpstr>Calibri</vt:lpstr>
      <vt:lpstr>Cambria Math</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林丰</dc:creator>
  <cp:lastModifiedBy>lyf1537732854@163.com</cp:lastModifiedBy>
  <cp:revision>181</cp:revision>
  <dcterms:created xsi:type="dcterms:W3CDTF">2022-12-18T06:48:50Z</dcterms:created>
  <dcterms:modified xsi:type="dcterms:W3CDTF">2024-10-22T09:11:54Z</dcterms:modified>
</cp:coreProperties>
</file>